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145706600" r:id="rId4"/>
    <p:sldId id="2145706592" r:id="rId5"/>
    <p:sldId id="2145706577" r:id="rId6"/>
    <p:sldId id="2145706595" r:id="rId7"/>
    <p:sldId id="2145706532" r:id="rId8"/>
    <p:sldId id="2145706573" r:id="rId9"/>
    <p:sldId id="2145706572" r:id="rId10"/>
    <p:sldId id="2145706570" r:id="rId11"/>
    <p:sldId id="2145706593" r:id="rId12"/>
    <p:sldId id="2145706569" r:id="rId13"/>
    <p:sldId id="2145706599" r:id="rId14"/>
    <p:sldId id="2145706583" r:id="rId15"/>
    <p:sldId id="2145706584" r:id="rId16"/>
    <p:sldId id="2145706585" r:id="rId17"/>
    <p:sldId id="2145706590" r:id="rId18"/>
    <p:sldId id="2145706581" r:id="rId19"/>
    <p:sldId id="2145706587" r:id="rId20"/>
    <p:sldId id="2145706574" r:id="rId21"/>
    <p:sldId id="2145706597" r:id="rId22"/>
    <p:sldId id="21457065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wpushh01\dinfopln\PRA\ICE\MK-3475\Scoring%20Model\Marketing%20Mix\201612%20ZS%20Project%202\Final%20KEYTRUDA%20Marketing%20Mix%20Methodology%20and%20Results%20-%20Refresh%20v3.0%20Jane%20Additions%20v3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1" u="none" strike="noStrike" baseline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Marketing mix models associate peaks and valleys in media exposure and sales to estimate channel contributions, removing other influences, leveraging</a:t>
            </a:r>
            <a:r>
              <a:rPr lang="en-US" sz="1200" b="1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trends for many geographic areas simultaneously.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0560900590551181"/>
          <c:y val="2.505138659984320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4625561393237385E-2"/>
          <c:y val="0.14446183953033268"/>
          <c:w val="0.88915938657146099"/>
          <c:h val="0.69333980953335705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Trends!$D$8</c:f>
              <c:strCache>
                <c:ptCount val="1"/>
                <c:pt idx="0">
                  <c:v>Promotion Activity</c:v>
                </c:pt>
              </c:strCache>
            </c:strRef>
          </c:tx>
          <c:spPr>
            <a:solidFill>
              <a:srgbClr val="C00000"/>
            </a:solidFill>
            <a:ln w="28575" cap="rnd">
              <a:noFill/>
              <a:round/>
            </a:ln>
            <a:effectLst/>
          </c:spPr>
          <c:invertIfNegative val="0"/>
          <c:cat>
            <c:numRef>
              <c:f>Trends!$A$10:$A$34</c:f>
              <c:numCache>
                <c:formatCode>[$-409]mmm\-yy;@</c:formatCode>
                <c:ptCount val="25"/>
                <c:pt idx="0">
                  <c:v>41883</c:v>
                </c:pt>
                <c:pt idx="1">
                  <c:v>41913</c:v>
                </c:pt>
                <c:pt idx="2">
                  <c:v>41944</c:v>
                </c:pt>
                <c:pt idx="3">
                  <c:v>41974</c:v>
                </c:pt>
                <c:pt idx="4">
                  <c:v>42005</c:v>
                </c:pt>
                <c:pt idx="5">
                  <c:v>42036</c:v>
                </c:pt>
                <c:pt idx="6">
                  <c:v>42064</c:v>
                </c:pt>
                <c:pt idx="7">
                  <c:v>42095</c:v>
                </c:pt>
                <c:pt idx="8">
                  <c:v>42125</c:v>
                </c:pt>
                <c:pt idx="9">
                  <c:v>42156</c:v>
                </c:pt>
                <c:pt idx="10">
                  <c:v>42186</c:v>
                </c:pt>
                <c:pt idx="11">
                  <c:v>42217</c:v>
                </c:pt>
                <c:pt idx="12">
                  <c:v>42248</c:v>
                </c:pt>
                <c:pt idx="13">
                  <c:v>42278</c:v>
                </c:pt>
                <c:pt idx="14">
                  <c:v>42309</c:v>
                </c:pt>
                <c:pt idx="15">
                  <c:v>42339</c:v>
                </c:pt>
                <c:pt idx="16">
                  <c:v>42370</c:v>
                </c:pt>
                <c:pt idx="17">
                  <c:v>42401</c:v>
                </c:pt>
                <c:pt idx="18">
                  <c:v>42430</c:v>
                </c:pt>
                <c:pt idx="19">
                  <c:v>42461</c:v>
                </c:pt>
                <c:pt idx="20">
                  <c:v>42491</c:v>
                </c:pt>
                <c:pt idx="21">
                  <c:v>42522</c:v>
                </c:pt>
                <c:pt idx="22">
                  <c:v>42552</c:v>
                </c:pt>
                <c:pt idx="23">
                  <c:v>42583</c:v>
                </c:pt>
                <c:pt idx="24">
                  <c:v>42614</c:v>
                </c:pt>
              </c:numCache>
            </c:numRef>
          </c:cat>
          <c:val>
            <c:numRef>
              <c:f>Trends!$D$11:$D$34</c:f>
              <c:numCache>
                <c:formatCode>#,##0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158</c:v>
                </c:pt>
                <c:pt idx="5">
                  <c:v>274</c:v>
                </c:pt>
                <c:pt idx="6">
                  <c:v>323</c:v>
                </c:pt>
                <c:pt idx="7">
                  <c:v>221</c:v>
                </c:pt>
                <c:pt idx="8">
                  <c:v>229</c:v>
                </c:pt>
                <c:pt idx="9">
                  <c:v>180</c:v>
                </c:pt>
                <c:pt idx="10">
                  <c:v>148</c:v>
                </c:pt>
                <c:pt idx="11">
                  <c:v>175</c:v>
                </c:pt>
                <c:pt idx="12">
                  <c:v>335</c:v>
                </c:pt>
                <c:pt idx="13">
                  <c:v>262</c:v>
                </c:pt>
                <c:pt idx="14">
                  <c:v>162</c:v>
                </c:pt>
                <c:pt idx="15">
                  <c:v>189</c:v>
                </c:pt>
                <c:pt idx="16">
                  <c:v>228</c:v>
                </c:pt>
                <c:pt idx="17">
                  <c:v>239</c:v>
                </c:pt>
                <c:pt idx="18">
                  <c:v>322</c:v>
                </c:pt>
                <c:pt idx="19">
                  <c:v>331</c:v>
                </c:pt>
                <c:pt idx="20">
                  <c:v>328</c:v>
                </c:pt>
                <c:pt idx="21">
                  <c:v>215</c:v>
                </c:pt>
                <c:pt idx="22">
                  <c:v>332</c:v>
                </c:pt>
                <c:pt idx="23">
                  <c:v>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7-45B6-854E-ED33529DD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4186112"/>
        <c:axId val="244184576"/>
      </c:barChart>
      <c:lineChart>
        <c:grouping val="standard"/>
        <c:varyColors val="0"/>
        <c:ser>
          <c:idx val="0"/>
          <c:order val="0"/>
          <c:tx>
            <c:strRef>
              <c:f>Trends!$C$9</c:f>
              <c:strCache>
                <c:ptCount val="1"/>
                <c:pt idx="0">
                  <c:v>Brand Sales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Trends!$B$11:$B$34</c:f>
              <c:numCache>
                <c:formatCode>@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Trends!$C$11:$C$34</c:f>
              <c:numCache>
                <c:formatCode>#,##0</c:formatCode>
                <c:ptCount val="24"/>
                <c:pt idx="0">
                  <c:v>5507</c:v>
                </c:pt>
                <c:pt idx="1">
                  <c:v>7012</c:v>
                </c:pt>
                <c:pt idx="2">
                  <c:v>10034</c:v>
                </c:pt>
                <c:pt idx="3">
                  <c:v>8874</c:v>
                </c:pt>
                <c:pt idx="4">
                  <c:v>8540</c:v>
                </c:pt>
                <c:pt idx="5">
                  <c:v>6966</c:v>
                </c:pt>
                <c:pt idx="6">
                  <c:v>5747</c:v>
                </c:pt>
                <c:pt idx="7">
                  <c:v>5997</c:v>
                </c:pt>
                <c:pt idx="8">
                  <c:v>9385</c:v>
                </c:pt>
                <c:pt idx="9">
                  <c:v>7403</c:v>
                </c:pt>
                <c:pt idx="10">
                  <c:v>8109</c:v>
                </c:pt>
                <c:pt idx="11">
                  <c:v>10308</c:v>
                </c:pt>
                <c:pt idx="12">
                  <c:v>8755</c:v>
                </c:pt>
                <c:pt idx="13">
                  <c:v>8936</c:v>
                </c:pt>
                <c:pt idx="14">
                  <c:v>12025</c:v>
                </c:pt>
                <c:pt idx="15">
                  <c:v>9666</c:v>
                </c:pt>
                <c:pt idx="16">
                  <c:v>10301</c:v>
                </c:pt>
                <c:pt idx="17">
                  <c:v>12756</c:v>
                </c:pt>
                <c:pt idx="18">
                  <c:v>10973</c:v>
                </c:pt>
                <c:pt idx="19">
                  <c:v>11817</c:v>
                </c:pt>
                <c:pt idx="20">
                  <c:v>14945</c:v>
                </c:pt>
                <c:pt idx="21">
                  <c:v>11698</c:v>
                </c:pt>
                <c:pt idx="22">
                  <c:v>13239</c:v>
                </c:pt>
                <c:pt idx="23">
                  <c:v>18341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B7-45B6-854E-ED33529DD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4176768"/>
        <c:axId val="244183040"/>
      </c:lineChart>
      <c:catAx>
        <c:axId val="244176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44183040"/>
        <c:crosses val="autoZero"/>
        <c:auto val="1"/>
        <c:lblAlgn val="ctr"/>
        <c:lblOffset val="100"/>
        <c:noMultiLvlLbl val="1"/>
      </c:catAx>
      <c:valAx>
        <c:axId val="24418304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44176768"/>
        <c:crosses val="autoZero"/>
        <c:crossBetween val="between"/>
      </c:valAx>
      <c:valAx>
        <c:axId val="244184576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186112"/>
        <c:crosses val="max"/>
        <c:crossBetween val="between"/>
      </c:valAx>
      <c:dateAx>
        <c:axId val="244186112"/>
        <c:scaling>
          <c:orientation val="minMax"/>
        </c:scaling>
        <c:delete val="1"/>
        <c:axPos val="b"/>
        <c:numFmt formatCode="[$-409]mmm\-yy;@" sourceLinked="1"/>
        <c:majorTickMark val="out"/>
        <c:minorTickMark val="none"/>
        <c:tickLblPos val="nextTo"/>
        <c:crossAx val="244184576"/>
        <c:crosses val="autoZero"/>
        <c:auto val="1"/>
        <c:lblOffset val="100"/>
        <c:baseTimeUnit val="months"/>
        <c:majorUnit val="1"/>
        <c:minorUnit val="1"/>
      </c:dateAx>
      <c:spPr>
        <a:noFill/>
        <a:ln w="25400">
          <a:noFill/>
        </a:ln>
        <a:effectLst/>
      </c:spPr>
    </c:plotArea>
    <c:legend>
      <c:legendPos val="t"/>
      <c:layout>
        <c:manualLayout>
          <c:xMode val="edge"/>
          <c:yMode val="edge"/>
          <c:x val="0.34674595907017119"/>
          <c:y val="0.29117979356712004"/>
          <c:w val="0.27113279345419899"/>
          <c:h val="6.60474290028814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0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50" b="1" dirty="0"/>
              <a:t>Consumer</a:t>
            </a:r>
            <a:r>
              <a:rPr lang="en-US" sz="1250" b="1" baseline="0" dirty="0"/>
              <a:t> Media Activity</a:t>
            </a:r>
            <a:r>
              <a:rPr lang="en-US" sz="1250" b="1" dirty="0"/>
              <a:t>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250791265273578E-2"/>
          <c:y val="0.12580133796049772"/>
          <c:w val="0.83635314125175131"/>
          <c:h val="0.6351766885242944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Sheet1!$B$1</c:f>
              <c:strCache>
                <c:ptCount val="1"/>
                <c:pt idx="0">
                  <c:v>Social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Sheet1!$A$2:$A$13</c:f>
              <c:numCache>
                <c:formatCode>mmm\-yy</c:formatCode>
                <c:ptCount val="12"/>
                <c:pt idx="0">
                  <c:v>44582</c:v>
                </c:pt>
                <c:pt idx="1">
                  <c:v>44613</c:v>
                </c:pt>
                <c:pt idx="2">
                  <c:v>44641</c:v>
                </c:pt>
                <c:pt idx="3">
                  <c:v>44672</c:v>
                </c:pt>
                <c:pt idx="4">
                  <c:v>44702</c:v>
                </c:pt>
                <c:pt idx="5">
                  <c:v>44733</c:v>
                </c:pt>
                <c:pt idx="6">
                  <c:v>44763</c:v>
                </c:pt>
                <c:pt idx="7">
                  <c:v>44794</c:v>
                </c:pt>
                <c:pt idx="8">
                  <c:v>44825</c:v>
                </c:pt>
                <c:pt idx="9">
                  <c:v>44855</c:v>
                </c:pt>
                <c:pt idx="10">
                  <c:v>44886</c:v>
                </c:pt>
                <c:pt idx="11">
                  <c:v>44916</c:v>
                </c:pt>
              </c:numCache>
            </c:numRef>
          </c:cat>
          <c:val>
            <c:numRef>
              <c:f>Sheet1!$B$2:$B$13</c:f>
              <c:numCache>
                <c:formatCode>#,##0</c:formatCode>
                <c:ptCount val="12"/>
                <c:pt idx="0">
                  <c:v>7288703</c:v>
                </c:pt>
                <c:pt idx="1">
                  <c:v>6486651</c:v>
                </c:pt>
                <c:pt idx="2">
                  <c:v>7637953</c:v>
                </c:pt>
                <c:pt idx="3">
                  <c:v>5450456</c:v>
                </c:pt>
                <c:pt idx="4">
                  <c:v>5352721</c:v>
                </c:pt>
                <c:pt idx="5">
                  <c:v>8044788</c:v>
                </c:pt>
                <c:pt idx="6">
                  <c:v>8556297</c:v>
                </c:pt>
                <c:pt idx="7">
                  <c:v>8823896</c:v>
                </c:pt>
                <c:pt idx="8">
                  <c:v>9029427</c:v>
                </c:pt>
                <c:pt idx="9">
                  <c:v>9355416</c:v>
                </c:pt>
                <c:pt idx="10">
                  <c:v>10727242</c:v>
                </c:pt>
                <c:pt idx="11">
                  <c:v>11615702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F-4846-BA71-DF5C3301EF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6357215"/>
        <c:axId val="138690631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Display</c:v>
                      </c:pt>
                    </c:strCache>
                  </c:strRef>
                </c:tx>
                <c:spPr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44582</c:v>
                      </c:pt>
                      <c:pt idx="1">
                        <c:v>44613</c:v>
                      </c:pt>
                      <c:pt idx="2">
                        <c:v>44641</c:v>
                      </c:pt>
                      <c:pt idx="3">
                        <c:v>44672</c:v>
                      </c:pt>
                      <c:pt idx="4">
                        <c:v>44702</c:v>
                      </c:pt>
                      <c:pt idx="5">
                        <c:v>44733</c:v>
                      </c:pt>
                      <c:pt idx="6">
                        <c:v>44763</c:v>
                      </c:pt>
                      <c:pt idx="7">
                        <c:v>44794</c:v>
                      </c:pt>
                      <c:pt idx="8">
                        <c:v>44825</c:v>
                      </c:pt>
                      <c:pt idx="9">
                        <c:v>44855</c:v>
                      </c:pt>
                      <c:pt idx="10">
                        <c:v>44886</c:v>
                      </c:pt>
                      <c:pt idx="11">
                        <c:v>44916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7</c:v>
                      </c:pt>
                      <c:pt idx="1">
                        <c:v>0</c:v>
                      </c:pt>
                      <c:pt idx="2">
                        <c:v>5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F0DF-4846-BA71-DF5C3301EF70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Paid Search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mmm\-yy</c:formatCode>
                <c:ptCount val="12"/>
                <c:pt idx="0">
                  <c:v>44582</c:v>
                </c:pt>
                <c:pt idx="1">
                  <c:v>44613</c:v>
                </c:pt>
                <c:pt idx="2">
                  <c:v>44641</c:v>
                </c:pt>
                <c:pt idx="3">
                  <c:v>44672</c:v>
                </c:pt>
                <c:pt idx="4">
                  <c:v>44702</c:v>
                </c:pt>
                <c:pt idx="5">
                  <c:v>44733</c:v>
                </c:pt>
                <c:pt idx="6">
                  <c:v>44763</c:v>
                </c:pt>
                <c:pt idx="7">
                  <c:v>44794</c:v>
                </c:pt>
                <c:pt idx="8">
                  <c:v>44825</c:v>
                </c:pt>
                <c:pt idx="9">
                  <c:v>44855</c:v>
                </c:pt>
                <c:pt idx="10">
                  <c:v>44886</c:v>
                </c:pt>
                <c:pt idx="11">
                  <c:v>44916</c:v>
                </c:pt>
              </c:numCache>
            </c:numRef>
          </c:cat>
          <c:val>
            <c:numRef>
              <c:f>Sheet1!$D$2:$D$13</c:f>
              <c:numCache>
                <c:formatCode>#,##0</c:formatCode>
                <c:ptCount val="12"/>
                <c:pt idx="0">
                  <c:v>21064</c:v>
                </c:pt>
                <c:pt idx="1">
                  <c:v>23813</c:v>
                </c:pt>
                <c:pt idx="2">
                  <c:v>22460</c:v>
                </c:pt>
                <c:pt idx="3">
                  <c:v>23281</c:v>
                </c:pt>
                <c:pt idx="4">
                  <c:v>24879</c:v>
                </c:pt>
                <c:pt idx="5">
                  <c:v>20281</c:v>
                </c:pt>
                <c:pt idx="6">
                  <c:v>24386</c:v>
                </c:pt>
                <c:pt idx="7">
                  <c:v>16469</c:v>
                </c:pt>
                <c:pt idx="8">
                  <c:v>18883</c:v>
                </c:pt>
                <c:pt idx="9">
                  <c:v>18484</c:v>
                </c:pt>
                <c:pt idx="10">
                  <c:v>15167</c:v>
                </c:pt>
                <c:pt idx="11">
                  <c:v>13073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DF-4846-BA71-DF5C3301EF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4265999"/>
        <c:axId val="2114281807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44582</c:v>
                      </c:pt>
                      <c:pt idx="1">
                        <c:v>44613</c:v>
                      </c:pt>
                      <c:pt idx="2">
                        <c:v>44641</c:v>
                      </c:pt>
                      <c:pt idx="3">
                        <c:v>44672</c:v>
                      </c:pt>
                      <c:pt idx="4">
                        <c:v>44702</c:v>
                      </c:pt>
                      <c:pt idx="5">
                        <c:v>44733</c:v>
                      </c:pt>
                      <c:pt idx="6">
                        <c:v>44763</c:v>
                      </c:pt>
                      <c:pt idx="7">
                        <c:v>44794</c:v>
                      </c:pt>
                      <c:pt idx="8">
                        <c:v>44825</c:v>
                      </c:pt>
                      <c:pt idx="9">
                        <c:v>44855</c:v>
                      </c:pt>
                      <c:pt idx="10">
                        <c:v>44886</c:v>
                      </c:pt>
                      <c:pt idx="11">
                        <c:v>44916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F0DF-4846-BA71-DF5C3301EF70}"/>
                  </c:ext>
                </c:extLst>
              </c15:ser>
            </c15:filteredLineSeries>
          </c:ext>
        </c:extLst>
      </c:lineChart>
      <c:dateAx>
        <c:axId val="1446357215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86906319"/>
        <c:crosses val="autoZero"/>
        <c:auto val="1"/>
        <c:lblOffset val="100"/>
        <c:baseTimeUnit val="months"/>
      </c:dateAx>
      <c:valAx>
        <c:axId val="13869063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 dirty="0">
                    <a:solidFill>
                      <a:srgbClr val="A6A6A6"/>
                    </a:solidFill>
                  </a:rPr>
                  <a:t>Display</a:t>
                </a:r>
                <a:r>
                  <a:rPr lang="en-US" sz="1000" b="1" baseline="0" dirty="0"/>
                  <a:t>, </a:t>
                </a:r>
                <a:r>
                  <a:rPr lang="en-US" sz="1000" b="1" baseline="0" dirty="0">
                    <a:solidFill>
                      <a:srgbClr val="1CADE4"/>
                    </a:solidFill>
                  </a:rPr>
                  <a:t>Social</a:t>
                </a:r>
                <a:r>
                  <a:rPr lang="en-US" sz="1000" b="1" baseline="0" dirty="0"/>
                  <a:t> </a:t>
                </a:r>
                <a:r>
                  <a:rPr lang="en-US" sz="1000" b="1" dirty="0"/>
                  <a:t>#Impressions</a:t>
                </a:r>
              </a:p>
            </c:rich>
          </c:tx>
          <c:layout>
            <c:manualLayout>
              <c:xMode val="edge"/>
              <c:yMode val="edge"/>
              <c:x val="2.2339967611034173E-2"/>
              <c:y val="0.246809115226789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46357215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0474991257151819E-2"/>
                <c:y val="8.2196168794181512E-2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</c:dispUnitsLbl>
        </c:dispUnits>
      </c:valAx>
      <c:valAx>
        <c:axId val="21142818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 dirty="0">
                    <a:solidFill>
                      <a:srgbClr val="FCDB9C"/>
                    </a:solidFill>
                  </a:rPr>
                  <a:t>Paid</a:t>
                </a:r>
                <a:r>
                  <a:rPr lang="en-US" sz="1000" b="1" baseline="0" dirty="0">
                    <a:solidFill>
                      <a:srgbClr val="FCDB9C"/>
                    </a:solidFill>
                  </a:rPr>
                  <a:t> Search </a:t>
                </a:r>
                <a:r>
                  <a:rPr lang="en-US" sz="1000" b="1" dirty="0">
                    <a:solidFill>
                      <a:srgbClr val="FCDB9C"/>
                    </a:solidFill>
                  </a:rPr>
                  <a:t>Clicks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14265999"/>
        <c:crosses val="max"/>
        <c:crossBetween val="between"/>
      </c:valAx>
      <c:dateAx>
        <c:axId val="2114265999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2114281807"/>
        <c:crosses val="autoZero"/>
        <c:auto val="1"/>
        <c:lblOffset val="100"/>
        <c:baseTimeUnit val="months"/>
        <c:majorUnit val="1"/>
        <c:minorUnit val="1"/>
      </c:dateAx>
      <c:spPr>
        <a:solidFill>
          <a:srgbClr val="FBE5D6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>
          <a:lumMod val="60000"/>
          <a:lumOff val="40000"/>
        </a:schemeClr>
      </a:solidFill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ROI of Consumer Digital Promotions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380074489960921E-2"/>
          <c:y val="0.14281951150358452"/>
          <c:w val="0.84095952665429641"/>
          <c:h val="0.672639815903085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After-Tax Rev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2"/>
                <c:pt idx="0">
                  <c:v>Paid Search</c:v>
                </c:pt>
                <c:pt idx="1">
                  <c:v>Social</c:v>
                </c:pt>
              </c:strCache>
            </c:strRef>
          </c:cat>
          <c:val>
            <c:numRef>
              <c:f>Sheet1!$B$2:$B$4</c:f>
              <c:numCache>
                <c:formatCode>"$"#,##0</c:formatCode>
                <c:ptCount val="2"/>
                <c:pt idx="0">
                  <c:v>3459366</c:v>
                </c:pt>
                <c:pt idx="1">
                  <c:v>1925035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54-487E-9888-07863D1959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After-Tax Cost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2"/>
                <c:pt idx="0">
                  <c:v>Paid Search</c:v>
                </c:pt>
                <c:pt idx="1">
                  <c:v>Social</c:v>
                </c:pt>
              </c:strCache>
            </c:strRef>
          </c:cat>
          <c:val>
            <c:numRef>
              <c:f>Sheet1!$C$2:$C$4</c:f>
              <c:numCache>
                <c:formatCode>"$"#,##0</c:formatCode>
                <c:ptCount val="2"/>
                <c:pt idx="0">
                  <c:v>504350</c:v>
                </c:pt>
                <c:pt idx="1">
                  <c:v>831600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54-487E-9888-07863D1959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4205064"/>
        <c:axId val="67420440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ROI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square"/>
            <c:size val="20"/>
            <c:spPr>
              <a:solidFill>
                <a:schemeClr val="bg1">
                  <a:lumMod val="85000"/>
                </a:schemeClr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2"/>
                <c:pt idx="0">
                  <c:v>Paid Search</c:v>
                </c:pt>
                <c:pt idx="1">
                  <c:v>Social</c:v>
                </c:pt>
              </c:strCache>
            </c:strRef>
          </c:cat>
          <c:val>
            <c:numRef>
              <c:f>Sheet1!$D$2:$D$4</c:f>
              <c:numCache>
                <c:formatCode>0.0</c:formatCode>
                <c:ptCount val="2"/>
                <c:pt idx="0">
                  <c:v>6.8590581937146826</c:v>
                </c:pt>
                <c:pt idx="1">
                  <c:v>2.3148569023569023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3D-4BA4-A730-E58122C1A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7463120"/>
        <c:axId val="1887460624"/>
      </c:lineChart>
      <c:catAx>
        <c:axId val="674205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74204408"/>
        <c:crosses val="autoZero"/>
        <c:auto val="1"/>
        <c:lblAlgn val="ctr"/>
        <c:lblOffset val="100"/>
        <c:noMultiLvlLbl val="0"/>
      </c:catAx>
      <c:valAx>
        <c:axId val="67420440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Cost &amp; Revenue</a:t>
                </a:r>
              </a:p>
            </c:rich>
          </c:tx>
          <c:layout>
            <c:manualLayout>
              <c:xMode val="edge"/>
              <c:yMode val="edge"/>
              <c:x val="9.2660094755526185E-3"/>
              <c:y val="0.321445609153414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74205064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0385220846215763E-2"/>
                <c:y val="0.1164201985701499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</c:dispUnitsLbl>
        </c:dispUnits>
      </c:valAx>
      <c:valAx>
        <c:axId val="18874606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After-tax ROI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63120"/>
        <c:crosses val="max"/>
        <c:crossBetween val="between"/>
      </c:valAx>
      <c:catAx>
        <c:axId val="18874631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874606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75000"/>
          <a:lumOff val="2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cap="all" spc="50" baseline="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1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Contribution to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cap="all" spc="50" baseline="0">
              <a:solidFill>
                <a:srgbClr val="59595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532030646289074"/>
          <c:y val="0.19757240166407772"/>
          <c:w val="0.49409212660159357"/>
          <c:h val="0.6923426156877249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4AF-48A0-9389-73F3067163FE}"/>
              </c:ext>
            </c:extLst>
          </c:dPt>
          <c:dPt>
            <c:idx val="1"/>
            <c:bubble3D val="0"/>
            <c:spPr>
              <a:solidFill>
                <a:srgbClr val="3E8853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4AF-48A0-9389-73F3067163FE}"/>
              </c:ext>
            </c:extLst>
          </c:dPt>
          <c:dPt>
            <c:idx val="2"/>
            <c:bubble3D val="0"/>
            <c:spPr>
              <a:solidFill>
                <a:sysClr val="windowText" lastClr="000000">
                  <a:lumMod val="50000"/>
                  <a:lumOff val="50000"/>
                </a:sys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F4B-4900-BD90-20A63CE377A8}"/>
              </c:ext>
            </c:extLst>
          </c:dPt>
          <c:dLbls>
            <c:dLbl>
              <c:idx val="0"/>
              <c:layout>
                <c:manualLayout>
                  <c:x val="-0.21115999620265996"/>
                  <c:y val="5.943483555270185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880722760387309"/>
                      <c:h val="0.2637718001828908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4AF-48A0-9389-73F3067163FE}"/>
                </c:ext>
              </c:extLst>
            </c:dLbl>
            <c:dLbl>
              <c:idx val="1"/>
              <c:layout>
                <c:manualLayout>
                  <c:x val="0.18391354507973609"/>
                  <c:y val="-0.1307566382159440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4AF-48A0-9389-73F3067163FE}"/>
                </c:ext>
              </c:extLst>
            </c:dLbl>
            <c:dLbl>
              <c:idx val="2"/>
              <c:layout>
                <c:manualLayout>
                  <c:x val="0.18731935147010145"/>
                  <c:y val="0.2912306942082390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F4B-4900-BD90-20A63CE377A8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Carryover, Details, MCM,Others</c:v>
                </c:pt>
                <c:pt idx="1">
                  <c:v>Consumer</c:v>
                </c:pt>
                <c:pt idx="2">
                  <c:v>Point of Care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0.83779999999999999</c:v>
                </c:pt>
                <c:pt idx="1">
                  <c:v>4.02E-2</c:v>
                </c:pt>
                <c:pt idx="2">
                  <c:v>0.122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AF-48A0-9389-73F3067163F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90"/>
        <c:holeSize val="5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solidFill>
        <a:sysClr val="windowText" lastClr="000000">
          <a:lumMod val="50000"/>
          <a:lumOff val="50000"/>
        </a:sysClr>
      </a:solidFill>
    </a:ln>
    <a:effectLst/>
  </c:spPr>
  <c:txPr>
    <a:bodyPr/>
    <a:lstStyle/>
    <a:p>
      <a:pPr>
        <a:defRPr sz="1050"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Contribution to Sales</a:t>
            </a:r>
          </a:p>
        </c:rich>
      </c:tx>
      <c:layout>
        <c:manualLayout>
          <c:xMode val="edge"/>
          <c:yMode val="edge"/>
          <c:x val="0.18576748816743358"/>
          <c:y val="1.4172335600907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838583715069938"/>
          <c:y val="0.2191336945976991"/>
          <c:w val="0.41525938370014576"/>
          <c:h val="0.6292874105022586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BD5-4FB8-9F2D-D192E2DD74D4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BD5-4FB8-9F2D-D192E2DD74D4}"/>
              </c:ext>
            </c:extLst>
          </c:dPt>
          <c:dLbls>
            <c:dLbl>
              <c:idx val="0"/>
              <c:layout>
                <c:manualLayout>
                  <c:x val="0.1777820242619913"/>
                  <c:y val="0.1089664081445783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BD5-4FB8-9F2D-D192E2DD74D4}"/>
                </c:ext>
              </c:extLst>
            </c:dLbl>
            <c:dLbl>
              <c:idx val="1"/>
              <c:layout>
                <c:manualLayout>
                  <c:x val="-0.15520652911761143"/>
                  <c:y val="-8.281447018987958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BD5-4FB8-9F2D-D192E2DD74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2"/>
                <c:pt idx="0">
                  <c:v>Paid Search</c:v>
                </c:pt>
                <c:pt idx="1">
                  <c:v>Social</c:v>
                </c:pt>
              </c:strCache>
              <c:extLst/>
            </c:strRef>
          </c:cat>
          <c:val>
            <c:numRef>
              <c:f>Sheet1!$B$2:$B$4</c:f>
              <c:numCache>
                <c:formatCode>0.00%</c:formatCode>
                <c:ptCount val="2"/>
                <c:pt idx="0">
                  <c:v>2.58E-2</c:v>
                </c:pt>
                <c:pt idx="1">
                  <c:v>1.44E-2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C-3BD5-4FB8-9F2D-D192E2DD74D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Text" lastClr="000000">
          <a:lumMod val="50000"/>
          <a:lumOff val="50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F8AA-93DD-4C93-8F74-92E559AA6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071FD-AF05-4CC1-982B-DAE8E2CCE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938E-D2C3-4082-897B-8884D16F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11676-1F99-4D1E-9638-9A54895A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188A-1826-438C-ADCC-F0FCE9DE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63BD30-DA7D-DE3B-360B-4F17C13E33D5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58C81-F862-A3EC-0E20-531B1BE2D487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641704C-9567-C6F0-CF46-FF954578BC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0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1353-C0D0-4B63-8D81-997E84A7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BF070-F33C-4F30-9478-4F5C23C2F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74EA-7F74-4E2C-A26B-E113335F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A66B-014F-4ECA-A04C-F9EB576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6446-32E7-4CB5-B152-4E07323D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A0F92-8B4F-ED0A-D39C-8B2052959DB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0816E-A396-9526-4B26-321A5DCA29E4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0D10B47-7C69-8CA2-D83B-3B30766596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4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DC3A1-023E-4E08-9101-FDCB249F1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5C467-5534-4B61-8993-534282BF8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D479-82DA-4374-B519-0E981CCB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7F6D-D3C6-4806-A1E7-8F40FEAC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9C03-FE57-4AEB-9010-9157BB4B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34838D-5FCB-AE94-B799-723D7A04D83E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5C34F-8D60-ACA4-6E67-1DF4A994A088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BB1492A-0691-1173-F944-3B35DE267B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1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2365CAC6-E348-6BAD-6FCC-6F3A2CDB50D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3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0ADF-7D96-4525-8F47-C62AAE33DC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83D36BB-9400-464E-C9AE-D486EA1F2F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7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BA8A0718-C58B-23AC-FDD7-F19483DB48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74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6F8FE1-39D4-28C7-595B-5BF2114EBD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08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7565F2-2C63-DCA7-5657-1474526BB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77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7AEDA66-8F19-57DC-7F21-E5083292C9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CA33661-11AA-CE90-006B-C84C6D4E63DC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-304771" y="645978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5CDB9C94-7A2E-2308-A084-7E268A0FFEE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74717" y="645978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85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A7BBE9-2C8D-872A-2707-709496FD39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23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532713A-F6AB-6725-D94D-C4175EE217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42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5A90-D8AC-4D7E-AC42-190303C5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2D03-89C1-4000-945E-B1463548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6483-008E-4F06-B99D-3CE9C4E7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FE688-9F83-4889-AE44-5A0426A0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8C3A-94B4-452E-8212-46A81FEF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98B55E-92B9-7C77-5DD2-B0CFF176CC62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0EEAC-DD47-B725-2D0B-2EF4E30ECDED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76889C4-4C0A-159A-5F30-52DD7A1D88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30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2618183-9845-4F53-0844-2C57876E13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4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30D41AD-478B-FF12-EEBA-FA7FA65F8B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87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6BB0C77-E530-5562-1984-0328C8F7F6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530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F8AA-93DD-4C93-8F74-92E559AA6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071FD-AF05-4CC1-982B-DAE8E2CCE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938E-D2C3-4082-897B-8884D16F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11676-1F99-4D1E-9638-9A54895A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188A-1826-438C-ADCC-F0FCE9DE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20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5A90-D8AC-4D7E-AC42-190303C5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2D03-89C1-4000-945E-B1463548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6483-008E-4F06-B99D-3CE9C4E7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FE688-9F83-4889-AE44-5A0426A0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8C3A-94B4-452E-8212-46A81FEF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061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C4DC-B363-43DD-B6C2-913C9991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BD793-D938-4A44-A81C-63FA62FF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E0FB0-FF7B-45BA-A4E0-FA617013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068-9A28-40C6-B227-25BE7F8B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5209-83D2-4A71-9CA8-2429A8A8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73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8364-498A-4C8C-AB19-9C9E4066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D9B7-320C-44B0-996D-9A031CDF4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37E3-0302-4BBB-817D-E13A970EE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210E0-EFA9-4264-905D-14178F42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B98BB-1490-4B81-854A-5F8A2817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C5DF1-E539-4AE6-A594-577A9A69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20DA-ECB3-43ED-902D-84982B14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B263-C360-4218-986F-1CF7A72C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B32AA-3C41-4EAB-B337-0B719AA55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3F2D8-4689-4346-8BF8-CC3B732AF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29FEF-AA54-4661-A19D-512195C11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98F7F-8DDB-4CA6-9B68-F1C63080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F44B4-0FDE-4DD6-AE5B-494A9CB7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624F2-0B9F-466C-94CE-361A8CCD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6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D79F-EEEA-4537-B6E5-3D6F5267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F89FF-A009-437F-8C10-902C18EC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34E9F-F20C-4455-A359-D3DC188F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C3808-EB37-423E-AE9B-C0AA68EB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90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EADD1-5F50-42B0-BF33-904B31BD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657C-2D3E-44F1-8389-2E04EE81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BA600-8F04-4402-954F-3D8CBD55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2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C4DC-B363-43DD-B6C2-913C9991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BD793-D938-4A44-A81C-63FA62FF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E0FB0-FF7B-45BA-A4E0-FA617013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068-9A28-40C6-B227-25BE7F8B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5209-83D2-4A71-9CA8-2429A8A8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4CEEF-C303-2B1E-7013-1F6A060BE9A9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C63211-9979-ADE4-80DC-11D7FA0711DF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CDA0793-05C6-BAF1-7C52-6681BBF72A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026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76F8-E7A1-48E2-858D-4B2BA549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6C9E-A7C4-472C-A8D4-F7DC8FCCE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0E08-B6D3-406C-A50A-2FCD040C2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36321-597A-4A8C-84F1-C1D83C0A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55BCB-D463-4D96-8182-B0925369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CA390-9A77-4CCE-BD4C-4908D3E1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91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85DA-F870-4BA5-8553-A8940F2B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DCD35-659F-4E6B-9C50-63B0F0876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18148-A197-48D5-98C1-D1E97895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B1A90-27DA-4B9E-9F56-8ECD9A6E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640B-4282-43D7-9970-70236CDD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3D998-2AB4-4B62-B4D1-1F7D83FA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23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1353-C0D0-4B63-8D81-997E84A7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BF070-F33C-4F30-9478-4F5C23C2F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74EA-7F74-4E2C-A26B-E113335F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A66B-014F-4ECA-A04C-F9EB576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6446-32E7-4CB5-B152-4E07323D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55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DC3A1-023E-4E08-9101-FDCB249F1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5C467-5534-4B61-8993-534282BF8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D479-82DA-4374-B519-0E981CCB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7F6D-D3C6-4806-A1E7-8F40FEAC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9C03-FE57-4AEB-9010-9157BB4B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8364-498A-4C8C-AB19-9C9E4066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D9B7-320C-44B0-996D-9A031CDF4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37E3-0302-4BBB-817D-E13A970EE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210E0-EFA9-4264-905D-14178F42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B98BB-1490-4B81-854A-5F8A2817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C5DF1-E539-4AE6-A594-577A9A69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2D96E-087C-B116-009E-4361121B2942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0A0B49-92C1-EC6F-0C0E-5A582F4220D9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3446BEE-CFE3-1022-EF25-D1C9AE93F8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2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20DA-ECB3-43ED-902D-84982B14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B263-C360-4218-986F-1CF7A72C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B32AA-3C41-4EAB-B337-0B719AA55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3F2D8-4689-4346-8BF8-CC3B732AF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29FEF-AA54-4661-A19D-512195C11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98F7F-8DDB-4CA6-9B68-F1C63080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F44B4-0FDE-4DD6-AE5B-494A9CB7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624F2-0B9F-466C-94CE-361A8CCD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9D5EC6-8045-B4CE-E20C-429C82B3B3B9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D1ACD-A734-3AA7-FC46-743A626F2D02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4546B2E-DE13-227E-23F6-093C86A2E2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5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D79F-EEEA-4537-B6E5-3D6F5267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F89FF-A009-437F-8C10-902C18EC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34E9F-F20C-4455-A359-D3DC188F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C3808-EB37-423E-AE9B-C0AA68EB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BA9DB-2CCE-E407-0F15-1CA81E65C600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A69EF8-B4F1-6A81-2659-EF4580EC7583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83A3F24-6BB9-115C-436E-937E7B68C6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4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EADD1-5F50-42B0-BF33-904B31BD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657C-2D3E-44F1-8389-2E04EE81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BA600-8F04-4402-954F-3D8CBD55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42E1B-9A07-2BCE-74AF-E26DDF2E37E0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E23D2-9288-3321-DF43-72AA2691DB08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00B5E88-3EF1-E7A5-28F0-02360E577D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5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76F8-E7A1-48E2-858D-4B2BA549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6C9E-A7C4-472C-A8D4-F7DC8FCCE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0E08-B6D3-406C-A50A-2FCD040C2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36321-597A-4A8C-84F1-C1D83C0A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55BCB-D463-4D96-8182-B0925369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CA390-9A77-4CCE-BD4C-4908D3E1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9AB05E-8702-0C98-326A-6A8F21A21C19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A069FB-7D38-9477-EF6F-DC189C2AA82F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7567E64-5C03-3379-0C1B-AE4E061F29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7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85DA-F870-4BA5-8553-A8940F2B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DCD35-659F-4E6B-9C50-63B0F0876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18148-A197-48D5-98C1-D1E97895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B1A90-27DA-4B9E-9F56-8ECD9A6E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640B-4282-43D7-9970-70236CDD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3D998-2AB4-4B62-B4D1-1F7D83FA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84756-A8AF-A0F0-A288-83685BE2C78C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D64B08-925C-1442-CDB9-D3373059A52D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44AB480-3E9A-B753-98C7-DDBBD680E8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2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44C7D-1BB0-4B8C-8EC3-519819E3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B266A-B89A-41F3-9106-EE87CD90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BCAB6-DF41-41B6-88E2-554763B70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5A670-5EEA-47FA-A8E2-3E69EC8CB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17DB-C8B9-49DD-9D74-EF1ED67D6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6C8B3F-96E0-E30F-9417-2351C08DE9EF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83C6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1F0509-F706-23FC-36AE-DD098A73846B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1CADE4"/>
          </a:solidFill>
          <a:ln w="15875" cap="flat" cmpd="sng" algn="ctr">
            <a:noFill/>
            <a:prstDash val="solid"/>
          </a:ln>
          <a:effectLst/>
        </p:spPr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957A4A7-1FB9-52E4-C4D1-85C51339B7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EB06BE25-1228-6034-C45E-C125AFE93AA1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392566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image002">
            <a:extLst>
              <a:ext uri="{FF2B5EF4-FFF2-40B4-BE49-F238E27FC236}">
                <a16:creationId xmlns:a16="http://schemas.microsoft.com/office/drawing/2014/main" id="{8DDF4B70-169F-43FD-9C5B-24319786E3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653" y="0"/>
            <a:ext cx="1129049" cy="6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FAF2BDD-B36C-1BD5-B3EC-93F75D1A7D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52" y="6459785"/>
            <a:ext cx="98061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08E4D4D8-B27E-B01E-594E-E099B5E88F13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421547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44C7D-1BB0-4B8C-8EC3-519819E3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B266A-B89A-41F3-9106-EE87CD90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BCAB6-DF41-41B6-88E2-554763B70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5A670-5EEA-47FA-A8E2-3E69EC8CB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17DB-C8B9-49DD-9D74-EF1ED67D6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1B11572B-BD6A-408D-8B09-D9FBB14BBD14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89954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www.goodfreephotos.com/vector-images/january-calendar-vector-art.png.php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15.jpg"/><Relationship Id="rId12" Type="http://schemas.openxmlformats.org/officeDocument/2006/relationships/image" Target="../media/image27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11" Type="http://schemas.openxmlformats.org/officeDocument/2006/relationships/image" Target="../media/image26.png"/><Relationship Id="rId5" Type="http://schemas.openxmlformats.org/officeDocument/2006/relationships/image" Target="../media/image24.png"/><Relationship Id="rId10" Type="http://schemas.openxmlformats.org/officeDocument/2006/relationships/image" Target="../media/image5.png"/><Relationship Id="rId4" Type="http://schemas.openxmlformats.org/officeDocument/2006/relationships/image" Target="../media/image23.png"/><Relationship Id="rId9" Type="http://schemas.openxmlformats.org/officeDocument/2006/relationships/image" Target="../media/image11.jpg"/><Relationship Id="rId1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wpushh01\dinfopln\PRA\MktMixPP\2024%20Planning\Belsomra\Presentations\BELSOMRA%20HCP%20Presentation%20Deck%20V1.xlsx!PPT1%20-%20ENG%20CHART!%5bBELSOMRA%20HCP%20Presentation%20Deck%20V1.xlsx%5dPPT1%20-%20ENG%20CHART%20Chart%20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emf"/><Relationship Id="rId5" Type="http://schemas.openxmlformats.org/officeDocument/2006/relationships/oleObject" Target="file:///\\wpushh01\dinfopln\PRA\MktMixPP\2024%20Planning\Belsomra\Presentations\BELSOMRA%20HCP%20Presentation%20Deck%20V1.xlsx!PPT7%20-%20Subchannels!R3C2:R9C3" TargetMode="External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file:///\\wpushh01\dinfopln\PRA\MktMixPP\2024%20Planning\Belsomra\Presentations\BELSOMRA%20HCP%20Presentation%20Deck%20V1.xlsx!PPT1%20-%20ENG%20CHART!%5bBELSOMRA%20HCP%20Presentation%20Deck%20V1.xlsx%5dPPT1%20-%20ENG%20CHART%20Chart%204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emf"/><Relationship Id="rId5" Type="http://schemas.openxmlformats.org/officeDocument/2006/relationships/oleObject" Target="file:///\\wpushh01\dinfopln\PRA\MktMixPP\2024%20Planning\Belsomra\Presentations\BELSOMRA%20HCP%20Presentation%20Deck%20V1.xlsx!PPT2%20-%20COSTS!R1C1:R10C4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file:///\\wpushh01\dinfopln\PRA\MktMixPP\2024%20Planning\Belsomra\Presentations\BELSOMRA%20HCP%20Presentation%20Deck%20V1.xlsx!PPT3%20-%20Contribution!%5bBELSOMRA%20HCP%20Presentation%20Deck%20V1.xlsx%5dPPT3%20-%20Contribution%20Chart%201" TargetMode="External"/><Relationship Id="rId7" Type="http://schemas.openxmlformats.org/officeDocument/2006/relationships/oleObject" Target="file:///\\wpushh01\dinfopln\PRA\MktMixPP\2024%20Planning\Belsomra\Presentations\BELSOMRA%20HCP%20Presentation%20Deck%20V1.xlsx!PPT5%20-%20SUMMARY!%5bBELSOMRA%20HCP%20Presentation%20Deck%20V1.xlsx%5dPPT5%20-%20SUMMARY%20Chart%20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emf"/><Relationship Id="rId5" Type="http://schemas.openxmlformats.org/officeDocument/2006/relationships/oleObject" Target="file:///\\wpushh01\dinfopln\PRA\MktMixPP\2024%20Planning\Belsomra\Presentations\BELSOMRA%20HCP%20Presentation%20Deck%20V1.xlsx!PPT3%20-%20Contribution!%5bBELSOMRA%20HCP%20Presentation%20Deck%20V1.xlsx%5dPPT3%20-%20Contribution%20Chart%205" TargetMode="External"/><Relationship Id="rId4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file:///\\wpushh01\dinfopln\PRA\MktMixPP\2024%20Planning\Belsomra\Presentations\BELSOMRA%20HCP%20Presentation%20Deck%20V1.xlsx!PPT5%20-%20SUMMARY!R23C11:R31C2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file:///\\wpushh01\dinfopln\PRA\MktMixPP\2024%20Planning\Belsomra\Presentations\BELSOMRA%20HCP%20Presentation%20Deck%20V1.xlsx!NRx,%20Details,Samples,Vouchers!%5bBELSOMRA%20HCP%20Presentation%20Deck%20V1.xlsx%5dNRx,%20Details,Samples,Vouchers%20Chart%20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emf"/><Relationship Id="rId5" Type="http://schemas.openxmlformats.org/officeDocument/2006/relationships/oleObject" Target="file:///\\wpushh01\dinfopln\PRA\MktMixPP\2024%20Planning\Belsomra\Presentations\BELSOMRA%20HCP%20Presentation%20Deck%20V1.xlsx!NRx,%20Details,Samples,Vouchers!R22C13:R23C15" TargetMode="External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file:///\\wpushh01\dinfopln\PRA\MktMixPP\2024%20Planning\Belsomra\Output\HCP\CPE%20Analysis\Bel%20CPE%20Analysis.xlsx!Overview!R3C1:R11C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chart" Target="../charts/chart1.xml"/><Relationship Id="rId2" Type="http://schemas.openxmlformats.org/officeDocument/2006/relationships/image" Target="../media/image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file:///\\wpushh01\dinfopln\PRA\MktMixPP\2024%20Planning\Belsomra\Presentations\Belsomra%20HCC%20Deck%20Presentation%20V1.xlsx!PPT2%20Spend%20Information!R2C2:R6C4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\\wpushh01\dinfopln\PRA\MktMixPP\2024%20Planning\Common\POC\POC%20MMx%202024%20vs%20Indep.xlsx!Slides%20BEL!%5bPOC%20MMx%202024%20vs%20Indep.xlsx%5dSlides%20BEL%20Chart%20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emf"/><Relationship Id="rId5" Type="http://schemas.openxmlformats.org/officeDocument/2006/relationships/oleObject" Target="file:///\\wpushh01\dinfopln\PRA\MktMixPP\2024%20Planning\Common\POC\POC%20MMx%202024%20vs%20Indep.xlsx!Slides%20BEL!%5bPOC%20MMx%202024%20vs%20Indep.xlsx%5dSlides%20BEL%20Chart%205" TargetMode="Externa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4AC66D-A476-4637-B2D5-5D297AF98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924" y="735106"/>
            <a:ext cx="11318675" cy="29284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BELSOMRA</a:t>
            </a:r>
            <a:r>
              <a:rPr lang="en-US" sz="4400" dirty="0">
                <a:solidFill>
                  <a:srgbClr val="FFFFFF"/>
                </a:solidFill>
              </a:rPr>
              <a:t>®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HCP and Consumer Marketing Mix Analysis</a:t>
            </a:r>
            <a:b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(Jan’22 – Dec’22)</a:t>
            </a:r>
            <a:b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See the source image">
            <a:extLst>
              <a:ext uri="{FF2B5EF4-FFF2-40B4-BE49-F238E27FC236}">
                <a16:creationId xmlns:a16="http://schemas.microsoft.com/office/drawing/2014/main" id="{F41DDB40-2DE6-4259-B4D6-0B4D52A0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369" y="4398682"/>
            <a:ext cx="1356707" cy="98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54C4D-59F1-7E96-1967-FE4AAF405DD3}"/>
              </a:ext>
            </a:extLst>
          </p:cNvPr>
          <p:cNvSpPr txBox="1"/>
          <p:nvPr/>
        </p:nvSpPr>
        <p:spPr>
          <a:xfrm>
            <a:off x="2405253" y="5794872"/>
            <a:ext cx="9413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 Assessment &amp; Investment Optimization | Human Health Digital, Data and Analytics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June 2023</a:t>
            </a:r>
          </a:p>
        </p:txBody>
      </p:sp>
    </p:spTree>
    <p:extLst>
      <p:ext uri="{BB962C8B-B14F-4D97-AF65-F5344CB8AC3E}">
        <p14:creationId xmlns:p14="http://schemas.microsoft.com/office/powerpoint/2010/main" val="207738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7A38BB-CF24-4F85-BC21-2E4DA35BD10C}"/>
              </a:ext>
            </a:extLst>
          </p:cNvPr>
          <p:cNvSpPr txBox="1"/>
          <p:nvPr/>
        </p:nvSpPr>
        <p:spPr>
          <a:xfrm>
            <a:off x="901840" y="6348726"/>
            <a:ext cx="933003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*2022 Impact is based on Jan’22 - Dec’22; **2021 Impact is based on Apr’21 – Mar’22</a:t>
            </a:r>
          </a:p>
          <a:p>
            <a:pPr marL="171450" marR="0" lvl="0" indent="-17145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Spend, Revenue and ROI numbers are after tax numbers.</a:t>
            </a:r>
          </a:p>
          <a:p>
            <a:pPr marL="171450" marR="0" lvl="0" indent="-17145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Both time periods use 3yr NPV  S Financial Planning &amp; Analysis for 2023 Annual Budget Planning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42D2D8-53CA-439E-A76F-9D4C1943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76228-B28A-45E9-9BD1-4F63ECFCAD4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D536FF0-7328-4BBB-9FCC-9F525C42141A}"/>
              </a:ext>
            </a:extLst>
          </p:cNvPr>
          <p:cNvGraphicFramePr>
            <a:graphicFrameLocks noGrp="1"/>
          </p:cNvGraphicFramePr>
          <p:nvPr/>
        </p:nvGraphicFramePr>
        <p:xfrm>
          <a:off x="145499" y="1111407"/>
          <a:ext cx="11901001" cy="3508773"/>
        </p:xfrm>
        <a:graphic>
          <a:graphicData uri="http://schemas.openxmlformats.org/drawingml/2006/table">
            <a:tbl>
              <a:tblPr/>
              <a:tblGrid>
                <a:gridCol w="1163886">
                  <a:extLst>
                    <a:ext uri="{9D8B030D-6E8A-4147-A177-3AD203B41FA5}">
                      <a16:colId xmlns:a16="http://schemas.microsoft.com/office/drawing/2014/main" val="95354428"/>
                    </a:ext>
                  </a:extLst>
                </a:gridCol>
                <a:gridCol w="912236">
                  <a:extLst>
                    <a:ext uri="{9D8B030D-6E8A-4147-A177-3AD203B41FA5}">
                      <a16:colId xmlns:a16="http://schemas.microsoft.com/office/drawing/2014/main" val="1484663650"/>
                    </a:ext>
                  </a:extLst>
                </a:gridCol>
                <a:gridCol w="901749">
                  <a:extLst>
                    <a:ext uri="{9D8B030D-6E8A-4147-A177-3AD203B41FA5}">
                      <a16:colId xmlns:a16="http://schemas.microsoft.com/office/drawing/2014/main" val="1516116145"/>
                    </a:ext>
                  </a:extLst>
                </a:gridCol>
                <a:gridCol w="828352">
                  <a:extLst>
                    <a:ext uri="{9D8B030D-6E8A-4147-A177-3AD203B41FA5}">
                      <a16:colId xmlns:a16="http://schemas.microsoft.com/office/drawing/2014/main" val="663254434"/>
                    </a:ext>
                  </a:extLst>
                </a:gridCol>
                <a:gridCol w="991809">
                  <a:extLst>
                    <a:ext uri="{9D8B030D-6E8A-4147-A177-3AD203B41FA5}">
                      <a16:colId xmlns:a16="http://schemas.microsoft.com/office/drawing/2014/main" val="2574075719"/>
                    </a:ext>
                  </a:extLst>
                </a:gridCol>
                <a:gridCol w="1066230">
                  <a:extLst>
                    <a:ext uri="{9D8B030D-6E8A-4147-A177-3AD203B41FA5}">
                      <a16:colId xmlns:a16="http://schemas.microsoft.com/office/drawing/2014/main" val="916914583"/>
                    </a:ext>
                  </a:extLst>
                </a:gridCol>
                <a:gridCol w="656408">
                  <a:extLst>
                    <a:ext uri="{9D8B030D-6E8A-4147-A177-3AD203B41FA5}">
                      <a16:colId xmlns:a16="http://schemas.microsoft.com/office/drawing/2014/main" val="1826499747"/>
                    </a:ext>
                  </a:extLst>
                </a:gridCol>
                <a:gridCol w="1002117">
                  <a:extLst>
                    <a:ext uri="{9D8B030D-6E8A-4147-A177-3AD203B41FA5}">
                      <a16:colId xmlns:a16="http://schemas.microsoft.com/office/drawing/2014/main" val="1766373354"/>
                    </a:ext>
                  </a:extLst>
                </a:gridCol>
                <a:gridCol w="988295">
                  <a:extLst>
                    <a:ext uri="{9D8B030D-6E8A-4147-A177-3AD203B41FA5}">
                      <a16:colId xmlns:a16="http://schemas.microsoft.com/office/drawing/2014/main" val="2261317944"/>
                    </a:ext>
                  </a:extLst>
                </a:gridCol>
                <a:gridCol w="800008">
                  <a:extLst>
                    <a:ext uri="{9D8B030D-6E8A-4147-A177-3AD203B41FA5}">
                      <a16:colId xmlns:a16="http://schemas.microsoft.com/office/drawing/2014/main" val="1349884730"/>
                    </a:ext>
                  </a:extLst>
                </a:gridCol>
                <a:gridCol w="922721">
                  <a:extLst>
                    <a:ext uri="{9D8B030D-6E8A-4147-A177-3AD203B41FA5}">
                      <a16:colId xmlns:a16="http://schemas.microsoft.com/office/drawing/2014/main" val="3423613966"/>
                    </a:ext>
                  </a:extLst>
                </a:gridCol>
                <a:gridCol w="1080003">
                  <a:extLst>
                    <a:ext uri="{9D8B030D-6E8A-4147-A177-3AD203B41FA5}">
                      <a16:colId xmlns:a16="http://schemas.microsoft.com/office/drawing/2014/main" val="4248070808"/>
                    </a:ext>
                  </a:extLst>
                </a:gridCol>
                <a:gridCol w="587187">
                  <a:extLst>
                    <a:ext uri="{9D8B030D-6E8A-4147-A177-3AD203B41FA5}">
                      <a16:colId xmlns:a16="http://schemas.microsoft.com/office/drawing/2014/main" val="2906965656"/>
                    </a:ext>
                  </a:extLst>
                </a:gridCol>
              </a:tblGrid>
              <a:tr h="731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05380"/>
                  </a:ext>
                </a:extLst>
              </a:tr>
              <a:tr h="10875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Vendor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After Tax Spend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Activity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 / Activity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Contrib. to Sales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After Tax Incr. Revenue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After Tax ROI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After Tax Spend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Activity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 / Activity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Contrib. to Sales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After Tax Incr. Revenue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After Tax ROI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73489"/>
                  </a:ext>
                </a:extLst>
              </a:tr>
              <a:tr h="3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$ 0.1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9,786,364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$ 0.02 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08201"/>
                  </a:ext>
                </a:extLst>
              </a:tr>
              <a:tr h="3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Paid Search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$ 0.3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198,745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$ 2.04 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$ 0.5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242,240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$3.46 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652163"/>
                  </a:ext>
                </a:extLst>
              </a:tr>
              <a:tr h="3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$ 0.9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150,501,863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$ 1.82 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$ 0.8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98,369,252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$1.93 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01380"/>
                  </a:ext>
                </a:extLst>
              </a:tr>
              <a:tr h="728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(measured)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$ 1.4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$ 3.9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$ 1.3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$ 5.4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659991"/>
                  </a:ext>
                </a:extLst>
              </a:tr>
            </a:tbl>
          </a:graphicData>
        </a:graphic>
      </p:graphicFrame>
      <p:pic>
        <p:nvPicPr>
          <p:cNvPr id="8" name="Picture 7" descr="See the source image">
            <a:extLst>
              <a:ext uri="{FF2B5EF4-FFF2-40B4-BE49-F238E27FC236}">
                <a16:creationId xmlns:a16="http://schemas.microsoft.com/office/drawing/2014/main" id="{CCA86D3E-EA94-42FF-8CA3-8EE3D4E5F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7D4355-98F4-4BE2-B7AF-4B890C1FD494}"/>
              </a:ext>
            </a:extLst>
          </p:cNvPr>
          <p:cNvSpPr/>
          <p:nvPr/>
        </p:nvSpPr>
        <p:spPr>
          <a:xfrm>
            <a:off x="456481" y="91617"/>
            <a:ext cx="9993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2022 ROI shows positive return for all digital channels. Total Spend remains almost the same and the %contribution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increased by 17%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 last year, while the overall ROI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increased ~25%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ED817E-70A9-46B1-8AD5-F9853FFE7933}"/>
              </a:ext>
            </a:extLst>
          </p:cNvPr>
          <p:cNvGraphicFramePr>
            <a:graphicFrameLocks noGrp="1"/>
          </p:cNvGraphicFramePr>
          <p:nvPr/>
        </p:nvGraphicFramePr>
        <p:xfrm>
          <a:off x="145498" y="4904378"/>
          <a:ext cx="11901001" cy="1049092"/>
        </p:xfrm>
        <a:graphic>
          <a:graphicData uri="http://schemas.openxmlformats.org/drawingml/2006/table">
            <a:tbl>
              <a:tblPr/>
              <a:tblGrid>
                <a:gridCol w="1163886">
                  <a:extLst>
                    <a:ext uri="{9D8B030D-6E8A-4147-A177-3AD203B41FA5}">
                      <a16:colId xmlns:a16="http://schemas.microsoft.com/office/drawing/2014/main" val="234414856"/>
                    </a:ext>
                  </a:extLst>
                </a:gridCol>
                <a:gridCol w="912236">
                  <a:extLst>
                    <a:ext uri="{9D8B030D-6E8A-4147-A177-3AD203B41FA5}">
                      <a16:colId xmlns:a16="http://schemas.microsoft.com/office/drawing/2014/main" val="1191771133"/>
                    </a:ext>
                  </a:extLst>
                </a:gridCol>
                <a:gridCol w="1730101">
                  <a:extLst>
                    <a:ext uri="{9D8B030D-6E8A-4147-A177-3AD203B41FA5}">
                      <a16:colId xmlns:a16="http://schemas.microsoft.com/office/drawing/2014/main" val="3139990194"/>
                    </a:ext>
                  </a:extLst>
                </a:gridCol>
                <a:gridCol w="991809">
                  <a:extLst>
                    <a:ext uri="{9D8B030D-6E8A-4147-A177-3AD203B41FA5}">
                      <a16:colId xmlns:a16="http://schemas.microsoft.com/office/drawing/2014/main" val="3575694129"/>
                    </a:ext>
                  </a:extLst>
                </a:gridCol>
                <a:gridCol w="1066230">
                  <a:extLst>
                    <a:ext uri="{9D8B030D-6E8A-4147-A177-3AD203B41FA5}">
                      <a16:colId xmlns:a16="http://schemas.microsoft.com/office/drawing/2014/main" val="733044313"/>
                    </a:ext>
                  </a:extLst>
                </a:gridCol>
                <a:gridCol w="656408">
                  <a:extLst>
                    <a:ext uri="{9D8B030D-6E8A-4147-A177-3AD203B41FA5}">
                      <a16:colId xmlns:a16="http://schemas.microsoft.com/office/drawing/2014/main" val="1256309921"/>
                    </a:ext>
                  </a:extLst>
                </a:gridCol>
                <a:gridCol w="1002117">
                  <a:extLst>
                    <a:ext uri="{9D8B030D-6E8A-4147-A177-3AD203B41FA5}">
                      <a16:colId xmlns:a16="http://schemas.microsoft.com/office/drawing/2014/main" val="1031756788"/>
                    </a:ext>
                  </a:extLst>
                </a:gridCol>
                <a:gridCol w="1788303">
                  <a:extLst>
                    <a:ext uri="{9D8B030D-6E8A-4147-A177-3AD203B41FA5}">
                      <a16:colId xmlns:a16="http://schemas.microsoft.com/office/drawing/2014/main" val="2303564048"/>
                    </a:ext>
                  </a:extLst>
                </a:gridCol>
                <a:gridCol w="922721">
                  <a:extLst>
                    <a:ext uri="{9D8B030D-6E8A-4147-A177-3AD203B41FA5}">
                      <a16:colId xmlns:a16="http://schemas.microsoft.com/office/drawing/2014/main" val="2207718321"/>
                    </a:ext>
                  </a:extLst>
                </a:gridCol>
                <a:gridCol w="1080003">
                  <a:extLst>
                    <a:ext uri="{9D8B030D-6E8A-4147-A177-3AD203B41FA5}">
                      <a16:colId xmlns:a16="http://schemas.microsoft.com/office/drawing/2014/main" val="3776328995"/>
                    </a:ext>
                  </a:extLst>
                </a:gridCol>
                <a:gridCol w="587187">
                  <a:extLst>
                    <a:ext uri="{9D8B030D-6E8A-4147-A177-3AD203B41FA5}">
                      <a16:colId xmlns:a16="http://schemas.microsoft.com/office/drawing/2014/main" val="97051705"/>
                    </a:ext>
                  </a:extLst>
                </a:gridCol>
              </a:tblGrid>
              <a:tr h="3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$ 3.1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$ 10.8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C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$ 3.8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$ 15.8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274487"/>
                  </a:ext>
                </a:extLst>
              </a:tr>
              <a:tr h="728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(HCC + POC)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$ 4.5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$ 14.7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4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$ 5.2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$ 21.2 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8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720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F34987B-0AA9-4348-9167-E35B485DCDC1}"/>
              </a:ext>
            </a:extLst>
          </p:cNvPr>
          <p:cNvSpPr/>
          <p:nvPr/>
        </p:nvSpPr>
        <p:spPr>
          <a:xfrm>
            <a:off x="11458120" y="1930399"/>
            <a:ext cx="588380" cy="2573301"/>
          </a:xfrm>
          <a:prstGeom prst="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22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4AC66D-A476-4637-B2D5-5D297AF98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924" y="735106"/>
            <a:ext cx="11318675" cy="29284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BELSOMRA</a:t>
            </a:r>
            <a:r>
              <a:rPr lang="en-US" sz="4400" dirty="0">
                <a:solidFill>
                  <a:srgbClr val="FFFFFF"/>
                </a:solidFill>
              </a:rPr>
              <a:t>®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HCP Marketing Mix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45569-A48C-4CD0-B292-9654168C751E}"/>
              </a:ext>
            </a:extLst>
          </p:cNvPr>
          <p:cNvSpPr txBox="1"/>
          <p:nvPr/>
        </p:nvSpPr>
        <p:spPr>
          <a:xfrm>
            <a:off x="2405253" y="5794872"/>
            <a:ext cx="9413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 Assessment &amp; Investment Optimization | Human Health Digital, Data and Analytics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June 2023</a:t>
            </a:r>
          </a:p>
        </p:txBody>
      </p:sp>
      <p:pic>
        <p:nvPicPr>
          <p:cNvPr id="10" name="Picture 4" descr="See the source image">
            <a:extLst>
              <a:ext uri="{FF2B5EF4-FFF2-40B4-BE49-F238E27FC236}">
                <a16:creationId xmlns:a16="http://schemas.microsoft.com/office/drawing/2014/main" id="{F41DDB40-2DE6-4259-B4D6-0B4D52A0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369" y="4398682"/>
            <a:ext cx="1356707" cy="98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26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FB08D-37A3-4E6D-B2C4-C054234C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DCB036-FE15-4F3B-933C-1FC24A3F6F09}"/>
              </a:ext>
            </a:extLst>
          </p:cNvPr>
          <p:cNvSpPr txBox="1">
            <a:spLocks/>
          </p:cNvSpPr>
          <p:nvPr/>
        </p:nvSpPr>
        <p:spPr>
          <a:xfrm>
            <a:off x="651319" y="-71837"/>
            <a:ext cx="11045686" cy="14490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200" b="1" cap="all" spc="1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mix modeling</a:t>
            </a:r>
            <a:r>
              <a:rPr lang="en-US" sz="32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mix is a holistic method for estimating promotion contributions to sales while controlling for other important influences to inform more optimal resource allocation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E2F9F9-F985-4F9B-B19D-F531E351CEF7}"/>
              </a:ext>
            </a:extLst>
          </p:cNvPr>
          <p:cNvGrpSpPr/>
          <p:nvPr/>
        </p:nvGrpSpPr>
        <p:grpSpPr>
          <a:xfrm>
            <a:off x="4605871" y="1702387"/>
            <a:ext cx="2755527" cy="2235379"/>
            <a:chOff x="3248620" y="1450430"/>
            <a:chExt cx="2646759" cy="21243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0CA220-1036-475E-8333-38F82FCBDCEF}"/>
                </a:ext>
              </a:extLst>
            </p:cNvPr>
            <p:cNvGrpSpPr/>
            <p:nvPr/>
          </p:nvGrpSpPr>
          <p:grpSpPr>
            <a:xfrm>
              <a:off x="3248620" y="1450430"/>
              <a:ext cx="2646759" cy="2124335"/>
              <a:chOff x="3248620" y="1450430"/>
              <a:chExt cx="2646759" cy="2124335"/>
            </a:xfrm>
          </p:grpSpPr>
          <p:sp>
            <p:nvSpPr>
              <p:cNvPr id="7" name="Freeform 25">
                <a:extLst>
                  <a:ext uri="{FF2B5EF4-FFF2-40B4-BE49-F238E27FC236}">
                    <a16:creationId xmlns:a16="http://schemas.microsoft.com/office/drawing/2014/main" id="{99FB7B55-EF7E-4F7F-97ED-9CF749B0C362}"/>
                  </a:ext>
                </a:extLst>
              </p:cNvPr>
              <p:cNvSpPr/>
              <p:nvPr/>
            </p:nvSpPr>
            <p:spPr>
              <a:xfrm>
                <a:off x="3248620" y="1450430"/>
                <a:ext cx="2646759" cy="274320"/>
              </a:xfrm>
              <a:custGeom>
                <a:avLst/>
                <a:gdLst>
                  <a:gd name="connsiteX0" fmla="*/ 0 w 2646759"/>
                  <a:gd name="connsiteY0" fmla="*/ 0 h 226358"/>
                  <a:gd name="connsiteX1" fmla="*/ 2646759 w 2646759"/>
                  <a:gd name="connsiteY1" fmla="*/ 0 h 226358"/>
                  <a:gd name="connsiteX2" fmla="*/ 2646759 w 2646759"/>
                  <a:gd name="connsiteY2" fmla="*/ 226358 h 226358"/>
                  <a:gd name="connsiteX3" fmla="*/ 0 w 2646759"/>
                  <a:gd name="connsiteY3" fmla="*/ 226358 h 226358"/>
                  <a:gd name="connsiteX4" fmla="*/ 0 w 2646759"/>
                  <a:gd name="connsiteY4" fmla="*/ 0 h 22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6759" h="226358">
                    <a:moveTo>
                      <a:pt x="0" y="0"/>
                    </a:moveTo>
                    <a:lnTo>
                      <a:pt x="2646759" y="0"/>
                    </a:lnTo>
                    <a:lnTo>
                      <a:pt x="2646759" y="226358"/>
                    </a:lnTo>
                    <a:lnTo>
                      <a:pt x="0" y="226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65024" rIns="113792" bIns="65024" numCol="1" spcCol="1270" anchor="t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dirty="0">
                    <a:latin typeface="Arial Narrow" panose="020B0606020202030204" pitchFamily="34" charset="0"/>
                  </a:rPr>
                  <a:t>Units of Analysis: HCP/Month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BA9A300-0CDE-4FAA-B314-0572ADBAB74D}"/>
                  </a:ext>
                </a:extLst>
              </p:cNvPr>
              <p:cNvSpPr/>
              <p:nvPr/>
            </p:nvSpPr>
            <p:spPr>
              <a:xfrm>
                <a:off x="3248620" y="1752600"/>
                <a:ext cx="2646759" cy="1822165"/>
              </a:xfrm>
              <a:prstGeom prst="rect">
                <a:avLst/>
              </a:prstGeom>
              <a:solidFill>
                <a:schemeClr val="bg1">
                  <a:lumMod val="85000"/>
                  <a:alpha val="90000"/>
                </a:schemeClr>
              </a:soli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45720" tIns="45720" rIns="45720" bIns="45720"/>
              <a:lstStyle/>
              <a:p>
                <a:pPr marL="0" lvl="1" algn="ctr" defTabSz="577850">
                  <a:lnSpc>
                    <a:spcPts val="14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400" dirty="0">
                    <a:latin typeface="Arial Narrow" panose="020B0606020202030204" pitchFamily="34" charset="0"/>
                  </a:rPr>
                  <a:t>Time series for each HCP</a:t>
                </a:r>
              </a:p>
              <a:p>
                <a:pPr marL="0" lvl="1" algn="ctr" defTabSz="577850">
                  <a:lnSpc>
                    <a:spcPts val="14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en-US" sz="1400" dirty="0">
                  <a:latin typeface="Arial Narrow" panose="020B0606020202030204" pitchFamily="34" charset="0"/>
                </a:endParaRPr>
              </a:p>
            </p:txBody>
          </p:sp>
        </p:grpSp>
        <p:pic>
          <p:nvPicPr>
            <p:cNvPr id="6" name="Picture 3" descr="C:\Program Files (x86)\Microsoft Office\MEDIA\CAGCAT10\j0240719.wmf">
              <a:extLst>
                <a:ext uri="{FF2B5EF4-FFF2-40B4-BE49-F238E27FC236}">
                  <a16:creationId xmlns:a16="http://schemas.microsoft.com/office/drawing/2014/main" id="{25660AA1-D65F-430F-9585-95844E9B2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979" y="2269480"/>
              <a:ext cx="648021" cy="1017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9C3357D-02D9-4210-8046-F29803EDA9D4}"/>
              </a:ext>
            </a:extLst>
          </p:cNvPr>
          <p:cNvGrpSpPr/>
          <p:nvPr/>
        </p:nvGrpSpPr>
        <p:grpSpPr>
          <a:xfrm>
            <a:off x="1309893" y="1706757"/>
            <a:ext cx="9333436" cy="4531735"/>
            <a:chOff x="1470995" y="1769126"/>
            <a:chExt cx="9333436" cy="453173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4C03947-0DA7-4EBB-B952-90203B8F6B41}"/>
                </a:ext>
              </a:extLst>
            </p:cNvPr>
            <p:cNvGrpSpPr/>
            <p:nvPr/>
          </p:nvGrpSpPr>
          <p:grpSpPr>
            <a:xfrm>
              <a:off x="7993862" y="4065292"/>
              <a:ext cx="2755530" cy="2235379"/>
              <a:chOff x="6304114" y="1440985"/>
              <a:chExt cx="2646762" cy="2124335"/>
            </a:xfrm>
          </p:grpSpPr>
          <p:sp>
            <p:nvSpPr>
              <p:cNvPr id="45" name="Freeform 36">
                <a:extLst>
                  <a:ext uri="{FF2B5EF4-FFF2-40B4-BE49-F238E27FC236}">
                    <a16:creationId xmlns:a16="http://schemas.microsoft.com/office/drawing/2014/main" id="{A2FCBDBC-5306-42A8-AE22-5ED074F3353B}"/>
                  </a:ext>
                </a:extLst>
              </p:cNvPr>
              <p:cNvSpPr/>
              <p:nvPr/>
            </p:nvSpPr>
            <p:spPr>
              <a:xfrm>
                <a:off x="6304117" y="1440985"/>
                <a:ext cx="2646759" cy="274320"/>
              </a:xfrm>
              <a:custGeom>
                <a:avLst/>
                <a:gdLst>
                  <a:gd name="connsiteX0" fmla="*/ 0 w 2646759"/>
                  <a:gd name="connsiteY0" fmla="*/ 0 h 226358"/>
                  <a:gd name="connsiteX1" fmla="*/ 2646759 w 2646759"/>
                  <a:gd name="connsiteY1" fmla="*/ 0 h 226358"/>
                  <a:gd name="connsiteX2" fmla="*/ 2646759 w 2646759"/>
                  <a:gd name="connsiteY2" fmla="*/ 226358 h 226358"/>
                  <a:gd name="connsiteX3" fmla="*/ 0 w 2646759"/>
                  <a:gd name="connsiteY3" fmla="*/ 226358 h 226358"/>
                  <a:gd name="connsiteX4" fmla="*/ 0 w 2646759"/>
                  <a:gd name="connsiteY4" fmla="*/ 0 h 22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6759" h="226358">
                    <a:moveTo>
                      <a:pt x="0" y="0"/>
                    </a:moveTo>
                    <a:lnTo>
                      <a:pt x="2646759" y="0"/>
                    </a:lnTo>
                    <a:lnTo>
                      <a:pt x="2646759" y="226358"/>
                    </a:lnTo>
                    <a:lnTo>
                      <a:pt x="0" y="226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65024" rIns="113792" bIns="65024" numCol="1" spcCol="1270" anchor="t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>
                    <a:latin typeface="Arial Narrow" panose="020B0606020202030204" pitchFamily="34" charset="0"/>
                  </a:rPr>
                  <a:t>Limitations &amp; Appropriate Use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742A45B-D263-4187-857F-CEACB311C8C8}"/>
                  </a:ext>
                </a:extLst>
              </p:cNvPr>
              <p:cNvSpPr/>
              <p:nvPr/>
            </p:nvSpPr>
            <p:spPr>
              <a:xfrm>
                <a:off x="6304114" y="1743155"/>
                <a:ext cx="2646759" cy="1822165"/>
              </a:xfrm>
              <a:prstGeom prst="rect">
                <a:avLst/>
              </a:prstGeom>
              <a:solidFill>
                <a:schemeClr val="bg1">
                  <a:lumMod val="85000"/>
                  <a:alpha val="90000"/>
                </a:schemeClr>
              </a:soli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45720" tIns="45720" rIns="45720" bIns="45720"/>
              <a:lstStyle/>
              <a:p>
                <a:pPr algn="ctr">
                  <a:lnSpc>
                    <a:spcPts val="1400"/>
                  </a:lnSpc>
                </a:pPr>
                <a:endParaRPr lang="en-US" sz="1400" dirty="0">
                  <a:latin typeface="Arial Narrow" panose="020B0606020202030204" pitchFamily="34" charset="0"/>
                </a:endParaRPr>
              </a:p>
              <a:p>
                <a:pPr algn="ctr">
                  <a:lnSpc>
                    <a:spcPts val="1400"/>
                  </a:lnSpc>
                </a:pPr>
                <a:endParaRPr lang="en-US" sz="1400" dirty="0">
                  <a:latin typeface="Arial Narrow" panose="020B0606020202030204" pitchFamily="34" charset="0"/>
                </a:endParaRPr>
              </a:p>
              <a:p>
                <a:pPr algn="ctr">
                  <a:lnSpc>
                    <a:spcPts val="1400"/>
                  </a:lnSpc>
                </a:pPr>
                <a:r>
                  <a:rPr lang="en-US" sz="1400" dirty="0">
                    <a:latin typeface="Arial Narrow" panose="020B0606020202030204" pitchFamily="34" charset="0"/>
                  </a:rPr>
                  <a:t>This approach measures the association between activity and sales. It does not provide conclusive evidence of causality. Results are most appropriate for informing relative investment trade-off decisions. 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A0F102-9269-47C1-B003-D3067E0C68C6}"/>
                </a:ext>
              </a:extLst>
            </p:cNvPr>
            <p:cNvGrpSpPr/>
            <p:nvPr/>
          </p:nvGrpSpPr>
          <p:grpSpPr>
            <a:xfrm>
              <a:off x="1515497" y="4065482"/>
              <a:ext cx="2755527" cy="2235379"/>
              <a:chOff x="233082" y="3819265"/>
              <a:chExt cx="2646759" cy="212433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E46A1FF-853C-42E1-9C01-FB1DA7D9EC10}"/>
                  </a:ext>
                </a:extLst>
              </p:cNvPr>
              <p:cNvGrpSpPr/>
              <p:nvPr/>
            </p:nvGrpSpPr>
            <p:grpSpPr>
              <a:xfrm>
                <a:off x="233082" y="3819265"/>
                <a:ext cx="2646759" cy="2124335"/>
                <a:chOff x="231314" y="1450430"/>
                <a:chExt cx="2646759" cy="2124335"/>
              </a:xfrm>
            </p:grpSpPr>
            <p:sp>
              <p:nvSpPr>
                <p:cNvPr id="43" name="Freeform 30">
                  <a:extLst>
                    <a:ext uri="{FF2B5EF4-FFF2-40B4-BE49-F238E27FC236}">
                      <a16:creationId xmlns:a16="http://schemas.microsoft.com/office/drawing/2014/main" id="{217DE69A-EC6F-46A4-ACA7-E2E8CF5EF0C8}"/>
                    </a:ext>
                  </a:extLst>
                </p:cNvPr>
                <p:cNvSpPr/>
                <p:nvPr/>
              </p:nvSpPr>
              <p:spPr>
                <a:xfrm>
                  <a:off x="231314" y="1450430"/>
                  <a:ext cx="2646759" cy="274320"/>
                </a:xfrm>
                <a:custGeom>
                  <a:avLst/>
                  <a:gdLst>
                    <a:gd name="connsiteX0" fmla="*/ 0 w 2646759"/>
                    <a:gd name="connsiteY0" fmla="*/ 0 h 226358"/>
                    <a:gd name="connsiteX1" fmla="*/ 2646759 w 2646759"/>
                    <a:gd name="connsiteY1" fmla="*/ 0 h 226358"/>
                    <a:gd name="connsiteX2" fmla="*/ 2646759 w 2646759"/>
                    <a:gd name="connsiteY2" fmla="*/ 226358 h 226358"/>
                    <a:gd name="connsiteX3" fmla="*/ 0 w 2646759"/>
                    <a:gd name="connsiteY3" fmla="*/ 226358 h 226358"/>
                    <a:gd name="connsiteX4" fmla="*/ 0 w 2646759"/>
                    <a:gd name="connsiteY4" fmla="*/ 0 h 226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46759" h="226358">
                      <a:moveTo>
                        <a:pt x="0" y="0"/>
                      </a:moveTo>
                      <a:lnTo>
                        <a:pt x="2646759" y="0"/>
                      </a:lnTo>
                      <a:lnTo>
                        <a:pt x="2646759" y="226358"/>
                      </a:lnTo>
                      <a:lnTo>
                        <a:pt x="0" y="2263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3792" tIns="65024" rIns="113792" bIns="65024" numCol="1" spcCol="1270" anchor="t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dirty="0">
                      <a:latin typeface="Arial Narrow" panose="020B0606020202030204" pitchFamily="34" charset="0"/>
                    </a:rPr>
                    <a:t>Modeling Approach</a:t>
                  </a:r>
                  <a:endParaRPr lang="en-US" sz="1400" kern="1200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4" name="Freeform 31">
                  <a:extLst>
                    <a:ext uri="{FF2B5EF4-FFF2-40B4-BE49-F238E27FC236}">
                      <a16:creationId xmlns:a16="http://schemas.microsoft.com/office/drawing/2014/main" id="{DCB413C6-51B5-435B-97A7-DEECCDE5676E}"/>
                    </a:ext>
                  </a:extLst>
                </p:cNvPr>
                <p:cNvSpPr/>
                <p:nvPr/>
              </p:nvSpPr>
              <p:spPr>
                <a:xfrm>
                  <a:off x="231314" y="1752600"/>
                  <a:ext cx="2646759" cy="1822165"/>
                </a:xfrm>
                <a:custGeom>
                  <a:avLst/>
                  <a:gdLst>
                    <a:gd name="connsiteX0" fmla="*/ 0 w 2646759"/>
                    <a:gd name="connsiteY0" fmla="*/ 0 h 1822165"/>
                    <a:gd name="connsiteX1" fmla="*/ 2646759 w 2646759"/>
                    <a:gd name="connsiteY1" fmla="*/ 0 h 1822165"/>
                    <a:gd name="connsiteX2" fmla="*/ 2646759 w 2646759"/>
                    <a:gd name="connsiteY2" fmla="*/ 1822165 h 1822165"/>
                    <a:gd name="connsiteX3" fmla="*/ 0 w 2646759"/>
                    <a:gd name="connsiteY3" fmla="*/ 1822165 h 1822165"/>
                    <a:gd name="connsiteX4" fmla="*/ 0 w 2646759"/>
                    <a:gd name="connsiteY4" fmla="*/ 0 h 182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46759" h="1822165">
                      <a:moveTo>
                        <a:pt x="0" y="0"/>
                      </a:moveTo>
                      <a:lnTo>
                        <a:pt x="2646759" y="0"/>
                      </a:lnTo>
                      <a:lnTo>
                        <a:pt x="2646759" y="1822165"/>
                      </a:lnTo>
                      <a:lnTo>
                        <a:pt x="0" y="18221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90000"/>
                  </a:schemeClr>
                </a:solidFill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5720" tIns="45720" rIns="45720" bIns="45720" numCol="1" spcCol="1270" anchor="t" anchorCtr="0">
                  <a:noAutofit/>
                </a:bodyPr>
                <a:lstStyle/>
                <a:p>
                  <a:pPr marL="0" lvl="1" defTabSz="5778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sz="1400" dirty="0">
                      <a:latin typeface="Arial Narrow" panose="020B0606020202030204" pitchFamily="34" charset="0"/>
                    </a:rPr>
                    <a:t>Leverages peaks/valleys in sales and promotion across time and HCP to measure the extent to which sales go up when a given promotion activity goes up and vice versa.</a:t>
                  </a:r>
                </a:p>
              </p:txBody>
            </p:sp>
          </p:grpSp>
          <p:pic>
            <p:nvPicPr>
              <p:cNvPr id="42" name="Picture 4">
                <a:extLst>
                  <a:ext uri="{FF2B5EF4-FFF2-40B4-BE49-F238E27FC236}">
                    <a16:creationId xmlns:a16="http://schemas.microsoft.com/office/drawing/2014/main" id="{4FDF1BB2-5ACB-4DC4-870D-FB4D4BBF72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899" y="5181600"/>
                <a:ext cx="2038833" cy="726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2C1D3A-66F8-4CCC-B066-768098A276C3}"/>
                </a:ext>
              </a:extLst>
            </p:cNvPr>
            <p:cNvGrpSpPr/>
            <p:nvPr/>
          </p:nvGrpSpPr>
          <p:grpSpPr>
            <a:xfrm>
              <a:off x="4770187" y="4065482"/>
              <a:ext cx="2755528" cy="2235379"/>
              <a:chOff x="2877829" y="3666865"/>
              <a:chExt cx="2646760" cy="212433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D5FA934-0B30-41DB-9F6B-49ABD294E66A}"/>
                  </a:ext>
                </a:extLst>
              </p:cNvPr>
              <p:cNvGrpSpPr/>
              <p:nvPr/>
            </p:nvGrpSpPr>
            <p:grpSpPr>
              <a:xfrm>
                <a:off x="2877829" y="3666865"/>
                <a:ext cx="2646760" cy="2124335"/>
                <a:chOff x="3286808" y="1450430"/>
                <a:chExt cx="2646760" cy="2124335"/>
              </a:xfrm>
            </p:grpSpPr>
            <p:sp>
              <p:nvSpPr>
                <p:cNvPr id="39" name="Freeform 33">
                  <a:extLst>
                    <a:ext uri="{FF2B5EF4-FFF2-40B4-BE49-F238E27FC236}">
                      <a16:creationId xmlns:a16="http://schemas.microsoft.com/office/drawing/2014/main" id="{1093A0C8-BB25-400D-B6EA-3E387E7F91D8}"/>
                    </a:ext>
                  </a:extLst>
                </p:cNvPr>
                <p:cNvSpPr/>
                <p:nvPr/>
              </p:nvSpPr>
              <p:spPr>
                <a:xfrm>
                  <a:off x="3286809" y="1450430"/>
                  <a:ext cx="2646759" cy="274320"/>
                </a:xfrm>
                <a:custGeom>
                  <a:avLst/>
                  <a:gdLst>
                    <a:gd name="connsiteX0" fmla="*/ 0 w 2646759"/>
                    <a:gd name="connsiteY0" fmla="*/ 0 h 226358"/>
                    <a:gd name="connsiteX1" fmla="*/ 2646759 w 2646759"/>
                    <a:gd name="connsiteY1" fmla="*/ 0 h 226358"/>
                    <a:gd name="connsiteX2" fmla="*/ 2646759 w 2646759"/>
                    <a:gd name="connsiteY2" fmla="*/ 226358 h 226358"/>
                    <a:gd name="connsiteX3" fmla="*/ 0 w 2646759"/>
                    <a:gd name="connsiteY3" fmla="*/ 226358 h 226358"/>
                    <a:gd name="connsiteX4" fmla="*/ 0 w 2646759"/>
                    <a:gd name="connsiteY4" fmla="*/ 0 h 226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46759" h="226358">
                      <a:moveTo>
                        <a:pt x="0" y="0"/>
                      </a:moveTo>
                      <a:lnTo>
                        <a:pt x="2646759" y="0"/>
                      </a:lnTo>
                      <a:lnTo>
                        <a:pt x="2646759" y="226358"/>
                      </a:lnTo>
                      <a:lnTo>
                        <a:pt x="0" y="2263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3792" tIns="65024" rIns="113792" bIns="65024" numCol="1" spcCol="1270" anchor="t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dirty="0">
                      <a:latin typeface="Arial Narrow" panose="020B0606020202030204" pitchFamily="34" charset="0"/>
                    </a:rPr>
                    <a:t>Outcome Metrics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0D5942A-D956-48BA-93AA-DB275FF9933E}"/>
                    </a:ext>
                  </a:extLst>
                </p:cNvPr>
                <p:cNvSpPr/>
                <p:nvPr/>
              </p:nvSpPr>
              <p:spPr>
                <a:xfrm>
                  <a:off x="3286808" y="1752600"/>
                  <a:ext cx="2646759" cy="1822165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90000"/>
                  </a:schemeClr>
                </a:solidFill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lIns="45720" tIns="45720" rIns="45720" bIns="45720"/>
                <a:lstStyle/>
                <a:p>
                  <a:pPr marL="0" lvl="1" algn="ctr" defTabSz="577850">
                    <a:lnSpc>
                      <a:spcPts val="14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1400" dirty="0">
                      <a:latin typeface="Arial Narrow" panose="020B0606020202030204" pitchFamily="34" charset="0"/>
                    </a:rPr>
                    <a:t>Net Present value, ROI</a:t>
                  </a:r>
                  <a:r>
                    <a:rPr lang="en-US" sz="1400" baseline="30000" dirty="0">
                      <a:latin typeface="Arial Narrow" panose="020B0606020202030204" pitchFamily="34" charset="0"/>
                    </a:rPr>
                    <a:t>3</a:t>
                  </a:r>
                  <a:r>
                    <a:rPr lang="en-US" sz="1400" dirty="0">
                      <a:latin typeface="Arial Narrow" panose="020B0606020202030204" pitchFamily="34" charset="0"/>
                    </a:rPr>
                    <a:t>, response curves for optimization</a:t>
                  </a:r>
                </a:p>
              </p:txBody>
            </p:sp>
          </p:grpSp>
          <p:pic>
            <p:nvPicPr>
              <p:cNvPr id="38" name="Picture 5">
                <a:extLst>
                  <a:ext uri="{FF2B5EF4-FFF2-40B4-BE49-F238E27FC236}">
                    <a16:creationId xmlns:a16="http://schemas.microsoft.com/office/drawing/2014/main" id="{A7B3FE45-A9A7-46CB-B18D-628BE0FA65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5872" y="4381673"/>
                <a:ext cx="2190760" cy="14095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9EA22-8650-49DD-AF7A-D66AAEFA2095}"/>
                </a:ext>
              </a:extLst>
            </p:cNvPr>
            <p:cNvSpPr txBox="1"/>
            <p:nvPr/>
          </p:nvSpPr>
          <p:spPr>
            <a:xfrm>
              <a:off x="1733612" y="2481025"/>
              <a:ext cx="2612644" cy="13234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030005-46F0-41EE-9F57-1C7871C15690}"/>
                </a:ext>
              </a:extLst>
            </p:cNvPr>
            <p:cNvGrpSpPr/>
            <p:nvPr/>
          </p:nvGrpSpPr>
          <p:grpSpPr>
            <a:xfrm>
              <a:off x="1470995" y="1769126"/>
              <a:ext cx="2852154" cy="2275264"/>
              <a:chOff x="52549" y="1295400"/>
              <a:chExt cx="2739572" cy="2162239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CBA3A32-6FCE-4706-96A4-49A8476FF78C}"/>
                  </a:ext>
                </a:extLst>
              </p:cNvPr>
              <p:cNvGrpSpPr/>
              <p:nvPr/>
            </p:nvGrpSpPr>
            <p:grpSpPr>
              <a:xfrm>
                <a:off x="112200" y="1295400"/>
                <a:ext cx="2646759" cy="2124335"/>
                <a:chOff x="231314" y="1450430"/>
                <a:chExt cx="2646759" cy="2124335"/>
              </a:xfrm>
            </p:grpSpPr>
            <p:sp>
              <p:nvSpPr>
                <p:cNvPr id="35" name="Freeform 16">
                  <a:extLst>
                    <a:ext uri="{FF2B5EF4-FFF2-40B4-BE49-F238E27FC236}">
                      <a16:creationId xmlns:a16="http://schemas.microsoft.com/office/drawing/2014/main" id="{37C3A8C6-9E12-4E53-A185-8C97CCA15ACC}"/>
                    </a:ext>
                  </a:extLst>
                </p:cNvPr>
                <p:cNvSpPr/>
                <p:nvPr/>
              </p:nvSpPr>
              <p:spPr>
                <a:xfrm>
                  <a:off x="231314" y="1752600"/>
                  <a:ext cx="2646759" cy="1822165"/>
                </a:xfrm>
                <a:custGeom>
                  <a:avLst/>
                  <a:gdLst>
                    <a:gd name="connsiteX0" fmla="*/ 0 w 2646759"/>
                    <a:gd name="connsiteY0" fmla="*/ 0 h 1822165"/>
                    <a:gd name="connsiteX1" fmla="*/ 2646759 w 2646759"/>
                    <a:gd name="connsiteY1" fmla="*/ 0 h 1822165"/>
                    <a:gd name="connsiteX2" fmla="*/ 2646759 w 2646759"/>
                    <a:gd name="connsiteY2" fmla="*/ 1822165 h 1822165"/>
                    <a:gd name="connsiteX3" fmla="*/ 0 w 2646759"/>
                    <a:gd name="connsiteY3" fmla="*/ 1822165 h 1822165"/>
                    <a:gd name="connsiteX4" fmla="*/ 0 w 2646759"/>
                    <a:gd name="connsiteY4" fmla="*/ 0 h 182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46759" h="1822165">
                      <a:moveTo>
                        <a:pt x="0" y="0"/>
                      </a:moveTo>
                      <a:lnTo>
                        <a:pt x="2646759" y="0"/>
                      </a:lnTo>
                      <a:lnTo>
                        <a:pt x="2646759" y="1822165"/>
                      </a:lnTo>
                      <a:lnTo>
                        <a:pt x="0" y="18221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90000"/>
                  </a:schemeClr>
                </a:solidFill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45720" rIns="0" bIns="45720" numCol="1" spcCol="1270" anchor="t" anchorCtr="0">
                  <a:noAutofit/>
                </a:bodyPr>
                <a:lstStyle/>
                <a:p>
                  <a:pPr marL="0" lvl="1" algn="ctr" defTabSz="577850">
                    <a:lnSpc>
                      <a:spcPts val="14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1100" b="1" dirty="0">
                      <a:latin typeface="Arial Narrow" panose="020B0606020202030204" pitchFamily="34" charset="0"/>
                    </a:rPr>
                    <a:t> deliveries, engagements, clicks</a:t>
                  </a:r>
                </a:p>
                <a:p>
                  <a:pPr marL="0" lvl="1" algn="ctr" defTabSz="577850">
                    <a:lnSpc>
                      <a:spcPts val="14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1100" b="1" dirty="0">
                      <a:latin typeface="Arial Narrow" panose="020B0606020202030204" pitchFamily="34" charset="0"/>
                    </a:rPr>
                    <a:t> </a:t>
                  </a:r>
                </a:p>
                <a:p>
                  <a:pPr marL="0" lvl="1" algn="ctr" defTabSz="577850">
                    <a:lnSpc>
                      <a:spcPts val="14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endParaRPr lang="en-US" sz="1200" dirty="0">
                    <a:latin typeface="Arial Narrow" panose="020B0606020202030204" pitchFamily="34" charset="0"/>
                  </a:endParaRPr>
                </a:p>
                <a:p>
                  <a:pPr marL="0" lvl="1" algn="ctr" defTabSz="577850">
                    <a:lnSpc>
                      <a:spcPts val="14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endParaRPr lang="en-US" sz="1200" dirty="0">
                    <a:latin typeface="Arial Narrow" panose="020B0606020202030204" pitchFamily="34" charset="0"/>
                  </a:endParaRPr>
                </a:p>
                <a:p>
                  <a:pPr marL="0" lvl="1" defTabSz="577850">
                    <a:lnSpc>
                      <a:spcPts val="14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endParaRPr lang="en-US" sz="1200" dirty="0">
                    <a:latin typeface="Arial Narrow" panose="020B0606020202030204" pitchFamily="34" charset="0"/>
                  </a:endParaRPr>
                </a:p>
                <a:p>
                  <a:pPr marL="0" lvl="1" defTabSz="577850">
                    <a:lnSpc>
                      <a:spcPts val="14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1200" dirty="0">
                      <a:latin typeface="Arial Narrow" panose="020B0606020202030204" pitchFamily="34" charset="0"/>
                    </a:rPr>
                    <a:t>     </a:t>
                  </a:r>
                  <a:r>
                    <a:rPr lang="en-US" sz="1100" b="1" dirty="0">
                      <a:latin typeface="Arial Narrow" panose="020B0606020202030204" pitchFamily="34" charset="0"/>
                    </a:rPr>
                    <a:t>while controlling for: </a:t>
                  </a:r>
                  <a:endParaRPr lang="en-US" sz="1200" b="1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6" name="Freeform 14">
                  <a:extLst>
                    <a:ext uri="{FF2B5EF4-FFF2-40B4-BE49-F238E27FC236}">
                      <a16:creationId xmlns:a16="http://schemas.microsoft.com/office/drawing/2014/main" id="{DA8B40D7-97F3-4327-BA1D-E382449227C6}"/>
                    </a:ext>
                  </a:extLst>
                </p:cNvPr>
                <p:cNvSpPr/>
                <p:nvPr/>
              </p:nvSpPr>
              <p:spPr>
                <a:xfrm>
                  <a:off x="231314" y="1450430"/>
                  <a:ext cx="2646759" cy="274320"/>
                </a:xfrm>
                <a:custGeom>
                  <a:avLst/>
                  <a:gdLst>
                    <a:gd name="connsiteX0" fmla="*/ 0 w 2646759"/>
                    <a:gd name="connsiteY0" fmla="*/ 0 h 226358"/>
                    <a:gd name="connsiteX1" fmla="*/ 2646759 w 2646759"/>
                    <a:gd name="connsiteY1" fmla="*/ 0 h 226358"/>
                    <a:gd name="connsiteX2" fmla="*/ 2646759 w 2646759"/>
                    <a:gd name="connsiteY2" fmla="*/ 226358 h 226358"/>
                    <a:gd name="connsiteX3" fmla="*/ 0 w 2646759"/>
                    <a:gd name="connsiteY3" fmla="*/ 226358 h 226358"/>
                    <a:gd name="connsiteX4" fmla="*/ 0 w 2646759"/>
                    <a:gd name="connsiteY4" fmla="*/ 0 h 226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46759" h="226358">
                      <a:moveTo>
                        <a:pt x="0" y="0"/>
                      </a:moveTo>
                      <a:lnTo>
                        <a:pt x="2646759" y="0"/>
                      </a:lnTo>
                      <a:lnTo>
                        <a:pt x="2646759" y="226358"/>
                      </a:lnTo>
                      <a:lnTo>
                        <a:pt x="0" y="2263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3792" tIns="65024" rIns="113792" bIns="65024" numCol="1" spcCol="1270" anchor="t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dirty="0">
                      <a:latin typeface="Arial Narrow" panose="020B0606020202030204" pitchFamily="34" charset="0"/>
                    </a:rPr>
                    <a:t>Input Metrics</a:t>
                  </a:r>
                  <a:r>
                    <a:rPr lang="en-US" sz="1400" baseline="30000" dirty="0">
                      <a:latin typeface="Arial Narrow" panose="020B0606020202030204" pitchFamily="34" charset="0"/>
                    </a:rPr>
                    <a:t>1</a:t>
                  </a:r>
                  <a:r>
                    <a:rPr lang="en-US" sz="1400" dirty="0">
                      <a:latin typeface="Arial Narrow" panose="020B0606020202030204" pitchFamily="34" charset="0"/>
                    </a:rPr>
                    <a:t>: Promo Activity</a:t>
                  </a:r>
                  <a:endParaRPr lang="en-US" sz="1400" kern="1200" dirty="0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27" name="Title 1">
                <a:extLst>
                  <a:ext uri="{FF2B5EF4-FFF2-40B4-BE49-F238E27FC236}">
                    <a16:creationId xmlns:a16="http://schemas.microsoft.com/office/drawing/2014/main" id="{E4F72FA7-BF69-4713-BBBA-BD19EC5CD75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5306" y="3084282"/>
                <a:ext cx="808249" cy="345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85562" tIns="42780" rIns="85562" bIns="4278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0" i="0">
                    <a:solidFill>
                      <a:schemeClr val="bg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5pPr>
                <a:lvl6pPr marL="609585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6pPr>
                <a:lvl7pPr marL="121917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7pPr>
                <a:lvl8pPr marL="1828754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8pPr>
                <a:lvl9pPr marL="2438339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9pPr>
              </a:lstStyle>
              <a:p>
                <a:pPr algn="ctr" defTabSz="711872"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Field &amp; US3C Activity</a:t>
                </a:r>
              </a:p>
            </p:txBody>
          </p:sp>
          <p:sp>
            <p:nvSpPr>
              <p:cNvPr id="28" name="Title 1">
                <a:extLst>
                  <a:ext uri="{FF2B5EF4-FFF2-40B4-BE49-F238E27FC236}">
                    <a16:creationId xmlns:a16="http://schemas.microsoft.com/office/drawing/2014/main" id="{C97CA541-38A0-4FCA-B12E-8C4577FC9F1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321" y="2253827"/>
                <a:ext cx="685800" cy="341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85562" tIns="42780" rIns="85562" bIns="4278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0" i="0">
                    <a:solidFill>
                      <a:schemeClr val="bg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5pPr>
                <a:lvl6pPr marL="609585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6pPr>
                <a:lvl7pPr marL="121917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7pPr>
                <a:lvl8pPr marL="1828754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8pPr>
                <a:lvl9pPr marL="2438339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9pPr>
              </a:lstStyle>
              <a:p>
                <a:pPr algn="ctr" defTabSz="711872">
                  <a:lnSpc>
                    <a:spcPts val="1100"/>
                  </a:lnSpc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Digital Display</a:t>
                </a:r>
              </a:p>
            </p:txBody>
          </p:sp>
          <p:sp>
            <p:nvSpPr>
              <p:cNvPr id="29" name="Title 1">
                <a:extLst>
                  <a:ext uri="{FF2B5EF4-FFF2-40B4-BE49-F238E27FC236}">
                    <a16:creationId xmlns:a16="http://schemas.microsoft.com/office/drawing/2014/main" id="{93109EB4-C9C9-4D6F-BAD2-0CE544C2C3F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80408" y="2279023"/>
                <a:ext cx="1127241" cy="341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85562" tIns="42780" rIns="85562" bIns="4278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0" i="0">
                    <a:solidFill>
                      <a:schemeClr val="bg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5pPr>
                <a:lvl6pPr marL="609585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6pPr>
                <a:lvl7pPr marL="121917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7pPr>
                <a:lvl8pPr marL="1828754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8pPr>
                <a:lvl9pPr marL="2438339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9pPr>
              </a:lstStyle>
              <a:p>
                <a:pPr algn="ctr" defTabSz="711872">
                  <a:lnSpc>
                    <a:spcPts val="1100"/>
                  </a:lnSpc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Mobile &amp; </a:t>
                </a:r>
              </a:p>
              <a:p>
                <a:pPr algn="ctr" defTabSz="711872">
                  <a:lnSpc>
                    <a:spcPts val="1100"/>
                  </a:lnSpc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Web Alerts</a:t>
                </a:r>
              </a:p>
            </p:txBody>
          </p:sp>
          <p:pic>
            <p:nvPicPr>
              <p:cNvPr id="30" name="Picture 29" descr="icon_web-grey.png">
                <a:extLst>
                  <a:ext uri="{FF2B5EF4-FFF2-40B4-BE49-F238E27FC236}">
                    <a16:creationId xmlns:a16="http://schemas.microsoft.com/office/drawing/2014/main" id="{AAE5E4B2-6B8F-4BEA-9C4C-CD1668FB6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9314" y="1966263"/>
                <a:ext cx="324330" cy="276448"/>
              </a:xfrm>
              <a:prstGeom prst="rect">
                <a:avLst/>
              </a:prstGeom>
            </p:spPr>
          </p:pic>
          <p:pic>
            <p:nvPicPr>
              <p:cNvPr id="31" name="Picture 30" descr="iphone-grey.png">
                <a:extLst>
                  <a:ext uri="{FF2B5EF4-FFF2-40B4-BE49-F238E27FC236}">
                    <a16:creationId xmlns:a16="http://schemas.microsoft.com/office/drawing/2014/main" id="{D46C1CB7-9967-4966-961D-70E857DF1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235" y="1983717"/>
                <a:ext cx="180283" cy="264804"/>
              </a:xfrm>
              <a:prstGeom prst="rect">
                <a:avLst/>
              </a:prstGeom>
            </p:spPr>
          </p:pic>
          <p:sp>
            <p:nvSpPr>
              <p:cNvPr id="32" name="Title 1">
                <a:extLst>
                  <a:ext uri="{FF2B5EF4-FFF2-40B4-BE49-F238E27FC236}">
                    <a16:creationId xmlns:a16="http://schemas.microsoft.com/office/drawing/2014/main" id="{3D7E0ECB-E0CE-485D-9730-71887EE4C49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2549" y="2278819"/>
                <a:ext cx="771459" cy="207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85562" tIns="42780" rIns="85562" bIns="4278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0" i="0">
                    <a:solidFill>
                      <a:schemeClr val="bg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5pPr>
                <a:lvl6pPr marL="609585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6pPr>
                <a:lvl7pPr marL="121917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7pPr>
                <a:lvl8pPr marL="1828754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8pPr>
                <a:lvl9pPr marL="2438339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9pPr>
              </a:lstStyle>
              <a:p>
                <a:pPr algn="ctr" defTabSz="711872">
                  <a:lnSpc>
                    <a:spcPts val="1100"/>
                  </a:lnSpc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HQ, Email</a:t>
                </a:r>
              </a:p>
            </p:txBody>
          </p:sp>
          <p:sp>
            <p:nvSpPr>
              <p:cNvPr id="33" name="Notched Right Arrow 58">
                <a:extLst>
                  <a:ext uri="{FF2B5EF4-FFF2-40B4-BE49-F238E27FC236}">
                    <a16:creationId xmlns:a16="http://schemas.microsoft.com/office/drawing/2014/main" id="{5D08DA76-7025-4C9A-A40D-3CFCF167BBCB}"/>
                  </a:ext>
                </a:extLst>
              </p:cNvPr>
              <p:cNvSpPr/>
              <p:nvPr/>
            </p:nvSpPr>
            <p:spPr>
              <a:xfrm>
                <a:off x="1305781" y="3041294"/>
                <a:ext cx="327920" cy="202096"/>
              </a:xfrm>
              <a:prstGeom prst="notchedRightArrow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Title 1">
                <a:extLst>
                  <a:ext uri="{FF2B5EF4-FFF2-40B4-BE49-F238E27FC236}">
                    <a16:creationId xmlns:a16="http://schemas.microsoft.com/office/drawing/2014/main" id="{75B2431C-0245-4038-B4CB-8B64F449313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26916" y="3217355"/>
                <a:ext cx="685800" cy="240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85562" tIns="42780" rIns="85562" bIns="4278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0" i="0">
                    <a:solidFill>
                      <a:schemeClr val="bg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ea typeface="ＭＳ Ｐゴシック" charset="0"/>
                    <a:cs typeface="Arial" charset="0"/>
                  </a:defRPr>
                </a:lvl5pPr>
                <a:lvl6pPr marL="609585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6pPr>
                <a:lvl7pPr marL="121917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7pPr>
                <a:lvl8pPr marL="1828754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8pPr>
                <a:lvl9pPr marL="2438339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267" b="1">
                    <a:solidFill>
                      <a:schemeClr val="bg1"/>
                    </a:solidFill>
                    <a:latin typeface="Arial Narrow" pitchFamily="34" charset="0"/>
                    <a:cs typeface="Arial" charset="0"/>
                  </a:defRPr>
                </a:lvl9pPr>
              </a:lstStyle>
              <a:p>
                <a:pPr algn="ctr" defTabSz="711872">
                  <a:defRPr/>
                </a:pPr>
                <a:r>
                  <a:rPr lang="en-US" sz="1000" kern="0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Carryover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3DA9F7-8AE7-4C15-B87F-C3AB14DDCC0F}"/>
                </a:ext>
              </a:extLst>
            </p:cNvPr>
            <p:cNvGrpSpPr/>
            <p:nvPr/>
          </p:nvGrpSpPr>
          <p:grpSpPr>
            <a:xfrm>
              <a:off x="8012365" y="1769127"/>
              <a:ext cx="2755527" cy="2235379"/>
              <a:chOff x="6265926" y="1450430"/>
              <a:chExt cx="2646759" cy="2124335"/>
            </a:xfrm>
          </p:grpSpPr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A250929D-8C35-4F55-8A5D-BE5404375C48}"/>
                  </a:ext>
                </a:extLst>
              </p:cNvPr>
              <p:cNvSpPr/>
              <p:nvPr/>
            </p:nvSpPr>
            <p:spPr>
              <a:xfrm>
                <a:off x="6265926" y="1450430"/>
                <a:ext cx="2646759" cy="274320"/>
              </a:xfrm>
              <a:custGeom>
                <a:avLst/>
                <a:gdLst>
                  <a:gd name="connsiteX0" fmla="*/ 0 w 2646759"/>
                  <a:gd name="connsiteY0" fmla="*/ 0 h 226358"/>
                  <a:gd name="connsiteX1" fmla="*/ 2646759 w 2646759"/>
                  <a:gd name="connsiteY1" fmla="*/ 0 h 226358"/>
                  <a:gd name="connsiteX2" fmla="*/ 2646759 w 2646759"/>
                  <a:gd name="connsiteY2" fmla="*/ 226358 h 226358"/>
                  <a:gd name="connsiteX3" fmla="*/ 0 w 2646759"/>
                  <a:gd name="connsiteY3" fmla="*/ 226358 h 226358"/>
                  <a:gd name="connsiteX4" fmla="*/ 0 w 2646759"/>
                  <a:gd name="connsiteY4" fmla="*/ 0 h 22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6759" h="226358">
                    <a:moveTo>
                      <a:pt x="0" y="0"/>
                    </a:moveTo>
                    <a:lnTo>
                      <a:pt x="2646759" y="0"/>
                    </a:lnTo>
                    <a:lnTo>
                      <a:pt x="2646759" y="226358"/>
                    </a:lnTo>
                    <a:lnTo>
                      <a:pt x="0" y="226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3792" tIns="65024" rIns="113792" bIns="65024" numCol="1" spcCol="1270" anchor="t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>
                    <a:latin typeface="Arial Narrow" panose="020B0606020202030204" pitchFamily="34" charset="0"/>
                  </a:rPr>
                  <a:t>Lagged Effects: Adstock 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122270-C640-4881-86F2-1FAE6A0417C5}"/>
                  </a:ext>
                </a:extLst>
              </p:cNvPr>
              <p:cNvSpPr/>
              <p:nvPr/>
            </p:nvSpPr>
            <p:spPr>
              <a:xfrm>
                <a:off x="6265926" y="1752600"/>
                <a:ext cx="2646759" cy="1822165"/>
              </a:xfrm>
              <a:prstGeom prst="rect">
                <a:avLst/>
              </a:prstGeom>
              <a:solidFill>
                <a:schemeClr val="bg1">
                  <a:lumMod val="85000"/>
                  <a:alpha val="90000"/>
                </a:schemeClr>
              </a:soli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45720" tIns="45720" rIns="45720" bIns="45720"/>
              <a:lstStyle/>
              <a:p>
                <a:pPr algn="ctr">
                  <a:lnSpc>
                    <a:spcPts val="1200"/>
                  </a:lnSpc>
                </a:pPr>
                <a:endParaRPr lang="en-US" sz="1400" baseline="30000" dirty="0">
                  <a:latin typeface="Arial Narrow" panose="020B0606020202030204" pitchFamily="34" charset="0"/>
                </a:endParaRPr>
              </a:p>
            </p:txBody>
          </p:sp>
        </p:grpSp>
        <p:pic>
          <p:nvPicPr>
            <p:cNvPr id="16" name="Picture 15" descr="A picture containing clipart&#10;&#10;Description generated with very high confidence">
              <a:extLst>
                <a:ext uri="{FF2B5EF4-FFF2-40B4-BE49-F238E27FC236}">
                  <a16:creationId xmlns:a16="http://schemas.microsoft.com/office/drawing/2014/main" id="{C658CDB3-B433-4D2E-8EF7-1C7DEC400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849" y="2441927"/>
              <a:ext cx="337658" cy="33765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E9E46C8-B821-4C05-9318-8AE097061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118" y="3354961"/>
              <a:ext cx="315745" cy="315745"/>
            </a:xfrm>
            <a:prstGeom prst="rect">
              <a:avLst/>
            </a:prstGeom>
          </p:spPr>
        </p:pic>
        <p:pic>
          <p:nvPicPr>
            <p:cNvPr id="18" name="Picture 17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654581B1-7E4F-4FF3-BA60-397DF5E65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91298" y="2468220"/>
              <a:ext cx="321013" cy="287151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E4B4657-BAD1-460A-9DA3-981F711811C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77437" y="2793105"/>
              <a:ext cx="851534" cy="359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algn="ctr" defTabSz="711872">
                <a:lnSpc>
                  <a:spcPts val="1100"/>
                </a:lnSpc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Edetail &amp; Banners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64C58F-D235-4829-9734-F7D1D4912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753" y="2441777"/>
              <a:ext cx="408902" cy="3574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29847F-9520-4246-AA5D-67E6974C7BE5}"/>
                </a:ext>
              </a:extLst>
            </p:cNvPr>
            <p:cNvSpPr/>
            <p:nvPr/>
          </p:nvSpPr>
          <p:spPr>
            <a:xfrm>
              <a:off x="8157672" y="2102835"/>
              <a:ext cx="2646759" cy="1822165"/>
            </a:xfrm>
            <a:prstGeom prst="rect">
              <a:avLst/>
            </a:prstGeom>
            <a:solidFill>
              <a:schemeClr val="bg1">
                <a:lumMod val="85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5720" tIns="45720" rIns="45720" bIns="45720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Arial Narrow" panose="020B0606020202030204" pitchFamily="34" charset="0"/>
                </a:rPr>
                <a:t>Promotion/media are “adstocked” to capture effects in future weeks</a:t>
              </a:r>
              <a:r>
                <a:rPr lang="en-US" sz="1400" baseline="30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Arial Narrow" panose="020B0606020202030204" pitchFamily="34" charset="0"/>
                </a:rPr>
                <a:t>2</a:t>
              </a:r>
            </a:p>
          </p:txBody>
        </p:sp>
        <p:pic>
          <p:nvPicPr>
            <p:cNvPr id="22" name="Picture 4" descr="04_22_02_img5">
              <a:extLst>
                <a:ext uri="{FF2B5EF4-FFF2-40B4-BE49-F238E27FC236}">
                  <a16:creationId xmlns:a16="http://schemas.microsoft.com/office/drawing/2014/main" id="{FA619DA2-F049-4E88-B6E8-41B8AB14B8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1" t="5638" r="4761" b="20883"/>
            <a:stretch/>
          </p:blipFill>
          <p:spPr bwMode="auto">
            <a:xfrm>
              <a:off x="8384946" y="2475056"/>
              <a:ext cx="2155825" cy="1417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Calendar&#10;&#10;Description automatically generated">
              <a:extLst>
                <a:ext uri="{FF2B5EF4-FFF2-40B4-BE49-F238E27FC236}">
                  <a16:creationId xmlns:a16="http://schemas.microsoft.com/office/drawing/2014/main" id="{3D7AE3C1-E792-423B-98A0-29CAA1EE9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6335264" y="2668382"/>
              <a:ext cx="911480" cy="96751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0BA1214-A437-4057-804B-38F75F8C6EAC}"/>
              </a:ext>
            </a:extLst>
          </p:cNvPr>
          <p:cNvSpPr txBox="1"/>
          <p:nvPr/>
        </p:nvSpPr>
        <p:spPr>
          <a:xfrm>
            <a:off x="1070115" y="6303144"/>
            <a:ext cx="9330030" cy="581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Each type of promotion is captured via a metric specific to that type based on available data and the purpose of the activity.</a:t>
            </a:r>
          </a:p>
          <a:p>
            <a:pPr>
              <a:lnSpc>
                <a:spcPts val="1300"/>
              </a:lnSpc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The “half-life” (length of time for half of the influence to be realized) for each promotion type is estimated in the modeling process.</a:t>
            </a:r>
          </a:p>
          <a:p>
            <a:pPr>
              <a:lnSpc>
                <a:spcPts val="1300"/>
              </a:lnSpc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ROI is given by net present value (after-tax) divided by after-tax cost.</a:t>
            </a:r>
          </a:p>
        </p:txBody>
      </p:sp>
      <p:pic>
        <p:nvPicPr>
          <p:cNvPr id="48" name="Picture 47" descr="See the source image">
            <a:extLst>
              <a:ext uri="{FF2B5EF4-FFF2-40B4-BE49-F238E27FC236}">
                <a16:creationId xmlns:a16="http://schemas.microsoft.com/office/drawing/2014/main" id="{5AB95E42-3D81-4C26-BC08-E5403C32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58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0207C-D11D-476C-B4D1-5FC2E5A7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FB2EB-DC69-478D-A8ED-5BE52D6238EC}"/>
              </a:ext>
            </a:extLst>
          </p:cNvPr>
          <p:cNvSpPr txBox="1"/>
          <p:nvPr/>
        </p:nvSpPr>
        <p:spPr>
          <a:xfrm>
            <a:off x="1094029" y="4779331"/>
            <a:ext cx="49335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Engagements are counted once per unique tactic per month for each HCP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Deep Intent engagements were too low to measure.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Field and HQ Email engagements peaked in April and had a declining trend after that period.</a:t>
            </a:r>
          </a:p>
        </p:txBody>
      </p:sp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732D2B50-E32A-46DA-8209-89EFE2789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3550F9-F737-4E73-BBF9-CFDF7E796941}"/>
              </a:ext>
            </a:extLst>
          </p:cNvPr>
          <p:cNvSpPr/>
          <p:nvPr/>
        </p:nvSpPr>
        <p:spPr>
          <a:xfrm>
            <a:off x="468879" y="289340"/>
            <a:ext cx="11370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HCP Digital Tactics’ Monthly Activities Trend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3DC156F-00C3-6C9D-7CED-0FFD02989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4029" y="705930"/>
          <a:ext cx="9673497" cy="3645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886535" imgH="2971831" progId="Excel.Sheet.12">
                  <p:link updateAutomatic="1"/>
                </p:oleObj>
              </mc:Choice>
              <mc:Fallback>
                <p:oleObj name="Worksheet" r:id="rId3" imgW="7886535" imgH="2971831" progId="Excel.Sheet.12">
                  <p:link updateAutomatic="1"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3DC156F-00C3-6C9D-7CED-0FFD0298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4029" y="705930"/>
                        <a:ext cx="9673497" cy="3645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E8A00C1-C600-630C-8193-2A8607B70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3890" y="4620710"/>
          <a:ext cx="4744081" cy="125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7216091" imgH="1905041" progId="Excel.Sheet.12">
                  <p:link updateAutomatic="1"/>
                </p:oleObj>
              </mc:Choice>
              <mc:Fallback>
                <p:oleObj name="Worksheet" r:id="rId5" imgW="7216091" imgH="1905041" progId="Excel.Sheet.12">
                  <p:link updateAutomatic="1"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E8A00C1-C600-630C-8193-2A8607B70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3890" y="4620710"/>
                        <a:ext cx="4744081" cy="125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5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0F4AB89-7ECD-E2B3-E415-7786948ED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626" y="605396"/>
          <a:ext cx="6610350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72069" imgH="2743015" progId="Excel.Sheet.12">
                  <p:link updateAutomatic="1"/>
                </p:oleObj>
              </mc:Choice>
              <mc:Fallback>
                <p:oleObj name="Worksheet" r:id="rId2" imgW="4572069" imgH="2743015" progId="Excel.Sheet.12">
                  <p:link updateAutomatic="1"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0F4AB89-7ECD-E2B3-E415-7786948ED2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7626" y="605396"/>
                        <a:ext cx="6610350" cy="396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C7E373-9129-4D7E-8750-97FE24C5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94E39-8DE7-4ACD-A106-EAB49C79522A}"/>
              </a:ext>
            </a:extLst>
          </p:cNvPr>
          <p:cNvSpPr txBox="1"/>
          <p:nvPr/>
        </p:nvSpPr>
        <p:spPr>
          <a:xfrm>
            <a:off x="822562" y="4652166"/>
            <a:ext cx="105468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Engagements are counted once per unique tactic per month for each HCP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Medscape’s engagement rate is inflated because all alerts delivered “in-article” count as an engagement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Spend has decreased significantly across all the 3PV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i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data issues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that have been accounted for: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IOS15 upgrade (Sep 2021): increases opens/engagement counts with false opens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HQ Email data error (10/14/2022):  causes duplicate and/or missing deliveries, opens and clicks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384FF4-5F67-4510-B42A-850CCA5F329D}"/>
              </a:ext>
            </a:extLst>
          </p:cNvPr>
          <p:cNvSpPr/>
          <p:nvPr/>
        </p:nvSpPr>
        <p:spPr>
          <a:xfrm>
            <a:off x="1115960" y="6457890"/>
            <a:ext cx="9175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lain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HQ Email costs include rental and execution cost but exclude DP and creative costs</a:t>
            </a:r>
          </a:p>
        </p:txBody>
      </p:sp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D38FF282-21DC-4F84-9B97-AFDF1D1FA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13FD02-AE74-45A7-BC2A-1F7AF5CF7671}"/>
              </a:ext>
            </a:extLst>
          </p:cNvPr>
          <p:cNvSpPr/>
          <p:nvPr/>
        </p:nvSpPr>
        <p:spPr>
          <a:xfrm>
            <a:off x="623149" y="236064"/>
            <a:ext cx="11370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HCP Digital Activity Summary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8BE6079-15DB-0B55-20EA-C0767C13FD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03128" y="1720483"/>
          <a:ext cx="4295942" cy="2254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878583" imgH="2034602" progId="Excel.Sheet.12">
                  <p:link updateAutomatic="1"/>
                </p:oleObj>
              </mc:Choice>
              <mc:Fallback>
                <p:oleObj name="Worksheet" r:id="rId5" imgW="3878583" imgH="2034602" progId="Excel.Sheet.12">
                  <p:link updateAutomatic="1"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8BE6079-15DB-0B55-20EA-C0767C13FD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03128" y="1720483"/>
                        <a:ext cx="4295942" cy="2254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1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EFD16B-082F-4DF7-8699-7D0754587467}"/>
              </a:ext>
            </a:extLst>
          </p:cNvPr>
          <p:cNvSpPr txBox="1"/>
          <p:nvPr/>
        </p:nvSpPr>
        <p:spPr>
          <a:xfrm>
            <a:off x="4607947" y="4262524"/>
            <a:ext cx="702899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Medscape and HQ Email drove most of the impact.</a:t>
            </a:r>
          </a:p>
          <a:p>
            <a:pPr marL="285750" lvl="0" indent="-285750" defTabSz="4572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Epocrates ROI continues to be below break even. </a:t>
            </a:r>
          </a:p>
          <a:p>
            <a:pPr marL="285750" lvl="0" indent="-285750" defTabSz="4572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couldn’t measure Deep Intent due to lower engagement volumes</a:t>
            </a:r>
          </a:p>
          <a:p>
            <a:pPr marL="285750" indent="-285750" defTabSz="4572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HCP digital promotion drove nearly 12K incremental NRxs in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7E1E6-50EB-4193-B252-AE7020150526}"/>
              </a:ext>
            </a:extLst>
          </p:cNvPr>
          <p:cNvSpPr txBox="1"/>
          <p:nvPr/>
        </p:nvSpPr>
        <p:spPr>
          <a:xfrm>
            <a:off x="1070115" y="6365487"/>
            <a:ext cx="10641594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impact calculated in part using data from IQVIA and converted to 3yr NPV using value from US Financial Planning &amp; Analysis for 2023 Annual Budget Planning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Impact is based on Jan22-Dec22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3C197E-E6EE-4249-BD5B-F21049BD6123}"/>
              </a:ext>
            </a:extLst>
          </p:cNvPr>
          <p:cNvSpPr/>
          <p:nvPr/>
        </p:nvSpPr>
        <p:spPr>
          <a:xfrm>
            <a:off x="468879" y="131865"/>
            <a:ext cx="10485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2022</a:t>
            </a:r>
            <a:r>
              <a:rPr lang="en-US" sz="1800" baseline="300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HCP digital promotion with an after-tax spend of </a:t>
            </a:r>
            <a:r>
              <a:rPr lang="en-US" sz="1800" b="1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$973K</a:t>
            </a:r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contributed 2.5</a:t>
            </a:r>
            <a:r>
              <a:rPr lang="en-US" sz="1800" b="1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b="1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$3.3M</a:t>
            </a:r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to total </a:t>
            </a:r>
            <a:r>
              <a:rPr lang="en-US" spc="-5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BELSOMRA</a:t>
            </a:r>
            <a:r>
              <a:rPr lang="en-US" spc="-50" baseline="300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en-US" spc="-5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after-tax </a:t>
            </a:r>
            <a:r>
              <a:rPr kumimoji="0" lang="en-US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an ROI of </a:t>
            </a:r>
            <a:r>
              <a:rPr lang="en-US" sz="1800" b="1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3.4:1</a:t>
            </a:r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Veeva email contributed an additional, estimated </a:t>
            </a:r>
            <a:r>
              <a:rPr lang="en-US" sz="1800" b="1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2.1%</a:t>
            </a:r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b="1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$2.9M</a:t>
            </a:r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to total sales</a:t>
            </a:r>
            <a:r>
              <a:rPr lang="en-US" sz="1800" b="1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Picture 8" descr="See the source image">
            <a:extLst>
              <a:ext uri="{FF2B5EF4-FFF2-40B4-BE49-F238E27FC236}">
                <a16:creationId xmlns:a16="http://schemas.microsoft.com/office/drawing/2014/main" id="{C073151B-5611-44C8-A6C7-315E05EAF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D007BBC-8ED1-F818-1C6B-35EB10DEE3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879" y="1095297"/>
          <a:ext cx="3733800" cy="214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733667" imgH="2141086" progId="Excel.Sheet.12">
                  <p:link updateAutomatic="1"/>
                </p:oleObj>
              </mc:Choice>
              <mc:Fallback>
                <p:oleObj name="Worksheet" r:id="rId3" imgW="3733667" imgH="2141086" progId="Excel.Sheet.12">
                  <p:link updateAutomatic="1"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D007BBC-8ED1-F818-1C6B-35EB10DEE3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879" y="1095297"/>
                        <a:ext cx="3733800" cy="214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58EFAD1-195E-ACBF-B5EF-D172F0FD29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89" y="3429000"/>
          <a:ext cx="4365983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579565" imgH="2453589" progId="Excel.Sheet.12">
                  <p:link updateAutomatic="1"/>
                </p:oleObj>
              </mc:Choice>
              <mc:Fallback>
                <p:oleObj name="Worksheet" r:id="rId5" imgW="4579565" imgH="2453589" progId="Excel.Sheet.12">
                  <p:link updateAutomatic="1"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58EFAD1-195E-ACBF-B5EF-D172F0FD29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989" y="3429000"/>
                        <a:ext cx="4365983" cy="245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B4ADC38-1CD4-7A6B-36A4-AB1E149A50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8525" y="1092200"/>
          <a:ext cx="6840538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7596981" imgH="3459490" progId="Excel.Sheet.12">
                  <p:link updateAutomatic="1"/>
                </p:oleObj>
              </mc:Choice>
              <mc:Fallback>
                <p:oleObj name="Worksheet" r:id="rId7" imgW="7596981" imgH="3459490" progId="Excel.Sheet.12">
                  <p:link updateAutomatic="1"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B4ADC38-1CD4-7A6B-36A4-AB1E149A50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8525" y="1092200"/>
                        <a:ext cx="6840538" cy="311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657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7A38BB-CF24-4F85-BC21-2E4DA35BD10C}"/>
              </a:ext>
            </a:extLst>
          </p:cNvPr>
          <p:cNvSpPr txBox="1"/>
          <p:nvPr/>
        </p:nvSpPr>
        <p:spPr>
          <a:xfrm>
            <a:off x="979517" y="6411493"/>
            <a:ext cx="9330030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Spend, Revenue and ROI numbers are after tax numbers.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time periods use 3yr NPV  S Financial Planning &amp; Analysis for 2023 Annual Budget Planning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7B25FF-B79D-4966-8308-8A242C6B3CFC}"/>
              </a:ext>
            </a:extLst>
          </p:cNvPr>
          <p:cNvSpPr txBox="1">
            <a:spLocks/>
          </p:cNvSpPr>
          <p:nvPr/>
        </p:nvSpPr>
        <p:spPr>
          <a:xfrm>
            <a:off x="1003440" y="4050890"/>
            <a:ext cx="10375202" cy="16138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Deep Intent had $0 spend in 2021 while engagement volumes in 2022 were too low to measure.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42D2D8-53CA-439E-A76F-9D4C1943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 descr="See the source image">
            <a:extLst>
              <a:ext uri="{FF2B5EF4-FFF2-40B4-BE49-F238E27FC236}">
                <a16:creationId xmlns:a16="http://schemas.microsoft.com/office/drawing/2014/main" id="{E724F089-0878-4D1E-A464-3CBAE79F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147AA2-A1BF-4086-A031-E1E8CAB5B8CF}"/>
              </a:ext>
            </a:extLst>
          </p:cNvPr>
          <p:cNvSpPr/>
          <p:nvPr/>
        </p:nvSpPr>
        <p:spPr>
          <a:xfrm>
            <a:off x="410713" y="269957"/>
            <a:ext cx="10543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ROI shows positive return for all </a:t>
            </a:r>
            <a:r>
              <a:rPr lang="en-US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vendors</a:t>
            </a:r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except Epocrates. Total spend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decreased by half </a:t>
            </a:r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% contribution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decreased by 35% </a:t>
            </a:r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the overall ROI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60%.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6D86A3B-9BBC-05D5-4C65-311FB90EB2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975" y="1465263"/>
          <a:ext cx="11169650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0248776" imgH="1798279" progId="Excel.Sheet.12">
                  <p:link updateAutomatic="1"/>
                </p:oleObj>
              </mc:Choice>
              <mc:Fallback>
                <p:oleObj name="Worksheet" r:id="rId3" imgW="10248776" imgH="1798279" progId="Excel.Sheet.12">
                  <p:link updateAutomatic="1"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6D86A3B-9BBC-05D5-4C65-311FB90EB2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975" y="1465263"/>
                        <a:ext cx="11169650" cy="195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5D87E3-FCD5-418F-9FF1-5A4025CA0384}"/>
              </a:ext>
            </a:extLst>
          </p:cNvPr>
          <p:cNvSpPr/>
          <p:nvPr/>
        </p:nvSpPr>
        <p:spPr>
          <a:xfrm>
            <a:off x="10802814" y="1700981"/>
            <a:ext cx="588380" cy="1732782"/>
          </a:xfrm>
          <a:prstGeom prst="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79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420E71-526A-4156-9F30-3FB17524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488E04DC-0669-470A-8A82-75E8CA09C414}"/>
              </a:ext>
            </a:extLst>
          </p:cNvPr>
          <p:cNvSpPr txBox="1">
            <a:spLocks/>
          </p:cNvSpPr>
          <p:nvPr/>
        </p:nvSpPr>
        <p:spPr>
          <a:xfrm>
            <a:off x="1221489" y="2216181"/>
            <a:ext cx="9749022" cy="102170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0566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CFD6543-E740-4DAB-9177-E4AE19386C9C}"/>
              </a:ext>
            </a:extLst>
          </p:cNvPr>
          <p:cNvSpPr txBox="1">
            <a:spLocks/>
          </p:cNvSpPr>
          <p:nvPr/>
        </p:nvSpPr>
        <p:spPr>
          <a:xfrm>
            <a:off x="549554" y="219291"/>
            <a:ext cx="9126292" cy="732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Belsomra® NRx went from a slightly negative trend in 2021 to a positive trend in 2022, resulting in 9% YoY growth.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DFF66-742F-4521-A8A9-5CAED364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EF9EC013-ABD7-40E7-A903-D5A782908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218CCD1-75D9-4478-4CE6-35D8473559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368" y="823976"/>
          <a:ext cx="8970225" cy="3538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360729" imgH="2903158" progId="Excel.Sheet.12">
                  <p:link updateAutomatic="1"/>
                </p:oleObj>
              </mc:Choice>
              <mc:Fallback>
                <p:oleObj name="Worksheet" r:id="rId3" imgW="7360729" imgH="2903158" progId="Excel.Sheet.12">
                  <p:link updateAutomatic="1"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218CCD1-75D9-4478-4CE6-35D8473559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368" y="823976"/>
                        <a:ext cx="8970225" cy="3538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DFD4E11-80A0-465F-57CA-13923CA97E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0762" y="3198067"/>
          <a:ext cx="3406004" cy="461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750904" imgH="373390" progId="Excel.Sheet.12">
                  <p:link updateAutomatic="1"/>
                </p:oleObj>
              </mc:Choice>
              <mc:Fallback>
                <p:oleObj name="Worksheet" r:id="rId5" imgW="2750904" imgH="373390" progId="Excel.Sheet.12">
                  <p:link updateAutomatic="1"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DFD4E11-80A0-465F-57CA-13923CA97E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0762" y="3198067"/>
                        <a:ext cx="3406004" cy="461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675090-4A57-9C6C-CCFC-A8096032271D}"/>
              </a:ext>
            </a:extLst>
          </p:cNvPr>
          <p:cNvSpPr txBox="1">
            <a:spLocks/>
          </p:cNvSpPr>
          <p:nvPr/>
        </p:nvSpPr>
        <p:spPr>
          <a:xfrm>
            <a:off x="549554" y="4469362"/>
            <a:ext cx="7590053" cy="1698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Key market events in 2022: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DAYVIGO removed their field sales force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QUVIVIQ became 3</a:t>
            </a:r>
            <a:r>
              <a:rPr lang="en-US" sz="1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entrant in DORA class (FDA approval Jan22), investing heavily in HCC branded (celebrity) campaigns which may have helped drive awareness in the DORA class (starting in May22)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01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7A38BB-CF24-4F85-BC21-2E4DA35BD10C}"/>
              </a:ext>
            </a:extLst>
          </p:cNvPr>
          <p:cNvSpPr txBox="1"/>
          <p:nvPr/>
        </p:nvSpPr>
        <p:spPr>
          <a:xfrm>
            <a:off x="979517" y="6411493"/>
            <a:ext cx="9330030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 estimates are on a pre-tax scale (pre-tax revenue/pre-tax cost) where pre-tax revenue is based on a 3yr NPV from US Financial Planning &amp; Analysis for 2023 Annual Budget Planning.  The 3-yr NPV assumes 2022 promotion investment impact on revenue in 2022, 2023, and 2024.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42D2D8-53CA-439E-A76F-9D4C1943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 descr="See the source image">
            <a:extLst>
              <a:ext uri="{FF2B5EF4-FFF2-40B4-BE49-F238E27FC236}">
                <a16:creationId xmlns:a16="http://schemas.microsoft.com/office/drawing/2014/main" id="{E724F089-0878-4D1E-A464-3CBAE79F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147AA2-A1BF-4086-A031-E1E8CAB5B8CF}"/>
              </a:ext>
            </a:extLst>
          </p:cNvPr>
          <p:cNvSpPr/>
          <p:nvPr/>
        </p:nvSpPr>
        <p:spPr>
          <a:xfrm>
            <a:off x="410713" y="269957"/>
            <a:ext cx="10543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Belsomra® HCP Digital CPE Thresholds (Pre-Tax)</a:t>
            </a:r>
            <a:endParaRPr lang="en-US" sz="1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F9AE2E2-A8BD-120A-C534-8660E0CECD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3" y="908050"/>
          <a:ext cx="7105650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235018" imgH="2118288" progId="Excel.Sheet.12">
                  <p:link updateAutomatic="1"/>
                </p:oleObj>
              </mc:Choice>
              <mc:Fallback>
                <p:oleObj name="Worksheet" r:id="rId3" imgW="5235018" imgH="2118288" progId="Excel.Sheet.12">
                  <p:link updateAutomatic="1"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F9AE2E2-A8BD-120A-C534-8660E0CECD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163" y="908050"/>
                        <a:ext cx="7105650" cy="287337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F705E0C-320F-3D77-3475-0E8CC42A0726}"/>
              </a:ext>
            </a:extLst>
          </p:cNvPr>
          <p:cNvSpPr/>
          <p:nvPr/>
        </p:nvSpPr>
        <p:spPr>
          <a:xfrm>
            <a:off x="8228297" y="2199897"/>
            <a:ext cx="2566219" cy="10356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071"/>
              <a:gd name="adj6" fmla="val -143833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For example, to increase the Epocrates ROI from current state(0.9) to a 2:1 ROI, CPE should decrease to $42.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2E7912-5B8D-F41C-322E-6923CFA4E5FE}"/>
              </a:ext>
            </a:extLst>
          </p:cNvPr>
          <p:cNvSpPr txBox="1">
            <a:spLocks/>
          </p:cNvSpPr>
          <p:nvPr/>
        </p:nvSpPr>
        <p:spPr>
          <a:xfrm>
            <a:off x="294313" y="3929592"/>
            <a:ext cx="7590053" cy="22286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table estimates the maximum cost per engagement for HCP digital channels.  All data shown is pre-tax. CPE at the current ROI level are highlighted in yellow, the next level in green.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Please note: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deployed spend is used for this analysis – not contract spend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Engagements are counted once per unique tactic per month for each HCP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33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7DE46-65DE-4ADF-90DE-98C69605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76228-B28A-45E9-9BD1-4F63ECFCAD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F3205A3-6BCE-4E32-8584-C719EC68DE51}"/>
              </a:ext>
            </a:extLst>
          </p:cNvPr>
          <p:cNvSpPr txBox="1">
            <a:spLocks/>
          </p:cNvSpPr>
          <p:nvPr/>
        </p:nvSpPr>
        <p:spPr bwMode="auto">
          <a:xfrm>
            <a:off x="892949" y="914001"/>
            <a:ext cx="9719399" cy="510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v"/>
              <a:defRPr sz="1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cs typeface="+mn-cs"/>
              </a:defRPr>
            </a:lvl2pPr>
            <a:lvl3pPr marL="800100" indent="-1143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3pPr>
            <a:lvl4pPr marL="1092200" indent="-1778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–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371600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828800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286000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743200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200400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68573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internal ROIs provided by the Impact Assessment &amp; Investment Optimization team are calculated using proprietary and sensitive financial data. Because of this,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HHDDA</a:t>
            </a:r>
            <a:r>
              <a:rPr kumimoji="0" lang="en-US" sz="1800" b="0" i="1" u="none" strike="noStrike" kern="0" cap="none" spc="0" normalizeH="0" baseline="3000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Merck Finance</a:t>
            </a:r>
            <a:r>
              <a:rPr kumimoji="0" lang="en-US" sz="1800" b="0" i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recommend the following guidelines for sharing ROIs:</a:t>
            </a:r>
          </a:p>
          <a:p>
            <a:pPr marL="0" marR="0" lvl="0" indent="0" algn="l" defTabSz="68573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71434" marR="0" lvl="0" indent="-171434" algn="l" defTabSz="68573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strategic partners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who assist in making marketing investment decisions such as Team Frontiers, 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only share pre-tax ROIs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 Post-tax ROIs are for internal use only.</a:t>
            </a:r>
          </a:p>
          <a:p>
            <a:pPr marL="171434" marR="0" lvl="0" indent="-171434" algn="l" defTabSz="68573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external marketing vendors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who are contracted to provide a marketing program (i.e., PatientPoint, Doximity, Medscape, etc.), 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absolutely no ROIs can be shared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 If a vendor asks, please direct them to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HHDDA</a:t>
            </a:r>
            <a:r>
              <a:rPr kumimoji="0" lang="en-US" sz="1800" b="0" i="1" u="none" strike="noStrike" kern="0" cap="none" spc="0" normalizeH="0" baseline="3000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171434" marR="0" lvl="0" indent="-171434" algn="l" defTabSz="68573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 a professional courtesy, depending on the need,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HHDDA</a:t>
            </a:r>
            <a:r>
              <a:rPr kumimoji="0" lang="en-US" sz="1800" b="0" i="1" u="none" strike="noStrike" kern="0" cap="none" spc="0" normalizeH="0" baseline="3000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will inform internal business partners and get their approval prior to sharing ROIs with other Merck teams.</a:t>
            </a:r>
          </a:p>
          <a:p>
            <a:pPr marL="171434" marR="0" lvl="0" indent="-171434" algn="l" defTabSz="68573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3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 for your adherence to these guidelines.  Please contact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HHDDA</a:t>
            </a:r>
            <a:r>
              <a:rPr kumimoji="0" lang="en-US" sz="1800" b="0" i="1" u="none" strike="noStrike" kern="0" cap="none" spc="0" normalizeH="0" baseline="3000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any questions.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8" descr="See the source image">
            <a:extLst>
              <a:ext uri="{FF2B5EF4-FFF2-40B4-BE49-F238E27FC236}">
                <a16:creationId xmlns:a16="http://schemas.microsoft.com/office/drawing/2014/main" id="{2A7D54E5-60A8-47C0-AABA-6ADEB02A8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0A0B1A-057A-466B-A5D6-5E56D3C153DA}"/>
              </a:ext>
            </a:extLst>
          </p:cNvPr>
          <p:cNvSpPr/>
          <p:nvPr/>
        </p:nvSpPr>
        <p:spPr>
          <a:xfrm>
            <a:off x="464470" y="463287"/>
            <a:ext cx="10380009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Guidelines for Sharing ROIs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11071-4D76-2E19-EA5D-7A26E3B407DD}"/>
              </a:ext>
            </a:extLst>
          </p:cNvPr>
          <p:cNvSpPr/>
          <p:nvPr/>
        </p:nvSpPr>
        <p:spPr>
          <a:xfrm>
            <a:off x="1179724" y="6400799"/>
            <a:ext cx="9616806" cy="43858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SzTx/>
              <a:buFontTx/>
              <a:buNone/>
              <a:tabLst/>
              <a:defRPr/>
            </a:pPr>
            <a:r>
              <a:rPr kumimoji="0" lang="en-US" sz="900" b="0" i="1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HHDDA Impact Assessment &amp; Investment Optimization Team: Milind Bhamawat / Senthil Murugan, Blythe Bealer and Tracie Quiggle.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SzTx/>
              <a:buFontTx/>
              <a:buNone/>
              <a:tabLst/>
              <a:defRPr/>
            </a:pPr>
            <a:r>
              <a:rPr kumimoji="0" lang="en-US" sz="900" b="0" i="1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Merck Finance:  Brian Loftus, Ken Lee and Andrea Gray</a:t>
            </a:r>
          </a:p>
        </p:txBody>
      </p:sp>
    </p:spTree>
    <p:extLst>
      <p:ext uri="{BB962C8B-B14F-4D97-AF65-F5344CB8AC3E}">
        <p14:creationId xmlns:p14="http://schemas.microsoft.com/office/powerpoint/2010/main" val="3598889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7A38BB-CF24-4F85-BC21-2E4DA35BD10C}"/>
              </a:ext>
            </a:extLst>
          </p:cNvPr>
          <p:cNvSpPr txBox="1"/>
          <p:nvPr/>
        </p:nvSpPr>
        <p:spPr>
          <a:xfrm>
            <a:off x="979517" y="6411493"/>
            <a:ext cx="9330030" cy="24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Team Frontiers (Will Kissell)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42D2D8-53CA-439E-A76F-9D4C1943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 descr="See the source image">
            <a:extLst>
              <a:ext uri="{FF2B5EF4-FFF2-40B4-BE49-F238E27FC236}">
                <a16:creationId xmlns:a16="http://schemas.microsoft.com/office/drawing/2014/main" id="{E724F089-0878-4D1E-A464-3CBAE79F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147AA2-A1BF-4086-A031-E1E8CAB5B8CF}"/>
              </a:ext>
            </a:extLst>
          </p:cNvPr>
          <p:cNvSpPr/>
          <p:nvPr/>
        </p:nvSpPr>
        <p:spPr>
          <a:xfrm>
            <a:off x="410713" y="269957"/>
            <a:ext cx="10543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POC Program Detail</a:t>
            </a:r>
            <a:endParaRPr lang="en-US" sz="1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73928-5B1C-8A8E-03A4-47372E5D6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3" y="1487171"/>
            <a:ext cx="10954139" cy="24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2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B531B-DCC0-441D-907A-263531D0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76228-B28A-45E9-9BD1-4F63ECFCAD4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015710-F0F2-4F3E-AA54-2B644583D36D}"/>
              </a:ext>
            </a:extLst>
          </p:cNvPr>
          <p:cNvSpPr/>
          <p:nvPr/>
        </p:nvSpPr>
        <p:spPr>
          <a:xfrm>
            <a:off x="340240" y="210312"/>
            <a:ext cx="11750159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50BD56-F7D6-4B69-A4C9-A5A21F1EB07E}"/>
              </a:ext>
            </a:extLst>
          </p:cNvPr>
          <p:cNvSpPr/>
          <p:nvPr/>
        </p:nvSpPr>
        <p:spPr>
          <a:xfrm>
            <a:off x="340240" y="823976"/>
            <a:ext cx="11205214" cy="433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Consumer: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2022, Consumer digital promotion with an after-tax spend of $1.3M contributed ~4% </a:t>
            </a:r>
            <a:r>
              <a:rPr kumimoji="0" lang="en-US" sz="1600" b="1" i="0" u="none" strike="noStrike" kern="1200" cap="none" spc="-5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($5.4M)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total BELSOMRA® after-tax sales with an ROI of 4:1.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(Prior year results were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~3.7%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total </a:t>
            </a:r>
            <a:r>
              <a:rPr kumimoji="0" lang="en-US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BELSOMRA</a:t>
            </a:r>
            <a:r>
              <a:rPr kumimoji="0" lang="en-US" sz="1600" b="0" i="0" u="none" strike="noStrike" kern="1200" cap="none" spc="-50" normalizeH="0" baseline="3000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®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 with spend of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$1.4M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2.9:1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ROI)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Paid Search drove most of the digital impact (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~2.6% &amp;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$3.5M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and was highly cost effective.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Overall Consumer digital promotion drove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~10K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incremental NRxs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Point of Care contributed </a:t>
            </a:r>
            <a:r>
              <a:rPr kumimoji="0" 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~12.2%</a:t>
            </a:r>
            <a:r>
              <a:rPr kumimoji="0" lang="en-US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</a:t>
            </a:r>
            <a:r>
              <a:rPr kumimoji="0" lang="en-US" sz="1600" b="1" i="0" u="none" strike="noStrike" kern="1200" cap="none" spc="-5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$15.8M</a:t>
            </a:r>
            <a:r>
              <a:rPr kumimoji="0" lang="en-US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to total BELSOMRA</a:t>
            </a:r>
            <a:r>
              <a:rPr kumimoji="0" lang="en-US" sz="1600" b="0" i="0" u="none" strike="noStrike" kern="1200" cap="none" spc="-5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®</a:t>
            </a:r>
            <a:r>
              <a:rPr kumimoji="0" lang="en-US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sales with an after-tax spend of </a:t>
            </a:r>
            <a:r>
              <a:rPr kumimoji="0" 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$3.8M</a:t>
            </a:r>
            <a:r>
              <a:rPr kumimoji="0" lang="en-US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ROI of </a:t>
            </a:r>
            <a:r>
              <a:rPr kumimoji="0" 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4:1</a:t>
            </a:r>
            <a:r>
              <a:rPr kumimoji="0" lang="en-US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Conclusions/Recommendations: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 of the HCC channels (paid search, social and POC) have improved in both % contribution to sales and ROI while keeping spend relatively the same; continued spend in each channel is recommended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4DEAAF72-0C0C-4AB7-8DD5-73BAACFF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72059-7151-438C-A6B5-0E94CA717C32}"/>
              </a:ext>
            </a:extLst>
          </p:cNvPr>
          <p:cNvSpPr txBox="1"/>
          <p:nvPr/>
        </p:nvSpPr>
        <p:spPr>
          <a:xfrm>
            <a:off x="1099127" y="6365348"/>
            <a:ext cx="9273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Reporting period – Jan22-Dec22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Green color numbers indicate Incremental Revenue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40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B531B-DCC0-441D-907A-263531D0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015710-F0F2-4F3E-AA54-2B644583D36D}"/>
              </a:ext>
            </a:extLst>
          </p:cNvPr>
          <p:cNvSpPr/>
          <p:nvPr/>
        </p:nvSpPr>
        <p:spPr>
          <a:xfrm>
            <a:off x="340240" y="210312"/>
            <a:ext cx="11750159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2400" b="1" dirty="0">
                <a:solidFill>
                  <a:srgbClr val="3A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50BD56-F7D6-4B69-A4C9-A5A21F1EB07E}"/>
              </a:ext>
            </a:extLst>
          </p:cNvPr>
          <p:cNvSpPr/>
          <p:nvPr/>
        </p:nvSpPr>
        <p:spPr>
          <a:xfrm>
            <a:off x="340240" y="823976"/>
            <a:ext cx="11015115" cy="682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HCP: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pc="-50" dirty="0">
                <a:latin typeface="Arial" panose="020B0604020202020204" pitchFamily="34" charset="0"/>
                <a:cs typeface="Arial" panose="020B0604020202020204" pitchFamily="34" charset="0"/>
              </a:rPr>
              <a:t>HCP digital promotion, with an after-tax spend of </a:t>
            </a:r>
            <a:r>
              <a:rPr lang="en-US" b="1" spc="-50" dirty="0">
                <a:latin typeface="Arial" panose="020B0604020202020204" pitchFamily="34" charset="0"/>
                <a:cs typeface="Arial" panose="020B0604020202020204" pitchFamily="34" charset="0"/>
              </a:rPr>
              <a:t>$973K, </a:t>
            </a:r>
            <a:r>
              <a:rPr lang="en-US" spc="-50" dirty="0">
                <a:latin typeface="Arial" panose="020B0604020202020204" pitchFamily="34" charset="0"/>
                <a:cs typeface="Arial" panose="020B0604020202020204" pitchFamily="34" charset="0"/>
              </a:rPr>
              <a:t>contributed </a:t>
            </a:r>
            <a:r>
              <a:rPr lang="en-US" b="1" spc="-50" dirty="0">
                <a:latin typeface="Arial" panose="020B0604020202020204" pitchFamily="34" charset="0"/>
                <a:cs typeface="Arial" panose="020B0604020202020204" pitchFamily="34" charset="0"/>
              </a:rPr>
              <a:t>2.5% </a:t>
            </a:r>
            <a:r>
              <a:rPr lang="en-US" spc="-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spc="-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$3.3M</a:t>
            </a:r>
            <a:r>
              <a:rPr lang="en-US" spc="-50" dirty="0">
                <a:latin typeface="Arial" panose="020B0604020202020204" pitchFamily="34" charset="0"/>
                <a:cs typeface="Arial" panose="020B0604020202020204" pitchFamily="34" charset="0"/>
              </a:rPr>
              <a:t>) to total BELSOMRA® after-tax sales with an ROI of </a:t>
            </a:r>
            <a:r>
              <a:rPr lang="en-US" b="1" spc="-50" dirty="0">
                <a:latin typeface="Arial" panose="020B0604020202020204" pitchFamily="34" charset="0"/>
                <a:cs typeface="Arial" panose="020B0604020202020204" pitchFamily="34" charset="0"/>
              </a:rPr>
              <a:t>3.4:1</a:t>
            </a:r>
            <a:r>
              <a:rPr lang="en-US" i="1" spc="-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(Prior year results were </a:t>
            </a: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3.8%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contribution, with spend of </a:t>
            </a: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$1.9M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2:1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ROI). </a:t>
            </a:r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Veeva email contributed an additional, estimated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2.1%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($2.9M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to total sales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(Prior year was 1.8% / $1.9M)</a:t>
            </a:r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HQ Email and Medscape drive most of the impact and are cost effective.</a:t>
            </a:r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Epocrates ROI continues to be below breakeven.  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Overall HCP digital promotion drove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~6K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incremental NRxs and Veeva email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generated ~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incremental NRxs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HCP POC program (PatientPoint Access) also ran in 2022 with an after-tax spend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$150K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generating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3:1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after-tax ROI and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0.3%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contribution to sales (</a:t>
            </a:r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$448K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after-tax revenue). </a:t>
            </a:r>
          </a:p>
          <a:p>
            <a:pPr marL="742950" lvl="1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Conclusions/Recommendations: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Both Doximity and Epocrates ROIs came in around breakeven.  Consider a CPE reduction in both to improve ROI.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00150" lvl="2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kumimoji="0" lang="en-US" b="1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kumimoji="0" lang="en-US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4DEAAF72-0C0C-4AB7-8DD5-73BAACFF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72059-7151-438C-A6B5-0E94CA717C32}"/>
              </a:ext>
            </a:extLst>
          </p:cNvPr>
          <p:cNvSpPr txBox="1"/>
          <p:nvPr/>
        </p:nvSpPr>
        <p:spPr>
          <a:xfrm>
            <a:off x="1099127" y="6365348"/>
            <a:ext cx="9273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period: Jan22-Dec22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color numbers indicate Incremental Revenue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9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4AC66D-A476-4637-B2D5-5D297AF98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924" y="735106"/>
            <a:ext cx="11318675" cy="29284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BELSOMRA</a:t>
            </a:r>
            <a:r>
              <a:rPr lang="en-US" sz="4400" dirty="0">
                <a:solidFill>
                  <a:srgbClr val="FFFFFF"/>
                </a:solidFill>
              </a:rPr>
              <a:t>®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Marketing Mix Analysis</a:t>
            </a:r>
            <a:b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(Jan’22 – Dec’22)</a:t>
            </a:r>
            <a:b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See the source image">
            <a:extLst>
              <a:ext uri="{FF2B5EF4-FFF2-40B4-BE49-F238E27FC236}">
                <a16:creationId xmlns:a16="http://schemas.microsoft.com/office/drawing/2014/main" id="{F41DDB40-2DE6-4259-B4D6-0B4D52A0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369" y="4398682"/>
            <a:ext cx="1356707" cy="98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54C4D-59F1-7E96-1967-FE4AAF405DD3}"/>
              </a:ext>
            </a:extLst>
          </p:cNvPr>
          <p:cNvSpPr txBox="1"/>
          <p:nvPr/>
        </p:nvSpPr>
        <p:spPr>
          <a:xfrm>
            <a:off x="2405253" y="5794872"/>
            <a:ext cx="9413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 Assessment &amp; Investment Optimization | Human Health Digital, Data and Analytics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June 2023</a:t>
            </a:r>
          </a:p>
        </p:txBody>
      </p:sp>
    </p:spTree>
    <p:extLst>
      <p:ext uri="{BB962C8B-B14F-4D97-AF65-F5344CB8AC3E}">
        <p14:creationId xmlns:p14="http://schemas.microsoft.com/office/powerpoint/2010/main" val="88900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A49D38E4-9266-4FE9-B2CA-0F00B6E8FDCC}"/>
              </a:ext>
            </a:extLst>
          </p:cNvPr>
          <p:cNvSpPr txBox="1">
            <a:spLocks/>
          </p:cNvSpPr>
          <p:nvPr/>
        </p:nvSpPr>
        <p:spPr>
          <a:xfrm>
            <a:off x="346170" y="590006"/>
            <a:ext cx="11045686" cy="860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Marketing mix modeling analyzes all promotion activities and control market events, seasonality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other non-promo factors to deliver more reliable, macro-level results. It also estimates the response curves per media type to inform more optimal allocation of resources for national media planning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DD366-BC34-407F-9154-A4D701113B74}"/>
              </a:ext>
            </a:extLst>
          </p:cNvPr>
          <p:cNvSpPr txBox="1"/>
          <p:nvPr/>
        </p:nvSpPr>
        <p:spPr>
          <a:xfrm>
            <a:off x="1070115" y="6303144"/>
            <a:ext cx="9330030" cy="581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(1) Each type of promotion is captured via a metric specific to that type based on available data and the purpose of the activity.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(2) The “half-life” (length of time for half of the influence to be realized) for each promotion type is estimated in the modeling process.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(3) ROI is given by net present value (after-tax) divided by after-tax cost.</a:t>
            </a:r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F8B5C118-C879-404B-9755-B48BC7172D05}"/>
              </a:ext>
            </a:extLst>
          </p:cNvPr>
          <p:cNvGrpSpPr/>
          <p:nvPr/>
        </p:nvGrpSpPr>
        <p:grpSpPr>
          <a:xfrm>
            <a:off x="1457166" y="1605935"/>
            <a:ext cx="8632886" cy="1211345"/>
            <a:chOff x="622780" y="1191472"/>
            <a:chExt cx="8034267" cy="1198389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01ED9DA0-46F5-4659-9C88-7951F850C35D}"/>
                </a:ext>
              </a:extLst>
            </p:cNvPr>
            <p:cNvSpPr txBox="1"/>
            <p:nvPr/>
          </p:nvSpPr>
          <p:spPr>
            <a:xfrm>
              <a:off x="622780" y="1191472"/>
              <a:ext cx="8034267" cy="27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Holistic method for estimating consumer media channel contributions to sales…</a:t>
              </a:r>
            </a:p>
          </p:txBody>
        </p:sp>
        <p:sp>
          <p:nvSpPr>
            <p:cNvPr id="293" name="Title 1">
              <a:extLst>
                <a:ext uri="{FF2B5EF4-FFF2-40B4-BE49-F238E27FC236}">
                  <a16:creationId xmlns:a16="http://schemas.microsoft.com/office/drawing/2014/main" id="{46D81643-8D80-4EE9-A7E9-87D83754D05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90052" y="1940816"/>
              <a:ext cx="822960" cy="324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ctr" anchorCtr="0" compatLnSpc="1">
              <a:prstTxWarp prst="textNoShape">
                <a:avLst/>
              </a:prstTxWarp>
              <a:no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TV</a:t>
              </a:r>
            </a:p>
          </p:txBody>
        </p:sp>
        <p:sp>
          <p:nvSpPr>
            <p:cNvPr id="294" name="Title 1">
              <a:extLst>
                <a:ext uri="{FF2B5EF4-FFF2-40B4-BE49-F238E27FC236}">
                  <a16:creationId xmlns:a16="http://schemas.microsoft.com/office/drawing/2014/main" id="{7BBC0338-CA41-4D64-8E1F-53E6989D8A4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64168" y="2024980"/>
              <a:ext cx="822960" cy="255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no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Print</a:t>
              </a:r>
            </a:p>
          </p:txBody>
        </p:sp>
        <p:pic>
          <p:nvPicPr>
            <p:cNvPr id="295" name="Picture 294" descr="iPad-grey.png">
              <a:extLst>
                <a:ext uri="{FF2B5EF4-FFF2-40B4-BE49-F238E27FC236}">
                  <a16:creationId xmlns:a16="http://schemas.microsoft.com/office/drawing/2014/main" id="{956797C4-C20D-4836-89BD-6638E976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241" y="1657152"/>
              <a:ext cx="343281" cy="326142"/>
            </a:xfrm>
            <a:prstGeom prst="rect">
              <a:avLst/>
            </a:prstGeom>
          </p:spPr>
        </p:pic>
        <p:sp>
          <p:nvSpPr>
            <p:cNvPr id="296" name="Title 1">
              <a:extLst>
                <a:ext uri="{FF2B5EF4-FFF2-40B4-BE49-F238E27FC236}">
                  <a16:creationId xmlns:a16="http://schemas.microsoft.com/office/drawing/2014/main" id="{4983DD07-99EA-4015-ABE1-8E2729DEFC2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186276" y="2030833"/>
              <a:ext cx="822960" cy="255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no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Social</a:t>
              </a:r>
            </a:p>
          </p:txBody>
        </p:sp>
        <p:pic>
          <p:nvPicPr>
            <p:cNvPr id="297" name="Picture 296" descr="social_grey.png">
              <a:extLst>
                <a:ext uri="{FF2B5EF4-FFF2-40B4-BE49-F238E27FC236}">
                  <a16:creationId xmlns:a16="http://schemas.microsoft.com/office/drawing/2014/main" id="{FB77883A-B6EC-4908-8384-C5A27D58F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367" y="1665414"/>
              <a:ext cx="478260" cy="291139"/>
            </a:xfrm>
            <a:prstGeom prst="rect">
              <a:avLst/>
            </a:prstGeom>
          </p:spPr>
        </p:pic>
        <p:sp>
          <p:nvSpPr>
            <p:cNvPr id="298" name="Title 1">
              <a:extLst>
                <a:ext uri="{FF2B5EF4-FFF2-40B4-BE49-F238E27FC236}">
                  <a16:creationId xmlns:a16="http://schemas.microsoft.com/office/drawing/2014/main" id="{767681CF-E14F-4667-80CD-E6CB1AE464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39175" y="2024101"/>
              <a:ext cx="8229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no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HCC Paid Search</a:t>
              </a:r>
            </a:p>
          </p:txBody>
        </p:sp>
        <p:sp>
          <p:nvSpPr>
            <p:cNvPr id="299" name="Title 1">
              <a:extLst>
                <a:ext uri="{FF2B5EF4-FFF2-40B4-BE49-F238E27FC236}">
                  <a16:creationId xmlns:a16="http://schemas.microsoft.com/office/drawing/2014/main" id="{BE14088E-43F8-4DF3-8117-021D94446CF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75875" y="1923094"/>
              <a:ext cx="8229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ctr" anchorCtr="0" compatLnSpc="1">
              <a:prstTxWarp prst="textNoShape">
                <a:avLst/>
              </a:prstTxWarp>
              <a:no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HCC Display</a:t>
              </a:r>
            </a:p>
          </p:txBody>
        </p:sp>
      </p:grpSp>
      <p:sp>
        <p:nvSpPr>
          <p:cNvPr id="300" name="Rectangle 299">
            <a:extLst>
              <a:ext uri="{FF2B5EF4-FFF2-40B4-BE49-F238E27FC236}">
                <a16:creationId xmlns:a16="http://schemas.microsoft.com/office/drawing/2014/main" id="{11F8798C-D377-47EC-ADDB-A154CAC398CF}"/>
              </a:ext>
            </a:extLst>
          </p:cNvPr>
          <p:cNvSpPr/>
          <p:nvPr/>
        </p:nvSpPr>
        <p:spPr>
          <a:xfrm>
            <a:off x="1375159" y="1625709"/>
            <a:ext cx="8987708" cy="228267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01" name="Picture 300">
            <a:extLst>
              <a:ext uri="{FF2B5EF4-FFF2-40B4-BE49-F238E27FC236}">
                <a16:creationId xmlns:a16="http://schemas.microsoft.com/office/drawing/2014/main" id="{98241788-CF8A-4CF0-A069-C09FF2B167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23" y="2057315"/>
            <a:ext cx="408902" cy="357455"/>
          </a:xfrm>
          <a:prstGeom prst="rect">
            <a:avLst/>
          </a:prstGeom>
        </p:spPr>
      </p:pic>
      <p:sp>
        <p:nvSpPr>
          <p:cNvPr id="302" name="Title 1">
            <a:extLst>
              <a:ext uri="{FF2B5EF4-FFF2-40B4-BE49-F238E27FC236}">
                <a16:creationId xmlns:a16="http://schemas.microsoft.com/office/drawing/2014/main" id="{0C7E3E8B-D411-4EB4-AECB-FCFD199C648F}"/>
              </a:ext>
            </a:extLst>
          </p:cNvPr>
          <p:cNvSpPr txBox="1">
            <a:spLocks/>
          </p:cNvSpPr>
          <p:nvPr/>
        </p:nvSpPr>
        <p:spPr bwMode="auto">
          <a:xfrm>
            <a:off x="4133323" y="2362115"/>
            <a:ext cx="884277" cy="36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5562" tIns="42780" rIns="85562" bIns="4278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67" b="0" i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9pPr>
          </a:lstStyle>
          <a:p>
            <a:pPr marL="0" marR="0" lvl="0" indent="0" algn="ctr" defTabSz="711872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Arial"/>
              </a:rPr>
              <a:t>HCC Video</a:t>
            </a: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1D87153-76C7-471B-883A-EECDBB46DD55}"/>
              </a:ext>
            </a:extLst>
          </p:cNvPr>
          <p:cNvGrpSpPr/>
          <p:nvPr/>
        </p:nvGrpSpPr>
        <p:grpSpPr>
          <a:xfrm>
            <a:off x="1070115" y="2699560"/>
            <a:ext cx="9223683" cy="1222599"/>
            <a:chOff x="246270" y="5343056"/>
            <a:chExt cx="8584096" cy="1209522"/>
          </a:xfrm>
        </p:grpSpPr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9E65423-71BD-4346-9163-E32B71805D51}"/>
                </a:ext>
              </a:extLst>
            </p:cNvPr>
            <p:cNvSpPr txBox="1"/>
            <p:nvPr/>
          </p:nvSpPr>
          <p:spPr>
            <a:xfrm>
              <a:off x="246270" y="5343056"/>
              <a:ext cx="8584096" cy="27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…while controlling for other important influences in the market, including HCP promotion.</a:t>
              </a:r>
            </a:p>
          </p:txBody>
        </p:sp>
        <p:sp>
          <p:nvSpPr>
            <p:cNvPr id="305" name="Title 1">
              <a:extLst>
                <a:ext uri="{FF2B5EF4-FFF2-40B4-BE49-F238E27FC236}">
                  <a16:creationId xmlns:a16="http://schemas.microsoft.com/office/drawing/2014/main" id="{4C3FEC40-6A1E-401F-ACE2-925593141B9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32071" y="6210068"/>
              <a:ext cx="751922" cy="225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HCP Display</a:t>
              </a:r>
            </a:p>
          </p:txBody>
        </p:sp>
        <p:sp>
          <p:nvSpPr>
            <p:cNvPr id="306" name="Title 1">
              <a:extLst>
                <a:ext uri="{FF2B5EF4-FFF2-40B4-BE49-F238E27FC236}">
                  <a16:creationId xmlns:a16="http://schemas.microsoft.com/office/drawing/2014/main" id="{C5D42F85-76FD-4508-9F78-C68F9E90456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14753" y="6210272"/>
              <a:ext cx="685800" cy="22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MMF</a:t>
              </a:r>
            </a:p>
          </p:txBody>
        </p:sp>
        <p:pic>
          <p:nvPicPr>
            <p:cNvPr id="307" name="Picture 306" descr="contact center-grey.png">
              <a:extLst>
                <a:ext uri="{FF2B5EF4-FFF2-40B4-BE49-F238E27FC236}">
                  <a16:creationId xmlns:a16="http://schemas.microsoft.com/office/drawing/2014/main" id="{A6E3073A-E676-45DC-A7AA-13A08D4D8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975" y="5754757"/>
              <a:ext cx="431554" cy="338554"/>
            </a:xfrm>
            <a:prstGeom prst="rect">
              <a:avLst/>
            </a:prstGeom>
          </p:spPr>
        </p:pic>
        <p:sp>
          <p:nvSpPr>
            <p:cNvPr id="308" name="Title 1">
              <a:extLst>
                <a:ext uri="{FF2B5EF4-FFF2-40B4-BE49-F238E27FC236}">
                  <a16:creationId xmlns:a16="http://schemas.microsoft.com/office/drawing/2014/main" id="{A654C6F1-C1F9-4186-B04C-A60D35BEF01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18867" y="6173196"/>
              <a:ext cx="68580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HCP Paid Search</a:t>
              </a:r>
            </a:p>
          </p:txBody>
        </p:sp>
        <p:pic>
          <p:nvPicPr>
            <p:cNvPr id="309" name="Picture 14" descr="C:\Users\folskeja\AppData\Local\Microsoft\Windows\Temporary Internet Files\Content.IE5\RPTV491A\road06[1].png">
              <a:extLst>
                <a:ext uri="{FF2B5EF4-FFF2-40B4-BE49-F238E27FC236}">
                  <a16:creationId xmlns:a16="http://schemas.microsoft.com/office/drawing/2014/main" id="{DA487A5B-A02C-4A19-A925-B56547573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411" y="5762050"/>
              <a:ext cx="270238" cy="255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0" name="Title 1">
              <a:extLst>
                <a:ext uri="{FF2B5EF4-FFF2-40B4-BE49-F238E27FC236}">
                  <a16:creationId xmlns:a16="http://schemas.microsoft.com/office/drawing/2014/main" id="{09744119-7725-427E-A0AF-6AC3E5060FD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22806" y="6130494"/>
              <a:ext cx="685800" cy="368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Market Events</a:t>
              </a:r>
            </a:p>
          </p:txBody>
        </p:sp>
        <p:sp>
          <p:nvSpPr>
            <p:cNvPr id="311" name="Title 1">
              <a:extLst>
                <a:ext uri="{FF2B5EF4-FFF2-40B4-BE49-F238E27FC236}">
                  <a16:creationId xmlns:a16="http://schemas.microsoft.com/office/drawing/2014/main" id="{121A0FD9-E881-4E78-B659-F44FD01B64D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97964" y="6162622"/>
              <a:ext cx="732047" cy="389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SF Calls &amp; Samples</a:t>
              </a:r>
            </a:p>
          </p:txBody>
        </p:sp>
        <p:sp>
          <p:nvSpPr>
            <p:cNvPr id="312" name="Notched Right Arrow 31">
              <a:extLst>
                <a:ext uri="{FF2B5EF4-FFF2-40B4-BE49-F238E27FC236}">
                  <a16:creationId xmlns:a16="http://schemas.microsoft.com/office/drawing/2014/main" id="{FFB3A4E3-E60E-401D-A951-813702632E7D}"/>
                </a:ext>
              </a:extLst>
            </p:cNvPr>
            <p:cNvSpPr/>
            <p:nvPr/>
          </p:nvSpPr>
          <p:spPr>
            <a:xfrm>
              <a:off x="1946626" y="5802858"/>
              <a:ext cx="327919" cy="202096"/>
            </a:xfrm>
            <a:prstGeom prst="notchedRight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Title 1">
              <a:extLst>
                <a:ext uri="{FF2B5EF4-FFF2-40B4-BE49-F238E27FC236}">
                  <a16:creationId xmlns:a16="http://schemas.microsoft.com/office/drawing/2014/main" id="{762D182C-1310-4EAB-9180-0AA3404F9A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11169" y="6162622"/>
              <a:ext cx="685800" cy="389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Market Growth</a:t>
              </a:r>
            </a:p>
          </p:txBody>
        </p:sp>
        <p:sp>
          <p:nvSpPr>
            <p:cNvPr id="314" name="Title 1">
              <a:extLst>
                <a:ext uri="{FF2B5EF4-FFF2-40B4-BE49-F238E27FC236}">
                  <a16:creationId xmlns:a16="http://schemas.microsoft.com/office/drawing/2014/main" id="{14D74883-7495-4A7D-B8BD-8B45440CED9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43196" y="6162622"/>
              <a:ext cx="685800" cy="237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85562" tIns="42780" rIns="85562" bIns="4278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0" i="0">
                  <a:solidFill>
                    <a:schemeClr val="bg1"/>
                  </a:solidFill>
                  <a:latin typeface="Arial"/>
                  <a:ea typeface="ＭＳ Ｐゴシック" charset="0"/>
                  <a:cs typeface="Arial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ea typeface="ＭＳ Ｐゴシック" charset="0"/>
                  <a:cs typeface="Arial" charset="0"/>
                </a:defRPr>
              </a:lvl5pPr>
              <a:lvl6pPr marL="60958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6pPr>
              <a:lvl7pPr marL="121917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7pPr>
              <a:lvl8pPr marL="182875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8pPr>
              <a:lvl9pPr marL="243833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267" b="1">
                  <a:solidFill>
                    <a:schemeClr val="bg1"/>
                  </a:solidFill>
                  <a:latin typeface="Arial Narrow" pitchFamily="34" charset="0"/>
                  <a:cs typeface="Arial" charset="0"/>
                </a:defRPr>
              </a:lvl9pPr>
            </a:lstStyle>
            <a:p>
              <a:pPr marL="0" marR="0" lvl="0" indent="0" algn="ctr" defTabSz="7118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Arial"/>
                </a:rPr>
                <a:t>Carryover</a:t>
              </a:r>
            </a:p>
          </p:txBody>
        </p:sp>
      </p:grpSp>
      <p:sp>
        <p:nvSpPr>
          <p:cNvPr id="315" name="Title 1">
            <a:extLst>
              <a:ext uri="{FF2B5EF4-FFF2-40B4-BE49-F238E27FC236}">
                <a16:creationId xmlns:a16="http://schemas.microsoft.com/office/drawing/2014/main" id="{B1EFB8A3-EBCE-4593-B708-7627DE726522}"/>
              </a:ext>
            </a:extLst>
          </p:cNvPr>
          <p:cNvSpPr txBox="1">
            <a:spLocks/>
          </p:cNvSpPr>
          <p:nvPr/>
        </p:nvSpPr>
        <p:spPr bwMode="auto">
          <a:xfrm>
            <a:off x="7156528" y="3582602"/>
            <a:ext cx="998400" cy="22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5562" tIns="42780" rIns="85562" bIns="4278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67" b="0" i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9pPr>
          </a:lstStyle>
          <a:p>
            <a:pPr marL="0" marR="0" lvl="0" indent="0" algn="ctr" defTabSz="711872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Arial"/>
              </a:rPr>
              <a:t>Seasonality</a:t>
            </a:r>
          </a:p>
        </p:txBody>
      </p:sp>
      <p:pic>
        <p:nvPicPr>
          <p:cNvPr id="316" name="Picture 31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938C75C-F536-44FD-99C1-8BB0CFD887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322" y="3112798"/>
            <a:ext cx="374811" cy="374811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2050D5AF-5DE5-45BF-8D31-8AA49A88A2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28" y="2038940"/>
            <a:ext cx="368269" cy="390230"/>
          </a:xfrm>
          <a:prstGeom prst="rect">
            <a:avLst/>
          </a:prstGeom>
        </p:spPr>
      </p:pic>
      <p:sp>
        <p:nvSpPr>
          <p:cNvPr id="318" name="Title 1">
            <a:extLst>
              <a:ext uri="{FF2B5EF4-FFF2-40B4-BE49-F238E27FC236}">
                <a16:creationId xmlns:a16="http://schemas.microsoft.com/office/drawing/2014/main" id="{C3C1143E-60CE-4375-8203-906C80524B64}"/>
              </a:ext>
            </a:extLst>
          </p:cNvPr>
          <p:cNvSpPr txBox="1">
            <a:spLocks/>
          </p:cNvSpPr>
          <p:nvPr/>
        </p:nvSpPr>
        <p:spPr bwMode="auto">
          <a:xfrm>
            <a:off x="7971708" y="2460286"/>
            <a:ext cx="884277" cy="25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5562" tIns="42780" rIns="85562" bIns="4278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67" b="0" i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9pPr>
          </a:lstStyle>
          <a:p>
            <a:pPr marL="0" marR="0" lvl="0" indent="0" algn="ctr" defTabSz="7118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Arial"/>
              </a:rPr>
              <a:t>Radio</a:t>
            </a:r>
          </a:p>
        </p:txBody>
      </p:sp>
      <p:pic>
        <p:nvPicPr>
          <p:cNvPr id="319" name="Picture 318">
            <a:extLst>
              <a:ext uri="{FF2B5EF4-FFF2-40B4-BE49-F238E27FC236}">
                <a16:creationId xmlns:a16="http://schemas.microsoft.com/office/drawing/2014/main" id="{177F3786-7C74-4BCD-82C6-1791C285E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91" y="1983919"/>
            <a:ext cx="445872" cy="445872"/>
          </a:xfrm>
          <a:prstGeom prst="rect">
            <a:avLst/>
          </a:prstGeom>
        </p:spPr>
      </p:pic>
      <p:pic>
        <p:nvPicPr>
          <p:cNvPr id="320" name="Picture 319" descr="A close up of a sign&#10;&#10;Description generated with high confidence">
            <a:extLst>
              <a:ext uri="{FF2B5EF4-FFF2-40B4-BE49-F238E27FC236}">
                <a16:creationId xmlns:a16="http://schemas.microsoft.com/office/drawing/2014/main" id="{D6A5129E-6A3C-4BCF-8F3B-0D5D454DDE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12390" y="2009097"/>
            <a:ext cx="469609" cy="420073"/>
          </a:xfrm>
          <a:prstGeom prst="rect">
            <a:avLst/>
          </a:prstGeom>
        </p:spPr>
      </p:pic>
      <p:pic>
        <p:nvPicPr>
          <p:cNvPr id="321" name="Picture 320" descr="A close up of a sign&#10;&#10;Description generated with high confidence">
            <a:extLst>
              <a:ext uri="{FF2B5EF4-FFF2-40B4-BE49-F238E27FC236}">
                <a16:creationId xmlns:a16="http://schemas.microsoft.com/office/drawing/2014/main" id="{8DC5FC15-3B63-4546-BF33-A10995B290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47195" y="3065776"/>
            <a:ext cx="469609" cy="420073"/>
          </a:xfrm>
          <a:prstGeom prst="rect">
            <a:avLst/>
          </a:prstGeom>
        </p:spPr>
      </p:pic>
      <p:pic>
        <p:nvPicPr>
          <p:cNvPr id="322" name="Picture 321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F3302317-081F-4BD9-AE25-FC7BBD0323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033" y="1984473"/>
            <a:ext cx="510299" cy="550461"/>
          </a:xfrm>
          <a:prstGeom prst="rect">
            <a:avLst/>
          </a:prstGeom>
        </p:spPr>
      </p:pic>
      <p:sp>
        <p:nvSpPr>
          <p:cNvPr id="323" name="Title 1">
            <a:extLst>
              <a:ext uri="{FF2B5EF4-FFF2-40B4-BE49-F238E27FC236}">
                <a16:creationId xmlns:a16="http://schemas.microsoft.com/office/drawing/2014/main" id="{64437513-207B-4F21-BC66-8F10285BEB4D}"/>
              </a:ext>
            </a:extLst>
          </p:cNvPr>
          <p:cNvSpPr txBox="1">
            <a:spLocks/>
          </p:cNvSpPr>
          <p:nvPr/>
        </p:nvSpPr>
        <p:spPr bwMode="auto">
          <a:xfrm>
            <a:off x="4816665" y="2424452"/>
            <a:ext cx="1007470" cy="36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5562" tIns="42780" rIns="85562" bIns="4278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67" b="0" i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9pPr>
          </a:lstStyle>
          <a:p>
            <a:pPr marL="0" marR="0" lvl="0" indent="0" algn="ctr" defTabSz="711872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Arial"/>
              </a:rPr>
              <a:t>HCC Streaming Video</a:t>
            </a:r>
          </a:p>
        </p:txBody>
      </p:sp>
      <p:pic>
        <p:nvPicPr>
          <p:cNvPr id="324" name="Picture 323">
            <a:extLst>
              <a:ext uri="{FF2B5EF4-FFF2-40B4-BE49-F238E27FC236}">
                <a16:creationId xmlns:a16="http://schemas.microsoft.com/office/drawing/2014/main" id="{11846709-D5E7-479B-936F-F027AE1983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679" y="3085922"/>
            <a:ext cx="386823" cy="386823"/>
          </a:xfrm>
          <a:prstGeom prst="rect">
            <a:avLst/>
          </a:prstGeom>
        </p:spPr>
      </p:pic>
      <p:pic>
        <p:nvPicPr>
          <p:cNvPr id="325" name="Picture 3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912142F-957D-45F0-85D4-510F53CF9E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789" y="3085922"/>
            <a:ext cx="431673" cy="431673"/>
          </a:xfrm>
          <a:prstGeom prst="rect">
            <a:avLst/>
          </a:prstGeom>
        </p:spPr>
      </p:pic>
      <p:sp>
        <p:nvSpPr>
          <p:cNvPr id="326" name="Title 1">
            <a:extLst>
              <a:ext uri="{FF2B5EF4-FFF2-40B4-BE49-F238E27FC236}">
                <a16:creationId xmlns:a16="http://schemas.microsoft.com/office/drawing/2014/main" id="{92DA644B-4084-4BCE-B392-D89EE3649D37}"/>
              </a:ext>
            </a:extLst>
          </p:cNvPr>
          <p:cNvSpPr txBox="1">
            <a:spLocks/>
          </p:cNvSpPr>
          <p:nvPr/>
        </p:nvSpPr>
        <p:spPr bwMode="auto">
          <a:xfrm>
            <a:off x="8708572" y="2461854"/>
            <a:ext cx="884277" cy="25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5562" tIns="42780" rIns="85562" bIns="4278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67" b="0" i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bg1"/>
                </a:solidFill>
                <a:latin typeface="Arial Narrow" pitchFamily="34" charset="0"/>
                <a:cs typeface="Arial" charset="0"/>
              </a:defRPr>
            </a:lvl9pPr>
          </a:lstStyle>
          <a:p>
            <a:pPr marL="0" marR="0" lvl="0" indent="0" algn="ctr" defTabSz="7118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Arial"/>
              </a:rPr>
              <a:t>HCC Email</a:t>
            </a:r>
          </a:p>
        </p:txBody>
      </p:sp>
      <p:pic>
        <p:nvPicPr>
          <p:cNvPr id="327" name="Picture 32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B00B74C-0DF9-4632-B26A-1F7FEB16EF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879" y="1982244"/>
            <a:ext cx="471662" cy="471662"/>
          </a:xfrm>
          <a:prstGeom prst="rect">
            <a:avLst/>
          </a:prstGeom>
        </p:spPr>
      </p:pic>
      <p:pic>
        <p:nvPicPr>
          <p:cNvPr id="328" name="Picture 327" descr="A picture containing object, mirror&#10;&#10;Description generated with very high confidence">
            <a:extLst>
              <a:ext uri="{FF2B5EF4-FFF2-40B4-BE49-F238E27FC236}">
                <a16:creationId xmlns:a16="http://schemas.microsoft.com/office/drawing/2014/main" id="{7B2F168B-9E23-47BC-AB54-15A68F1448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47" y="2009097"/>
            <a:ext cx="415757" cy="479413"/>
          </a:xfrm>
          <a:prstGeom prst="rect">
            <a:avLst/>
          </a:prstGeom>
        </p:spPr>
      </p:pic>
      <p:pic>
        <p:nvPicPr>
          <p:cNvPr id="329" name="Picture 328" descr="A picture containing object, mirror&#10;&#10;Description generated with very high confidence">
            <a:extLst>
              <a:ext uri="{FF2B5EF4-FFF2-40B4-BE49-F238E27FC236}">
                <a16:creationId xmlns:a16="http://schemas.microsoft.com/office/drawing/2014/main" id="{EA27953B-910A-4983-AB5C-C502F6E14A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54" y="3085389"/>
            <a:ext cx="415757" cy="4794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4CB38-2265-4788-9098-A0992E94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76228-B28A-45E9-9BD1-4F63ECFCAD4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Picture 44" descr="See the source image">
            <a:extLst>
              <a:ext uri="{FF2B5EF4-FFF2-40B4-BE49-F238E27FC236}">
                <a16:creationId xmlns:a16="http://schemas.microsoft.com/office/drawing/2014/main" id="{C1BB3050-7428-4D36-B8E9-F66BB8423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F27547D-8275-4578-B860-75FFD94C56EA}"/>
              </a:ext>
            </a:extLst>
          </p:cNvPr>
          <p:cNvSpPr/>
          <p:nvPr/>
        </p:nvSpPr>
        <p:spPr>
          <a:xfrm>
            <a:off x="340242" y="210312"/>
            <a:ext cx="11750159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Marketing Mix Modeling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C0A9C1-E8DB-335D-A50F-220F8D7F10A9}"/>
              </a:ext>
            </a:extLst>
          </p:cNvPr>
          <p:cNvGraphicFramePr>
            <a:graphicFrameLocks/>
          </p:cNvGraphicFramePr>
          <p:nvPr/>
        </p:nvGraphicFramePr>
        <p:xfrm>
          <a:off x="1560908" y="3985315"/>
          <a:ext cx="8616210" cy="2282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382072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52924A4-B451-816A-AF7A-5A47F68B8A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7990" y="1808909"/>
          <a:ext cx="31242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124298" imgH="1280036" progId="Excel.Sheet.12">
                  <p:link updateAutomatic="1"/>
                </p:oleObj>
              </mc:Choice>
              <mc:Fallback>
                <p:oleObj name="Worksheet" r:id="rId2" imgW="3124298" imgH="1280036" progId="Excel.Sheet.12">
                  <p:link updateAutomatic="1"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52924A4-B451-816A-AF7A-5A47F68B8A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97990" y="1808909"/>
                        <a:ext cx="3124200" cy="127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4DBC49F-A819-4172-8219-7B3137BF3EF9}"/>
              </a:ext>
            </a:extLst>
          </p:cNvPr>
          <p:cNvSpPr/>
          <p:nvPr/>
        </p:nvSpPr>
        <p:spPr>
          <a:xfrm>
            <a:off x="340242" y="210312"/>
            <a:ext cx="11750159" cy="589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Digital Consumer Tactics’ Activities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$1.8M (pre-tax) on Social, Paid Search and Display in 2022 </a:t>
            </a:r>
            <a:endParaRPr kumimoji="0" lang="en-US" sz="1800" b="0" i="1" u="none" strike="noStrike" kern="1200" cap="none" spc="-50" normalizeH="0" baseline="0" noProof="0" dirty="0">
              <a:ln>
                <a:noFill/>
              </a:ln>
              <a:solidFill>
                <a:srgbClr val="3A868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793B0-3D47-427D-A63C-751364D4DE7B}"/>
              </a:ext>
            </a:extLst>
          </p:cNvPr>
          <p:cNvSpPr txBox="1"/>
          <p:nvPr/>
        </p:nvSpPr>
        <p:spPr>
          <a:xfrm>
            <a:off x="340242" y="5463276"/>
            <a:ext cx="107616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Impressions were used as a metric for Social while Clicks were used for Paid Search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 was no spend on HCC Display in 2022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 has been an increase in spend for Paid Search whereas there has been a slight decrease in spend for Social.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E21F5-B4F5-4013-8754-30CD34D6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76228-B28A-45E9-9BD1-4F63ECFCAD4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1104958-F2AD-4628-B1A2-43C64960CA9F}"/>
              </a:ext>
            </a:extLst>
          </p:cNvPr>
          <p:cNvGraphicFramePr/>
          <p:nvPr/>
        </p:nvGraphicFramePr>
        <p:xfrm>
          <a:off x="467410" y="1158095"/>
          <a:ext cx="8100907" cy="3871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300ACE-8D5D-4B28-91A7-9DF83E9C2492}"/>
              </a:ext>
            </a:extLst>
          </p:cNvPr>
          <p:cNvSpPr txBox="1"/>
          <p:nvPr/>
        </p:nvSpPr>
        <p:spPr>
          <a:xfrm>
            <a:off x="903040" y="6333701"/>
            <a:ext cx="9397956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*2021 spend was based on Apr’21 - Mar’22</a:t>
            </a:r>
          </a:p>
          <a:p>
            <a:pPr marL="171450" marR="0" lvl="0" indent="-17145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Spend, Revenue and ROI numbers are After-tax numbers.</a:t>
            </a:r>
          </a:p>
          <a:p>
            <a:pPr marL="171450" marR="0" lvl="0" indent="-17145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Paid Search included  Google &amp; Bing , Social was only Facebook</a:t>
            </a:r>
          </a:p>
        </p:txBody>
      </p:sp>
      <p:pic>
        <p:nvPicPr>
          <p:cNvPr id="9" name="Picture 8" descr="See the source image">
            <a:extLst>
              <a:ext uri="{FF2B5EF4-FFF2-40B4-BE49-F238E27FC236}">
                <a16:creationId xmlns:a16="http://schemas.microsoft.com/office/drawing/2014/main" id="{3D7252A4-39C5-473C-B2C3-72FB4FE42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E5FF81-626D-9641-A9AA-FC7D217AC04A}"/>
              </a:ext>
            </a:extLst>
          </p:cNvPr>
          <p:cNvSpPr/>
          <p:nvPr/>
        </p:nvSpPr>
        <p:spPr>
          <a:xfrm>
            <a:off x="10917484" y="1772815"/>
            <a:ext cx="1004706" cy="1418253"/>
          </a:xfrm>
          <a:prstGeom prst="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10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04F5C78-A9DC-45A2-9A03-5808D7406AE8}"/>
              </a:ext>
            </a:extLst>
          </p:cNvPr>
          <p:cNvGraphicFramePr/>
          <p:nvPr/>
        </p:nvGraphicFramePr>
        <p:xfrm>
          <a:off x="4986449" y="967808"/>
          <a:ext cx="6853004" cy="3033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AF6D141-D2C9-4030-A610-CA806D2741A9}"/>
              </a:ext>
            </a:extLst>
          </p:cNvPr>
          <p:cNvSpPr/>
          <p:nvPr/>
        </p:nvSpPr>
        <p:spPr>
          <a:xfrm>
            <a:off x="468879" y="172868"/>
            <a:ext cx="1057422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2022, Consumer digital promotion with an after-tax spend of </a:t>
            </a:r>
            <a:r>
              <a:rPr kumimoji="0" lang="en-US" sz="1800" b="1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$1.3M </a:t>
            </a: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contributed ~</a:t>
            </a:r>
            <a:r>
              <a:rPr kumimoji="0" lang="en-US" sz="1800" b="1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4% </a:t>
            </a: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1800" b="1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$5.4M</a:t>
            </a: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to total BELSOMRA</a:t>
            </a:r>
            <a:r>
              <a:rPr kumimoji="0" lang="en-US" sz="1800" b="0" i="0" u="none" strike="noStrike" kern="1200" cap="none" spc="-50" normalizeH="0" baseline="3000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®</a:t>
            </a: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after-tax sales with an ROI of </a:t>
            </a:r>
            <a:r>
              <a:rPr kumimoji="0" lang="en-US" sz="1800" b="1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4:1</a:t>
            </a:r>
            <a:endParaRPr kumimoji="0" lang="en-US" sz="1800" b="0" i="0" u="none" strike="noStrike" kern="1200" cap="none" spc="-50" normalizeH="0" baseline="0" noProof="0" dirty="0">
              <a:ln>
                <a:noFill/>
              </a:ln>
              <a:solidFill>
                <a:srgbClr val="3A868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D16B-082F-4DF7-8699-7D0754587467}"/>
              </a:ext>
            </a:extLst>
          </p:cNvPr>
          <p:cNvSpPr txBox="1"/>
          <p:nvPr/>
        </p:nvSpPr>
        <p:spPr>
          <a:xfrm>
            <a:off x="4986450" y="4301614"/>
            <a:ext cx="68530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Considerations –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Paid Search drove most of the digital impact and was highly cost effective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Overall consumer digital promotion drove ~10K incremental NRxs between Jan’22 and Dec’22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7E1E6-50EB-4193-B252-AE7020150526}"/>
              </a:ext>
            </a:extLst>
          </p:cNvPr>
          <p:cNvSpPr txBox="1"/>
          <p:nvPr/>
        </p:nvSpPr>
        <p:spPr>
          <a:xfrm>
            <a:off x="903860" y="6492056"/>
            <a:ext cx="10641594" cy="24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 impact calculated in part using data from IQVIA and converted to 3yr NPV using value from US Financial Planning &amp; Analysis for 2023 Annual Budget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7FD05A-920B-4EE4-B6E2-0592A19874AE}"/>
              </a:ext>
            </a:extLst>
          </p:cNvPr>
          <p:cNvGraphicFramePr/>
          <p:nvPr/>
        </p:nvGraphicFramePr>
        <p:xfrm>
          <a:off x="757349" y="967808"/>
          <a:ext cx="3728926" cy="2136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D5DC90D-4165-4F8F-AB6E-FA4ABA21C50A}"/>
              </a:ext>
            </a:extLst>
          </p:cNvPr>
          <p:cNvGraphicFramePr/>
          <p:nvPr/>
        </p:nvGraphicFramePr>
        <p:xfrm>
          <a:off x="468879" y="3190837"/>
          <a:ext cx="4411245" cy="2913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F27530-FCA5-4F14-947B-9DBFC2AD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fld id="{D6676228-B28A-45E9-9BD1-4F63ECFCAD4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See the source image">
            <a:extLst>
              <a:ext uri="{FF2B5EF4-FFF2-40B4-BE49-F238E27FC236}">
                <a16:creationId xmlns:a16="http://schemas.microsoft.com/office/drawing/2014/main" id="{3AC4E0B6-66F8-4F80-8D07-7BE41C55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94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F6D141-D2C9-4030-A610-CA806D2741A9}"/>
              </a:ext>
            </a:extLst>
          </p:cNvPr>
          <p:cNvSpPr/>
          <p:nvPr/>
        </p:nvSpPr>
        <p:spPr>
          <a:xfrm>
            <a:off x="473075" y="225747"/>
            <a:ext cx="11254242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2022, HCC Point of Care with an after-tax spend of </a:t>
            </a:r>
            <a:r>
              <a:rPr kumimoji="0" lang="en-US" sz="1800" b="1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$3.8M </a:t>
            </a: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contributed </a:t>
            </a:r>
            <a:r>
              <a:rPr kumimoji="0" lang="en-US" sz="1800" b="1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12.2% </a:t>
            </a: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1800" b="1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$15.8M</a:t>
            </a: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to total BELSOMRA</a:t>
            </a:r>
            <a:r>
              <a:rPr kumimoji="0" lang="en-US" sz="1800" b="0" i="0" u="none" strike="noStrike" kern="1200" cap="none" spc="-50" normalizeH="0" baseline="3000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®</a:t>
            </a: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after-tax sales with an ROI of </a:t>
            </a:r>
            <a:r>
              <a:rPr kumimoji="0" lang="en-US" sz="1800" b="1" i="0" u="none" strike="noStrike" kern="1200" cap="none" spc="-50" normalizeH="0" baseline="0" noProof="0" dirty="0">
                <a:ln>
                  <a:noFill/>
                </a:ln>
                <a:solidFill>
                  <a:srgbClr val="3A86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4:1</a:t>
            </a:r>
            <a:endParaRPr kumimoji="0" lang="en-US" sz="1800" b="0" i="0" u="none" strike="noStrike" kern="1200" cap="none" spc="-50" normalizeH="0" baseline="0" noProof="0" dirty="0">
              <a:ln>
                <a:noFill/>
              </a:ln>
              <a:solidFill>
                <a:srgbClr val="3A868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7E1E6-50EB-4193-B252-AE7020150526}"/>
              </a:ext>
            </a:extLst>
          </p:cNvPr>
          <p:cNvSpPr txBox="1"/>
          <p:nvPr/>
        </p:nvSpPr>
        <p:spPr>
          <a:xfrm>
            <a:off x="696891" y="6459785"/>
            <a:ext cx="9613436" cy="24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 impact calculated in part using data from IQVIA and converted to 3yr NPV using value from US Financial Planning &amp; Analysis for 2023 Annual Budget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F27530-FCA5-4F14-947B-9DBFC2AD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676228-B28A-45E9-9BD1-4F63ECFCAD4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See the source image">
            <a:extLst>
              <a:ext uri="{FF2B5EF4-FFF2-40B4-BE49-F238E27FC236}">
                <a16:creationId xmlns:a16="http://schemas.microsoft.com/office/drawing/2014/main" id="{AED54857-5C62-4C85-A455-2E03B1902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102" y="91617"/>
            <a:ext cx="1004705" cy="73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5ECC58-C43C-41E1-BC44-34741C800FEB}"/>
              </a:ext>
            </a:extLst>
          </p:cNvPr>
          <p:cNvSpPr txBox="1"/>
          <p:nvPr/>
        </p:nvSpPr>
        <p:spPr>
          <a:xfrm>
            <a:off x="431142" y="4252518"/>
            <a:ext cx="111143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Considerations –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Patient Point Custom Guide and CoverWrap Communications drive most of the impact and are cost effective.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revenue and ROI estimates are based on results from independent analyses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One HCP POC program (PatientPoint Access) also ran in 2022 with an after-tax spend of $150K, generating a 3:1 after-tax ROI and a 0.3% contribution to sales.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*PP Custom and RH 2022 measurements are in progress, % contribution and ROI estimated based on prior measurements and current spend.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648D240-FD63-2DB8-EE75-763A125AA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" y="911224"/>
          <a:ext cx="4764026" cy="2839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602330" imgH="2743015" progId="Excel.Sheet.12">
                  <p:link updateAutomatic="1"/>
                </p:oleObj>
              </mc:Choice>
              <mc:Fallback>
                <p:oleObj name="Worksheet" r:id="rId3" imgW="4602330" imgH="2743015" progId="Excel.Sheet.12">
                  <p:link updateAutomatic="1"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648D240-FD63-2DB8-EE75-763A125AA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075" y="911224"/>
                        <a:ext cx="4764026" cy="2839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85D8234-8307-9E53-99DB-EBBEC05F52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0010" y="552805"/>
          <a:ext cx="5791200" cy="4079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303589" imgH="3969948" progId="Excel.Sheet.12">
                  <p:link updateAutomatic="1"/>
                </p:oleObj>
              </mc:Choice>
              <mc:Fallback>
                <p:oleObj name="Worksheet" r:id="rId5" imgW="5303589" imgH="3969948" progId="Excel.Sheet.12">
                  <p:link updateAutomatic="1"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85D8234-8307-9E53-99DB-EBBEC05F52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0010" y="552805"/>
                        <a:ext cx="5791200" cy="4079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900379"/>
      </p:ext>
    </p:extLst>
  </p:cSld>
  <p:clrMapOvr>
    <a:masterClrMapping/>
  </p:clrMapOvr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B26B02"/>
    </a:folHlink>
  </a:clrScheme>
  <a:fontScheme name="Integral">
    <a:majorFont>
      <a:latin typeface="Tw Cen MT Condensed" panose="020B0606020104020203"/>
      <a:ea typeface=""/>
      <a:cs typeface=""/>
      <a:font script="Grek" typeface="Calibri"/>
      <a:font script="Cyrl" typeface="Calibri"/>
      <a:font script="Jpan" typeface="メイリオ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w Cen MT" panose="020B0602020104020603"/>
      <a:ea typeface=""/>
      <a:cs typeface=""/>
      <a:font script="Grek" typeface="Calibri"/>
      <a:font script="Cyrl" typeface="Calibri"/>
      <a:font script="Jpan" typeface="メイリオ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inorFont>
  </a:fontScheme>
  <a:fmtScheme name="Integral">
    <a:fillStyleLst>
      <a:solidFill>
        <a:schemeClr val="phClr"/>
      </a:solidFill>
      <a:gradFill rotWithShape="1">
        <a:gsLst>
          <a:gs pos="0">
            <a:schemeClr val="phClr">
              <a:tint val="83000"/>
              <a:satMod val="100000"/>
              <a:lumMod val="100000"/>
            </a:schemeClr>
          </a:gs>
          <a:gs pos="100000">
            <a:schemeClr val="phClr">
              <a:tint val="61000"/>
              <a:satMod val="150000"/>
              <a:lumMod val="10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tint val="100000"/>
              <a:shade val="85000"/>
              <a:satMod val="100000"/>
              <a:lumMod val="100000"/>
            </a:schemeClr>
          </a:gs>
          <a:gs pos="100000">
            <a:schemeClr val="phClr">
              <a:tint val="90000"/>
              <a:shade val="100000"/>
              <a:satMod val="150000"/>
              <a:lum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12700" dir="5400000" algn="ctr" rotWithShape="0">
            <a:srgbClr val="000000">
              <a:alpha val="50000"/>
            </a:srgbClr>
          </a:outerShdw>
        </a:effectLst>
      </a:effectStyle>
      <a:effectStyle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phClr">
              <a:shade val="35000"/>
              <a:satMod val="160000"/>
            </a:schemeClr>
          </a:contourClr>
        </a:sp3d>
      </a:effectStyle>
    </a:effectStyleLst>
    <a:bgFillStyleLst>
      <a:solidFill>
        <a:schemeClr val="phClr"/>
      </a:solidFill>
      <a:solidFill>
        <a:schemeClr val="phClr">
          <a:tint val="95000"/>
          <a:shade val="85000"/>
          <a:satMod val="125000"/>
        </a:schemeClr>
      </a:solidFill>
      <a:blipFill rotWithShape="1">
        <a:blip xmlns:r="http://schemas.openxmlformats.org/officeDocument/2006/relationships" r:embed="rId1">
          <a:duotone>
            <a:schemeClr val="phClr">
              <a:tint val="95000"/>
              <a:shade val="74000"/>
              <a:satMod val="230000"/>
            </a:schemeClr>
            <a:schemeClr val="phClr">
              <a:tint val="92000"/>
              <a:shade val="69000"/>
              <a:satMod val="250000"/>
            </a:schemeClr>
          </a:duotone>
        </a:blip>
        <a:tile tx="0" ty="0" sx="40000" sy="40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B26B02"/>
    </a:folHlink>
  </a:clrScheme>
  <a:fontScheme name="Integral">
    <a:majorFont>
      <a:latin typeface="Tw Cen MT Condensed" panose="020B0606020104020203"/>
      <a:ea typeface=""/>
      <a:cs typeface=""/>
      <a:font script="Grek" typeface="Calibri"/>
      <a:font script="Cyrl" typeface="Calibri"/>
      <a:font script="Jpan" typeface="メイリオ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w Cen MT" panose="020B0602020104020603"/>
      <a:ea typeface=""/>
      <a:cs typeface=""/>
      <a:font script="Grek" typeface="Calibri"/>
      <a:font script="Cyrl" typeface="Calibri"/>
      <a:font script="Jpan" typeface="メイリオ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inorFont>
  </a:fontScheme>
  <a:fmtScheme name="Integral">
    <a:fillStyleLst>
      <a:solidFill>
        <a:schemeClr val="phClr"/>
      </a:solidFill>
      <a:gradFill rotWithShape="1">
        <a:gsLst>
          <a:gs pos="0">
            <a:schemeClr val="phClr">
              <a:tint val="83000"/>
              <a:satMod val="100000"/>
              <a:lumMod val="100000"/>
            </a:schemeClr>
          </a:gs>
          <a:gs pos="100000">
            <a:schemeClr val="phClr">
              <a:tint val="61000"/>
              <a:satMod val="150000"/>
              <a:lumMod val="10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tint val="100000"/>
              <a:shade val="85000"/>
              <a:satMod val="100000"/>
              <a:lumMod val="100000"/>
            </a:schemeClr>
          </a:gs>
          <a:gs pos="100000">
            <a:schemeClr val="phClr">
              <a:tint val="90000"/>
              <a:shade val="100000"/>
              <a:satMod val="150000"/>
              <a:lum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12700" dir="5400000" algn="ctr" rotWithShape="0">
            <a:srgbClr val="000000">
              <a:alpha val="50000"/>
            </a:srgbClr>
          </a:outerShdw>
        </a:effectLst>
      </a:effectStyle>
      <a:effectStyle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phClr">
              <a:shade val="35000"/>
              <a:satMod val="160000"/>
            </a:schemeClr>
          </a:contourClr>
        </a:sp3d>
      </a:effectStyle>
    </a:effectStyleLst>
    <a:bgFillStyleLst>
      <a:solidFill>
        <a:schemeClr val="phClr"/>
      </a:solidFill>
      <a:solidFill>
        <a:schemeClr val="phClr">
          <a:tint val="95000"/>
          <a:shade val="85000"/>
          <a:satMod val="125000"/>
        </a:schemeClr>
      </a:solidFill>
      <a:blipFill rotWithShape="1">
        <a:blip xmlns:r="http://schemas.openxmlformats.org/officeDocument/2006/relationships" r:embed="rId1">
          <a:duotone>
            <a:schemeClr val="phClr">
              <a:tint val="95000"/>
              <a:shade val="74000"/>
              <a:satMod val="230000"/>
            </a:schemeClr>
            <a:schemeClr val="phClr">
              <a:tint val="92000"/>
              <a:shade val="69000"/>
              <a:satMod val="250000"/>
            </a:schemeClr>
          </a:duotone>
        </a:blip>
        <a:tile tx="0" ty="0" sx="40000" sy="4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2300</Words>
  <Application>Microsoft Office PowerPoint</Application>
  <PresentationFormat>Widescreen</PresentationFormat>
  <Paragraphs>281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Links</vt:lpstr>
      </vt:variant>
      <vt:variant>
        <vt:i4>14</vt:i4>
      </vt:variant>
      <vt:variant>
        <vt:lpstr>Slide Titles</vt:lpstr>
      </vt:variant>
      <vt:variant>
        <vt:i4>20</vt:i4>
      </vt:variant>
    </vt:vector>
  </HeadingPairs>
  <TitlesOfParts>
    <vt:vector size="43" baseType="lpstr">
      <vt:lpstr>Arial</vt:lpstr>
      <vt:lpstr>Arial Narrow</vt:lpstr>
      <vt:lpstr>Calibri</vt:lpstr>
      <vt:lpstr>Calibri Light</vt:lpstr>
      <vt:lpstr>Courier New</vt:lpstr>
      <vt:lpstr>Wingdings</vt:lpstr>
      <vt:lpstr>1_Office Theme</vt:lpstr>
      <vt:lpstr>Retrospect</vt:lpstr>
      <vt:lpstr>Office Theme</vt:lpstr>
      <vt:lpstr>file:///\\wpushh01\dinfopln\PRA\MktMixPP\2024%20Planning\Belsomra\Presentations\Belsomra%20HCC%20Deck%20Presentation%20V1.xlsx!PPT2%20Spend%20Information!R2C2:R6C4</vt:lpstr>
      <vt:lpstr>file:///\\wpushh01\dinfopln\PRA\MktMixPP\2024%20Planning\Common\POC\POC%20MMx%202024%20vs%20Indep.xlsx!Slides%20BEL!%5bPOC%20MMx%202024%20vs%20Indep.xlsx%5dSlides%20BEL%20Chart%202</vt:lpstr>
      <vt:lpstr>file:///\\wpushh01\dinfopln\PRA\MktMixPP\2024%20Planning\Common\POC\POC%20MMx%202024%20vs%20Indep.xlsx!Slides%20BEL!%5bPOC%20MMx%202024%20vs%20Indep.xlsx%5dSlides%20BEL%20Chart%205</vt:lpstr>
      <vt:lpstr>file:///\\wpushh01\dinfopln\PRA\MktMixPP\2024%20Planning\Belsomra\Presentations\BELSOMRA%20HCP%20Presentation%20Deck%20V1.xlsx!PPT1%20-%20ENG%20CHART!%5bBELSOMRA%20HCP%20Presentation%20Deck%20V1.xlsx%5dPPT1%20-%20ENG%20CHART%20Chart%203</vt:lpstr>
      <vt:lpstr>file:///\\wpushh01\dinfopln\PRA\MktMixPP\2024%20Planning\Belsomra\Presentations\BELSOMRA%20HCP%20Presentation%20Deck%20V1.xlsx!PPT7%20-%20Subchannels!R3C2:R9C3</vt:lpstr>
      <vt:lpstr>file:///\\wpushh01\dinfopln\PRA\MktMixPP\2024%20Planning\Belsomra\Presentations\BELSOMRA%20HCP%20Presentation%20Deck%20V1.xlsx!PPT1%20-%20ENG%20CHART!%5bBELSOMRA%20HCP%20Presentation%20Deck%20V1.xlsx%5dPPT1%20-%20ENG%20CHART%20Chart%204</vt:lpstr>
      <vt:lpstr>file:///\\wpushh01\dinfopln\PRA\MktMixPP\2024%20Planning\Belsomra\Presentations\BELSOMRA%20HCP%20Presentation%20Deck%20V1.xlsx!PPT2%20-%20COSTS!R1C1:R10C4</vt:lpstr>
      <vt:lpstr>file:///\\wpushh01\dinfopln\PRA\MktMixPP\2024%20Planning\Belsomra\Presentations\BELSOMRA%20HCP%20Presentation%20Deck%20V1.xlsx!PPT3%20-%20Contribution!%5bBELSOMRA%20HCP%20Presentation%20Deck%20V1.xlsx%5dPPT3%20-%20Contribution%20Chart%201</vt:lpstr>
      <vt:lpstr>file:///\\wpushh01\dinfopln\PRA\MktMixPP\2024%20Planning\Belsomra\Presentations\BELSOMRA%20HCP%20Presentation%20Deck%20V1.xlsx!PPT3%20-%20Contribution!%5bBELSOMRA%20HCP%20Presentation%20Deck%20V1.xlsx%5dPPT3%20-%20Contribution%20Chart%205</vt:lpstr>
      <vt:lpstr>file:///\\wpushh01\dinfopln\PRA\MktMixPP\2024%20Planning\Belsomra\Presentations\BELSOMRA%20HCP%20Presentation%20Deck%20V1.xlsx!PPT5%20-%20SUMMARY!%5bBELSOMRA%20HCP%20Presentation%20Deck%20V1.xlsx%5dPPT5%20-%20SUMMARY%20Chart%204</vt:lpstr>
      <vt:lpstr>file:///\\wpushh01\dinfopln\PRA\MktMixPP\2024%20Planning\Belsomra\Presentations\BELSOMRA%20HCP%20Presentation%20Deck%20V1.xlsx!PPT5%20-%20SUMMARY!R23C11:R31C23</vt:lpstr>
      <vt:lpstr>file:///\\wpushh01\dinfopln\PRA\MktMixPP\2024%20Planning\Belsomra\Presentations\BELSOMRA%20HCP%20Presentation%20Deck%20V1.xlsx!NRx,%20Details,Samples,Vouchers!%5bBELSOMRA%20HCP%20Presentation%20Deck%20V1.xlsx%5dNRx,%20Details,Samples,Vouchers%20Chart%203</vt:lpstr>
      <vt:lpstr>file:///\\wpushh01\dinfopln\PRA\MktMixPP\2024%20Planning\Belsomra\Presentations\BELSOMRA%20HCP%20Presentation%20Deck%20V1.xlsx!NRx,%20Details,Samples,Vouchers!R22C13:R23C15</vt:lpstr>
      <vt:lpstr>file:///\\wpushh01\dinfopln\PRA\MktMixPP\2024%20Planning\Belsomra\Output\HCP\CPE%20Analysis\Bel%20CPE%20Analysis.xlsx!Overview!R3C1:R11C9</vt:lpstr>
      <vt:lpstr>BELSOMRA® HCP and Consumer Marketing Mix Analysis (Jan’22 – Dec’22) </vt:lpstr>
      <vt:lpstr>PowerPoint Presentation</vt:lpstr>
      <vt:lpstr>PowerPoint Presentation</vt:lpstr>
      <vt:lpstr>PowerPoint Presentation</vt:lpstr>
      <vt:lpstr>BELSOMRA® Consumer Marketing Mix Analysis (Jan’22 – Dec’22)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BELSOMRA® HCP Marketing Mix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BELSOMRA® Consumer Marketing Mix Analysis (Jan’22 – Dec’22) </dc:title>
  <dc:creator>Quiggle, Tracie A.</dc:creator>
  <cp:lastModifiedBy>Banduri, Avijit</cp:lastModifiedBy>
  <cp:revision>3</cp:revision>
  <dcterms:created xsi:type="dcterms:W3CDTF">2023-07-06T18:13:13Z</dcterms:created>
  <dcterms:modified xsi:type="dcterms:W3CDTF">2023-07-25T14:23:28Z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6ca4e7-1c6d-42ba-bd69-ca0c2ce1e034_Enabled">
    <vt:lpwstr>true</vt:lpwstr>
  </property>
  <property fmtid="{D5CDD505-2E9C-101B-9397-08002B2CF9AE}" pid="3" name="MSIP_Label_956ca4e7-1c6d-42ba-bd69-ca0c2ce1e034_SetDate">
    <vt:lpwstr>2023-07-06T18:14:19Z</vt:lpwstr>
  </property>
  <property fmtid="{D5CDD505-2E9C-101B-9397-08002B2CF9AE}" pid="4" name="MSIP_Label_956ca4e7-1c6d-42ba-bd69-ca0c2ce1e034_Method">
    <vt:lpwstr>Privileged</vt:lpwstr>
  </property>
  <property fmtid="{D5CDD505-2E9C-101B-9397-08002B2CF9AE}" pid="5" name="MSIP_Label_956ca4e7-1c6d-42ba-bd69-ca0c2ce1e034_Name">
    <vt:lpwstr>956ca4e7-1c6d-42ba-bd69-ca0c2ce1e034</vt:lpwstr>
  </property>
  <property fmtid="{D5CDD505-2E9C-101B-9397-08002B2CF9AE}" pid="6" name="MSIP_Label_956ca4e7-1c6d-42ba-bd69-ca0c2ce1e034_SiteId">
    <vt:lpwstr>a00de4ec-48a8-43a6-be74-e31274e2060d</vt:lpwstr>
  </property>
  <property fmtid="{D5CDD505-2E9C-101B-9397-08002B2CF9AE}" pid="7" name="MSIP_Label_956ca4e7-1c6d-42ba-bd69-ca0c2ce1e034_ActionId">
    <vt:lpwstr>2cdeb2be-2bb2-43e0-a357-a9fe77e4e459</vt:lpwstr>
  </property>
  <property fmtid="{D5CDD505-2E9C-101B-9397-08002B2CF9AE}" pid="8" name="MSIP_Label_956ca4e7-1c6d-42ba-bd69-ca0c2ce1e034_ContentBits">
    <vt:lpwstr>1</vt:lpwstr>
  </property>
  <property fmtid="{D5CDD505-2E9C-101B-9397-08002B2CF9AE}" pid="9" name="MerckAIPLabel">
    <vt:lpwstr>Sensitive</vt:lpwstr>
  </property>
  <property fmtid="{D5CDD505-2E9C-101B-9397-08002B2CF9AE}" pid="10" name="MerckAIPDataExchange">
    <vt:lpwstr>!MRKMIP@Sensitive</vt:lpwstr>
  </property>
</Properties>
</file>