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409" r:id="rId5"/>
    <p:sldId id="394" r:id="rId6"/>
    <p:sldId id="395" r:id="rId7"/>
    <p:sldId id="400" r:id="rId8"/>
    <p:sldId id="401" r:id="rId9"/>
    <p:sldId id="412" r:id="rId10"/>
    <p:sldId id="402" r:id="rId11"/>
    <p:sldId id="410" r:id="rId12"/>
    <p:sldId id="311" r:id="rId13"/>
    <p:sldId id="413" r:id="rId14"/>
    <p:sldId id="414" r:id="rId15"/>
    <p:sldId id="415" r:id="rId16"/>
    <p:sldId id="416" r:id="rId17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Marketing Mix - Basics and Agenda" id="{CE25109D-E847-40CA-8DEC-066DADDCD4B2}">
          <p14:sldIdLst>
            <p14:sldId id="409"/>
            <p14:sldId id="394"/>
            <p14:sldId id="395"/>
            <p14:sldId id="400"/>
            <p14:sldId id="401"/>
            <p14:sldId id="412"/>
            <p14:sldId id="402"/>
            <p14:sldId id="410"/>
            <p14:sldId id="311"/>
            <p14:sldId id="413"/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CEA7E-C07E-FAF2-B2E0-39BB02AD7B64}" name="Shinde, Samwad" initials="SS" userId="S::shindsam@merck.com::40922429-2f7d-4c1d-90df-ddf76551a42d" providerId="AD"/>
  <p188:author id="{4FCA97FB-6B76-332A-043B-AC8FCD5594B2}" name="kapoor, aditya" initials="ka" userId="S::kapooadi@merck.com::681f1a22-e9fb-42b0-aa12-aec6248a717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k &amp; Co., Inc." initials="L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B"/>
    <a:srgbClr val="FF0000"/>
    <a:srgbClr val="00857C"/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192"/>
  </p:normalViewPr>
  <p:slideViewPr>
    <p:cSldViewPr snapToGrid="0" showGuides="1">
      <p:cViewPr varScale="1">
        <p:scale>
          <a:sx n="70" d="100"/>
          <a:sy n="70" d="100"/>
        </p:scale>
        <p:origin x="46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9666AB04-16FE-4906-B5AE-BFF797B8155A}" type="datetimeFigureOut">
              <a:rPr lang="en-GB" smtClean="0"/>
              <a:pPr/>
              <a:t>24/09/2023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A2DD403B-0F6A-4C1F-AE63-FA1FF361F76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21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9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1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264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7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20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545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/>
          <a:srcRect l="8299" t="21858" r="7054" b="21311"/>
          <a:stretch>
            <a:fillRect/>
          </a:stretch>
        </p:blipFill>
        <p:spPr>
          <a:xfrm>
            <a:off x="8516025" y="6194424"/>
            <a:ext cx="2195132" cy="559129"/>
          </a:xfrm>
          <a:prstGeom prst="rect">
            <a:avLst/>
          </a:prstGeom>
        </p:spPr>
      </p:pic>
      <p:pic>
        <p:nvPicPr>
          <p:cNvPr id="8" name="Picture 2" descr="C:\Users\Forringr\AppData\Local\Microsoft\Windows\Temporary Internet Files\Content.Outlook\WRMKZ3N8\MGCDA_ICON_NEW T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5" y="6261034"/>
            <a:ext cx="1133192" cy="49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10439" y="6292349"/>
            <a:ext cx="151597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Global </a:t>
            </a:r>
          </a:p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A61F3296-3A60-48B0-8597-AC5CDC2A42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7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754" y="1185905"/>
            <a:ext cx="9298822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755" y="5628837"/>
            <a:ext cx="480184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755" y="5374232"/>
            <a:ext cx="2581947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332360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6205"/>
            <a:ext cx="6570528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70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462" y="5977662"/>
            <a:ext cx="4835583" cy="789128"/>
            <a:chOff x="222030" y="5963374"/>
            <a:chExt cx="4834324" cy="789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30" y="5963374"/>
              <a:ext cx="789128" cy="789128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053624" y="6019384"/>
              <a:ext cx="400273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b="1" u="sng" kern="600" spc="30" dirty="0">
                  <a:solidFill>
                    <a:schemeClr val="tx1"/>
                  </a:solidFill>
                  <a:uFill>
                    <a:solidFill>
                      <a:schemeClr val="accent2"/>
                    </a:solidFill>
                  </a:uFill>
                </a:rPr>
                <a:t>CUSTOMER &amp; DATA ANALYTICS</a:t>
              </a:r>
            </a:p>
            <a:p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Making </a:t>
              </a:r>
              <a:r>
                <a:rPr lang="en-US" sz="2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1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6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146844239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AA26BA-D8B4-4593-8CCC-FC18C6E052FD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  <p:sldLayoutId id="2147483735" r:id="rId56"/>
    <p:sldLayoutId id="2147483738" r:id="rId57"/>
    <p:sldLayoutId id="2147483739" r:id="rId5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1399032"/>
            <a:ext cx="11436351" cy="3346704"/>
          </a:xfrm>
        </p:spPr>
        <p:txBody>
          <a:bodyPr/>
          <a:lstStyle/>
          <a:p>
            <a:r>
              <a:rPr lang="en-GB" dirty="0"/>
              <a:t>Marketing Mix Models</a:t>
            </a:r>
            <a:br>
              <a:rPr lang="en-GB" dirty="0"/>
            </a:br>
            <a:br>
              <a:rPr lang="en-GB" dirty="0"/>
            </a:br>
            <a:r>
              <a:rPr lang="en-GB" sz="2400" dirty="0"/>
              <a:t>Senthil Murugan (Merck) &amp; Sarath Ashokan (</a:t>
            </a:r>
            <a:r>
              <a:rPr lang="en-GB" sz="2400" dirty="0" err="1"/>
              <a:t>Datazymes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091682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3506-3FF4-1270-CA95-2FA07A3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HCP Non-Personal / Digital Promotion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43A2C-115E-B6A8-5503-38C9BB7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10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E1495B-20BB-FE92-12C1-D6D192F94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95210"/>
              </p:ext>
            </p:extLst>
          </p:nvPr>
        </p:nvGraphicFramePr>
        <p:xfrm>
          <a:off x="377824" y="1414013"/>
          <a:ext cx="11436351" cy="4193550"/>
        </p:xfrm>
        <a:graphic>
          <a:graphicData uri="http://schemas.openxmlformats.org/drawingml/2006/table">
            <a:tbl>
              <a:tblPr firstRow="1" bandRow="1"/>
              <a:tblGrid>
                <a:gridCol w="1914872">
                  <a:extLst>
                    <a:ext uri="{9D8B030D-6E8A-4147-A177-3AD203B41FA5}">
                      <a16:colId xmlns:a16="http://schemas.microsoft.com/office/drawing/2014/main" val="2114055193"/>
                    </a:ext>
                  </a:extLst>
                </a:gridCol>
                <a:gridCol w="1621791">
                  <a:extLst>
                    <a:ext uri="{9D8B030D-6E8A-4147-A177-3AD203B41FA5}">
                      <a16:colId xmlns:a16="http://schemas.microsoft.com/office/drawing/2014/main" val="1114603354"/>
                    </a:ext>
                  </a:extLst>
                </a:gridCol>
                <a:gridCol w="1245116">
                  <a:extLst>
                    <a:ext uri="{9D8B030D-6E8A-4147-A177-3AD203B41FA5}">
                      <a16:colId xmlns:a16="http://schemas.microsoft.com/office/drawing/2014/main" val="3898260564"/>
                    </a:ext>
                  </a:extLst>
                </a:gridCol>
                <a:gridCol w="6654572">
                  <a:extLst>
                    <a:ext uri="{9D8B030D-6E8A-4147-A177-3AD203B41FA5}">
                      <a16:colId xmlns:a16="http://schemas.microsoft.com/office/drawing/2014/main" val="2438913573"/>
                    </a:ext>
                  </a:extLst>
                </a:gridCol>
              </a:tblGrid>
              <a:tr h="139797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Type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 List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 ROI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4263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 Mail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 mail sent to target home/office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04505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EMR/EHR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Medical/Health Records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273066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Newsletters Banners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- static banners are associated with society and online journals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52407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In-office Media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Advertisements on TV in HCPs back office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523258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HQ and Third-Party Vendor emails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03577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 Form Programs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e-detail, gamification, video</a:t>
                      </a:r>
                      <a:endParaRPr lang="en-US" sz="1100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313258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 Form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Alerts, expand banners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38843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Non-Targeted Banner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run-of-site (ROS), interstitial and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prestitial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1378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 Banner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programmatic, precision, target list, other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34803"/>
                  </a:ext>
                </a:extLst>
              </a:tr>
              <a:tr h="3835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Media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prints, digital (displays (congress app), banners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(congress app)),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Out-of-Home (OOH | e.g. airport, bus stations), In-Hall (in the conference)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257669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 Ads (print)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 Media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3396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Paid Search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Searches are paid based on keywords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913133"/>
                  </a:ext>
                </a:extLst>
              </a:tr>
              <a:tr h="3835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Contextual Search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 of optimizing web-based search results based on context provided by the user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131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FaceBook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Twitter, Instagram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5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1326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3506-3FF4-1270-CA95-2FA07A3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Digital Promotion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43A2C-115E-B6A8-5503-38C9BB7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3FA372-E337-F4D4-73FB-1C431A080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65825"/>
              </p:ext>
            </p:extLst>
          </p:nvPr>
        </p:nvGraphicFramePr>
        <p:xfrm>
          <a:off x="377824" y="1390645"/>
          <a:ext cx="11436351" cy="2730510"/>
        </p:xfrm>
        <a:graphic>
          <a:graphicData uri="http://schemas.openxmlformats.org/drawingml/2006/table">
            <a:tbl>
              <a:tblPr firstRow="1" bandRow="1"/>
              <a:tblGrid>
                <a:gridCol w="1914872">
                  <a:extLst>
                    <a:ext uri="{9D8B030D-6E8A-4147-A177-3AD203B41FA5}">
                      <a16:colId xmlns:a16="http://schemas.microsoft.com/office/drawing/2014/main" val="2114055193"/>
                    </a:ext>
                  </a:extLst>
                </a:gridCol>
                <a:gridCol w="1621791">
                  <a:extLst>
                    <a:ext uri="{9D8B030D-6E8A-4147-A177-3AD203B41FA5}">
                      <a16:colId xmlns:a16="http://schemas.microsoft.com/office/drawing/2014/main" val="1114603354"/>
                    </a:ext>
                  </a:extLst>
                </a:gridCol>
                <a:gridCol w="1245116">
                  <a:extLst>
                    <a:ext uri="{9D8B030D-6E8A-4147-A177-3AD203B41FA5}">
                      <a16:colId xmlns:a16="http://schemas.microsoft.com/office/drawing/2014/main" val="3898260564"/>
                    </a:ext>
                  </a:extLst>
                </a:gridCol>
                <a:gridCol w="6654572">
                  <a:extLst>
                    <a:ext uri="{9D8B030D-6E8A-4147-A177-3AD203B41FA5}">
                      <a16:colId xmlns:a16="http://schemas.microsoft.com/office/drawing/2014/main" val="2438913573"/>
                    </a:ext>
                  </a:extLst>
                </a:gridCol>
              </a:tblGrid>
              <a:tr h="139797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Type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 List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 ROI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4263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of Care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Advertisements in waiting rooms and office visit rooms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523258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Banners on web-sites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1378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 Media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3396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Paid Search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Searches using keywords  (e.g. Google &amp; Bing)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913133"/>
                  </a:ext>
                </a:extLst>
              </a:tr>
              <a:tr h="3835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Contextual Search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 Media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131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FaceBook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Twitter, Instagram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55341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Video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You-Tube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1683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Streaming Video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Over-the-top (OTT) &amp; Full Episode Player (FEP)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96723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TV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National TV ads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87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0542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3506-3FF4-1270-CA95-2FA07A3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Promotion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43A2C-115E-B6A8-5503-38C9BB7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9848D9-B978-C617-AEED-E59AB9557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99419"/>
              </p:ext>
            </p:extLst>
          </p:nvPr>
        </p:nvGraphicFramePr>
        <p:xfrm>
          <a:off x="377824" y="1418077"/>
          <a:ext cx="11436351" cy="1310640"/>
        </p:xfrm>
        <a:graphic>
          <a:graphicData uri="http://schemas.openxmlformats.org/drawingml/2006/table">
            <a:tbl>
              <a:tblPr firstRow="1" bandRow="1"/>
              <a:tblGrid>
                <a:gridCol w="1914872">
                  <a:extLst>
                    <a:ext uri="{9D8B030D-6E8A-4147-A177-3AD203B41FA5}">
                      <a16:colId xmlns:a16="http://schemas.microsoft.com/office/drawing/2014/main" val="2114055193"/>
                    </a:ext>
                  </a:extLst>
                </a:gridCol>
                <a:gridCol w="1621791">
                  <a:extLst>
                    <a:ext uri="{9D8B030D-6E8A-4147-A177-3AD203B41FA5}">
                      <a16:colId xmlns:a16="http://schemas.microsoft.com/office/drawing/2014/main" val="1114603354"/>
                    </a:ext>
                  </a:extLst>
                </a:gridCol>
                <a:gridCol w="1245116">
                  <a:extLst>
                    <a:ext uri="{9D8B030D-6E8A-4147-A177-3AD203B41FA5}">
                      <a16:colId xmlns:a16="http://schemas.microsoft.com/office/drawing/2014/main" val="3898260564"/>
                    </a:ext>
                  </a:extLst>
                </a:gridCol>
                <a:gridCol w="6654572">
                  <a:extLst>
                    <a:ext uri="{9D8B030D-6E8A-4147-A177-3AD203B41FA5}">
                      <a16:colId xmlns:a16="http://schemas.microsoft.com/office/drawing/2014/main" val="2438913573"/>
                    </a:ext>
                  </a:extLst>
                </a:gridCol>
              </a:tblGrid>
              <a:tr h="139797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Type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 List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 ROI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4263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Personal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Details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Rep Calls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76181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Personal/Digital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Email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Veeva Email by Reps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44387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Personal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GPO MMF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Medical education organized by Group Practice Organization – Lecture Only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070866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Personal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Traditional MMF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Medical education organized by sales force – Lecture, Peer Discussion Group, Symposia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0288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3506-3FF4-1270-CA95-2FA07A3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and Vendors included in Analysis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43A2C-115E-B6A8-5503-38C9BB7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725986-00C9-A734-50F1-5473002F9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569832"/>
              </p:ext>
            </p:extLst>
          </p:nvPr>
        </p:nvGraphicFramePr>
        <p:xfrm>
          <a:off x="2704040" y="1295408"/>
          <a:ext cx="5869522" cy="5410192"/>
        </p:xfrm>
        <a:graphic>
          <a:graphicData uri="http://schemas.openxmlformats.org/drawingml/2006/table">
            <a:tbl>
              <a:tblPr/>
              <a:tblGrid>
                <a:gridCol w="1688717">
                  <a:extLst>
                    <a:ext uri="{9D8B030D-6E8A-4147-A177-3AD203B41FA5}">
                      <a16:colId xmlns:a16="http://schemas.microsoft.com/office/drawing/2014/main" val="3884702091"/>
                    </a:ext>
                  </a:extLst>
                </a:gridCol>
                <a:gridCol w="786975">
                  <a:extLst>
                    <a:ext uri="{9D8B030D-6E8A-4147-A177-3AD203B41FA5}">
                      <a16:colId xmlns:a16="http://schemas.microsoft.com/office/drawing/2014/main" val="2777009718"/>
                    </a:ext>
                  </a:extLst>
                </a:gridCol>
                <a:gridCol w="786975">
                  <a:extLst>
                    <a:ext uri="{9D8B030D-6E8A-4147-A177-3AD203B41FA5}">
                      <a16:colId xmlns:a16="http://schemas.microsoft.com/office/drawing/2014/main" val="2257839413"/>
                    </a:ext>
                  </a:extLst>
                </a:gridCol>
                <a:gridCol w="885347">
                  <a:extLst>
                    <a:ext uri="{9D8B030D-6E8A-4147-A177-3AD203B41FA5}">
                      <a16:colId xmlns:a16="http://schemas.microsoft.com/office/drawing/2014/main" val="1429003508"/>
                    </a:ext>
                  </a:extLst>
                </a:gridCol>
                <a:gridCol w="868951">
                  <a:extLst>
                    <a:ext uri="{9D8B030D-6E8A-4147-A177-3AD203B41FA5}">
                      <a16:colId xmlns:a16="http://schemas.microsoft.com/office/drawing/2014/main" val="3078267988"/>
                    </a:ext>
                  </a:extLst>
                </a:gridCol>
                <a:gridCol w="852557">
                  <a:extLst>
                    <a:ext uri="{9D8B030D-6E8A-4147-A177-3AD203B41FA5}">
                      <a16:colId xmlns:a16="http://schemas.microsoft.com/office/drawing/2014/main" val="47211986"/>
                    </a:ext>
                  </a:extLst>
                </a:gridCol>
              </a:tblGrid>
              <a:tr h="22141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Vendor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Alert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Banner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Bnnr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eDetail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5777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ALERTMKT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861707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DEEPINTENT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664294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69858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DOXIMITY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0804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284231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EPOCRATES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823866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HAYMKT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865812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HCASTS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180178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HEALIO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096409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MDLINX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750302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MEDSCAPE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6862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NEXGEN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1220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NUMEDIS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554078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PEERDIRECT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669154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PLATQ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96517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047612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REACHMD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455980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SERMO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046764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SFMC/HQ EMAIL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195678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SKIPTA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354574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SSFT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59897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64621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VUMEDI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81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96E38E-3204-23D8-6D41-6731C3E04ED1}"/>
              </a:ext>
            </a:extLst>
          </p:cNvPr>
          <p:cNvSpPr txBox="1"/>
          <p:nvPr/>
        </p:nvSpPr>
        <p:spPr>
          <a:xfrm>
            <a:off x="200177" y="6226259"/>
            <a:ext cx="1752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877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internal use only, not to be shared outside of intended Merck audience. </a:t>
            </a:r>
          </a:p>
        </p:txBody>
      </p:sp>
    </p:spTree>
    <p:extLst>
      <p:ext uri="{BB962C8B-B14F-4D97-AF65-F5344CB8AC3E}">
        <p14:creationId xmlns:p14="http://schemas.microsoft.com/office/powerpoint/2010/main" val="21846871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2212848"/>
            <a:ext cx="11436351" cy="2020824"/>
          </a:xfrm>
        </p:spPr>
        <p:txBody>
          <a:bodyPr/>
          <a:lstStyle/>
          <a:p>
            <a:r>
              <a:rPr lang="en-GB" dirty="0"/>
              <a:t>1. Marketing Mix - Basics and Agenda</a:t>
            </a:r>
            <a:br>
              <a:rPr lang="en-GB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845165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Introduction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586D4D-F1DA-7078-BB51-13EB99C399D0}"/>
              </a:ext>
            </a:extLst>
          </p:cNvPr>
          <p:cNvSpPr txBox="1"/>
          <p:nvPr/>
        </p:nvSpPr>
        <p:spPr>
          <a:xfrm>
            <a:off x="374904" y="1594974"/>
            <a:ext cx="9189720" cy="1407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400" dirty="0"/>
              <a:t>Marketing Mix Modeling is a statistical technique to estimate the impacts of various sales and marketing tactics or promotions that drives the brand sales.</a:t>
            </a:r>
          </a:p>
          <a:p>
            <a:pPr algn="l"/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FEFF4-6C91-8EE5-DC3A-D5DF4F9DA92A}"/>
              </a:ext>
            </a:extLst>
          </p:cNvPr>
          <p:cNvSpPr txBox="1"/>
          <p:nvPr/>
        </p:nvSpPr>
        <p:spPr>
          <a:xfrm>
            <a:off x="374904" y="3574433"/>
            <a:ext cx="6968836" cy="16885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Used to understand relative performances of various promotional channels / vendors / message contents / promotional campaigns.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Helps to determine optimal mix of promotional investments</a:t>
            </a: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31250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How Promotions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34281-6805-7086-B2E2-75307B10421B}"/>
              </a:ext>
            </a:extLst>
          </p:cNvPr>
          <p:cNvSpPr txBox="1"/>
          <p:nvPr/>
        </p:nvSpPr>
        <p:spPr>
          <a:xfrm>
            <a:off x="374904" y="1408164"/>
            <a:ext cx="11397542" cy="6791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800" dirty="0"/>
              <a:t>Merck researches, gets approval from regulatory agencies, makes and sells multiple brands or products ex: Keytruda, Gardasil, Januvia etc.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B1B63-A045-7CA4-F93A-3862697D8C59}"/>
              </a:ext>
            </a:extLst>
          </p:cNvPr>
          <p:cNvSpPr txBox="1"/>
          <p:nvPr/>
        </p:nvSpPr>
        <p:spPr>
          <a:xfrm>
            <a:off x="6172200" y="2248323"/>
            <a:ext cx="5527259" cy="29505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600" dirty="0"/>
              <a:t>Patients (Health Care Consumers – HCC) learn more about the brands through Consumer Promotional Channels and these channels are referred as </a:t>
            </a:r>
            <a:r>
              <a:rPr lang="en-US" sz="1600" dirty="0">
                <a:highlight>
                  <a:srgbClr val="FFFF00"/>
                </a:highlight>
              </a:rPr>
              <a:t>HCC Promotions.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When patients are informed about a brand, they are likely to ask or discuss about it with their HCPs and gives an opportunity for the HCPs to consider prescribing the brand. 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4134B-6EDD-6D4A-1ECE-192BBBB70BD9}"/>
              </a:ext>
            </a:extLst>
          </p:cNvPr>
          <p:cNvSpPr txBox="1"/>
          <p:nvPr/>
        </p:nvSpPr>
        <p:spPr>
          <a:xfrm>
            <a:off x="771216" y="2248323"/>
            <a:ext cx="4599867" cy="29505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algn="l"/>
            <a:r>
              <a:rPr lang="en-US" sz="1600" dirty="0"/>
              <a:t>Physicians (Health Care Providers – HCPs) will have to be familiar with brand profile, efficacy, safety </a:t>
            </a:r>
            <a:r>
              <a:rPr lang="en-US" sz="1600" dirty="0" err="1"/>
              <a:t>etc</a:t>
            </a:r>
            <a:r>
              <a:rPr lang="en-US" sz="1600" dirty="0"/>
              <a:t>  so that they could prescribe the relevant brands to their patients. 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Such information are provided to physicians through multiple promotional channels and are generally referred to as </a:t>
            </a:r>
            <a:r>
              <a:rPr lang="en-US" sz="1600" dirty="0">
                <a:highlight>
                  <a:srgbClr val="FFFF00"/>
                </a:highlight>
              </a:rPr>
              <a:t>HCP Promotions</a:t>
            </a:r>
          </a:p>
        </p:txBody>
      </p:sp>
      <p:sp>
        <p:nvSpPr>
          <p:cNvPr id="7" name="Wave 6">
            <a:extLst>
              <a:ext uri="{FF2B5EF4-FFF2-40B4-BE49-F238E27FC236}">
                <a16:creationId xmlns:a16="http://schemas.microsoft.com/office/drawing/2014/main" id="{D39D6817-F27E-790F-CAFD-266A5674B713}"/>
              </a:ext>
            </a:extLst>
          </p:cNvPr>
          <p:cNvSpPr/>
          <p:nvPr/>
        </p:nvSpPr>
        <p:spPr>
          <a:xfrm>
            <a:off x="3348446" y="5359825"/>
            <a:ext cx="4270248" cy="914400"/>
          </a:xfrm>
          <a:prstGeom prst="wav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Are these promotions effective in driving sales?</a:t>
            </a:r>
          </a:p>
        </p:txBody>
      </p:sp>
    </p:spTree>
    <p:extLst>
      <p:ext uri="{BB962C8B-B14F-4D97-AF65-F5344CB8AC3E}">
        <p14:creationId xmlns:p14="http://schemas.microsoft.com/office/powerpoint/2010/main" val="40524764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HCP and HCC Promotion / Communication Channels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8513332-CF2F-D6B5-E296-1EA8A8A88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44763"/>
              </p:ext>
            </p:extLst>
          </p:nvPr>
        </p:nvGraphicFramePr>
        <p:xfrm>
          <a:off x="390504" y="1373606"/>
          <a:ext cx="3413099" cy="501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226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HCP Channels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481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Personal Promotions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Sales Force Rep Calls &amp; Details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Samples / Vouchers / Coupons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Speaker Programs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Lunch Meetings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Merck Medical Forum (Speaker Programs)</a:t>
                      </a:r>
                      <a:endParaRPr lang="en-US" sz="1200" u="sng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Non-Personal Promotions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Field Rep Emails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Headquarter Emails (SFMC)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Third Party Vendor Emails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Alerts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E-Details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Display / Banners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HCP Paid Search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Contextual Search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564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6F5B7B-9A87-21D8-683C-686D81E4F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73027"/>
              </p:ext>
            </p:extLst>
          </p:nvPr>
        </p:nvGraphicFramePr>
        <p:xfrm>
          <a:off x="4013365" y="1373606"/>
          <a:ext cx="3410712" cy="502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1355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HCC Channels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040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Traditional Media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TV (or Linear TV)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Print Magazines</a:t>
                      </a:r>
                      <a:endParaRPr lang="en-US" sz="120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46892"/>
                  </a:ext>
                </a:extLst>
              </a:tr>
              <a:tr h="262829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Digital Media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Geo Targeting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Social Media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Digital Radio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Banners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Streaming Video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Online Video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Paid Search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Organic Search / Site Visit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AF7671-6F33-9A97-D102-585069511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04206"/>
              </p:ext>
            </p:extLst>
          </p:nvPr>
        </p:nvGraphicFramePr>
        <p:xfrm>
          <a:off x="7633839" y="1371599"/>
          <a:ext cx="3410712" cy="501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Other HCP / HCC Channels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51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Point of Care (In-Office)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Waiting Room &amp; Physician Office TV 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Digital Wallboards (HCC an HCPs)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Printed Materials (HCC)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Posters (HCC)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46892"/>
                  </a:ext>
                </a:extLst>
              </a:tr>
              <a:tr h="265569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Adherence &amp; EHR programs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Prints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Mobile Alerts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Patient Support Programs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Mails and Banners through Physician and Patient related Health Care Apps &amp; Insurance Companies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EC11EF-FFF4-F467-A368-6262B3143C24}"/>
              </a:ext>
            </a:extLst>
          </p:cNvPr>
          <p:cNvSpPr txBox="1"/>
          <p:nvPr/>
        </p:nvSpPr>
        <p:spPr>
          <a:xfrm>
            <a:off x="390504" y="6620369"/>
            <a:ext cx="1801368" cy="21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100" dirty="0"/>
              <a:t>Not an exhaustive list</a:t>
            </a:r>
          </a:p>
        </p:txBody>
      </p:sp>
    </p:spTree>
    <p:extLst>
      <p:ext uri="{BB962C8B-B14F-4D97-AF65-F5344CB8AC3E}">
        <p14:creationId xmlns:p14="http://schemas.microsoft.com/office/powerpoint/2010/main" val="33020244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HCP and HCC Promotion Vendors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8513332-CF2F-D6B5-E296-1EA8A8A88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94037"/>
              </p:ext>
            </p:extLst>
          </p:nvPr>
        </p:nvGraphicFramePr>
        <p:xfrm>
          <a:off x="390214" y="1373608"/>
          <a:ext cx="3410712" cy="502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0745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HCP Vendors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418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Personal Promotions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Merck Reps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Virtual Sales Force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12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Non-Personal Promotions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Medscape (email / alert / </a:t>
                      </a:r>
                      <a:r>
                        <a:rPr lang="en-US" sz="1200" baseline="0" dirty="0" err="1"/>
                        <a:t>eDetail</a:t>
                      </a:r>
                      <a:r>
                        <a:rPr lang="en-US" sz="1200" baseline="0" dirty="0"/>
                        <a:t>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err="1"/>
                        <a:t>Doximity</a:t>
                      </a:r>
                      <a:r>
                        <a:rPr lang="en-US" sz="1200" baseline="0" dirty="0"/>
                        <a:t> (alert)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err="1"/>
                        <a:t>Epocrates</a:t>
                      </a:r>
                      <a:r>
                        <a:rPr lang="en-US" sz="1200" baseline="0" dirty="0"/>
                        <a:t> (alert)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err="1"/>
                        <a:t>Nexgen</a:t>
                      </a:r>
                      <a:r>
                        <a:rPr lang="en-US" sz="1200" baseline="0" dirty="0"/>
                        <a:t> / MNG (email)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err="1"/>
                        <a:t>Numedis</a:t>
                      </a:r>
                      <a:endParaRPr lang="en-US" sz="1200" baseline="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EDH (Everyday Health)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Deep Intent (banners)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HCP Paid Search (WebMD)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564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6F5B7B-9A87-21D8-683C-686D81E4F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31223"/>
              </p:ext>
            </p:extLst>
          </p:nvPr>
        </p:nvGraphicFramePr>
        <p:xfrm>
          <a:off x="4061428" y="1395209"/>
          <a:ext cx="3410712" cy="5012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335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HCC Vendors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89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Traditional Media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TV  - ABC, CBS, NBC, FOX, CNN </a:t>
                      </a:r>
                      <a:r>
                        <a:rPr lang="en-US" sz="1200" dirty="0" err="1"/>
                        <a:t>etc</a:t>
                      </a:r>
                      <a:endParaRPr lang="en-US" sz="120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Print Magazines – Time, Readers Digest </a:t>
                      </a:r>
                      <a:r>
                        <a:rPr lang="en-US" sz="1200" dirty="0" err="1"/>
                        <a:t>etc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200" baseline="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20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46892"/>
                  </a:ext>
                </a:extLst>
              </a:tr>
              <a:tr h="278022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Digital Media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Social Media – Facebook, Instagram, Twitter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Digital Radio – Pandora, Spotify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Banners – Websites like NYTimes </a:t>
                      </a:r>
                      <a:r>
                        <a:rPr lang="en-US" sz="1200" dirty="0" err="1"/>
                        <a:t>etc</a:t>
                      </a:r>
                      <a:endParaRPr lang="en-US" sz="120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Streaming Video – Hulu, HBO </a:t>
                      </a:r>
                      <a:r>
                        <a:rPr lang="en-US" sz="1200" dirty="0" err="1"/>
                        <a:t>etc</a:t>
                      </a:r>
                      <a:endParaRPr lang="en-US" sz="120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Online Video - </a:t>
                      </a:r>
                      <a:r>
                        <a:rPr lang="en-US" sz="1200" dirty="0" err="1"/>
                        <a:t>Youtube</a:t>
                      </a:r>
                      <a:endParaRPr lang="en-US" sz="120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Paid Search – Google, Bing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AF7671-6F33-9A97-D102-585069511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789912"/>
              </p:ext>
            </p:extLst>
          </p:nvPr>
        </p:nvGraphicFramePr>
        <p:xfrm>
          <a:off x="7732642" y="1395209"/>
          <a:ext cx="3410712" cy="502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376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Other HCP / HCC Vendors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70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Point of Care (In-Office)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Patient Point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Checked Up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Target Media Health</a:t>
                      </a:r>
                      <a:endParaRPr lang="en-US" sz="120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46892"/>
                  </a:ext>
                </a:extLst>
              </a:tr>
              <a:tr h="280658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Adherence &amp; EHR programs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Multiple vendors and electronic health apps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447507-49B3-8488-20E9-5D50E41F5022}"/>
              </a:ext>
            </a:extLst>
          </p:cNvPr>
          <p:cNvSpPr txBox="1"/>
          <p:nvPr/>
        </p:nvSpPr>
        <p:spPr>
          <a:xfrm>
            <a:off x="390214" y="6415265"/>
            <a:ext cx="3493008" cy="2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100" dirty="0"/>
              <a:t>Not an exhaustive list. Appendix has additional details.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A571A-E0CD-6C82-86C4-018C8B81EE53}"/>
              </a:ext>
            </a:extLst>
          </p:cNvPr>
          <p:cNvSpPr txBox="1"/>
          <p:nvPr/>
        </p:nvSpPr>
        <p:spPr>
          <a:xfrm>
            <a:off x="374904" y="6594398"/>
            <a:ext cx="6620255" cy="2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100" dirty="0"/>
              <a:t>Team Frontiers (previously Initiative) is a vendor who manages most vendors on Merck’s behalf (i.e., media buyer).</a:t>
            </a:r>
          </a:p>
        </p:txBody>
      </p:sp>
    </p:spTree>
    <p:extLst>
      <p:ext uri="{BB962C8B-B14F-4D97-AF65-F5344CB8AC3E}">
        <p14:creationId xmlns:p14="http://schemas.microsoft.com/office/powerpoint/2010/main" val="16606851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3506-3FF4-1270-CA95-2FA07A3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of ROI and Mkt Mix Outputs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43A2C-115E-B6A8-5503-38C9BB7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4FDEF-657F-A088-655F-322AC8E2CA8D}"/>
              </a:ext>
            </a:extLst>
          </p:cNvPr>
          <p:cNvSpPr txBox="1"/>
          <p:nvPr/>
        </p:nvSpPr>
        <p:spPr>
          <a:xfrm>
            <a:off x="377824" y="1527634"/>
            <a:ext cx="10296144" cy="4114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400" dirty="0"/>
              <a:t>ROI, Net Present Values, Incremental Revenues </a:t>
            </a:r>
            <a:r>
              <a:rPr lang="en-US" sz="2400" dirty="0" err="1"/>
              <a:t>etc</a:t>
            </a:r>
            <a:r>
              <a:rPr lang="en-US" sz="2400" dirty="0"/>
              <a:t> are highly sensitive information with very limited audience.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Audiences are determined by Finance and in some cases Legal.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In general Brand Team, DET and Media team only receives information. Some channels like Samples, Vouchers </a:t>
            </a:r>
            <a:r>
              <a:rPr lang="en-US" sz="2400" dirty="0" err="1"/>
              <a:t>etc</a:t>
            </a:r>
            <a:r>
              <a:rPr lang="en-US" sz="2400" dirty="0"/>
              <a:t> are even more restricted.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Check with the IAIO leadership or Finance or Legal teams if in doubt about decimation of Marketing Mix Results.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4397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3506-3FF4-1270-CA95-2FA07A3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43A2C-115E-B6A8-5503-38C9BB7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8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816BF-51C5-9D6A-1892-E491BC92918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5031" y="1627489"/>
            <a:ext cx="11439144" cy="445312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Marketing Mix Models Introduction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Data Extraction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Data Exploration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Data Transformations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Correlations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Model – Part 1 : </a:t>
            </a:r>
            <a:r>
              <a:rPr lang="en-US" dirty="0" err="1"/>
              <a:t>Koyck</a:t>
            </a:r>
            <a:r>
              <a:rPr lang="en-US" dirty="0"/>
              <a:t>, OLS, Data Deviations, Dealing with multicollinearity &amp; error dependencies, Belsomra example. 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Model – Part 2 : Handling Outliers, Parametric / semi-parametric / non-parametric models, Discussion on response shapes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Model – Part 3 : Longitudinal (or Panel) Data Analysis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Computing ROIs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Brand Complete Walk Through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Practice Sessions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8B310D-F3A0-7BEA-1001-93128E8698F3}"/>
              </a:ext>
            </a:extLst>
          </p:cNvPr>
          <p:cNvCxnSpPr>
            <a:cxnSpLocks/>
          </p:cNvCxnSpPr>
          <p:nvPr/>
        </p:nvCxnSpPr>
        <p:spPr>
          <a:xfrm flipV="1">
            <a:off x="375029" y="3556620"/>
            <a:ext cx="11082403" cy="95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AD012B-EE21-F490-3521-F34C6E01D3E5}"/>
              </a:ext>
            </a:extLst>
          </p:cNvPr>
          <p:cNvCxnSpPr>
            <a:cxnSpLocks/>
          </p:cNvCxnSpPr>
          <p:nvPr/>
        </p:nvCxnSpPr>
        <p:spPr>
          <a:xfrm>
            <a:off x="375030" y="4980162"/>
            <a:ext cx="110824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FFD3E7-BFF1-60E4-DEB1-EE6AFD07DEDA}"/>
              </a:ext>
            </a:extLst>
          </p:cNvPr>
          <p:cNvCxnSpPr>
            <a:cxnSpLocks/>
          </p:cNvCxnSpPr>
          <p:nvPr/>
        </p:nvCxnSpPr>
        <p:spPr>
          <a:xfrm>
            <a:off x="375029" y="6056233"/>
            <a:ext cx="11082403" cy="243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FFFE92-63AB-D330-B48B-FECBD98913C1}"/>
              </a:ext>
            </a:extLst>
          </p:cNvPr>
          <p:cNvSpPr/>
          <p:nvPr/>
        </p:nvSpPr>
        <p:spPr>
          <a:xfrm>
            <a:off x="10296142" y="2315996"/>
            <a:ext cx="1161290" cy="3657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Day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435A40-1CC0-16B5-6E33-4B1D0D821A49}"/>
              </a:ext>
            </a:extLst>
          </p:cNvPr>
          <p:cNvSpPr/>
          <p:nvPr/>
        </p:nvSpPr>
        <p:spPr>
          <a:xfrm>
            <a:off x="10296142" y="4085511"/>
            <a:ext cx="1161290" cy="3657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Day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7AC9E8-3FAB-82C6-C992-8CC102D0689D}"/>
              </a:ext>
            </a:extLst>
          </p:cNvPr>
          <p:cNvSpPr/>
          <p:nvPr/>
        </p:nvSpPr>
        <p:spPr>
          <a:xfrm>
            <a:off x="10296142" y="5410072"/>
            <a:ext cx="1161290" cy="3657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Day 3 – 3.5</a:t>
            </a:r>
          </a:p>
        </p:txBody>
      </p:sp>
    </p:spTree>
    <p:extLst>
      <p:ext uri="{BB962C8B-B14F-4D97-AF65-F5344CB8AC3E}">
        <p14:creationId xmlns:p14="http://schemas.microsoft.com/office/powerpoint/2010/main" val="27108159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50" dirty="0">
                <a:ea typeface="Cambria Math" panose="02040503050406030204" pitchFamily="18" charset="0"/>
              </a:rPr>
              <a:t>Appendix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7707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heme/theme1.xml><?xml version="1.0" encoding="utf-8"?>
<a:theme xmlns:a="http://schemas.openxmlformats.org/drawingml/2006/main" name="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16_9_Merck" id="{6816B23C-D596-B641-AC59-82B9DBB69469}" vid="{EF4CFF4B-FCCB-D84B-8F15-5CBFC5300D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7AAA0-3E17-4D17-ACCC-88C0FDDDE60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8faba5-28e6-4bad-b285-1ce4ed480925">
      <Terms xmlns="http://schemas.microsoft.com/office/infopath/2007/PartnerControls"/>
    </lcf76f155ced4ddcb4097134ff3c332f>
    <TaxCatchAll xmlns="0ed980d0-2f8d-42c7-8d66-3c434fc0ea4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678FA71510043B195A1786C6312B0" ma:contentTypeVersion="8" ma:contentTypeDescription="Create a new document." ma:contentTypeScope="" ma:versionID="7f6794eae2ab671940660f7552b83b54">
  <xsd:schema xmlns:xsd="http://www.w3.org/2001/XMLSchema" xmlns:xs="http://www.w3.org/2001/XMLSchema" xmlns:p="http://schemas.microsoft.com/office/2006/metadata/properties" xmlns:ns2="4b8faba5-28e6-4bad-b285-1ce4ed480925" xmlns:ns3="0ed980d0-2f8d-42c7-8d66-3c434fc0ea4b" targetNamespace="http://schemas.microsoft.com/office/2006/metadata/properties" ma:root="true" ma:fieldsID="cafbccc572dc2c0e541192a55a97c71c" ns2:_="" ns3:_="">
    <xsd:import namespace="4b8faba5-28e6-4bad-b285-1ce4ed480925"/>
    <xsd:import namespace="0ed980d0-2f8d-42c7-8d66-3c434fc0e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faba5-28e6-4bad-b285-1ce4ed480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980d0-2f8d-42c7-8d66-3c434fc0ea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53bcd-dfeb-40f7-aae0-e49ee8cc79a7}" ma:internalName="TaxCatchAll" ma:showField="CatchAllData" ma:web="0ed980d0-2f8d-42c7-8d66-3c434fc0e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330566-0913-436A-BAE1-E2499F0F0D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3BC6D-AD32-471F-B528-DB398937D951}">
  <ds:schemaRefs>
    <ds:schemaRef ds:uri="http://schemas.microsoft.com/office/2006/documentManagement/types"/>
    <ds:schemaRef ds:uri="http://www.w3.org/XML/1998/namespace"/>
    <ds:schemaRef ds:uri="http://purl.org/dc/terms/"/>
    <ds:schemaRef ds:uri="4b8faba5-28e6-4bad-b285-1ce4ed48092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d980d0-2f8d-42c7-8d66-3c434fc0ea4b"/>
  </ds:schemaRefs>
</ds:datastoreItem>
</file>

<file path=customXml/itemProps3.xml><?xml version="1.0" encoding="utf-8"?>
<ds:datastoreItem xmlns:ds="http://schemas.openxmlformats.org/officeDocument/2006/customXml" ds:itemID="{F5DBAF2B-E805-4C9F-908A-2CFAD1FCD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faba5-28e6-4bad-b285-1ce4ed480925"/>
    <ds:schemaRef ds:uri="0ed980d0-2f8d-42c7-8d66-3c434fc0e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 (1)</Template>
  <TotalTime>3858</TotalTime>
  <Words>1302</Words>
  <Application>Microsoft Office PowerPoint</Application>
  <PresentationFormat>Widescreen</PresentationFormat>
  <Paragraphs>406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Invention</vt:lpstr>
      <vt:lpstr>Invention Light</vt:lpstr>
      <vt:lpstr>Merck 16:9 PPT Theme</vt:lpstr>
      <vt:lpstr>Marketing Mix Models  Senthil Murugan (Merck) &amp; Sarath Ashokan (Datazymes)</vt:lpstr>
      <vt:lpstr>1. Marketing Mix - Basics and Agenda </vt:lpstr>
      <vt:lpstr>PowerPoint Presentation</vt:lpstr>
      <vt:lpstr>PowerPoint Presentation</vt:lpstr>
      <vt:lpstr>PowerPoint Presentation</vt:lpstr>
      <vt:lpstr>PowerPoint Presentation</vt:lpstr>
      <vt:lpstr>Sensitivity of ROI and Mkt Mix Outputs</vt:lpstr>
      <vt:lpstr>Organization of Training</vt:lpstr>
      <vt:lpstr>Appendix</vt:lpstr>
      <vt:lpstr>HCP Non-Personal / Digital Promotion</vt:lpstr>
      <vt:lpstr>Consumer Digital Promotion</vt:lpstr>
      <vt:lpstr>Personal Promotion</vt:lpstr>
      <vt:lpstr>Channels and Vendors included in Analysis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 University</dc:title>
  <dc:subject>2022 presentation</dc:subject>
  <dc:creator>Sinha, Anurag</dc:creator>
  <cp:keywords/>
  <dc:description>For external audiences in the US and Canada</dc:description>
  <cp:lastModifiedBy>Maji, Pramit Kumar</cp:lastModifiedBy>
  <cp:revision>222</cp:revision>
  <dcterms:created xsi:type="dcterms:W3CDTF">2022-11-08T10:28:18Z</dcterms:created>
  <dcterms:modified xsi:type="dcterms:W3CDTF">2023-09-24T17:35:56Z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0x010100FFF678FA71510043B195A1786C6312B0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2023-02-20T10:11:15Z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327d2cb7-7ab1-4f63-99d4-4d87d73f3514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  <property fmtid="{D5CDD505-2E9C-101B-9397-08002B2CF9AE}" pid="12" name="_AdHocReviewCycleID">
    <vt:i4>-1065542318</vt:i4>
  </property>
  <property fmtid="{D5CDD505-2E9C-101B-9397-08002B2CF9AE}" pid="13" name="_NewReviewCycle">
    <vt:lpwstr/>
  </property>
  <property fmtid="{D5CDD505-2E9C-101B-9397-08002B2CF9AE}" pid="14" name="_EmailSubject">
    <vt:lpwstr>MMx Modules - Day 1</vt:lpwstr>
  </property>
  <property fmtid="{D5CDD505-2E9C-101B-9397-08002B2CF9AE}" pid="15" name="_AuthorEmail">
    <vt:lpwstr>sarath.a@merck.com</vt:lpwstr>
  </property>
  <property fmtid="{D5CDD505-2E9C-101B-9397-08002B2CF9AE}" pid="16" name="_AuthorEmailDisplayName">
    <vt:lpwstr>A, Sarath</vt:lpwstr>
  </property>
</Properties>
</file>