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8"/>
  </p:notesMasterIdLst>
  <p:sldIdLst>
    <p:sldId id="394" r:id="rId5"/>
    <p:sldId id="414" r:id="rId6"/>
    <p:sldId id="415" r:id="rId7"/>
    <p:sldId id="429" r:id="rId8"/>
    <p:sldId id="428" r:id="rId9"/>
    <p:sldId id="416" r:id="rId10"/>
    <p:sldId id="418" r:id="rId11"/>
    <p:sldId id="417" r:id="rId12"/>
    <p:sldId id="419" r:id="rId13"/>
    <p:sldId id="422" r:id="rId14"/>
    <p:sldId id="420" r:id="rId15"/>
    <p:sldId id="423" r:id="rId16"/>
    <p:sldId id="424" r:id="rId17"/>
  </p:sldIdLst>
  <p:sldSz cx="12192000" cy="68580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. Data Exploration" id="{CE25109D-E847-40CA-8DEC-066DADDCD4B2}">
          <p14:sldIdLst>
            <p14:sldId id="394"/>
            <p14:sldId id="414"/>
            <p14:sldId id="415"/>
            <p14:sldId id="429"/>
            <p14:sldId id="428"/>
            <p14:sldId id="416"/>
            <p14:sldId id="418"/>
            <p14:sldId id="417"/>
            <p14:sldId id="419"/>
            <p14:sldId id="422"/>
            <p14:sldId id="420"/>
            <p14:sldId id="423"/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4CEA7E-C07E-FAF2-B2E0-39BB02AD7B64}" name="Shinde, Samwad" initials="SS" userId="S::shindsam@merck.com::40922429-2f7d-4c1d-90df-ddf76551a42d" providerId="AD"/>
  <p188:author id="{4FCA97FB-6B76-332A-043B-AC8FCD5594B2}" name="kapoor, aditya" initials="ka" userId="S::kapooadi@merck.com::681f1a22-e9fb-42b0-aa12-aec6248a717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ck &amp; Co., Inc." initials="LC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B"/>
    <a:srgbClr val="FF0000"/>
    <a:srgbClr val="00857C"/>
    <a:srgbClr val="9EA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192"/>
  </p:normalViewPr>
  <p:slideViewPr>
    <p:cSldViewPr snapToGrid="0" showGuides="1">
      <p:cViewPr varScale="1">
        <p:scale>
          <a:sx n="70" d="100"/>
          <a:sy n="70" d="100"/>
        </p:scale>
        <p:origin x="46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DDF456-AEC4-41EC-A001-D032518AA8D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CC9CAE-E668-467E-A468-5788D9E96A5F}">
      <dgm:prSet phldrT="[Text]" custT="1"/>
      <dgm:spPr/>
      <dgm:t>
        <a:bodyPr/>
        <a:lstStyle/>
        <a:p>
          <a:r>
            <a:rPr lang="en-US" sz="2000" dirty="0"/>
            <a:t>Counts</a:t>
          </a:r>
        </a:p>
      </dgm:t>
    </dgm:pt>
    <dgm:pt modelId="{DDF86A4C-563C-479A-9529-003A88665946}" type="parTrans" cxnId="{B3CAB261-10C0-4B5E-9709-014A481A8EF7}">
      <dgm:prSet/>
      <dgm:spPr/>
      <dgm:t>
        <a:bodyPr/>
        <a:lstStyle/>
        <a:p>
          <a:endParaRPr lang="en-US" sz="2000"/>
        </a:p>
      </dgm:t>
    </dgm:pt>
    <dgm:pt modelId="{67DEADDE-8CD9-46F7-8400-29FFB3D0788F}" type="sibTrans" cxnId="{B3CAB261-10C0-4B5E-9709-014A481A8EF7}">
      <dgm:prSet/>
      <dgm:spPr/>
      <dgm:t>
        <a:bodyPr/>
        <a:lstStyle/>
        <a:p>
          <a:endParaRPr lang="en-US" sz="2000"/>
        </a:p>
      </dgm:t>
    </dgm:pt>
    <dgm:pt modelId="{2F8EBCF0-DA7F-4276-AA77-25204BE7A5AA}">
      <dgm:prSet phldrT="[Text]" custT="1"/>
      <dgm:spPr/>
      <dgm:t>
        <a:bodyPr/>
        <a:lstStyle/>
        <a:p>
          <a:r>
            <a:rPr lang="en-US" sz="2000" dirty="0"/>
            <a:t># of Records</a:t>
          </a:r>
        </a:p>
      </dgm:t>
    </dgm:pt>
    <dgm:pt modelId="{DFD6EC35-5386-4900-982C-00CF2B8435D9}" type="parTrans" cxnId="{C233A88B-C963-439A-8BA1-F0CFDADBEB63}">
      <dgm:prSet/>
      <dgm:spPr/>
      <dgm:t>
        <a:bodyPr/>
        <a:lstStyle/>
        <a:p>
          <a:endParaRPr lang="en-US" sz="2000"/>
        </a:p>
      </dgm:t>
    </dgm:pt>
    <dgm:pt modelId="{DFE403E7-C5AA-43DB-9B23-2C61C03796E3}" type="sibTrans" cxnId="{C233A88B-C963-439A-8BA1-F0CFDADBEB63}">
      <dgm:prSet/>
      <dgm:spPr/>
      <dgm:t>
        <a:bodyPr/>
        <a:lstStyle/>
        <a:p>
          <a:endParaRPr lang="en-US" sz="2000"/>
        </a:p>
      </dgm:t>
    </dgm:pt>
    <dgm:pt modelId="{7467A857-0988-4594-9BCF-B6AEA19E96AD}">
      <dgm:prSet phldrT="[Text]" custT="1"/>
      <dgm:spPr/>
      <dgm:t>
        <a:bodyPr/>
        <a:lstStyle/>
        <a:p>
          <a:r>
            <a:rPr lang="en-US" sz="2000" dirty="0"/>
            <a:t># Missing</a:t>
          </a:r>
        </a:p>
      </dgm:t>
    </dgm:pt>
    <dgm:pt modelId="{B6E89EA1-2FDE-46AC-A64C-70ED79AD0430}" type="parTrans" cxnId="{2F5A3088-E103-4F81-8120-FDE681D050CC}">
      <dgm:prSet/>
      <dgm:spPr/>
      <dgm:t>
        <a:bodyPr/>
        <a:lstStyle/>
        <a:p>
          <a:endParaRPr lang="en-US" sz="2000"/>
        </a:p>
      </dgm:t>
    </dgm:pt>
    <dgm:pt modelId="{0FEC9B96-7D64-4BB4-95CE-F07B4C9458C1}" type="sibTrans" cxnId="{2F5A3088-E103-4F81-8120-FDE681D050CC}">
      <dgm:prSet/>
      <dgm:spPr/>
      <dgm:t>
        <a:bodyPr/>
        <a:lstStyle/>
        <a:p>
          <a:endParaRPr lang="en-US" sz="2000"/>
        </a:p>
      </dgm:t>
    </dgm:pt>
    <dgm:pt modelId="{CA935F4E-04E1-4AC8-89ED-713466015EF3}">
      <dgm:prSet phldrT="[Text]" custT="1"/>
      <dgm:spPr/>
      <dgm:t>
        <a:bodyPr/>
        <a:lstStyle/>
        <a:p>
          <a:r>
            <a:rPr lang="en-US" sz="2000" dirty="0"/>
            <a:t>Basic Stats</a:t>
          </a:r>
        </a:p>
      </dgm:t>
    </dgm:pt>
    <dgm:pt modelId="{B473A7B7-A76D-4CB1-AE90-90FDADB4149B}" type="parTrans" cxnId="{E44D46E2-9606-4EFC-9573-3784233A68D6}">
      <dgm:prSet/>
      <dgm:spPr/>
      <dgm:t>
        <a:bodyPr/>
        <a:lstStyle/>
        <a:p>
          <a:endParaRPr lang="en-US" sz="2000"/>
        </a:p>
      </dgm:t>
    </dgm:pt>
    <dgm:pt modelId="{1C4F16B1-6674-4361-998A-CD6FD45B4882}" type="sibTrans" cxnId="{E44D46E2-9606-4EFC-9573-3784233A68D6}">
      <dgm:prSet/>
      <dgm:spPr/>
      <dgm:t>
        <a:bodyPr/>
        <a:lstStyle/>
        <a:p>
          <a:endParaRPr lang="en-US" sz="2000"/>
        </a:p>
      </dgm:t>
    </dgm:pt>
    <dgm:pt modelId="{1CBF6179-4118-40C2-888F-49F18BE3C1B6}">
      <dgm:prSet phldrT="[Text]" custT="1"/>
      <dgm:spPr/>
      <dgm:t>
        <a:bodyPr/>
        <a:lstStyle/>
        <a:p>
          <a:r>
            <a:rPr lang="en-US" sz="2000" dirty="0"/>
            <a:t>Sum, Average, Standard Deviation</a:t>
          </a:r>
        </a:p>
      </dgm:t>
    </dgm:pt>
    <dgm:pt modelId="{6DA2D913-1094-4C88-A4D3-79EED30616EF}" type="parTrans" cxnId="{7A77BAEF-6766-49BF-8716-3444D38020EE}">
      <dgm:prSet/>
      <dgm:spPr/>
      <dgm:t>
        <a:bodyPr/>
        <a:lstStyle/>
        <a:p>
          <a:endParaRPr lang="en-US" sz="2000"/>
        </a:p>
      </dgm:t>
    </dgm:pt>
    <dgm:pt modelId="{77E6EB8A-7E90-4584-BF9D-F29AF1946439}" type="sibTrans" cxnId="{7A77BAEF-6766-49BF-8716-3444D38020EE}">
      <dgm:prSet/>
      <dgm:spPr/>
      <dgm:t>
        <a:bodyPr/>
        <a:lstStyle/>
        <a:p>
          <a:endParaRPr lang="en-US" sz="2000"/>
        </a:p>
      </dgm:t>
    </dgm:pt>
    <dgm:pt modelId="{06DB4BBB-3DDD-44B2-A2B0-E59E7BB3E713}">
      <dgm:prSet phldrT="[Text]" custT="1"/>
      <dgm:spPr/>
      <dgm:t>
        <a:bodyPr/>
        <a:lstStyle/>
        <a:p>
          <a:r>
            <a:rPr lang="en-US" sz="2000" dirty="0"/>
            <a:t>Min, Max</a:t>
          </a:r>
        </a:p>
      </dgm:t>
    </dgm:pt>
    <dgm:pt modelId="{11864E13-A563-4B98-BA42-1E1B4847B0E8}" type="parTrans" cxnId="{9250796B-66A3-4107-9383-1806A0DA366D}">
      <dgm:prSet/>
      <dgm:spPr/>
      <dgm:t>
        <a:bodyPr/>
        <a:lstStyle/>
        <a:p>
          <a:endParaRPr lang="en-US" sz="2000"/>
        </a:p>
      </dgm:t>
    </dgm:pt>
    <dgm:pt modelId="{BA72E930-56A6-4CC8-90C2-F0627D964F9A}" type="sibTrans" cxnId="{9250796B-66A3-4107-9383-1806A0DA366D}">
      <dgm:prSet/>
      <dgm:spPr/>
      <dgm:t>
        <a:bodyPr/>
        <a:lstStyle/>
        <a:p>
          <a:endParaRPr lang="en-US" sz="2000"/>
        </a:p>
      </dgm:t>
    </dgm:pt>
    <dgm:pt modelId="{CCBA2E8A-6AAD-416C-A2E0-30853BB8DF70}">
      <dgm:prSet phldrT="[Text]" custT="1"/>
      <dgm:spPr/>
      <dgm:t>
        <a:bodyPr/>
        <a:lstStyle/>
        <a:p>
          <a:r>
            <a:rPr lang="en-US" sz="2000" dirty="0"/>
            <a:t>Distributions</a:t>
          </a:r>
        </a:p>
      </dgm:t>
    </dgm:pt>
    <dgm:pt modelId="{B1C59DB7-D2C8-44B9-A61A-69E0E6D7C74D}" type="parTrans" cxnId="{F989FEE8-70E0-4E0E-B41F-B64685EC5114}">
      <dgm:prSet/>
      <dgm:spPr/>
      <dgm:t>
        <a:bodyPr/>
        <a:lstStyle/>
        <a:p>
          <a:endParaRPr lang="en-US" sz="2000"/>
        </a:p>
      </dgm:t>
    </dgm:pt>
    <dgm:pt modelId="{2896B011-2EF4-47B0-ABCB-573E77554E17}" type="sibTrans" cxnId="{F989FEE8-70E0-4E0E-B41F-B64685EC5114}">
      <dgm:prSet/>
      <dgm:spPr/>
      <dgm:t>
        <a:bodyPr/>
        <a:lstStyle/>
        <a:p>
          <a:endParaRPr lang="en-US" sz="2000"/>
        </a:p>
      </dgm:t>
    </dgm:pt>
    <dgm:pt modelId="{A015317F-20BF-4D74-B3C7-BE0B7F74DDF0}">
      <dgm:prSet phldrT="[Text]" custT="1"/>
      <dgm:spPr/>
      <dgm:t>
        <a:bodyPr/>
        <a:lstStyle/>
        <a:p>
          <a:r>
            <a:rPr lang="en-US" sz="2000" dirty="0"/>
            <a:t>Percentiles (1%, 5%, 25%(Q1), 50%(Median), 75%(Q2), 90%, 95%, 99%)</a:t>
          </a:r>
        </a:p>
      </dgm:t>
    </dgm:pt>
    <dgm:pt modelId="{F2B3E3EB-E9DF-48CA-9833-02F8467BA48D}" type="parTrans" cxnId="{014EAEB5-452A-42FC-BE62-F1F20D3312AE}">
      <dgm:prSet/>
      <dgm:spPr/>
      <dgm:t>
        <a:bodyPr/>
        <a:lstStyle/>
        <a:p>
          <a:endParaRPr lang="en-US" sz="2000"/>
        </a:p>
      </dgm:t>
    </dgm:pt>
    <dgm:pt modelId="{2C84F6C2-8611-4C1B-B175-646687B7A6E1}" type="sibTrans" cxnId="{014EAEB5-452A-42FC-BE62-F1F20D3312AE}">
      <dgm:prSet/>
      <dgm:spPr/>
      <dgm:t>
        <a:bodyPr/>
        <a:lstStyle/>
        <a:p>
          <a:endParaRPr lang="en-US" sz="2000"/>
        </a:p>
      </dgm:t>
    </dgm:pt>
    <dgm:pt modelId="{BB3E5167-8A4A-4DDB-BCC1-5A9CACA3C811}">
      <dgm:prSet phldrT="[Text]" custT="1"/>
      <dgm:spPr/>
      <dgm:t>
        <a:bodyPr/>
        <a:lstStyle/>
        <a:p>
          <a:r>
            <a:rPr lang="en-US" sz="2000" dirty="0"/>
            <a:t>Skewness, Kurtosis</a:t>
          </a:r>
        </a:p>
      </dgm:t>
    </dgm:pt>
    <dgm:pt modelId="{94272BF5-A921-41C8-A989-FCC6160030C1}" type="parTrans" cxnId="{60A7AD80-A8D7-4309-95D7-057FB884640D}">
      <dgm:prSet/>
      <dgm:spPr/>
      <dgm:t>
        <a:bodyPr/>
        <a:lstStyle/>
        <a:p>
          <a:endParaRPr lang="en-US" sz="2000"/>
        </a:p>
      </dgm:t>
    </dgm:pt>
    <dgm:pt modelId="{13C3C030-E2C1-4D78-BB1E-35820CB6253E}" type="sibTrans" cxnId="{60A7AD80-A8D7-4309-95D7-057FB884640D}">
      <dgm:prSet/>
      <dgm:spPr/>
      <dgm:t>
        <a:bodyPr/>
        <a:lstStyle/>
        <a:p>
          <a:endParaRPr lang="en-US" sz="2000"/>
        </a:p>
      </dgm:t>
    </dgm:pt>
    <dgm:pt modelId="{4901719F-D713-4FE7-98D4-EBD95B475C95}">
      <dgm:prSet phldrT="[Text]" custT="1"/>
      <dgm:spPr/>
      <dgm:t>
        <a:bodyPr/>
        <a:lstStyle/>
        <a:p>
          <a:r>
            <a:rPr lang="en-US" sz="1800" dirty="0"/>
            <a:t>Expect minimal missing data. Fill them with zeroes or default values or Null values as applicable  </a:t>
          </a:r>
        </a:p>
      </dgm:t>
    </dgm:pt>
    <dgm:pt modelId="{72EADF60-426A-467B-8389-D15A3552BB62}" type="parTrans" cxnId="{BB79D5C5-0C56-4B96-87F4-1B47A3BE5C4A}">
      <dgm:prSet/>
      <dgm:spPr/>
      <dgm:t>
        <a:bodyPr/>
        <a:lstStyle/>
        <a:p>
          <a:endParaRPr lang="en-US"/>
        </a:p>
      </dgm:t>
    </dgm:pt>
    <dgm:pt modelId="{D44698F9-9660-434D-9FDC-C2B78AFF9EBB}" type="sibTrans" cxnId="{BB79D5C5-0C56-4B96-87F4-1B47A3BE5C4A}">
      <dgm:prSet/>
      <dgm:spPr/>
      <dgm:t>
        <a:bodyPr/>
        <a:lstStyle/>
        <a:p>
          <a:endParaRPr lang="en-US"/>
        </a:p>
      </dgm:t>
    </dgm:pt>
    <dgm:pt modelId="{4B6D98E7-BA85-4D66-8E85-806C582C53E3}">
      <dgm:prSet phldrT="[Text]" custT="1"/>
      <dgm:spPr/>
      <dgm:t>
        <a:bodyPr/>
        <a:lstStyle/>
        <a:p>
          <a:r>
            <a:rPr lang="en-US" sz="1800" dirty="0"/>
            <a:t>Explore each distribution and understand its skewness – helps in planning transformations</a:t>
          </a:r>
        </a:p>
      </dgm:t>
    </dgm:pt>
    <dgm:pt modelId="{2109EBF8-EFDA-481A-A87F-7846C51456E8}" type="parTrans" cxnId="{8B0F3E53-4BCB-4826-85D5-515CA60DC80B}">
      <dgm:prSet/>
      <dgm:spPr/>
      <dgm:t>
        <a:bodyPr/>
        <a:lstStyle/>
        <a:p>
          <a:endParaRPr lang="en-US"/>
        </a:p>
      </dgm:t>
    </dgm:pt>
    <dgm:pt modelId="{9F940204-52A7-4356-A87D-74EB8A53C4B6}" type="sibTrans" cxnId="{8B0F3E53-4BCB-4826-85D5-515CA60DC80B}">
      <dgm:prSet/>
      <dgm:spPr/>
      <dgm:t>
        <a:bodyPr/>
        <a:lstStyle/>
        <a:p>
          <a:endParaRPr lang="en-US"/>
        </a:p>
      </dgm:t>
    </dgm:pt>
    <dgm:pt modelId="{6C165485-EE82-4B13-A430-0F9C77B84D21}" type="pres">
      <dgm:prSet presAssocID="{B7DDF456-AEC4-41EC-A001-D032518AA8D9}" presName="Name0" presStyleCnt="0">
        <dgm:presLayoutVars>
          <dgm:dir/>
          <dgm:animLvl val="lvl"/>
          <dgm:resizeHandles val="exact"/>
        </dgm:presLayoutVars>
      </dgm:prSet>
      <dgm:spPr/>
    </dgm:pt>
    <dgm:pt modelId="{50A2C00A-406A-4BEE-A4A2-BF073AEDD5E1}" type="pres">
      <dgm:prSet presAssocID="{D7CC9CAE-E668-467E-A468-5788D9E96A5F}" presName="composite" presStyleCnt="0"/>
      <dgm:spPr/>
    </dgm:pt>
    <dgm:pt modelId="{B75DB5C2-A49F-46CD-B6EC-6992894BBAD3}" type="pres">
      <dgm:prSet presAssocID="{D7CC9CAE-E668-467E-A468-5788D9E96A5F}" presName="parTx" presStyleLbl="alignNode1" presStyleIdx="0" presStyleCnt="3" custScaleY="100000">
        <dgm:presLayoutVars>
          <dgm:chMax val="0"/>
          <dgm:chPref val="0"/>
          <dgm:bulletEnabled val="1"/>
        </dgm:presLayoutVars>
      </dgm:prSet>
      <dgm:spPr/>
    </dgm:pt>
    <dgm:pt modelId="{78B67BAF-6322-4C59-BFFA-FD5CD47448CB}" type="pres">
      <dgm:prSet presAssocID="{D7CC9CAE-E668-467E-A468-5788D9E96A5F}" presName="desTx" presStyleLbl="alignAccFollowNode1" presStyleIdx="0" presStyleCnt="3">
        <dgm:presLayoutVars>
          <dgm:bulletEnabled val="1"/>
        </dgm:presLayoutVars>
      </dgm:prSet>
      <dgm:spPr/>
    </dgm:pt>
    <dgm:pt modelId="{55AF5EE0-BACC-4943-A3B5-7553BAA41EBD}" type="pres">
      <dgm:prSet presAssocID="{67DEADDE-8CD9-46F7-8400-29FFB3D0788F}" presName="space" presStyleCnt="0"/>
      <dgm:spPr/>
    </dgm:pt>
    <dgm:pt modelId="{496D5F54-CB88-4CBD-A78E-B41D0DD97070}" type="pres">
      <dgm:prSet presAssocID="{CA935F4E-04E1-4AC8-89ED-713466015EF3}" presName="composite" presStyleCnt="0"/>
      <dgm:spPr/>
    </dgm:pt>
    <dgm:pt modelId="{73B6BB22-6D8A-4611-BAC5-84351EE1C1BE}" type="pres">
      <dgm:prSet presAssocID="{CA935F4E-04E1-4AC8-89ED-713466015EF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3B19287-492C-4C3E-854E-B953DAD5B296}" type="pres">
      <dgm:prSet presAssocID="{CA935F4E-04E1-4AC8-89ED-713466015EF3}" presName="desTx" presStyleLbl="alignAccFollowNode1" presStyleIdx="1" presStyleCnt="3">
        <dgm:presLayoutVars>
          <dgm:bulletEnabled val="1"/>
        </dgm:presLayoutVars>
      </dgm:prSet>
      <dgm:spPr/>
    </dgm:pt>
    <dgm:pt modelId="{FE961335-BCF1-47D9-AA22-569A44B023AE}" type="pres">
      <dgm:prSet presAssocID="{1C4F16B1-6674-4361-998A-CD6FD45B4882}" presName="space" presStyleCnt="0"/>
      <dgm:spPr/>
    </dgm:pt>
    <dgm:pt modelId="{164F7150-885C-4B90-AA74-26A0A43F94E7}" type="pres">
      <dgm:prSet presAssocID="{CCBA2E8A-6AAD-416C-A2E0-30853BB8DF70}" presName="composite" presStyleCnt="0"/>
      <dgm:spPr/>
    </dgm:pt>
    <dgm:pt modelId="{3A1D0B03-691F-4293-953F-0FBE3695E2D0}" type="pres">
      <dgm:prSet presAssocID="{CCBA2E8A-6AAD-416C-A2E0-30853BB8DF7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313AB02-19A6-4593-B1D9-70F09C0DE636}" type="pres">
      <dgm:prSet presAssocID="{CCBA2E8A-6AAD-416C-A2E0-30853BB8DF7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2ACB20D-4153-4FA2-8A21-A0444588A6E1}" type="presOf" srcId="{D7CC9CAE-E668-467E-A468-5788D9E96A5F}" destId="{B75DB5C2-A49F-46CD-B6EC-6992894BBAD3}" srcOrd="0" destOrd="0" presId="urn:microsoft.com/office/officeart/2005/8/layout/hList1"/>
    <dgm:cxn modelId="{0D0B162F-8EB6-48F3-9678-5633125446BB}" type="presOf" srcId="{4B6D98E7-BA85-4D66-8E85-806C582C53E3}" destId="{0313AB02-19A6-4593-B1D9-70F09C0DE636}" srcOrd="0" destOrd="2" presId="urn:microsoft.com/office/officeart/2005/8/layout/hList1"/>
    <dgm:cxn modelId="{B3CAB261-10C0-4B5E-9709-014A481A8EF7}" srcId="{B7DDF456-AEC4-41EC-A001-D032518AA8D9}" destId="{D7CC9CAE-E668-467E-A468-5788D9E96A5F}" srcOrd="0" destOrd="0" parTransId="{DDF86A4C-563C-479A-9529-003A88665946}" sibTransId="{67DEADDE-8CD9-46F7-8400-29FFB3D0788F}"/>
    <dgm:cxn modelId="{3B4A9F42-7E5A-49C4-8E28-6F143F76B93D}" type="presOf" srcId="{2F8EBCF0-DA7F-4276-AA77-25204BE7A5AA}" destId="{78B67BAF-6322-4C59-BFFA-FD5CD47448CB}" srcOrd="0" destOrd="0" presId="urn:microsoft.com/office/officeart/2005/8/layout/hList1"/>
    <dgm:cxn modelId="{9250796B-66A3-4107-9383-1806A0DA366D}" srcId="{CA935F4E-04E1-4AC8-89ED-713466015EF3}" destId="{06DB4BBB-3DDD-44B2-A2B0-E59E7BB3E713}" srcOrd="1" destOrd="0" parTransId="{11864E13-A563-4B98-BA42-1E1B4847B0E8}" sibTransId="{BA72E930-56A6-4CC8-90C2-F0627D964F9A}"/>
    <dgm:cxn modelId="{8B0F3E53-4BCB-4826-85D5-515CA60DC80B}" srcId="{CCBA2E8A-6AAD-416C-A2E0-30853BB8DF70}" destId="{4B6D98E7-BA85-4D66-8E85-806C582C53E3}" srcOrd="2" destOrd="0" parTransId="{2109EBF8-EFDA-481A-A87F-7846C51456E8}" sibTransId="{9F940204-52A7-4356-A87D-74EB8A53C4B6}"/>
    <dgm:cxn modelId="{650C557C-B018-4DAB-AF5B-BE4A07B253CE}" type="presOf" srcId="{06DB4BBB-3DDD-44B2-A2B0-E59E7BB3E713}" destId="{83B19287-492C-4C3E-854E-B953DAD5B296}" srcOrd="0" destOrd="1" presId="urn:microsoft.com/office/officeart/2005/8/layout/hList1"/>
    <dgm:cxn modelId="{60A7AD80-A8D7-4309-95D7-057FB884640D}" srcId="{CCBA2E8A-6AAD-416C-A2E0-30853BB8DF70}" destId="{BB3E5167-8A4A-4DDB-BCC1-5A9CACA3C811}" srcOrd="1" destOrd="0" parTransId="{94272BF5-A921-41C8-A989-FCC6160030C1}" sibTransId="{13C3C030-E2C1-4D78-BB1E-35820CB6253E}"/>
    <dgm:cxn modelId="{D2482383-CF74-4A94-9F3B-661F02C5286E}" type="presOf" srcId="{BB3E5167-8A4A-4DDB-BCC1-5A9CACA3C811}" destId="{0313AB02-19A6-4593-B1D9-70F09C0DE636}" srcOrd="0" destOrd="1" presId="urn:microsoft.com/office/officeart/2005/8/layout/hList1"/>
    <dgm:cxn modelId="{2F5A3088-E103-4F81-8120-FDE681D050CC}" srcId="{D7CC9CAE-E668-467E-A468-5788D9E96A5F}" destId="{7467A857-0988-4594-9BCF-B6AEA19E96AD}" srcOrd="1" destOrd="0" parTransId="{B6E89EA1-2FDE-46AC-A64C-70ED79AD0430}" sibTransId="{0FEC9B96-7D64-4BB4-95CE-F07B4C9458C1}"/>
    <dgm:cxn modelId="{C233A88B-C963-439A-8BA1-F0CFDADBEB63}" srcId="{D7CC9CAE-E668-467E-A468-5788D9E96A5F}" destId="{2F8EBCF0-DA7F-4276-AA77-25204BE7A5AA}" srcOrd="0" destOrd="0" parTransId="{DFD6EC35-5386-4900-982C-00CF2B8435D9}" sibTransId="{DFE403E7-C5AA-43DB-9B23-2C61C03796E3}"/>
    <dgm:cxn modelId="{F2009F9C-F7BB-4E26-8BC9-3D40BFFEA10C}" type="presOf" srcId="{B7DDF456-AEC4-41EC-A001-D032518AA8D9}" destId="{6C165485-EE82-4B13-A430-0F9C77B84D21}" srcOrd="0" destOrd="0" presId="urn:microsoft.com/office/officeart/2005/8/layout/hList1"/>
    <dgm:cxn modelId="{1DEF2AA3-AE44-4B54-8AD2-F67389CDDA53}" type="presOf" srcId="{7467A857-0988-4594-9BCF-B6AEA19E96AD}" destId="{78B67BAF-6322-4C59-BFFA-FD5CD47448CB}" srcOrd="0" destOrd="1" presId="urn:microsoft.com/office/officeart/2005/8/layout/hList1"/>
    <dgm:cxn modelId="{EB37A3B5-9F8B-42FB-9751-954147FCBA84}" type="presOf" srcId="{CCBA2E8A-6AAD-416C-A2E0-30853BB8DF70}" destId="{3A1D0B03-691F-4293-953F-0FBE3695E2D0}" srcOrd="0" destOrd="0" presId="urn:microsoft.com/office/officeart/2005/8/layout/hList1"/>
    <dgm:cxn modelId="{014EAEB5-452A-42FC-BE62-F1F20D3312AE}" srcId="{CCBA2E8A-6AAD-416C-A2E0-30853BB8DF70}" destId="{A015317F-20BF-4D74-B3C7-BE0B7F74DDF0}" srcOrd="0" destOrd="0" parTransId="{F2B3E3EB-E9DF-48CA-9833-02F8467BA48D}" sibTransId="{2C84F6C2-8611-4C1B-B175-646687B7A6E1}"/>
    <dgm:cxn modelId="{0635D0C0-0D7D-41BB-83BA-FA82DF4A1614}" type="presOf" srcId="{4901719F-D713-4FE7-98D4-EBD95B475C95}" destId="{78B67BAF-6322-4C59-BFFA-FD5CD47448CB}" srcOrd="0" destOrd="2" presId="urn:microsoft.com/office/officeart/2005/8/layout/hList1"/>
    <dgm:cxn modelId="{10ED4DC2-6355-49FD-B60D-DD5387E399E8}" type="presOf" srcId="{A015317F-20BF-4D74-B3C7-BE0B7F74DDF0}" destId="{0313AB02-19A6-4593-B1D9-70F09C0DE636}" srcOrd="0" destOrd="0" presId="urn:microsoft.com/office/officeart/2005/8/layout/hList1"/>
    <dgm:cxn modelId="{BB79D5C5-0C56-4B96-87F4-1B47A3BE5C4A}" srcId="{D7CC9CAE-E668-467E-A468-5788D9E96A5F}" destId="{4901719F-D713-4FE7-98D4-EBD95B475C95}" srcOrd="2" destOrd="0" parTransId="{72EADF60-426A-467B-8389-D15A3552BB62}" sibTransId="{D44698F9-9660-434D-9FDC-C2B78AFF9EBB}"/>
    <dgm:cxn modelId="{7FB69ADC-86A1-4EFF-859C-568AE1F9777F}" type="presOf" srcId="{1CBF6179-4118-40C2-888F-49F18BE3C1B6}" destId="{83B19287-492C-4C3E-854E-B953DAD5B296}" srcOrd="0" destOrd="0" presId="urn:microsoft.com/office/officeart/2005/8/layout/hList1"/>
    <dgm:cxn modelId="{E44D46E2-9606-4EFC-9573-3784233A68D6}" srcId="{B7DDF456-AEC4-41EC-A001-D032518AA8D9}" destId="{CA935F4E-04E1-4AC8-89ED-713466015EF3}" srcOrd="1" destOrd="0" parTransId="{B473A7B7-A76D-4CB1-AE90-90FDADB4149B}" sibTransId="{1C4F16B1-6674-4361-998A-CD6FD45B4882}"/>
    <dgm:cxn modelId="{F989FEE8-70E0-4E0E-B41F-B64685EC5114}" srcId="{B7DDF456-AEC4-41EC-A001-D032518AA8D9}" destId="{CCBA2E8A-6AAD-416C-A2E0-30853BB8DF70}" srcOrd="2" destOrd="0" parTransId="{B1C59DB7-D2C8-44B9-A61A-69E0E6D7C74D}" sibTransId="{2896B011-2EF4-47B0-ABCB-573E77554E17}"/>
    <dgm:cxn modelId="{7A77BAEF-6766-49BF-8716-3444D38020EE}" srcId="{CA935F4E-04E1-4AC8-89ED-713466015EF3}" destId="{1CBF6179-4118-40C2-888F-49F18BE3C1B6}" srcOrd="0" destOrd="0" parTransId="{6DA2D913-1094-4C88-A4D3-79EED30616EF}" sibTransId="{77E6EB8A-7E90-4584-BF9D-F29AF1946439}"/>
    <dgm:cxn modelId="{F471E5F5-4825-4DD0-A5F9-5F7BC2B88635}" type="presOf" srcId="{CA935F4E-04E1-4AC8-89ED-713466015EF3}" destId="{73B6BB22-6D8A-4611-BAC5-84351EE1C1BE}" srcOrd="0" destOrd="0" presId="urn:microsoft.com/office/officeart/2005/8/layout/hList1"/>
    <dgm:cxn modelId="{FE0B4E6A-B443-427D-BF98-B7F58662F02F}" type="presParOf" srcId="{6C165485-EE82-4B13-A430-0F9C77B84D21}" destId="{50A2C00A-406A-4BEE-A4A2-BF073AEDD5E1}" srcOrd="0" destOrd="0" presId="urn:microsoft.com/office/officeart/2005/8/layout/hList1"/>
    <dgm:cxn modelId="{E7883ED4-1EB9-4ED6-89F9-958D2AAD0911}" type="presParOf" srcId="{50A2C00A-406A-4BEE-A4A2-BF073AEDD5E1}" destId="{B75DB5C2-A49F-46CD-B6EC-6992894BBAD3}" srcOrd="0" destOrd="0" presId="urn:microsoft.com/office/officeart/2005/8/layout/hList1"/>
    <dgm:cxn modelId="{C3C05294-239F-4154-AE9D-539CDD1A8922}" type="presParOf" srcId="{50A2C00A-406A-4BEE-A4A2-BF073AEDD5E1}" destId="{78B67BAF-6322-4C59-BFFA-FD5CD47448CB}" srcOrd="1" destOrd="0" presId="urn:microsoft.com/office/officeart/2005/8/layout/hList1"/>
    <dgm:cxn modelId="{843BA42B-74ED-4F70-8ABB-A7203AB6485B}" type="presParOf" srcId="{6C165485-EE82-4B13-A430-0F9C77B84D21}" destId="{55AF5EE0-BACC-4943-A3B5-7553BAA41EBD}" srcOrd="1" destOrd="0" presId="urn:microsoft.com/office/officeart/2005/8/layout/hList1"/>
    <dgm:cxn modelId="{F2099218-AE75-4DF6-A483-762099698CE0}" type="presParOf" srcId="{6C165485-EE82-4B13-A430-0F9C77B84D21}" destId="{496D5F54-CB88-4CBD-A78E-B41D0DD97070}" srcOrd="2" destOrd="0" presId="urn:microsoft.com/office/officeart/2005/8/layout/hList1"/>
    <dgm:cxn modelId="{3479303B-E0EE-46F8-8125-2ABAA45588F0}" type="presParOf" srcId="{496D5F54-CB88-4CBD-A78E-B41D0DD97070}" destId="{73B6BB22-6D8A-4611-BAC5-84351EE1C1BE}" srcOrd="0" destOrd="0" presId="urn:microsoft.com/office/officeart/2005/8/layout/hList1"/>
    <dgm:cxn modelId="{81B60B55-93F6-4689-9488-1FADAF7FE09D}" type="presParOf" srcId="{496D5F54-CB88-4CBD-A78E-B41D0DD97070}" destId="{83B19287-492C-4C3E-854E-B953DAD5B296}" srcOrd="1" destOrd="0" presId="urn:microsoft.com/office/officeart/2005/8/layout/hList1"/>
    <dgm:cxn modelId="{A0D53CAA-DF88-47DD-A97C-F50EE87659A6}" type="presParOf" srcId="{6C165485-EE82-4B13-A430-0F9C77B84D21}" destId="{FE961335-BCF1-47D9-AA22-569A44B023AE}" srcOrd="3" destOrd="0" presId="urn:microsoft.com/office/officeart/2005/8/layout/hList1"/>
    <dgm:cxn modelId="{2C8DD65A-1AA9-4D59-91C7-98A8F9C564B9}" type="presParOf" srcId="{6C165485-EE82-4B13-A430-0F9C77B84D21}" destId="{164F7150-885C-4B90-AA74-26A0A43F94E7}" srcOrd="4" destOrd="0" presId="urn:microsoft.com/office/officeart/2005/8/layout/hList1"/>
    <dgm:cxn modelId="{949ADB96-9ED7-4C93-8AC1-C76350B05132}" type="presParOf" srcId="{164F7150-885C-4B90-AA74-26A0A43F94E7}" destId="{3A1D0B03-691F-4293-953F-0FBE3695E2D0}" srcOrd="0" destOrd="0" presId="urn:microsoft.com/office/officeart/2005/8/layout/hList1"/>
    <dgm:cxn modelId="{29FE6888-ACEE-4A5E-88E1-07A4E568644A}" type="presParOf" srcId="{164F7150-885C-4B90-AA74-26A0A43F94E7}" destId="{0313AB02-19A6-4593-B1D9-70F09C0DE63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DB5C2-A49F-46CD-B6EC-6992894BBAD3}">
      <dsp:nvSpPr>
        <dsp:cNvPr id="0" name=""/>
        <dsp:cNvSpPr/>
      </dsp:nvSpPr>
      <dsp:spPr>
        <a:xfrm>
          <a:off x="3476" y="14079"/>
          <a:ext cx="3389439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Counts</a:t>
          </a:r>
        </a:p>
      </dsp:txBody>
      <dsp:txXfrm>
        <a:off x="3476" y="14079"/>
        <a:ext cx="3389439" cy="633600"/>
      </dsp:txXfrm>
    </dsp:sp>
    <dsp:sp modelId="{78B67BAF-6322-4C59-BFFA-FD5CD47448CB}">
      <dsp:nvSpPr>
        <dsp:cNvPr id="0" name=""/>
        <dsp:cNvSpPr/>
      </dsp:nvSpPr>
      <dsp:spPr>
        <a:xfrm>
          <a:off x="3476" y="647679"/>
          <a:ext cx="3389439" cy="30383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# of Records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# Missing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Expect minimal missing data. Fill them with zeroes or default values or Null values as applicable  </a:t>
          </a:r>
        </a:p>
      </dsp:txBody>
      <dsp:txXfrm>
        <a:off x="3476" y="647679"/>
        <a:ext cx="3389439" cy="3038371"/>
      </dsp:txXfrm>
    </dsp:sp>
    <dsp:sp modelId="{73B6BB22-6D8A-4611-BAC5-84351EE1C1BE}">
      <dsp:nvSpPr>
        <dsp:cNvPr id="0" name=""/>
        <dsp:cNvSpPr/>
      </dsp:nvSpPr>
      <dsp:spPr>
        <a:xfrm>
          <a:off x="3867437" y="14079"/>
          <a:ext cx="3389439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Basic Stats</a:t>
          </a:r>
        </a:p>
      </dsp:txBody>
      <dsp:txXfrm>
        <a:off x="3867437" y="14079"/>
        <a:ext cx="3389439" cy="633600"/>
      </dsp:txXfrm>
    </dsp:sp>
    <dsp:sp modelId="{83B19287-492C-4C3E-854E-B953DAD5B296}">
      <dsp:nvSpPr>
        <dsp:cNvPr id="0" name=""/>
        <dsp:cNvSpPr/>
      </dsp:nvSpPr>
      <dsp:spPr>
        <a:xfrm>
          <a:off x="3867437" y="647679"/>
          <a:ext cx="3389439" cy="30383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Sum, Average, Standard Deviation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Min, Max</a:t>
          </a:r>
        </a:p>
      </dsp:txBody>
      <dsp:txXfrm>
        <a:off x="3867437" y="647679"/>
        <a:ext cx="3389439" cy="3038371"/>
      </dsp:txXfrm>
    </dsp:sp>
    <dsp:sp modelId="{3A1D0B03-691F-4293-953F-0FBE3695E2D0}">
      <dsp:nvSpPr>
        <dsp:cNvPr id="0" name=""/>
        <dsp:cNvSpPr/>
      </dsp:nvSpPr>
      <dsp:spPr>
        <a:xfrm>
          <a:off x="7731398" y="14079"/>
          <a:ext cx="3389439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Distributions</a:t>
          </a:r>
        </a:p>
      </dsp:txBody>
      <dsp:txXfrm>
        <a:off x="7731398" y="14079"/>
        <a:ext cx="3389439" cy="633600"/>
      </dsp:txXfrm>
    </dsp:sp>
    <dsp:sp modelId="{0313AB02-19A6-4593-B1D9-70F09C0DE636}">
      <dsp:nvSpPr>
        <dsp:cNvPr id="0" name=""/>
        <dsp:cNvSpPr/>
      </dsp:nvSpPr>
      <dsp:spPr>
        <a:xfrm>
          <a:off x="7731398" y="647679"/>
          <a:ext cx="3389439" cy="30383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Percentiles (1%, 5%, 25%(Q1), 50%(Median), 75%(Q2), 90%, 95%, 99%)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Skewness, Kurtosis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Explore each distribution and understand its skewness – helps in planning transformations</a:t>
          </a:r>
        </a:p>
      </dsp:txBody>
      <dsp:txXfrm>
        <a:off x="7731398" y="647679"/>
        <a:ext cx="3389439" cy="3038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Invention" panose="020B0503020008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Invention" panose="020B0503020008020204" pitchFamily="34" charset="0"/>
              </a:defRPr>
            </a:lvl1pPr>
          </a:lstStyle>
          <a:p>
            <a:fld id="{9666AB04-16FE-4906-B5AE-BFF797B8155A}" type="datetimeFigureOut">
              <a:rPr lang="en-GB" smtClean="0"/>
              <a:pPr/>
              <a:t>24/09/2023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Invention" panose="020B0503020008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Invention" panose="020B0503020008020204" pitchFamily="34" charset="0"/>
              </a:defRPr>
            </a:lvl1pPr>
          </a:lstStyle>
          <a:p>
            <a:fld id="{A2DD403B-0F6A-4C1F-AE63-FA1FF361F76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42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8150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0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087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648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715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947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731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230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829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113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43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56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11439144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11439144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52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A630D-D2A2-A24D-9003-1BEE64F923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EDCDF1C-336C-0246-BDC6-596FD9C526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173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BD0E-C4B5-A54B-9A77-159AD414B604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35E8A8-7A94-4D3A-8CEF-505EA93C3FA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89220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2C56-F55F-3546-9A1C-3F18907ADBE0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907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02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3A2D-2FFA-A644-AC22-DEFEDD04EC5A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12337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B0DAD-1D3A-4AE1-B658-E47AEDEBDC9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7825" y="1925638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A05E0C6-0A16-44EE-A33F-CB3D25780FD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06177" y="1925636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2284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617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FAC7-D619-A54E-877A-A320E0D2E122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4744" y="6480175"/>
            <a:ext cx="229431" cy="216000"/>
          </a:xfrm>
        </p:spPr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3305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417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77B2-E575-7548-9AE7-0387A468A294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66080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A4EB-7CE5-0940-A150-C0B0199CEF30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4794FA-AA98-F44B-9C03-D9A23F686CE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92203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7476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ox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9207-ADC6-1148-9671-F054DC63C638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7978F-B82C-43FD-83FD-6C5528177445}"/>
              </a:ext>
            </a:extLst>
          </p:cNvPr>
          <p:cNvCxnSpPr/>
          <p:nvPr userDrawn="1"/>
        </p:nvCxnSpPr>
        <p:spPr>
          <a:xfrm>
            <a:off x="4138811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E9591C-D839-480D-87AF-CCA3E39A8A12}"/>
              </a:ext>
            </a:extLst>
          </p:cNvPr>
          <p:cNvCxnSpPr/>
          <p:nvPr userDrawn="1"/>
        </p:nvCxnSpPr>
        <p:spPr>
          <a:xfrm>
            <a:off x="8053189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DD6-A4E2-4D4C-82F0-B33A9971E1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8222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29F3904-BD90-4349-B787-82A3653EBE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2600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D5749C8-BCF0-41ED-BD1F-0512A23DA9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6978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7" name="Picture 16" descr="A close up of smoke&#10;&#10;Description automatically generated">
            <a:extLst>
              <a:ext uri="{FF2B5EF4-FFF2-40B4-BE49-F238E27FC236}">
                <a16:creationId xmlns:a16="http://schemas.microsoft.com/office/drawing/2014/main" id="{5F203263-769C-4C12-9223-2001699512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96" y="2098506"/>
            <a:ext cx="163429" cy="346582"/>
          </a:xfrm>
          <a:prstGeom prst="rect">
            <a:avLst/>
          </a:prstGeom>
        </p:spPr>
      </p:pic>
      <p:pic>
        <p:nvPicPr>
          <p:cNvPr id="18" name="Picture 17" descr="A close up of smoke&#10;&#10;Description automatically generated">
            <a:extLst>
              <a:ext uri="{FF2B5EF4-FFF2-40B4-BE49-F238E27FC236}">
                <a16:creationId xmlns:a16="http://schemas.microsoft.com/office/drawing/2014/main" id="{67406F93-4853-495C-80C0-0EF6FE29A6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74" y="2100987"/>
            <a:ext cx="163429" cy="34658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D2CA29D-86D5-4B12-95E3-E5BA1462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1F82BA5-FD67-413D-BACC-18EB0523651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292202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D09D3E6-36C0-430F-BA84-5003F9B4225B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206579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451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419" y="1925637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BE7-2050-464F-B3BA-FE133C9F987C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49797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664175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C72693-AE5F-44C4-B2DE-80193159B3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77826" y="1925638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582ACADA-0A45-42F9-8B5C-1E169DE39EC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2600" y="1920800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3CC5F8C-C4D5-42BB-A445-BB440A06A61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207374" y="1915962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0794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73EB6BEA-3975-214B-94EF-41854C90D5A9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DCF90C-1CF9-4401-9944-53FD3BC1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B715D9-46C4-453C-9232-C5958522C1D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5A29A8-85A5-46D8-8F53-96CD2CDDBF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B21EA3-AB8A-2A4F-BBAC-105427A70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095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B3C11D-CBDE-CD44-8B22-0B01F921E311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712E2F-A70E-A449-B82B-DCC15A3F49B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81C63A-E439-DC4A-B1CA-8000C08D3F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EBE22AF-5013-184C-9B29-F1B4880E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521C8-6D7C-454E-8E2D-CDFFA7F74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888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1B-FD39-994A-ADE5-789491EECC7A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ABDD55-8102-A442-975A-192C62CA98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4904" y="1929384"/>
            <a:ext cx="11439144" cy="4453128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6059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21EC-5A9E-F847-A031-D651CF2B8CC1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942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2059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94175" y="1925635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6683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825" y="1925637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0DDC-B55F-5741-9B49-8D6EC6B4C324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35942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808059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780175" y="1925635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1B5C024-3D37-40F2-9B81-1690BB31914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77825" y="1925638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21F0D55-5210-49B5-B56F-CE30A8FB3C3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348187" y="1925635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D09EB75-7828-4D9E-BDD9-CAE3A50CAFE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18549" y="1925632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029A3F0B-03EF-4E97-80EA-26AA53F30F6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288911" y="1925629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52704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2779714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4689-AE6E-864F-98D0-FBE196532CB7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71942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66059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060175" y="2779712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075B33-7825-4C60-862C-61A603CFC7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7825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E2CDC91-E304-418C-A9D7-28AC6287D3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71629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E66F7D4-5CDC-4402-A280-84C231E68B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5433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C7CB55E-AF72-47A4-A35E-3697A3A877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59237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6966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5A63-0F3E-7541-989F-B6BB8268B701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825" y="1925637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B90707-AB72-4BDF-AD03-5CEFF13586D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25638"/>
            <a:ext cx="0" cy="4456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EA5DCD-04DC-4410-9C6C-9AFCE3FEC069}"/>
              </a:ext>
            </a:extLst>
          </p:cNvPr>
          <p:cNvCxnSpPr>
            <a:cxnSpLocks/>
          </p:cNvCxnSpPr>
          <p:nvPr userDrawn="1"/>
        </p:nvCxnSpPr>
        <p:spPr>
          <a:xfrm>
            <a:off x="6325431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8F22CA-E663-4B76-9B81-CB354FFB6727}"/>
              </a:ext>
            </a:extLst>
          </p:cNvPr>
          <p:cNvCxnSpPr>
            <a:cxnSpLocks/>
          </p:cNvCxnSpPr>
          <p:nvPr userDrawn="1"/>
        </p:nvCxnSpPr>
        <p:spPr>
          <a:xfrm>
            <a:off x="377824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7825" y="4381945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4177" y="1925638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4177" y="4381946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8069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2310-EF22-DB42-8D0E-326FE67C5C6E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9127" y="1925637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127" y="4381945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5479" y="1925638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5479" y="4381946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8574B2E4-A6F8-41FA-8F1F-ECC21521DE3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77826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EF4EAA21-6775-4363-955A-9F4F38C86AA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4179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FCF0DB0-8AF6-4AF8-9F54-BB3F00A8418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7826" y="4381945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EBAAB19-15C5-44ED-923E-1ADCA4C004F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24179" y="4381944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76952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6CCB-2F86-FB47-9487-506B4DB47B74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EA4881-2F50-4460-9F83-A86DF033A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7825" y="1934308"/>
            <a:ext cx="11436350" cy="1730437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6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86805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8"/>
            <a:ext cx="4588975" cy="35377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181E-1562-794C-97AC-863F5C46B16E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5718175" cy="35377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7354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439194"/>
            <a:ext cx="4246200" cy="30241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6A35-143B-C74F-8812-12406DE193EE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2175" y="2439194"/>
            <a:ext cx="5562000" cy="3024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367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7600-63C6-224A-844E-432091F8FAD3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5419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7952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8D0D-AAA4-044B-9BDD-77A9840047A1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5788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4988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4088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9445752" cy="2200275"/>
          </a:xfrm>
        </p:spPr>
        <p:txBody>
          <a:bodyPr anchor="b"/>
          <a:lstStyle>
            <a:lvl1pPr algn="l">
              <a:defRPr sz="42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8ADC44A-9213-B64D-A8AB-66BD30E027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1F286-AC27-F946-A03C-5489E556B9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5263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out/Quot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EE9-0A7F-4479-B507-8B8082A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426550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2D68-35A0-4566-A489-A0DCE0C9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F1-54A0-7848-BE17-E8C09DD7D4B5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03DFB-39D8-48D7-A3E4-B542813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2642-328A-4E13-BB21-565845D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36F06-EA18-C44C-A97B-2279D3B41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1359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D7A4D-7018-0A48-8987-4BFB634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296-2E91-F64C-A658-5F722A92785C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E9DA3B-483B-5046-BCF8-E4117B41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3A7C83-E23B-9145-B016-22F86930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9D17F-4A01-D84A-AD4C-F3C43A80CF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990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85336-9D22-364F-BF1E-A40BDAD6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A72C-3345-8048-84BB-36E8B29E1D5F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E9AD67E-320D-D949-BDE9-CB17875D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668672-0CA3-7343-8BF8-BABC3A10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8F148-F7C2-E041-A072-90EB6611B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10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7D4353-F79D-E94B-AE2E-881A5001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43B8-DE0F-FD44-8538-B0173A13CB5C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B1989F-C117-0841-AE56-C08131A7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69D0C-F673-4848-97B6-BE8BC5C4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030242-72B6-C147-A221-DF279D6B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58DCED-9CC2-A241-A902-5C1F3C42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F0BF4-8250-E446-837B-5EA9534F3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34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1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C5C1224-3420-BD4C-AB03-597E49156B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968ACE-AF19-3041-ACD6-427E5021CCDD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0E31E45-BD7C-2244-A5AA-6B9A4DD18F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12DB7C9-9D63-8443-A5FD-D086C0E4D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43410C-D5EE-774D-935A-8E4F028A5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221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0"/>
            <a:ext cx="4140000" cy="438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384800"/>
            <a:ext cx="1956000" cy="1996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DABA81-09CA-2445-94F5-E8C5860AE59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D9622A0-B4DA-AB4C-98CE-E6395845296C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1A2F9A-5ACE-794A-BD66-D670CFEBB35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9B6D6-A74F-7342-B26B-5A03F20C864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22C5BA-E246-C240-8053-0C72324AC5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9120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35000" y="-1"/>
            <a:ext cx="4140000" cy="359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75000" y="3595125"/>
            <a:ext cx="1917000" cy="1705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1798D99-AE73-44D3-BA8B-DA609105C4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0400" y="5301000"/>
            <a:ext cx="1344600" cy="1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95CCF-38D8-0949-8CA7-B8F50CCEBFD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75948ED-22D6-FD45-A9F4-17FAF5946A7A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798A22-719C-AD4E-A2E4-6E589B424B3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CDEA8-12CF-E54D-872A-A3A7C01687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BABCDE-63B5-7C46-821D-F3064414E3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1212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FF2D4-8454-424E-964D-36696659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5127-EAB8-804B-8CE7-159BEF7EAD6B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BEFFA1A-D493-0248-84A1-3307B141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B079903-BBE1-444C-BA56-1EE19040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08F49-0018-894A-B2B3-3C5CDB861D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5886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FC7E27-D871-8949-9F84-A0609968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785C-D633-4C44-AC92-BDEB3F834037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3CB020-10CB-D247-9419-79BE5850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25391D-0555-F04A-AD64-9D10509B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9CE8B-E861-8540-998D-CA8F3DC4D0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8717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3506-EC7E-5F4F-9866-B9EA42BE1A48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2336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204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3A1C0D48-6745-44FE-81AC-9E3EB1E2DECC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62FA97E8-4519-4739-B895-55612F78257D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5432D3A-C3C9-4B63-96CD-241A721F1380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8204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336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04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DCE95CF4-5CBF-4291-A2EE-D5DE9E6B9DF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36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5D1BABBE-6978-4D02-8163-974D5CE637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638213F-5B32-4E08-8CF4-7C45D4AFBD8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4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45441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096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5718000" y="60966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C9BF2E3-EA9C-7F4B-9DDD-A42D8C853D7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BE3CBF-B0C1-964C-97A5-74D9CF1994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6616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377825"/>
            <a:ext cx="11436350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BF03-830B-D644-B48B-9F693DBA2435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3590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147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590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147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F0F2B2CB-3337-458C-8742-CD64EDBB5A7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72261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06226EB7-DC79-4415-9F31-120925FC7DB0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1818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BD9D58A-9730-4689-82FF-3880AD4EB5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261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84FA9470-3E08-4A55-BB56-6A291847C1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818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74F72C97-0B91-4D13-BC93-502C0DDA63D5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13590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CA834CB8-8309-40CC-85CB-E847DDFEAA88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33147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A434F088-0196-49C1-B53B-EC3AFBDEA6FB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AFE4E092-B0F3-402B-9C53-055B7286B5B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590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D0EEFE8D-FB7E-4184-B179-6802E6985B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47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13E886F9-8EBE-418C-A9C2-637AD06602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4E3663E3-789A-40E1-BABF-D31E612525FE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72261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36EF7152-E16E-465A-A125-AF45D3A0E37A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91818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01E7611-82DD-4924-934D-F8701B5CD98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261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5E1CA1F3-9B65-483E-B0E7-D4BB7ACD4FC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818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063852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1"/>
            <a:ext cx="3600000" cy="13777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CA7A-028F-D641-A757-F504556EABEE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D3EE21-B105-4761-ACD1-C5BEE2805BD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14175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1814175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4908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1B9233A-DF33-49E3-8950-75A72BB6AB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77600" y="4597200"/>
            <a:ext cx="3314400" cy="226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0"/>
            <a:ext cx="3600000" cy="137849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8877600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6F0F0A-4199-EB47-811A-FAE05B072B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62905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5419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754" y="1387799"/>
            <a:ext cx="3596421" cy="12204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6FC-9C5A-8E4F-8F5D-F636A8B9F004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7754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8B7EDB-B996-BA42-902D-C20ED98AB6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9304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7754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" y="1387800"/>
            <a:ext cx="3596421" cy="122175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9C7-09B2-174C-A471-73F88209E3BE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000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5E94F0-46CB-FA4D-A7A8-113331E152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1003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and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30EF0-1BA1-49CF-B35E-118E146B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A1EC1-92B2-184C-A2CA-ECD7FC77C3B1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08C3D-9B0C-4E74-9AB5-9E79B445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ACBD4-335A-44B8-985A-019168B9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29767D4-6CBA-4EAD-AEB1-73F0D103F5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72" y="-3332"/>
            <a:ext cx="12192632" cy="6861331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4334 h 6862334"/>
              <a:gd name="connsiteX1" fmla="*/ 3826612 w 9144000"/>
              <a:gd name="connsiteY1" fmla="*/ 0 h 6862334"/>
              <a:gd name="connsiteX2" fmla="*/ 9144000 w 9144000"/>
              <a:gd name="connsiteY2" fmla="*/ 4334 h 6862334"/>
              <a:gd name="connsiteX3" fmla="*/ 9144000 w 9144000"/>
              <a:gd name="connsiteY3" fmla="*/ 6862334 h 6862334"/>
              <a:gd name="connsiteX4" fmla="*/ 0 w 9144000"/>
              <a:gd name="connsiteY4" fmla="*/ 6862334 h 6862334"/>
              <a:gd name="connsiteX5" fmla="*/ 0 w 9144000"/>
              <a:gd name="connsiteY5" fmla="*/ 4334 h 6862334"/>
              <a:gd name="connsiteX0" fmla="*/ 4334 w 9148334"/>
              <a:gd name="connsiteY0" fmla="*/ 4334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4334 w 9148334"/>
              <a:gd name="connsiteY6" fmla="*/ 4334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4700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4700 h 6862334"/>
              <a:gd name="connsiteX0" fmla="*/ 3822752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22752 w 9144474"/>
              <a:gd name="connsiteY6" fmla="*/ 3744700 h 6862334"/>
              <a:gd name="connsiteX0" fmla="*/ 3818844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18844 w 9144474"/>
              <a:gd name="connsiteY6" fmla="*/ 3744700 h 6862334"/>
              <a:gd name="connsiteX0" fmla="*/ 3818844 w 9144474"/>
              <a:gd name="connsiteY0" fmla="*/ 3740792 h 6858426"/>
              <a:gd name="connsiteX1" fmla="*/ 3819270 w 9144474"/>
              <a:gd name="connsiteY1" fmla="*/ 0 h 6858426"/>
              <a:gd name="connsiteX2" fmla="*/ 9144474 w 9144474"/>
              <a:gd name="connsiteY2" fmla="*/ 426 h 6858426"/>
              <a:gd name="connsiteX3" fmla="*/ 9144474 w 9144474"/>
              <a:gd name="connsiteY3" fmla="*/ 6858426 h 6858426"/>
              <a:gd name="connsiteX4" fmla="*/ 474 w 9144474"/>
              <a:gd name="connsiteY4" fmla="*/ 6858426 h 6858426"/>
              <a:gd name="connsiteX5" fmla="*/ 48 w 9144474"/>
              <a:gd name="connsiteY5" fmla="*/ 3740365 h 6858426"/>
              <a:gd name="connsiteX6" fmla="*/ 3818844 w 9144474"/>
              <a:gd name="connsiteY6" fmla="*/ 3740792 h 6858426"/>
              <a:gd name="connsiteX0" fmla="*/ 3818844 w 12163899"/>
              <a:gd name="connsiteY0" fmla="*/ 3740792 h 6858426"/>
              <a:gd name="connsiteX1" fmla="*/ 3819270 w 12163899"/>
              <a:gd name="connsiteY1" fmla="*/ 0 h 6858426"/>
              <a:gd name="connsiteX2" fmla="*/ 12163899 w 12163899"/>
              <a:gd name="connsiteY2" fmla="*/ 426 h 6858426"/>
              <a:gd name="connsiteX3" fmla="*/ 9144474 w 12163899"/>
              <a:gd name="connsiteY3" fmla="*/ 6858426 h 6858426"/>
              <a:gd name="connsiteX4" fmla="*/ 474 w 12163899"/>
              <a:gd name="connsiteY4" fmla="*/ 6858426 h 6858426"/>
              <a:gd name="connsiteX5" fmla="*/ 48 w 12163899"/>
              <a:gd name="connsiteY5" fmla="*/ 3740365 h 6858426"/>
              <a:gd name="connsiteX6" fmla="*/ 3818844 w 12163899"/>
              <a:gd name="connsiteY6" fmla="*/ 3740792 h 6858426"/>
              <a:gd name="connsiteX0" fmla="*/ 3818844 w 12192474"/>
              <a:gd name="connsiteY0" fmla="*/ 3740792 h 6858426"/>
              <a:gd name="connsiteX1" fmla="*/ 3819270 w 12192474"/>
              <a:gd name="connsiteY1" fmla="*/ 0 h 6858426"/>
              <a:gd name="connsiteX2" fmla="*/ 12163899 w 12192474"/>
              <a:gd name="connsiteY2" fmla="*/ 426 h 6858426"/>
              <a:gd name="connsiteX3" fmla="*/ 12192474 w 12192474"/>
              <a:gd name="connsiteY3" fmla="*/ 6858426 h 6858426"/>
              <a:gd name="connsiteX4" fmla="*/ 474 w 12192474"/>
              <a:gd name="connsiteY4" fmla="*/ 6858426 h 6858426"/>
              <a:gd name="connsiteX5" fmla="*/ 48 w 12192474"/>
              <a:gd name="connsiteY5" fmla="*/ 3740365 h 6858426"/>
              <a:gd name="connsiteX6" fmla="*/ 3818844 w 12192474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2508"/>
              <a:gd name="connsiteY0" fmla="*/ 3740792 h 6858426"/>
              <a:gd name="connsiteX1" fmla="*/ 3819270 w 12192508"/>
              <a:gd name="connsiteY1" fmla="*/ 0 h 6858426"/>
              <a:gd name="connsiteX2" fmla="*/ 12189971 w 12192508"/>
              <a:gd name="connsiteY2" fmla="*/ 426 h 6858426"/>
              <a:gd name="connsiteX3" fmla="*/ 12192474 w 12192508"/>
              <a:gd name="connsiteY3" fmla="*/ 6858426 h 6858426"/>
              <a:gd name="connsiteX4" fmla="*/ 474 w 12192508"/>
              <a:gd name="connsiteY4" fmla="*/ 6858426 h 6858426"/>
              <a:gd name="connsiteX5" fmla="*/ 48 w 12192508"/>
              <a:gd name="connsiteY5" fmla="*/ 3740365 h 6858426"/>
              <a:gd name="connsiteX6" fmla="*/ 3818844 w 12192508"/>
              <a:gd name="connsiteY6" fmla="*/ 3740792 h 6858426"/>
              <a:gd name="connsiteX0" fmla="*/ 3818844 w 12192633"/>
              <a:gd name="connsiteY0" fmla="*/ 3740792 h 6858426"/>
              <a:gd name="connsiteX1" fmla="*/ 3819270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366 h 6858000"/>
              <a:gd name="connsiteX1" fmla="*/ 4590795 w 12192633"/>
              <a:gd name="connsiteY1" fmla="*/ 9099 h 6858000"/>
              <a:gd name="connsiteX2" fmla="*/ 12192633 w 12192633"/>
              <a:gd name="connsiteY2" fmla="*/ 0 h 6858000"/>
              <a:gd name="connsiteX3" fmla="*/ 12192474 w 12192633"/>
              <a:gd name="connsiteY3" fmla="*/ 6858000 h 6858000"/>
              <a:gd name="connsiteX4" fmla="*/ 474 w 12192633"/>
              <a:gd name="connsiteY4" fmla="*/ 6858000 h 6858000"/>
              <a:gd name="connsiteX5" fmla="*/ 48 w 12192633"/>
              <a:gd name="connsiteY5" fmla="*/ 3739939 h 6858000"/>
              <a:gd name="connsiteX6" fmla="*/ 3818844 w 12192633"/>
              <a:gd name="connsiteY6" fmla="*/ 3740366 h 6858000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4590369 w 12192633"/>
              <a:gd name="connsiteY0" fmla="*/ 402654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4590369 w 12192633"/>
              <a:gd name="connsiteY6" fmla="*/ 4026542 h 6858426"/>
              <a:gd name="connsiteX0" fmla="*/ 4590017 w 12192281"/>
              <a:gd name="connsiteY0" fmla="*/ 4026542 h 6858426"/>
              <a:gd name="connsiteX1" fmla="*/ 4590443 w 12192281"/>
              <a:gd name="connsiteY1" fmla="*/ 0 h 6858426"/>
              <a:gd name="connsiteX2" fmla="*/ 12192281 w 12192281"/>
              <a:gd name="connsiteY2" fmla="*/ 426 h 6858426"/>
              <a:gd name="connsiteX3" fmla="*/ 12192122 w 12192281"/>
              <a:gd name="connsiteY3" fmla="*/ 6858426 h 6858426"/>
              <a:gd name="connsiteX4" fmla="*/ 122 w 12192281"/>
              <a:gd name="connsiteY4" fmla="*/ 6858426 h 6858426"/>
              <a:gd name="connsiteX5" fmla="*/ 9221 w 12192281"/>
              <a:gd name="connsiteY5" fmla="*/ 4054690 h 6858426"/>
              <a:gd name="connsiteX6" fmla="*/ 4590017 w 12192281"/>
              <a:gd name="connsiteY6" fmla="*/ 4026542 h 6858426"/>
              <a:gd name="connsiteX0" fmla="*/ 4590368 w 12192632"/>
              <a:gd name="connsiteY0" fmla="*/ 402654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26542 h 6858426"/>
              <a:gd name="connsiteX0" fmla="*/ 4590368 w 12192632"/>
              <a:gd name="connsiteY0" fmla="*/ 403606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36067 h 6858426"/>
              <a:gd name="connsiteX0" fmla="*/ 4590368 w 12192632"/>
              <a:gd name="connsiteY0" fmla="*/ 404559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5592 h 6858426"/>
              <a:gd name="connsiteX0" fmla="*/ 4590368 w 12192632"/>
              <a:gd name="connsiteY0" fmla="*/ 405511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55117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4696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4698 h 6861331"/>
              <a:gd name="connsiteX1" fmla="*/ 4587462 w 12192632"/>
              <a:gd name="connsiteY1" fmla="*/ 2905 h 6861331"/>
              <a:gd name="connsiteX2" fmla="*/ 12192632 w 12192632"/>
              <a:gd name="connsiteY2" fmla="*/ 0 h 6861331"/>
              <a:gd name="connsiteX3" fmla="*/ 12192473 w 12192632"/>
              <a:gd name="connsiteY3" fmla="*/ 6861331 h 6861331"/>
              <a:gd name="connsiteX4" fmla="*/ 473 w 12192632"/>
              <a:gd name="connsiteY4" fmla="*/ 6861331 h 6861331"/>
              <a:gd name="connsiteX5" fmla="*/ 47 w 12192632"/>
              <a:gd name="connsiteY5" fmla="*/ 4044270 h 6861331"/>
              <a:gd name="connsiteX6" fmla="*/ 4587036 w 12192632"/>
              <a:gd name="connsiteY6" fmla="*/ 4044698 h 686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632" h="6861331">
                <a:moveTo>
                  <a:pt x="4587036" y="4044698"/>
                </a:moveTo>
                <a:cubicBezTo>
                  <a:pt x="4588481" y="2795162"/>
                  <a:pt x="4586017" y="1252441"/>
                  <a:pt x="4587462" y="2905"/>
                </a:cubicBezTo>
                <a:lnTo>
                  <a:pt x="12192632" y="0"/>
                </a:lnTo>
                <a:cubicBezTo>
                  <a:pt x="12192225" y="2286000"/>
                  <a:pt x="12192880" y="4575331"/>
                  <a:pt x="12192473" y="6861331"/>
                </a:cubicBezTo>
                <a:lnTo>
                  <a:pt x="473" y="6861331"/>
                </a:lnTo>
                <a:cubicBezTo>
                  <a:pt x="-972" y="5821977"/>
                  <a:pt x="1492" y="5083624"/>
                  <a:pt x="47" y="4044270"/>
                </a:cubicBezTo>
                <a:lnTo>
                  <a:pt x="4587036" y="404469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7F807A-F369-4FBC-B5EB-675732DA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8" y="377826"/>
            <a:ext cx="3860802" cy="30511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319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7000A8D-916B-6A46-A8CB-3E48942EBD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77A01-E9E8-0346-87B6-A50C0F85A296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429706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F0808-BBA3-3A41-B407-560B02C099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BC71C-5BC4-4448-9864-CA26E655EAFE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778458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628C8-BDEC-4C4C-BE6D-FF9ED0F5BA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39A4D-45C0-614F-BA3D-48CE68D5EA38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113025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E57F7F5-FC77-425E-A2A6-DDD1D50110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7175" y="377825"/>
            <a:ext cx="5157000" cy="398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A93B3-E055-4858-9A45-84EE75DE5C27}"/>
              </a:ext>
            </a:extLst>
          </p:cNvPr>
          <p:cNvSpPr/>
          <p:nvPr userDrawn="1"/>
        </p:nvSpPr>
        <p:spPr>
          <a:xfrm>
            <a:off x="11814175" y="-175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C4595B4-A431-E645-B62F-FD05F8FF8E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89F9C1-FA19-D240-83AC-6F6609C15122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50329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2600" y="4950000"/>
            <a:ext cx="2629000" cy="143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8680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1600" y="894600"/>
            <a:ext cx="5270400" cy="40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3914600" y="45738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FD26272-1046-C440-83DF-DE260B8CF8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ADD38CF-8BDA-4241-92C2-0DB8F25AD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6830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2807F74-89C1-C74A-9216-F45E8CFC4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2148A-3978-D24D-BAB5-940EE414094B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856367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5570-C002-6A4D-8BF8-3DBE2A5A424A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79706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205-D763-B848-ACFA-ED6174246933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CCCD6-443C-8B44-878A-06CB094BC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6769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T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12C503-F4FA-E449-82E7-E8589FB68D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4950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E5F6E-0235-224E-8AA4-87B78D2BDF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1199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CC95244-134A-B743-9347-7EB93D327E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76" y="2147777"/>
            <a:ext cx="5556650" cy="25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2874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446259"/>
            <a:ext cx="10962696" cy="1076155"/>
          </a:xfrm>
        </p:spPr>
        <p:txBody>
          <a:bodyPr/>
          <a:lstStyle/>
          <a:p>
            <a:r>
              <a:rPr lang="en-US" dirty="0"/>
              <a:t>&lt;2 column&gt;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6720" y="1853399"/>
            <a:ext cx="526631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9545" y="1853399"/>
            <a:ext cx="526631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mrk_ifl_lg_rgb_dkgry_ppt.png"/>
          <p:cNvPicPr>
            <a:picLocks noChangeAspect="1"/>
          </p:cNvPicPr>
          <p:nvPr userDrawn="1"/>
        </p:nvPicPr>
        <p:blipFill>
          <a:blip r:embed="rId2"/>
          <a:srcRect l="8299" t="21858" r="7054" b="21311"/>
          <a:stretch>
            <a:fillRect/>
          </a:stretch>
        </p:blipFill>
        <p:spPr>
          <a:xfrm>
            <a:off x="8516025" y="6194424"/>
            <a:ext cx="2195132" cy="559129"/>
          </a:xfrm>
          <a:prstGeom prst="rect">
            <a:avLst/>
          </a:prstGeom>
        </p:spPr>
      </p:pic>
      <p:pic>
        <p:nvPicPr>
          <p:cNvPr id="8" name="Picture 2" descr="C:\Users\Forringr\AppData\Local\Microsoft\Windows\Temporary Internet Files\Content.Outlook\WRMKZ3N8\MGCDA_ICON_NEW TA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45" y="6261034"/>
            <a:ext cx="1133192" cy="49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10439" y="6292349"/>
            <a:ext cx="1515979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1400" b="1" kern="600" spc="30" dirty="0">
                <a:solidFill>
                  <a:schemeClr val="accent2"/>
                </a:solidFill>
              </a:rPr>
              <a:t>Global </a:t>
            </a:r>
          </a:p>
          <a:p>
            <a:pPr algn="r"/>
            <a:r>
              <a:rPr lang="en-US" sz="1400" b="1" kern="600" spc="30" dirty="0">
                <a:solidFill>
                  <a:schemeClr val="accent2"/>
                </a:solidFill>
              </a:rPr>
              <a:t>Analytics</a:t>
            </a:r>
          </a:p>
        </p:txBody>
      </p:sp>
      <p:pic>
        <p:nvPicPr>
          <p:cNvPr id="15" name="bjClassifierImageBottom">
            <a:extLst>
              <a:ext uri="{FF2B5EF4-FFF2-40B4-BE49-F238E27FC236}">
                <a16:creationId xmlns:a16="http://schemas.microsoft.com/office/drawing/2014/main" id="{A61F3296-3A60-48B0-8597-AC5CDC2A42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978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/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RK_FirstP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1" y="-4858"/>
            <a:ext cx="1221042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6754" y="1185905"/>
            <a:ext cx="9298822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6755" y="5628837"/>
            <a:ext cx="4801849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16755" y="5374232"/>
            <a:ext cx="2581947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</p:spTree>
    <p:extLst>
      <p:ext uri="{BB962C8B-B14F-4D97-AF65-F5344CB8AC3E}">
        <p14:creationId xmlns:p14="http://schemas.microsoft.com/office/powerpoint/2010/main" val="13323609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divider – Warm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RK_Sub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1" y="-4858"/>
            <a:ext cx="1221042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2256205"/>
            <a:ext cx="6570528" cy="2345590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600" b="0" cap="none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9545" y="4631270"/>
            <a:ext cx="6570528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000000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462" y="5977662"/>
            <a:ext cx="4835583" cy="789128"/>
            <a:chOff x="222030" y="5963374"/>
            <a:chExt cx="4834324" cy="78912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030" y="5963374"/>
              <a:ext cx="789128" cy="789128"/>
            </a:xfrm>
            <a:prstGeom prst="rect">
              <a:avLst/>
            </a:prstGeom>
            <a:effectLst>
              <a:softEdge rad="38100"/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1053624" y="6019384"/>
              <a:ext cx="4002730" cy="67710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2000" b="1" u="sng" kern="600" spc="30" dirty="0">
                  <a:solidFill>
                    <a:schemeClr val="tx1"/>
                  </a:solidFill>
                  <a:uFill>
                    <a:solidFill>
                      <a:schemeClr val="accent2"/>
                    </a:solidFill>
                  </a:uFill>
                </a:rPr>
                <a:t>CUSTOMER &amp; DATA ANALYTICS</a:t>
              </a:r>
            </a:p>
            <a:p>
              <a:r>
                <a:rPr lang="en-US" sz="18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Making </a:t>
              </a:r>
              <a:r>
                <a:rPr lang="en-US" sz="24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BIG</a:t>
              </a:r>
              <a:r>
                <a:rPr lang="en-US" sz="18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Data </a:t>
              </a:r>
              <a:r>
                <a:rPr lang="en-US" sz="14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SMALL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65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8600" y="3384000"/>
            <a:ext cx="1913400" cy="168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52000" y="0"/>
            <a:ext cx="4140000" cy="338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7674000" y="600375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02C68CA-982E-4DE8-82EB-BF63660F9C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5067000"/>
            <a:ext cx="1351800" cy="936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4940B72-A25F-DD4E-B080-EF804C93C3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9217C54-93DD-8E47-A23F-F97CF894E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8770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4" y="1228725"/>
            <a:ext cx="9445752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4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3081D7-228C-7F4B-B2F0-F8F6D2CAB5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21D473B-03CC-A840-9172-E75A8523CF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369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11436350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877B-9B68-6D4A-BCF8-960EAC37048D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6988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Vertical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22" y="1925636"/>
            <a:ext cx="2104845" cy="445611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599" y="1925636"/>
            <a:ext cx="7521575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86A-215E-1447-8183-44810891358B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76A1C-450C-4513-925D-8391EFA2E70F}"/>
              </a:ext>
            </a:extLst>
          </p:cNvPr>
          <p:cNvCxnSpPr/>
          <p:nvPr userDrawn="1"/>
        </p:nvCxnSpPr>
        <p:spPr>
          <a:xfrm>
            <a:off x="3051313" y="516835"/>
            <a:ext cx="0" cy="59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79248C1-85D6-0A41-9196-18D936195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1799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7755" y="6480175"/>
            <a:ext cx="722264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rgbClr val="9EA7B3"/>
                </a:solidFill>
              </a:defRPr>
            </a:lvl1pPr>
          </a:lstStyle>
          <a:p>
            <a:fld id="{05972683-51EE-5F41-850D-F4F103575C34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none" baseline="0">
                <a:solidFill>
                  <a:srgbClr val="9EA7B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744" y="6480175"/>
            <a:ext cx="229431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57FA-CBE0-4527-848B-CD3B986A4345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8B2952-F7B1-FB4B-A859-8048BF0D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904" y="1929384"/>
            <a:ext cx="11439144" cy="445312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E875C-199D-1849-9C39-2C6C19A6CF53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  <p:sp>
        <p:nvSpPr>
          <p:cNvPr id="3" name="MSIPCMContentMarking" descr="{&quot;HashCode&quot;:1468442394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6AA26BA-D8B4-4593-8CCC-FC18C6E052FD}"/>
              </a:ext>
            </a:extLst>
          </p:cNvPr>
          <p:cNvSpPr txBox="1"/>
          <p:nvPr userDrawn="1"/>
        </p:nvSpPr>
        <p:spPr>
          <a:xfrm>
            <a:off x="0" y="0"/>
            <a:ext cx="10180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B294"/>
                </a:solidFill>
                <a:latin typeface="Calibri" panose="020F0502020204030204" pitchFamily="34" charset="0"/>
              </a:rPr>
              <a:t>Proprietary</a:t>
            </a:r>
            <a:endParaRPr lang="en-US" sz="1200" dirty="0">
              <a:solidFill>
                <a:srgbClr val="00B294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4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722" r:id="rId8"/>
    <p:sldLayoutId id="2147483723" r:id="rId9"/>
    <p:sldLayoutId id="2147483676" r:id="rId10"/>
    <p:sldLayoutId id="2147483721" r:id="rId11"/>
    <p:sldLayoutId id="2147483724" r:id="rId12"/>
    <p:sldLayoutId id="2147483710" r:id="rId13"/>
    <p:sldLayoutId id="2147483709" r:id="rId14"/>
    <p:sldLayoutId id="2147483691" r:id="rId15"/>
    <p:sldLayoutId id="2147483729" r:id="rId16"/>
    <p:sldLayoutId id="2147483725" r:id="rId17"/>
    <p:sldLayoutId id="2147483701" r:id="rId18"/>
    <p:sldLayoutId id="2147483702" r:id="rId19"/>
    <p:sldLayoutId id="2147483726" r:id="rId20"/>
    <p:sldLayoutId id="2147483728" r:id="rId21"/>
    <p:sldLayoutId id="2147483727" r:id="rId22"/>
    <p:sldLayoutId id="2147483730" r:id="rId23"/>
    <p:sldLayoutId id="2147483731" r:id="rId24"/>
    <p:sldLayoutId id="2147483700" r:id="rId25"/>
    <p:sldLayoutId id="2147483705" r:id="rId26"/>
    <p:sldLayoutId id="2147483704" r:id="rId27"/>
    <p:sldLayoutId id="2147483706" r:id="rId28"/>
    <p:sldLayoutId id="2147483707" r:id="rId29"/>
    <p:sldLayoutId id="2147483703" r:id="rId30"/>
    <p:sldLayoutId id="2147483696" r:id="rId31"/>
    <p:sldLayoutId id="2147483695" r:id="rId32"/>
    <p:sldLayoutId id="2147483697" r:id="rId33"/>
    <p:sldLayoutId id="2147483675" r:id="rId34"/>
    <p:sldLayoutId id="2147483692" r:id="rId35"/>
    <p:sldLayoutId id="2147483693" r:id="rId36"/>
    <p:sldLayoutId id="2147483698" r:id="rId37"/>
    <p:sldLayoutId id="2147483699" r:id="rId38"/>
    <p:sldLayoutId id="2147483689" r:id="rId39"/>
    <p:sldLayoutId id="2147483690" r:id="rId40"/>
    <p:sldLayoutId id="2147483711" r:id="rId41"/>
    <p:sldLayoutId id="2147483715" r:id="rId42"/>
    <p:sldLayoutId id="2147483712" r:id="rId43"/>
    <p:sldLayoutId id="2147483713" r:id="rId44"/>
    <p:sldLayoutId id="2147483714" r:id="rId45"/>
    <p:sldLayoutId id="2147483718" r:id="rId46"/>
    <p:sldLayoutId id="2147483716" r:id="rId47"/>
    <p:sldLayoutId id="2147483717" r:id="rId48"/>
    <p:sldLayoutId id="2147483720" r:id="rId49"/>
    <p:sldLayoutId id="2147483719" r:id="rId50"/>
    <p:sldLayoutId id="2147483678" r:id="rId51"/>
    <p:sldLayoutId id="2147483679" r:id="rId52"/>
    <p:sldLayoutId id="2147483732" r:id="rId53"/>
    <p:sldLayoutId id="2147483733" r:id="rId54"/>
    <p:sldLayoutId id="2147483734" r:id="rId55"/>
    <p:sldLayoutId id="2147483735" r:id="rId56"/>
    <p:sldLayoutId id="2147483738" r:id="rId57"/>
    <p:sldLayoutId id="2147483739" r:id="rId58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75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49250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465138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581025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400"/>
        </a:spcAft>
        <a:buFont typeface="Arial" panose="020B0604020202020204" pitchFamily="34" charset="0"/>
        <a:buNone/>
        <a:defRPr lang="en-US" sz="1200" b="1" kern="1200" dirty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lang="en-US" sz="3000" kern="1200" dirty="0">
          <a:solidFill>
            <a:schemeClr val="accent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38" userDrawn="1">
          <p15:clr>
            <a:srgbClr val="F26B43"/>
          </p15:clr>
        </p15:guide>
        <p15:guide id="4" pos="2511" userDrawn="1">
          <p15:clr>
            <a:srgbClr val="F26B43"/>
          </p15:clr>
        </p15:guide>
        <p15:guide id="5" pos="2704" userDrawn="1">
          <p15:clr>
            <a:srgbClr val="F26B43"/>
          </p15:clr>
        </p15:guide>
        <p15:guide id="6" pos="4977" userDrawn="1">
          <p15:clr>
            <a:srgbClr val="F26B43"/>
          </p15:clr>
        </p15:guide>
        <p15:guide id="7" pos="5169" userDrawn="1">
          <p15:clr>
            <a:srgbClr val="F26B43"/>
          </p15:clr>
        </p15:guide>
        <p15:guide id="8" pos="7442" userDrawn="1">
          <p15:clr>
            <a:srgbClr val="F26B43"/>
          </p15:clr>
        </p15:guide>
        <p15:guide id="9" orient="horz" pos="238" userDrawn="1">
          <p15:clr>
            <a:srgbClr val="F26B43"/>
          </p15:clr>
        </p15:guide>
        <p15:guide id="10" orient="horz" pos="4020" userDrawn="1">
          <p15:clr>
            <a:srgbClr val="F26B43"/>
          </p15:clr>
        </p15:guide>
        <p15:guide id="11" orient="horz" pos="1751" userDrawn="1">
          <p15:clr>
            <a:srgbClr val="F26B43"/>
          </p15:clr>
        </p15:guide>
        <p15:guide id="12" orient="horz" pos="1213" userDrawn="1">
          <p15:clr>
            <a:srgbClr val="F26B43"/>
          </p15:clr>
        </p15:guide>
        <p15:guide id="13" orient="horz" pos="7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90D-8D17-414E-B881-9623CBCC1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24" y="2212848"/>
            <a:ext cx="11436351" cy="2020824"/>
          </a:xfrm>
        </p:spPr>
        <p:txBody>
          <a:bodyPr/>
          <a:lstStyle/>
          <a:p>
            <a:r>
              <a:rPr lang="en-GB" dirty="0"/>
              <a:t>3. Data Exploration</a:t>
            </a:r>
            <a:br>
              <a:rPr lang="en-GB" dirty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8451652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Explore</a:t>
            </a:r>
            <a:r>
              <a:rPr lang="en-US" sz="2750" dirty="0">
                <a:solidFill>
                  <a:srgbClr val="0C2340"/>
                </a:solidFill>
                <a:latin typeface="Invention Light"/>
              </a:rPr>
              <a:t> Trends – HCC Social Clicks</a:t>
            </a:r>
            <a:endParaRPr kumimoji="0" lang="en-US" sz="2750" b="0" i="0" u="none" strike="noStrike" kern="600" cap="none" spc="50" normalizeH="0" baseline="0" noProof="0" dirty="0">
              <a:ln>
                <a:noFill/>
              </a:ln>
              <a:solidFill>
                <a:srgbClr val="0C2340"/>
              </a:solidFill>
              <a:effectLst/>
              <a:uLnTx/>
              <a:uFillTx/>
              <a:latin typeface="Invention Light"/>
              <a:ea typeface="+mj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98038-03CB-D919-308B-DFE96088B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4" y="1432786"/>
            <a:ext cx="11436350" cy="486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4549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Explore</a:t>
            </a:r>
            <a:r>
              <a:rPr lang="en-US" sz="2750" dirty="0">
                <a:solidFill>
                  <a:srgbClr val="0C2340"/>
                </a:solidFill>
                <a:latin typeface="Invention Light"/>
              </a:rPr>
              <a:t> Trends – HQ Email (SFMC) – Delivery, Engagements, Clicks</a:t>
            </a:r>
            <a:endParaRPr kumimoji="0" lang="en-US" sz="2750" b="0" i="0" u="none" strike="noStrike" kern="600" cap="none" spc="50" normalizeH="0" baseline="0" noProof="0" dirty="0">
              <a:ln>
                <a:noFill/>
              </a:ln>
              <a:solidFill>
                <a:srgbClr val="0C2340"/>
              </a:solidFill>
              <a:effectLst/>
              <a:uLnTx/>
              <a:uFillTx/>
              <a:latin typeface="Invention Light"/>
              <a:ea typeface="+mj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EF8EC9-ACA3-B359-06F6-93F46C283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67" y="1349734"/>
            <a:ext cx="11436350" cy="534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1614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Explore</a:t>
            </a:r>
            <a:r>
              <a:rPr lang="en-US" sz="2750" dirty="0">
                <a:solidFill>
                  <a:srgbClr val="0C2340"/>
                </a:solidFill>
                <a:latin typeface="Invention Light"/>
              </a:rPr>
              <a:t> Trends – HCP </a:t>
            </a:r>
            <a:r>
              <a:rPr lang="en-US" sz="2750" dirty="0" err="1">
                <a:solidFill>
                  <a:srgbClr val="0C2340"/>
                </a:solidFill>
                <a:latin typeface="Invention Light"/>
              </a:rPr>
              <a:t>Epocrates</a:t>
            </a:r>
            <a:r>
              <a:rPr lang="en-US" sz="2750" dirty="0">
                <a:solidFill>
                  <a:srgbClr val="0C2340"/>
                </a:solidFill>
                <a:latin typeface="Invention Light"/>
              </a:rPr>
              <a:t> - Pulsed</a:t>
            </a:r>
            <a:endParaRPr kumimoji="0" lang="en-US" sz="2750" b="0" i="0" u="none" strike="noStrike" kern="600" cap="none" spc="50" normalizeH="0" baseline="0" noProof="0" dirty="0">
              <a:ln>
                <a:noFill/>
              </a:ln>
              <a:solidFill>
                <a:srgbClr val="0C2340"/>
              </a:solidFill>
              <a:effectLst/>
              <a:uLnTx/>
              <a:uFillTx/>
              <a:latin typeface="Invention Light"/>
              <a:ea typeface="+mj-e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DC8640-E5BD-0A75-3611-90C7752D7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5" y="1466256"/>
            <a:ext cx="11436350" cy="457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8735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Explore</a:t>
            </a:r>
            <a:r>
              <a:rPr lang="en-US" sz="2750" dirty="0">
                <a:solidFill>
                  <a:srgbClr val="0C2340"/>
                </a:solidFill>
                <a:latin typeface="Invention Light"/>
              </a:rPr>
              <a:t> Trends – HCP NexGen – Only Few Months of Activities</a:t>
            </a:r>
            <a:endParaRPr kumimoji="0" lang="en-US" sz="2750" b="0" i="0" u="none" strike="noStrike" kern="600" cap="none" spc="50" normalizeH="0" baseline="0" noProof="0" dirty="0">
              <a:ln>
                <a:noFill/>
              </a:ln>
              <a:solidFill>
                <a:srgbClr val="0C2340"/>
              </a:solidFill>
              <a:effectLst/>
              <a:uLnTx/>
              <a:uFillTx/>
              <a:latin typeface="Invention Light"/>
              <a:ea typeface="+mj-e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EF7849-03A7-5B4F-4DAA-4AA0578B3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39" y="1462536"/>
            <a:ext cx="11432115" cy="478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3849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Variable Summary – Understanding Distribution and Missing Data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B469BB0-4786-D0F6-297F-D9BC683DCF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9266158"/>
              </p:ext>
            </p:extLst>
          </p:nvPr>
        </p:nvGraphicFramePr>
        <p:xfrm>
          <a:off x="539602" y="2818361"/>
          <a:ext cx="11124314" cy="370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74488E0-D9DD-F7C3-7158-38324F1BBF74}"/>
              </a:ext>
            </a:extLst>
          </p:cNvPr>
          <p:cNvSpPr txBox="1"/>
          <p:nvPr/>
        </p:nvSpPr>
        <p:spPr>
          <a:xfrm>
            <a:off x="539602" y="1247182"/>
            <a:ext cx="11271652" cy="132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2286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Explore each variable’s counts, basic statistics and distributions. [PROC SUMMARY, PROC FREQ]</a:t>
            </a:r>
          </a:p>
          <a:p>
            <a:pPr marL="342900" marR="0" lvl="0" indent="-342900" algn="l" defTabSz="2286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QC and fill in missing data. </a:t>
            </a:r>
          </a:p>
          <a:p>
            <a:pPr marL="342900" marR="0" lvl="0" indent="-342900" algn="l" defTabSz="2286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Note each variable’s characteristics and possible deviations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from Normal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8932040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Compare Spends vs. Promotional Activities – HCP Channels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3A7DE4-3474-6696-447D-FB6AE9318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4" y="1557416"/>
            <a:ext cx="9391220" cy="27742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062863-771E-1610-9557-FCDD7673D04F}"/>
              </a:ext>
            </a:extLst>
          </p:cNvPr>
          <p:cNvSpPr txBox="1"/>
          <p:nvPr/>
        </p:nvSpPr>
        <p:spPr>
          <a:xfrm>
            <a:off x="427807" y="4542838"/>
            <a:ext cx="11271652" cy="1700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2286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Observe if Total Spends for each HCP channel has relevant Activity counts</a:t>
            </a:r>
          </a:p>
          <a:p>
            <a:pPr marL="342900" marR="0" lvl="0" indent="-342900" algn="l" defTabSz="2286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Important to do comparison of Monthly Spend vs Activity Trends for each promotion – </a:t>
            </a:r>
          </a:p>
          <a:p>
            <a:pPr marL="5715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This may be a difficult task as monthly “actual” spends are not readily available for HCP channels – Multiple interactions with Solved / Team Frontiers will be needed.</a:t>
            </a:r>
          </a:p>
        </p:txBody>
      </p:sp>
    </p:spTree>
    <p:extLst>
      <p:ext uri="{BB962C8B-B14F-4D97-AF65-F5344CB8AC3E}">
        <p14:creationId xmlns:p14="http://schemas.microsoft.com/office/powerpoint/2010/main" val="5928030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Compare Spends vs. Promotional Activities – HCC 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62863-771E-1610-9557-FCDD7673D04F}"/>
              </a:ext>
            </a:extLst>
          </p:cNvPr>
          <p:cNvSpPr txBox="1"/>
          <p:nvPr/>
        </p:nvSpPr>
        <p:spPr>
          <a:xfrm>
            <a:off x="7201887" y="2625725"/>
            <a:ext cx="4497572" cy="1284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2286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Check if </a:t>
            </a:r>
            <a:r>
              <a:rPr lang="en-US" sz="1800" b="1" dirty="0">
                <a:solidFill>
                  <a:srgbClr val="0C2340"/>
                </a:solidFill>
                <a:latin typeface="Invention"/>
              </a:rPr>
              <a:t>Total Media Spends </a:t>
            </a:r>
            <a:r>
              <a:rPr lang="en-US" sz="1800" dirty="0">
                <a:solidFill>
                  <a:srgbClr val="0C2340"/>
                </a:solidFill>
                <a:latin typeface="Invention"/>
              </a:rPr>
              <a:t>from Media Calendar for each HCC channel has </a:t>
            </a:r>
            <a:r>
              <a:rPr lang="en-US" sz="1800" b="1" dirty="0">
                <a:solidFill>
                  <a:srgbClr val="0C2340"/>
                </a:solidFill>
                <a:latin typeface="Invention"/>
              </a:rPr>
              <a:t>relevant Activity counts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ECD4A5-A328-93F1-646F-730AA1668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802" y="2625725"/>
            <a:ext cx="5207000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7658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Compare Spends vs. Promotional Activities – HCC 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62863-771E-1610-9557-FCDD7673D04F}"/>
              </a:ext>
            </a:extLst>
          </p:cNvPr>
          <p:cNvSpPr txBox="1"/>
          <p:nvPr/>
        </p:nvSpPr>
        <p:spPr>
          <a:xfrm>
            <a:off x="9213136" y="1503624"/>
            <a:ext cx="2769757" cy="3777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2286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Check if </a:t>
            </a:r>
            <a:r>
              <a:rPr lang="en-US" sz="1800" b="1" dirty="0">
                <a:solidFill>
                  <a:srgbClr val="0C2340"/>
                </a:solidFill>
                <a:latin typeface="Invention"/>
              </a:rPr>
              <a:t>Monthly Media Spends</a:t>
            </a:r>
            <a:r>
              <a:rPr lang="en-US" sz="1800" dirty="0">
                <a:solidFill>
                  <a:srgbClr val="0C2340"/>
                </a:solidFill>
                <a:latin typeface="Invention"/>
              </a:rPr>
              <a:t> from Media Calendar for each HCC channel has </a:t>
            </a:r>
            <a:r>
              <a:rPr lang="en-US" sz="1800" b="1" dirty="0">
                <a:solidFill>
                  <a:srgbClr val="0C2340"/>
                </a:solidFill>
                <a:latin typeface="Invention"/>
              </a:rPr>
              <a:t>relevant Activity counts</a:t>
            </a:r>
          </a:p>
          <a:p>
            <a:pPr marL="285750" marR="0" lvl="0" indent="-285750" algn="l" defTabSz="2286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Media Calendar is obtained from Merck Media Team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95B85E-16A1-5D9E-A1AD-8AF80E42C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4" y="1425291"/>
            <a:ext cx="8460752" cy="52708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034905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Explore</a:t>
            </a:r>
            <a:r>
              <a:rPr lang="en-US" sz="2750" dirty="0">
                <a:solidFill>
                  <a:srgbClr val="0C2340"/>
                </a:solidFill>
                <a:latin typeface="Invention Light"/>
              </a:rPr>
              <a:t> Trends – Sales Trends</a:t>
            </a:r>
            <a:endParaRPr kumimoji="0" lang="en-US" sz="2750" b="0" i="0" u="none" strike="noStrike" kern="600" cap="none" spc="50" normalizeH="0" baseline="0" noProof="0" dirty="0">
              <a:ln>
                <a:noFill/>
              </a:ln>
              <a:solidFill>
                <a:srgbClr val="0C2340"/>
              </a:solidFill>
              <a:effectLst/>
              <a:uLnTx/>
              <a:uFillTx/>
              <a:latin typeface="Invention Light"/>
              <a:ea typeface="+mj-e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B64F09-233F-AD30-B524-8B7586BF7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57" y="1261685"/>
            <a:ext cx="9156608" cy="48150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7DF40C-9A41-0B8D-DC56-180880F8F29F}"/>
              </a:ext>
            </a:extLst>
          </p:cNvPr>
          <p:cNvSpPr txBox="1"/>
          <p:nvPr/>
        </p:nvSpPr>
        <p:spPr>
          <a:xfrm>
            <a:off x="238664" y="6076691"/>
            <a:ext cx="11271652" cy="45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2286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Observe Growth Trends, Seasonality, Market share changes, Data Capture methods   - NRx, </a:t>
            </a:r>
            <a:r>
              <a:rPr lang="en-US" sz="1800" dirty="0" err="1">
                <a:solidFill>
                  <a:srgbClr val="0C2340"/>
                </a:solidFill>
                <a:latin typeface="Invention"/>
              </a:rPr>
              <a:t>TRx</a:t>
            </a:r>
            <a:endParaRPr lang="en-US" sz="1800" dirty="0">
              <a:solidFill>
                <a:srgbClr val="0C2340"/>
              </a:solidFill>
              <a:latin typeface="Invention"/>
            </a:endParaRPr>
          </a:p>
        </p:txBody>
      </p:sp>
    </p:spTree>
    <p:extLst>
      <p:ext uri="{BB962C8B-B14F-4D97-AF65-F5344CB8AC3E}">
        <p14:creationId xmlns:p14="http://schemas.microsoft.com/office/powerpoint/2010/main" val="209840931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Explore</a:t>
            </a:r>
            <a:r>
              <a:rPr lang="en-US" sz="2750" dirty="0">
                <a:solidFill>
                  <a:srgbClr val="0C2340"/>
                </a:solidFill>
                <a:latin typeface="Invention Light"/>
              </a:rPr>
              <a:t> Trends – Sales Trends</a:t>
            </a:r>
            <a:endParaRPr kumimoji="0" lang="en-US" sz="2750" b="0" i="0" u="none" strike="noStrike" kern="600" cap="none" spc="50" normalizeH="0" baseline="0" noProof="0" dirty="0">
              <a:ln>
                <a:noFill/>
              </a:ln>
              <a:solidFill>
                <a:srgbClr val="0C2340"/>
              </a:solidFill>
              <a:effectLst/>
              <a:uLnTx/>
              <a:uFillTx/>
              <a:latin typeface="Invention Light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7DF40C-9A41-0B8D-DC56-180880F8F29F}"/>
              </a:ext>
            </a:extLst>
          </p:cNvPr>
          <p:cNvSpPr txBox="1"/>
          <p:nvPr/>
        </p:nvSpPr>
        <p:spPr>
          <a:xfrm>
            <a:off x="180753" y="1723829"/>
            <a:ext cx="11802140" cy="3777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2286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Consider model variables to address the patterns</a:t>
            </a:r>
          </a:p>
          <a:p>
            <a:pPr marL="5715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Growth Trends - Continuous time variable (linear, quadratic, cubic)</a:t>
            </a:r>
          </a:p>
          <a:p>
            <a:pPr marL="5715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Seasonality – 12-Month Lags or Time Indicators for Seasonal Months</a:t>
            </a:r>
          </a:p>
          <a:p>
            <a:pPr marL="5715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Data Capture Patterns – M1 (4 weeks) / M2(4 weeks) / M3 (5 weeks) – Indicator with a value of 1 for 3</a:t>
            </a:r>
            <a:r>
              <a:rPr lang="en-US" sz="1800" baseline="30000" dirty="0">
                <a:solidFill>
                  <a:srgbClr val="0C2340"/>
                </a:solidFill>
                <a:latin typeface="Invention"/>
              </a:rPr>
              <a:t>rd</a:t>
            </a:r>
            <a:r>
              <a:rPr lang="en-US" sz="1800" dirty="0">
                <a:solidFill>
                  <a:srgbClr val="0C2340"/>
                </a:solidFill>
                <a:latin typeface="Invention"/>
              </a:rPr>
              <a:t> month with 5 weeks of data) </a:t>
            </a:r>
          </a:p>
          <a:p>
            <a:pPr marL="5715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Complex trends – Time Indicators for each month – this has multiple advantages for modeling and is more generic and flexible to accommodate multiple market factors</a:t>
            </a:r>
          </a:p>
          <a:p>
            <a:pPr marL="342900" marR="0" lvl="0" indent="-342900" algn="l" defTabSz="2286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"/>
                <a:ea typeface="+mn-ea"/>
                <a:cs typeface="+mn-cs"/>
              </a:rPr>
              <a:t>Lagged Variables for Carryover – One time period Lag (most common), Three month Lag (capture 4/4/5 trends and carryover), Seasonal lag (i.e., 12 month lag) etc.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C2340"/>
              </a:solidFill>
              <a:effectLst/>
              <a:uLnTx/>
              <a:uFillTx/>
              <a:latin typeface="Inventio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0408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Explore</a:t>
            </a:r>
            <a:r>
              <a:rPr lang="en-US" sz="2750" dirty="0">
                <a:solidFill>
                  <a:srgbClr val="0C2340"/>
                </a:solidFill>
                <a:latin typeface="Invention Light"/>
              </a:rPr>
              <a:t> Trends – Promotional Trends</a:t>
            </a:r>
            <a:endParaRPr kumimoji="0" lang="en-US" sz="2750" b="0" i="0" u="none" strike="noStrike" kern="600" cap="none" spc="50" normalizeH="0" baseline="0" noProof="0" dirty="0">
              <a:ln>
                <a:noFill/>
              </a:ln>
              <a:solidFill>
                <a:srgbClr val="0C2340"/>
              </a:solidFill>
              <a:effectLst/>
              <a:uLnTx/>
              <a:uFillTx/>
              <a:latin typeface="Invention Light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5F95F-9551-6374-89CE-18D50C082315}"/>
              </a:ext>
            </a:extLst>
          </p:cNvPr>
          <p:cNvSpPr txBox="1"/>
          <p:nvPr/>
        </p:nvSpPr>
        <p:spPr>
          <a:xfrm>
            <a:off x="374904" y="1513517"/>
            <a:ext cx="10579395" cy="3408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2286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Compare Trends of Each promotion against Sales and make notes of any pattern (and/or lack there of)</a:t>
            </a:r>
          </a:p>
          <a:p>
            <a:pPr marL="342900" marR="0" lvl="0" indent="-342900" algn="l" defTabSz="2286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Compare HCP Promotions in terms of Delivery &amp; Engagements (Opens, Clicks)</a:t>
            </a:r>
          </a:p>
          <a:p>
            <a:pPr marL="342900" marR="0" lvl="0" indent="-342900" algn="l" defTabSz="2286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Compare HCC Promotions - Impressions, Clicks - focus on metric that is commonly used in models</a:t>
            </a:r>
          </a:p>
          <a:p>
            <a:pPr marL="342900" marR="0" lvl="0" indent="-342900" algn="l" defTabSz="2286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C2340"/>
                </a:solidFill>
                <a:latin typeface="Invention"/>
              </a:rPr>
              <a:t>For each Promotion – Compare the current trend with the trend used in a prior analysis – often this method captures various data issues.</a:t>
            </a:r>
          </a:p>
        </p:txBody>
      </p:sp>
    </p:spTree>
    <p:extLst>
      <p:ext uri="{BB962C8B-B14F-4D97-AF65-F5344CB8AC3E}">
        <p14:creationId xmlns:p14="http://schemas.microsoft.com/office/powerpoint/2010/main" val="25330228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Explore</a:t>
            </a:r>
            <a:r>
              <a:rPr lang="en-US" sz="2750" dirty="0">
                <a:solidFill>
                  <a:srgbClr val="0C2340"/>
                </a:solidFill>
                <a:latin typeface="Invention Light"/>
              </a:rPr>
              <a:t> Trends – HCP Medscape Engagement vs Sales</a:t>
            </a:r>
            <a:endParaRPr kumimoji="0" lang="en-US" sz="2750" b="0" i="0" u="none" strike="noStrike" kern="600" cap="none" spc="50" normalizeH="0" baseline="0" noProof="0" dirty="0">
              <a:ln>
                <a:noFill/>
              </a:ln>
              <a:solidFill>
                <a:srgbClr val="0C2340"/>
              </a:solidFill>
              <a:effectLst/>
              <a:uLnTx/>
              <a:uFillTx/>
              <a:latin typeface="Invention Light"/>
              <a:ea typeface="+mj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4A66D4-7D9A-4A2A-BAFE-8D0EE248B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96" y="1544428"/>
            <a:ext cx="11436350" cy="463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0008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heme/theme1.xml><?xml version="1.0" encoding="utf-8"?>
<a:theme xmlns:a="http://schemas.openxmlformats.org/drawingml/2006/main" name="Merck 16:9 PPT Theme">
  <a:themeElements>
    <a:clrScheme name="Custom 30">
      <a:dk1>
        <a:srgbClr val="0C2340"/>
      </a:dk1>
      <a:lt1>
        <a:srgbClr val="FFFFFF"/>
      </a:lt1>
      <a:dk2>
        <a:srgbClr val="688CE8"/>
      </a:dk2>
      <a:lt2>
        <a:srgbClr val="69B8F7"/>
      </a:lt2>
      <a:accent1>
        <a:srgbClr val="00857C"/>
      </a:accent1>
      <a:accent2>
        <a:srgbClr val="6ECEB2"/>
      </a:accent2>
      <a:accent3>
        <a:srgbClr val="BFED33"/>
      </a:accent3>
      <a:accent4>
        <a:srgbClr val="0C2340"/>
      </a:accent4>
      <a:accent5>
        <a:srgbClr val="FFF063"/>
      </a:accent5>
      <a:accent6>
        <a:srgbClr val="5350E4"/>
      </a:accent6>
      <a:hlink>
        <a:srgbClr val="11867B"/>
      </a:hlink>
      <a:folHlink>
        <a:srgbClr val="90C4D8"/>
      </a:folHlink>
    </a:clrScheme>
    <a:fontScheme name="Merck font theme">
      <a:majorFont>
        <a:latin typeface="Invention Light"/>
        <a:ea typeface=""/>
        <a:cs typeface=""/>
      </a:majorFont>
      <a:minorFont>
        <a:latin typeface="Inventio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/>
        </a:defPPr>
      </a:lstStyle>
    </a:txDef>
  </a:objectDefaults>
  <a:extraClrSchemeLst/>
  <a:custClrLst>
    <a:custClr name="Merck Teal">
      <a:srgbClr val="00857C"/>
    </a:custClr>
    <a:custClr name="White">
      <a:srgbClr val="FFFFFF"/>
    </a:custClr>
    <a:custClr name="Merck Blue">
      <a:srgbClr val="0C2340"/>
    </a:custClr>
    <a:custClr name="Merck Light Teal">
      <a:srgbClr val="6ECEB2"/>
    </a:custClr>
    <a:custClr name="Merck Off-White">
      <a:srgbClr val="F7F7F7"/>
    </a:custClr>
    <a:custClr name="Merck Lime">
      <a:srgbClr val="BFED33"/>
    </a:custClr>
    <a:custClr name="Merck Lemon">
      <a:srgbClr val="FFF063"/>
    </a:custClr>
    <a:custClr name="Merck Pastel Blue">
      <a:srgbClr val="69B8F7"/>
    </a:custClr>
    <a:custClr name="Merck Vista Blue">
      <a:srgbClr val="688CE8"/>
    </a:custClr>
    <a:custClr name="Merck Rich Blue">
      <a:srgbClr val="5450E4"/>
    </a:custClr>
  </a:custClrLst>
  <a:extLst>
    <a:ext uri="{05A4C25C-085E-4340-85A3-A5531E510DB2}">
      <thm15:themeFamily xmlns:thm15="http://schemas.microsoft.com/office/thememl/2012/main" name="16_9_Merck" id="{6816B23C-D596-B641-AC59-82B9DBB69469}" vid="{EF4CFF4B-FCCB-D84B-8F15-5CBFC5300D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C47AAA0-3E17-4D17-ACCC-88C0FDDDE60C}">
  <we:reference id="e849ddb8-6bbd-4833-bd4b-59030099d63e" version="1.0.0.0" store="EXCatalog" storeType="EXCatalog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F678FA71510043B195A1786C6312B0" ma:contentTypeVersion="8" ma:contentTypeDescription="Create a new document." ma:contentTypeScope="" ma:versionID="7f6794eae2ab671940660f7552b83b54">
  <xsd:schema xmlns:xsd="http://www.w3.org/2001/XMLSchema" xmlns:xs="http://www.w3.org/2001/XMLSchema" xmlns:p="http://schemas.microsoft.com/office/2006/metadata/properties" xmlns:ns2="4b8faba5-28e6-4bad-b285-1ce4ed480925" xmlns:ns3="0ed980d0-2f8d-42c7-8d66-3c434fc0ea4b" targetNamespace="http://schemas.microsoft.com/office/2006/metadata/properties" ma:root="true" ma:fieldsID="cafbccc572dc2c0e541192a55a97c71c" ns2:_="" ns3:_="">
    <xsd:import namespace="4b8faba5-28e6-4bad-b285-1ce4ed480925"/>
    <xsd:import namespace="0ed980d0-2f8d-42c7-8d66-3c434fc0ea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8faba5-28e6-4bad-b285-1ce4ed4809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f5e642b-91f5-4888-b018-43334a040d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d980d0-2f8d-42c7-8d66-3c434fc0ea4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9753bcd-dfeb-40f7-aae0-e49ee8cc79a7}" ma:internalName="TaxCatchAll" ma:showField="CatchAllData" ma:web="0ed980d0-2f8d-42c7-8d66-3c434fc0ea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b8faba5-28e6-4bad-b285-1ce4ed480925">
      <Terms xmlns="http://schemas.microsoft.com/office/infopath/2007/PartnerControls"/>
    </lcf76f155ced4ddcb4097134ff3c332f>
    <TaxCatchAll xmlns="0ed980d0-2f8d-42c7-8d66-3c434fc0ea4b" xsi:nil="true"/>
  </documentManagement>
</p:properties>
</file>

<file path=customXml/itemProps1.xml><?xml version="1.0" encoding="utf-8"?>
<ds:datastoreItem xmlns:ds="http://schemas.openxmlformats.org/officeDocument/2006/customXml" ds:itemID="{CA330566-0913-436A-BAE1-E2499F0F0D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DBAF2B-E805-4C9F-908A-2CFAD1FCDE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8faba5-28e6-4bad-b285-1ce4ed480925"/>
    <ds:schemaRef ds:uri="0ed980d0-2f8d-42c7-8d66-3c434fc0ea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83BC6D-AD32-471F-B528-DB398937D951}">
  <ds:schemaRefs>
    <ds:schemaRef ds:uri="http://schemas.microsoft.com/office/2006/documentManagement/types"/>
    <ds:schemaRef ds:uri="http://www.w3.org/XML/1998/namespace"/>
    <ds:schemaRef ds:uri="http://purl.org/dc/terms/"/>
    <ds:schemaRef ds:uri="4b8faba5-28e6-4bad-b285-1ce4ed480925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ed980d0-2f8d-42c7-8d66-3c434fc0ea4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Merck 16_9 default PPT template (1)</Template>
  <TotalTime>3947</TotalTime>
  <Words>552</Words>
  <Application>Microsoft Office PowerPoint</Application>
  <PresentationFormat>Widescreen</PresentationFormat>
  <Paragraphs>68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Invention</vt:lpstr>
      <vt:lpstr>Invention Light</vt:lpstr>
      <vt:lpstr>Wingdings</vt:lpstr>
      <vt:lpstr>Merck 16:9 PPT Theme</vt:lpstr>
      <vt:lpstr>3. Data Exploration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PLD University</dc:title>
  <dc:subject>2022 presentation</dc:subject>
  <dc:creator>Sinha, Anurag</dc:creator>
  <cp:keywords/>
  <dc:description>For external audiences in the US and Canada</dc:description>
  <cp:lastModifiedBy>Maji, Pramit Kumar</cp:lastModifiedBy>
  <cp:revision>228</cp:revision>
  <dcterms:created xsi:type="dcterms:W3CDTF">2022-11-08T10:28:18Z</dcterms:created>
  <dcterms:modified xsi:type="dcterms:W3CDTF">2023-09-24T17:42:21Z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0x010100FFF678FA71510043B195A1786C6312B0</vt:lpwstr>
  </property>
  <property fmtid="{D5CDD505-2E9C-101B-9397-08002B2CF9AE}" pid="3" name="MSIP_Label_927fd646-07cb-4c4e-a107-4e4d6b30ba1b_Enabled">
    <vt:lpwstr>true</vt:lpwstr>
  </property>
  <property fmtid="{D5CDD505-2E9C-101B-9397-08002B2CF9AE}" pid="4" name="MSIP_Label_927fd646-07cb-4c4e-a107-4e4d6b30ba1b_SetDate">
    <vt:lpwstr>2023-02-20T10:11:15Z</vt:lpwstr>
  </property>
  <property fmtid="{D5CDD505-2E9C-101B-9397-08002B2CF9AE}" pid="5" name="MSIP_Label_927fd646-07cb-4c4e-a107-4e4d6b30ba1b_Method">
    <vt:lpwstr>Privileged</vt:lpwstr>
  </property>
  <property fmtid="{D5CDD505-2E9C-101B-9397-08002B2CF9AE}" pid="6" name="MSIP_Label_927fd646-07cb-4c4e-a107-4e4d6b30ba1b_Name">
    <vt:lpwstr>927fd646-07cb-4c4e-a107-4e4d6b30ba1b</vt:lpwstr>
  </property>
  <property fmtid="{D5CDD505-2E9C-101B-9397-08002B2CF9AE}" pid="7" name="MSIP_Label_927fd646-07cb-4c4e-a107-4e4d6b30ba1b_SiteId">
    <vt:lpwstr>a00de4ec-48a8-43a6-be74-e31274e2060d</vt:lpwstr>
  </property>
  <property fmtid="{D5CDD505-2E9C-101B-9397-08002B2CF9AE}" pid="8" name="MSIP_Label_927fd646-07cb-4c4e-a107-4e4d6b30ba1b_ActionId">
    <vt:lpwstr>327d2cb7-7ab1-4f63-99d4-4d87d73f3514</vt:lpwstr>
  </property>
  <property fmtid="{D5CDD505-2E9C-101B-9397-08002B2CF9AE}" pid="9" name="MSIP_Label_927fd646-07cb-4c4e-a107-4e4d6b30ba1b_ContentBits">
    <vt:lpwstr>1</vt:lpwstr>
  </property>
  <property fmtid="{D5CDD505-2E9C-101B-9397-08002B2CF9AE}" pid="10" name="MerckAIPLabel">
    <vt:lpwstr>Proprietary</vt:lpwstr>
  </property>
  <property fmtid="{D5CDD505-2E9C-101B-9397-08002B2CF9AE}" pid="11" name="MerckAIPDataExchange">
    <vt:lpwstr>!MRKMIP@Proprietary</vt:lpwstr>
  </property>
  <property fmtid="{D5CDD505-2E9C-101B-9397-08002B2CF9AE}" pid="12" name="_AdHocReviewCycleID">
    <vt:i4>252410602</vt:i4>
  </property>
  <property fmtid="{D5CDD505-2E9C-101B-9397-08002B2CF9AE}" pid="13" name="_NewReviewCycle">
    <vt:lpwstr/>
  </property>
  <property fmtid="{D5CDD505-2E9C-101B-9397-08002B2CF9AE}" pid="14" name="_EmailSubject">
    <vt:lpwstr>MMx Modules - Day 1</vt:lpwstr>
  </property>
  <property fmtid="{D5CDD505-2E9C-101B-9397-08002B2CF9AE}" pid="15" name="_AuthorEmail">
    <vt:lpwstr>sarath.a@merck.com</vt:lpwstr>
  </property>
  <property fmtid="{D5CDD505-2E9C-101B-9397-08002B2CF9AE}" pid="16" name="_AuthorEmailDisplayName">
    <vt:lpwstr>A, Sarath</vt:lpwstr>
  </property>
</Properties>
</file>