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394" r:id="rId5"/>
    <p:sldId id="409" r:id="rId6"/>
    <p:sldId id="410" r:id="rId7"/>
    <p:sldId id="265" r:id="rId8"/>
    <p:sldId id="411" r:id="rId9"/>
    <p:sldId id="413" r:id="rId10"/>
    <p:sldId id="619" r:id="rId11"/>
    <p:sldId id="412" r:id="rId12"/>
    <p:sldId id="414" r:id="rId13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5. Correlation" id="{CE25109D-E847-40CA-8DEC-066DADDCD4B2}">
          <p14:sldIdLst>
            <p14:sldId id="394"/>
            <p14:sldId id="409"/>
            <p14:sldId id="410"/>
            <p14:sldId id="265"/>
            <p14:sldId id="411"/>
            <p14:sldId id="413"/>
            <p14:sldId id="619"/>
            <p14:sldId id="412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CEA7E-C07E-FAF2-B2E0-39BB02AD7B64}" name="Shinde, Samwad" initials="SS" userId="S::shindsam@merck.com::40922429-2f7d-4c1d-90df-ddf76551a42d" providerId="AD"/>
  <p188:author id="{4FCA97FB-6B76-332A-043B-AC8FCD5594B2}" name="kapoor, aditya" initials="ka" userId="S::kapooadi@merck.com::681f1a22-e9fb-42b0-aa12-aec6248a717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k &amp; Co., Inc." initials="L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B"/>
    <a:srgbClr val="FF0000"/>
    <a:srgbClr val="00857C"/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6192"/>
  </p:normalViewPr>
  <p:slideViewPr>
    <p:cSldViewPr snapToGrid="0" showGuides="1">
      <p:cViewPr varScale="1">
        <p:scale>
          <a:sx n="73" d="100"/>
          <a:sy n="73" d="100"/>
        </p:scale>
        <p:origin x="57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i, Pramit Kumar" userId="baa7b768-3f8f-4765-bcc5-8dac6388f3d1" providerId="ADAL" clId="{AF4F3550-6962-4346-B627-43AB704DCA4C}"/>
    <pc:docChg chg="addSld delSld modSld modSection">
      <pc:chgData name="Maji, Pramit Kumar" userId="baa7b768-3f8f-4765-bcc5-8dac6388f3d1" providerId="ADAL" clId="{AF4F3550-6962-4346-B627-43AB704DCA4C}" dt="2023-09-24T17:12:06.774" v="82" actId="1076"/>
      <pc:docMkLst>
        <pc:docMk/>
      </pc:docMkLst>
      <pc:sldChg chg="addSp delSp modSp">
        <pc:chgData name="Maji, Pramit Kumar" userId="baa7b768-3f8f-4765-bcc5-8dac6388f3d1" providerId="ADAL" clId="{AF4F3550-6962-4346-B627-43AB704DCA4C}" dt="2023-09-24T17:11:23.397" v="1"/>
        <pc:sldMkLst>
          <pc:docMk/>
          <pc:sldMk cId="377002122" sldId="413"/>
        </pc:sldMkLst>
        <pc:spChg chg="add del mod">
          <ac:chgData name="Maji, Pramit Kumar" userId="baa7b768-3f8f-4765-bcc5-8dac6388f3d1" providerId="ADAL" clId="{AF4F3550-6962-4346-B627-43AB704DCA4C}" dt="2023-09-24T17:11:23.397" v="1"/>
          <ac:spMkLst>
            <pc:docMk/>
            <pc:sldMk cId="377002122" sldId="413"/>
            <ac:spMk id="4" creationId="{2A194395-7978-BE89-65E3-F9A41FF6E05E}"/>
          </ac:spMkLst>
        </pc:spChg>
      </pc:sldChg>
      <pc:sldChg chg="del">
        <pc:chgData name="Maji, Pramit Kumar" userId="baa7b768-3f8f-4765-bcc5-8dac6388f3d1" providerId="ADAL" clId="{AF4F3550-6962-4346-B627-43AB704DCA4C}" dt="2023-09-24T17:11:39.034" v="3" actId="47"/>
        <pc:sldMkLst>
          <pc:docMk/>
          <pc:sldMk cId="4261316760" sldId="415"/>
        </pc:sldMkLst>
      </pc:sldChg>
      <pc:sldChg chg="modSp add mod">
        <pc:chgData name="Maji, Pramit Kumar" userId="baa7b768-3f8f-4765-bcc5-8dac6388f3d1" providerId="ADAL" clId="{AF4F3550-6962-4346-B627-43AB704DCA4C}" dt="2023-09-24T17:12:06.774" v="82" actId="1076"/>
        <pc:sldMkLst>
          <pc:docMk/>
          <pc:sldMk cId="3947726508" sldId="619"/>
        </pc:sldMkLst>
        <pc:spChg chg="mod">
          <ac:chgData name="Maji, Pramit Kumar" userId="baa7b768-3f8f-4765-bcc5-8dac6388f3d1" providerId="ADAL" clId="{AF4F3550-6962-4346-B627-43AB704DCA4C}" dt="2023-09-24T17:12:06.774" v="82" actId="1076"/>
          <ac:spMkLst>
            <pc:docMk/>
            <pc:sldMk cId="3947726508" sldId="619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9666AB04-16FE-4906-B5AE-BFF797B8155A}" type="datetimeFigureOut">
              <a:rPr lang="en-GB" smtClean="0"/>
              <a:pPr/>
              <a:t>24/09/2023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A2DD403B-0F6A-4C1F-AE63-FA1FF361F76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89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20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545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/>
          <a:srcRect l="8299" t="21858" r="7054" b="21311"/>
          <a:stretch>
            <a:fillRect/>
          </a:stretch>
        </p:blipFill>
        <p:spPr>
          <a:xfrm>
            <a:off x="8516025" y="6194424"/>
            <a:ext cx="2195132" cy="559129"/>
          </a:xfrm>
          <a:prstGeom prst="rect">
            <a:avLst/>
          </a:prstGeom>
        </p:spPr>
      </p:pic>
      <p:pic>
        <p:nvPicPr>
          <p:cNvPr id="8" name="Picture 2" descr="C:\Users\Forringr\AppData\Local\Microsoft\Windows\Temporary Internet Files\Content.Outlook\WRMKZ3N8\MGCDA_ICON_NEW T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5" y="6261034"/>
            <a:ext cx="1133192" cy="49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10439" y="6292349"/>
            <a:ext cx="151597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Global </a:t>
            </a:r>
          </a:p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A61F3296-3A60-48B0-8597-AC5CDC2A42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7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754" y="1185905"/>
            <a:ext cx="9298822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755" y="5628837"/>
            <a:ext cx="480184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755" y="5374232"/>
            <a:ext cx="2581947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332360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6205"/>
            <a:ext cx="6570528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70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462" y="5977662"/>
            <a:ext cx="4835583" cy="789128"/>
            <a:chOff x="222030" y="5963374"/>
            <a:chExt cx="4834324" cy="789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30" y="5963374"/>
              <a:ext cx="789128" cy="789128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053624" y="6019384"/>
              <a:ext cx="400273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b="1" u="sng" kern="600" spc="30" dirty="0">
                  <a:solidFill>
                    <a:schemeClr val="tx1"/>
                  </a:solidFill>
                  <a:uFill>
                    <a:solidFill>
                      <a:schemeClr val="accent2"/>
                    </a:solidFill>
                  </a:uFill>
                </a:rPr>
                <a:t>CUSTOMER &amp; DATA ANALYTICS</a:t>
              </a:r>
            </a:p>
            <a:p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Making </a:t>
              </a:r>
              <a:r>
                <a:rPr lang="en-US" sz="2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1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6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146844239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AA26BA-D8B4-4593-8CCC-FC18C6E052FD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  <p:sldLayoutId id="2147483735" r:id="rId56"/>
    <p:sldLayoutId id="2147483738" r:id="rId57"/>
    <p:sldLayoutId id="2147483739" r:id="rId5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11436351" cy="2200275"/>
          </a:xfrm>
        </p:spPr>
        <p:txBody>
          <a:bodyPr/>
          <a:lstStyle/>
          <a:p>
            <a:r>
              <a:rPr lang="en-GB" dirty="0"/>
              <a:t>5. Correlation</a:t>
            </a:r>
          </a:p>
        </p:txBody>
      </p:sp>
    </p:spTree>
    <p:extLst>
      <p:ext uri="{BB962C8B-B14F-4D97-AF65-F5344CB8AC3E}">
        <p14:creationId xmlns:p14="http://schemas.microsoft.com/office/powerpoint/2010/main" val="12845165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BB35-1A4D-7EA8-4FAC-C3B6ABEC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68E11-08D9-054F-50A6-471023A5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2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8D035-6C33-52F6-7141-1D7EB0B98DB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7825" y="1592175"/>
            <a:ext cx="6674140" cy="4453128"/>
          </a:xfrm>
        </p:spPr>
        <p:txBody>
          <a:bodyPr/>
          <a:lstStyle/>
          <a:p>
            <a:r>
              <a:rPr lang="en-US" sz="1600" dirty="0"/>
              <a:t>Correlation is statistical concept that measures the degree to which two variables are associated with each other.</a:t>
            </a:r>
          </a:p>
          <a:p>
            <a:r>
              <a:rPr lang="en-US" sz="1600" dirty="0"/>
              <a:t>It quantifies the strength and direction of the linear relationship between the two variables</a:t>
            </a:r>
          </a:p>
          <a:p>
            <a:endParaRPr lang="en-US" sz="1600" dirty="0"/>
          </a:p>
          <a:p>
            <a:r>
              <a:rPr lang="en-US" sz="1600" dirty="0"/>
              <a:t>Strength would mean the numerical value (coefficient of correlation) that ranges between -1 to 1. A positive correlation showcases a strong positive relation meaning if one variable increases than the other variable would also increase and vice-versa. A negative correlation (-1) indicates strong negative relation meaning id one variable increases than the other variable decreases. A zero correlation would mean that the variables have no relationship</a:t>
            </a:r>
          </a:p>
          <a:p>
            <a:endParaRPr lang="en-US" sz="1600" dirty="0"/>
          </a:p>
        </p:txBody>
      </p:sp>
      <p:pic>
        <p:nvPicPr>
          <p:cNvPr id="5" name="Picture 2" descr="scatter graphs | Correlation graph, Resume template, Graphing">
            <a:extLst>
              <a:ext uri="{FF2B5EF4-FFF2-40B4-BE49-F238E27FC236}">
                <a16:creationId xmlns:a16="http://schemas.microsoft.com/office/drawing/2014/main" id="{27AC0445-5403-A5D1-462A-51F1D038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965" y="1592175"/>
            <a:ext cx="4775922" cy="314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6169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D2FA-82C4-4019-C033-35196891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71BA8-3D65-F973-D7E7-E1219A13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2" descr="Correlation vs. Regression Made Easy: Which to Use + Why">
            <a:extLst>
              <a:ext uri="{FF2B5EF4-FFF2-40B4-BE49-F238E27FC236}">
                <a16:creationId xmlns:a16="http://schemas.microsoft.com/office/drawing/2014/main" id="{CE021667-EBFB-E711-9DA7-F7CA4BA18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1"/>
          <a:stretch/>
        </p:blipFill>
        <p:spPr bwMode="auto">
          <a:xfrm>
            <a:off x="377824" y="1397866"/>
            <a:ext cx="10515600" cy="45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8585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45C5D5-9C08-E2BA-5B41-C26C10E2B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4" y="1422115"/>
            <a:ext cx="1164792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relation between the dependent and independent variables should be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linear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Mean of residuals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should be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zero or close to 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as much as possible. It is done to check whether our</a:t>
            </a:r>
            <a:r>
              <a:rPr lang="en-US" alt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ine is a</a:t>
            </a:r>
            <a:r>
              <a:rPr kumimoji="0" lang="en-US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ctually 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line of "best fit".</a:t>
            </a:r>
            <a:endParaRPr lang="en-US" altLang="en-US" sz="1600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There should be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homoscedasticity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or equal variance in a regression model.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2049" name="Picture 12" descr="See the source image">
            <a:extLst>
              <a:ext uri="{FF2B5EF4-FFF2-40B4-BE49-F238E27FC236}">
                <a16:creationId xmlns:a16="http://schemas.microsoft.com/office/drawing/2014/main" id="{EDBA5AB1-0E45-47E4-4C09-D2255247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86" y="2693517"/>
            <a:ext cx="9033164" cy="242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DDDF7B-A89A-B92D-844B-302CEA526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52" y="5328596"/>
            <a:ext cx="55883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There should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not be multicollinearity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regression model.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56E450-8DFB-F6AA-E67A-C9478DAB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877073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952C-6046-281F-0AD1-9098A916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C25EFA-B94D-A385-DEBC-32943B54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8987F-F873-436C-E037-994EB17CEC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5031" y="1472184"/>
            <a:ext cx="11439144" cy="4453128"/>
          </a:xfrm>
        </p:spPr>
        <p:txBody>
          <a:bodyPr/>
          <a:lstStyle/>
          <a:p>
            <a:pPr marR="67945" algn="just">
              <a:lnSpc>
                <a:spcPct val="93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Multicollinearity occurs when independent variables in a regression model are correlated. This correlation is a problem because independent variables should be independent. </a:t>
            </a:r>
          </a:p>
          <a:p>
            <a:pPr marR="67945" algn="just">
              <a:lnSpc>
                <a:spcPct val="93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the degree of correlation between variables is high enough, it can cause problems when you fit the model and interpret the results.</a:t>
            </a:r>
          </a:p>
          <a:p>
            <a:pPr marR="1052830" algn="just">
              <a:lnSpc>
                <a:spcPct val="93000"/>
              </a:lnSpc>
              <a:spcAft>
                <a:spcPts val="240"/>
              </a:spcAft>
            </a:pPr>
            <a:r>
              <a:rPr lang="en-IN" sz="1600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Variance inflation factor</a:t>
            </a:r>
            <a:r>
              <a:rPr lang="en-IN" sz="16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6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VlF</a:t>
            </a:r>
            <a:r>
              <a:rPr lang="en-IN" sz="16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detects multicollinearity. 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rule of thumb for interpreting the variance inflation factor: </a:t>
            </a:r>
          </a:p>
          <a:p>
            <a:endParaRPr lang="en-US" sz="1600" dirty="0">
              <a:latin typeface="+mj-lt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051F2BD2-A994-8830-101A-2B74C511A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53" y="3698748"/>
            <a:ext cx="1860550" cy="71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102296D8-CE7B-141A-CD61-065573119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31" y="3698748"/>
            <a:ext cx="38282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1= not correlated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Between 1 and 5=moderately correlated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Greater than 5= highly correlated.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7EB4C-BD2A-E284-3B37-260CA2F6638B}"/>
              </a:ext>
            </a:extLst>
          </p:cNvPr>
          <p:cNvSpPr txBox="1"/>
          <p:nvPr/>
        </p:nvSpPr>
        <p:spPr>
          <a:xfrm>
            <a:off x="375031" y="6346312"/>
            <a:ext cx="6455260" cy="3106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dirty="0"/>
              <a:t>R</a:t>
            </a:r>
            <a:r>
              <a:rPr lang="en-US" sz="1200" baseline="30000" dirty="0"/>
              <a:t>2</a:t>
            </a:r>
            <a:r>
              <a:rPr lang="en-US" sz="1200" dirty="0"/>
              <a:t> is the coefficient of determination </a:t>
            </a:r>
          </a:p>
        </p:txBody>
      </p:sp>
    </p:spTree>
    <p:extLst>
      <p:ext uri="{BB962C8B-B14F-4D97-AF65-F5344CB8AC3E}">
        <p14:creationId xmlns:p14="http://schemas.microsoft.com/office/powerpoint/2010/main" val="17560557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9B94-8DC9-7936-042F-5F859386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BELSOMRA (Correlation)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ECDB6-1557-C3E5-49E0-768323E2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6A1A7-1DDE-E03E-4DF6-DA43F317E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19494"/>
              </p:ext>
            </p:extLst>
          </p:nvPr>
        </p:nvGraphicFramePr>
        <p:xfrm>
          <a:off x="377824" y="1463435"/>
          <a:ext cx="10557165" cy="3629890"/>
        </p:xfrm>
        <a:graphic>
          <a:graphicData uri="http://schemas.openxmlformats.org/drawingml/2006/table">
            <a:tbl>
              <a:tblPr/>
              <a:tblGrid>
                <a:gridCol w="1540042">
                  <a:extLst>
                    <a:ext uri="{9D8B030D-6E8A-4147-A177-3AD203B41FA5}">
                      <a16:colId xmlns:a16="http://schemas.microsoft.com/office/drawing/2014/main" val="3416400957"/>
                    </a:ext>
                  </a:extLst>
                </a:gridCol>
                <a:gridCol w="542515">
                  <a:extLst>
                    <a:ext uri="{9D8B030D-6E8A-4147-A177-3AD203B41FA5}">
                      <a16:colId xmlns:a16="http://schemas.microsoft.com/office/drawing/2014/main" val="1852279834"/>
                    </a:ext>
                  </a:extLst>
                </a:gridCol>
                <a:gridCol w="787521">
                  <a:extLst>
                    <a:ext uri="{9D8B030D-6E8A-4147-A177-3AD203B41FA5}">
                      <a16:colId xmlns:a16="http://schemas.microsoft.com/office/drawing/2014/main" val="69024538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val="4241317817"/>
                    </a:ext>
                  </a:extLst>
                </a:gridCol>
                <a:gridCol w="1190033">
                  <a:extLst>
                    <a:ext uri="{9D8B030D-6E8A-4147-A177-3AD203B41FA5}">
                      <a16:colId xmlns:a16="http://schemas.microsoft.com/office/drawing/2014/main" val="2532085584"/>
                    </a:ext>
                  </a:extLst>
                </a:gridCol>
                <a:gridCol w="647517">
                  <a:extLst>
                    <a:ext uri="{9D8B030D-6E8A-4147-A177-3AD203B41FA5}">
                      <a16:colId xmlns:a16="http://schemas.microsoft.com/office/drawing/2014/main" val="2652165798"/>
                    </a:ext>
                  </a:extLst>
                </a:gridCol>
                <a:gridCol w="879400">
                  <a:extLst>
                    <a:ext uri="{9D8B030D-6E8A-4147-A177-3AD203B41FA5}">
                      <a16:colId xmlns:a16="http://schemas.microsoft.com/office/drawing/2014/main" val="2095404013"/>
                    </a:ext>
                  </a:extLst>
                </a:gridCol>
                <a:gridCol w="875025">
                  <a:extLst>
                    <a:ext uri="{9D8B030D-6E8A-4147-A177-3AD203B41FA5}">
                      <a16:colId xmlns:a16="http://schemas.microsoft.com/office/drawing/2014/main" val="3952511560"/>
                    </a:ext>
                  </a:extLst>
                </a:gridCol>
                <a:gridCol w="752520">
                  <a:extLst>
                    <a:ext uri="{9D8B030D-6E8A-4147-A177-3AD203B41FA5}">
                      <a16:colId xmlns:a16="http://schemas.microsoft.com/office/drawing/2014/main" val="3429819108"/>
                    </a:ext>
                  </a:extLst>
                </a:gridCol>
                <a:gridCol w="875025">
                  <a:extLst>
                    <a:ext uri="{9D8B030D-6E8A-4147-A177-3AD203B41FA5}">
                      <a16:colId xmlns:a16="http://schemas.microsoft.com/office/drawing/2014/main" val="1915239440"/>
                    </a:ext>
                  </a:extLst>
                </a:gridCol>
                <a:gridCol w="927525">
                  <a:extLst>
                    <a:ext uri="{9D8B030D-6E8A-4147-A177-3AD203B41FA5}">
                      <a16:colId xmlns:a16="http://schemas.microsoft.com/office/drawing/2014/main" val="515103101"/>
                    </a:ext>
                  </a:extLst>
                </a:gridCol>
              </a:tblGrid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Variables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NRx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Display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Organic Search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Paid Search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Social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Voucher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NRx Lag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NPP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Eng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381721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NRx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464005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Display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815728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Organic Search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249519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Paid Search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237428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Social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941297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7342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Voucher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227620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06594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NRx Lag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16935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NPP Eng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892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42323A-44F1-78E5-17CD-FF1A5DD1F589}"/>
              </a:ext>
            </a:extLst>
          </p:cNvPr>
          <p:cNvSpPr txBox="1"/>
          <p:nvPr/>
        </p:nvSpPr>
        <p:spPr>
          <a:xfrm>
            <a:off x="377824" y="5328828"/>
            <a:ext cx="11166764" cy="5403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600" dirty="0"/>
              <a:t>The above examples show cases that the NRx is high correlated with all the variables except display (voucher and social are moderately correlated)</a:t>
            </a:r>
          </a:p>
          <a:p>
            <a:pPr algn="l"/>
            <a:r>
              <a:rPr lang="en-US" sz="1600" dirty="0"/>
              <a:t>We can also see the other variables except NRx are also correlated with the 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3770021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739" y="1277325"/>
            <a:ext cx="9445752" cy="2151675"/>
          </a:xfrm>
        </p:spPr>
        <p:txBody>
          <a:bodyPr/>
          <a:lstStyle/>
          <a:p>
            <a:r>
              <a:rPr lang="en-US" sz="4250" dirty="0">
                <a:ea typeface="Cambria Math" panose="02040503050406030204" pitchFamily="18" charset="0"/>
              </a:rPr>
              <a:t>Appendix</a:t>
            </a:r>
            <a:endParaRPr lang="en-US" sz="1600" dirty="0"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4D97F68-CC38-3C48-B083-3B4A1457065E}" type="slidenum">
              <a:rPr lang="en-US">
                <a:latin typeface="Invention"/>
              </a:rPr>
              <a:pPr defTabSz="457200"/>
              <a:t>7</a:t>
            </a:fld>
            <a:endParaRPr lang="en-US">
              <a:latin typeface="Invention"/>
            </a:endParaRPr>
          </a:p>
        </p:txBody>
      </p:sp>
    </p:spTree>
    <p:extLst>
      <p:ext uri="{BB962C8B-B14F-4D97-AF65-F5344CB8AC3E}">
        <p14:creationId xmlns:p14="http://schemas.microsoft.com/office/powerpoint/2010/main" val="39477265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6853-8138-6CCF-9DA1-FF2E83A6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Solutions with Multicollinearity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9A6FC-C39D-119F-0912-C446FAC6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8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1AE4B-30F7-0413-D8C7-A5349CBD12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5031" y="1510911"/>
            <a:ext cx="11439144" cy="5077264"/>
          </a:xfrm>
        </p:spPr>
        <p:txBody>
          <a:bodyPr/>
          <a:lstStyle/>
          <a:p>
            <a:pPr algn="l"/>
            <a:r>
              <a:rPr lang="en-US" sz="1800" b="0" i="0" dirty="0">
                <a:effectLst/>
                <a:latin typeface="+mj-lt"/>
              </a:rPr>
              <a:t>Below </a:t>
            </a:r>
            <a:r>
              <a:rPr lang="en-US" sz="1800" dirty="0">
                <a:latin typeface="+mj-lt"/>
              </a:rPr>
              <a:t>are the i</a:t>
            </a:r>
            <a:r>
              <a:rPr lang="en-US" sz="1800" b="0" i="0" dirty="0">
                <a:effectLst/>
                <a:latin typeface="+mj-lt"/>
              </a:rPr>
              <a:t>ssues while modeling with variables</a:t>
            </a:r>
            <a:endParaRPr lang="en-US" sz="180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The </a:t>
            </a:r>
            <a:r>
              <a:rPr lang="en-US" sz="1600" b="0" i="0" u="none" strike="noStrike" dirty="0">
                <a:effectLst/>
                <a:latin typeface="+mj-lt"/>
              </a:rPr>
              <a:t>coefficient</a:t>
            </a:r>
            <a:r>
              <a:rPr lang="en-US" sz="1600" b="0" i="0" dirty="0">
                <a:effectLst/>
                <a:latin typeface="+mj-lt"/>
              </a:rPr>
              <a:t> </a:t>
            </a:r>
            <a:r>
              <a:rPr lang="en-US" sz="1600" b="0" i="0" u="none" strike="noStrike" dirty="0">
                <a:effectLst/>
                <a:latin typeface="+mj-lt"/>
              </a:rPr>
              <a:t>estimates</a:t>
            </a:r>
            <a:r>
              <a:rPr lang="en-US" sz="1600" b="0" i="0" dirty="0">
                <a:effectLst/>
                <a:latin typeface="+mj-lt"/>
              </a:rPr>
              <a:t> can swing wildly based on which other independent variables are kept in the model. The </a:t>
            </a:r>
            <a:r>
              <a:rPr lang="en-US" sz="1600" b="0" i="0" u="none" strike="noStrike" dirty="0">
                <a:effectLst/>
                <a:latin typeface="+mj-lt"/>
              </a:rPr>
              <a:t>coefficients</a:t>
            </a:r>
            <a:r>
              <a:rPr lang="en-US" sz="1600" b="0" i="0" dirty="0">
                <a:effectLst/>
                <a:latin typeface="+mj-lt"/>
              </a:rPr>
              <a:t> become very sensitive to very small changes in the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Multicollinearity reduces the precision of the estimated </a:t>
            </a:r>
            <a:r>
              <a:rPr lang="en-US" sz="1600" b="0" i="0" u="none" strike="noStrike" dirty="0">
                <a:effectLst/>
                <a:latin typeface="+mj-lt"/>
              </a:rPr>
              <a:t>coefficients</a:t>
            </a:r>
            <a:r>
              <a:rPr lang="en-US" sz="1600" b="0" i="0" dirty="0">
                <a:effectLst/>
                <a:latin typeface="+mj-lt"/>
              </a:rPr>
              <a:t>, which weakens the statistical power of your </a:t>
            </a:r>
            <a:r>
              <a:rPr lang="en-US" sz="1600" b="0" i="0" u="none" strike="noStrike" dirty="0">
                <a:effectLst/>
                <a:latin typeface="+mj-lt"/>
              </a:rPr>
              <a:t>regression</a:t>
            </a:r>
            <a:r>
              <a:rPr lang="en-US" sz="1600" b="0" i="0" dirty="0">
                <a:effectLst/>
                <a:latin typeface="+mj-lt"/>
              </a:rPr>
              <a:t> model. You might not be able to trust the p-values to identify independent variables that are statistically significant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800" dirty="0">
                <a:latin typeface="+mj-lt"/>
              </a:rPr>
              <a:t>Probable solutions that can used to resolve the multicollinearity issue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Remove some of the highly correlated independent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Linearly combine the independent variables, such as adding them together and include them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Perform an analysis designed for highly correlated variables, such as principal components analysis or partial least squares 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LASSO and Ridge regression are advanced forms of regression analysis that can handle multicollinearity.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53406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9B94-8DC9-7936-042F-5F859386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BELSOMRA (Multicollinearity)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ECDB6-1557-C3E5-49E0-768323E2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2323A-44F1-78E5-17CD-FF1A5DD1F589}"/>
              </a:ext>
            </a:extLst>
          </p:cNvPr>
          <p:cNvSpPr txBox="1"/>
          <p:nvPr/>
        </p:nvSpPr>
        <p:spPr>
          <a:xfrm>
            <a:off x="7303690" y="1921344"/>
            <a:ext cx="4281054" cy="38654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600" dirty="0"/>
              <a:t>We can observe the consumer channel variables show high VIF’s values (&gt; 5) that makes not a fit model.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E07BDA-F9B9-7D66-203B-44A31F996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778013"/>
              </p:ext>
            </p:extLst>
          </p:nvPr>
        </p:nvGraphicFramePr>
        <p:xfrm>
          <a:off x="377824" y="1487553"/>
          <a:ext cx="6731721" cy="4883943"/>
        </p:xfrm>
        <a:graphic>
          <a:graphicData uri="http://schemas.openxmlformats.org/drawingml/2006/table">
            <a:tbl>
              <a:tblPr/>
              <a:tblGrid>
                <a:gridCol w="1592609">
                  <a:extLst>
                    <a:ext uri="{9D8B030D-6E8A-4147-A177-3AD203B41FA5}">
                      <a16:colId xmlns:a16="http://schemas.microsoft.com/office/drawing/2014/main" val="3384553862"/>
                    </a:ext>
                  </a:extLst>
                </a:gridCol>
                <a:gridCol w="412899">
                  <a:extLst>
                    <a:ext uri="{9D8B030D-6E8A-4147-A177-3AD203B41FA5}">
                      <a16:colId xmlns:a16="http://schemas.microsoft.com/office/drawing/2014/main" val="1441597541"/>
                    </a:ext>
                  </a:extLst>
                </a:gridCol>
                <a:gridCol w="899529">
                  <a:extLst>
                    <a:ext uri="{9D8B030D-6E8A-4147-A177-3AD203B41FA5}">
                      <a16:colId xmlns:a16="http://schemas.microsoft.com/office/drawing/2014/main" val="2059792644"/>
                    </a:ext>
                  </a:extLst>
                </a:gridCol>
                <a:gridCol w="696766">
                  <a:extLst>
                    <a:ext uri="{9D8B030D-6E8A-4147-A177-3AD203B41FA5}">
                      <a16:colId xmlns:a16="http://schemas.microsoft.com/office/drawing/2014/main" val="2832099828"/>
                    </a:ext>
                  </a:extLst>
                </a:gridCol>
                <a:gridCol w="696766">
                  <a:extLst>
                    <a:ext uri="{9D8B030D-6E8A-4147-A177-3AD203B41FA5}">
                      <a16:colId xmlns:a16="http://schemas.microsoft.com/office/drawing/2014/main" val="2810852455"/>
                    </a:ext>
                  </a:extLst>
                </a:gridCol>
                <a:gridCol w="825797">
                  <a:extLst>
                    <a:ext uri="{9D8B030D-6E8A-4147-A177-3AD203B41FA5}">
                      <a16:colId xmlns:a16="http://schemas.microsoft.com/office/drawing/2014/main" val="1908790773"/>
                    </a:ext>
                  </a:extLst>
                </a:gridCol>
                <a:gridCol w="1607355">
                  <a:extLst>
                    <a:ext uri="{9D8B030D-6E8A-4147-A177-3AD203B41FA5}">
                      <a16:colId xmlns:a16="http://schemas.microsoft.com/office/drawing/2014/main" val="3733606691"/>
                    </a:ext>
                  </a:extLst>
                </a:gridCol>
              </a:tblGrid>
              <a:tr h="42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Estimate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StdErr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tValue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P-Value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</a:rPr>
                        <a:t>Variance Inflation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6658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-1267.26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50.01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-25.34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084854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hcc_osrch_sessions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13.47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8.79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155911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hcc_psrch_clk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24.93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8.45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796152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hcc_soc_imp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12.79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7.16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05039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hcp_disp_imp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-0.17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52575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hcp_grail_nrx_lag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104.71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11.95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709993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hcp_grail_sdot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3.89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873148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hcp_grail_vnrx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61066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hcp_npp_eng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-0.07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-14.87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6.52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84653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hcp_osrch_sessions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-0.94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-6.86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6.86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54746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hcp_rdtl_totdet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8.37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6.24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2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2035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16_9_Merck" id="{6816B23C-D596-B641-AC59-82B9DBB69469}" vid="{EF4CFF4B-FCCB-D84B-8F15-5CBFC5300D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7AAA0-3E17-4D17-ACCC-88C0FDDDE60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678FA71510043B195A1786C6312B0" ma:contentTypeVersion="8" ma:contentTypeDescription="Create a new document." ma:contentTypeScope="" ma:versionID="7f6794eae2ab671940660f7552b83b54">
  <xsd:schema xmlns:xsd="http://www.w3.org/2001/XMLSchema" xmlns:xs="http://www.w3.org/2001/XMLSchema" xmlns:p="http://schemas.microsoft.com/office/2006/metadata/properties" xmlns:ns2="4b8faba5-28e6-4bad-b285-1ce4ed480925" xmlns:ns3="0ed980d0-2f8d-42c7-8d66-3c434fc0ea4b" targetNamespace="http://schemas.microsoft.com/office/2006/metadata/properties" ma:root="true" ma:fieldsID="cafbccc572dc2c0e541192a55a97c71c" ns2:_="" ns3:_="">
    <xsd:import namespace="4b8faba5-28e6-4bad-b285-1ce4ed480925"/>
    <xsd:import namespace="0ed980d0-2f8d-42c7-8d66-3c434fc0e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faba5-28e6-4bad-b285-1ce4ed480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980d0-2f8d-42c7-8d66-3c434fc0ea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53bcd-dfeb-40f7-aae0-e49ee8cc79a7}" ma:internalName="TaxCatchAll" ma:showField="CatchAllData" ma:web="0ed980d0-2f8d-42c7-8d66-3c434fc0e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8faba5-28e6-4bad-b285-1ce4ed480925">
      <Terms xmlns="http://schemas.microsoft.com/office/infopath/2007/PartnerControls"/>
    </lcf76f155ced4ddcb4097134ff3c332f>
    <TaxCatchAll xmlns="0ed980d0-2f8d-42c7-8d66-3c434fc0ea4b" xsi:nil="true"/>
  </documentManagement>
</p:properties>
</file>

<file path=customXml/itemProps1.xml><?xml version="1.0" encoding="utf-8"?>
<ds:datastoreItem xmlns:ds="http://schemas.openxmlformats.org/officeDocument/2006/customXml" ds:itemID="{F5DBAF2B-E805-4C9F-908A-2CFAD1FCD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faba5-28e6-4bad-b285-1ce4ed480925"/>
    <ds:schemaRef ds:uri="0ed980d0-2f8d-42c7-8d66-3c434fc0e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330566-0913-436A-BAE1-E2499F0F0D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3BC6D-AD32-471F-B528-DB398937D951}">
  <ds:schemaRefs>
    <ds:schemaRef ds:uri="http://schemas.microsoft.com/office/2006/documentManagement/types"/>
    <ds:schemaRef ds:uri="http://www.w3.org/XML/1998/namespace"/>
    <ds:schemaRef ds:uri="http://purl.org/dc/terms/"/>
    <ds:schemaRef ds:uri="4b8faba5-28e6-4bad-b285-1ce4ed48092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d980d0-2f8d-42c7-8d66-3c434fc0ea4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 (1)</Template>
  <TotalTime>4006</TotalTime>
  <Words>774</Words>
  <Application>Microsoft Office PowerPoint</Application>
  <PresentationFormat>Widescreen</PresentationFormat>
  <Paragraphs>249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Invention</vt:lpstr>
      <vt:lpstr>Invention Light</vt:lpstr>
      <vt:lpstr>Merck 16:9 PPT Theme</vt:lpstr>
      <vt:lpstr>5. Correlation</vt:lpstr>
      <vt:lpstr>Correlation</vt:lpstr>
      <vt:lpstr>Correlation vs Regression</vt:lpstr>
      <vt:lpstr>Assumptions of Linear Regression</vt:lpstr>
      <vt:lpstr>Multicollinearity </vt:lpstr>
      <vt:lpstr>Example of BELSOMRA (Correlation)</vt:lpstr>
      <vt:lpstr>Appendix</vt:lpstr>
      <vt:lpstr>Issues and Solutions with Multicollinearity</vt:lpstr>
      <vt:lpstr>Example of BELSOMRA (Multicollinearity)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 University</dc:title>
  <dc:subject>2022 presentation</dc:subject>
  <dc:creator>Sinha, Anurag</dc:creator>
  <cp:keywords/>
  <dc:description>For external audiences in the US and Canada</dc:description>
  <cp:lastModifiedBy>Maji, Pramit Kumar</cp:lastModifiedBy>
  <cp:revision>219</cp:revision>
  <dcterms:created xsi:type="dcterms:W3CDTF">2022-11-08T10:28:18Z</dcterms:created>
  <dcterms:modified xsi:type="dcterms:W3CDTF">2023-09-24T17:12:23Z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0x010100FFF678FA71510043B195A1786C6312B0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2023-02-20T10:11:15Z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327d2cb7-7ab1-4f63-99d4-4d87d73f3514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  <property fmtid="{D5CDD505-2E9C-101B-9397-08002B2CF9AE}" pid="12" name="_AdHocReviewCycleID">
    <vt:i4>212524802</vt:i4>
  </property>
  <property fmtid="{D5CDD505-2E9C-101B-9397-08002B2CF9AE}" pid="13" name="_NewReviewCycle">
    <vt:lpwstr/>
  </property>
  <property fmtid="{D5CDD505-2E9C-101B-9397-08002B2CF9AE}" pid="14" name="_EmailSubject">
    <vt:lpwstr>MMx Modules - Day 1</vt:lpwstr>
  </property>
  <property fmtid="{D5CDD505-2E9C-101B-9397-08002B2CF9AE}" pid="15" name="_AuthorEmail">
    <vt:lpwstr>sarath.a@merck.com</vt:lpwstr>
  </property>
  <property fmtid="{D5CDD505-2E9C-101B-9397-08002B2CF9AE}" pid="16" name="_AuthorEmailDisplayName">
    <vt:lpwstr>A, Sarath</vt:lpwstr>
  </property>
</Properties>
</file>