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394" r:id="rId5"/>
    <p:sldId id="409" r:id="rId6"/>
    <p:sldId id="421" r:id="rId7"/>
    <p:sldId id="422" r:id="rId8"/>
    <p:sldId id="424" r:id="rId9"/>
    <p:sldId id="420" r:id="rId10"/>
    <p:sldId id="425" r:id="rId11"/>
    <p:sldId id="410" r:id="rId12"/>
    <p:sldId id="417" r:id="rId13"/>
    <p:sldId id="418" r:id="rId14"/>
    <p:sldId id="416" r:id="rId15"/>
    <p:sldId id="311" r:id="rId16"/>
    <p:sldId id="419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7. Model Part 2" id="{CE25109D-E847-40CA-8DEC-066DADDCD4B2}">
          <p14:sldIdLst>
            <p14:sldId id="394"/>
            <p14:sldId id="409"/>
            <p14:sldId id="421"/>
            <p14:sldId id="422"/>
            <p14:sldId id="424"/>
            <p14:sldId id="420"/>
            <p14:sldId id="425"/>
            <p14:sldId id="410"/>
            <p14:sldId id="417"/>
            <p14:sldId id="418"/>
            <p14:sldId id="416"/>
            <p14:sldId id="311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192"/>
  </p:normalViewPr>
  <p:slideViewPr>
    <p:cSldViewPr snapToGrid="0" showGuides="1">
      <p:cViewPr varScale="1">
        <p:scale>
          <a:sx n="70" d="100"/>
          <a:sy n="70" d="100"/>
        </p:scale>
        <p:origin x="4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, Pramit Kumar" userId="baa7b768-3f8f-4765-bcc5-8dac6388f3d1" providerId="ADAL" clId="{9BAA0DC3-B3F2-4956-885D-514C6ED53682}"/>
    <pc:docChg chg="modSld">
      <pc:chgData name="Maji, Pramit Kumar" userId="baa7b768-3f8f-4765-bcc5-8dac6388f3d1" providerId="ADAL" clId="{9BAA0DC3-B3F2-4956-885D-514C6ED53682}" dt="2023-09-25T06:25:58.085" v="0" actId="1076"/>
      <pc:docMkLst>
        <pc:docMk/>
      </pc:docMkLst>
      <pc:sldChg chg="modSp mod">
        <pc:chgData name="Maji, Pramit Kumar" userId="baa7b768-3f8f-4765-bcc5-8dac6388f3d1" providerId="ADAL" clId="{9BAA0DC3-B3F2-4956-885D-514C6ED53682}" dt="2023-09-25T06:25:58.085" v="0" actId="1076"/>
        <pc:sldMkLst>
          <pc:docMk/>
          <pc:sldMk cId="699078145" sldId="422"/>
        </pc:sldMkLst>
        <pc:spChg chg="mod">
          <ac:chgData name="Maji, Pramit Kumar" userId="baa7b768-3f8f-4765-bcc5-8dac6388f3d1" providerId="ADAL" clId="{9BAA0DC3-B3F2-4956-885D-514C6ED53682}" dt="2023-09-25T06:25:58.085" v="0" actId="1076"/>
          <ac:spMkLst>
            <pc:docMk/>
            <pc:sldMk cId="699078145" sldId="422"/>
            <ac:spMk id="8" creationId="{6CE2E44A-1D79-10C2-09AB-27BE2E0E0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25/09/2023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7. Model Part 2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A1BB1-D245-83AC-146A-E9A3A721F717}"/>
              </a:ext>
            </a:extLst>
          </p:cNvPr>
          <p:cNvSpPr/>
          <p:nvPr/>
        </p:nvSpPr>
        <p:spPr>
          <a:xfrm>
            <a:off x="377824" y="3131511"/>
            <a:ext cx="4835236" cy="305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Models </a:t>
            </a:r>
            <a:r>
              <a:rPr lang="en-US" altLang="en-US" dirty="0"/>
              <a:t>[PROC LOESS]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75F8-96D4-1B14-9DB2-32CE8978BD4F}"/>
              </a:ext>
            </a:extLst>
          </p:cNvPr>
          <p:cNvSpPr txBox="1"/>
          <p:nvPr/>
        </p:nvSpPr>
        <p:spPr>
          <a:xfrm>
            <a:off x="377824" y="1561407"/>
            <a:ext cx="10363200" cy="16625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Algorithm works by considering local regression trees and smoothing various local predicted values. No constraints on shapes are assumed.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Does not support more than 15 variables. Convergence becomes hard (or mostly impossible) for more than about few thousand observations.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  <a:p>
            <a:pPr algn="l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9C87F-AAE5-AFA1-1542-90A4E9AE0EA8}"/>
              </a:ext>
            </a:extLst>
          </p:cNvPr>
          <p:cNvSpPr txBox="1"/>
          <p:nvPr/>
        </p:nvSpPr>
        <p:spPr>
          <a:xfrm>
            <a:off x="441439" y="3223953"/>
            <a:ext cx="4835236" cy="2479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b="1" dirty="0"/>
              <a:t>Code -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PROC LOESS </a:t>
            </a:r>
            <a:r>
              <a:rPr lang="en-US" sz="1400" dirty="0">
                <a:solidFill>
                  <a:srgbClr val="00857C"/>
                </a:solidFill>
              </a:rPr>
              <a:t>DATA=MDB_SV.MDL_ALL1 PLOTS(MAXPOINTS=NONE ONLY);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857C"/>
                </a:solidFill>
              </a:rPr>
              <a:t>MODEL NRX_CUR1 = NRX_PRE1 MNRX_PRE TOT_MMF VNRX_CUR  TOT_DET_CUR  SAMPLES_CUR</a:t>
            </a:r>
          </a:p>
          <a:p>
            <a:r>
              <a:rPr lang="en-US" sz="1400" dirty="0">
                <a:solidFill>
                  <a:srgbClr val="00857C"/>
                </a:solidFill>
              </a:rPr>
              <a:t>        / </a:t>
            </a:r>
            <a:r>
              <a:rPr lang="en-US" sz="1400" dirty="0">
                <a:solidFill>
                  <a:srgbClr val="C00000"/>
                </a:solidFill>
              </a:rPr>
              <a:t>SMOOTH= 0.4 </a:t>
            </a:r>
            <a:r>
              <a:rPr lang="en-US" sz="1400" dirty="0">
                <a:solidFill>
                  <a:srgbClr val="00857C"/>
                </a:solidFill>
              </a:rPr>
              <a:t>RESIDUAL ALL DFMETHOD=NONE;</a:t>
            </a:r>
          </a:p>
          <a:p>
            <a:r>
              <a:rPr lang="en-US" sz="1400" dirty="0">
                <a:solidFill>
                  <a:srgbClr val="00857C"/>
                </a:solidFill>
              </a:rPr>
              <a:t>   SCORE DATA=MDB_SV.SAMPLE_CURVES/ CLM;</a:t>
            </a:r>
          </a:p>
          <a:p>
            <a:r>
              <a:rPr lang="en-US" sz="1400" dirty="0">
                <a:solidFill>
                  <a:srgbClr val="00857C"/>
                </a:solidFill>
              </a:rPr>
              <a:t>   </a:t>
            </a:r>
          </a:p>
          <a:p>
            <a:r>
              <a:rPr lang="en-US" sz="1400" dirty="0">
                <a:solidFill>
                  <a:srgbClr val="00857C"/>
                </a:solidFill>
              </a:rPr>
              <a:t>ODS OUTPUT OUTPUTSTATISTICS=RESULTS SCORERESULTS=SCORE_DATA_MN_OUT;</a:t>
            </a:r>
          </a:p>
          <a:p>
            <a:r>
              <a:rPr lang="en-US" sz="1400" dirty="0">
                <a:solidFill>
                  <a:srgbClr val="00857C"/>
                </a:solidFill>
              </a:rPr>
              <a:t>RUN;</a:t>
            </a:r>
          </a:p>
          <a:p>
            <a:pPr algn="l"/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4C15F-9160-854E-70B9-6FD81E29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0" y="3131511"/>
            <a:ext cx="6003481" cy="28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186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A6B2-E43D-940A-34BD-21341943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shapes of different response curves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9F7B1-FB21-ECB6-ED02-BDE7CF53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F48A6-6138-68CD-32AF-4278F156C3BB}"/>
              </a:ext>
            </a:extLst>
          </p:cNvPr>
          <p:cNvSpPr txBox="1"/>
          <p:nvPr/>
        </p:nvSpPr>
        <p:spPr>
          <a:xfrm>
            <a:off x="7169989" y="1565563"/>
            <a:ext cx="4529470" cy="4516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2400"/>
              </a:spcAft>
            </a:pPr>
            <a:r>
              <a:rPr lang="en-US" altLang="en-US" sz="1800" dirty="0"/>
              <a:t>As non-parametric curve seems to have convergence issues, using Splines from Semi-Parametric models for appropriate guidance on underlying shape of the response curve</a:t>
            </a:r>
          </a:p>
          <a:p>
            <a:pPr>
              <a:spcAft>
                <a:spcPts val="2400"/>
              </a:spcAft>
            </a:pPr>
            <a:r>
              <a:rPr lang="en-US" altLang="en-US" sz="1800" dirty="0"/>
              <a:t>Log and SQRT are way off at mean and over projects – this is observed in multiple cases, particularly for LOG curves.</a:t>
            </a:r>
          </a:p>
          <a:p>
            <a:pPr>
              <a:spcAft>
                <a:spcPts val="2400"/>
              </a:spcAft>
            </a:pPr>
            <a:r>
              <a:rPr lang="en-US" altLang="en-US" sz="1800" b="1" i="1" dirty="0"/>
              <a:t>Avoid LOG curves to the extent possible to avoid over projection</a:t>
            </a:r>
            <a:r>
              <a:rPr lang="en-US" altLang="en-US" sz="1800" dirty="0"/>
              <a:t>.</a:t>
            </a:r>
          </a:p>
          <a:p>
            <a:pPr>
              <a:spcAft>
                <a:spcPts val="2400"/>
              </a:spcAft>
            </a:pPr>
            <a:r>
              <a:rPr lang="en-US" altLang="en-US" sz="1800" b="1" i="1" dirty="0"/>
              <a:t>Generally Polynomial or Power curves with high powers (&gt;0.6) comes closer to splines and are preferable.</a:t>
            </a:r>
            <a:endParaRPr lang="en-US" sz="1050" b="1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CD295A-6365-B170-F993-29F3B44C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1565563"/>
            <a:ext cx="6584200" cy="37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4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1277325"/>
            <a:ext cx="9445752" cy="2151675"/>
          </a:xfrm>
        </p:spPr>
        <p:txBody>
          <a:bodyPr/>
          <a:lstStyle/>
          <a:p>
            <a:r>
              <a:rPr lang="en-US" sz="4250" dirty="0">
                <a:ea typeface="Cambria Math" panose="02040503050406030204" pitchFamily="18" charset="0"/>
              </a:rPr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70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5178-CC23-D98A-EEA6-4BB245CD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9B0DE-88A6-A908-4309-DCBAC22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1CD9-B638-C955-2B39-9CA1F1E667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929384"/>
            <a:ext cx="11439144" cy="4453128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altLang="en-US" sz="1600" dirty="0"/>
              <a:t>Influence Diagnostics identifies Outlier DMA’s that unduly impacts the estimates (particularly GRPNAS).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PRCO MIXED has INFLUENCE option that generates many different statistics to identify outliers. Outliers could be classified in terms of:</a:t>
            </a:r>
          </a:p>
          <a:p>
            <a:pPr lvl="1">
              <a:spcBef>
                <a:spcPct val="45000"/>
              </a:spcBef>
            </a:pPr>
            <a:r>
              <a:rPr lang="en-US" altLang="en-US" sz="1600" dirty="0"/>
              <a:t>OVERALL Influence (look for high Restricted Likelihood Distance)</a:t>
            </a:r>
          </a:p>
          <a:p>
            <a:pPr lvl="1">
              <a:spcBef>
                <a:spcPct val="45000"/>
              </a:spcBef>
            </a:pPr>
            <a:r>
              <a:rPr lang="en-US" altLang="en-US" sz="1600" dirty="0"/>
              <a:t>Overall Influence can be categorized into:	</a:t>
            </a:r>
          </a:p>
          <a:p>
            <a:pPr lvl="2">
              <a:spcBef>
                <a:spcPct val="45000"/>
              </a:spcBef>
            </a:pPr>
            <a:r>
              <a:rPr lang="en-US" altLang="en-US" sz="1600" dirty="0"/>
              <a:t>Fixed Estimates Influence (Look for Higher Cook's D)</a:t>
            </a:r>
          </a:p>
          <a:p>
            <a:pPr lvl="2">
              <a:spcBef>
                <a:spcPct val="45000"/>
              </a:spcBef>
            </a:pPr>
            <a:r>
              <a:rPr lang="en-US" altLang="en-US" sz="1600" dirty="0"/>
              <a:t>Fixed Estimates Significance Level or precision (Look for COVRATIO far from 1. High </a:t>
            </a:r>
            <a:r>
              <a:rPr lang="en-US" altLang="en-US" sz="1600" dirty="0" err="1"/>
              <a:t>Covratio</a:t>
            </a:r>
            <a:r>
              <a:rPr lang="en-US" altLang="en-US" sz="1600" dirty="0"/>
              <a:t> results in lower precision)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Note: Show some of the diagnostic charts from Excel.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Once Outliers are identified (usually a couple of DMA’s), remove them from data and run the final model again.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136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37E5A-1050-8864-A584-24F0FDAC3ADE}"/>
              </a:ext>
            </a:extLst>
          </p:cNvPr>
          <p:cNvSpPr/>
          <p:nvPr/>
        </p:nvSpPr>
        <p:spPr>
          <a:xfrm>
            <a:off x="377824" y="3182112"/>
            <a:ext cx="7577456" cy="233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(Standard Deviation)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4" y="1531017"/>
            <a:ext cx="11436351" cy="4453128"/>
          </a:xfrm>
        </p:spPr>
        <p:txBody>
          <a:bodyPr/>
          <a:lstStyle/>
          <a:p>
            <a:r>
              <a:rPr lang="en-US" sz="1800" dirty="0"/>
              <a:t>Standard Deviation  is statistical measure for detecting outlier in a dataset It helps to identify data points that deviate significantly from the mean of the data.</a:t>
            </a:r>
          </a:p>
          <a:p>
            <a:br>
              <a:rPr lang="en-US" sz="1800" dirty="0"/>
            </a:br>
            <a:r>
              <a:rPr lang="en-US" sz="1800" dirty="0"/>
              <a:t>Generally, we follow +/- 3 or +/- 6 standard deviation on the dependent variable and remove the DMA or HCP from the modeling data set</a:t>
            </a:r>
          </a:p>
          <a:p>
            <a:r>
              <a:rPr lang="en-US" sz="1800" b="1" dirty="0"/>
              <a:t>  Code</a:t>
            </a:r>
            <a:r>
              <a:rPr lang="en-US" sz="1800" dirty="0"/>
              <a:t> – 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57C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  </a:t>
            </a:r>
            <a:r>
              <a:rPr lang="en-US" sz="1400" dirty="0">
                <a:solidFill>
                  <a:srgbClr val="00857C"/>
                </a:solidFill>
              </a:rPr>
              <a:t>PROC SORT DATA=OL ;BY DMANAME;RUN;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857C"/>
                </a:solidFill>
              </a:rPr>
              <a:t>  PROC STANDARD DATA=OL MEAN=0 STD=1 OUT=ZOL;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857C"/>
                </a:solidFill>
              </a:rPr>
              <a:t>  VAR Z_NRX;	BY DMANAME;RUN;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857C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857C"/>
                </a:solidFill>
              </a:rPr>
              <a:t>  DATA OL6;SET ZOL;WHERE Z_NRX BETWEEN -6 AND 6;RUN; 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857C"/>
                </a:solidFill>
              </a:rPr>
              <a:t>  DATA OUTLIER;SET ZOL;WHERE  Z_NRX &lt;-3 OR Z_NRX &gt;3;RUN;</a:t>
            </a:r>
          </a:p>
        </p:txBody>
      </p:sp>
    </p:spTree>
    <p:extLst>
      <p:ext uri="{BB962C8B-B14F-4D97-AF65-F5344CB8AC3E}">
        <p14:creationId xmlns:p14="http://schemas.microsoft.com/office/powerpoint/2010/main" val="2652616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4" y="1346931"/>
            <a:ext cx="11209840" cy="5241244"/>
          </a:xfrm>
        </p:spPr>
        <p:txBody>
          <a:bodyPr/>
          <a:lstStyle/>
          <a:p>
            <a:r>
              <a:rPr lang="en-US" sz="1800" dirty="0"/>
              <a:t>Cook’s distance or Cook’s D is a commonly used estimate of the influence of a data point when performing least squares regression analysis.</a:t>
            </a:r>
          </a:p>
          <a:p>
            <a:r>
              <a:rPr lang="en-US" sz="1800" dirty="0"/>
              <a:t>It is useful for identifying outliers in the X values (observations for predictor variables). It also shows the influence of each observation on the fitted response values.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Y^j</a:t>
            </a:r>
            <a:r>
              <a:rPr lang="en-US" sz="1800" dirty="0"/>
              <a:t>, is the prediction from the full regression model for observation j;</a:t>
            </a:r>
          </a:p>
          <a:p>
            <a:r>
              <a:rPr lang="en-US" sz="1800" dirty="0" err="1"/>
              <a:t>Y^j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is the prediction for observation j from a refitted regression model in which observation </a:t>
            </a:r>
            <a:r>
              <a:rPr lang="en-US" sz="1800" dirty="0" err="1"/>
              <a:t>i</a:t>
            </a:r>
            <a:r>
              <a:rPr lang="en-US" sz="1800" dirty="0"/>
              <a:t> has been omitted.</a:t>
            </a:r>
          </a:p>
          <a:p>
            <a:r>
              <a:rPr lang="en-US" sz="1800" dirty="0"/>
              <a:t>p is the number of fitted parameters in the model;</a:t>
            </a:r>
          </a:p>
          <a:p>
            <a:r>
              <a:rPr lang="en-US" sz="1800" dirty="0"/>
              <a:t>MSE is the mean square error of the regression model.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B67EF-BF7A-38BA-C5D3-29AA6AE3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85" t="43685" r="40491" b="41311"/>
          <a:stretch/>
        </p:blipFill>
        <p:spPr bwMode="auto">
          <a:xfrm>
            <a:off x="2997963" y="2897146"/>
            <a:ext cx="3651128" cy="1611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6331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E2E44A-1D79-10C2-09AB-27BE2E0E04DD}"/>
              </a:ext>
            </a:extLst>
          </p:cNvPr>
          <p:cNvSpPr/>
          <p:nvPr/>
        </p:nvSpPr>
        <p:spPr>
          <a:xfrm>
            <a:off x="346761" y="1599731"/>
            <a:ext cx="4625733" cy="3676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11AE0-7B31-317A-E308-4AEADD2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5AC0E-6B25-E8B4-F146-184D5F5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DD3D-B0F8-F11D-CFB7-009148D5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15"/>
          <a:stretch/>
        </p:blipFill>
        <p:spPr>
          <a:xfrm>
            <a:off x="5032507" y="1435429"/>
            <a:ext cx="6781668" cy="3769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CE143-5622-A1F7-6D56-4B1AE636BB1C}"/>
              </a:ext>
            </a:extLst>
          </p:cNvPr>
          <p:cNvSpPr txBox="1"/>
          <p:nvPr/>
        </p:nvSpPr>
        <p:spPr>
          <a:xfrm>
            <a:off x="232913" y="2122098"/>
            <a:ext cx="2130725" cy="4270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BD744-720F-674A-0F4D-D4983EA6241D}"/>
              </a:ext>
            </a:extLst>
          </p:cNvPr>
          <p:cNvSpPr txBox="1"/>
          <p:nvPr/>
        </p:nvSpPr>
        <p:spPr>
          <a:xfrm>
            <a:off x="408887" y="1759353"/>
            <a:ext cx="4563607" cy="47208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b="1" dirty="0"/>
              <a:t>Code-</a:t>
            </a:r>
          </a:p>
          <a:p>
            <a:pPr algn="l"/>
            <a:endParaRPr lang="en-US" sz="1600" dirty="0">
              <a:solidFill>
                <a:srgbClr val="00857C"/>
              </a:solidFill>
            </a:endParaRP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PROC SORT DATA=MDL1_REDUCED; 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BY DMA   YEARMO; RUN;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PROC MIXED  DATA=MDL1_REDUCED(WHERE=(OUTLIER_DMA_IND=0)) COVTEST NOCLPRINT EMPIRICAL; 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CLASS DMA YEARMO;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MODEL PNASNRX = T1 - T24 MC_NRP LAG_PNASNRX 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       DETMD_40 SAMMD_50 GRPOMN_70 GRPOTC_60 GRPNAS_50*SEMS1 GRPNAS_50*SEMS2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    / SOLUTION OUTPRED=PRED_2;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RANDOM INTERCEPT / SUBJECT=DMA S;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ODS OUTPUT FITSTATISTICS=FIT1 SOLUTIONF=FIXED1 SOLUTIONR=RANDOM1;</a:t>
            </a:r>
          </a:p>
          <a:p>
            <a:pPr algn="l"/>
            <a:endParaRPr lang="en-US" sz="1400" dirty="0">
              <a:solidFill>
                <a:srgbClr val="00857C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636E3-7A6C-A0FC-557D-7599294E78CD}"/>
              </a:ext>
            </a:extLst>
          </p:cNvPr>
          <p:cNvSpPr/>
          <p:nvPr/>
        </p:nvSpPr>
        <p:spPr>
          <a:xfrm>
            <a:off x="7219507" y="1435429"/>
            <a:ext cx="542260" cy="39871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78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1AE0-7B31-317A-E308-4AEADD2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5AC0E-6B25-E8B4-F146-184D5F5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E143-5622-A1F7-6D56-4B1AE636BB1C}"/>
              </a:ext>
            </a:extLst>
          </p:cNvPr>
          <p:cNvSpPr txBox="1"/>
          <p:nvPr/>
        </p:nvSpPr>
        <p:spPr>
          <a:xfrm>
            <a:off x="232913" y="2122098"/>
            <a:ext cx="2130725" cy="4270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C7CB32-D159-6863-5EC9-CB4BAC2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42" y="4203767"/>
            <a:ext cx="7007033" cy="2384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9021F4-6FFA-E326-5B23-544F8A9A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42" y="1650790"/>
            <a:ext cx="7002316" cy="23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96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B7134-972D-B0D3-5E86-8B3C8D324D48}"/>
              </a:ext>
            </a:extLst>
          </p:cNvPr>
          <p:cNvSpPr/>
          <p:nvPr/>
        </p:nvSpPr>
        <p:spPr>
          <a:xfrm>
            <a:off x="374191" y="3123628"/>
            <a:ext cx="11325268" cy="3172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C6952-C9D8-13F8-FB15-476201A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Beta – Outlier Treatment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EA5A2-C150-FCFF-78D1-2A3FDAB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BCD03-ACCA-1C5F-F9BF-22862B1C87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6428" y="1618223"/>
            <a:ext cx="11439144" cy="1438039"/>
          </a:xfrm>
        </p:spPr>
        <p:txBody>
          <a:bodyPr/>
          <a:lstStyle/>
          <a:p>
            <a:r>
              <a:rPr lang="en-US" sz="1800" dirty="0"/>
              <a:t>DF Beta statistic is a measure in regression analysis to assess the impact of individual data points on the coefficients of a regression model. It helps identify influential data points. </a:t>
            </a:r>
          </a:p>
          <a:p>
            <a:r>
              <a:rPr lang="en-US" sz="1800" dirty="0"/>
              <a:t>DF beta measures how much the estimated regression coefficients change when a particular data point is omitted from the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C8CE2-744A-AD9B-F818-08515679FA8E}"/>
              </a:ext>
            </a:extLst>
          </p:cNvPr>
          <p:cNvSpPr txBox="1"/>
          <p:nvPr/>
        </p:nvSpPr>
        <p:spPr>
          <a:xfrm>
            <a:off x="374191" y="3191840"/>
            <a:ext cx="11325268" cy="2920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b="1" dirty="0"/>
              <a:t>  Code - </a:t>
            </a:r>
          </a:p>
          <a:p>
            <a:pPr algn="l"/>
            <a:endParaRPr lang="en-US" sz="1600" dirty="0">
              <a:solidFill>
                <a:srgbClr val="00857C"/>
              </a:solidFill>
            </a:endParaRP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ODS GRAPHICS ON;	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ODS OUTPUT PARAMETERESTIMATES=PEST;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	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PROC REG DATA=MODEL_DATA PLOTS(MAXPOINTS=NONE ONLY)= (COOKSD(LABEL) DFBETAS(LABEL UNPACK)); </a:t>
            </a:r>
          </a:p>
          <a:p>
            <a:pPr algn="l"/>
            <a:endParaRPr lang="en-US" sz="1400" dirty="0">
              <a:solidFill>
                <a:srgbClr val="00857C"/>
              </a:solidFill>
            </a:endParaRP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MODEL HCP_GRAIL_NRX=HCC_OSRCH_SESSIONS  HCC_DISP_IMP /VIF;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ID DMA  YEARMO; OUTPUT OUT=OUTPUT_DATA COOKD=COOKS_STATISTICS;</a:t>
            </a: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RUN;		</a:t>
            </a:r>
          </a:p>
          <a:p>
            <a:pPr algn="l"/>
            <a:endParaRPr lang="en-US" sz="1400" dirty="0">
              <a:solidFill>
                <a:srgbClr val="00857C"/>
              </a:solidFill>
            </a:endParaRPr>
          </a:p>
          <a:p>
            <a:pPr algn="l"/>
            <a:r>
              <a:rPr lang="en-US" sz="1400" dirty="0">
                <a:solidFill>
                  <a:srgbClr val="00857C"/>
                </a:solidFill>
              </a:rPr>
              <a:t>  ODS GRAPHICS OFF;</a:t>
            </a:r>
          </a:p>
          <a:p>
            <a:pPr algn="l"/>
            <a:endParaRPr lang="en-US" sz="1600" dirty="0">
              <a:solidFill>
                <a:srgbClr val="0085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20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952-C9D8-13F8-FB15-476201A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Beta – Outlier Treatment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EA5A2-C150-FCFF-78D1-2A3FDAB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D55428-531B-5C7C-50CA-3C5EEDE7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7" y="1658679"/>
            <a:ext cx="5981594" cy="4929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E94C39-DF7B-8BD3-2F4A-636EDF95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8" y="1541720"/>
            <a:ext cx="5783608" cy="49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263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CF854-F0B3-AF3E-3129-23415B25E776}"/>
              </a:ext>
            </a:extLst>
          </p:cNvPr>
          <p:cNvSpPr txBox="1"/>
          <p:nvPr/>
        </p:nvSpPr>
        <p:spPr>
          <a:xfrm>
            <a:off x="377824" y="1358988"/>
            <a:ext cx="11436351" cy="1731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Models have specified parametric structures for the variables, and these include having linear, log form, root form, polynomial degree – 2 and 3. We need to look out for the significance levels for these terms</a:t>
            </a:r>
          </a:p>
          <a:p>
            <a:pPr algn="l"/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FC029-AA93-281A-BEDF-6EBDE49C6CDF}"/>
              </a:ext>
            </a:extLst>
          </p:cNvPr>
          <p:cNvSpPr txBox="1"/>
          <p:nvPr/>
        </p:nvSpPr>
        <p:spPr>
          <a:xfrm>
            <a:off x="377824" y="2203800"/>
            <a:ext cx="553834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Code -</a:t>
            </a:r>
            <a:r>
              <a:rPr lang="en-US" sz="1000" dirty="0">
                <a:solidFill>
                  <a:srgbClr val="00857C"/>
                </a:solidFill>
              </a:rPr>
              <a:t> </a:t>
            </a:r>
          </a:p>
          <a:p>
            <a:endParaRPr lang="en-US" sz="10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PROC REG DATA=MDB_SV.MDL_ALL1 OUTEST = MDB_SV.MDL_ESTIMATES plots=none;	</a:t>
            </a:r>
          </a:p>
          <a:p>
            <a:r>
              <a:rPr lang="en-US" sz="1100" dirty="0">
                <a:solidFill>
                  <a:srgbClr val="00857C"/>
                </a:solidFill>
              </a:rPr>
              <a:t>		ID PARTY_ID;</a:t>
            </a:r>
          </a:p>
          <a:p>
            <a:r>
              <a:rPr lang="en-US" sz="1100" dirty="0">
                <a:solidFill>
                  <a:srgbClr val="00857C"/>
                </a:solidFill>
              </a:rPr>
              <a:t>	 	M13:  MODEL NRX_CUR = NRX_PRE MNRX_PRE TOT_MMF VNRX_CUR  TOT_DET_CUR  </a:t>
            </a:r>
            <a:r>
              <a:rPr lang="en-US" sz="1100" b="1" dirty="0">
                <a:solidFill>
                  <a:srgbClr val="00857C"/>
                </a:solidFill>
              </a:rPr>
              <a:t>SAMPLES_CUR</a:t>
            </a:r>
            <a:r>
              <a:rPr lang="en-US" sz="1100" dirty="0">
                <a:solidFill>
                  <a:srgbClr val="00857C"/>
                </a:solidFill>
              </a:rPr>
              <a:t>/ RSQUARE VIF  CLB ALPHA=0.10;</a:t>
            </a:r>
          </a:p>
          <a:p>
            <a:endParaRPr lang="en-US" sz="11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		M14:  MODEL NRX_CUR = NRX_PRE MNRX_PRE TOT_MMF VNRX_CUR  TOT_DET_CUR  </a:t>
            </a:r>
            <a:r>
              <a:rPr lang="en-US" sz="1100" b="1" dirty="0">
                <a:solidFill>
                  <a:srgbClr val="00857C"/>
                </a:solidFill>
              </a:rPr>
              <a:t>SAMPLES_CUR SAMPLES_CUR_SQ </a:t>
            </a:r>
            <a:r>
              <a:rPr lang="en-US" sz="1100" dirty="0">
                <a:solidFill>
                  <a:srgbClr val="00857C"/>
                </a:solidFill>
              </a:rPr>
              <a:t>/ RSQUARE VIF  CLB ALPHA=0.10;</a:t>
            </a:r>
          </a:p>
          <a:p>
            <a:endParaRPr lang="en-US" sz="1100" dirty="0">
              <a:solidFill>
                <a:srgbClr val="00857C"/>
              </a:solidFill>
            </a:endParaRPr>
          </a:p>
          <a:p>
            <a:endParaRPr lang="en-US" sz="11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		M16:  MODEL NRX_CUR = NRX_PRE MNRX_PRE TOT_MMF VNRX_CUR  TOT_DET_CUR </a:t>
            </a:r>
            <a:r>
              <a:rPr lang="en-US" sz="1100" b="1" dirty="0">
                <a:solidFill>
                  <a:srgbClr val="00857C"/>
                </a:solidFill>
              </a:rPr>
              <a:t>SAMPLES_CUR_LN</a:t>
            </a:r>
            <a:r>
              <a:rPr lang="en-US" sz="1100" dirty="0">
                <a:solidFill>
                  <a:srgbClr val="00857C"/>
                </a:solidFill>
              </a:rPr>
              <a:t> / RSQUARE VIF  CLB ALPHA=0.10;</a:t>
            </a:r>
          </a:p>
          <a:p>
            <a:endParaRPr lang="en-US" sz="11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		M17:  MODEL NRX_CUR = NRX_PRE MNRX_PRE TOT_MMF VNRX_CUR  TOT_DET_CUR </a:t>
            </a:r>
            <a:r>
              <a:rPr lang="en-US" sz="1100" b="1" dirty="0">
                <a:solidFill>
                  <a:srgbClr val="00857C"/>
                </a:solidFill>
              </a:rPr>
              <a:t>SAMPLES_CUR_ROOT  </a:t>
            </a:r>
            <a:r>
              <a:rPr lang="en-US" sz="1100" dirty="0">
                <a:solidFill>
                  <a:srgbClr val="00857C"/>
                </a:solidFill>
              </a:rPr>
              <a:t>/ RSQUARE VIF  CLB ALPHA=0.10;</a:t>
            </a:r>
          </a:p>
          <a:p>
            <a:endParaRPr lang="en-US" sz="11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		M18:  MODEL NRX_CUR = NRX_PRE MNRX_PRE TOT_MMF VNRX_CUR  TOT_DET_CUR  </a:t>
            </a:r>
            <a:r>
              <a:rPr lang="en-US" sz="1100" b="1" dirty="0">
                <a:solidFill>
                  <a:srgbClr val="00857C"/>
                </a:solidFill>
              </a:rPr>
              <a:t>SAMPLES_CUR SAMPLES_CUR_SQ SAMPLES_CUR_CU</a:t>
            </a:r>
            <a:r>
              <a:rPr lang="en-US" sz="1100" dirty="0">
                <a:solidFill>
                  <a:srgbClr val="00857C"/>
                </a:solidFill>
              </a:rPr>
              <a:t>/ RSQUARE VIF  CLB ALPHA=0.10;		</a:t>
            </a:r>
          </a:p>
          <a:p>
            <a:endParaRPr lang="en-US" sz="1100" dirty="0">
              <a:solidFill>
                <a:srgbClr val="00857C"/>
              </a:solidFill>
            </a:endParaRPr>
          </a:p>
          <a:p>
            <a:r>
              <a:rPr lang="en-US" sz="1100" dirty="0">
                <a:solidFill>
                  <a:srgbClr val="00857C"/>
                </a:solidFill>
              </a:rPr>
              <a:t>RUN;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A41-367E-C925-B0D2-65AC1DCE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04" y="2938396"/>
            <a:ext cx="6097300" cy="27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8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AF73C-9C9E-E48D-EC14-F04403C5D7DD}"/>
              </a:ext>
            </a:extLst>
          </p:cNvPr>
          <p:cNvSpPr/>
          <p:nvPr/>
        </p:nvSpPr>
        <p:spPr>
          <a:xfrm>
            <a:off x="377824" y="3021422"/>
            <a:ext cx="5588433" cy="2876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Semi-Parametric Method [PROC GAM]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8D0EC-BF56-0C17-0443-2D5E875BB24D}"/>
              </a:ext>
            </a:extLst>
          </p:cNvPr>
          <p:cNvSpPr txBox="1"/>
          <p:nvPr/>
        </p:nvSpPr>
        <p:spPr>
          <a:xfrm>
            <a:off x="377824" y="1524000"/>
            <a:ext cx="10899776" cy="1731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Models have specified parametric structures for the variables and adds either a spline or loess component to variables of interest.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Convergence is far better than PROC LOESS. There are several model assumptions made internally (refer SAS manuals for GAM and LOESS to understand differences).</a:t>
            </a:r>
          </a:p>
          <a:p>
            <a:pPr algn="l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6CDDC-D883-27ED-CC42-D52E8071285D}"/>
              </a:ext>
            </a:extLst>
          </p:cNvPr>
          <p:cNvSpPr txBox="1"/>
          <p:nvPr/>
        </p:nvSpPr>
        <p:spPr>
          <a:xfrm>
            <a:off x="511318" y="3102168"/>
            <a:ext cx="5316394" cy="2701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b="1" dirty="0"/>
              <a:t>Code</a:t>
            </a:r>
            <a:r>
              <a:rPr lang="en-US" sz="1800" dirty="0"/>
              <a:t> -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PROC GAM </a:t>
            </a:r>
            <a:r>
              <a:rPr lang="en-US" sz="1400" dirty="0">
                <a:solidFill>
                  <a:srgbClr val="00857C"/>
                </a:solidFill>
              </a:rPr>
              <a:t>DATA=MDB_SV.MDL_ALL1 PLOTS(UNPACK)=COMPONENTS(ADDITIVE CLM); </a:t>
            </a:r>
          </a:p>
          <a:p>
            <a:endParaRPr lang="en-US" sz="1400" dirty="0">
              <a:solidFill>
                <a:srgbClr val="00857C"/>
              </a:solidFill>
            </a:endParaRPr>
          </a:p>
          <a:p>
            <a:r>
              <a:rPr lang="en-US" sz="1400" dirty="0">
                <a:solidFill>
                  <a:srgbClr val="00857C"/>
                </a:solidFill>
              </a:rPr>
              <a:t>MODEL NRX_CUR1= </a:t>
            </a:r>
            <a:r>
              <a:rPr lang="en-US" sz="1400" dirty="0">
                <a:solidFill>
                  <a:srgbClr val="C00000"/>
                </a:solidFill>
              </a:rPr>
              <a:t>PARAM</a:t>
            </a:r>
            <a:r>
              <a:rPr lang="en-US" sz="1400" dirty="0">
                <a:solidFill>
                  <a:srgbClr val="00857C"/>
                </a:solidFill>
              </a:rPr>
              <a:t>(NRX_PRE1 MNRX_PRE TOT_MMF VNRX_CUR  TOT_DET_CUR) </a:t>
            </a:r>
            <a:r>
              <a:rPr lang="en-US" sz="1400" dirty="0">
                <a:solidFill>
                  <a:srgbClr val="C00000"/>
                </a:solidFill>
              </a:rPr>
              <a:t>SPLINE(SAMPLES_CUR)</a:t>
            </a:r>
            <a:r>
              <a:rPr lang="en-US" sz="1400" dirty="0">
                <a:solidFill>
                  <a:srgbClr val="00857C"/>
                </a:solidFill>
              </a:rPr>
              <a:t> / METHOD = GCV ;</a:t>
            </a:r>
          </a:p>
          <a:p>
            <a:endParaRPr lang="en-US" sz="1400" dirty="0">
              <a:solidFill>
                <a:srgbClr val="00857C"/>
              </a:solidFill>
            </a:endParaRPr>
          </a:p>
          <a:p>
            <a:r>
              <a:rPr lang="en-US" sz="1400" dirty="0">
                <a:solidFill>
                  <a:srgbClr val="00857C"/>
                </a:solidFill>
              </a:rPr>
              <a:t>ODS OUTPUT GAM.PARAMETERESTIMATES = GAM1;</a:t>
            </a:r>
          </a:p>
          <a:p>
            <a:r>
              <a:rPr lang="en-US" sz="1400" dirty="0">
                <a:solidFill>
                  <a:srgbClr val="00857C"/>
                </a:solidFill>
              </a:rPr>
              <a:t>SCORE DATA=MDB_SV.SAMPLE_CURVES OUT=SAMPLE_GAM;</a:t>
            </a:r>
          </a:p>
          <a:p>
            <a:r>
              <a:rPr lang="en-US" sz="1400" dirty="0">
                <a:solidFill>
                  <a:srgbClr val="00857C"/>
                </a:solidFill>
              </a:rPr>
              <a:t>RUN;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22A08-544B-8C44-974A-795D796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1422"/>
            <a:ext cx="6048147" cy="23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6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4531</TotalTime>
  <Words>1335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Invention</vt:lpstr>
      <vt:lpstr>Invention Light</vt:lpstr>
      <vt:lpstr>Merck 16:9 PPT Theme</vt:lpstr>
      <vt:lpstr>7. Model Part 2</vt:lpstr>
      <vt:lpstr>Outlier Detection and elimination (Standard Deviation)</vt:lpstr>
      <vt:lpstr>Outlier Detection and elimination (Cooks D)</vt:lpstr>
      <vt:lpstr>Outlier Detection and elimination (Cooks D)</vt:lpstr>
      <vt:lpstr>Outlier Detection and elimination (Cooks D)</vt:lpstr>
      <vt:lpstr>DF Beta – Outlier Treatment</vt:lpstr>
      <vt:lpstr>DF Beta – Outlier Treatment</vt:lpstr>
      <vt:lpstr>Parametric Models</vt:lpstr>
      <vt:lpstr>Semi-Parametric Method [PROC GAM]</vt:lpstr>
      <vt:lpstr>Non-Parametric Models [PROC LOESS]</vt:lpstr>
      <vt:lpstr>Discussion on shapes of different response curves </vt:lpstr>
      <vt:lpstr>Appendix</vt:lpstr>
      <vt:lpstr>Influence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228</cp:revision>
  <dcterms:created xsi:type="dcterms:W3CDTF">2022-11-08T10:28:18Z</dcterms:created>
  <dcterms:modified xsi:type="dcterms:W3CDTF">2023-09-25T06:26:22Z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660792623</vt:i4>
  </property>
  <property fmtid="{D5CDD505-2E9C-101B-9397-08002B2CF9AE}" pid="13" name="_NewReviewCycle">
    <vt:lpwstr/>
  </property>
  <property fmtid="{D5CDD505-2E9C-101B-9397-08002B2CF9AE}" pid="14" name="_EmailSubject">
    <vt:lpwstr>MMX - Day 2 &amp; 3 -Modules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