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475" r:id="rId5"/>
    <p:sldId id="9062" r:id="rId6"/>
    <p:sldId id="2147474219" r:id="rId7"/>
    <p:sldId id="2147474220" r:id="rId8"/>
    <p:sldId id="2147474221" r:id="rId9"/>
    <p:sldId id="2147474223" r:id="rId10"/>
    <p:sldId id="2147474224" r:id="rId11"/>
    <p:sldId id="2147474225" r:id="rId12"/>
    <p:sldId id="2147474226" r:id="rId13"/>
    <p:sldId id="90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723C8C-A98A-4E1B-B505-BD7BDD2FAB62}">
          <p14:sldIdLst>
            <p14:sldId id="475"/>
            <p14:sldId id="9062"/>
            <p14:sldId id="2147474219"/>
            <p14:sldId id="2147474220"/>
            <p14:sldId id="2147474221"/>
            <p14:sldId id="2147474223"/>
            <p14:sldId id="2147474224"/>
            <p14:sldId id="2147474225"/>
            <p14:sldId id="2147474226"/>
            <p14:sldId id="90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538414-D95F-A00F-B990-8F3526C60B4E}" name="Vasu Taunk" initials="VT" userId="S::vasu.taunk@datazymes.com::57e2baff-b08a-41a2-9eea-56656161be3a" providerId="AD"/>
  <p188:author id="{31D52431-81D0-1E61-3BAF-7F4D2D21072B}" name="Amith Mohandas" initials="AM" userId="S::amith@datazymes.com::3f4140cd-65ba-44b5-b6fb-1899d9468bf5" providerId="AD"/>
  <p188:author id="{96D3804E-A2F1-0FCB-0D6D-D06022F33725}" name="Laura Piacenza" initials="LP" userId="S::lpiacenza@w2ogroup.com::768236e7-81f4-4909-8338-c5d76eda0140" providerId="AD"/>
  <p188:author id="{41AED6B6-F4C0-D202-3619-87C86E006642}" name="Vasu Taunk" initials="VT" userId="Vasu Taunk"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45F"/>
    <a:srgbClr val="0070FF"/>
    <a:srgbClr val="2736EE"/>
    <a:srgbClr val="3C7CCA"/>
    <a:srgbClr val="07C364"/>
    <a:srgbClr val="262626"/>
    <a:srgbClr val="FFDF79"/>
    <a:srgbClr val="FFC000"/>
    <a:srgbClr val="F2F2F2"/>
    <a:srgbClr val="FF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1E6D3-92C8-41A6-A0BA-C5A389AF9DE7}" v="81" dt="2022-10-26T11:57:32.140"/>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0799" autoAdjust="0"/>
  </p:normalViewPr>
  <p:slideViewPr>
    <p:cSldViewPr snapToGrid="0" snapToObjects="1">
      <p:cViewPr varScale="1">
        <p:scale>
          <a:sx n="69" d="100"/>
          <a:sy n="69" d="100"/>
        </p:scale>
        <p:origin x="684" y="72"/>
      </p:cViewPr>
      <p:guideLst/>
    </p:cSldViewPr>
  </p:slideViewPr>
  <p:notesTextViewPr>
    <p:cViewPr>
      <p:scale>
        <a:sx n="1" d="1"/>
        <a:sy n="1" d="1"/>
      </p:scale>
      <p:origin x="0" y="0"/>
    </p:cViewPr>
  </p:notesTextViewPr>
  <p:sorterViewPr>
    <p:cViewPr>
      <p:scale>
        <a:sx n="65" d="100"/>
        <a:sy n="65" d="100"/>
      </p:scale>
      <p:origin x="0" y="0"/>
    </p:cViewPr>
  </p:sorterViewPr>
  <p:notesViewPr>
    <p:cSldViewPr snapToGrid="0" snapToObjects="1">
      <p:cViewPr varScale="1">
        <p:scale>
          <a:sx n="110" d="100"/>
          <a:sy n="110" d="100"/>
        </p:scale>
        <p:origin x="100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162360209987225E-2"/>
          <c:y val="0"/>
          <c:w val="0.97367527958002553"/>
          <c:h val="0.82188374036350853"/>
        </c:manualLayout>
      </c:layout>
      <c:barChart>
        <c:barDir val="col"/>
        <c:grouping val="stacked"/>
        <c:varyColors val="0"/>
        <c:ser>
          <c:idx val="0"/>
          <c:order val="0"/>
          <c:tx>
            <c:strRef>
              <c:f>Sheet1!$B$1</c:f>
              <c:strCache>
                <c:ptCount val="1"/>
                <c:pt idx="0">
                  <c:v>Series 1</c:v>
                </c:pt>
              </c:strCache>
            </c:strRef>
          </c:tx>
          <c:spPr>
            <a:solidFill>
              <a:srgbClr val="3366FF"/>
            </a:solidFill>
          </c:spPr>
          <c:invertIfNegative val="0"/>
          <c:dPt>
            <c:idx val="0"/>
            <c:invertIfNegative val="0"/>
            <c:bubble3D val="0"/>
            <c:spPr>
              <a:solidFill>
                <a:srgbClr val="33CC33"/>
              </a:solidFill>
            </c:spPr>
            <c:extLst>
              <c:ext xmlns:c16="http://schemas.microsoft.com/office/drawing/2014/chart" uri="{C3380CC4-5D6E-409C-BE32-E72D297353CC}">
                <c16:uniqueId val="{00000001-2C84-421B-9F66-A86972DB6D62}"/>
              </c:ext>
            </c:extLst>
          </c:dPt>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Sheet1!$B$2:$B$15</c:f>
              <c:numCache>
                <c:formatCode>General</c:formatCode>
                <c:ptCount val="14"/>
                <c:pt idx="0">
                  <c:v>7</c:v>
                </c:pt>
                <c:pt idx="1">
                  <c:v>4.8999999999999995</c:v>
                </c:pt>
                <c:pt idx="2">
                  <c:v>3.4299999999999993</c:v>
                </c:pt>
                <c:pt idx="3">
                  <c:v>2.4009999999999994</c:v>
                </c:pt>
                <c:pt idx="4">
                  <c:v>1.6806999999999994</c:v>
                </c:pt>
                <c:pt idx="5">
                  <c:v>1.1764899999999996</c:v>
                </c:pt>
                <c:pt idx="6">
                  <c:v>0.82354299999999969</c:v>
                </c:pt>
                <c:pt idx="7">
                  <c:v>0.57648009999999972</c:v>
                </c:pt>
                <c:pt idx="8">
                  <c:v>0.4035360699999998</c:v>
                </c:pt>
                <c:pt idx="9">
                  <c:v>0.28247524899999982</c:v>
                </c:pt>
                <c:pt idx="10">
                  <c:v>0.19773267429999986</c:v>
                </c:pt>
                <c:pt idx="11">
                  <c:v>0.13841287200999988</c:v>
                </c:pt>
                <c:pt idx="12">
                  <c:v>9.6889010406999918E-2</c:v>
                </c:pt>
                <c:pt idx="13">
                  <c:v>6.7822307284899935E-2</c:v>
                </c:pt>
              </c:numCache>
            </c:numRef>
          </c:val>
          <c:extLst>
            <c:ext xmlns:c16="http://schemas.microsoft.com/office/drawing/2014/chart" uri="{C3380CC4-5D6E-409C-BE32-E72D297353CC}">
              <c16:uniqueId val="{00000002-2C84-421B-9F66-A86972DB6D62}"/>
            </c:ext>
          </c:extLst>
        </c:ser>
        <c:dLbls>
          <c:showLegendKey val="0"/>
          <c:showVal val="0"/>
          <c:showCatName val="0"/>
          <c:showSerName val="0"/>
          <c:showPercent val="0"/>
          <c:showBubbleSize val="0"/>
        </c:dLbls>
        <c:gapWidth val="150"/>
        <c:overlap val="100"/>
        <c:axId val="316726000"/>
        <c:axId val="316731040"/>
      </c:barChart>
      <c:lineChart>
        <c:grouping val="standard"/>
        <c:varyColors val="0"/>
        <c:ser>
          <c:idx val="1"/>
          <c:order val="1"/>
          <c:tx>
            <c:strRef>
              <c:f>Sheet1!$C$1</c:f>
              <c:strCache>
                <c:ptCount val="1"/>
                <c:pt idx="0">
                  <c:v>Series 12</c:v>
                </c:pt>
              </c:strCache>
            </c:strRef>
          </c:tx>
          <c:spPr>
            <a:ln w="28575">
              <a:solidFill>
                <a:srgbClr val="3366FF"/>
              </a:solidFill>
            </a:ln>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Sheet1!$C$2:$C$15</c:f>
              <c:numCache>
                <c:formatCode>General</c:formatCode>
                <c:ptCount val="14"/>
                <c:pt idx="0">
                  <c:v>7</c:v>
                </c:pt>
                <c:pt idx="1">
                  <c:v>4.8999999999999995</c:v>
                </c:pt>
                <c:pt idx="2">
                  <c:v>3.4299999999999993</c:v>
                </c:pt>
                <c:pt idx="3">
                  <c:v>2.4009999999999994</c:v>
                </c:pt>
                <c:pt idx="4">
                  <c:v>1.6806999999999994</c:v>
                </c:pt>
                <c:pt idx="5">
                  <c:v>1.1764899999999996</c:v>
                </c:pt>
                <c:pt idx="6">
                  <c:v>0.82354299999999969</c:v>
                </c:pt>
                <c:pt idx="7">
                  <c:v>0.57648009999999972</c:v>
                </c:pt>
                <c:pt idx="8">
                  <c:v>0.4035360699999998</c:v>
                </c:pt>
                <c:pt idx="9">
                  <c:v>0.28247524899999982</c:v>
                </c:pt>
                <c:pt idx="10">
                  <c:v>0.19773267429999986</c:v>
                </c:pt>
                <c:pt idx="11">
                  <c:v>0.13841287200999988</c:v>
                </c:pt>
                <c:pt idx="12">
                  <c:v>9.6889010406999918E-2</c:v>
                </c:pt>
                <c:pt idx="13">
                  <c:v>6.7822307284899935E-2</c:v>
                </c:pt>
              </c:numCache>
            </c:numRef>
          </c:val>
          <c:smooth val="0"/>
          <c:extLst>
            <c:ext xmlns:c16="http://schemas.microsoft.com/office/drawing/2014/chart" uri="{C3380CC4-5D6E-409C-BE32-E72D297353CC}">
              <c16:uniqueId val="{00000003-2C84-421B-9F66-A86972DB6D62}"/>
            </c:ext>
          </c:extLst>
        </c:ser>
        <c:dLbls>
          <c:showLegendKey val="0"/>
          <c:showVal val="0"/>
          <c:showCatName val="0"/>
          <c:showSerName val="0"/>
          <c:showPercent val="0"/>
          <c:showBubbleSize val="0"/>
        </c:dLbls>
        <c:marker val="1"/>
        <c:smooth val="0"/>
        <c:axId val="316726000"/>
        <c:axId val="316731040"/>
      </c:lineChart>
      <c:catAx>
        <c:axId val="316726000"/>
        <c:scaling>
          <c:orientation val="minMax"/>
        </c:scaling>
        <c:delete val="0"/>
        <c:axPos val="b"/>
        <c:title>
          <c:tx>
            <c:rich>
              <a:bodyPr/>
              <a:lstStyle/>
              <a:p>
                <a:pPr>
                  <a:defRPr sz="1000" b="0"/>
                </a:pPr>
                <a:r>
                  <a:rPr lang="en-US" sz="1000" b="0" dirty="0"/>
                  <a:t>Weeks</a:t>
                </a:r>
              </a:p>
            </c:rich>
          </c:tx>
          <c:layout>
            <c:manualLayout>
              <c:xMode val="edge"/>
              <c:yMode val="edge"/>
              <c:x val="0.47745646669489461"/>
              <c:y val="0.8887336053514211"/>
            </c:manualLayout>
          </c:layout>
          <c:overlay val="0"/>
        </c:title>
        <c:numFmt formatCode="General" sourceLinked="1"/>
        <c:majorTickMark val="out"/>
        <c:minorTickMark val="none"/>
        <c:tickLblPos val="nextTo"/>
        <c:txPr>
          <a:bodyPr/>
          <a:lstStyle/>
          <a:p>
            <a:pPr>
              <a:defRPr sz="1000"/>
            </a:pPr>
            <a:endParaRPr lang="en-US"/>
          </a:p>
        </c:txPr>
        <c:crossAx val="316731040"/>
        <c:crosses val="autoZero"/>
        <c:auto val="1"/>
        <c:lblAlgn val="ctr"/>
        <c:lblOffset val="100"/>
        <c:noMultiLvlLbl val="0"/>
      </c:catAx>
      <c:valAx>
        <c:axId val="316731040"/>
        <c:scaling>
          <c:orientation val="minMax"/>
        </c:scaling>
        <c:delete val="0"/>
        <c:axPos val="l"/>
        <c:numFmt formatCode="General" sourceLinked="1"/>
        <c:majorTickMark val="out"/>
        <c:minorTickMark val="none"/>
        <c:tickLblPos val="none"/>
        <c:txPr>
          <a:bodyPr/>
          <a:lstStyle/>
          <a:p>
            <a:pPr>
              <a:defRPr sz="900">
                <a:solidFill>
                  <a:schemeClr val="bg1"/>
                </a:solidFill>
              </a:defRPr>
            </a:pPr>
            <a:endParaRPr lang="en-US"/>
          </a:p>
        </c:txPr>
        <c:crossAx val="3167260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09915-C51A-834A-8905-320AAB5205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656DF4-1169-5441-A825-D3C01504C8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0A7C0E-11A6-A54D-8BF1-CA5CCCD3E07A}" type="datetimeFigureOut">
              <a:rPr lang="en-US" smtClean="0"/>
              <a:t>8/16/2023</a:t>
            </a:fld>
            <a:endParaRPr lang="en-US"/>
          </a:p>
        </p:txBody>
      </p:sp>
      <p:sp>
        <p:nvSpPr>
          <p:cNvPr id="4" name="Footer Placeholder 3">
            <a:extLst>
              <a:ext uri="{FF2B5EF4-FFF2-40B4-BE49-F238E27FC236}">
                <a16:creationId xmlns:a16="http://schemas.microsoft.com/office/drawing/2014/main" id="{747407AC-D850-C248-A402-ACF2A80BA8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D3E76C-FBB5-C84E-B7B6-F751D8FC98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AF3ED-5029-7D49-B015-F18420A0A83C}" type="slidenum">
              <a:rPr lang="en-US" smtClean="0"/>
              <a:t>‹#›</a:t>
            </a:fld>
            <a:endParaRPr lang="en-US"/>
          </a:p>
        </p:txBody>
      </p:sp>
    </p:spTree>
    <p:extLst>
      <p:ext uri="{BB962C8B-B14F-4D97-AF65-F5344CB8AC3E}">
        <p14:creationId xmlns:p14="http://schemas.microsoft.com/office/powerpoint/2010/main" val="853285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8AFB9-24C9-B249-A6E8-63A2A747FC5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E6AD7-F407-0942-8BD2-A6DBD4BDBC12}" type="slidenum">
              <a:rPr lang="en-US" smtClean="0"/>
              <a:t>‹#›</a:t>
            </a:fld>
            <a:endParaRPr lang="en-US"/>
          </a:p>
        </p:txBody>
      </p:sp>
    </p:spTree>
    <p:extLst>
      <p:ext uri="{BB962C8B-B14F-4D97-AF65-F5344CB8AC3E}">
        <p14:creationId xmlns:p14="http://schemas.microsoft.com/office/powerpoint/2010/main" val="168824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pic>
        <p:nvPicPr>
          <p:cNvPr id="2" name="Picture 1" descr="Boy dressed up with jet pack">
            <a:extLst>
              <a:ext uri="{FF2B5EF4-FFF2-40B4-BE49-F238E27FC236}">
                <a16:creationId xmlns:a16="http://schemas.microsoft.com/office/drawing/2014/main" id="{8A80BB8E-962B-953A-60AD-B4E06335164D}"/>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10"/>
            <a:ext cx="12192000" cy="6857990"/>
          </a:xfrm>
          <a:prstGeom prst="rect">
            <a:avLst/>
          </a:prstGeom>
        </p:spPr>
      </p:pic>
      <p:sp>
        <p:nvSpPr>
          <p:cNvPr id="3" name="Subtitle 2">
            <a:extLst>
              <a:ext uri="{FF2B5EF4-FFF2-40B4-BE49-F238E27FC236}">
                <a16:creationId xmlns:a16="http://schemas.microsoft.com/office/drawing/2014/main" id="{8AE741C1-2D8C-C440-AF46-7CAA89EBCBBF}"/>
              </a:ext>
            </a:extLst>
          </p:cNvPr>
          <p:cNvSpPr>
            <a:spLocks noGrp="1"/>
          </p:cNvSpPr>
          <p:nvPr>
            <p:ph type="subTitle" idx="1" hasCustomPrompt="1"/>
          </p:nvPr>
        </p:nvSpPr>
        <p:spPr>
          <a:xfrm>
            <a:off x="212032" y="4440174"/>
            <a:ext cx="8335175" cy="484165"/>
          </a:xfrm>
          <a:noFill/>
        </p:spPr>
        <p:txBody>
          <a:bodyPr vert="horz" lIns="91440" tIns="45720" rIns="91440" bIns="45720" rtlCol="0">
            <a:normAutofit/>
          </a:bodyPr>
          <a:lstStyle>
            <a:lvl1pPr marL="0" indent="0">
              <a:buNone/>
              <a:defRPr lang="en-US" sz="2000" i="0" baseline="0">
                <a:solidFill>
                  <a:srgbClr val="07C364"/>
                </a:solidFill>
                <a:latin typeface="+mn-lt"/>
              </a:defRPr>
            </a:lvl1pPr>
          </a:lstStyle>
          <a:p>
            <a:pPr marL="137160" lvl="0" indent="-137160">
              <a:lnSpc>
                <a:spcPct val="90000"/>
              </a:lnSpc>
              <a:spcBef>
                <a:spcPts val="1000"/>
              </a:spcBef>
            </a:pPr>
            <a:r>
              <a:rPr lang="en-US" dirty="0"/>
              <a:t>Click to edit master subtitle style</a:t>
            </a:r>
          </a:p>
        </p:txBody>
      </p:sp>
      <p:sp>
        <p:nvSpPr>
          <p:cNvPr id="12" name="Title 1">
            <a:extLst>
              <a:ext uri="{FF2B5EF4-FFF2-40B4-BE49-F238E27FC236}">
                <a16:creationId xmlns:a16="http://schemas.microsoft.com/office/drawing/2014/main" id="{E776ABF6-356F-5E48-967A-AD96BE591A2A}"/>
              </a:ext>
            </a:extLst>
          </p:cNvPr>
          <p:cNvSpPr>
            <a:spLocks noGrp="1"/>
          </p:cNvSpPr>
          <p:nvPr>
            <p:ph type="ctrTitle"/>
          </p:nvPr>
        </p:nvSpPr>
        <p:spPr>
          <a:xfrm>
            <a:off x="212034" y="3667540"/>
            <a:ext cx="8335174" cy="797555"/>
          </a:xfrm>
        </p:spPr>
        <p:txBody>
          <a:bodyPr vert="horz" lIns="91440" tIns="45720" rIns="91440" bIns="45720" rtlCol="0" anchor="b">
            <a:normAutofit/>
          </a:bodyPr>
          <a:lstStyle>
            <a:lvl1pPr>
              <a:defRPr lang="en-US" sz="4000" baseline="0" dirty="0">
                <a:solidFill>
                  <a:schemeClr val="bg1"/>
                </a:solidFill>
              </a:defRPr>
            </a:lvl1pPr>
          </a:lstStyle>
          <a:p>
            <a:pPr lvl="0">
              <a:lnSpc>
                <a:spcPct val="80000"/>
              </a:lnSpc>
            </a:pPr>
            <a:endParaRPr lang="en-US" dirty="0"/>
          </a:p>
        </p:txBody>
      </p:sp>
      <p:sp>
        <p:nvSpPr>
          <p:cNvPr id="15" name="Date Placeholder 3">
            <a:extLst>
              <a:ext uri="{FF2B5EF4-FFF2-40B4-BE49-F238E27FC236}">
                <a16:creationId xmlns:a16="http://schemas.microsoft.com/office/drawing/2014/main" id="{89C36C7D-EA50-1D4E-92D7-E20D73CFA7E9}"/>
              </a:ext>
            </a:extLst>
          </p:cNvPr>
          <p:cNvSpPr>
            <a:spLocks noGrp="1"/>
          </p:cNvSpPr>
          <p:nvPr>
            <p:ph type="dt" sz="half" idx="2"/>
          </p:nvPr>
        </p:nvSpPr>
        <p:spPr>
          <a:xfrm>
            <a:off x="212032" y="6173108"/>
            <a:ext cx="2743200" cy="365125"/>
          </a:xfrm>
          <a:prstGeom prst="rect">
            <a:avLst/>
          </a:prstGeom>
          <a:noFill/>
        </p:spPr>
        <p:txBody>
          <a:bodyPr>
            <a:normAutofit/>
          </a:bodyPr>
          <a:lstStyle>
            <a:lvl1pPr marL="0" indent="0">
              <a:buNone/>
              <a:defRPr lang="en-US" sz="1600" b="0" i="0" smtClean="0">
                <a:solidFill>
                  <a:schemeClr val="tx1">
                    <a:lumMod val="75000"/>
                    <a:lumOff val="25000"/>
                  </a:schemeClr>
                </a:solidFill>
                <a:latin typeface="+mn-lt"/>
              </a:defRPr>
            </a:lvl1pPr>
          </a:lstStyle>
          <a:p>
            <a:pPr>
              <a:spcBef>
                <a:spcPts val="1200"/>
              </a:spcBef>
              <a:buClr>
                <a:srgbClr val="0054B1"/>
              </a:buClr>
            </a:pPr>
            <a:endParaRPr lang="en-IN" dirty="0"/>
          </a:p>
        </p:txBody>
      </p:sp>
      <p:pic>
        <p:nvPicPr>
          <p:cNvPr id="9" name="Picture 8">
            <a:extLst>
              <a:ext uri="{FF2B5EF4-FFF2-40B4-BE49-F238E27FC236}">
                <a16:creationId xmlns:a16="http://schemas.microsoft.com/office/drawing/2014/main" id="{64071179-6E75-A168-1DA4-2E0406754BA8}"/>
              </a:ext>
            </a:extLst>
          </p:cNvPr>
          <p:cNvPicPr>
            <a:picLocks noChangeAspect="1"/>
          </p:cNvPicPr>
          <p:nvPr userDrawn="1"/>
        </p:nvPicPr>
        <p:blipFill>
          <a:blip r:embed="rId3"/>
          <a:stretch>
            <a:fillRect/>
          </a:stretch>
        </p:blipFill>
        <p:spPr>
          <a:xfrm>
            <a:off x="8905876" y="10"/>
            <a:ext cx="3179654" cy="387917"/>
          </a:xfrm>
          <a:prstGeom prst="rect">
            <a:avLst/>
          </a:prstGeom>
        </p:spPr>
      </p:pic>
    </p:spTree>
    <p:extLst>
      <p:ext uri="{BB962C8B-B14F-4D97-AF65-F5344CB8AC3E}">
        <p14:creationId xmlns:p14="http://schemas.microsoft.com/office/powerpoint/2010/main" val="26949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741C1-2D8C-C440-AF46-7CAA89EBCBBF}"/>
              </a:ext>
            </a:extLst>
          </p:cNvPr>
          <p:cNvSpPr>
            <a:spLocks noGrp="1"/>
          </p:cNvSpPr>
          <p:nvPr>
            <p:ph type="subTitle" idx="1" hasCustomPrompt="1"/>
          </p:nvPr>
        </p:nvSpPr>
        <p:spPr>
          <a:xfrm>
            <a:off x="6429875" y="4002852"/>
            <a:ext cx="5694975" cy="484165"/>
          </a:xfrm>
          <a:noFill/>
        </p:spPr>
        <p:txBody>
          <a:bodyPr vert="horz" lIns="91440" tIns="45720" rIns="91440" bIns="45720" rtlCol="0">
            <a:normAutofit/>
          </a:bodyPr>
          <a:lstStyle>
            <a:lvl1pPr marL="0" indent="0" algn="r">
              <a:buNone/>
              <a:defRPr lang="en-US" sz="1800" i="0">
                <a:solidFill>
                  <a:schemeClr val="tx1">
                    <a:lumMod val="75000"/>
                    <a:lumOff val="25000"/>
                  </a:schemeClr>
                </a:solidFill>
                <a:latin typeface="+mn-lt"/>
              </a:defRPr>
            </a:lvl1pPr>
          </a:lstStyle>
          <a:p>
            <a:pPr marL="137160" lvl="0" indent="-137160">
              <a:lnSpc>
                <a:spcPct val="90000"/>
              </a:lnSpc>
              <a:spcBef>
                <a:spcPts val="1000"/>
              </a:spcBef>
            </a:pPr>
            <a:r>
              <a:rPr lang="en-US" dirty="0"/>
              <a:t>Click to edit master subtitle style</a:t>
            </a:r>
          </a:p>
        </p:txBody>
      </p:sp>
      <p:pic>
        <p:nvPicPr>
          <p:cNvPr id="33" name="Picture 32">
            <a:extLst>
              <a:ext uri="{FF2B5EF4-FFF2-40B4-BE49-F238E27FC236}">
                <a16:creationId xmlns:a16="http://schemas.microsoft.com/office/drawing/2014/main" id="{74549637-44FD-FC4D-A46E-64A735E74681}"/>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rcRect/>
          <a:stretch>
            <a:fillRect/>
          </a:stretch>
        </p:blipFill>
        <p:spPr>
          <a:xfrm rot="9100537" flipH="1">
            <a:off x="-1675572" y="-1240394"/>
            <a:ext cx="13986185" cy="5616711"/>
          </a:xfrm>
          <a:custGeom>
            <a:avLst/>
            <a:gdLst>
              <a:gd name="connsiteX0" fmla="*/ 13986185 w 13986185"/>
              <a:gd name="connsiteY0" fmla="*/ 1310868 h 5616711"/>
              <a:gd name="connsiteX1" fmla="*/ 5997513 w 13986185"/>
              <a:gd name="connsiteY1" fmla="*/ 5616711 h 5616711"/>
              <a:gd name="connsiteX2" fmla="*/ 2456798 w 13986185"/>
              <a:gd name="connsiteY2" fmla="*/ 5616711 h 5616711"/>
              <a:gd name="connsiteX3" fmla="*/ 0 w 13986185"/>
              <a:gd name="connsiteY3" fmla="*/ 1058590 h 5616711"/>
              <a:gd name="connsiteX4" fmla="*/ 1964011 w 13986185"/>
              <a:gd name="connsiteY4" fmla="*/ 0 h 5616711"/>
              <a:gd name="connsiteX5" fmla="*/ 13279635 w 13986185"/>
              <a:gd name="connsiteY5" fmla="*/ 0 h 56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6185" h="5616711">
                <a:moveTo>
                  <a:pt x="13986185" y="1310868"/>
                </a:moveTo>
                <a:lnTo>
                  <a:pt x="5997513" y="5616711"/>
                </a:lnTo>
                <a:lnTo>
                  <a:pt x="2456798" y="5616711"/>
                </a:lnTo>
                <a:lnTo>
                  <a:pt x="0" y="1058590"/>
                </a:lnTo>
                <a:lnTo>
                  <a:pt x="1964011" y="0"/>
                </a:lnTo>
                <a:lnTo>
                  <a:pt x="13279635" y="0"/>
                </a:lnTo>
                <a:close/>
              </a:path>
            </a:pathLst>
          </a:custGeom>
        </p:spPr>
      </p:pic>
      <p:sp>
        <p:nvSpPr>
          <p:cNvPr id="12" name="Title 1">
            <a:extLst>
              <a:ext uri="{FF2B5EF4-FFF2-40B4-BE49-F238E27FC236}">
                <a16:creationId xmlns:a16="http://schemas.microsoft.com/office/drawing/2014/main" id="{E776ABF6-356F-5E48-967A-AD96BE591A2A}"/>
              </a:ext>
            </a:extLst>
          </p:cNvPr>
          <p:cNvSpPr>
            <a:spLocks noGrp="1"/>
          </p:cNvSpPr>
          <p:nvPr>
            <p:ph type="ctrTitle"/>
          </p:nvPr>
        </p:nvSpPr>
        <p:spPr>
          <a:xfrm>
            <a:off x="6429877" y="3432250"/>
            <a:ext cx="5694974" cy="595523"/>
          </a:xfrm>
        </p:spPr>
        <p:txBody>
          <a:bodyPr vert="horz" lIns="91440" tIns="45720" rIns="91440" bIns="45720" rtlCol="0" anchor="b">
            <a:normAutofit/>
          </a:bodyPr>
          <a:lstStyle>
            <a:lvl1pPr algn="r">
              <a:defRPr lang="en-US" sz="2800" b="1" baseline="0" dirty="0">
                <a:solidFill>
                  <a:srgbClr val="2734EE"/>
                </a:solidFill>
              </a:defRPr>
            </a:lvl1pPr>
          </a:lstStyle>
          <a:p>
            <a:pPr lvl="0">
              <a:lnSpc>
                <a:spcPct val="80000"/>
              </a:lnSpc>
            </a:pPr>
            <a:endParaRPr lang="en-US" dirty="0"/>
          </a:p>
        </p:txBody>
      </p:sp>
      <p:sp>
        <p:nvSpPr>
          <p:cNvPr id="15" name="Date Placeholder 3">
            <a:extLst>
              <a:ext uri="{FF2B5EF4-FFF2-40B4-BE49-F238E27FC236}">
                <a16:creationId xmlns:a16="http://schemas.microsoft.com/office/drawing/2014/main" id="{89C36C7D-EA50-1D4E-92D7-E20D73CFA7E9}"/>
              </a:ext>
            </a:extLst>
          </p:cNvPr>
          <p:cNvSpPr>
            <a:spLocks noGrp="1"/>
          </p:cNvSpPr>
          <p:nvPr>
            <p:ph type="dt" sz="half" idx="2"/>
          </p:nvPr>
        </p:nvSpPr>
        <p:spPr>
          <a:xfrm>
            <a:off x="9311624" y="6173108"/>
            <a:ext cx="2743200" cy="365125"/>
          </a:xfrm>
          <a:prstGeom prst="rect">
            <a:avLst/>
          </a:prstGeom>
          <a:noFill/>
        </p:spPr>
        <p:txBody>
          <a:bodyPr>
            <a:normAutofit/>
          </a:bodyPr>
          <a:lstStyle>
            <a:lvl1pPr marL="0" indent="0" algn="r">
              <a:buNone/>
              <a:defRPr lang="en-US" sz="1600" b="0" i="0" smtClean="0">
                <a:solidFill>
                  <a:schemeClr val="tx1">
                    <a:lumMod val="75000"/>
                    <a:lumOff val="25000"/>
                  </a:schemeClr>
                </a:solidFill>
                <a:latin typeface="+mn-lt"/>
              </a:defRPr>
            </a:lvl1pPr>
          </a:lstStyle>
          <a:p>
            <a:pPr>
              <a:spcBef>
                <a:spcPts val="1200"/>
              </a:spcBef>
              <a:buClr>
                <a:srgbClr val="0054B1"/>
              </a:buClr>
            </a:pPr>
            <a:endParaRPr lang="en-IN" dirty="0"/>
          </a:p>
        </p:txBody>
      </p:sp>
      <p:sp>
        <p:nvSpPr>
          <p:cNvPr id="37" name="Right Triangle 36">
            <a:extLst>
              <a:ext uri="{FF2B5EF4-FFF2-40B4-BE49-F238E27FC236}">
                <a16:creationId xmlns:a16="http://schemas.microsoft.com/office/drawing/2014/main" id="{117464AF-5A03-44B9-A6E8-558DE10AFD62}"/>
              </a:ext>
            </a:extLst>
          </p:cNvPr>
          <p:cNvSpPr/>
          <p:nvPr userDrawn="1"/>
        </p:nvSpPr>
        <p:spPr>
          <a:xfrm>
            <a:off x="0" y="4667831"/>
            <a:ext cx="2231310" cy="2190170"/>
          </a:xfrm>
          <a:prstGeom prst="rtTriangle">
            <a:avLst/>
          </a:prstGeom>
          <a:solidFill>
            <a:srgbClr val="07C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BFFC8CFE-A141-4E8A-B04D-5D9E3879A4E7}"/>
              </a:ext>
            </a:extLst>
          </p:cNvPr>
          <p:cNvSpPr/>
          <p:nvPr userDrawn="1"/>
        </p:nvSpPr>
        <p:spPr>
          <a:xfrm flipV="1">
            <a:off x="-1" y="0"/>
            <a:ext cx="2218579" cy="2218579"/>
          </a:xfrm>
          <a:prstGeom prst="rtTriangle">
            <a:avLst/>
          </a:prstGeom>
          <a:solidFill>
            <a:srgbClr val="0E8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cture Placeholder 24">
            <a:extLst>
              <a:ext uri="{FF2B5EF4-FFF2-40B4-BE49-F238E27FC236}">
                <a16:creationId xmlns:a16="http://schemas.microsoft.com/office/drawing/2014/main" id="{7FEDA32E-8685-4982-AE67-38A4AF9C0F9D}"/>
              </a:ext>
            </a:extLst>
          </p:cNvPr>
          <p:cNvSpPr>
            <a:spLocks noGrp="1"/>
          </p:cNvSpPr>
          <p:nvPr>
            <p:ph type="pic" sz="quarter" idx="16"/>
          </p:nvPr>
        </p:nvSpPr>
        <p:spPr>
          <a:xfrm>
            <a:off x="-20078" y="0"/>
            <a:ext cx="6839262" cy="6858000"/>
          </a:xfrm>
          <a:custGeom>
            <a:avLst/>
            <a:gdLst>
              <a:gd name="connsiteX0" fmla="*/ 2038662 w 6839262"/>
              <a:gd name="connsiteY0" fmla="*/ 0 h 6858000"/>
              <a:gd name="connsiteX1" fmla="*/ 3410262 w 6839262"/>
              <a:gd name="connsiteY1" fmla="*/ 0 h 6858000"/>
              <a:gd name="connsiteX2" fmla="*/ 6839262 w 6839262"/>
              <a:gd name="connsiteY2" fmla="*/ 3429000 h 6858000"/>
              <a:gd name="connsiteX3" fmla="*/ 3410262 w 6839262"/>
              <a:gd name="connsiteY3" fmla="*/ 6858000 h 6858000"/>
              <a:gd name="connsiteX4" fmla="*/ 2038662 w 6839262"/>
              <a:gd name="connsiteY4" fmla="*/ 6858000 h 6858000"/>
              <a:gd name="connsiteX5" fmla="*/ 0 w 6839262"/>
              <a:gd name="connsiteY5" fmla="*/ 4819338 h 6858000"/>
              <a:gd name="connsiteX6" fmla="*/ 0 w 6839262"/>
              <a:gd name="connsiteY6" fmla="*/ 203866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39262" h="6858000">
                <a:moveTo>
                  <a:pt x="2038662" y="0"/>
                </a:moveTo>
                <a:lnTo>
                  <a:pt x="3410262" y="0"/>
                </a:lnTo>
                <a:lnTo>
                  <a:pt x="6839262" y="3429000"/>
                </a:lnTo>
                <a:lnTo>
                  <a:pt x="3410262" y="6858000"/>
                </a:lnTo>
                <a:lnTo>
                  <a:pt x="2038662" y="6858000"/>
                </a:lnTo>
                <a:lnTo>
                  <a:pt x="0" y="4819338"/>
                </a:lnTo>
                <a:lnTo>
                  <a:pt x="0" y="2038662"/>
                </a:lnTo>
                <a:close/>
              </a:path>
            </a:pathLst>
          </a:custGeom>
          <a:solidFill>
            <a:srgbClr val="FFFFFF"/>
          </a:solidFill>
          <a:effectLst/>
        </p:spPr>
        <p:txBody>
          <a:bodyPr wrap="square">
            <a:noAutofit/>
          </a:bodyPr>
          <a:lstStyle/>
          <a:p>
            <a:endParaRPr lang="en-US"/>
          </a:p>
        </p:txBody>
      </p:sp>
      <p:pic>
        <p:nvPicPr>
          <p:cNvPr id="11" name="Picture 10">
            <a:extLst>
              <a:ext uri="{FF2B5EF4-FFF2-40B4-BE49-F238E27FC236}">
                <a16:creationId xmlns:a16="http://schemas.microsoft.com/office/drawing/2014/main" id="{8FAE97D8-0D79-29FC-B833-259E9C018570}"/>
              </a:ext>
            </a:extLst>
          </p:cNvPr>
          <p:cNvPicPr>
            <a:picLocks noChangeAspect="1"/>
          </p:cNvPicPr>
          <p:nvPr userDrawn="1"/>
        </p:nvPicPr>
        <p:blipFill>
          <a:blip r:embed="rId3"/>
          <a:stretch>
            <a:fillRect/>
          </a:stretch>
        </p:blipFill>
        <p:spPr>
          <a:xfrm>
            <a:off x="8090042" y="212477"/>
            <a:ext cx="3974672" cy="484909"/>
          </a:xfrm>
          <a:prstGeom prst="rect">
            <a:avLst/>
          </a:prstGeom>
        </p:spPr>
      </p:pic>
      <p:pic>
        <p:nvPicPr>
          <p:cNvPr id="17" name="Picture 16">
            <a:extLst>
              <a:ext uri="{FF2B5EF4-FFF2-40B4-BE49-F238E27FC236}">
                <a16:creationId xmlns:a16="http://schemas.microsoft.com/office/drawing/2014/main" id="{99354ED7-6C10-A6A2-AF61-631F3D61ADF9}"/>
              </a:ext>
            </a:extLst>
          </p:cNvPr>
          <p:cNvPicPr>
            <a:picLocks noChangeAspect="1"/>
          </p:cNvPicPr>
          <p:nvPr userDrawn="1"/>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0078" y="1"/>
            <a:ext cx="6839262" cy="6858000"/>
          </a:xfrm>
          <a:prstGeom prst="rect">
            <a:avLst/>
          </a:prstGeom>
        </p:spPr>
      </p:pic>
    </p:spTree>
    <p:extLst>
      <p:ext uri="{BB962C8B-B14F-4D97-AF65-F5344CB8AC3E}">
        <p14:creationId xmlns:p14="http://schemas.microsoft.com/office/powerpoint/2010/main" val="376186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741C1-2D8C-C440-AF46-7CAA89EBCBBF}"/>
              </a:ext>
            </a:extLst>
          </p:cNvPr>
          <p:cNvSpPr>
            <a:spLocks noGrp="1"/>
          </p:cNvSpPr>
          <p:nvPr>
            <p:ph type="subTitle" idx="1" hasCustomPrompt="1"/>
          </p:nvPr>
        </p:nvSpPr>
        <p:spPr>
          <a:xfrm>
            <a:off x="6429875" y="4002852"/>
            <a:ext cx="5694975" cy="484165"/>
          </a:xfrm>
          <a:noFill/>
        </p:spPr>
        <p:txBody>
          <a:bodyPr vert="horz" lIns="91440" tIns="45720" rIns="91440" bIns="45720" rtlCol="0">
            <a:normAutofit/>
          </a:bodyPr>
          <a:lstStyle>
            <a:lvl1pPr marL="0" indent="0" algn="r">
              <a:buNone/>
              <a:defRPr lang="en-US" sz="1800" i="0">
                <a:solidFill>
                  <a:schemeClr val="tx1">
                    <a:lumMod val="75000"/>
                    <a:lumOff val="25000"/>
                  </a:schemeClr>
                </a:solidFill>
                <a:latin typeface="+mn-lt"/>
              </a:defRPr>
            </a:lvl1pPr>
          </a:lstStyle>
          <a:p>
            <a:pPr marL="137160" lvl="0" indent="-137160">
              <a:lnSpc>
                <a:spcPct val="90000"/>
              </a:lnSpc>
              <a:spcBef>
                <a:spcPts val="1000"/>
              </a:spcBef>
            </a:pPr>
            <a:r>
              <a:rPr lang="en-US" dirty="0"/>
              <a:t>Click to edit master subtitle style</a:t>
            </a:r>
          </a:p>
        </p:txBody>
      </p:sp>
      <p:pic>
        <p:nvPicPr>
          <p:cNvPr id="33" name="Picture 32">
            <a:extLst>
              <a:ext uri="{FF2B5EF4-FFF2-40B4-BE49-F238E27FC236}">
                <a16:creationId xmlns:a16="http://schemas.microsoft.com/office/drawing/2014/main" id="{74549637-44FD-FC4D-A46E-64A735E74681}"/>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rcRect/>
          <a:stretch>
            <a:fillRect/>
          </a:stretch>
        </p:blipFill>
        <p:spPr>
          <a:xfrm rot="9100537" flipH="1">
            <a:off x="-1675572" y="-1240394"/>
            <a:ext cx="13986185" cy="5616711"/>
          </a:xfrm>
          <a:custGeom>
            <a:avLst/>
            <a:gdLst>
              <a:gd name="connsiteX0" fmla="*/ 13986185 w 13986185"/>
              <a:gd name="connsiteY0" fmla="*/ 1310868 h 5616711"/>
              <a:gd name="connsiteX1" fmla="*/ 5997513 w 13986185"/>
              <a:gd name="connsiteY1" fmla="*/ 5616711 h 5616711"/>
              <a:gd name="connsiteX2" fmla="*/ 2456798 w 13986185"/>
              <a:gd name="connsiteY2" fmla="*/ 5616711 h 5616711"/>
              <a:gd name="connsiteX3" fmla="*/ 0 w 13986185"/>
              <a:gd name="connsiteY3" fmla="*/ 1058590 h 5616711"/>
              <a:gd name="connsiteX4" fmla="*/ 1964011 w 13986185"/>
              <a:gd name="connsiteY4" fmla="*/ 0 h 5616711"/>
              <a:gd name="connsiteX5" fmla="*/ 13279635 w 13986185"/>
              <a:gd name="connsiteY5" fmla="*/ 0 h 56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6185" h="5616711">
                <a:moveTo>
                  <a:pt x="13986185" y="1310868"/>
                </a:moveTo>
                <a:lnTo>
                  <a:pt x="5997513" y="5616711"/>
                </a:lnTo>
                <a:lnTo>
                  <a:pt x="2456798" y="5616711"/>
                </a:lnTo>
                <a:lnTo>
                  <a:pt x="0" y="1058590"/>
                </a:lnTo>
                <a:lnTo>
                  <a:pt x="1964011" y="0"/>
                </a:lnTo>
                <a:lnTo>
                  <a:pt x="13279635" y="0"/>
                </a:lnTo>
                <a:close/>
              </a:path>
            </a:pathLst>
          </a:custGeom>
        </p:spPr>
      </p:pic>
      <p:sp>
        <p:nvSpPr>
          <p:cNvPr id="12" name="Title 1">
            <a:extLst>
              <a:ext uri="{FF2B5EF4-FFF2-40B4-BE49-F238E27FC236}">
                <a16:creationId xmlns:a16="http://schemas.microsoft.com/office/drawing/2014/main" id="{E776ABF6-356F-5E48-967A-AD96BE591A2A}"/>
              </a:ext>
            </a:extLst>
          </p:cNvPr>
          <p:cNvSpPr>
            <a:spLocks noGrp="1"/>
          </p:cNvSpPr>
          <p:nvPr>
            <p:ph type="ctrTitle"/>
          </p:nvPr>
        </p:nvSpPr>
        <p:spPr>
          <a:xfrm>
            <a:off x="6429877" y="3432250"/>
            <a:ext cx="5694974" cy="595523"/>
          </a:xfrm>
        </p:spPr>
        <p:txBody>
          <a:bodyPr vert="horz" lIns="91440" tIns="45720" rIns="91440" bIns="45720" rtlCol="0" anchor="b">
            <a:normAutofit/>
          </a:bodyPr>
          <a:lstStyle>
            <a:lvl1pPr algn="r">
              <a:defRPr lang="en-US" sz="2800" b="1" baseline="0" dirty="0">
                <a:solidFill>
                  <a:srgbClr val="2734EE"/>
                </a:solidFill>
              </a:defRPr>
            </a:lvl1pPr>
          </a:lstStyle>
          <a:p>
            <a:pPr lvl="0">
              <a:lnSpc>
                <a:spcPct val="80000"/>
              </a:lnSpc>
            </a:pPr>
            <a:endParaRPr lang="en-US" dirty="0"/>
          </a:p>
        </p:txBody>
      </p:sp>
      <p:sp>
        <p:nvSpPr>
          <p:cNvPr id="15" name="Date Placeholder 3">
            <a:extLst>
              <a:ext uri="{FF2B5EF4-FFF2-40B4-BE49-F238E27FC236}">
                <a16:creationId xmlns:a16="http://schemas.microsoft.com/office/drawing/2014/main" id="{89C36C7D-EA50-1D4E-92D7-E20D73CFA7E9}"/>
              </a:ext>
            </a:extLst>
          </p:cNvPr>
          <p:cNvSpPr>
            <a:spLocks noGrp="1"/>
          </p:cNvSpPr>
          <p:nvPr>
            <p:ph type="dt" sz="half" idx="2"/>
          </p:nvPr>
        </p:nvSpPr>
        <p:spPr>
          <a:xfrm>
            <a:off x="9311624" y="6173108"/>
            <a:ext cx="2743200" cy="365125"/>
          </a:xfrm>
          <a:prstGeom prst="rect">
            <a:avLst/>
          </a:prstGeom>
          <a:noFill/>
        </p:spPr>
        <p:txBody>
          <a:bodyPr>
            <a:normAutofit/>
          </a:bodyPr>
          <a:lstStyle>
            <a:lvl1pPr marL="0" indent="0" algn="r">
              <a:buNone/>
              <a:defRPr lang="en-US" sz="1600" b="0" i="0" smtClean="0">
                <a:solidFill>
                  <a:schemeClr val="tx1">
                    <a:lumMod val="75000"/>
                    <a:lumOff val="25000"/>
                  </a:schemeClr>
                </a:solidFill>
                <a:latin typeface="+mn-lt"/>
              </a:defRPr>
            </a:lvl1pPr>
          </a:lstStyle>
          <a:p>
            <a:pPr>
              <a:spcBef>
                <a:spcPts val="1200"/>
              </a:spcBef>
              <a:buClr>
                <a:srgbClr val="0054B1"/>
              </a:buClr>
            </a:pPr>
            <a:endParaRPr lang="en-IN" dirty="0"/>
          </a:p>
        </p:txBody>
      </p:sp>
      <p:sp>
        <p:nvSpPr>
          <p:cNvPr id="37" name="Right Triangle 36">
            <a:extLst>
              <a:ext uri="{FF2B5EF4-FFF2-40B4-BE49-F238E27FC236}">
                <a16:creationId xmlns:a16="http://schemas.microsoft.com/office/drawing/2014/main" id="{117464AF-5A03-44B9-A6E8-558DE10AFD62}"/>
              </a:ext>
            </a:extLst>
          </p:cNvPr>
          <p:cNvSpPr/>
          <p:nvPr userDrawn="1"/>
        </p:nvSpPr>
        <p:spPr>
          <a:xfrm>
            <a:off x="0" y="4667831"/>
            <a:ext cx="2231310" cy="2190170"/>
          </a:xfrm>
          <a:prstGeom prst="rtTriangle">
            <a:avLst/>
          </a:prstGeom>
          <a:solidFill>
            <a:srgbClr val="07C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BFFC8CFE-A141-4E8A-B04D-5D9E3879A4E7}"/>
              </a:ext>
            </a:extLst>
          </p:cNvPr>
          <p:cNvSpPr/>
          <p:nvPr userDrawn="1"/>
        </p:nvSpPr>
        <p:spPr>
          <a:xfrm flipV="1">
            <a:off x="-1" y="0"/>
            <a:ext cx="2218579" cy="2218579"/>
          </a:xfrm>
          <a:prstGeom prst="rtTriangle">
            <a:avLst/>
          </a:prstGeom>
          <a:solidFill>
            <a:srgbClr val="0E8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cture Placeholder 24">
            <a:extLst>
              <a:ext uri="{FF2B5EF4-FFF2-40B4-BE49-F238E27FC236}">
                <a16:creationId xmlns:a16="http://schemas.microsoft.com/office/drawing/2014/main" id="{7FEDA32E-8685-4982-AE67-38A4AF9C0F9D}"/>
              </a:ext>
            </a:extLst>
          </p:cNvPr>
          <p:cNvSpPr>
            <a:spLocks noGrp="1"/>
          </p:cNvSpPr>
          <p:nvPr>
            <p:ph type="pic" sz="quarter" idx="16"/>
          </p:nvPr>
        </p:nvSpPr>
        <p:spPr>
          <a:xfrm>
            <a:off x="-20078" y="0"/>
            <a:ext cx="6839262" cy="6858000"/>
          </a:xfrm>
          <a:custGeom>
            <a:avLst/>
            <a:gdLst>
              <a:gd name="connsiteX0" fmla="*/ 2038662 w 6839262"/>
              <a:gd name="connsiteY0" fmla="*/ 0 h 6858000"/>
              <a:gd name="connsiteX1" fmla="*/ 3410262 w 6839262"/>
              <a:gd name="connsiteY1" fmla="*/ 0 h 6858000"/>
              <a:gd name="connsiteX2" fmla="*/ 6839262 w 6839262"/>
              <a:gd name="connsiteY2" fmla="*/ 3429000 h 6858000"/>
              <a:gd name="connsiteX3" fmla="*/ 3410262 w 6839262"/>
              <a:gd name="connsiteY3" fmla="*/ 6858000 h 6858000"/>
              <a:gd name="connsiteX4" fmla="*/ 2038662 w 6839262"/>
              <a:gd name="connsiteY4" fmla="*/ 6858000 h 6858000"/>
              <a:gd name="connsiteX5" fmla="*/ 0 w 6839262"/>
              <a:gd name="connsiteY5" fmla="*/ 4819338 h 6858000"/>
              <a:gd name="connsiteX6" fmla="*/ 0 w 6839262"/>
              <a:gd name="connsiteY6" fmla="*/ 203866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39262" h="6858000">
                <a:moveTo>
                  <a:pt x="2038662" y="0"/>
                </a:moveTo>
                <a:lnTo>
                  <a:pt x="3410262" y="0"/>
                </a:lnTo>
                <a:lnTo>
                  <a:pt x="6839262" y="3429000"/>
                </a:lnTo>
                <a:lnTo>
                  <a:pt x="3410262" y="6858000"/>
                </a:lnTo>
                <a:lnTo>
                  <a:pt x="2038662" y="6858000"/>
                </a:lnTo>
                <a:lnTo>
                  <a:pt x="0" y="4819338"/>
                </a:lnTo>
                <a:lnTo>
                  <a:pt x="0" y="2038662"/>
                </a:lnTo>
                <a:close/>
              </a:path>
            </a:pathLst>
          </a:custGeom>
          <a:solidFill>
            <a:srgbClr val="FFFFFF"/>
          </a:solidFill>
          <a:effectLst/>
        </p:spPr>
        <p:txBody>
          <a:bodyPr wrap="square">
            <a:noAutofit/>
          </a:bodyPr>
          <a:lstStyle/>
          <a:p>
            <a:endParaRPr lang="en-US"/>
          </a:p>
        </p:txBody>
      </p:sp>
      <p:pic>
        <p:nvPicPr>
          <p:cNvPr id="11" name="Picture 10">
            <a:extLst>
              <a:ext uri="{FF2B5EF4-FFF2-40B4-BE49-F238E27FC236}">
                <a16:creationId xmlns:a16="http://schemas.microsoft.com/office/drawing/2014/main" id="{8FAE97D8-0D79-29FC-B833-259E9C018570}"/>
              </a:ext>
            </a:extLst>
          </p:cNvPr>
          <p:cNvPicPr>
            <a:picLocks noChangeAspect="1"/>
          </p:cNvPicPr>
          <p:nvPr userDrawn="1"/>
        </p:nvPicPr>
        <p:blipFill>
          <a:blip r:embed="rId3"/>
          <a:stretch>
            <a:fillRect/>
          </a:stretch>
        </p:blipFill>
        <p:spPr>
          <a:xfrm>
            <a:off x="8090042" y="212477"/>
            <a:ext cx="3974672" cy="484909"/>
          </a:xfrm>
          <a:prstGeom prst="rect">
            <a:avLst/>
          </a:prstGeom>
        </p:spPr>
      </p:pic>
      <p:pic>
        <p:nvPicPr>
          <p:cNvPr id="5" name="Picture 4">
            <a:extLst>
              <a:ext uri="{FF2B5EF4-FFF2-40B4-BE49-F238E27FC236}">
                <a16:creationId xmlns:a16="http://schemas.microsoft.com/office/drawing/2014/main" id="{142CCBC4-E929-5D97-4C7D-588E6A3D03A2}"/>
              </a:ext>
            </a:extLst>
          </p:cNvPr>
          <p:cNvPicPr>
            <a:picLocks noChangeAspect="1"/>
          </p:cNvPicPr>
          <p:nvPr userDrawn="1"/>
        </p:nvPicPr>
        <p:blipFill rotWithShape="1">
          <a:blip r:embed="rId4">
            <a:clrChange>
              <a:clrFrom>
                <a:srgbClr val="FFFFFF"/>
              </a:clrFrom>
              <a:clrTo>
                <a:srgbClr val="FFFFFF">
                  <a:alpha val="0"/>
                </a:srgbClr>
              </a:clrTo>
            </a:clrChange>
          </a:blip>
          <a:srcRect l="17615" t="9582" b="9166"/>
          <a:stretch/>
        </p:blipFill>
        <p:spPr>
          <a:xfrm>
            <a:off x="-1" y="0"/>
            <a:ext cx="7000875" cy="6858001"/>
          </a:xfrm>
          <a:prstGeom prst="rect">
            <a:avLst/>
          </a:prstGeom>
        </p:spPr>
      </p:pic>
    </p:spTree>
    <p:extLst>
      <p:ext uri="{BB962C8B-B14F-4D97-AF65-F5344CB8AC3E}">
        <p14:creationId xmlns:p14="http://schemas.microsoft.com/office/powerpoint/2010/main" val="301681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74549637-44FD-FC4D-A46E-64A735E74681}"/>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rcRect/>
          <a:stretch>
            <a:fillRect/>
          </a:stretch>
        </p:blipFill>
        <p:spPr>
          <a:xfrm rot="9100537" flipH="1">
            <a:off x="-1675572" y="-1240394"/>
            <a:ext cx="13986185" cy="5616711"/>
          </a:xfrm>
          <a:custGeom>
            <a:avLst/>
            <a:gdLst>
              <a:gd name="connsiteX0" fmla="*/ 13986185 w 13986185"/>
              <a:gd name="connsiteY0" fmla="*/ 1310868 h 5616711"/>
              <a:gd name="connsiteX1" fmla="*/ 5997513 w 13986185"/>
              <a:gd name="connsiteY1" fmla="*/ 5616711 h 5616711"/>
              <a:gd name="connsiteX2" fmla="*/ 2456798 w 13986185"/>
              <a:gd name="connsiteY2" fmla="*/ 5616711 h 5616711"/>
              <a:gd name="connsiteX3" fmla="*/ 0 w 13986185"/>
              <a:gd name="connsiteY3" fmla="*/ 1058590 h 5616711"/>
              <a:gd name="connsiteX4" fmla="*/ 1964011 w 13986185"/>
              <a:gd name="connsiteY4" fmla="*/ 0 h 5616711"/>
              <a:gd name="connsiteX5" fmla="*/ 13279635 w 13986185"/>
              <a:gd name="connsiteY5" fmla="*/ 0 h 56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6185" h="5616711">
                <a:moveTo>
                  <a:pt x="13986185" y="1310868"/>
                </a:moveTo>
                <a:lnTo>
                  <a:pt x="5997513" y="5616711"/>
                </a:lnTo>
                <a:lnTo>
                  <a:pt x="2456798" y="5616711"/>
                </a:lnTo>
                <a:lnTo>
                  <a:pt x="0" y="1058590"/>
                </a:lnTo>
                <a:lnTo>
                  <a:pt x="1964011" y="0"/>
                </a:lnTo>
                <a:lnTo>
                  <a:pt x="13279635" y="0"/>
                </a:lnTo>
                <a:close/>
              </a:path>
            </a:pathLst>
          </a:custGeom>
        </p:spPr>
      </p:pic>
      <p:sp>
        <p:nvSpPr>
          <p:cNvPr id="3" name="Subtitle 2">
            <a:extLst>
              <a:ext uri="{FF2B5EF4-FFF2-40B4-BE49-F238E27FC236}">
                <a16:creationId xmlns:a16="http://schemas.microsoft.com/office/drawing/2014/main" id="{8AE741C1-2D8C-C440-AF46-7CAA89EBCBBF}"/>
              </a:ext>
            </a:extLst>
          </p:cNvPr>
          <p:cNvSpPr>
            <a:spLocks noGrp="1"/>
          </p:cNvSpPr>
          <p:nvPr>
            <p:ph type="subTitle" idx="1" hasCustomPrompt="1"/>
          </p:nvPr>
        </p:nvSpPr>
        <p:spPr>
          <a:xfrm>
            <a:off x="6429875" y="4002852"/>
            <a:ext cx="5694975" cy="484165"/>
          </a:xfrm>
          <a:noFill/>
        </p:spPr>
        <p:txBody>
          <a:bodyPr vert="horz" lIns="91440" tIns="45720" rIns="91440" bIns="45720" rtlCol="0">
            <a:normAutofit/>
          </a:bodyPr>
          <a:lstStyle>
            <a:lvl1pPr marL="0" indent="0" algn="r">
              <a:buNone/>
              <a:defRPr lang="en-US" sz="1800" i="0">
                <a:solidFill>
                  <a:schemeClr val="tx1">
                    <a:lumMod val="75000"/>
                    <a:lumOff val="25000"/>
                  </a:schemeClr>
                </a:solidFill>
                <a:latin typeface="+mn-lt"/>
              </a:defRPr>
            </a:lvl1pPr>
          </a:lstStyle>
          <a:p>
            <a:pPr marL="137160" lvl="0" indent="-137160">
              <a:lnSpc>
                <a:spcPct val="90000"/>
              </a:lnSpc>
              <a:spcBef>
                <a:spcPts val="1000"/>
              </a:spcBef>
            </a:pPr>
            <a:r>
              <a:rPr lang="en-US" dirty="0"/>
              <a:t>Click to edit master subtitle style</a:t>
            </a:r>
          </a:p>
        </p:txBody>
      </p:sp>
      <p:sp>
        <p:nvSpPr>
          <p:cNvPr id="12" name="Title 1">
            <a:extLst>
              <a:ext uri="{FF2B5EF4-FFF2-40B4-BE49-F238E27FC236}">
                <a16:creationId xmlns:a16="http://schemas.microsoft.com/office/drawing/2014/main" id="{E776ABF6-356F-5E48-967A-AD96BE591A2A}"/>
              </a:ext>
            </a:extLst>
          </p:cNvPr>
          <p:cNvSpPr>
            <a:spLocks noGrp="1"/>
          </p:cNvSpPr>
          <p:nvPr>
            <p:ph type="ctrTitle"/>
          </p:nvPr>
        </p:nvSpPr>
        <p:spPr>
          <a:xfrm>
            <a:off x="6429877" y="3432250"/>
            <a:ext cx="5694974" cy="595523"/>
          </a:xfrm>
        </p:spPr>
        <p:txBody>
          <a:bodyPr vert="horz" lIns="91440" tIns="45720" rIns="91440" bIns="45720" rtlCol="0" anchor="b">
            <a:normAutofit/>
          </a:bodyPr>
          <a:lstStyle>
            <a:lvl1pPr algn="r">
              <a:defRPr lang="en-US" sz="2800" b="1" baseline="0" dirty="0">
                <a:solidFill>
                  <a:srgbClr val="2734EE"/>
                </a:solidFill>
              </a:defRPr>
            </a:lvl1pPr>
          </a:lstStyle>
          <a:p>
            <a:pPr lvl="0">
              <a:lnSpc>
                <a:spcPct val="80000"/>
              </a:lnSpc>
            </a:pPr>
            <a:endParaRPr lang="en-US" dirty="0"/>
          </a:p>
        </p:txBody>
      </p:sp>
      <p:sp>
        <p:nvSpPr>
          <p:cNvPr id="15" name="Date Placeholder 3">
            <a:extLst>
              <a:ext uri="{FF2B5EF4-FFF2-40B4-BE49-F238E27FC236}">
                <a16:creationId xmlns:a16="http://schemas.microsoft.com/office/drawing/2014/main" id="{89C36C7D-EA50-1D4E-92D7-E20D73CFA7E9}"/>
              </a:ext>
            </a:extLst>
          </p:cNvPr>
          <p:cNvSpPr>
            <a:spLocks noGrp="1"/>
          </p:cNvSpPr>
          <p:nvPr>
            <p:ph type="dt" sz="half" idx="2"/>
          </p:nvPr>
        </p:nvSpPr>
        <p:spPr>
          <a:xfrm>
            <a:off x="9311624" y="6173108"/>
            <a:ext cx="2743200" cy="365125"/>
          </a:xfrm>
          <a:prstGeom prst="rect">
            <a:avLst/>
          </a:prstGeom>
          <a:noFill/>
        </p:spPr>
        <p:txBody>
          <a:bodyPr>
            <a:normAutofit/>
          </a:bodyPr>
          <a:lstStyle>
            <a:lvl1pPr marL="0" indent="0" algn="r">
              <a:buNone/>
              <a:defRPr lang="en-US" sz="1600" b="0" i="0" smtClean="0">
                <a:solidFill>
                  <a:schemeClr val="tx1">
                    <a:lumMod val="75000"/>
                    <a:lumOff val="25000"/>
                  </a:schemeClr>
                </a:solidFill>
                <a:latin typeface="+mn-lt"/>
              </a:defRPr>
            </a:lvl1pPr>
          </a:lstStyle>
          <a:p>
            <a:pPr>
              <a:spcBef>
                <a:spcPts val="1200"/>
              </a:spcBef>
              <a:buClr>
                <a:srgbClr val="0054B1"/>
              </a:buClr>
            </a:pPr>
            <a:endParaRPr lang="en-IN" dirty="0"/>
          </a:p>
        </p:txBody>
      </p:sp>
      <p:sp>
        <p:nvSpPr>
          <p:cNvPr id="37" name="Right Triangle 36">
            <a:extLst>
              <a:ext uri="{FF2B5EF4-FFF2-40B4-BE49-F238E27FC236}">
                <a16:creationId xmlns:a16="http://schemas.microsoft.com/office/drawing/2014/main" id="{117464AF-5A03-44B9-A6E8-558DE10AFD62}"/>
              </a:ext>
            </a:extLst>
          </p:cNvPr>
          <p:cNvSpPr/>
          <p:nvPr userDrawn="1"/>
        </p:nvSpPr>
        <p:spPr>
          <a:xfrm>
            <a:off x="0" y="4667831"/>
            <a:ext cx="2231310" cy="2190170"/>
          </a:xfrm>
          <a:prstGeom prst="rtTriangle">
            <a:avLst/>
          </a:prstGeom>
          <a:solidFill>
            <a:srgbClr val="07C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BFFC8CFE-A141-4E8A-B04D-5D9E3879A4E7}"/>
              </a:ext>
            </a:extLst>
          </p:cNvPr>
          <p:cNvSpPr/>
          <p:nvPr userDrawn="1"/>
        </p:nvSpPr>
        <p:spPr>
          <a:xfrm flipV="1">
            <a:off x="-1" y="0"/>
            <a:ext cx="2218579" cy="2218579"/>
          </a:xfrm>
          <a:prstGeom prst="rtTriangle">
            <a:avLst/>
          </a:prstGeom>
          <a:solidFill>
            <a:srgbClr val="0E8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FAE97D8-0D79-29FC-B833-259E9C018570}"/>
              </a:ext>
            </a:extLst>
          </p:cNvPr>
          <p:cNvPicPr>
            <a:picLocks noChangeAspect="1"/>
          </p:cNvPicPr>
          <p:nvPr userDrawn="1"/>
        </p:nvPicPr>
        <p:blipFill>
          <a:blip r:embed="rId3"/>
          <a:stretch>
            <a:fillRect/>
          </a:stretch>
        </p:blipFill>
        <p:spPr>
          <a:xfrm>
            <a:off x="8090042" y="212477"/>
            <a:ext cx="3974672" cy="484909"/>
          </a:xfrm>
          <a:prstGeom prst="rect">
            <a:avLst/>
          </a:prstGeom>
        </p:spPr>
      </p:pic>
      <p:pic>
        <p:nvPicPr>
          <p:cNvPr id="6" name="Picture 5">
            <a:extLst>
              <a:ext uri="{FF2B5EF4-FFF2-40B4-BE49-F238E27FC236}">
                <a16:creationId xmlns:a16="http://schemas.microsoft.com/office/drawing/2014/main" id="{D22208AC-0369-7CA3-902B-562C7E7B3E2F}"/>
              </a:ext>
            </a:extLst>
          </p:cNvPr>
          <p:cNvPicPr>
            <a:picLocks noChangeAspect="1"/>
          </p:cNvPicPr>
          <p:nvPr userDrawn="1"/>
        </p:nvPicPr>
        <p:blipFill rotWithShape="1">
          <a:blip r:embed="rId4">
            <a:clrChange>
              <a:clrFrom>
                <a:srgbClr val="FFFFFF"/>
              </a:clrFrom>
              <a:clrTo>
                <a:srgbClr val="FFFFFF">
                  <a:alpha val="0"/>
                </a:srgbClr>
              </a:clrTo>
            </a:clrChange>
            <a:alphaModFix/>
          </a:blip>
          <a:srcRect l="16992" t="7889" b="6790"/>
          <a:stretch/>
        </p:blipFill>
        <p:spPr>
          <a:xfrm>
            <a:off x="-27711" y="-1"/>
            <a:ext cx="7015163" cy="6858001"/>
          </a:xfrm>
          <a:prstGeom prst="rect">
            <a:avLst/>
          </a:prstGeom>
        </p:spPr>
      </p:pic>
    </p:spTree>
    <p:extLst>
      <p:ext uri="{BB962C8B-B14F-4D97-AF65-F5344CB8AC3E}">
        <p14:creationId xmlns:p14="http://schemas.microsoft.com/office/powerpoint/2010/main" val="171987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770D535-3DE1-49E8-9B00-6990AD562EB0}"/>
              </a:ext>
            </a:extLst>
          </p:cNvPr>
          <p:cNvSpPr/>
          <p:nvPr userDrawn="1"/>
        </p:nvSpPr>
        <p:spPr>
          <a:xfrm>
            <a:off x="7397087" y="0"/>
            <a:ext cx="49268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53">
            <a:extLst>
              <a:ext uri="{FF2B5EF4-FFF2-40B4-BE49-F238E27FC236}">
                <a16:creationId xmlns:a16="http://schemas.microsoft.com/office/drawing/2014/main" id="{66CBAB85-1129-433A-A1F4-887E384A4505}"/>
              </a:ext>
            </a:extLst>
          </p:cNvPr>
          <p:cNvSpPr/>
          <p:nvPr userDrawn="1"/>
        </p:nvSpPr>
        <p:spPr>
          <a:xfrm>
            <a:off x="3903461" y="411443"/>
            <a:ext cx="4385078" cy="1398995"/>
          </a:xfrm>
          <a:custGeom>
            <a:avLst/>
            <a:gdLst>
              <a:gd name="connsiteX0" fmla="*/ 4359586 w 4385078"/>
              <a:gd name="connsiteY0" fmla="*/ 1348012 h 1398995"/>
              <a:gd name="connsiteX1" fmla="*/ 4359681 w 4385078"/>
              <a:gd name="connsiteY1" fmla="*/ 1348012 h 1398995"/>
              <a:gd name="connsiteX2" fmla="*/ 4385078 w 4385078"/>
              <a:gd name="connsiteY2" fmla="*/ 1373503 h 1398995"/>
              <a:gd name="connsiteX3" fmla="*/ 4359586 w 4385078"/>
              <a:gd name="connsiteY3" fmla="*/ 1398995 h 1398995"/>
              <a:gd name="connsiteX4" fmla="*/ 4334094 w 4385078"/>
              <a:gd name="connsiteY4" fmla="*/ 1373503 h 1398995"/>
              <a:gd name="connsiteX5" fmla="*/ 4359586 w 4385078"/>
              <a:gd name="connsiteY5" fmla="*/ 1348012 h 1398995"/>
              <a:gd name="connsiteX6" fmla="*/ 4088732 w 4385078"/>
              <a:gd name="connsiteY6" fmla="*/ 1348012 h 1398995"/>
              <a:gd name="connsiteX7" fmla="*/ 4088827 w 4385078"/>
              <a:gd name="connsiteY7" fmla="*/ 1348012 h 1398995"/>
              <a:gd name="connsiteX8" fmla="*/ 4114224 w 4385078"/>
              <a:gd name="connsiteY8" fmla="*/ 1373503 h 1398995"/>
              <a:gd name="connsiteX9" fmla="*/ 4088732 w 4385078"/>
              <a:gd name="connsiteY9" fmla="*/ 1398995 h 1398995"/>
              <a:gd name="connsiteX10" fmla="*/ 4063240 w 4385078"/>
              <a:gd name="connsiteY10" fmla="*/ 1373503 h 1398995"/>
              <a:gd name="connsiteX11" fmla="*/ 4088732 w 4385078"/>
              <a:gd name="connsiteY11" fmla="*/ 1348012 h 1398995"/>
              <a:gd name="connsiteX12" fmla="*/ 3817830 w 4385078"/>
              <a:gd name="connsiteY12" fmla="*/ 1348012 h 1398995"/>
              <a:gd name="connsiteX13" fmla="*/ 3817925 w 4385078"/>
              <a:gd name="connsiteY13" fmla="*/ 1348012 h 1398995"/>
              <a:gd name="connsiteX14" fmla="*/ 3843322 w 4385078"/>
              <a:gd name="connsiteY14" fmla="*/ 1373503 h 1398995"/>
              <a:gd name="connsiteX15" fmla="*/ 3817830 w 4385078"/>
              <a:gd name="connsiteY15" fmla="*/ 1398995 h 1398995"/>
              <a:gd name="connsiteX16" fmla="*/ 3792338 w 4385078"/>
              <a:gd name="connsiteY16" fmla="*/ 1373503 h 1398995"/>
              <a:gd name="connsiteX17" fmla="*/ 3817830 w 4385078"/>
              <a:gd name="connsiteY17" fmla="*/ 1348012 h 1398995"/>
              <a:gd name="connsiteX18" fmla="*/ 3547167 w 4385078"/>
              <a:gd name="connsiteY18" fmla="*/ 1348012 h 1398995"/>
              <a:gd name="connsiteX19" fmla="*/ 3572611 w 4385078"/>
              <a:gd name="connsiteY19" fmla="*/ 1373503 h 1398995"/>
              <a:gd name="connsiteX20" fmla="*/ 3572611 w 4385078"/>
              <a:gd name="connsiteY20" fmla="*/ 1373551 h 1398995"/>
              <a:gd name="connsiteX21" fmla="*/ 3547072 w 4385078"/>
              <a:gd name="connsiteY21" fmla="*/ 1398995 h 1398995"/>
              <a:gd name="connsiteX22" fmla="*/ 3521627 w 4385078"/>
              <a:gd name="connsiteY22" fmla="*/ 1373456 h 1398995"/>
              <a:gd name="connsiteX23" fmla="*/ 3547167 w 4385078"/>
              <a:gd name="connsiteY23" fmla="*/ 1348012 h 1398995"/>
              <a:gd name="connsiteX24" fmla="*/ 3276075 w 4385078"/>
              <a:gd name="connsiteY24" fmla="*/ 1348012 h 1398995"/>
              <a:gd name="connsiteX25" fmla="*/ 3276170 w 4385078"/>
              <a:gd name="connsiteY25" fmla="*/ 1348012 h 1398995"/>
              <a:gd name="connsiteX26" fmla="*/ 3301567 w 4385078"/>
              <a:gd name="connsiteY26" fmla="*/ 1373503 h 1398995"/>
              <a:gd name="connsiteX27" fmla="*/ 3276075 w 4385078"/>
              <a:gd name="connsiteY27" fmla="*/ 1398995 h 1398995"/>
              <a:gd name="connsiteX28" fmla="*/ 3250583 w 4385078"/>
              <a:gd name="connsiteY28" fmla="*/ 1373503 h 1398995"/>
              <a:gd name="connsiteX29" fmla="*/ 3276075 w 4385078"/>
              <a:gd name="connsiteY29" fmla="*/ 1348012 h 1398995"/>
              <a:gd name="connsiteX30" fmla="*/ 3005221 w 4385078"/>
              <a:gd name="connsiteY30" fmla="*/ 1348012 h 1398995"/>
              <a:gd name="connsiteX31" fmla="*/ 3030665 w 4385078"/>
              <a:gd name="connsiteY31" fmla="*/ 1373503 h 1398995"/>
              <a:gd name="connsiteX32" fmla="*/ 3030665 w 4385078"/>
              <a:gd name="connsiteY32" fmla="*/ 1373551 h 1398995"/>
              <a:gd name="connsiteX33" fmla="*/ 3005126 w 4385078"/>
              <a:gd name="connsiteY33" fmla="*/ 1398995 h 1398995"/>
              <a:gd name="connsiteX34" fmla="*/ 2979681 w 4385078"/>
              <a:gd name="connsiteY34" fmla="*/ 1373456 h 1398995"/>
              <a:gd name="connsiteX35" fmla="*/ 3005221 w 4385078"/>
              <a:gd name="connsiteY35" fmla="*/ 1348012 h 1398995"/>
              <a:gd name="connsiteX36" fmla="*/ 2734319 w 4385078"/>
              <a:gd name="connsiteY36" fmla="*/ 1348012 h 1398995"/>
              <a:gd name="connsiteX37" fmla="*/ 2734414 w 4385078"/>
              <a:gd name="connsiteY37" fmla="*/ 1348012 h 1398995"/>
              <a:gd name="connsiteX38" fmla="*/ 2759811 w 4385078"/>
              <a:gd name="connsiteY38" fmla="*/ 1373503 h 1398995"/>
              <a:gd name="connsiteX39" fmla="*/ 2734319 w 4385078"/>
              <a:gd name="connsiteY39" fmla="*/ 1398995 h 1398995"/>
              <a:gd name="connsiteX40" fmla="*/ 2708827 w 4385078"/>
              <a:gd name="connsiteY40" fmla="*/ 1373503 h 1398995"/>
              <a:gd name="connsiteX41" fmla="*/ 2734319 w 4385078"/>
              <a:gd name="connsiteY41" fmla="*/ 1348012 h 1398995"/>
              <a:gd name="connsiteX42" fmla="*/ 2463418 w 4385078"/>
              <a:gd name="connsiteY42" fmla="*/ 1348012 h 1398995"/>
              <a:gd name="connsiteX43" fmla="*/ 2463560 w 4385078"/>
              <a:gd name="connsiteY43" fmla="*/ 1348012 h 1398995"/>
              <a:gd name="connsiteX44" fmla="*/ 2488957 w 4385078"/>
              <a:gd name="connsiteY44" fmla="*/ 1373503 h 1398995"/>
              <a:gd name="connsiteX45" fmla="*/ 2463513 w 4385078"/>
              <a:gd name="connsiteY45" fmla="*/ 1398995 h 1398995"/>
              <a:gd name="connsiteX46" fmla="*/ 2437973 w 4385078"/>
              <a:gd name="connsiteY46" fmla="*/ 1373551 h 1398995"/>
              <a:gd name="connsiteX47" fmla="*/ 2463418 w 4385078"/>
              <a:gd name="connsiteY47" fmla="*/ 1348012 h 1398995"/>
              <a:gd name="connsiteX48" fmla="*/ 2192563 w 4385078"/>
              <a:gd name="connsiteY48" fmla="*/ 1348012 h 1398995"/>
              <a:gd name="connsiteX49" fmla="*/ 2192658 w 4385078"/>
              <a:gd name="connsiteY49" fmla="*/ 1348012 h 1398995"/>
              <a:gd name="connsiteX50" fmla="*/ 2218055 w 4385078"/>
              <a:gd name="connsiteY50" fmla="*/ 1373503 h 1398995"/>
              <a:gd name="connsiteX51" fmla="*/ 2192563 w 4385078"/>
              <a:gd name="connsiteY51" fmla="*/ 1398995 h 1398995"/>
              <a:gd name="connsiteX52" fmla="*/ 2167071 w 4385078"/>
              <a:gd name="connsiteY52" fmla="*/ 1373503 h 1398995"/>
              <a:gd name="connsiteX53" fmla="*/ 2192563 w 4385078"/>
              <a:gd name="connsiteY53" fmla="*/ 1348012 h 1398995"/>
              <a:gd name="connsiteX54" fmla="*/ 1921661 w 4385078"/>
              <a:gd name="connsiteY54" fmla="*/ 1348012 h 1398995"/>
              <a:gd name="connsiteX55" fmla="*/ 1921756 w 4385078"/>
              <a:gd name="connsiteY55" fmla="*/ 1348012 h 1398995"/>
              <a:gd name="connsiteX56" fmla="*/ 1947153 w 4385078"/>
              <a:gd name="connsiteY56" fmla="*/ 1373503 h 1398995"/>
              <a:gd name="connsiteX57" fmla="*/ 1921661 w 4385078"/>
              <a:gd name="connsiteY57" fmla="*/ 1398995 h 1398995"/>
              <a:gd name="connsiteX58" fmla="*/ 1896169 w 4385078"/>
              <a:gd name="connsiteY58" fmla="*/ 1373503 h 1398995"/>
              <a:gd name="connsiteX59" fmla="*/ 1921661 w 4385078"/>
              <a:gd name="connsiteY59" fmla="*/ 1348012 h 1398995"/>
              <a:gd name="connsiteX60" fmla="*/ 1650807 w 4385078"/>
              <a:gd name="connsiteY60" fmla="*/ 1348012 h 1398995"/>
              <a:gd name="connsiteX61" fmla="*/ 1650902 w 4385078"/>
              <a:gd name="connsiteY61" fmla="*/ 1348012 h 1398995"/>
              <a:gd name="connsiteX62" fmla="*/ 1676299 w 4385078"/>
              <a:gd name="connsiteY62" fmla="*/ 1373503 h 1398995"/>
              <a:gd name="connsiteX63" fmla="*/ 1650807 w 4385078"/>
              <a:gd name="connsiteY63" fmla="*/ 1398995 h 1398995"/>
              <a:gd name="connsiteX64" fmla="*/ 1625315 w 4385078"/>
              <a:gd name="connsiteY64" fmla="*/ 1373503 h 1398995"/>
              <a:gd name="connsiteX65" fmla="*/ 1650807 w 4385078"/>
              <a:gd name="connsiteY65" fmla="*/ 1348012 h 1398995"/>
              <a:gd name="connsiteX66" fmla="*/ 1379905 w 4385078"/>
              <a:gd name="connsiteY66" fmla="*/ 1348012 h 1398995"/>
              <a:gd name="connsiteX67" fmla="*/ 1380000 w 4385078"/>
              <a:gd name="connsiteY67" fmla="*/ 1348012 h 1398995"/>
              <a:gd name="connsiteX68" fmla="*/ 1405397 w 4385078"/>
              <a:gd name="connsiteY68" fmla="*/ 1373503 h 1398995"/>
              <a:gd name="connsiteX69" fmla="*/ 1379905 w 4385078"/>
              <a:gd name="connsiteY69" fmla="*/ 1398995 h 1398995"/>
              <a:gd name="connsiteX70" fmla="*/ 1354413 w 4385078"/>
              <a:gd name="connsiteY70" fmla="*/ 1373503 h 1398995"/>
              <a:gd name="connsiteX71" fmla="*/ 1379905 w 4385078"/>
              <a:gd name="connsiteY71" fmla="*/ 1348012 h 1398995"/>
              <a:gd name="connsiteX72" fmla="*/ 1109051 w 4385078"/>
              <a:gd name="connsiteY72" fmla="*/ 1348012 h 1398995"/>
              <a:gd name="connsiteX73" fmla="*/ 1109146 w 4385078"/>
              <a:gd name="connsiteY73" fmla="*/ 1348012 h 1398995"/>
              <a:gd name="connsiteX74" fmla="*/ 1134543 w 4385078"/>
              <a:gd name="connsiteY74" fmla="*/ 1373503 h 1398995"/>
              <a:gd name="connsiteX75" fmla="*/ 1109051 w 4385078"/>
              <a:gd name="connsiteY75" fmla="*/ 1398948 h 1398995"/>
              <a:gd name="connsiteX76" fmla="*/ 1083511 w 4385078"/>
              <a:gd name="connsiteY76" fmla="*/ 1373503 h 1398995"/>
              <a:gd name="connsiteX77" fmla="*/ 1083511 w 4385078"/>
              <a:gd name="connsiteY77" fmla="*/ 1373456 h 1398995"/>
              <a:gd name="connsiteX78" fmla="*/ 1109051 w 4385078"/>
              <a:gd name="connsiteY78" fmla="*/ 1348012 h 1398995"/>
              <a:gd name="connsiteX79" fmla="*/ 838149 w 4385078"/>
              <a:gd name="connsiteY79" fmla="*/ 1348012 h 1398995"/>
              <a:gd name="connsiteX80" fmla="*/ 838244 w 4385078"/>
              <a:gd name="connsiteY80" fmla="*/ 1348012 h 1398995"/>
              <a:gd name="connsiteX81" fmla="*/ 863641 w 4385078"/>
              <a:gd name="connsiteY81" fmla="*/ 1373503 h 1398995"/>
              <a:gd name="connsiteX82" fmla="*/ 838149 w 4385078"/>
              <a:gd name="connsiteY82" fmla="*/ 1398948 h 1398995"/>
              <a:gd name="connsiteX83" fmla="*/ 812657 w 4385078"/>
              <a:gd name="connsiteY83" fmla="*/ 1373503 h 1398995"/>
              <a:gd name="connsiteX84" fmla="*/ 812657 w 4385078"/>
              <a:gd name="connsiteY84" fmla="*/ 1373409 h 1398995"/>
              <a:gd name="connsiteX85" fmla="*/ 838149 w 4385078"/>
              <a:gd name="connsiteY85" fmla="*/ 1348012 h 1398995"/>
              <a:gd name="connsiteX86" fmla="*/ 567248 w 4385078"/>
              <a:gd name="connsiteY86" fmla="*/ 1348012 h 1398995"/>
              <a:gd name="connsiteX87" fmla="*/ 567295 w 4385078"/>
              <a:gd name="connsiteY87" fmla="*/ 1348012 h 1398995"/>
              <a:gd name="connsiteX88" fmla="*/ 592787 w 4385078"/>
              <a:gd name="connsiteY88" fmla="*/ 1373503 h 1398995"/>
              <a:gd name="connsiteX89" fmla="*/ 567248 w 4385078"/>
              <a:gd name="connsiteY89" fmla="*/ 1398948 h 1398995"/>
              <a:gd name="connsiteX90" fmla="*/ 541803 w 4385078"/>
              <a:gd name="connsiteY90" fmla="*/ 1373503 h 1398995"/>
              <a:gd name="connsiteX91" fmla="*/ 541803 w 4385078"/>
              <a:gd name="connsiteY91" fmla="*/ 1373456 h 1398995"/>
              <a:gd name="connsiteX92" fmla="*/ 567248 w 4385078"/>
              <a:gd name="connsiteY92" fmla="*/ 1348012 h 1398995"/>
              <a:gd name="connsiteX93" fmla="*/ 296393 w 4385078"/>
              <a:gd name="connsiteY93" fmla="*/ 1348012 h 1398995"/>
              <a:gd name="connsiteX94" fmla="*/ 296488 w 4385078"/>
              <a:gd name="connsiteY94" fmla="*/ 1348012 h 1398995"/>
              <a:gd name="connsiteX95" fmla="*/ 321885 w 4385078"/>
              <a:gd name="connsiteY95" fmla="*/ 1373503 h 1398995"/>
              <a:gd name="connsiteX96" fmla="*/ 296393 w 4385078"/>
              <a:gd name="connsiteY96" fmla="*/ 1398948 h 1398995"/>
              <a:gd name="connsiteX97" fmla="*/ 270901 w 4385078"/>
              <a:gd name="connsiteY97" fmla="*/ 1373503 h 1398995"/>
              <a:gd name="connsiteX98" fmla="*/ 270901 w 4385078"/>
              <a:gd name="connsiteY98" fmla="*/ 1373409 h 1398995"/>
              <a:gd name="connsiteX99" fmla="*/ 296393 w 4385078"/>
              <a:gd name="connsiteY99" fmla="*/ 1348012 h 1398995"/>
              <a:gd name="connsiteX100" fmla="*/ 25492 w 4385078"/>
              <a:gd name="connsiteY100" fmla="*/ 1348012 h 1398995"/>
              <a:gd name="connsiteX101" fmla="*/ 25587 w 4385078"/>
              <a:gd name="connsiteY101" fmla="*/ 1348012 h 1398995"/>
              <a:gd name="connsiteX102" fmla="*/ 50984 w 4385078"/>
              <a:gd name="connsiteY102" fmla="*/ 1373503 h 1398995"/>
              <a:gd name="connsiteX103" fmla="*/ 25492 w 4385078"/>
              <a:gd name="connsiteY103" fmla="*/ 1398948 h 1398995"/>
              <a:gd name="connsiteX104" fmla="*/ 0 w 4385078"/>
              <a:gd name="connsiteY104" fmla="*/ 1373503 h 1398995"/>
              <a:gd name="connsiteX105" fmla="*/ 0 w 4385078"/>
              <a:gd name="connsiteY105" fmla="*/ 1373409 h 1398995"/>
              <a:gd name="connsiteX106" fmla="*/ 25492 w 4385078"/>
              <a:gd name="connsiteY106" fmla="*/ 1348012 h 1398995"/>
              <a:gd name="connsiteX107" fmla="*/ 4359586 w 4385078"/>
              <a:gd name="connsiteY107" fmla="*/ 1078400 h 1398995"/>
              <a:gd name="connsiteX108" fmla="*/ 4385078 w 4385078"/>
              <a:gd name="connsiteY108" fmla="*/ 1103892 h 1398995"/>
              <a:gd name="connsiteX109" fmla="*/ 4359586 w 4385078"/>
              <a:gd name="connsiteY109" fmla="*/ 1129383 h 1398995"/>
              <a:gd name="connsiteX110" fmla="*/ 4334094 w 4385078"/>
              <a:gd name="connsiteY110" fmla="*/ 1103892 h 1398995"/>
              <a:gd name="connsiteX111" fmla="*/ 4359586 w 4385078"/>
              <a:gd name="connsiteY111" fmla="*/ 1078400 h 1398995"/>
              <a:gd name="connsiteX112" fmla="*/ 4088732 w 4385078"/>
              <a:gd name="connsiteY112" fmla="*/ 1078400 h 1398995"/>
              <a:gd name="connsiteX113" fmla="*/ 4114224 w 4385078"/>
              <a:gd name="connsiteY113" fmla="*/ 1103892 h 1398995"/>
              <a:gd name="connsiteX114" fmla="*/ 4088732 w 4385078"/>
              <a:gd name="connsiteY114" fmla="*/ 1129383 h 1398995"/>
              <a:gd name="connsiteX115" fmla="*/ 4063240 w 4385078"/>
              <a:gd name="connsiteY115" fmla="*/ 1103892 h 1398995"/>
              <a:gd name="connsiteX116" fmla="*/ 4088732 w 4385078"/>
              <a:gd name="connsiteY116" fmla="*/ 1078400 h 1398995"/>
              <a:gd name="connsiteX117" fmla="*/ 3817830 w 4385078"/>
              <a:gd name="connsiteY117" fmla="*/ 1078400 h 1398995"/>
              <a:gd name="connsiteX118" fmla="*/ 3843322 w 4385078"/>
              <a:gd name="connsiteY118" fmla="*/ 1103892 h 1398995"/>
              <a:gd name="connsiteX119" fmla="*/ 3817830 w 4385078"/>
              <a:gd name="connsiteY119" fmla="*/ 1129383 h 1398995"/>
              <a:gd name="connsiteX120" fmla="*/ 3792338 w 4385078"/>
              <a:gd name="connsiteY120" fmla="*/ 1103892 h 1398995"/>
              <a:gd name="connsiteX121" fmla="*/ 3817830 w 4385078"/>
              <a:gd name="connsiteY121" fmla="*/ 1078400 h 1398995"/>
              <a:gd name="connsiteX122" fmla="*/ 3547167 w 4385078"/>
              <a:gd name="connsiteY122" fmla="*/ 1078400 h 1398995"/>
              <a:gd name="connsiteX123" fmla="*/ 3572611 w 4385078"/>
              <a:gd name="connsiteY123" fmla="*/ 1103892 h 1398995"/>
              <a:gd name="connsiteX124" fmla="*/ 3572611 w 4385078"/>
              <a:gd name="connsiteY124" fmla="*/ 1103939 h 1398995"/>
              <a:gd name="connsiteX125" fmla="*/ 3547072 w 4385078"/>
              <a:gd name="connsiteY125" fmla="*/ 1129383 h 1398995"/>
              <a:gd name="connsiteX126" fmla="*/ 3521627 w 4385078"/>
              <a:gd name="connsiteY126" fmla="*/ 1103844 h 1398995"/>
              <a:gd name="connsiteX127" fmla="*/ 3547167 w 4385078"/>
              <a:gd name="connsiteY127" fmla="*/ 1078400 h 1398995"/>
              <a:gd name="connsiteX128" fmla="*/ 3276075 w 4385078"/>
              <a:gd name="connsiteY128" fmla="*/ 1078400 h 1398995"/>
              <a:gd name="connsiteX129" fmla="*/ 3301567 w 4385078"/>
              <a:gd name="connsiteY129" fmla="*/ 1103892 h 1398995"/>
              <a:gd name="connsiteX130" fmla="*/ 3276075 w 4385078"/>
              <a:gd name="connsiteY130" fmla="*/ 1129383 h 1398995"/>
              <a:gd name="connsiteX131" fmla="*/ 3250583 w 4385078"/>
              <a:gd name="connsiteY131" fmla="*/ 1103892 h 1398995"/>
              <a:gd name="connsiteX132" fmla="*/ 3276075 w 4385078"/>
              <a:gd name="connsiteY132" fmla="*/ 1078400 h 1398995"/>
              <a:gd name="connsiteX133" fmla="*/ 3005221 w 4385078"/>
              <a:gd name="connsiteY133" fmla="*/ 1078400 h 1398995"/>
              <a:gd name="connsiteX134" fmla="*/ 3030665 w 4385078"/>
              <a:gd name="connsiteY134" fmla="*/ 1103892 h 1398995"/>
              <a:gd name="connsiteX135" fmla="*/ 3030665 w 4385078"/>
              <a:gd name="connsiteY135" fmla="*/ 1103939 h 1398995"/>
              <a:gd name="connsiteX136" fmla="*/ 3005126 w 4385078"/>
              <a:gd name="connsiteY136" fmla="*/ 1129383 h 1398995"/>
              <a:gd name="connsiteX137" fmla="*/ 2979681 w 4385078"/>
              <a:gd name="connsiteY137" fmla="*/ 1103844 h 1398995"/>
              <a:gd name="connsiteX138" fmla="*/ 3005221 w 4385078"/>
              <a:gd name="connsiteY138" fmla="*/ 1078400 h 1398995"/>
              <a:gd name="connsiteX139" fmla="*/ 2734319 w 4385078"/>
              <a:gd name="connsiteY139" fmla="*/ 1078400 h 1398995"/>
              <a:gd name="connsiteX140" fmla="*/ 2759811 w 4385078"/>
              <a:gd name="connsiteY140" fmla="*/ 1103892 h 1398995"/>
              <a:gd name="connsiteX141" fmla="*/ 2734319 w 4385078"/>
              <a:gd name="connsiteY141" fmla="*/ 1129383 h 1398995"/>
              <a:gd name="connsiteX142" fmla="*/ 2708827 w 4385078"/>
              <a:gd name="connsiteY142" fmla="*/ 1103892 h 1398995"/>
              <a:gd name="connsiteX143" fmla="*/ 2734319 w 4385078"/>
              <a:gd name="connsiteY143" fmla="*/ 1078400 h 1398995"/>
              <a:gd name="connsiteX144" fmla="*/ 2463418 w 4385078"/>
              <a:gd name="connsiteY144" fmla="*/ 1078400 h 1398995"/>
              <a:gd name="connsiteX145" fmla="*/ 2463465 w 4385078"/>
              <a:gd name="connsiteY145" fmla="*/ 1078400 h 1398995"/>
              <a:gd name="connsiteX146" fmla="*/ 2488957 w 4385078"/>
              <a:gd name="connsiteY146" fmla="*/ 1103892 h 1398995"/>
              <a:gd name="connsiteX147" fmla="*/ 2463513 w 4385078"/>
              <a:gd name="connsiteY147" fmla="*/ 1129383 h 1398995"/>
              <a:gd name="connsiteX148" fmla="*/ 2437973 w 4385078"/>
              <a:gd name="connsiteY148" fmla="*/ 1103939 h 1398995"/>
              <a:gd name="connsiteX149" fmla="*/ 2463418 w 4385078"/>
              <a:gd name="connsiteY149" fmla="*/ 1078400 h 1398995"/>
              <a:gd name="connsiteX150" fmla="*/ 2192563 w 4385078"/>
              <a:gd name="connsiteY150" fmla="*/ 1078400 h 1398995"/>
              <a:gd name="connsiteX151" fmla="*/ 2218055 w 4385078"/>
              <a:gd name="connsiteY151" fmla="*/ 1103892 h 1398995"/>
              <a:gd name="connsiteX152" fmla="*/ 2192563 w 4385078"/>
              <a:gd name="connsiteY152" fmla="*/ 1129383 h 1398995"/>
              <a:gd name="connsiteX153" fmla="*/ 2167071 w 4385078"/>
              <a:gd name="connsiteY153" fmla="*/ 1103892 h 1398995"/>
              <a:gd name="connsiteX154" fmla="*/ 2192563 w 4385078"/>
              <a:gd name="connsiteY154" fmla="*/ 1078400 h 1398995"/>
              <a:gd name="connsiteX155" fmla="*/ 1921661 w 4385078"/>
              <a:gd name="connsiteY155" fmla="*/ 1078400 h 1398995"/>
              <a:gd name="connsiteX156" fmla="*/ 1947153 w 4385078"/>
              <a:gd name="connsiteY156" fmla="*/ 1103892 h 1398995"/>
              <a:gd name="connsiteX157" fmla="*/ 1921661 w 4385078"/>
              <a:gd name="connsiteY157" fmla="*/ 1129383 h 1398995"/>
              <a:gd name="connsiteX158" fmla="*/ 1896169 w 4385078"/>
              <a:gd name="connsiteY158" fmla="*/ 1103892 h 1398995"/>
              <a:gd name="connsiteX159" fmla="*/ 1921661 w 4385078"/>
              <a:gd name="connsiteY159" fmla="*/ 1078400 h 1398995"/>
              <a:gd name="connsiteX160" fmla="*/ 1650807 w 4385078"/>
              <a:gd name="connsiteY160" fmla="*/ 1078400 h 1398995"/>
              <a:gd name="connsiteX161" fmla="*/ 1676299 w 4385078"/>
              <a:gd name="connsiteY161" fmla="*/ 1103892 h 1398995"/>
              <a:gd name="connsiteX162" fmla="*/ 1650807 w 4385078"/>
              <a:gd name="connsiteY162" fmla="*/ 1129383 h 1398995"/>
              <a:gd name="connsiteX163" fmla="*/ 1625315 w 4385078"/>
              <a:gd name="connsiteY163" fmla="*/ 1103892 h 1398995"/>
              <a:gd name="connsiteX164" fmla="*/ 1650807 w 4385078"/>
              <a:gd name="connsiteY164" fmla="*/ 1078400 h 1398995"/>
              <a:gd name="connsiteX165" fmla="*/ 1379905 w 4385078"/>
              <a:gd name="connsiteY165" fmla="*/ 1078400 h 1398995"/>
              <a:gd name="connsiteX166" fmla="*/ 1405397 w 4385078"/>
              <a:gd name="connsiteY166" fmla="*/ 1103892 h 1398995"/>
              <a:gd name="connsiteX167" fmla="*/ 1379905 w 4385078"/>
              <a:gd name="connsiteY167" fmla="*/ 1129383 h 1398995"/>
              <a:gd name="connsiteX168" fmla="*/ 1354413 w 4385078"/>
              <a:gd name="connsiteY168" fmla="*/ 1103892 h 1398995"/>
              <a:gd name="connsiteX169" fmla="*/ 1379905 w 4385078"/>
              <a:gd name="connsiteY169" fmla="*/ 1078400 h 1398995"/>
              <a:gd name="connsiteX170" fmla="*/ 838149 w 4385078"/>
              <a:gd name="connsiteY170" fmla="*/ 1078400 h 1398995"/>
              <a:gd name="connsiteX171" fmla="*/ 863451 w 4385078"/>
              <a:gd name="connsiteY171" fmla="*/ 1103891 h 1398995"/>
              <a:gd name="connsiteX172" fmla="*/ 837959 w 4385078"/>
              <a:gd name="connsiteY172" fmla="*/ 1129383 h 1398995"/>
              <a:gd name="connsiteX173" fmla="*/ 812467 w 4385078"/>
              <a:gd name="connsiteY173" fmla="*/ 1103891 h 1398995"/>
              <a:gd name="connsiteX174" fmla="*/ 812468 w 4385078"/>
              <a:gd name="connsiteY174" fmla="*/ 1103701 h 1398995"/>
              <a:gd name="connsiteX175" fmla="*/ 838149 w 4385078"/>
              <a:gd name="connsiteY175" fmla="*/ 1078400 h 1398995"/>
              <a:gd name="connsiteX176" fmla="*/ 567248 w 4385078"/>
              <a:gd name="connsiteY176" fmla="*/ 1078400 h 1398995"/>
              <a:gd name="connsiteX177" fmla="*/ 567295 w 4385078"/>
              <a:gd name="connsiteY177" fmla="*/ 1078400 h 1398995"/>
              <a:gd name="connsiteX178" fmla="*/ 592787 w 4385078"/>
              <a:gd name="connsiteY178" fmla="*/ 1103892 h 1398995"/>
              <a:gd name="connsiteX179" fmla="*/ 592787 w 4385078"/>
              <a:gd name="connsiteY179" fmla="*/ 1103939 h 1398995"/>
              <a:gd name="connsiteX180" fmla="*/ 567248 w 4385078"/>
              <a:gd name="connsiteY180" fmla="*/ 1129383 h 1398995"/>
              <a:gd name="connsiteX181" fmla="*/ 541803 w 4385078"/>
              <a:gd name="connsiteY181" fmla="*/ 1103892 h 1398995"/>
              <a:gd name="connsiteX182" fmla="*/ 567248 w 4385078"/>
              <a:gd name="connsiteY182" fmla="*/ 1078400 h 1398995"/>
              <a:gd name="connsiteX183" fmla="*/ 296393 w 4385078"/>
              <a:gd name="connsiteY183" fmla="*/ 1078400 h 1398995"/>
              <a:gd name="connsiteX184" fmla="*/ 321885 w 4385078"/>
              <a:gd name="connsiteY184" fmla="*/ 1103892 h 1398995"/>
              <a:gd name="connsiteX185" fmla="*/ 296393 w 4385078"/>
              <a:gd name="connsiteY185" fmla="*/ 1129383 h 1398995"/>
              <a:gd name="connsiteX186" fmla="*/ 270901 w 4385078"/>
              <a:gd name="connsiteY186" fmla="*/ 1103892 h 1398995"/>
              <a:gd name="connsiteX187" fmla="*/ 296393 w 4385078"/>
              <a:gd name="connsiteY187" fmla="*/ 1078400 h 1398995"/>
              <a:gd name="connsiteX188" fmla="*/ 25492 w 4385078"/>
              <a:gd name="connsiteY188" fmla="*/ 1078400 h 1398995"/>
              <a:gd name="connsiteX189" fmla="*/ 50984 w 4385078"/>
              <a:gd name="connsiteY189" fmla="*/ 1103892 h 1398995"/>
              <a:gd name="connsiteX190" fmla="*/ 25492 w 4385078"/>
              <a:gd name="connsiteY190" fmla="*/ 1129383 h 1398995"/>
              <a:gd name="connsiteX191" fmla="*/ 0 w 4385078"/>
              <a:gd name="connsiteY191" fmla="*/ 1103892 h 1398995"/>
              <a:gd name="connsiteX192" fmla="*/ 25492 w 4385078"/>
              <a:gd name="connsiteY192" fmla="*/ 1078400 h 1398995"/>
              <a:gd name="connsiteX193" fmla="*/ 1101440 w 4385078"/>
              <a:gd name="connsiteY193" fmla="*/ 1078257 h 1398995"/>
              <a:gd name="connsiteX194" fmla="*/ 1126932 w 4385078"/>
              <a:gd name="connsiteY194" fmla="*/ 1103749 h 1398995"/>
              <a:gd name="connsiteX195" fmla="*/ 1101440 w 4385078"/>
              <a:gd name="connsiteY195" fmla="*/ 1129240 h 1398995"/>
              <a:gd name="connsiteX196" fmla="*/ 1075947 w 4385078"/>
              <a:gd name="connsiteY196" fmla="*/ 1103749 h 1398995"/>
              <a:gd name="connsiteX197" fmla="*/ 1101440 w 4385078"/>
              <a:gd name="connsiteY197" fmla="*/ 1078257 h 1398995"/>
              <a:gd name="connsiteX198" fmla="*/ 838149 w 4385078"/>
              <a:gd name="connsiteY198" fmla="*/ 808789 h 1398995"/>
              <a:gd name="connsiteX199" fmla="*/ 863451 w 4385078"/>
              <a:gd name="connsiteY199" fmla="*/ 834280 h 1398995"/>
              <a:gd name="connsiteX200" fmla="*/ 837959 w 4385078"/>
              <a:gd name="connsiteY200" fmla="*/ 859772 h 1398995"/>
              <a:gd name="connsiteX201" fmla="*/ 812467 w 4385078"/>
              <a:gd name="connsiteY201" fmla="*/ 834280 h 1398995"/>
              <a:gd name="connsiteX202" fmla="*/ 812468 w 4385078"/>
              <a:gd name="connsiteY202" fmla="*/ 834090 h 1398995"/>
              <a:gd name="connsiteX203" fmla="*/ 838149 w 4385078"/>
              <a:gd name="connsiteY203" fmla="*/ 808789 h 1398995"/>
              <a:gd name="connsiteX204" fmla="*/ 4359586 w 4385078"/>
              <a:gd name="connsiteY204" fmla="*/ 808788 h 1398995"/>
              <a:gd name="connsiteX205" fmla="*/ 4385078 w 4385078"/>
              <a:gd name="connsiteY205" fmla="*/ 834280 h 1398995"/>
              <a:gd name="connsiteX206" fmla="*/ 4359586 w 4385078"/>
              <a:gd name="connsiteY206" fmla="*/ 859771 h 1398995"/>
              <a:gd name="connsiteX207" fmla="*/ 4334094 w 4385078"/>
              <a:gd name="connsiteY207" fmla="*/ 834280 h 1398995"/>
              <a:gd name="connsiteX208" fmla="*/ 4359586 w 4385078"/>
              <a:gd name="connsiteY208" fmla="*/ 808788 h 1398995"/>
              <a:gd name="connsiteX209" fmla="*/ 4088732 w 4385078"/>
              <a:gd name="connsiteY209" fmla="*/ 808788 h 1398995"/>
              <a:gd name="connsiteX210" fmla="*/ 4114224 w 4385078"/>
              <a:gd name="connsiteY210" fmla="*/ 834280 h 1398995"/>
              <a:gd name="connsiteX211" fmla="*/ 4088732 w 4385078"/>
              <a:gd name="connsiteY211" fmla="*/ 859771 h 1398995"/>
              <a:gd name="connsiteX212" fmla="*/ 4063240 w 4385078"/>
              <a:gd name="connsiteY212" fmla="*/ 834280 h 1398995"/>
              <a:gd name="connsiteX213" fmla="*/ 4088732 w 4385078"/>
              <a:gd name="connsiteY213" fmla="*/ 808788 h 1398995"/>
              <a:gd name="connsiteX214" fmla="*/ 3817830 w 4385078"/>
              <a:gd name="connsiteY214" fmla="*/ 808788 h 1398995"/>
              <a:gd name="connsiteX215" fmla="*/ 3843322 w 4385078"/>
              <a:gd name="connsiteY215" fmla="*/ 834280 h 1398995"/>
              <a:gd name="connsiteX216" fmla="*/ 3817830 w 4385078"/>
              <a:gd name="connsiteY216" fmla="*/ 859771 h 1398995"/>
              <a:gd name="connsiteX217" fmla="*/ 3792338 w 4385078"/>
              <a:gd name="connsiteY217" fmla="*/ 834280 h 1398995"/>
              <a:gd name="connsiteX218" fmla="*/ 3817830 w 4385078"/>
              <a:gd name="connsiteY218" fmla="*/ 808788 h 1398995"/>
              <a:gd name="connsiteX219" fmla="*/ 3547167 w 4385078"/>
              <a:gd name="connsiteY219" fmla="*/ 808788 h 1398995"/>
              <a:gd name="connsiteX220" fmla="*/ 3572611 w 4385078"/>
              <a:gd name="connsiteY220" fmla="*/ 834280 h 1398995"/>
              <a:gd name="connsiteX221" fmla="*/ 3572611 w 4385078"/>
              <a:gd name="connsiteY221" fmla="*/ 834327 h 1398995"/>
              <a:gd name="connsiteX222" fmla="*/ 3547072 w 4385078"/>
              <a:gd name="connsiteY222" fmla="*/ 859771 h 1398995"/>
              <a:gd name="connsiteX223" fmla="*/ 3521627 w 4385078"/>
              <a:gd name="connsiteY223" fmla="*/ 834232 h 1398995"/>
              <a:gd name="connsiteX224" fmla="*/ 3547167 w 4385078"/>
              <a:gd name="connsiteY224" fmla="*/ 808788 h 1398995"/>
              <a:gd name="connsiteX225" fmla="*/ 3276075 w 4385078"/>
              <a:gd name="connsiteY225" fmla="*/ 808788 h 1398995"/>
              <a:gd name="connsiteX226" fmla="*/ 3301567 w 4385078"/>
              <a:gd name="connsiteY226" fmla="*/ 834280 h 1398995"/>
              <a:gd name="connsiteX227" fmla="*/ 3276075 w 4385078"/>
              <a:gd name="connsiteY227" fmla="*/ 859771 h 1398995"/>
              <a:gd name="connsiteX228" fmla="*/ 3250583 w 4385078"/>
              <a:gd name="connsiteY228" fmla="*/ 834280 h 1398995"/>
              <a:gd name="connsiteX229" fmla="*/ 3276075 w 4385078"/>
              <a:gd name="connsiteY229" fmla="*/ 808788 h 1398995"/>
              <a:gd name="connsiteX230" fmla="*/ 3005221 w 4385078"/>
              <a:gd name="connsiteY230" fmla="*/ 808788 h 1398995"/>
              <a:gd name="connsiteX231" fmla="*/ 3030665 w 4385078"/>
              <a:gd name="connsiteY231" fmla="*/ 834280 h 1398995"/>
              <a:gd name="connsiteX232" fmla="*/ 3030665 w 4385078"/>
              <a:gd name="connsiteY232" fmla="*/ 834327 h 1398995"/>
              <a:gd name="connsiteX233" fmla="*/ 3005126 w 4385078"/>
              <a:gd name="connsiteY233" fmla="*/ 859771 h 1398995"/>
              <a:gd name="connsiteX234" fmla="*/ 2979681 w 4385078"/>
              <a:gd name="connsiteY234" fmla="*/ 834232 h 1398995"/>
              <a:gd name="connsiteX235" fmla="*/ 3005221 w 4385078"/>
              <a:gd name="connsiteY235" fmla="*/ 808788 h 1398995"/>
              <a:gd name="connsiteX236" fmla="*/ 2734319 w 4385078"/>
              <a:gd name="connsiteY236" fmla="*/ 808788 h 1398995"/>
              <a:gd name="connsiteX237" fmla="*/ 2759811 w 4385078"/>
              <a:gd name="connsiteY237" fmla="*/ 834280 h 1398995"/>
              <a:gd name="connsiteX238" fmla="*/ 2734319 w 4385078"/>
              <a:gd name="connsiteY238" fmla="*/ 859771 h 1398995"/>
              <a:gd name="connsiteX239" fmla="*/ 2708827 w 4385078"/>
              <a:gd name="connsiteY239" fmla="*/ 834280 h 1398995"/>
              <a:gd name="connsiteX240" fmla="*/ 2734319 w 4385078"/>
              <a:gd name="connsiteY240" fmla="*/ 808788 h 1398995"/>
              <a:gd name="connsiteX241" fmla="*/ 2463418 w 4385078"/>
              <a:gd name="connsiteY241" fmla="*/ 808788 h 1398995"/>
              <a:gd name="connsiteX242" fmla="*/ 2463465 w 4385078"/>
              <a:gd name="connsiteY242" fmla="*/ 808788 h 1398995"/>
              <a:gd name="connsiteX243" fmla="*/ 2488957 w 4385078"/>
              <a:gd name="connsiteY243" fmla="*/ 834280 h 1398995"/>
              <a:gd name="connsiteX244" fmla="*/ 2463513 w 4385078"/>
              <a:gd name="connsiteY244" fmla="*/ 859771 h 1398995"/>
              <a:gd name="connsiteX245" fmla="*/ 2437973 w 4385078"/>
              <a:gd name="connsiteY245" fmla="*/ 834327 h 1398995"/>
              <a:gd name="connsiteX246" fmla="*/ 2463418 w 4385078"/>
              <a:gd name="connsiteY246" fmla="*/ 808788 h 1398995"/>
              <a:gd name="connsiteX247" fmla="*/ 2192563 w 4385078"/>
              <a:gd name="connsiteY247" fmla="*/ 808788 h 1398995"/>
              <a:gd name="connsiteX248" fmla="*/ 2218055 w 4385078"/>
              <a:gd name="connsiteY248" fmla="*/ 834280 h 1398995"/>
              <a:gd name="connsiteX249" fmla="*/ 2192563 w 4385078"/>
              <a:gd name="connsiteY249" fmla="*/ 859771 h 1398995"/>
              <a:gd name="connsiteX250" fmla="*/ 2167071 w 4385078"/>
              <a:gd name="connsiteY250" fmla="*/ 834280 h 1398995"/>
              <a:gd name="connsiteX251" fmla="*/ 2192563 w 4385078"/>
              <a:gd name="connsiteY251" fmla="*/ 808788 h 1398995"/>
              <a:gd name="connsiteX252" fmla="*/ 1921661 w 4385078"/>
              <a:gd name="connsiteY252" fmla="*/ 808788 h 1398995"/>
              <a:gd name="connsiteX253" fmla="*/ 1947153 w 4385078"/>
              <a:gd name="connsiteY253" fmla="*/ 834280 h 1398995"/>
              <a:gd name="connsiteX254" fmla="*/ 1921661 w 4385078"/>
              <a:gd name="connsiteY254" fmla="*/ 859771 h 1398995"/>
              <a:gd name="connsiteX255" fmla="*/ 1896169 w 4385078"/>
              <a:gd name="connsiteY255" fmla="*/ 834280 h 1398995"/>
              <a:gd name="connsiteX256" fmla="*/ 1921661 w 4385078"/>
              <a:gd name="connsiteY256" fmla="*/ 808788 h 1398995"/>
              <a:gd name="connsiteX257" fmla="*/ 1650807 w 4385078"/>
              <a:gd name="connsiteY257" fmla="*/ 808788 h 1398995"/>
              <a:gd name="connsiteX258" fmla="*/ 1676299 w 4385078"/>
              <a:gd name="connsiteY258" fmla="*/ 834280 h 1398995"/>
              <a:gd name="connsiteX259" fmla="*/ 1650807 w 4385078"/>
              <a:gd name="connsiteY259" fmla="*/ 859771 h 1398995"/>
              <a:gd name="connsiteX260" fmla="*/ 1625315 w 4385078"/>
              <a:gd name="connsiteY260" fmla="*/ 834280 h 1398995"/>
              <a:gd name="connsiteX261" fmla="*/ 1650807 w 4385078"/>
              <a:gd name="connsiteY261" fmla="*/ 808788 h 1398995"/>
              <a:gd name="connsiteX262" fmla="*/ 1379905 w 4385078"/>
              <a:gd name="connsiteY262" fmla="*/ 808788 h 1398995"/>
              <a:gd name="connsiteX263" fmla="*/ 1405397 w 4385078"/>
              <a:gd name="connsiteY263" fmla="*/ 834280 h 1398995"/>
              <a:gd name="connsiteX264" fmla="*/ 1379905 w 4385078"/>
              <a:gd name="connsiteY264" fmla="*/ 859771 h 1398995"/>
              <a:gd name="connsiteX265" fmla="*/ 1354413 w 4385078"/>
              <a:gd name="connsiteY265" fmla="*/ 834280 h 1398995"/>
              <a:gd name="connsiteX266" fmla="*/ 1379905 w 4385078"/>
              <a:gd name="connsiteY266" fmla="*/ 808788 h 1398995"/>
              <a:gd name="connsiteX267" fmla="*/ 1109051 w 4385078"/>
              <a:gd name="connsiteY267" fmla="*/ 808788 h 1398995"/>
              <a:gd name="connsiteX268" fmla="*/ 1109099 w 4385078"/>
              <a:gd name="connsiteY268" fmla="*/ 808788 h 1398995"/>
              <a:gd name="connsiteX269" fmla="*/ 1134591 w 4385078"/>
              <a:gd name="connsiteY269" fmla="*/ 834280 h 1398995"/>
              <a:gd name="connsiteX270" fmla="*/ 1109099 w 4385078"/>
              <a:gd name="connsiteY270" fmla="*/ 859771 h 1398995"/>
              <a:gd name="connsiteX271" fmla="*/ 1083559 w 4385078"/>
              <a:gd name="connsiteY271" fmla="*/ 834280 h 1398995"/>
              <a:gd name="connsiteX272" fmla="*/ 1109051 w 4385078"/>
              <a:gd name="connsiteY272" fmla="*/ 808788 h 1398995"/>
              <a:gd name="connsiteX273" fmla="*/ 567248 w 4385078"/>
              <a:gd name="connsiteY273" fmla="*/ 808788 h 1398995"/>
              <a:gd name="connsiteX274" fmla="*/ 567295 w 4385078"/>
              <a:gd name="connsiteY274" fmla="*/ 808788 h 1398995"/>
              <a:gd name="connsiteX275" fmla="*/ 592787 w 4385078"/>
              <a:gd name="connsiteY275" fmla="*/ 834280 h 1398995"/>
              <a:gd name="connsiteX276" fmla="*/ 592787 w 4385078"/>
              <a:gd name="connsiteY276" fmla="*/ 834327 h 1398995"/>
              <a:gd name="connsiteX277" fmla="*/ 567248 w 4385078"/>
              <a:gd name="connsiteY277" fmla="*/ 859771 h 1398995"/>
              <a:gd name="connsiteX278" fmla="*/ 541803 w 4385078"/>
              <a:gd name="connsiteY278" fmla="*/ 834280 h 1398995"/>
              <a:gd name="connsiteX279" fmla="*/ 567248 w 4385078"/>
              <a:gd name="connsiteY279" fmla="*/ 808788 h 1398995"/>
              <a:gd name="connsiteX280" fmla="*/ 296393 w 4385078"/>
              <a:gd name="connsiteY280" fmla="*/ 808788 h 1398995"/>
              <a:gd name="connsiteX281" fmla="*/ 321885 w 4385078"/>
              <a:gd name="connsiteY281" fmla="*/ 834280 h 1398995"/>
              <a:gd name="connsiteX282" fmla="*/ 296393 w 4385078"/>
              <a:gd name="connsiteY282" fmla="*/ 859771 h 1398995"/>
              <a:gd name="connsiteX283" fmla="*/ 270901 w 4385078"/>
              <a:gd name="connsiteY283" fmla="*/ 834280 h 1398995"/>
              <a:gd name="connsiteX284" fmla="*/ 296393 w 4385078"/>
              <a:gd name="connsiteY284" fmla="*/ 808788 h 1398995"/>
              <a:gd name="connsiteX285" fmla="*/ 25492 w 4385078"/>
              <a:gd name="connsiteY285" fmla="*/ 808788 h 1398995"/>
              <a:gd name="connsiteX286" fmla="*/ 50984 w 4385078"/>
              <a:gd name="connsiteY286" fmla="*/ 834280 h 1398995"/>
              <a:gd name="connsiteX287" fmla="*/ 25492 w 4385078"/>
              <a:gd name="connsiteY287" fmla="*/ 859771 h 1398995"/>
              <a:gd name="connsiteX288" fmla="*/ 0 w 4385078"/>
              <a:gd name="connsiteY288" fmla="*/ 834280 h 1398995"/>
              <a:gd name="connsiteX289" fmla="*/ 25492 w 4385078"/>
              <a:gd name="connsiteY289" fmla="*/ 808788 h 1398995"/>
              <a:gd name="connsiteX290" fmla="*/ 4359586 w 4385078"/>
              <a:gd name="connsiteY290" fmla="*/ 539224 h 1398995"/>
              <a:gd name="connsiteX291" fmla="*/ 4359681 w 4385078"/>
              <a:gd name="connsiteY291" fmla="*/ 539224 h 1398995"/>
              <a:gd name="connsiteX292" fmla="*/ 4385078 w 4385078"/>
              <a:gd name="connsiteY292" fmla="*/ 564715 h 1398995"/>
              <a:gd name="connsiteX293" fmla="*/ 4359586 w 4385078"/>
              <a:gd name="connsiteY293" fmla="*/ 590207 h 1398995"/>
              <a:gd name="connsiteX294" fmla="*/ 4334094 w 4385078"/>
              <a:gd name="connsiteY294" fmla="*/ 564715 h 1398995"/>
              <a:gd name="connsiteX295" fmla="*/ 4359586 w 4385078"/>
              <a:gd name="connsiteY295" fmla="*/ 539224 h 1398995"/>
              <a:gd name="connsiteX296" fmla="*/ 4088732 w 4385078"/>
              <a:gd name="connsiteY296" fmla="*/ 539224 h 1398995"/>
              <a:gd name="connsiteX297" fmla="*/ 4088827 w 4385078"/>
              <a:gd name="connsiteY297" fmla="*/ 539224 h 1398995"/>
              <a:gd name="connsiteX298" fmla="*/ 4114224 w 4385078"/>
              <a:gd name="connsiteY298" fmla="*/ 564715 h 1398995"/>
              <a:gd name="connsiteX299" fmla="*/ 4088732 w 4385078"/>
              <a:gd name="connsiteY299" fmla="*/ 590207 h 1398995"/>
              <a:gd name="connsiteX300" fmla="*/ 4063240 w 4385078"/>
              <a:gd name="connsiteY300" fmla="*/ 564715 h 1398995"/>
              <a:gd name="connsiteX301" fmla="*/ 4088732 w 4385078"/>
              <a:gd name="connsiteY301" fmla="*/ 539224 h 1398995"/>
              <a:gd name="connsiteX302" fmla="*/ 3817830 w 4385078"/>
              <a:gd name="connsiteY302" fmla="*/ 539224 h 1398995"/>
              <a:gd name="connsiteX303" fmla="*/ 3817925 w 4385078"/>
              <a:gd name="connsiteY303" fmla="*/ 539224 h 1398995"/>
              <a:gd name="connsiteX304" fmla="*/ 3843322 w 4385078"/>
              <a:gd name="connsiteY304" fmla="*/ 564715 h 1398995"/>
              <a:gd name="connsiteX305" fmla="*/ 3817830 w 4385078"/>
              <a:gd name="connsiteY305" fmla="*/ 590207 h 1398995"/>
              <a:gd name="connsiteX306" fmla="*/ 3792338 w 4385078"/>
              <a:gd name="connsiteY306" fmla="*/ 564715 h 1398995"/>
              <a:gd name="connsiteX307" fmla="*/ 3817830 w 4385078"/>
              <a:gd name="connsiteY307" fmla="*/ 539224 h 1398995"/>
              <a:gd name="connsiteX308" fmla="*/ 3547167 w 4385078"/>
              <a:gd name="connsiteY308" fmla="*/ 539224 h 1398995"/>
              <a:gd name="connsiteX309" fmla="*/ 3572611 w 4385078"/>
              <a:gd name="connsiteY309" fmla="*/ 564715 h 1398995"/>
              <a:gd name="connsiteX310" fmla="*/ 3572611 w 4385078"/>
              <a:gd name="connsiteY310" fmla="*/ 564763 h 1398995"/>
              <a:gd name="connsiteX311" fmla="*/ 3547072 w 4385078"/>
              <a:gd name="connsiteY311" fmla="*/ 590207 h 1398995"/>
              <a:gd name="connsiteX312" fmla="*/ 3521627 w 4385078"/>
              <a:gd name="connsiteY312" fmla="*/ 564668 h 1398995"/>
              <a:gd name="connsiteX313" fmla="*/ 3547167 w 4385078"/>
              <a:gd name="connsiteY313" fmla="*/ 539224 h 1398995"/>
              <a:gd name="connsiteX314" fmla="*/ 3276075 w 4385078"/>
              <a:gd name="connsiteY314" fmla="*/ 539224 h 1398995"/>
              <a:gd name="connsiteX315" fmla="*/ 3276170 w 4385078"/>
              <a:gd name="connsiteY315" fmla="*/ 539224 h 1398995"/>
              <a:gd name="connsiteX316" fmla="*/ 3301567 w 4385078"/>
              <a:gd name="connsiteY316" fmla="*/ 564715 h 1398995"/>
              <a:gd name="connsiteX317" fmla="*/ 3276075 w 4385078"/>
              <a:gd name="connsiteY317" fmla="*/ 590207 h 1398995"/>
              <a:gd name="connsiteX318" fmla="*/ 3250583 w 4385078"/>
              <a:gd name="connsiteY318" fmla="*/ 564715 h 1398995"/>
              <a:gd name="connsiteX319" fmla="*/ 3276075 w 4385078"/>
              <a:gd name="connsiteY319" fmla="*/ 539224 h 1398995"/>
              <a:gd name="connsiteX320" fmla="*/ 3005221 w 4385078"/>
              <a:gd name="connsiteY320" fmla="*/ 539224 h 1398995"/>
              <a:gd name="connsiteX321" fmla="*/ 3030665 w 4385078"/>
              <a:gd name="connsiteY321" fmla="*/ 564715 h 1398995"/>
              <a:gd name="connsiteX322" fmla="*/ 3030665 w 4385078"/>
              <a:gd name="connsiteY322" fmla="*/ 564763 h 1398995"/>
              <a:gd name="connsiteX323" fmla="*/ 3005126 w 4385078"/>
              <a:gd name="connsiteY323" fmla="*/ 590207 h 1398995"/>
              <a:gd name="connsiteX324" fmla="*/ 2979681 w 4385078"/>
              <a:gd name="connsiteY324" fmla="*/ 564668 h 1398995"/>
              <a:gd name="connsiteX325" fmla="*/ 3005221 w 4385078"/>
              <a:gd name="connsiteY325" fmla="*/ 539224 h 1398995"/>
              <a:gd name="connsiteX326" fmla="*/ 2734319 w 4385078"/>
              <a:gd name="connsiteY326" fmla="*/ 539224 h 1398995"/>
              <a:gd name="connsiteX327" fmla="*/ 2734414 w 4385078"/>
              <a:gd name="connsiteY327" fmla="*/ 539224 h 1398995"/>
              <a:gd name="connsiteX328" fmla="*/ 2759811 w 4385078"/>
              <a:gd name="connsiteY328" fmla="*/ 564715 h 1398995"/>
              <a:gd name="connsiteX329" fmla="*/ 2734319 w 4385078"/>
              <a:gd name="connsiteY329" fmla="*/ 590207 h 1398995"/>
              <a:gd name="connsiteX330" fmla="*/ 2708827 w 4385078"/>
              <a:gd name="connsiteY330" fmla="*/ 564715 h 1398995"/>
              <a:gd name="connsiteX331" fmla="*/ 2734319 w 4385078"/>
              <a:gd name="connsiteY331" fmla="*/ 539224 h 1398995"/>
              <a:gd name="connsiteX332" fmla="*/ 2463418 w 4385078"/>
              <a:gd name="connsiteY332" fmla="*/ 539224 h 1398995"/>
              <a:gd name="connsiteX333" fmla="*/ 2463560 w 4385078"/>
              <a:gd name="connsiteY333" fmla="*/ 539224 h 1398995"/>
              <a:gd name="connsiteX334" fmla="*/ 2488957 w 4385078"/>
              <a:gd name="connsiteY334" fmla="*/ 564715 h 1398995"/>
              <a:gd name="connsiteX335" fmla="*/ 2463513 w 4385078"/>
              <a:gd name="connsiteY335" fmla="*/ 590207 h 1398995"/>
              <a:gd name="connsiteX336" fmla="*/ 2437973 w 4385078"/>
              <a:gd name="connsiteY336" fmla="*/ 564763 h 1398995"/>
              <a:gd name="connsiteX337" fmla="*/ 2463418 w 4385078"/>
              <a:gd name="connsiteY337" fmla="*/ 539224 h 1398995"/>
              <a:gd name="connsiteX338" fmla="*/ 2192563 w 4385078"/>
              <a:gd name="connsiteY338" fmla="*/ 539224 h 1398995"/>
              <a:gd name="connsiteX339" fmla="*/ 2192658 w 4385078"/>
              <a:gd name="connsiteY339" fmla="*/ 539224 h 1398995"/>
              <a:gd name="connsiteX340" fmla="*/ 2218055 w 4385078"/>
              <a:gd name="connsiteY340" fmla="*/ 564715 h 1398995"/>
              <a:gd name="connsiteX341" fmla="*/ 2192563 w 4385078"/>
              <a:gd name="connsiteY341" fmla="*/ 590207 h 1398995"/>
              <a:gd name="connsiteX342" fmla="*/ 2167071 w 4385078"/>
              <a:gd name="connsiteY342" fmla="*/ 564715 h 1398995"/>
              <a:gd name="connsiteX343" fmla="*/ 2192563 w 4385078"/>
              <a:gd name="connsiteY343" fmla="*/ 539224 h 1398995"/>
              <a:gd name="connsiteX344" fmla="*/ 1921661 w 4385078"/>
              <a:gd name="connsiteY344" fmla="*/ 539224 h 1398995"/>
              <a:gd name="connsiteX345" fmla="*/ 1921756 w 4385078"/>
              <a:gd name="connsiteY345" fmla="*/ 539224 h 1398995"/>
              <a:gd name="connsiteX346" fmla="*/ 1947153 w 4385078"/>
              <a:gd name="connsiteY346" fmla="*/ 564715 h 1398995"/>
              <a:gd name="connsiteX347" fmla="*/ 1921661 w 4385078"/>
              <a:gd name="connsiteY347" fmla="*/ 590207 h 1398995"/>
              <a:gd name="connsiteX348" fmla="*/ 1896169 w 4385078"/>
              <a:gd name="connsiteY348" fmla="*/ 564715 h 1398995"/>
              <a:gd name="connsiteX349" fmla="*/ 1921661 w 4385078"/>
              <a:gd name="connsiteY349" fmla="*/ 539224 h 1398995"/>
              <a:gd name="connsiteX350" fmla="*/ 1650807 w 4385078"/>
              <a:gd name="connsiteY350" fmla="*/ 539224 h 1398995"/>
              <a:gd name="connsiteX351" fmla="*/ 1650902 w 4385078"/>
              <a:gd name="connsiteY351" fmla="*/ 539224 h 1398995"/>
              <a:gd name="connsiteX352" fmla="*/ 1676299 w 4385078"/>
              <a:gd name="connsiteY352" fmla="*/ 564715 h 1398995"/>
              <a:gd name="connsiteX353" fmla="*/ 1650807 w 4385078"/>
              <a:gd name="connsiteY353" fmla="*/ 590207 h 1398995"/>
              <a:gd name="connsiteX354" fmla="*/ 1625315 w 4385078"/>
              <a:gd name="connsiteY354" fmla="*/ 564715 h 1398995"/>
              <a:gd name="connsiteX355" fmla="*/ 1650807 w 4385078"/>
              <a:gd name="connsiteY355" fmla="*/ 539224 h 1398995"/>
              <a:gd name="connsiteX356" fmla="*/ 1379905 w 4385078"/>
              <a:gd name="connsiteY356" fmla="*/ 539224 h 1398995"/>
              <a:gd name="connsiteX357" fmla="*/ 1380000 w 4385078"/>
              <a:gd name="connsiteY357" fmla="*/ 539224 h 1398995"/>
              <a:gd name="connsiteX358" fmla="*/ 1405397 w 4385078"/>
              <a:gd name="connsiteY358" fmla="*/ 564715 h 1398995"/>
              <a:gd name="connsiteX359" fmla="*/ 1379905 w 4385078"/>
              <a:gd name="connsiteY359" fmla="*/ 590207 h 1398995"/>
              <a:gd name="connsiteX360" fmla="*/ 1354413 w 4385078"/>
              <a:gd name="connsiteY360" fmla="*/ 564715 h 1398995"/>
              <a:gd name="connsiteX361" fmla="*/ 1379905 w 4385078"/>
              <a:gd name="connsiteY361" fmla="*/ 539224 h 1398995"/>
              <a:gd name="connsiteX362" fmla="*/ 1109051 w 4385078"/>
              <a:gd name="connsiteY362" fmla="*/ 539224 h 1398995"/>
              <a:gd name="connsiteX363" fmla="*/ 1109194 w 4385078"/>
              <a:gd name="connsiteY363" fmla="*/ 539224 h 1398995"/>
              <a:gd name="connsiteX364" fmla="*/ 1134591 w 4385078"/>
              <a:gd name="connsiteY364" fmla="*/ 564715 h 1398995"/>
              <a:gd name="connsiteX365" fmla="*/ 1109099 w 4385078"/>
              <a:gd name="connsiteY365" fmla="*/ 590160 h 1398995"/>
              <a:gd name="connsiteX366" fmla="*/ 1083559 w 4385078"/>
              <a:gd name="connsiteY366" fmla="*/ 564715 h 1398995"/>
              <a:gd name="connsiteX367" fmla="*/ 1109051 w 4385078"/>
              <a:gd name="connsiteY367" fmla="*/ 539224 h 1398995"/>
              <a:gd name="connsiteX368" fmla="*/ 838149 w 4385078"/>
              <a:gd name="connsiteY368" fmla="*/ 539224 h 1398995"/>
              <a:gd name="connsiteX369" fmla="*/ 863451 w 4385078"/>
              <a:gd name="connsiteY369" fmla="*/ 564716 h 1398995"/>
              <a:gd name="connsiteX370" fmla="*/ 837959 w 4385078"/>
              <a:gd name="connsiteY370" fmla="*/ 590160 h 1398995"/>
              <a:gd name="connsiteX371" fmla="*/ 812467 w 4385078"/>
              <a:gd name="connsiteY371" fmla="*/ 564716 h 1398995"/>
              <a:gd name="connsiteX372" fmla="*/ 812468 w 4385078"/>
              <a:gd name="connsiteY372" fmla="*/ 564430 h 1398995"/>
              <a:gd name="connsiteX373" fmla="*/ 838149 w 4385078"/>
              <a:gd name="connsiteY373" fmla="*/ 539224 h 1398995"/>
              <a:gd name="connsiteX374" fmla="*/ 567248 w 4385078"/>
              <a:gd name="connsiteY374" fmla="*/ 539224 h 1398995"/>
              <a:gd name="connsiteX375" fmla="*/ 567295 w 4385078"/>
              <a:gd name="connsiteY375" fmla="*/ 539224 h 1398995"/>
              <a:gd name="connsiteX376" fmla="*/ 592787 w 4385078"/>
              <a:gd name="connsiteY376" fmla="*/ 564715 h 1398995"/>
              <a:gd name="connsiteX377" fmla="*/ 567248 w 4385078"/>
              <a:gd name="connsiteY377" fmla="*/ 590160 h 1398995"/>
              <a:gd name="connsiteX378" fmla="*/ 541803 w 4385078"/>
              <a:gd name="connsiteY378" fmla="*/ 564715 h 1398995"/>
              <a:gd name="connsiteX379" fmla="*/ 541803 w 4385078"/>
              <a:gd name="connsiteY379" fmla="*/ 564668 h 1398995"/>
              <a:gd name="connsiteX380" fmla="*/ 567248 w 4385078"/>
              <a:gd name="connsiteY380" fmla="*/ 539224 h 1398995"/>
              <a:gd name="connsiteX381" fmla="*/ 296393 w 4385078"/>
              <a:gd name="connsiteY381" fmla="*/ 539224 h 1398995"/>
              <a:gd name="connsiteX382" fmla="*/ 296488 w 4385078"/>
              <a:gd name="connsiteY382" fmla="*/ 539224 h 1398995"/>
              <a:gd name="connsiteX383" fmla="*/ 321885 w 4385078"/>
              <a:gd name="connsiteY383" fmla="*/ 564715 h 1398995"/>
              <a:gd name="connsiteX384" fmla="*/ 296393 w 4385078"/>
              <a:gd name="connsiteY384" fmla="*/ 590160 h 1398995"/>
              <a:gd name="connsiteX385" fmla="*/ 270901 w 4385078"/>
              <a:gd name="connsiteY385" fmla="*/ 564715 h 1398995"/>
              <a:gd name="connsiteX386" fmla="*/ 270901 w 4385078"/>
              <a:gd name="connsiteY386" fmla="*/ 564620 h 1398995"/>
              <a:gd name="connsiteX387" fmla="*/ 296393 w 4385078"/>
              <a:gd name="connsiteY387" fmla="*/ 539224 h 1398995"/>
              <a:gd name="connsiteX388" fmla="*/ 25492 w 4385078"/>
              <a:gd name="connsiteY388" fmla="*/ 539224 h 1398995"/>
              <a:gd name="connsiteX389" fmla="*/ 25587 w 4385078"/>
              <a:gd name="connsiteY389" fmla="*/ 539224 h 1398995"/>
              <a:gd name="connsiteX390" fmla="*/ 50984 w 4385078"/>
              <a:gd name="connsiteY390" fmla="*/ 564715 h 1398995"/>
              <a:gd name="connsiteX391" fmla="*/ 25492 w 4385078"/>
              <a:gd name="connsiteY391" fmla="*/ 590160 h 1398995"/>
              <a:gd name="connsiteX392" fmla="*/ 0 w 4385078"/>
              <a:gd name="connsiteY392" fmla="*/ 564715 h 1398995"/>
              <a:gd name="connsiteX393" fmla="*/ 0 w 4385078"/>
              <a:gd name="connsiteY393" fmla="*/ 564620 h 1398995"/>
              <a:gd name="connsiteX394" fmla="*/ 25492 w 4385078"/>
              <a:gd name="connsiteY394" fmla="*/ 539224 h 1398995"/>
              <a:gd name="connsiteX395" fmla="*/ 4359586 w 4385078"/>
              <a:gd name="connsiteY395" fmla="*/ 269613 h 1398995"/>
              <a:gd name="connsiteX396" fmla="*/ 4385078 w 4385078"/>
              <a:gd name="connsiteY396" fmla="*/ 295104 h 1398995"/>
              <a:gd name="connsiteX397" fmla="*/ 4359586 w 4385078"/>
              <a:gd name="connsiteY397" fmla="*/ 320596 h 1398995"/>
              <a:gd name="connsiteX398" fmla="*/ 4334094 w 4385078"/>
              <a:gd name="connsiteY398" fmla="*/ 295104 h 1398995"/>
              <a:gd name="connsiteX399" fmla="*/ 4359586 w 4385078"/>
              <a:gd name="connsiteY399" fmla="*/ 269613 h 1398995"/>
              <a:gd name="connsiteX400" fmla="*/ 4088732 w 4385078"/>
              <a:gd name="connsiteY400" fmla="*/ 269613 h 1398995"/>
              <a:gd name="connsiteX401" fmla="*/ 4114224 w 4385078"/>
              <a:gd name="connsiteY401" fmla="*/ 295104 h 1398995"/>
              <a:gd name="connsiteX402" fmla="*/ 4088732 w 4385078"/>
              <a:gd name="connsiteY402" fmla="*/ 320596 h 1398995"/>
              <a:gd name="connsiteX403" fmla="*/ 4063240 w 4385078"/>
              <a:gd name="connsiteY403" fmla="*/ 295104 h 1398995"/>
              <a:gd name="connsiteX404" fmla="*/ 4088732 w 4385078"/>
              <a:gd name="connsiteY404" fmla="*/ 269613 h 1398995"/>
              <a:gd name="connsiteX405" fmla="*/ 3817830 w 4385078"/>
              <a:gd name="connsiteY405" fmla="*/ 269613 h 1398995"/>
              <a:gd name="connsiteX406" fmla="*/ 3843322 w 4385078"/>
              <a:gd name="connsiteY406" fmla="*/ 295104 h 1398995"/>
              <a:gd name="connsiteX407" fmla="*/ 3817830 w 4385078"/>
              <a:gd name="connsiteY407" fmla="*/ 320596 h 1398995"/>
              <a:gd name="connsiteX408" fmla="*/ 3792338 w 4385078"/>
              <a:gd name="connsiteY408" fmla="*/ 295104 h 1398995"/>
              <a:gd name="connsiteX409" fmla="*/ 3817830 w 4385078"/>
              <a:gd name="connsiteY409" fmla="*/ 269613 h 1398995"/>
              <a:gd name="connsiteX410" fmla="*/ 3547167 w 4385078"/>
              <a:gd name="connsiteY410" fmla="*/ 269613 h 1398995"/>
              <a:gd name="connsiteX411" fmla="*/ 3572611 w 4385078"/>
              <a:gd name="connsiteY411" fmla="*/ 295104 h 1398995"/>
              <a:gd name="connsiteX412" fmla="*/ 3572611 w 4385078"/>
              <a:gd name="connsiteY412" fmla="*/ 295152 h 1398995"/>
              <a:gd name="connsiteX413" fmla="*/ 3547072 w 4385078"/>
              <a:gd name="connsiteY413" fmla="*/ 320596 h 1398995"/>
              <a:gd name="connsiteX414" fmla="*/ 3521627 w 4385078"/>
              <a:gd name="connsiteY414" fmla="*/ 295057 h 1398995"/>
              <a:gd name="connsiteX415" fmla="*/ 3547167 w 4385078"/>
              <a:gd name="connsiteY415" fmla="*/ 269613 h 1398995"/>
              <a:gd name="connsiteX416" fmla="*/ 3276075 w 4385078"/>
              <a:gd name="connsiteY416" fmla="*/ 269613 h 1398995"/>
              <a:gd name="connsiteX417" fmla="*/ 3301567 w 4385078"/>
              <a:gd name="connsiteY417" fmla="*/ 295104 h 1398995"/>
              <a:gd name="connsiteX418" fmla="*/ 3276075 w 4385078"/>
              <a:gd name="connsiteY418" fmla="*/ 320596 h 1398995"/>
              <a:gd name="connsiteX419" fmla="*/ 3250583 w 4385078"/>
              <a:gd name="connsiteY419" fmla="*/ 295104 h 1398995"/>
              <a:gd name="connsiteX420" fmla="*/ 3276075 w 4385078"/>
              <a:gd name="connsiteY420" fmla="*/ 269613 h 1398995"/>
              <a:gd name="connsiteX421" fmla="*/ 3005221 w 4385078"/>
              <a:gd name="connsiteY421" fmla="*/ 269613 h 1398995"/>
              <a:gd name="connsiteX422" fmla="*/ 3030665 w 4385078"/>
              <a:gd name="connsiteY422" fmla="*/ 295104 h 1398995"/>
              <a:gd name="connsiteX423" fmla="*/ 3030665 w 4385078"/>
              <a:gd name="connsiteY423" fmla="*/ 295152 h 1398995"/>
              <a:gd name="connsiteX424" fmla="*/ 3005126 w 4385078"/>
              <a:gd name="connsiteY424" fmla="*/ 320596 h 1398995"/>
              <a:gd name="connsiteX425" fmla="*/ 2979681 w 4385078"/>
              <a:gd name="connsiteY425" fmla="*/ 295057 h 1398995"/>
              <a:gd name="connsiteX426" fmla="*/ 3005221 w 4385078"/>
              <a:gd name="connsiteY426" fmla="*/ 269613 h 1398995"/>
              <a:gd name="connsiteX427" fmla="*/ 2734319 w 4385078"/>
              <a:gd name="connsiteY427" fmla="*/ 269613 h 1398995"/>
              <a:gd name="connsiteX428" fmla="*/ 2759811 w 4385078"/>
              <a:gd name="connsiteY428" fmla="*/ 295104 h 1398995"/>
              <a:gd name="connsiteX429" fmla="*/ 2734319 w 4385078"/>
              <a:gd name="connsiteY429" fmla="*/ 320596 h 1398995"/>
              <a:gd name="connsiteX430" fmla="*/ 2708827 w 4385078"/>
              <a:gd name="connsiteY430" fmla="*/ 295104 h 1398995"/>
              <a:gd name="connsiteX431" fmla="*/ 2734319 w 4385078"/>
              <a:gd name="connsiteY431" fmla="*/ 269613 h 1398995"/>
              <a:gd name="connsiteX432" fmla="*/ 2463418 w 4385078"/>
              <a:gd name="connsiteY432" fmla="*/ 269613 h 1398995"/>
              <a:gd name="connsiteX433" fmla="*/ 2463465 w 4385078"/>
              <a:gd name="connsiteY433" fmla="*/ 269613 h 1398995"/>
              <a:gd name="connsiteX434" fmla="*/ 2488957 w 4385078"/>
              <a:gd name="connsiteY434" fmla="*/ 295104 h 1398995"/>
              <a:gd name="connsiteX435" fmla="*/ 2463513 w 4385078"/>
              <a:gd name="connsiteY435" fmla="*/ 320596 h 1398995"/>
              <a:gd name="connsiteX436" fmla="*/ 2437973 w 4385078"/>
              <a:gd name="connsiteY436" fmla="*/ 295152 h 1398995"/>
              <a:gd name="connsiteX437" fmla="*/ 2463418 w 4385078"/>
              <a:gd name="connsiteY437" fmla="*/ 269613 h 1398995"/>
              <a:gd name="connsiteX438" fmla="*/ 2192563 w 4385078"/>
              <a:gd name="connsiteY438" fmla="*/ 269613 h 1398995"/>
              <a:gd name="connsiteX439" fmla="*/ 2218055 w 4385078"/>
              <a:gd name="connsiteY439" fmla="*/ 295104 h 1398995"/>
              <a:gd name="connsiteX440" fmla="*/ 2192563 w 4385078"/>
              <a:gd name="connsiteY440" fmla="*/ 320596 h 1398995"/>
              <a:gd name="connsiteX441" fmla="*/ 2167071 w 4385078"/>
              <a:gd name="connsiteY441" fmla="*/ 295104 h 1398995"/>
              <a:gd name="connsiteX442" fmla="*/ 2192563 w 4385078"/>
              <a:gd name="connsiteY442" fmla="*/ 269613 h 1398995"/>
              <a:gd name="connsiteX443" fmla="*/ 1921661 w 4385078"/>
              <a:gd name="connsiteY443" fmla="*/ 269613 h 1398995"/>
              <a:gd name="connsiteX444" fmla="*/ 1947153 w 4385078"/>
              <a:gd name="connsiteY444" fmla="*/ 295104 h 1398995"/>
              <a:gd name="connsiteX445" fmla="*/ 1921661 w 4385078"/>
              <a:gd name="connsiteY445" fmla="*/ 320596 h 1398995"/>
              <a:gd name="connsiteX446" fmla="*/ 1896169 w 4385078"/>
              <a:gd name="connsiteY446" fmla="*/ 295104 h 1398995"/>
              <a:gd name="connsiteX447" fmla="*/ 1921661 w 4385078"/>
              <a:gd name="connsiteY447" fmla="*/ 269613 h 1398995"/>
              <a:gd name="connsiteX448" fmla="*/ 1650807 w 4385078"/>
              <a:gd name="connsiteY448" fmla="*/ 269613 h 1398995"/>
              <a:gd name="connsiteX449" fmla="*/ 1676299 w 4385078"/>
              <a:gd name="connsiteY449" fmla="*/ 295104 h 1398995"/>
              <a:gd name="connsiteX450" fmla="*/ 1650807 w 4385078"/>
              <a:gd name="connsiteY450" fmla="*/ 320596 h 1398995"/>
              <a:gd name="connsiteX451" fmla="*/ 1625315 w 4385078"/>
              <a:gd name="connsiteY451" fmla="*/ 295104 h 1398995"/>
              <a:gd name="connsiteX452" fmla="*/ 1650807 w 4385078"/>
              <a:gd name="connsiteY452" fmla="*/ 269613 h 1398995"/>
              <a:gd name="connsiteX453" fmla="*/ 1379905 w 4385078"/>
              <a:gd name="connsiteY453" fmla="*/ 269613 h 1398995"/>
              <a:gd name="connsiteX454" fmla="*/ 1405397 w 4385078"/>
              <a:gd name="connsiteY454" fmla="*/ 295104 h 1398995"/>
              <a:gd name="connsiteX455" fmla="*/ 1379905 w 4385078"/>
              <a:gd name="connsiteY455" fmla="*/ 320596 h 1398995"/>
              <a:gd name="connsiteX456" fmla="*/ 1354413 w 4385078"/>
              <a:gd name="connsiteY456" fmla="*/ 295104 h 1398995"/>
              <a:gd name="connsiteX457" fmla="*/ 1379905 w 4385078"/>
              <a:gd name="connsiteY457" fmla="*/ 269613 h 1398995"/>
              <a:gd name="connsiteX458" fmla="*/ 838149 w 4385078"/>
              <a:gd name="connsiteY458" fmla="*/ 269613 h 1398995"/>
              <a:gd name="connsiteX459" fmla="*/ 863451 w 4385078"/>
              <a:gd name="connsiteY459" fmla="*/ 295104 h 1398995"/>
              <a:gd name="connsiteX460" fmla="*/ 837959 w 4385078"/>
              <a:gd name="connsiteY460" fmla="*/ 320596 h 1398995"/>
              <a:gd name="connsiteX461" fmla="*/ 812467 w 4385078"/>
              <a:gd name="connsiteY461" fmla="*/ 295104 h 1398995"/>
              <a:gd name="connsiteX462" fmla="*/ 812468 w 4385078"/>
              <a:gd name="connsiteY462" fmla="*/ 294914 h 1398995"/>
              <a:gd name="connsiteX463" fmla="*/ 838149 w 4385078"/>
              <a:gd name="connsiteY463" fmla="*/ 269613 h 1398995"/>
              <a:gd name="connsiteX464" fmla="*/ 567248 w 4385078"/>
              <a:gd name="connsiteY464" fmla="*/ 269613 h 1398995"/>
              <a:gd name="connsiteX465" fmla="*/ 567295 w 4385078"/>
              <a:gd name="connsiteY465" fmla="*/ 269613 h 1398995"/>
              <a:gd name="connsiteX466" fmla="*/ 592787 w 4385078"/>
              <a:gd name="connsiteY466" fmla="*/ 295104 h 1398995"/>
              <a:gd name="connsiteX467" fmla="*/ 592787 w 4385078"/>
              <a:gd name="connsiteY467" fmla="*/ 295152 h 1398995"/>
              <a:gd name="connsiteX468" fmla="*/ 567248 w 4385078"/>
              <a:gd name="connsiteY468" fmla="*/ 320596 h 1398995"/>
              <a:gd name="connsiteX469" fmla="*/ 541803 w 4385078"/>
              <a:gd name="connsiteY469" fmla="*/ 295104 h 1398995"/>
              <a:gd name="connsiteX470" fmla="*/ 567248 w 4385078"/>
              <a:gd name="connsiteY470" fmla="*/ 269613 h 1398995"/>
              <a:gd name="connsiteX471" fmla="*/ 296393 w 4385078"/>
              <a:gd name="connsiteY471" fmla="*/ 269613 h 1398995"/>
              <a:gd name="connsiteX472" fmla="*/ 321885 w 4385078"/>
              <a:gd name="connsiteY472" fmla="*/ 295104 h 1398995"/>
              <a:gd name="connsiteX473" fmla="*/ 296393 w 4385078"/>
              <a:gd name="connsiteY473" fmla="*/ 320596 h 1398995"/>
              <a:gd name="connsiteX474" fmla="*/ 270901 w 4385078"/>
              <a:gd name="connsiteY474" fmla="*/ 295104 h 1398995"/>
              <a:gd name="connsiteX475" fmla="*/ 296393 w 4385078"/>
              <a:gd name="connsiteY475" fmla="*/ 269613 h 1398995"/>
              <a:gd name="connsiteX476" fmla="*/ 25492 w 4385078"/>
              <a:gd name="connsiteY476" fmla="*/ 269613 h 1398995"/>
              <a:gd name="connsiteX477" fmla="*/ 50984 w 4385078"/>
              <a:gd name="connsiteY477" fmla="*/ 295104 h 1398995"/>
              <a:gd name="connsiteX478" fmla="*/ 25492 w 4385078"/>
              <a:gd name="connsiteY478" fmla="*/ 320596 h 1398995"/>
              <a:gd name="connsiteX479" fmla="*/ 0 w 4385078"/>
              <a:gd name="connsiteY479" fmla="*/ 295104 h 1398995"/>
              <a:gd name="connsiteX480" fmla="*/ 25492 w 4385078"/>
              <a:gd name="connsiteY480" fmla="*/ 269613 h 1398995"/>
              <a:gd name="connsiteX481" fmla="*/ 1102772 w 4385078"/>
              <a:gd name="connsiteY481" fmla="*/ 269470 h 1398995"/>
              <a:gd name="connsiteX482" fmla="*/ 1128264 w 4385078"/>
              <a:gd name="connsiteY482" fmla="*/ 294961 h 1398995"/>
              <a:gd name="connsiteX483" fmla="*/ 1102772 w 4385078"/>
              <a:gd name="connsiteY483" fmla="*/ 320453 h 1398995"/>
              <a:gd name="connsiteX484" fmla="*/ 1077280 w 4385078"/>
              <a:gd name="connsiteY484" fmla="*/ 294961 h 1398995"/>
              <a:gd name="connsiteX485" fmla="*/ 1102772 w 4385078"/>
              <a:gd name="connsiteY485" fmla="*/ 269470 h 1398995"/>
              <a:gd name="connsiteX486" fmla="*/ 4359586 w 4385078"/>
              <a:gd name="connsiteY486" fmla="*/ 1 h 1398995"/>
              <a:gd name="connsiteX487" fmla="*/ 4385078 w 4385078"/>
              <a:gd name="connsiteY487" fmla="*/ 25493 h 1398995"/>
              <a:gd name="connsiteX488" fmla="*/ 4359586 w 4385078"/>
              <a:gd name="connsiteY488" fmla="*/ 50984 h 1398995"/>
              <a:gd name="connsiteX489" fmla="*/ 4334094 w 4385078"/>
              <a:gd name="connsiteY489" fmla="*/ 25493 h 1398995"/>
              <a:gd name="connsiteX490" fmla="*/ 4359586 w 4385078"/>
              <a:gd name="connsiteY490" fmla="*/ 1 h 1398995"/>
              <a:gd name="connsiteX491" fmla="*/ 4088732 w 4385078"/>
              <a:gd name="connsiteY491" fmla="*/ 1 h 1398995"/>
              <a:gd name="connsiteX492" fmla="*/ 4114224 w 4385078"/>
              <a:gd name="connsiteY492" fmla="*/ 25493 h 1398995"/>
              <a:gd name="connsiteX493" fmla="*/ 4088732 w 4385078"/>
              <a:gd name="connsiteY493" fmla="*/ 50984 h 1398995"/>
              <a:gd name="connsiteX494" fmla="*/ 4063240 w 4385078"/>
              <a:gd name="connsiteY494" fmla="*/ 25493 h 1398995"/>
              <a:gd name="connsiteX495" fmla="*/ 4088732 w 4385078"/>
              <a:gd name="connsiteY495" fmla="*/ 1 h 1398995"/>
              <a:gd name="connsiteX496" fmla="*/ 3817830 w 4385078"/>
              <a:gd name="connsiteY496" fmla="*/ 1 h 1398995"/>
              <a:gd name="connsiteX497" fmla="*/ 3843322 w 4385078"/>
              <a:gd name="connsiteY497" fmla="*/ 25493 h 1398995"/>
              <a:gd name="connsiteX498" fmla="*/ 3817830 w 4385078"/>
              <a:gd name="connsiteY498" fmla="*/ 50984 h 1398995"/>
              <a:gd name="connsiteX499" fmla="*/ 3792338 w 4385078"/>
              <a:gd name="connsiteY499" fmla="*/ 25493 h 1398995"/>
              <a:gd name="connsiteX500" fmla="*/ 3817830 w 4385078"/>
              <a:gd name="connsiteY500" fmla="*/ 1 h 1398995"/>
              <a:gd name="connsiteX501" fmla="*/ 3547167 w 4385078"/>
              <a:gd name="connsiteY501" fmla="*/ 1 h 1398995"/>
              <a:gd name="connsiteX502" fmla="*/ 3572611 w 4385078"/>
              <a:gd name="connsiteY502" fmla="*/ 25493 h 1398995"/>
              <a:gd name="connsiteX503" fmla="*/ 3572611 w 4385078"/>
              <a:gd name="connsiteY503" fmla="*/ 25540 h 1398995"/>
              <a:gd name="connsiteX504" fmla="*/ 3547072 w 4385078"/>
              <a:gd name="connsiteY504" fmla="*/ 50984 h 1398995"/>
              <a:gd name="connsiteX505" fmla="*/ 3521627 w 4385078"/>
              <a:gd name="connsiteY505" fmla="*/ 25445 h 1398995"/>
              <a:gd name="connsiteX506" fmla="*/ 3547167 w 4385078"/>
              <a:gd name="connsiteY506" fmla="*/ 1 h 1398995"/>
              <a:gd name="connsiteX507" fmla="*/ 3276075 w 4385078"/>
              <a:gd name="connsiteY507" fmla="*/ 1 h 1398995"/>
              <a:gd name="connsiteX508" fmla="*/ 3301567 w 4385078"/>
              <a:gd name="connsiteY508" fmla="*/ 25493 h 1398995"/>
              <a:gd name="connsiteX509" fmla="*/ 3276075 w 4385078"/>
              <a:gd name="connsiteY509" fmla="*/ 50984 h 1398995"/>
              <a:gd name="connsiteX510" fmla="*/ 3250583 w 4385078"/>
              <a:gd name="connsiteY510" fmla="*/ 25493 h 1398995"/>
              <a:gd name="connsiteX511" fmla="*/ 3276075 w 4385078"/>
              <a:gd name="connsiteY511" fmla="*/ 1 h 1398995"/>
              <a:gd name="connsiteX512" fmla="*/ 3005221 w 4385078"/>
              <a:gd name="connsiteY512" fmla="*/ 1 h 1398995"/>
              <a:gd name="connsiteX513" fmla="*/ 3030665 w 4385078"/>
              <a:gd name="connsiteY513" fmla="*/ 25350 h 1398995"/>
              <a:gd name="connsiteX514" fmla="*/ 3030665 w 4385078"/>
              <a:gd name="connsiteY514" fmla="*/ 25540 h 1398995"/>
              <a:gd name="connsiteX515" fmla="*/ 3005126 w 4385078"/>
              <a:gd name="connsiteY515" fmla="*/ 50984 h 1398995"/>
              <a:gd name="connsiteX516" fmla="*/ 2979681 w 4385078"/>
              <a:gd name="connsiteY516" fmla="*/ 25445 h 1398995"/>
              <a:gd name="connsiteX517" fmla="*/ 3005221 w 4385078"/>
              <a:gd name="connsiteY517" fmla="*/ 1 h 1398995"/>
              <a:gd name="connsiteX518" fmla="*/ 2734319 w 4385078"/>
              <a:gd name="connsiteY518" fmla="*/ 1 h 1398995"/>
              <a:gd name="connsiteX519" fmla="*/ 2759811 w 4385078"/>
              <a:gd name="connsiteY519" fmla="*/ 25493 h 1398995"/>
              <a:gd name="connsiteX520" fmla="*/ 2734319 w 4385078"/>
              <a:gd name="connsiteY520" fmla="*/ 50984 h 1398995"/>
              <a:gd name="connsiteX521" fmla="*/ 2708827 w 4385078"/>
              <a:gd name="connsiteY521" fmla="*/ 25493 h 1398995"/>
              <a:gd name="connsiteX522" fmla="*/ 2734319 w 4385078"/>
              <a:gd name="connsiteY522" fmla="*/ 1 h 1398995"/>
              <a:gd name="connsiteX523" fmla="*/ 2463418 w 4385078"/>
              <a:gd name="connsiteY523" fmla="*/ 1 h 1398995"/>
              <a:gd name="connsiteX524" fmla="*/ 2488957 w 4385078"/>
              <a:gd name="connsiteY524" fmla="*/ 25350 h 1398995"/>
              <a:gd name="connsiteX525" fmla="*/ 2488957 w 4385078"/>
              <a:gd name="connsiteY525" fmla="*/ 25445 h 1398995"/>
              <a:gd name="connsiteX526" fmla="*/ 2463513 w 4385078"/>
              <a:gd name="connsiteY526" fmla="*/ 50984 h 1398995"/>
              <a:gd name="connsiteX527" fmla="*/ 2437973 w 4385078"/>
              <a:gd name="connsiteY527" fmla="*/ 25540 h 1398995"/>
              <a:gd name="connsiteX528" fmla="*/ 2463418 w 4385078"/>
              <a:gd name="connsiteY528" fmla="*/ 1 h 1398995"/>
              <a:gd name="connsiteX529" fmla="*/ 2192563 w 4385078"/>
              <a:gd name="connsiteY529" fmla="*/ 1 h 1398995"/>
              <a:gd name="connsiteX530" fmla="*/ 2218055 w 4385078"/>
              <a:gd name="connsiteY530" fmla="*/ 25493 h 1398995"/>
              <a:gd name="connsiteX531" fmla="*/ 2192563 w 4385078"/>
              <a:gd name="connsiteY531" fmla="*/ 50984 h 1398995"/>
              <a:gd name="connsiteX532" fmla="*/ 2167071 w 4385078"/>
              <a:gd name="connsiteY532" fmla="*/ 25493 h 1398995"/>
              <a:gd name="connsiteX533" fmla="*/ 2192563 w 4385078"/>
              <a:gd name="connsiteY533" fmla="*/ 1 h 1398995"/>
              <a:gd name="connsiteX534" fmla="*/ 1921661 w 4385078"/>
              <a:gd name="connsiteY534" fmla="*/ 1 h 1398995"/>
              <a:gd name="connsiteX535" fmla="*/ 1947153 w 4385078"/>
              <a:gd name="connsiteY535" fmla="*/ 25493 h 1398995"/>
              <a:gd name="connsiteX536" fmla="*/ 1921661 w 4385078"/>
              <a:gd name="connsiteY536" fmla="*/ 50984 h 1398995"/>
              <a:gd name="connsiteX537" fmla="*/ 1896169 w 4385078"/>
              <a:gd name="connsiteY537" fmla="*/ 25493 h 1398995"/>
              <a:gd name="connsiteX538" fmla="*/ 1921661 w 4385078"/>
              <a:gd name="connsiteY538" fmla="*/ 1 h 1398995"/>
              <a:gd name="connsiteX539" fmla="*/ 1650807 w 4385078"/>
              <a:gd name="connsiteY539" fmla="*/ 1 h 1398995"/>
              <a:gd name="connsiteX540" fmla="*/ 1676299 w 4385078"/>
              <a:gd name="connsiteY540" fmla="*/ 25350 h 1398995"/>
              <a:gd name="connsiteX541" fmla="*/ 1676299 w 4385078"/>
              <a:gd name="connsiteY541" fmla="*/ 25493 h 1398995"/>
              <a:gd name="connsiteX542" fmla="*/ 1650808 w 4385078"/>
              <a:gd name="connsiteY542" fmla="*/ 50984 h 1398995"/>
              <a:gd name="connsiteX543" fmla="*/ 1625315 w 4385078"/>
              <a:gd name="connsiteY543" fmla="*/ 25493 h 1398995"/>
              <a:gd name="connsiteX544" fmla="*/ 1650807 w 4385078"/>
              <a:gd name="connsiteY544" fmla="*/ 1 h 1398995"/>
              <a:gd name="connsiteX545" fmla="*/ 1379906 w 4385078"/>
              <a:gd name="connsiteY545" fmla="*/ 1 h 1398995"/>
              <a:gd name="connsiteX546" fmla="*/ 1405398 w 4385078"/>
              <a:gd name="connsiteY546" fmla="*/ 25350 h 1398995"/>
              <a:gd name="connsiteX547" fmla="*/ 1405398 w 4385078"/>
              <a:gd name="connsiteY547" fmla="*/ 25493 h 1398995"/>
              <a:gd name="connsiteX548" fmla="*/ 1379907 w 4385078"/>
              <a:gd name="connsiteY548" fmla="*/ 50984 h 1398995"/>
              <a:gd name="connsiteX549" fmla="*/ 1354414 w 4385078"/>
              <a:gd name="connsiteY549" fmla="*/ 25493 h 1398995"/>
              <a:gd name="connsiteX550" fmla="*/ 1379906 w 4385078"/>
              <a:gd name="connsiteY550" fmla="*/ 1 h 1398995"/>
              <a:gd name="connsiteX551" fmla="*/ 1109051 w 4385078"/>
              <a:gd name="connsiteY551" fmla="*/ 1 h 1398995"/>
              <a:gd name="connsiteX552" fmla="*/ 1134543 w 4385078"/>
              <a:gd name="connsiteY552" fmla="*/ 25350 h 1398995"/>
              <a:gd name="connsiteX553" fmla="*/ 1109099 w 4385078"/>
              <a:gd name="connsiteY553" fmla="*/ 50841 h 1398995"/>
              <a:gd name="connsiteX554" fmla="*/ 1083559 w 4385078"/>
              <a:gd name="connsiteY554" fmla="*/ 25350 h 1398995"/>
              <a:gd name="connsiteX555" fmla="*/ 1109051 w 4385078"/>
              <a:gd name="connsiteY555" fmla="*/ 1 h 1398995"/>
              <a:gd name="connsiteX556" fmla="*/ 838149 w 4385078"/>
              <a:gd name="connsiteY556" fmla="*/ 1 h 1398995"/>
              <a:gd name="connsiteX557" fmla="*/ 863642 w 4385078"/>
              <a:gd name="connsiteY557" fmla="*/ 25350 h 1398995"/>
              <a:gd name="connsiteX558" fmla="*/ 863641 w 4385078"/>
              <a:gd name="connsiteY558" fmla="*/ 25540 h 1398995"/>
              <a:gd name="connsiteX559" fmla="*/ 837959 w 4385078"/>
              <a:gd name="connsiteY559" fmla="*/ 50841 h 1398995"/>
              <a:gd name="connsiteX560" fmla="*/ 812467 w 4385078"/>
              <a:gd name="connsiteY560" fmla="*/ 25350 h 1398995"/>
              <a:gd name="connsiteX561" fmla="*/ 812467 w 4385078"/>
              <a:gd name="connsiteY561" fmla="*/ 25302 h 1398995"/>
              <a:gd name="connsiteX562" fmla="*/ 838149 w 4385078"/>
              <a:gd name="connsiteY562" fmla="*/ 1 h 1398995"/>
              <a:gd name="connsiteX563" fmla="*/ 567248 w 4385078"/>
              <a:gd name="connsiteY563" fmla="*/ 1 h 1398995"/>
              <a:gd name="connsiteX564" fmla="*/ 567295 w 4385078"/>
              <a:gd name="connsiteY564" fmla="*/ 1 h 1398995"/>
              <a:gd name="connsiteX565" fmla="*/ 592787 w 4385078"/>
              <a:gd name="connsiteY565" fmla="*/ 25493 h 1398995"/>
              <a:gd name="connsiteX566" fmla="*/ 592787 w 4385078"/>
              <a:gd name="connsiteY566" fmla="*/ 25540 h 1398995"/>
              <a:gd name="connsiteX567" fmla="*/ 567248 w 4385078"/>
              <a:gd name="connsiteY567" fmla="*/ 50984 h 1398995"/>
              <a:gd name="connsiteX568" fmla="*/ 541803 w 4385078"/>
              <a:gd name="connsiteY568" fmla="*/ 25493 h 1398995"/>
              <a:gd name="connsiteX569" fmla="*/ 567248 w 4385078"/>
              <a:gd name="connsiteY569" fmla="*/ 1 h 1398995"/>
              <a:gd name="connsiteX570" fmla="*/ 296393 w 4385078"/>
              <a:gd name="connsiteY570" fmla="*/ 1 h 1398995"/>
              <a:gd name="connsiteX571" fmla="*/ 321885 w 4385078"/>
              <a:gd name="connsiteY571" fmla="*/ 25493 h 1398995"/>
              <a:gd name="connsiteX572" fmla="*/ 296393 w 4385078"/>
              <a:gd name="connsiteY572" fmla="*/ 50984 h 1398995"/>
              <a:gd name="connsiteX573" fmla="*/ 270901 w 4385078"/>
              <a:gd name="connsiteY573" fmla="*/ 25493 h 1398995"/>
              <a:gd name="connsiteX574" fmla="*/ 296393 w 4385078"/>
              <a:gd name="connsiteY574" fmla="*/ 1 h 1398995"/>
              <a:gd name="connsiteX575" fmla="*/ 25492 w 4385078"/>
              <a:gd name="connsiteY575" fmla="*/ 1 h 1398995"/>
              <a:gd name="connsiteX576" fmla="*/ 50984 w 4385078"/>
              <a:gd name="connsiteY576" fmla="*/ 25493 h 1398995"/>
              <a:gd name="connsiteX577" fmla="*/ 25492 w 4385078"/>
              <a:gd name="connsiteY577" fmla="*/ 50984 h 1398995"/>
              <a:gd name="connsiteX578" fmla="*/ 0 w 4385078"/>
              <a:gd name="connsiteY578" fmla="*/ 25493 h 1398995"/>
              <a:gd name="connsiteX579" fmla="*/ 25492 w 4385078"/>
              <a:gd name="connsiteY579" fmla="*/ 1 h 139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Lst>
            <a:rect l="l" t="t" r="r" b="b"/>
            <a:pathLst>
              <a:path w="4385078" h="1398995">
                <a:moveTo>
                  <a:pt x="4359586" y="1348012"/>
                </a:moveTo>
                <a:cubicBezTo>
                  <a:pt x="4359619" y="1348012"/>
                  <a:pt x="4359648" y="1348012"/>
                  <a:pt x="4359681" y="1348012"/>
                </a:cubicBezTo>
                <a:cubicBezTo>
                  <a:pt x="4373735" y="1348059"/>
                  <a:pt x="4385107" y="1359474"/>
                  <a:pt x="4385078" y="1373503"/>
                </a:cubicBezTo>
                <a:cubicBezTo>
                  <a:pt x="4385078" y="1387581"/>
                  <a:pt x="4373664" y="1398995"/>
                  <a:pt x="4359586" y="1398995"/>
                </a:cubicBezTo>
                <a:cubicBezTo>
                  <a:pt x="4345508" y="1398995"/>
                  <a:pt x="4334094" y="1387581"/>
                  <a:pt x="4334094" y="1373503"/>
                </a:cubicBezTo>
                <a:cubicBezTo>
                  <a:pt x="4334094" y="1359426"/>
                  <a:pt x="4345508" y="1348012"/>
                  <a:pt x="4359586" y="1348012"/>
                </a:cubicBezTo>
                <a:close/>
                <a:moveTo>
                  <a:pt x="4088732" y="1348012"/>
                </a:moveTo>
                <a:cubicBezTo>
                  <a:pt x="4088765" y="1348012"/>
                  <a:pt x="4088794" y="1348012"/>
                  <a:pt x="4088827" y="1348012"/>
                </a:cubicBezTo>
                <a:cubicBezTo>
                  <a:pt x="4102881" y="1348059"/>
                  <a:pt x="4114253" y="1359474"/>
                  <a:pt x="4114224" y="1373503"/>
                </a:cubicBezTo>
                <a:cubicBezTo>
                  <a:pt x="4114224" y="1387581"/>
                  <a:pt x="4102810" y="1398995"/>
                  <a:pt x="4088732" y="1398995"/>
                </a:cubicBezTo>
                <a:cubicBezTo>
                  <a:pt x="4074654" y="1398995"/>
                  <a:pt x="4063240" y="1387581"/>
                  <a:pt x="4063240" y="1373503"/>
                </a:cubicBezTo>
                <a:cubicBezTo>
                  <a:pt x="4063240" y="1359426"/>
                  <a:pt x="4074654" y="1348012"/>
                  <a:pt x="4088732" y="1348012"/>
                </a:cubicBezTo>
                <a:close/>
                <a:moveTo>
                  <a:pt x="3817830" y="1348012"/>
                </a:moveTo>
                <a:cubicBezTo>
                  <a:pt x="3817863" y="1348012"/>
                  <a:pt x="3817892" y="1348012"/>
                  <a:pt x="3817925" y="1348012"/>
                </a:cubicBezTo>
                <a:cubicBezTo>
                  <a:pt x="3831979" y="1348059"/>
                  <a:pt x="3843351" y="1359474"/>
                  <a:pt x="3843322" y="1373503"/>
                </a:cubicBezTo>
                <a:cubicBezTo>
                  <a:pt x="3843322" y="1387581"/>
                  <a:pt x="3831908" y="1398995"/>
                  <a:pt x="3817830" y="1398995"/>
                </a:cubicBezTo>
                <a:cubicBezTo>
                  <a:pt x="3803752" y="1398995"/>
                  <a:pt x="3792338" y="1387581"/>
                  <a:pt x="3792338" y="1373503"/>
                </a:cubicBezTo>
                <a:cubicBezTo>
                  <a:pt x="3792338" y="1359426"/>
                  <a:pt x="3803752" y="1348012"/>
                  <a:pt x="3817830" y="1348012"/>
                </a:cubicBezTo>
                <a:close/>
                <a:moveTo>
                  <a:pt x="3547167" y="1348012"/>
                </a:moveTo>
                <a:cubicBezTo>
                  <a:pt x="3561225" y="1348060"/>
                  <a:pt x="3572611" y="1359426"/>
                  <a:pt x="3572611" y="1373503"/>
                </a:cubicBezTo>
                <a:cubicBezTo>
                  <a:pt x="3572611" y="1373503"/>
                  <a:pt x="3572611" y="1373551"/>
                  <a:pt x="3572611" y="1373551"/>
                </a:cubicBezTo>
                <a:cubicBezTo>
                  <a:pt x="3572583" y="1387629"/>
                  <a:pt x="3561149" y="1399043"/>
                  <a:pt x="3547072" y="1398995"/>
                </a:cubicBezTo>
                <a:cubicBezTo>
                  <a:pt x="3532994" y="1398948"/>
                  <a:pt x="3521598" y="1387533"/>
                  <a:pt x="3521627" y="1373456"/>
                </a:cubicBezTo>
                <a:cubicBezTo>
                  <a:pt x="3521655" y="1359379"/>
                  <a:pt x="3533089" y="1347964"/>
                  <a:pt x="3547167" y="1348012"/>
                </a:cubicBezTo>
                <a:close/>
                <a:moveTo>
                  <a:pt x="3276075" y="1348012"/>
                </a:moveTo>
                <a:cubicBezTo>
                  <a:pt x="3276108" y="1348012"/>
                  <a:pt x="3276137" y="1348012"/>
                  <a:pt x="3276170" y="1348012"/>
                </a:cubicBezTo>
                <a:cubicBezTo>
                  <a:pt x="3290224" y="1348059"/>
                  <a:pt x="3301596" y="1359474"/>
                  <a:pt x="3301567" y="1373503"/>
                </a:cubicBezTo>
                <a:cubicBezTo>
                  <a:pt x="3301567" y="1387581"/>
                  <a:pt x="3290153" y="1398995"/>
                  <a:pt x="3276075" y="1398995"/>
                </a:cubicBezTo>
                <a:cubicBezTo>
                  <a:pt x="3261997" y="1398995"/>
                  <a:pt x="3250583" y="1387581"/>
                  <a:pt x="3250583" y="1373503"/>
                </a:cubicBezTo>
                <a:cubicBezTo>
                  <a:pt x="3250583" y="1359426"/>
                  <a:pt x="3261997" y="1348012"/>
                  <a:pt x="3276075" y="1348012"/>
                </a:cubicBezTo>
                <a:close/>
                <a:moveTo>
                  <a:pt x="3005221" y="1348012"/>
                </a:moveTo>
                <a:cubicBezTo>
                  <a:pt x="3019280" y="1348060"/>
                  <a:pt x="3030665" y="1359426"/>
                  <a:pt x="3030665" y="1373503"/>
                </a:cubicBezTo>
                <a:cubicBezTo>
                  <a:pt x="3030665" y="1373503"/>
                  <a:pt x="3030665" y="1373551"/>
                  <a:pt x="3030665" y="1373551"/>
                </a:cubicBezTo>
                <a:cubicBezTo>
                  <a:pt x="3030637" y="1387629"/>
                  <a:pt x="3019203" y="1399043"/>
                  <a:pt x="3005126" y="1398995"/>
                </a:cubicBezTo>
                <a:cubicBezTo>
                  <a:pt x="2991048" y="1398948"/>
                  <a:pt x="2979653" y="1387533"/>
                  <a:pt x="2979681" y="1373456"/>
                </a:cubicBezTo>
                <a:cubicBezTo>
                  <a:pt x="2979710" y="1359379"/>
                  <a:pt x="2991143" y="1347964"/>
                  <a:pt x="3005221" y="1348012"/>
                </a:cubicBezTo>
                <a:close/>
                <a:moveTo>
                  <a:pt x="2734319" y="1348012"/>
                </a:moveTo>
                <a:cubicBezTo>
                  <a:pt x="2734352" y="1348012"/>
                  <a:pt x="2734381" y="1348012"/>
                  <a:pt x="2734414" y="1348012"/>
                </a:cubicBezTo>
                <a:cubicBezTo>
                  <a:pt x="2748468" y="1348059"/>
                  <a:pt x="2759840" y="1359474"/>
                  <a:pt x="2759811" y="1373503"/>
                </a:cubicBezTo>
                <a:cubicBezTo>
                  <a:pt x="2759811" y="1387581"/>
                  <a:pt x="2748397" y="1398995"/>
                  <a:pt x="2734319" y="1398995"/>
                </a:cubicBezTo>
                <a:cubicBezTo>
                  <a:pt x="2720241" y="1398995"/>
                  <a:pt x="2708827" y="1387581"/>
                  <a:pt x="2708827" y="1373503"/>
                </a:cubicBezTo>
                <a:cubicBezTo>
                  <a:pt x="2708827" y="1359426"/>
                  <a:pt x="2720241" y="1348012"/>
                  <a:pt x="2734319" y="1348012"/>
                </a:cubicBezTo>
                <a:close/>
                <a:moveTo>
                  <a:pt x="2463418" y="1348012"/>
                </a:moveTo>
                <a:cubicBezTo>
                  <a:pt x="2463465" y="1348012"/>
                  <a:pt x="2463513" y="1348012"/>
                  <a:pt x="2463560" y="1348012"/>
                </a:cubicBezTo>
                <a:cubicBezTo>
                  <a:pt x="2477614" y="1348059"/>
                  <a:pt x="2488986" y="1359474"/>
                  <a:pt x="2488957" y="1373503"/>
                </a:cubicBezTo>
                <a:cubicBezTo>
                  <a:pt x="2488957" y="1387581"/>
                  <a:pt x="2477571" y="1398948"/>
                  <a:pt x="2463513" y="1398995"/>
                </a:cubicBezTo>
                <a:cubicBezTo>
                  <a:pt x="2449435" y="1399043"/>
                  <a:pt x="2438002" y="1387629"/>
                  <a:pt x="2437973" y="1373551"/>
                </a:cubicBezTo>
                <a:cubicBezTo>
                  <a:pt x="2437949" y="1359474"/>
                  <a:pt x="2449340" y="1348059"/>
                  <a:pt x="2463418" y="1348012"/>
                </a:cubicBezTo>
                <a:close/>
                <a:moveTo>
                  <a:pt x="2192563" y="1348012"/>
                </a:moveTo>
                <a:cubicBezTo>
                  <a:pt x="2192596" y="1348012"/>
                  <a:pt x="2192625" y="1348012"/>
                  <a:pt x="2192658" y="1348012"/>
                </a:cubicBezTo>
                <a:cubicBezTo>
                  <a:pt x="2206712" y="1348059"/>
                  <a:pt x="2218084" y="1359474"/>
                  <a:pt x="2218055" y="1373503"/>
                </a:cubicBezTo>
                <a:cubicBezTo>
                  <a:pt x="2218055" y="1387581"/>
                  <a:pt x="2206641" y="1398995"/>
                  <a:pt x="2192563" y="1398995"/>
                </a:cubicBezTo>
                <a:cubicBezTo>
                  <a:pt x="2178485" y="1398995"/>
                  <a:pt x="2167071" y="1387581"/>
                  <a:pt x="2167071" y="1373503"/>
                </a:cubicBezTo>
                <a:cubicBezTo>
                  <a:pt x="2167071" y="1359426"/>
                  <a:pt x="2178485" y="1348012"/>
                  <a:pt x="2192563" y="1348012"/>
                </a:cubicBezTo>
                <a:close/>
                <a:moveTo>
                  <a:pt x="1921661" y="1348012"/>
                </a:moveTo>
                <a:cubicBezTo>
                  <a:pt x="1921694" y="1348012"/>
                  <a:pt x="1921723" y="1348012"/>
                  <a:pt x="1921756" y="1348012"/>
                </a:cubicBezTo>
                <a:cubicBezTo>
                  <a:pt x="1935810" y="1348059"/>
                  <a:pt x="1947182" y="1359474"/>
                  <a:pt x="1947153" y="1373503"/>
                </a:cubicBezTo>
                <a:cubicBezTo>
                  <a:pt x="1947153" y="1387581"/>
                  <a:pt x="1935739" y="1398995"/>
                  <a:pt x="1921661" y="1398995"/>
                </a:cubicBezTo>
                <a:cubicBezTo>
                  <a:pt x="1907583" y="1398995"/>
                  <a:pt x="1896169" y="1387581"/>
                  <a:pt x="1896169" y="1373503"/>
                </a:cubicBezTo>
                <a:cubicBezTo>
                  <a:pt x="1896169" y="1359426"/>
                  <a:pt x="1907583" y="1348012"/>
                  <a:pt x="1921661" y="1348012"/>
                </a:cubicBezTo>
                <a:close/>
                <a:moveTo>
                  <a:pt x="1650807" y="1348012"/>
                </a:moveTo>
                <a:cubicBezTo>
                  <a:pt x="1650839" y="1348012"/>
                  <a:pt x="1650870" y="1348012"/>
                  <a:pt x="1650902" y="1348012"/>
                </a:cubicBezTo>
                <a:cubicBezTo>
                  <a:pt x="1664955" y="1348059"/>
                  <a:pt x="1676325" y="1359474"/>
                  <a:pt x="1676299" y="1373503"/>
                </a:cubicBezTo>
                <a:cubicBezTo>
                  <a:pt x="1676299" y="1387581"/>
                  <a:pt x="1664886" y="1398995"/>
                  <a:pt x="1650807" y="1398995"/>
                </a:cubicBezTo>
                <a:cubicBezTo>
                  <a:pt x="1636728" y="1398995"/>
                  <a:pt x="1625315" y="1387581"/>
                  <a:pt x="1625315" y="1373503"/>
                </a:cubicBezTo>
                <a:cubicBezTo>
                  <a:pt x="1625315" y="1359426"/>
                  <a:pt x="1636728" y="1348012"/>
                  <a:pt x="1650807" y="1348012"/>
                </a:cubicBezTo>
                <a:close/>
                <a:moveTo>
                  <a:pt x="1379905" y="1348012"/>
                </a:moveTo>
                <a:cubicBezTo>
                  <a:pt x="1379937" y="1348012"/>
                  <a:pt x="1379968" y="1348012"/>
                  <a:pt x="1380000" y="1348012"/>
                </a:cubicBezTo>
                <a:cubicBezTo>
                  <a:pt x="1394053" y="1348059"/>
                  <a:pt x="1405423" y="1359474"/>
                  <a:pt x="1405397" y="1373503"/>
                </a:cubicBezTo>
                <a:cubicBezTo>
                  <a:pt x="1405397" y="1387581"/>
                  <a:pt x="1393984" y="1398995"/>
                  <a:pt x="1379905" y="1398995"/>
                </a:cubicBezTo>
                <a:cubicBezTo>
                  <a:pt x="1365826" y="1398995"/>
                  <a:pt x="1354413" y="1387581"/>
                  <a:pt x="1354413" y="1373503"/>
                </a:cubicBezTo>
                <a:cubicBezTo>
                  <a:pt x="1354413" y="1359426"/>
                  <a:pt x="1365826" y="1348012"/>
                  <a:pt x="1379905" y="1348012"/>
                </a:cubicBezTo>
                <a:close/>
                <a:moveTo>
                  <a:pt x="1109051" y="1348012"/>
                </a:moveTo>
                <a:cubicBezTo>
                  <a:pt x="1109083" y="1348012"/>
                  <a:pt x="1109114" y="1348012"/>
                  <a:pt x="1109146" y="1348012"/>
                </a:cubicBezTo>
                <a:cubicBezTo>
                  <a:pt x="1123198" y="1348060"/>
                  <a:pt x="1134569" y="1359474"/>
                  <a:pt x="1134543" y="1373503"/>
                </a:cubicBezTo>
                <a:cubicBezTo>
                  <a:pt x="1134517" y="1387581"/>
                  <a:pt x="1123111" y="1398948"/>
                  <a:pt x="1109051" y="1398948"/>
                </a:cubicBezTo>
                <a:cubicBezTo>
                  <a:pt x="1094982" y="1398948"/>
                  <a:pt x="1083563" y="1387581"/>
                  <a:pt x="1083511" y="1373503"/>
                </a:cubicBezTo>
                <a:cubicBezTo>
                  <a:pt x="1083511" y="1373503"/>
                  <a:pt x="1083511" y="1373456"/>
                  <a:pt x="1083511" y="1373456"/>
                </a:cubicBezTo>
                <a:cubicBezTo>
                  <a:pt x="1083537" y="1359379"/>
                  <a:pt x="1094972" y="1347964"/>
                  <a:pt x="1109051" y="1348012"/>
                </a:cubicBezTo>
                <a:close/>
                <a:moveTo>
                  <a:pt x="838149" y="1348012"/>
                </a:moveTo>
                <a:cubicBezTo>
                  <a:pt x="838181" y="1348012"/>
                  <a:pt x="838212" y="1348012"/>
                  <a:pt x="838244" y="1348012"/>
                </a:cubicBezTo>
                <a:cubicBezTo>
                  <a:pt x="852297" y="1348060"/>
                  <a:pt x="863667" y="1359474"/>
                  <a:pt x="863641" y="1373503"/>
                </a:cubicBezTo>
                <a:cubicBezTo>
                  <a:pt x="863615" y="1387581"/>
                  <a:pt x="852209" y="1398948"/>
                  <a:pt x="838149" y="1398948"/>
                </a:cubicBezTo>
                <a:cubicBezTo>
                  <a:pt x="824089" y="1398948"/>
                  <a:pt x="812683" y="1387581"/>
                  <a:pt x="812657" y="1373503"/>
                </a:cubicBezTo>
                <a:cubicBezTo>
                  <a:pt x="812657" y="1373456"/>
                  <a:pt x="812657" y="1373456"/>
                  <a:pt x="812657" y="1373409"/>
                </a:cubicBezTo>
                <a:cubicBezTo>
                  <a:pt x="812683" y="1359379"/>
                  <a:pt x="824097" y="1347964"/>
                  <a:pt x="838149" y="1348012"/>
                </a:cubicBezTo>
                <a:close/>
                <a:moveTo>
                  <a:pt x="567248" y="1348012"/>
                </a:moveTo>
                <a:cubicBezTo>
                  <a:pt x="567262" y="1348012"/>
                  <a:pt x="567281" y="1348012"/>
                  <a:pt x="567295" y="1348012"/>
                </a:cubicBezTo>
                <a:cubicBezTo>
                  <a:pt x="581373" y="1348012"/>
                  <a:pt x="592787" y="1359426"/>
                  <a:pt x="592787" y="1373503"/>
                </a:cubicBezTo>
                <a:cubicBezTo>
                  <a:pt x="592759" y="1387581"/>
                  <a:pt x="581325" y="1398995"/>
                  <a:pt x="567248" y="1398948"/>
                </a:cubicBezTo>
                <a:cubicBezTo>
                  <a:pt x="553208" y="1398900"/>
                  <a:pt x="541831" y="1387533"/>
                  <a:pt x="541803" y="1373503"/>
                </a:cubicBezTo>
                <a:cubicBezTo>
                  <a:pt x="541803" y="1373503"/>
                  <a:pt x="541803" y="1373456"/>
                  <a:pt x="541803" y="1373456"/>
                </a:cubicBezTo>
                <a:cubicBezTo>
                  <a:pt x="541803" y="1359426"/>
                  <a:pt x="553194" y="1348012"/>
                  <a:pt x="567248" y="1348012"/>
                </a:cubicBezTo>
                <a:close/>
                <a:moveTo>
                  <a:pt x="296393" y="1348012"/>
                </a:moveTo>
                <a:cubicBezTo>
                  <a:pt x="296426" y="1348012"/>
                  <a:pt x="296455" y="1348012"/>
                  <a:pt x="296488" y="1348012"/>
                </a:cubicBezTo>
                <a:cubicBezTo>
                  <a:pt x="310542" y="1348060"/>
                  <a:pt x="321914" y="1359474"/>
                  <a:pt x="321885" y="1373503"/>
                </a:cubicBezTo>
                <a:cubicBezTo>
                  <a:pt x="321857" y="1387581"/>
                  <a:pt x="310452" y="1398948"/>
                  <a:pt x="296393" y="1398948"/>
                </a:cubicBezTo>
                <a:cubicBezTo>
                  <a:pt x="282334" y="1398948"/>
                  <a:pt x="270929" y="1387581"/>
                  <a:pt x="270901" y="1373503"/>
                </a:cubicBezTo>
                <a:cubicBezTo>
                  <a:pt x="270901" y="1373456"/>
                  <a:pt x="270901" y="1373456"/>
                  <a:pt x="270901" y="1373409"/>
                </a:cubicBezTo>
                <a:cubicBezTo>
                  <a:pt x="270929" y="1359379"/>
                  <a:pt x="282339" y="1347964"/>
                  <a:pt x="296393" y="1348012"/>
                </a:cubicBezTo>
                <a:close/>
                <a:moveTo>
                  <a:pt x="25492" y="1348012"/>
                </a:moveTo>
                <a:cubicBezTo>
                  <a:pt x="25525" y="1348012"/>
                  <a:pt x="25554" y="1348012"/>
                  <a:pt x="25587" y="1348012"/>
                </a:cubicBezTo>
                <a:cubicBezTo>
                  <a:pt x="39641" y="1348060"/>
                  <a:pt x="51013" y="1359474"/>
                  <a:pt x="50984" y="1373503"/>
                </a:cubicBezTo>
                <a:cubicBezTo>
                  <a:pt x="50956" y="1387581"/>
                  <a:pt x="39551" y="1398948"/>
                  <a:pt x="25492" y="1398948"/>
                </a:cubicBezTo>
                <a:cubicBezTo>
                  <a:pt x="11433" y="1398948"/>
                  <a:pt x="28" y="1387581"/>
                  <a:pt x="0" y="1373503"/>
                </a:cubicBezTo>
                <a:cubicBezTo>
                  <a:pt x="0" y="1373456"/>
                  <a:pt x="0" y="1373456"/>
                  <a:pt x="0" y="1373409"/>
                </a:cubicBezTo>
                <a:cubicBezTo>
                  <a:pt x="28" y="1359379"/>
                  <a:pt x="11438" y="1347964"/>
                  <a:pt x="25492" y="1348012"/>
                </a:cubicBezTo>
                <a:close/>
                <a:moveTo>
                  <a:pt x="4359586" y="1078400"/>
                </a:moveTo>
                <a:cubicBezTo>
                  <a:pt x="4373664" y="1078400"/>
                  <a:pt x="4385078" y="1089814"/>
                  <a:pt x="4385078" y="1103892"/>
                </a:cubicBezTo>
                <a:cubicBezTo>
                  <a:pt x="4385078" y="1117969"/>
                  <a:pt x="4373664" y="1129383"/>
                  <a:pt x="4359586" y="1129383"/>
                </a:cubicBezTo>
                <a:cubicBezTo>
                  <a:pt x="4345508" y="1129383"/>
                  <a:pt x="4334094" y="1117969"/>
                  <a:pt x="4334094" y="1103892"/>
                </a:cubicBezTo>
                <a:cubicBezTo>
                  <a:pt x="4334094" y="1089814"/>
                  <a:pt x="4345508" y="1078400"/>
                  <a:pt x="4359586" y="1078400"/>
                </a:cubicBezTo>
                <a:close/>
                <a:moveTo>
                  <a:pt x="4088732" y="1078400"/>
                </a:moveTo>
                <a:cubicBezTo>
                  <a:pt x="4102810" y="1078400"/>
                  <a:pt x="4114224" y="1089814"/>
                  <a:pt x="4114224" y="1103892"/>
                </a:cubicBezTo>
                <a:cubicBezTo>
                  <a:pt x="4114224" y="1117969"/>
                  <a:pt x="4102810" y="1129383"/>
                  <a:pt x="4088732" y="1129383"/>
                </a:cubicBezTo>
                <a:cubicBezTo>
                  <a:pt x="4074654" y="1129383"/>
                  <a:pt x="4063240" y="1117969"/>
                  <a:pt x="4063240" y="1103892"/>
                </a:cubicBezTo>
                <a:cubicBezTo>
                  <a:pt x="4063240" y="1089814"/>
                  <a:pt x="4074654" y="1078400"/>
                  <a:pt x="4088732" y="1078400"/>
                </a:cubicBezTo>
                <a:close/>
                <a:moveTo>
                  <a:pt x="3817830" y="1078400"/>
                </a:moveTo>
                <a:cubicBezTo>
                  <a:pt x="3831908" y="1078400"/>
                  <a:pt x="3843322" y="1089814"/>
                  <a:pt x="3843322" y="1103892"/>
                </a:cubicBezTo>
                <a:cubicBezTo>
                  <a:pt x="3843322" y="1117969"/>
                  <a:pt x="3831908" y="1129383"/>
                  <a:pt x="3817830" y="1129383"/>
                </a:cubicBezTo>
                <a:cubicBezTo>
                  <a:pt x="3803752" y="1129383"/>
                  <a:pt x="3792338" y="1117969"/>
                  <a:pt x="3792338" y="1103892"/>
                </a:cubicBezTo>
                <a:cubicBezTo>
                  <a:pt x="3792338" y="1089814"/>
                  <a:pt x="3803752" y="1078400"/>
                  <a:pt x="3817830" y="1078400"/>
                </a:cubicBezTo>
                <a:close/>
                <a:moveTo>
                  <a:pt x="3547167" y="1078400"/>
                </a:moveTo>
                <a:cubicBezTo>
                  <a:pt x="3561225" y="1078424"/>
                  <a:pt x="3572611" y="1089833"/>
                  <a:pt x="3572611" y="1103892"/>
                </a:cubicBezTo>
                <a:cubicBezTo>
                  <a:pt x="3572611" y="1103906"/>
                  <a:pt x="3572611" y="1103925"/>
                  <a:pt x="3572611" y="1103939"/>
                </a:cubicBezTo>
                <a:cubicBezTo>
                  <a:pt x="3572583" y="1118017"/>
                  <a:pt x="3561149" y="1129407"/>
                  <a:pt x="3547072" y="1129383"/>
                </a:cubicBezTo>
                <a:cubicBezTo>
                  <a:pt x="3532994" y="1129354"/>
                  <a:pt x="3521598" y="1117921"/>
                  <a:pt x="3521627" y="1103844"/>
                </a:cubicBezTo>
                <a:cubicBezTo>
                  <a:pt x="3521655" y="1089767"/>
                  <a:pt x="3533089" y="1078371"/>
                  <a:pt x="3547167" y="1078400"/>
                </a:cubicBezTo>
                <a:close/>
                <a:moveTo>
                  <a:pt x="3276075" y="1078400"/>
                </a:moveTo>
                <a:cubicBezTo>
                  <a:pt x="3290153" y="1078400"/>
                  <a:pt x="3301567" y="1089814"/>
                  <a:pt x="3301567" y="1103892"/>
                </a:cubicBezTo>
                <a:cubicBezTo>
                  <a:pt x="3301567" y="1117969"/>
                  <a:pt x="3290153" y="1129383"/>
                  <a:pt x="3276075" y="1129383"/>
                </a:cubicBezTo>
                <a:cubicBezTo>
                  <a:pt x="3261997" y="1129383"/>
                  <a:pt x="3250583" y="1117969"/>
                  <a:pt x="3250583" y="1103892"/>
                </a:cubicBezTo>
                <a:cubicBezTo>
                  <a:pt x="3250583" y="1089814"/>
                  <a:pt x="3261997" y="1078400"/>
                  <a:pt x="3276075" y="1078400"/>
                </a:cubicBezTo>
                <a:close/>
                <a:moveTo>
                  <a:pt x="3005221" y="1078400"/>
                </a:moveTo>
                <a:cubicBezTo>
                  <a:pt x="3019270" y="1078452"/>
                  <a:pt x="3030637" y="1089843"/>
                  <a:pt x="3030665" y="1103892"/>
                </a:cubicBezTo>
                <a:cubicBezTo>
                  <a:pt x="3030665" y="1103906"/>
                  <a:pt x="3030665" y="1103925"/>
                  <a:pt x="3030665" y="1103939"/>
                </a:cubicBezTo>
                <a:cubicBezTo>
                  <a:pt x="3030637" y="1118017"/>
                  <a:pt x="3019203" y="1129407"/>
                  <a:pt x="3005126" y="1129383"/>
                </a:cubicBezTo>
                <a:cubicBezTo>
                  <a:pt x="2991048" y="1129354"/>
                  <a:pt x="2979653" y="1117921"/>
                  <a:pt x="2979681" y="1103844"/>
                </a:cubicBezTo>
                <a:cubicBezTo>
                  <a:pt x="2979710" y="1089767"/>
                  <a:pt x="2991143" y="1078371"/>
                  <a:pt x="3005221" y="1078400"/>
                </a:cubicBezTo>
                <a:close/>
                <a:moveTo>
                  <a:pt x="2734319" y="1078400"/>
                </a:moveTo>
                <a:cubicBezTo>
                  <a:pt x="2748397" y="1078400"/>
                  <a:pt x="2759811" y="1089814"/>
                  <a:pt x="2759811" y="1103892"/>
                </a:cubicBezTo>
                <a:cubicBezTo>
                  <a:pt x="2759811" y="1117969"/>
                  <a:pt x="2748397" y="1129383"/>
                  <a:pt x="2734319" y="1129383"/>
                </a:cubicBezTo>
                <a:cubicBezTo>
                  <a:pt x="2720241" y="1129383"/>
                  <a:pt x="2708827" y="1117969"/>
                  <a:pt x="2708827" y="1103892"/>
                </a:cubicBezTo>
                <a:cubicBezTo>
                  <a:pt x="2708827" y="1089814"/>
                  <a:pt x="2720241" y="1078400"/>
                  <a:pt x="2734319" y="1078400"/>
                </a:cubicBezTo>
                <a:close/>
                <a:moveTo>
                  <a:pt x="2463418" y="1078400"/>
                </a:moveTo>
                <a:cubicBezTo>
                  <a:pt x="2463432" y="1078400"/>
                  <a:pt x="2463451" y="1078400"/>
                  <a:pt x="2463465" y="1078400"/>
                </a:cubicBezTo>
                <a:cubicBezTo>
                  <a:pt x="2477543" y="1078400"/>
                  <a:pt x="2488957" y="1089814"/>
                  <a:pt x="2488957" y="1103892"/>
                </a:cubicBezTo>
                <a:cubicBezTo>
                  <a:pt x="2488957" y="1117950"/>
                  <a:pt x="2477571" y="1129354"/>
                  <a:pt x="2463513" y="1129383"/>
                </a:cubicBezTo>
                <a:cubicBezTo>
                  <a:pt x="2449435" y="1129412"/>
                  <a:pt x="2438002" y="1118017"/>
                  <a:pt x="2437973" y="1103939"/>
                </a:cubicBezTo>
                <a:cubicBezTo>
                  <a:pt x="2437949" y="1089862"/>
                  <a:pt x="2449340" y="1078424"/>
                  <a:pt x="2463418" y="1078400"/>
                </a:cubicBezTo>
                <a:close/>
                <a:moveTo>
                  <a:pt x="2192563" y="1078400"/>
                </a:moveTo>
                <a:cubicBezTo>
                  <a:pt x="2206641" y="1078400"/>
                  <a:pt x="2218055" y="1089814"/>
                  <a:pt x="2218055" y="1103892"/>
                </a:cubicBezTo>
                <a:cubicBezTo>
                  <a:pt x="2218055" y="1117969"/>
                  <a:pt x="2206641" y="1129383"/>
                  <a:pt x="2192563" y="1129383"/>
                </a:cubicBezTo>
                <a:cubicBezTo>
                  <a:pt x="2178485" y="1129383"/>
                  <a:pt x="2167071" y="1117969"/>
                  <a:pt x="2167071" y="1103892"/>
                </a:cubicBezTo>
                <a:cubicBezTo>
                  <a:pt x="2167071" y="1089814"/>
                  <a:pt x="2178485" y="1078400"/>
                  <a:pt x="2192563" y="1078400"/>
                </a:cubicBezTo>
                <a:close/>
                <a:moveTo>
                  <a:pt x="1921661" y="1078400"/>
                </a:moveTo>
                <a:cubicBezTo>
                  <a:pt x="1935739" y="1078400"/>
                  <a:pt x="1947153" y="1089814"/>
                  <a:pt x="1947153" y="1103892"/>
                </a:cubicBezTo>
                <a:cubicBezTo>
                  <a:pt x="1947153" y="1117969"/>
                  <a:pt x="1935739" y="1129383"/>
                  <a:pt x="1921661" y="1129383"/>
                </a:cubicBezTo>
                <a:cubicBezTo>
                  <a:pt x="1907583" y="1129383"/>
                  <a:pt x="1896169" y="1117969"/>
                  <a:pt x="1896169" y="1103892"/>
                </a:cubicBezTo>
                <a:cubicBezTo>
                  <a:pt x="1896169" y="1089814"/>
                  <a:pt x="1907583" y="1078400"/>
                  <a:pt x="1921661" y="1078400"/>
                </a:cubicBezTo>
                <a:close/>
                <a:moveTo>
                  <a:pt x="1650807" y="1078400"/>
                </a:moveTo>
                <a:cubicBezTo>
                  <a:pt x="1664886" y="1078400"/>
                  <a:pt x="1676299" y="1089814"/>
                  <a:pt x="1676299" y="1103892"/>
                </a:cubicBezTo>
                <a:cubicBezTo>
                  <a:pt x="1676299" y="1117969"/>
                  <a:pt x="1664886" y="1129383"/>
                  <a:pt x="1650807" y="1129383"/>
                </a:cubicBezTo>
                <a:cubicBezTo>
                  <a:pt x="1636728" y="1129383"/>
                  <a:pt x="1625315" y="1117969"/>
                  <a:pt x="1625315" y="1103892"/>
                </a:cubicBezTo>
                <a:cubicBezTo>
                  <a:pt x="1625315" y="1089814"/>
                  <a:pt x="1636728" y="1078400"/>
                  <a:pt x="1650807" y="1078400"/>
                </a:cubicBezTo>
                <a:close/>
                <a:moveTo>
                  <a:pt x="1379905" y="1078400"/>
                </a:moveTo>
                <a:cubicBezTo>
                  <a:pt x="1393984" y="1078400"/>
                  <a:pt x="1405397" y="1089814"/>
                  <a:pt x="1405397" y="1103892"/>
                </a:cubicBezTo>
                <a:cubicBezTo>
                  <a:pt x="1405397" y="1117969"/>
                  <a:pt x="1393984" y="1129383"/>
                  <a:pt x="1379905" y="1129383"/>
                </a:cubicBezTo>
                <a:cubicBezTo>
                  <a:pt x="1365826" y="1129383"/>
                  <a:pt x="1354413" y="1117969"/>
                  <a:pt x="1354413" y="1103892"/>
                </a:cubicBezTo>
                <a:cubicBezTo>
                  <a:pt x="1354413" y="1089814"/>
                  <a:pt x="1365826" y="1078400"/>
                  <a:pt x="1379905" y="1078400"/>
                </a:cubicBezTo>
                <a:close/>
                <a:moveTo>
                  <a:pt x="838149" y="1078400"/>
                </a:moveTo>
                <a:cubicBezTo>
                  <a:pt x="852154" y="1078504"/>
                  <a:pt x="863452" y="1089885"/>
                  <a:pt x="863451" y="1103891"/>
                </a:cubicBezTo>
                <a:cubicBezTo>
                  <a:pt x="863451" y="1117969"/>
                  <a:pt x="852038" y="1129383"/>
                  <a:pt x="837959" y="1129383"/>
                </a:cubicBezTo>
                <a:cubicBezTo>
                  <a:pt x="823880" y="1129383"/>
                  <a:pt x="812467" y="1117969"/>
                  <a:pt x="812467" y="1103891"/>
                </a:cubicBezTo>
                <a:cubicBezTo>
                  <a:pt x="812467" y="1103830"/>
                  <a:pt x="812467" y="1103763"/>
                  <a:pt x="812468" y="1103701"/>
                </a:cubicBezTo>
                <a:cubicBezTo>
                  <a:pt x="812573" y="1089624"/>
                  <a:pt x="824071" y="1078295"/>
                  <a:pt x="838149" y="1078400"/>
                </a:cubicBezTo>
                <a:close/>
                <a:moveTo>
                  <a:pt x="567248" y="1078400"/>
                </a:moveTo>
                <a:cubicBezTo>
                  <a:pt x="567262" y="1078400"/>
                  <a:pt x="567281" y="1078400"/>
                  <a:pt x="567295" y="1078400"/>
                </a:cubicBezTo>
                <a:cubicBezTo>
                  <a:pt x="581373" y="1078400"/>
                  <a:pt x="592787" y="1089814"/>
                  <a:pt x="592787" y="1103892"/>
                </a:cubicBezTo>
                <a:cubicBezTo>
                  <a:pt x="592787" y="1103906"/>
                  <a:pt x="592787" y="1103925"/>
                  <a:pt x="592787" y="1103939"/>
                </a:cubicBezTo>
                <a:cubicBezTo>
                  <a:pt x="592759" y="1118017"/>
                  <a:pt x="581325" y="1129407"/>
                  <a:pt x="567248" y="1129383"/>
                </a:cubicBezTo>
                <a:cubicBezTo>
                  <a:pt x="553189" y="1129354"/>
                  <a:pt x="541803" y="1117950"/>
                  <a:pt x="541803" y="1103892"/>
                </a:cubicBezTo>
                <a:cubicBezTo>
                  <a:pt x="541803" y="1089833"/>
                  <a:pt x="553189" y="1078424"/>
                  <a:pt x="567248" y="1078400"/>
                </a:cubicBezTo>
                <a:close/>
                <a:moveTo>
                  <a:pt x="296393" y="1078400"/>
                </a:moveTo>
                <a:cubicBezTo>
                  <a:pt x="310471" y="1078400"/>
                  <a:pt x="321885" y="1089814"/>
                  <a:pt x="321885" y="1103892"/>
                </a:cubicBezTo>
                <a:cubicBezTo>
                  <a:pt x="321885" y="1117969"/>
                  <a:pt x="310471" y="1129383"/>
                  <a:pt x="296393" y="1129383"/>
                </a:cubicBezTo>
                <a:cubicBezTo>
                  <a:pt x="282315" y="1129383"/>
                  <a:pt x="270901" y="1117969"/>
                  <a:pt x="270901" y="1103892"/>
                </a:cubicBezTo>
                <a:cubicBezTo>
                  <a:pt x="270901" y="1089814"/>
                  <a:pt x="282315" y="1078400"/>
                  <a:pt x="296393" y="1078400"/>
                </a:cubicBezTo>
                <a:close/>
                <a:moveTo>
                  <a:pt x="25492" y="1078400"/>
                </a:moveTo>
                <a:cubicBezTo>
                  <a:pt x="39570" y="1078400"/>
                  <a:pt x="50984" y="1089814"/>
                  <a:pt x="50984" y="1103892"/>
                </a:cubicBezTo>
                <a:cubicBezTo>
                  <a:pt x="50984" y="1117969"/>
                  <a:pt x="39570" y="1129383"/>
                  <a:pt x="25492" y="1129383"/>
                </a:cubicBezTo>
                <a:cubicBezTo>
                  <a:pt x="11414" y="1129383"/>
                  <a:pt x="0" y="1117969"/>
                  <a:pt x="0" y="1103892"/>
                </a:cubicBezTo>
                <a:cubicBezTo>
                  <a:pt x="0" y="1089814"/>
                  <a:pt x="11414" y="1078400"/>
                  <a:pt x="25492" y="1078400"/>
                </a:cubicBezTo>
                <a:close/>
                <a:moveTo>
                  <a:pt x="1101440" y="1078257"/>
                </a:moveTo>
                <a:cubicBezTo>
                  <a:pt x="1115518" y="1078257"/>
                  <a:pt x="1126932" y="1089670"/>
                  <a:pt x="1126932" y="1103749"/>
                </a:cubicBezTo>
                <a:cubicBezTo>
                  <a:pt x="1126932" y="1117827"/>
                  <a:pt x="1115518" y="1129240"/>
                  <a:pt x="1101440" y="1129240"/>
                </a:cubicBezTo>
                <a:cubicBezTo>
                  <a:pt x="1087361" y="1129240"/>
                  <a:pt x="1075947" y="1117827"/>
                  <a:pt x="1075947" y="1103749"/>
                </a:cubicBezTo>
                <a:cubicBezTo>
                  <a:pt x="1075947" y="1089670"/>
                  <a:pt x="1087361" y="1078257"/>
                  <a:pt x="1101440" y="1078257"/>
                </a:cubicBezTo>
                <a:close/>
                <a:moveTo>
                  <a:pt x="838149" y="808789"/>
                </a:moveTo>
                <a:cubicBezTo>
                  <a:pt x="852154" y="808893"/>
                  <a:pt x="863452" y="820274"/>
                  <a:pt x="863451" y="834280"/>
                </a:cubicBezTo>
                <a:cubicBezTo>
                  <a:pt x="863451" y="848358"/>
                  <a:pt x="852038" y="859772"/>
                  <a:pt x="837959" y="859772"/>
                </a:cubicBezTo>
                <a:cubicBezTo>
                  <a:pt x="823880" y="859772"/>
                  <a:pt x="812467" y="848358"/>
                  <a:pt x="812467" y="834280"/>
                </a:cubicBezTo>
                <a:cubicBezTo>
                  <a:pt x="812467" y="834219"/>
                  <a:pt x="812467" y="834152"/>
                  <a:pt x="812468" y="834090"/>
                </a:cubicBezTo>
                <a:cubicBezTo>
                  <a:pt x="812573" y="820013"/>
                  <a:pt x="824071" y="808684"/>
                  <a:pt x="838149" y="808789"/>
                </a:cubicBezTo>
                <a:close/>
                <a:moveTo>
                  <a:pt x="4359586" y="808788"/>
                </a:moveTo>
                <a:cubicBezTo>
                  <a:pt x="4373664" y="808788"/>
                  <a:pt x="4385078" y="820202"/>
                  <a:pt x="4385078" y="834280"/>
                </a:cubicBezTo>
                <a:cubicBezTo>
                  <a:pt x="4385078" y="848357"/>
                  <a:pt x="4373664" y="859771"/>
                  <a:pt x="4359586" y="859771"/>
                </a:cubicBezTo>
                <a:cubicBezTo>
                  <a:pt x="4345508" y="859771"/>
                  <a:pt x="4334094" y="848357"/>
                  <a:pt x="4334094" y="834280"/>
                </a:cubicBezTo>
                <a:cubicBezTo>
                  <a:pt x="4334094" y="820202"/>
                  <a:pt x="4345508" y="808788"/>
                  <a:pt x="4359586" y="808788"/>
                </a:cubicBezTo>
                <a:close/>
                <a:moveTo>
                  <a:pt x="4088732" y="808788"/>
                </a:moveTo>
                <a:cubicBezTo>
                  <a:pt x="4102810" y="808788"/>
                  <a:pt x="4114224" y="820202"/>
                  <a:pt x="4114224" y="834280"/>
                </a:cubicBezTo>
                <a:cubicBezTo>
                  <a:pt x="4114224" y="848357"/>
                  <a:pt x="4102810" y="859771"/>
                  <a:pt x="4088732" y="859771"/>
                </a:cubicBezTo>
                <a:cubicBezTo>
                  <a:pt x="4074654" y="859771"/>
                  <a:pt x="4063240" y="848357"/>
                  <a:pt x="4063240" y="834280"/>
                </a:cubicBezTo>
                <a:cubicBezTo>
                  <a:pt x="4063240" y="820202"/>
                  <a:pt x="4074654" y="808788"/>
                  <a:pt x="4088732" y="808788"/>
                </a:cubicBezTo>
                <a:close/>
                <a:moveTo>
                  <a:pt x="3817830" y="808788"/>
                </a:moveTo>
                <a:cubicBezTo>
                  <a:pt x="3831908" y="808788"/>
                  <a:pt x="3843322" y="820202"/>
                  <a:pt x="3843322" y="834280"/>
                </a:cubicBezTo>
                <a:cubicBezTo>
                  <a:pt x="3843322" y="848357"/>
                  <a:pt x="3831908" y="859771"/>
                  <a:pt x="3817830" y="859771"/>
                </a:cubicBezTo>
                <a:cubicBezTo>
                  <a:pt x="3803752" y="859771"/>
                  <a:pt x="3792338" y="848357"/>
                  <a:pt x="3792338" y="834280"/>
                </a:cubicBezTo>
                <a:cubicBezTo>
                  <a:pt x="3792338" y="820202"/>
                  <a:pt x="3803752" y="808788"/>
                  <a:pt x="3817830" y="808788"/>
                </a:cubicBezTo>
                <a:close/>
                <a:moveTo>
                  <a:pt x="3547167" y="808788"/>
                </a:moveTo>
                <a:cubicBezTo>
                  <a:pt x="3561225" y="808812"/>
                  <a:pt x="3572611" y="820221"/>
                  <a:pt x="3572611" y="834280"/>
                </a:cubicBezTo>
                <a:cubicBezTo>
                  <a:pt x="3572611" y="834294"/>
                  <a:pt x="3572611" y="834313"/>
                  <a:pt x="3572611" y="834327"/>
                </a:cubicBezTo>
                <a:cubicBezTo>
                  <a:pt x="3572583" y="848405"/>
                  <a:pt x="3561149" y="859795"/>
                  <a:pt x="3547072" y="859771"/>
                </a:cubicBezTo>
                <a:cubicBezTo>
                  <a:pt x="3532994" y="859742"/>
                  <a:pt x="3521598" y="848309"/>
                  <a:pt x="3521627" y="834232"/>
                </a:cubicBezTo>
                <a:cubicBezTo>
                  <a:pt x="3521655" y="820155"/>
                  <a:pt x="3533089" y="808759"/>
                  <a:pt x="3547167" y="808788"/>
                </a:cubicBezTo>
                <a:close/>
                <a:moveTo>
                  <a:pt x="3276075" y="808788"/>
                </a:moveTo>
                <a:cubicBezTo>
                  <a:pt x="3290153" y="808788"/>
                  <a:pt x="3301567" y="820202"/>
                  <a:pt x="3301567" y="834280"/>
                </a:cubicBezTo>
                <a:cubicBezTo>
                  <a:pt x="3301567" y="848357"/>
                  <a:pt x="3290153" y="859771"/>
                  <a:pt x="3276075" y="859771"/>
                </a:cubicBezTo>
                <a:cubicBezTo>
                  <a:pt x="3261997" y="859771"/>
                  <a:pt x="3250583" y="848357"/>
                  <a:pt x="3250583" y="834280"/>
                </a:cubicBezTo>
                <a:cubicBezTo>
                  <a:pt x="3250583" y="820202"/>
                  <a:pt x="3261997" y="808788"/>
                  <a:pt x="3276075" y="808788"/>
                </a:cubicBezTo>
                <a:close/>
                <a:moveTo>
                  <a:pt x="3005221" y="808788"/>
                </a:moveTo>
                <a:cubicBezTo>
                  <a:pt x="3019270" y="808840"/>
                  <a:pt x="3030637" y="820231"/>
                  <a:pt x="3030665" y="834280"/>
                </a:cubicBezTo>
                <a:cubicBezTo>
                  <a:pt x="3030665" y="834294"/>
                  <a:pt x="3030665" y="834313"/>
                  <a:pt x="3030665" y="834327"/>
                </a:cubicBezTo>
                <a:cubicBezTo>
                  <a:pt x="3030637" y="848405"/>
                  <a:pt x="3019203" y="859795"/>
                  <a:pt x="3005126" y="859771"/>
                </a:cubicBezTo>
                <a:cubicBezTo>
                  <a:pt x="2991048" y="859742"/>
                  <a:pt x="2979653" y="848309"/>
                  <a:pt x="2979681" y="834232"/>
                </a:cubicBezTo>
                <a:cubicBezTo>
                  <a:pt x="2979710" y="820155"/>
                  <a:pt x="2991143" y="808759"/>
                  <a:pt x="3005221" y="808788"/>
                </a:cubicBezTo>
                <a:close/>
                <a:moveTo>
                  <a:pt x="2734319" y="808788"/>
                </a:moveTo>
                <a:cubicBezTo>
                  <a:pt x="2748397" y="808788"/>
                  <a:pt x="2759811" y="820202"/>
                  <a:pt x="2759811" y="834280"/>
                </a:cubicBezTo>
                <a:cubicBezTo>
                  <a:pt x="2759811" y="848357"/>
                  <a:pt x="2748397" y="859771"/>
                  <a:pt x="2734319" y="859771"/>
                </a:cubicBezTo>
                <a:cubicBezTo>
                  <a:pt x="2720241" y="859771"/>
                  <a:pt x="2708827" y="848357"/>
                  <a:pt x="2708827" y="834280"/>
                </a:cubicBezTo>
                <a:cubicBezTo>
                  <a:pt x="2708827" y="820202"/>
                  <a:pt x="2720241" y="808788"/>
                  <a:pt x="2734319" y="808788"/>
                </a:cubicBezTo>
                <a:close/>
                <a:moveTo>
                  <a:pt x="2463418" y="808788"/>
                </a:moveTo>
                <a:cubicBezTo>
                  <a:pt x="2463432" y="808788"/>
                  <a:pt x="2463451" y="808788"/>
                  <a:pt x="2463465" y="808788"/>
                </a:cubicBezTo>
                <a:cubicBezTo>
                  <a:pt x="2477543" y="808788"/>
                  <a:pt x="2488957" y="820202"/>
                  <a:pt x="2488957" y="834280"/>
                </a:cubicBezTo>
                <a:cubicBezTo>
                  <a:pt x="2488957" y="848338"/>
                  <a:pt x="2477571" y="859742"/>
                  <a:pt x="2463513" y="859771"/>
                </a:cubicBezTo>
                <a:cubicBezTo>
                  <a:pt x="2449435" y="859800"/>
                  <a:pt x="2438002" y="848405"/>
                  <a:pt x="2437973" y="834327"/>
                </a:cubicBezTo>
                <a:cubicBezTo>
                  <a:pt x="2437949" y="820250"/>
                  <a:pt x="2449340" y="808812"/>
                  <a:pt x="2463418" y="808788"/>
                </a:cubicBezTo>
                <a:close/>
                <a:moveTo>
                  <a:pt x="2192563" y="808788"/>
                </a:moveTo>
                <a:cubicBezTo>
                  <a:pt x="2206641" y="808788"/>
                  <a:pt x="2218055" y="820202"/>
                  <a:pt x="2218055" y="834280"/>
                </a:cubicBezTo>
                <a:cubicBezTo>
                  <a:pt x="2218055" y="848357"/>
                  <a:pt x="2206641" y="859771"/>
                  <a:pt x="2192563" y="859771"/>
                </a:cubicBezTo>
                <a:cubicBezTo>
                  <a:pt x="2178485" y="859771"/>
                  <a:pt x="2167071" y="848357"/>
                  <a:pt x="2167071" y="834280"/>
                </a:cubicBezTo>
                <a:cubicBezTo>
                  <a:pt x="2167071" y="820202"/>
                  <a:pt x="2178485" y="808788"/>
                  <a:pt x="2192563" y="808788"/>
                </a:cubicBezTo>
                <a:close/>
                <a:moveTo>
                  <a:pt x="1921661" y="808788"/>
                </a:moveTo>
                <a:cubicBezTo>
                  <a:pt x="1935739" y="808788"/>
                  <a:pt x="1947153" y="820202"/>
                  <a:pt x="1947153" y="834280"/>
                </a:cubicBezTo>
                <a:cubicBezTo>
                  <a:pt x="1947153" y="848357"/>
                  <a:pt x="1935739" y="859771"/>
                  <a:pt x="1921661" y="859771"/>
                </a:cubicBezTo>
                <a:cubicBezTo>
                  <a:pt x="1907583" y="859771"/>
                  <a:pt x="1896169" y="848357"/>
                  <a:pt x="1896169" y="834280"/>
                </a:cubicBezTo>
                <a:cubicBezTo>
                  <a:pt x="1896169" y="820202"/>
                  <a:pt x="1907583" y="808788"/>
                  <a:pt x="1921661" y="808788"/>
                </a:cubicBezTo>
                <a:close/>
                <a:moveTo>
                  <a:pt x="1650807" y="808788"/>
                </a:moveTo>
                <a:cubicBezTo>
                  <a:pt x="1664886" y="808788"/>
                  <a:pt x="1676299" y="820202"/>
                  <a:pt x="1676299" y="834280"/>
                </a:cubicBezTo>
                <a:cubicBezTo>
                  <a:pt x="1676299" y="848357"/>
                  <a:pt x="1664886" y="859771"/>
                  <a:pt x="1650807" y="859771"/>
                </a:cubicBezTo>
                <a:cubicBezTo>
                  <a:pt x="1636728" y="859771"/>
                  <a:pt x="1625315" y="848357"/>
                  <a:pt x="1625315" y="834280"/>
                </a:cubicBezTo>
                <a:cubicBezTo>
                  <a:pt x="1625315" y="820202"/>
                  <a:pt x="1636728" y="808788"/>
                  <a:pt x="1650807" y="808788"/>
                </a:cubicBezTo>
                <a:close/>
                <a:moveTo>
                  <a:pt x="1379905" y="808788"/>
                </a:moveTo>
                <a:cubicBezTo>
                  <a:pt x="1393984" y="808788"/>
                  <a:pt x="1405397" y="820202"/>
                  <a:pt x="1405397" y="834280"/>
                </a:cubicBezTo>
                <a:cubicBezTo>
                  <a:pt x="1405397" y="848357"/>
                  <a:pt x="1393984" y="859771"/>
                  <a:pt x="1379905" y="859771"/>
                </a:cubicBezTo>
                <a:cubicBezTo>
                  <a:pt x="1365826" y="859771"/>
                  <a:pt x="1354413" y="848357"/>
                  <a:pt x="1354413" y="834280"/>
                </a:cubicBezTo>
                <a:cubicBezTo>
                  <a:pt x="1354413" y="820202"/>
                  <a:pt x="1365826" y="808788"/>
                  <a:pt x="1379905" y="808788"/>
                </a:cubicBezTo>
                <a:close/>
                <a:moveTo>
                  <a:pt x="1109051" y="808788"/>
                </a:moveTo>
                <a:cubicBezTo>
                  <a:pt x="1109067" y="808788"/>
                  <a:pt x="1109083" y="808788"/>
                  <a:pt x="1109099" y="808788"/>
                </a:cubicBezTo>
                <a:cubicBezTo>
                  <a:pt x="1123178" y="808788"/>
                  <a:pt x="1134591" y="820202"/>
                  <a:pt x="1134591" y="834280"/>
                </a:cubicBezTo>
                <a:cubicBezTo>
                  <a:pt x="1134591" y="848357"/>
                  <a:pt x="1123177" y="859771"/>
                  <a:pt x="1109099" y="859771"/>
                </a:cubicBezTo>
                <a:cubicBezTo>
                  <a:pt x="1095012" y="859771"/>
                  <a:pt x="1083585" y="848366"/>
                  <a:pt x="1083559" y="834280"/>
                </a:cubicBezTo>
                <a:cubicBezTo>
                  <a:pt x="1083585" y="820212"/>
                  <a:pt x="1094983" y="808812"/>
                  <a:pt x="1109051" y="808788"/>
                </a:cubicBezTo>
                <a:close/>
                <a:moveTo>
                  <a:pt x="567248" y="808788"/>
                </a:moveTo>
                <a:cubicBezTo>
                  <a:pt x="567262" y="808788"/>
                  <a:pt x="567281" y="808788"/>
                  <a:pt x="567295" y="808788"/>
                </a:cubicBezTo>
                <a:cubicBezTo>
                  <a:pt x="581373" y="808788"/>
                  <a:pt x="592787" y="820202"/>
                  <a:pt x="592787" y="834280"/>
                </a:cubicBezTo>
                <a:cubicBezTo>
                  <a:pt x="592787" y="834294"/>
                  <a:pt x="592787" y="834313"/>
                  <a:pt x="592787" y="834327"/>
                </a:cubicBezTo>
                <a:cubicBezTo>
                  <a:pt x="592759" y="848405"/>
                  <a:pt x="581325" y="859795"/>
                  <a:pt x="567248" y="859771"/>
                </a:cubicBezTo>
                <a:cubicBezTo>
                  <a:pt x="553189" y="859742"/>
                  <a:pt x="541803" y="848338"/>
                  <a:pt x="541803" y="834280"/>
                </a:cubicBezTo>
                <a:cubicBezTo>
                  <a:pt x="541803" y="820221"/>
                  <a:pt x="553189" y="808812"/>
                  <a:pt x="567248" y="808788"/>
                </a:cubicBezTo>
                <a:close/>
                <a:moveTo>
                  <a:pt x="296393" y="808788"/>
                </a:moveTo>
                <a:cubicBezTo>
                  <a:pt x="310471" y="808788"/>
                  <a:pt x="321885" y="820202"/>
                  <a:pt x="321885" y="834280"/>
                </a:cubicBezTo>
                <a:cubicBezTo>
                  <a:pt x="321885" y="848357"/>
                  <a:pt x="310471" y="859771"/>
                  <a:pt x="296393" y="859771"/>
                </a:cubicBezTo>
                <a:cubicBezTo>
                  <a:pt x="282315" y="859771"/>
                  <a:pt x="270901" y="848357"/>
                  <a:pt x="270901" y="834280"/>
                </a:cubicBezTo>
                <a:cubicBezTo>
                  <a:pt x="270901" y="820202"/>
                  <a:pt x="282315" y="808788"/>
                  <a:pt x="296393" y="808788"/>
                </a:cubicBezTo>
                <a:close/>
                <a:moveTo>
                  <a:pt x="25492" y="808788"/>
                </a:moveTo>
                <a:cubicBezTo>
                  <a:pt x="39570" y="808788"/>
                  <a:pt x="50984" y="820202"/>
                  <a:pt x="50984" y="834280"/>
                </a:cubicBezTo>
                <a:cubicBezTo>
                  <a:pt x="50984" y="848357"/>
                  <a:pt x="39570" y="859771"/>
                  <a:pt x="25492" y="859771"/>
                </a:cubicBezTo>
                <a:cubicBezTo>
                  <a:pt x="11414" y="859771"/>
                  <a:pt x="0" y="848357"/>
                  <a:pt x="0" y="834280"/>
                </a:cubicBezTo>
                <a:cubicBezTo>
                  <a:pt x="0" y="820202"/>
                  <a:pt x="11414" y="808788"/>
                  <a:pt x="25492" y="808788"/>
                </a:cubicBezTo>
                <a:close/>
                <a:moveTo>
                  <a:pt x="4359586" y="539224"/>
                </a:moveTo>
                <a:cubicBezTo>
                  <a:pt x="4359619" y="539224"/>
                  <a:pt x="4359648" y="539224"/>
                  <a:pt x="4359681" y="539224"/>
                </a:cubicBezTo>
                <a:cubicBezTo>
                  <a:pt x="4373735" y="539248"/>
                  <a:pt x="4385107" y="550662"/>
                  <a:pt x="4385078" y="564715"/>
                </a:cubicBezTo>
                <a:cubicBezTo>
                  <a:pt x="4385078" y="578793"/>
                  <a:pt x="4373664" y="590207"/>
                  <a:pt x="4359586" y="590207"/>
                </a:cubicBezTo>
                <a:cubicBezTo>
                  <a:pt x="4345508" y="590207"/>
                  <a:pt x="4334094" y="578793"/>
                  <a:pt x="4334094" y="564715"/>
                </a:cubicBezTo>
                <a:cubicBezTo>
                  <a:pt x="4334094" y="550638"/>
                  <a:pt x="4345508" y="539224"/>
                  <a:pt x="4359586" y="539224"/>
                </a:cubicBezTo>
                <a:close/>
                <a:moveTo>
                  <a:pt x="4088732" y="539224"/>
                </a:moveTo>
                <a:cubicBezTo>
                  <a:pt x="4088765" y="539224"/>
                  <a:pt x="4088794" y="539224"/>
                  <a:pt x="4088827" y="539224"/>
                </a:cubicBezTo>
                <a:cubicBezTo>
                  <a:pt x="4102881" y="539248"/>
                  <a:pt x="4114253" y="550662"/>
                  <a:pt x="4114224" y="564715"/>
                </a:cubicBezTo>
                <a:cubicBezTo>
                  <a:pt x="4114224" y="578793"/>
                  <a:pt x="4102810" y="590207"/>
                  <a:pt x="4088732" y="590207"/>
                </a:cubicBezTo>
                <a:cubicBezTo>
                  <a:pt x="4074654" y="590207"/>
                  <a:pt x="4063240" y="578793"/>
                  <a:pt x="4063240" y="564715"/>
                </a:cubicBezTo>
                <a:cubicBezTo>
                  <a:pt x="4063240" y="550638"/>
                  <a:pt x="4074654" y="539224"/>
                  <a:pt x="4088732" y="539224"/>
                </a:cubicBezTo>
                <a:close/>
                <a:moveTo>
                  <a:pt x="3817830" y="539224"/>
                </a:moveTo>
                <a:cubicBezTo>
                  <a:pt x="3817863" y="539224"/>
                  <a:pt x="3817892" y="539224"/>
                  <a:pt x="3817925" y="539224"/>
                </a:cubicBezTo>
                <a:cubicBezTo>
                  <a:pt x="3831979" y="539248"/>
                  <a:pt x="3843351" y="550662"/>
                  <a:pt x="3843322" y="564715"/>
                </a:cubicBezTo>
                <a:cubicBezTo>
                  <a:pt x="3843322" y="578793"/>
                  <a:pt x="3831908" y="590207"/>
                  <a:pt x="3817830" y="590207"/>
                </a:cubicBezTo>
                <a:cubicBezTo>
                  <a:pt x="3803752" y="590207"/>
                  <a:pt x="3792338" y="578793"/>
                  <a:pt x="3792338" y="564715"/>
                </a:cubicBezTo>
                <a:cubicBezTo>
                  <a:pt x="3792338" y="550638"/>
                  <a:pt x="3803752" y="539224"/>
                  <a:pt x="3817830" y="539224"/>
                </a:cubicBezTo>
                <a:close/>
                <a:moveTo>
                  <a:pt x="3547167" y="539224"/>
                </a:moveTo>
                <a:cubicBezTo>
                  <a:pt x="3561225" y="539248"/>
                  <a:pt x="3572611" y="550657"/>
                  <a:pt x="3572611" y="564715"/>
                </a:cubicBezTo>
                <a:cubicBezTo>
                  <a:pt x="3572611" y="564730"/>
                  <a:pt x="3572611" y="564749"/>
                  <a:pt x="3572611" y="564763"/>
                </a:cubicBezTo>
                <a:cubicBezTo>
                  <a:pt x="3572583" y="578841"/>
                  <a:pt x="3561149" y="590231"/>
                  <a:pt x="3547072" y="590207"/>
                </a:cubicBezTo>
                <a:cubicBezTo>
                  <a:pt x="3532994" y="590178"/>
                  <a:pt x="3521598" y="578745"/>
                  <a:pt x="3521627" y="564668"/>
                </a:cubicBezTo>
                <a:cubicBezTo>
                  <a:pt x="3521655" y="550591"/>
                  <a:pt x="3533089" y="539195"/>
                  <a:pt x="3547167" y="539224"/>
                </a:cubicBezTo>
                <a:close/>
                <a:moveTo>
                  <a:pt x="3276075" y="539224"/>
                </a:moveTo>
                <a:cubicBezTo>
                  <a:pt x="3276108" y="539224"/>
                  <a:pt x="3276137" y="539224"/>
                  <a:pt x="3276170" y="539224"/>
                </a:cubicBezTo>
                <a:cubicBezTo>
                  <a:pt x="3290224" y="539248"/>
                  <a:pt x="3301596" y="550662"/>
                  <a:pt x="3301567" y="564715"/>
                </a:cubicBezTo>
                <a:cubicBezTo>
                  <a:pt x="3301567" y="578793"/>
                  <a:pt x="3290153" y="590207"/>
                  <a:pt x="3276075" y="590207"/>
                </a:cubicBezTo>
                <a:cubicBezTo>
                  <a:pt x="3261997" y="590207"/>
                  <a:pt x="3250583" y="578793"/>
                  <a:pt x="3250583" y="564715"/>
                </a:cubicBezTo>
                <a:cubicBezTo>
                  <a:pt x="3250583" y="550638"/>
                  <a:pt x="3261997" y="539224"/>
                  <a:pt x="3276075" y="539224"/>
                </a:cubicBezTo>
                <a:close/>
                <a:moveTo>
                  <a:pt x="3005221" y="539224"/>
                </a:moveTo>
                <a:cubicBezTo>
                  <a:pt x="3019280" y="539248"/>
                  <a:pt x="3030665" y="550657"/>
                  <a:pt x="3030665" y="564715"/>
                </a:cubicBezTo>
                <a:cubicBezTo>
                  <a:pt x="3030665" y="564730"/>
                  <a:pt x="3030665" y="564749"/>
                  <a:pt x="3030665" y="564763"/>
                </a:cubicBezTo>
                <a:cubicBezTo>
                  <a:pt x="3030637" y="578841"/>
                  <a:pt x="3019203" y="590231"/>
                  <a:pt x="3005126" y="590207"/>
                </a:cubicBezTo>
                <a:cubicBezTo>
                  <a:pt x="2991048" y="590178"/>
                  <a:pt x="2979653" y="578745"/>
                  <a:pt x="2979681" y="564668"/>
                </a:cubicBezTo>
                <a:cubicBezTo>
                  <a:pt x="2979710" y="550591"/>
                  <a:pt x="2991143" y="539195"/>
                  <a:pt x="3005221" y="539224"/>
                </a:cubicBezTo>
                <a:close/>
                <a:moveTo>
                  <a:pt x="2734319" y="539224"/>
                </a:moveTo>
                <a:cubicBezTo>
                  <a:pt x="2734352" y="539224"/>
                  <a:pt x="2734381" y="539224"/>
                  <a:pt x="2734414" y="539224"/>
                </a:cubicBezTo>
                <a:cubicBezTo>
                  <a:pt x="2748468" y="539248"/>
                  <a:pt x="2759840" y="550662"/>
                  <a:pt x="2759811" y="564715"/>
                </a:cubicBezTo>
                <a:cubicBezTo>
                  <a:pt x="2759811" y="578793"/>
                  <a:pt x="2748397" y="590207"/>
                  <a:pt x="2734319" y="590207"/>
                </a:cubicBezTo>
                <a:cubicBezTo>
                  <a:pt x="2720241" y="590207"/>
                  <a:pt x="2708827" y="578793"/>
                  <a:pt x="2708827" y="564715"/>
                </a:cubicBezTo>
                <a:cubicBezTo>
                  <a:pt x="2708827" y="550638"/>
                  <a:pt x="2720241" y="539224"/>
                  <a:pt x="2734319" y="539224"/>
                </a:cubicBezTo>
                <a:close/>
                <a:moveTo>
                  <a:pt x="2463418" y="539224"/>
                </a:moveTo>
                <a:cubicBezTo>
                  <a:pt x="2463465" y="539224"/>
                  <a:pt x="2463513" y="539224"/>
                  <a:pt x="2463560" y="539224"/>
                </a:cubicBezTo>
                <a:cubicBezTo>
                  <a:pt x="2477614" y="539248"/>
                  <a:pt x="2488986" y="550662"/>
                  <a:pt x="2488957" y="564715"/>
                </a:cubicBezTo>
                <a:cubicBezTo>
                  <a:pt x="2488957" y="578774"/>
                  <a:pt x="2477571" y="590178"/>
                  <a:pt x="2463513" y="590207"/>
                </a:cubicBezTo>
                <a:cubicBezTo>
                  <a:pt x="2449435" y="590236"/>
                  <a:pt x="2438002" y="578841"/>
                  <a:pt x="2437973" y="564763"/>
                </a:cubicBezTo>
                <a:cubicBezTo>
                  <a:pt x="2437949" y="550686"/>
                  <a:pt x="2449340" y="539248"/>
                  <a:pt x="2463418" y="539224"/>
                </a:cubicBezTo>
                <a:close/>
                <a:moveTo>
                  <a:pt x="2192563" y="539224"/>
                </a:moveTo>
                <a:cubicBezTo>
                  <a:pt x="2192596" y="539224"/>
                  <a:pt x="2192625" y="539224"/>
                  <a:pt x="2192658" y="539224"/>
                </a:cubicBezTo>
                <a:cubicBezTo>
                  <a:pt x="2206712" y="539248"/>
                  <a:pt x="2218084" y="550662"/>
                  <a:pt x="2218055" y="564715"/>
                </a:cubicBezTo>
                <a:cubicBezTo>
                  <a:pt x="2218055" y="578793"/>
                  <a:pt x="2206641" y="590207"/>
                  <a:pt x="2192563" y="590207"/>
                </a:cubicBezTo>
                <a:cubicBezTo>
                  <a:pt x="2178485" y="590207"/>
                  <a:pt x="2167071" y="578793"/>
                  <a:pt x="2167071" y="564715"/>
                </a:cubicBezTo>
                <a:cubicBezTo>
                  <a:pt x="2167071" y="550638"/>
                  <a:pt x="2178485" y="539224"/>
                  <a:pt x="2192563" y="539224"/>
                </a:cubicBezTo>
                <a:close/>
                <a:moveTo>
                  <a:pt x="1921661" y="539224"/>
                </a:moveTo>
                <a:cubicBezTo>
                  <a:pt x="1921694" y="539224"/>
                  <a:pt x="1921723" y="539224"/>
                  <a:pt x="1921756" y="539224"/>
                </a:cubicBezTo>
                <a:cubicBezTo>
                  <a:pt x="1935810" y="539248"/>
                  <a:pt x="1947182" y="550662"/>
                  <a:pt x="1947153" y="564715"/>
                </a:cubicBezTo>
                <a:cubicBezTo>
                  <a:pt x="1947153" y="578793"/>
                  <a:pt x="1935739" y="590207"/>
                  <a:pt x="1921661" y="590207"/>
                </a:cubicBezTo>
                <a:cubicBezTo>
                  <a:pt x="1907583" y="590207"/>
                  <a:pt x="1896169" y="578793"/>
                  <a:pt x="1896169" y="564715"/>
                </a:cubicBezTo>
                <a:cubicBezTo>
                  <a:pt x="1896169" y="550638"/>
                  <a:pt x="1907583" y="539224"/>
                  <a:pt x="1921661" y="539224"/>
                </a:cubicBezTo>
                <a:close/>
                <a:moveTo>
                  <a:pt x="1650807" y="539224"/>
                </a:moveTo>
                <a:cubicBezTo>
                  <a:pt x="1650839" y="539224"/>
                  <a:pt x="1650870" y="539224"/>
                  <a:pt x="1650902" y="539224"/>
                </a:cubicBezTo>
                <a:cubicBezTo>
                  <a:pt x="1664955" y="539248"/>
                  <a:pt x="1676325" y="550662"/>
                  <a:pt x="1676299" y="564715"/>
                </a:cubicBezTo>
                <a:cubicBezTo>
                  <a:pt x="1676299" y="578793"/>
                  <a:pt x="1664886" y="590207"/>
                  <a:pt x="1650807" y="590207"/>
                </a:cubicBezTo>
                <a:cubicBezTo>
                  <a:pt x="1636728" y="590207"/>
                  <a:pt x="1625315" y="578793"/>
                  <a:pt x="1625315" y="564715"/>
                </a:cubicBezTo>
                <a:cubicBezTo>
                  <a:pt x="1625315" y="550638"/>
                  <a:pt x="1636728" y="539224"/>
                  <a:pt x="1650807" y="539224"/>
                </a:cubicBezTo>
                <a:close/>
                <a:moveTo>
                  <a:pt x="1379905" y="539224"/>
                </a:moveTo>
                <a:cubicBezTo>
                  <a:pt x="1379937" y="539224"/>
                  <a:pt x="1379968" y="539224"/>
                  <a:pt x="1380000" y="539224"/>
                </a:cubicBezTo>
                <a:cubicBezTo>
                  <a:pt x="1394053" y="539248"/>
                  <a:pt x="1405423" y="550662"/>
                  <a:pt x="1405397" y="564715"/>
                </a:cubicBezTo>
                <a:cubicBezTo>
                  <a:pt x="1405397" y="578793"/>
                  <a:pt x="1393984" y="590207"/>
                  <a:pt x="1379905" y="590207"/>
                </a:cubicBezTo>
                <a:cubicBezTo>
                  <a:pt x="1365826" y="590207"/>
                  <a:pt x="1354413" y="578793"/>
                  <a:pt x="1354413" y="564715"/>
                </a:cubicBezTo>
                <a:cubicBezTo>
                  <a:pt x="1354413" y="550638"/>
                  <a:pt x="1365826" y="539224"/>
                  <a:pt x="1379905" y="539224"/>
                </a:cubicBezTo>
                <a:close/>
                <a:moveTo>
                  <a:pt x="1109051" y="539224"/>
                </a:moveTo>
                <a:cubicBezTo>
                  <a:pt x="1109099" y="539224"/>
                  <a:pt x="1109146" y="539224"/>
                  <a:pt x="1109194" y="539224"/>
                </a:cubicBezTo>
                <a:cubicBezTo>
                  <a:pt x="1123247" y="539248"/>
                  <a:pt x="1134617" y="550662"/>
                  <a:pt x="1134591" y="564715"/>
                </a:cubicBezTo>
                <a:cubicBezTo>
                  <a:pt x="1134565" y="578774"/>
                  <a:pt x="1123159" y="590160"/>
                  <a:pt x="1109099" y="590160"/>
                </a:cubicBezTo>
                <a:cubicBezTo>
                  <a:pt x="1095030" y="590160"/>
                  <a:pt x="1083611" y="578783"/>
                  <a:pt x="1083559" y="564715"/>
                </a:cubicBezTo>
                <a:cubicBezTo>
                  <a:pt x="1083559" y="550638"/>
                  <a:pt x="1094972" y="539224"/>
                  <a:pt x="1109051" y="539224"/>
                </a:cubicBezTo>
                <a:close/>
                <a:moveTo>
                  <a:pt x="838149" y="539224"/>
                </a:moveTo>
                <a:cubicBezTo>
                  <a:pt x="852165" y="539300"/>
                  <a:pt x="863478" y="550700"/>
                  <a:pt x="863451" y="564716"/>
                </a:cubicBezTo>
                <a:cubicBezTo>
                  <a:pt x="863425" y="578774"/>
                  <a:pt x="852020" y="590160"/>
                  <a:pt x="837959" y="590160"/>
                </a:cubicBezTo>
                <a:cubicBezTo>
                  <a:pt x="823899" y="590160"/>
                  <a:pt x="812493" y="578774"/>
                  <a:pt x="812467" y="564716"/>
                </a:cubicBezTo>
                <a:cubicBezTo>
                  <a:pt x="812467" y="564621"/>
                  <a:pt x="812467" y="564525"/>
                  <a:pt x="812468" y="564430"/>
                </a:cubicBezTo>
                <a:cubicBezTo>
                  <a:pt x="812599" y="550377"/>
                  <a:pt x="824097" y="539091"/>
                  <a:pt x="838149" y="539224"/>
                </a:cubicBezTo>
                <a:close/>
                <a:moveTo>
                  <a:pt x="567248" y="539224"/>
                </a:moveTo>
                <a:cubicBezTo>
                  <a:pt x="567262" y="539224"/>
                  <a:pt x="567281" y="539224"/>
                  <a:pt x="567295" y="539224"/>
                </a:cubicBezTo>
                <a:cubicBezTo>
                  <a:pt x="581373" y="539224"/>
                  <a:pt x="592787" y="550638"/>
                  <a:pt x="592787" y="564715"/>
                </a:cubicBezTo>
                <a:cubicBezTo>
                  <a:pt x="592759" y="578793"/>
                  <a:pt x="581325" y="590188"/>
                  <a:pt x="567248" y="590160"/>
                </a:cubicBezTo>
                <a:cubicBezTo>
                  <a:pt x="553208" y="590131"/>
                  <a:pt x="541831" y="578755"/>
                  <a:pt x="541803" y="564715"/>
                </a:cubicBezTo>
                <a:cubicBezTo>
                  <a:pt x="541803" y="564701"/>
                  <a:pt x="541803" y="564682"/>
                  <a:pt x="541803" y="564668"/>
                </a:cubicBezTo>
                <a:cubicBezTo>
                  <a:pt x="541803" y="550614"/>
                  <a:pt x="553194" y="539224"/>
                  <a:pt x="567248" y="539224"/>
                </a:cubicBezTo>
                <a:close/>
                <a:moveTo>
                  <a:pt x="296393" y="539224"/>
                </a:moveTo>
                <a:cubicBezTo>
                  <a:pt x="296426" y="539224"/>
                  <a:pt x="296455" y="539224"/>
                  <a:pt x="296488" y="539224"/>
                </a:cubicBezTo>
                <a:cubicBezTo>
                  <a:pt x="310542" y="539248"/>
                  <a:pt x="321914" y="550662"/>
                  <a:pt x="321885" y="564715"/>
                </a:cubicBezTo>
                <a:cubicBezTo>
                  <a:pt x="321857" y="578774"/>
                  <a:pt x="310452" y="590160"/>
                  <a:pt x="296393" y="590160"/>
                </a:cubicBezTo>
                <a:cubicBezTo>
                  <a:pt x="282334" y="590160"/>
                  <a:pt x="270929" y="578774"/>
                  <a:pt x="270901" y="564715"/>
                </a:cubicBezTo>
                <a:cubicBezTo>
                  <a:pt x="270901" y="564682"/>
                  <a:pt x="270901" y="564654"/>
                  <a:pt x="270901" y="564620"/>
                </a:cubicBezTo>
                <a:cubicBezTo>
                  <a:pt x="270929" y="550567"/>
                  <a:pt x="282339" y="539195"/>
                  <a:pt x="296393" y="539224"/>
                </a:cubicBezTo>
                <a:close/>
                <a:moveTo>
                  <a:pt x="25492" y="539224"/>
                </a:moveTo>
                <a:cubicBezTo>
                  <a:pt x="25525" y="539224"/>
                  <a:pt x="25554" y="539224"/>
                  <a:pt x="25587" y="539224"/>
                </a:cubicBezTo>
                <a:cubicBezTo>
                  <a:pt x="39641" y="539248"/>
                  <a:pt x="51013" y="550662"/>
                  <a:pt x="50984" y="564715"/>
                </a:cubicBezTo>
                <a:cubicBezTo>
                  <a:pt x="50956" y="578774"/>
                  <a:pt x="39551" y="590160"/>
                  <a:pt x="25492" y="590160"/>
                </a:cubicBezTo>
                <a:cubicBezTo>
                  <a:pt x="11433" y="590160"/>
                  <a:pt x="28" y="578774"/>
                  <a:pt x="0" y="564715"/>
                </a:cubicBezTo>
                <a:cubicBezTo>
                  <a:pt x="0" y="564682"/>
                  <a:pt x="0" y="564654"/>
                  <a:pt x="0" y="564620"/>
                </a:cubicBezTo>
                <a:cubicBezTo>
                  <a:pt x="28" y="550567"/>
                  <a:pt x="11438" y="539195"/>
                  <a:pt x="25492" y="539224"/>
                </a:cubicBezTo>
                <a:close/>
                <a:moveTo>
                  <a:pt x="4359586" y="269613"/>
                </a:moveTo>
                <a:cubicBezTo>
                  <a:pt x="4373664" y="269613"/>
                  <a:pt x="4385078" y="281027"/>
                  <a:pt x="4385078" y="295104"/>
                </a:cubicBezTo>
                <a:cubicBezTo>
                  <a:pt x="4385078" y="309182"/>
                  <a:pt x="4373664" y="320596"/>
                  <a:pt x="4359586" y="320596"/>
                </a:cubicBezTo>
                <a:cubicBezTo>
                  <a:pt x="4345508" y="320596"/>
                  <a:pt x="4334094" y="309182"/>
                  <a:pt x="4334094" y="295104"/>
                </a:cubicBezTo>
                <a:cubicBezTo>
                  <a:pt x="4334094" y="281027"/>
                  <a:pt x="4345508" y="269613"/>
                  <a:pt x="4359586" y="269613"/>
                </a:cubicBezTo>
                <a:close/>
                <a:moveTo>
                  <a:pt x="4088732" y="269613"/>
                </a:moveTo>
                <a:cubicBezTo>
                  <a:pt x="4102810" y="269613"/>
                  <a:pt x="4114224" y="281027"/>
                  <a:pt x="4114224" y="295104"/>
                </a:cubicBezTo>
                <a:cubicBezTo>
                  <a:pt x="4114224" y="309182"/>
                  <a:pt x="4102810" y="320596"/>
                  <a:pt x="4088732" y="320596"/>
                </a:cubicBezTo>
                <a:cubicBezTo>
                  <a:pt x="4074654" y="320596"/>
                  <a:pt x="4063240" y="309182"/>
                  <a:pt x="4063240" y="295104"/>
                </a:cubicBezTo>
                <a:cubicBezTo>
                  <a:pt x="4063240" y="281027"/>
                  <a:pt x="4074654" y="269613"/>
                  <a:pt x="4088732" y="269613"/>
                </a:cubicBezTo>
                <a:close/>
                <a:moveTo>
                  <a:pt x="3817830" y="269613"/>
                </a:moveTo>
                <a:cubicBezTo>
                  <a:pt x="3831908" y="269613"/>
                  <a:pt x="3843322" y="281027"/>
                  <a:pt x="3843322" y="295104"/>
                </a:cubicBezTo>
                <a:cubicBezTo>
                  <a:pt x="3843322" y="309182"/>
                  <a:pt x="3831908" y="320596"/>
                  <a:pt x="3817830" y="320596"/>
                </a:cubicBezTo>
                <a:cubicBezTo>
                  <a:pt x="3803752" y="320596"/>
                  <a:pt x="3792338" y="309182"/>
                  <a:pt x="3792338" y="295104"/>
                </a:cubicBezTo>
                <a:cubicBezTo>
                  <a:pt x="3792338" y="281027"/>
                  <a:pt x="3803752" y="269613"/>
                  <a:pt x="3817830" y="269613"/>
                </a:cubicBezTo>
                <a:close/>
                <a:moveTo>
                  <a:pt x="3547167" y="269613"/>
                </a:moveTo>
                <a:cubicBezTo>
                  <a:pt x="3561225" y="269637"/>
                  <a:pt x="3572611" y="281046"/>
                  <a:pt x="3572611" y="295104"/>
                </a:cubicBezTo>
                <a:cubicBezTo>
                  <a:pt x="3572611" y="295119"/>
                  <a:pt x="3572611" y="295138"/>
                  <a:pt x="3572611" y="295152"/>
                </a:cubicBezTo>
                <a:cubicBezTo>
                  <a:pt x="3572583" y="309230"/>
                  <a:pt x="3561149" y="320620"/>
                  <a:pt x="3547072" y="320596"/>
                </a:cubicBezTo>
                <a:cubicBezTo>
                  <a:pt x="3532994" y="320567"/>
                  <a:pt x="3521598" y="309134"/>
                  <a:pt x="3521627" y="295057"/>
                </a:cubicBezTo>
                <a:cubicBezTo>
                  <a:pt x="3521655" y="280980"/>
                  <a:pt x="3533089" y="269584"/>
                  <a:pt x="3547167" y="269613"/>
                </a:cubicBezTo>
                <a:close/>
                <a:moveTo>
                  <a:pt x="3276075" y="269613"/>
                </a:moveTo>
                <a:cubicBezTo>
                  <a:pt x="3290153" y="269613"/>
                  <a:pt x="3301567" y="281027"/>
                  <a:pt x="3301567" y="295104"/>
                </a:cubicBezTo>
                <a:cubicBezTo>
                  <a:pt x="3301567" y="309182"/>
                  <a:pt x="3290153" y="320596"/>
                  <a:pt x="3276075" y="320596"/>
                </a:cubicBezTo>
                <a:cubicBezTo>
                  <a:pt x="3261997" y="320596"/>
                  <a:pt x="3250583" y="309182"/>
                  <a:pt x="3250583" y="295104"/>
                </a:cubicBezTo>
                <a:cubicBezTo>
                  <a:pt x="3250583" y="281027"/>
                  <a:pt x="3261997" y="269613"/>
                  <a:pt x="3276075" y="269613"/>
                </a:cubicBezTo>
                <a:close/>
                <a:moveTo>
                  <a:pt x="3005221" y="269613"/>
                </a:moveTo>
                <a:cubicBezTo>
                  <a:pt x="3019270" y="269665"/>
                  <a:pt x="3030637" y="281056"/>
                  <a:pt x="3030665" y="295104"/>
                </a:cubicBezTo>
                <a:cubicBezTo>
                  <a:pt x="3030665" y="295119"/>
                  <a:pt x="3030665" y="295138"/>
                  <a:pt x="3030665" y="295152"/>
                </a:cubicBezTo>
                <a:cubicBezTo>
                  <a:pt x="3030637" y="309230"/>
                  <a:pt x="3019203" y="320620"/>
                  <a:pt x="3005126" y="320596"/>
                </a:cubicBezTo>
                <a:cubicBezTo>
                  <a:pt x="2991048" y="320567"/>
                  <a:pt x="2979653" y="309134"/>
                  <a:pt x="2979681" y="295057"/>
                </a:cubicBezTo>
                <a:cubicBezTo>
                  <a:pt x="2979710" y="280980"/>
                  <a:pt x="2991143" y="269584"/>
                  <a:pt x="3005221" y="269613"/>
                </a:cubicBezTo>
                <a:close/>
                <a:moveTo>
                  <a:pt x="2734319" y="269613"/>
                </a:moveTo>
                <a:cubicBezTo>
                  <a:pt x="2748397" y="269613"/>
                  <a:pt x="2759811" y="281027"/>
                  <a:pt x="2759811" y="295104"/>
                </a:cubicBezTo>
                <a:cubicBezTo>
                  <a:pt x="2759811" y="309182"/>
                  <a:pt x="2748397" y="320596"/>
                  <a:pt x="2734319" y="320596"/>
                </a:cubicBezTo>
                <a:cubicBezTo>
                  <a:pt x="2720241" y="320596"/>
                  <a:pt x="2708827" y="309182"/>
                  <a:pt x="2708827" y="295104"/>
                </a:cubicBezTo>
                <a:cubicBezTo>
                  <a:pt x="2708827" y="281027"/>
                  <a:pt x="2720241" y="269613"/>
                  <a:pt x="2734319" y="269613"/>
                </a:cubicBezTo>
                <a:close/>
                <a:moveTo>
                  <a:pt x="2463418" y="269613"/>
                </a:moveTo>
                <a:cubicBezTo>
                  <a:pt x="2463432" y="269613"/>
                  <a:pt x="2463451" y="269613"/>
                  <a:pt x="2463465" y="269613"/>
                </a:cubicBezTo>
                <a:cubicBezTo>
                  <a:pt x="2477543" y="269613"/>
                  <a:pt x="2488957" y="281027"/>
                  <a:pt x="2488957" y="295104"/>
                </a:cubicBezTo>
                <a:cubicBezTo>
                  <a:pt x="2488957" y="309163"/>
                  <a:pt x="2477571" y="320567"/>
                  <a:pt x="2463513" y="320596"/>
                </a:cubicBezTo>
                <a:cubicBezTo>
                  <a:pt x="2449435" y="320625"/>
                  <a:pt x="2438002" y="309230"/>
                  <a:pt x="2437973" y="295152"/>
                </a:cubicBezTo>
                <a:cubicBezTo>
                  <a:pt x="2437949" y="281075"/>
                  <a:pt x="2449340" y="269637"/>
                  <a:pt x="2463418" y="269613"/>
                </a:cubicBezTo>
                <a:close/>
                <a:moveTo>
                  <a:pt x="2192563" y="269613"/>
                </a:moveTo>
                <a:cubicBezTo>
                  <a:pt x="2206641" y="269613"/>
                  <a:pt x="2218055" y="281027"/>
                  <a:pt x="2218055" y="295104"/>
                </a:cubicBezTo>
                <a:cubicBezTo>
                  <a:pt x="2218055" y="309182"/>
                  <a:pt x="2206641" y="320596"/>
                  <a:pt x="2192563" y="320596"/>
                </a:cubicBezTo>
                <a:cubicBezTo>
                  <a:pt x="2178485" y="320596"/>
                  <a:pt x="2167071" y="309182"/>
                  <a:pt x="2167071" y="295104"/>
                </a:cubicBezTo>
                <a:cubicBezTo>
                  <a:pt x="2167071" y="281027"/>
                  <a:pt x="2178485" y="269613"/>
                  <a:pt x="2192563" y="269613"/>
                </a:cubicBezTo>
                <a:close/>
                <a:moveTo>
                  <a:pt x="1921661" y="269613"/>
                </a:moveTo>
                <a:cubicBezTo>
                  <a:pt x="1935739" y="269613"/>
                  <a:pt x="1947153" y="281027"/>
                  <a:pt x="1947153" y="295104"/>
                </a:cubicBezTo>
                <a:cubicBezTo>
                  <a:pt x="1947153" y="309182"/>
                  <a:pt x="1935739" y="320596"/>
                  <a:pt x="1921661" y="320596"/>
                </a:cubicBezTo>
                <a:cubicBezTo>
                  <a:pt x="1907583" y="320596"/>
                  <a:pt x="1896169" y="309182"/>
                  <a:pt x="1896169" y="295104"/>
                </a:cubicBezTo>
                <a:cubicBezTo>
                  <a:pt x="1896169" y="281027"/>
                  <a:pt x="1907583" y="269613"/>
                  <a:pt x="1921661" y="269613"/>
                </a:cubicBezTo>
                <a:close/>
                <a:moveTo>
                  <a:pt x="1650807" y="269613"/>
                </a:moveTo>
                <a:cubicBezTo>
                  <a:pt x="1664886" y="269613"/>
                  <a:pt x="1676299" y="281027"/>
                  <a:pt x="1676299" y="295104"/>
                </a:cubicBezTo>
                <a:cubicBezTo>
                  <a:pt x="1676299" y="309182"/>
                  <a:pt x="1664886" y="320596"/>
                  <a:pt x="1650807" y="320596"/>
                </a:cubicBezTo>
                <a:cubicBezTo>
                  <a:pt x="1636728" y="320596"/>
                  <a:pt x="1625315" y="309182"/>
                  <a:pt x="1625315" y="295104"/>
                </a:cubicBezTo>
                <a:cubicBezTo>
                  <a:pt x="1625315" y="281027"/>
                  <a:pt x="1636728" y="269613"/>
                  <a:pt x="1650807" y="269613"/>
                </a:cubicBezTo>
                <a:close/>
                <a:moveTo>
                  <a:pt x="1379905" y="269613"/>
                </a:moveTo>
                <a:cubicBezTo>
                  <a:pt x="1393984" y="269613"/>
                  <a:pt x="1405397" y="281027"/>
                  <a:pt x="1405397" y="295104"/>
                </a:cubicBezTo>
                <a:cubicBezTo>
                  <a:pt x="1405397" y="309182"/>
                  <a:pt x="1393984" y="320596"/>
                  <a:pt x="1379905" y="320596"/>
                </a:cubicBezTo>
                <a:cubicBezTo>
                  <a:pt x="1365826" y="320596"/>
                  <a:pt x="1354413" y="309182"/>
                  <a:pt x="1354413" y="295104"/>
                </a:cubicBezTo>
                <a:cubicBezTo>
                  <a:pt x="1354413" y="281027"/>
                  <a:pt x="1365826" y="269613"/>
                  <a:pt x="1379905" y="269613"/>
                </a:cubicBezTo>
                <a:close/>
                <a:moveTo>
                  <a:pt x="838149" y="269613"/>
                </a:moveTo>
                <a:cubicBezTo>
                  <a:pt x="852154" y="269717"/>
                  <a:pt x="863452" y="281098"/>
                  <a:pt x="863451" y="295104"/>
                </a:cubicBezTo>
                <a:cubicBezTo>
                  <a:pt x="863451" y="309182"/>
                  <a:pt x="852038" y="320596"/>
                  <a:pt x="837959" y="320596"/>
                </a:cubicBezTo>
                <a:cubicBezTo>
                  <a:pt x="823880" y="320596"/>
                  <a:pt x="812467" y="309182"/>
                  <a:pt x="812467" y="295104"/>
                </a:cubicBezTo>
                <a:cubicBezTo>
                  <a:pt x="812467" y="295042"/>
                  <a:pt x="812467" y="294976"/>
                  <a:pt x="812468" y="294914"/>
                </a:cubicBezTo>
                <a:cubicBezTo>
                  <a:pt x="812573" y="280836"/>
                  <a:pt x="824071" y="269508"/>
                  <a:pt x="838149" y="269613"/>
                </a:cubicBezTo>
                <a:close/>
                <a:moveTo>
                  <a:pt x="567248" y="269613"/>
                </a:moveTo>
                <a:cubicBezTo>
                  <a:pt x="567262" y="269613"/>
                  <a:pt x="567281" y="269613"/>
                  <a:pt x="567295" y="269613"/>
                </a:cubicBezTo>
                <a:cubicBezTo>
                  <a:pt x="581373" y="269613"/>
                  <a:pt x="592787" y="281027"/>
                  <a:pt x="592787" y="295104"/>
                </a:cubicBezTo>
                <a:cubicBezTo>
                  <a:pt x="592787" y="295119"/>
                  <a:pt x="592787" y="295138"/>
                  <a:pt x="592787" y="295152"/>
                </a:cubicBezTo>
                <a:cubicBezTo>
                  <a:pt x="592759" y="309230"/>
                  <a:pt x="581325" y="320620"/>
                  <a:pt x="567248" y="320596"/>
                </a:cubicBezTo>
                <a:cubicBezTo>
                  <a:pt x="553189" y="320567"/>
                  <a:pt x="541803" y="309163"/>
                  <a:pt x="541803" y="295104"/>
                </a:cubicBezTo>
                <a:cubicBezTo>
                  <a:pt x="541803" y="281046"/>
                  <a:pt x="553189" y="269637"/>
                  <a:pt x="567248" y="269613"/>
                </a:cubicBezTo>
                <a:close/>
                <a:moveTo>
                  <a:pt x="296393" y="269613"/>
                </a:moveTo>
                <a:cubicBezTo>
                  <a:pt x="310471" y="269613"/>
                  <a:pt x="321885" y="281027"/>
                  <a:pt x="321885" y="295104"/>
                </a:cubicBezTo>
                <a:cubicBezTo>
                  <a:pt x="321885" y="309182"/>
                  <a:pt x="310471" y="320596"/>
                  <a:pt x="296393" y="320596"/>
                </a:cubicBezTo>
                <a:cubicBezTo>
                  <a:pt x="282315" y="320596"/>
                  <a:pt x="270901" y="309182"/>
                  <a:pt x="270901" y="295104"/>
                </a:cubicBezTo>
                <a:cubicBezTo>
                  <a:pt x="270901" y="281027"/>
                  <a:pt x="282315" y="269613"/>
                  <a:pt x="296393" y="269613"/>
                </a:cubicBezTo>
                <a:close/>
                <a:moveTo>
                  <a:pt x="25492" y="269613"/>
                </a:moveTo>
                <a:cubicBezTo>
                  <a:pt x="39570" y="269613"/>
                  <a:pt x="50984" y="281027"/>
                  <a:pt x="50984" y="295104"/>
                </a:cubicBezTo>
                <a:cubicBezTo>
                  <a:pt x="50984" y="309182"/>
                  <a:pt x="39570" y="320596"/>
                  <a:pt x="25492" y="320596"/>
                </a:cubicBezTo>
                <a:cubicBezTo>
                  <a:pt x="11414" y="320596"/>
                  <a:pt x="0" y="309182"/>
                  <a:pt x="0" y="295104"/>
                </a:cubicBezTo>
                <a:cubicBezTo>
                  <a:pt x="0" y="281027"/>
                  <a:pt x="11414" y="269613"/>
                  <a:pt x="25492" y="269613"/>
                </a:cubicBezTo>
                <a:close/>
                <a:moveTo>
                  <a:pt x="1102772" y="269470"/>
                </a:moveTo>
                <a:cubicBezTo>
                  <a:pt x="1116851" y="269470"/>
                  <a:pt x="1128264" y="280883"/>
                  <a:pt x="1128264" y="294961"/>
                </a:cubicBezTo>
                <a:cubicBezTo>
                  <a:pt x="1128264" y="309040"/>
                  <a:pt x="1116851" y="320453"/>
                  <a:pt x="1102772" y="320453"/>
                </a:cubicBezTo>
                <a:cubicBezTo>
                  <a:pt x="1088693" y="320453"/>
                  <a:pt x="1077280" y="309040"/>
                  <a:pt x="1077280" y="294961"/>
                </a:cubicBezTo>
                <a:cubicBezTo>
                  <a:pt x="1077280" y="280883"/>
                  <a:pt x="1088693" y="269470"/>
                  <a:pt x="1102772" y="269470"/>
                </a:cubicBezTo>
                <a:close/>
                <a:moveTo>
                  <a:pt x="4359586" y="1"/>
                </a:moveTo>
                <a:cubicBezTo>
                  <a:pt x="4373664" y="1"/>
                  <a:pt x="4385078" y="11415"/>
                  <a:pt x="4385078" y="25493"/>
                </a:cubicBezTo>
                <a:cubicBezTo>
                  <a:pt x="4385078" y="39570"/>
                  <a:pt x="4373664" y="50984"/>
                  <a:pt x="4359586" y="50984"/>
                </a:cubicBezTo>
                <a:cubicBezTo>
                  <a:pt x="4345508" y="50984"/>
                  <a:pt x="4334094" y="39570"/>
                  <a:pt x="4334094" y="25493"/>
                </a:cubicBezTo>
                <a:cubicBezTo>
                  <a:pt x="4334094" y="11415"/>
                  <a:pt x="4345508" y="1"/>
                  <a:pt x="4359586" y="1"/>
                </a:cubicBezTo>
                <a:close/>
                <a:moveTo>
                  <a:pt x="4088732" y="1"/>
                </a:moveTo>
                <a:cubicBezTo>
                  <a:pt x="4102810" y="1"/>
                  <a:pt x="4114224" y="11415"/>
                  <a:pt x="4114224" y="25493"/>
                </a:cubicBezTo>
                <a:cubicBezTo>
                  <a:pt x="4114224" y="39570"/>
                  <a:pt x="4102810" y="50984"/>
                  <a:pt x="4088732" y="50984"/>
                </a:cubicBezTo>
                <a:cubicBezTo>
                  <a:pt x="4074654" y="50984"/>
                  <a:pt x="4063240" y="39570"/>
                  <a:pt x="4063240" y="25493"/>
                </a:cubicBezTo>
                <a:cubicBezTo>
                  <a:pt x="4063240" y="11415"/>
                  <a:pt x="4074654" y="1"/>
                  <a:pt x="4088732" y="1"/>
                </a:cubicBezTo>
                <a:close/>
                <a:moveTo>
                  <a:pt x="3817830" y="1"/>
                </a:moveTo>
                <a:cubicBezTo>
                  <a:pt x="3831908" y="1"/>
                  <a:pt x="3843322" y="11415"/>
                  <a:pt x="3843322" y="25493"/>
                </a:cubicBezTo>
                <a:cubicBezTo>
                  <a:pt x="3843322" y="39570"/>
                  <a:pt x="3831908" y="50984"/>
                  <a:pt x="3817830" y="50984"/>
                </a:cubicBezTo>
                <a:cubicBezTo>
                  <a:pt x="3803752" y="50984"/>
                  <a:pt x="3792338" y="39570"/>
                  <a:pt x="3792338" y="25493"/>
                </a:cubicBezTo>
                <a:cubicBezTo>
                  <a:pt x="3792338" y="11415"/>
                  <a:pt x="3803752" y="1"/>
                  <a:pt x="3817830" y="1"/>
                </a:cubicBezTo>
                <a:close/>
                <a:moveTo>
                  <a:pt x="3547167" y="1"/>
                </a:moveTo>
                <a:cubicBezTo>
                  <a:pt x="3561225" y="25"/>
                  <a:pt x="3572611" y="11434"/>
                  <a:pt x="3572611" y="25493"/>
                </a:cubicBezTo>
                <a:cubicBezTo>
                  <a:pt x="3572611" y="25507"/>
                  <a:pt x="3572611" y="25526"/>
                  <a:pt x="3572611" y="25540"/>
                </a:cubicBezTo>
                <a:cubicBezTo>
                  <a:pt x="3572583" y="39618"/>
                  <a:pt x="3561149" y="51008"/>
                  <a:pt x="3547072" y="50984"/>
                </a:cubicBezTo>
                <a:cubicBezTo>
                  <a:pt x="3532994" y="50955"/>
                  <a:pt x="3521598" y="39522"/>
                  <a:pt x="3521627" y="25445"/>
                </a:cubicBezTo>
                <a:cubicBezTo>
                  <a:pt x="3521655" y="11368"/>
                  <a:pt x="3533089" y="-28"/>
                  <a:pt x="3547167" y="1"/>
                </a:cubicBezTo>
                <a:close/>
                <a:moveTo>
                  <a:pt x="3276075" y="1"/>
                </a:moveTo>
                <a:cubicBezTo>
                  <a:pt x="3290153" y="1"/>
                  <a:pt x="3301567" y="11415"/>
                  <a:pt x="3301567" y="25493"/>
                </a:cubicBezTo>
                <a:cubicBezTo>
                  <a:pt x="3301567" y="39570"/>
                  <a:pt x="3290153" y="50984"/>
                  <a:pt x="3276075" y="50984"/>
                </a:cubicBezTo>
                <a:cubicBezTo>
                  <a:pt x="3261997" y="50984"/>
                  <a:pt x="3250583" y="39570"/>
                  <a:pt x="3250583" y="25493"/>
                </a:cubicBezTo>
                <a:cubicBezTo>
                  <a:pt x="3250583" y="11415"/>
                  <a:pt x="3261997" y="1"/>
                  <a:pt x="3276075" y="1"/>
                </a:cubicBezTo>
                <a:close/>
                <a:moveTo>
                  <a:pt x="3005221" y="1"/>
                </a:moveTo>
                <a:cubicBezTo>
                  <a:pt x="3019213" y="53"/>
                  <a:pt x="3030561" y="11358"/>
                  <a:pt x="3030665" y="25350"/>
                </a:cubicBezTo>
                <a:cubicBezTo>
                  <a:pt x="3030665" y="25412"/>
                  <a:pt x="3030665" y="25478"/>
                  <a:pt x="3030665" y="25540"/>
                </a:cubicBezTo>
                <a:cubicBezTo>
                  <a:pt x="3030642" y="39618"/>
                  <a:pt x="3019203" y="51013"/>
                  <a:pt x="3005126" y="50984"/>
                </a:cubicBezTo>
                <a:cubicBezTo>
                  <a:pt x="2991048" y="50960"/>
                  <a:pt x="2979657" y="39522"/>
                  <a:pt x="2979681" y="25445"/>
                </a:cubicBezTo>
                <a:cubicBezTo>
                  <a:pt x="2979710" y="11368"/>
                  <a:pt x="2991143" y="-28"/>
                  <a:pt x="3005221" y="1"/>
                </a:cubicBezTo>
                <a:close/>
                <a:moveTo>
                  <a:pt x="2734319" y="1"/>
                </a:moveTo>
                <a:cubicBezTo>
                  <a:pt x="2748397" y="1"/>
                  <a:pt x="2759811" y="11415"/>
                  <a:pt x="2759811" y="25493"/>
                </a:cubicBezTo>
                <a:cubicBezTo>
                  <a:pt x="2759811" y="39570"/>
                  <a:pt x="2748397" y="50984"/>
                  <a:pt x="2734319" y="50984"/>
                </a:cubicBezTo>
                <a:cubicBezTo>
                  <a:pt x="2720241" y="50984"/>
                  <a:pt x="2708827" y="39570"/>
                  <a:pt x="2708827" y="25493"/>
                </a:cubicBezTo>
                <a:cubicBezTo>
                  <a:pt x="2708827" y="11415"/>
                  <a:pt x="2720241" y="1"/>
                  <a:pt x="2734319" y="1"/>
                </a:cubicBezTo>
                <a:close/>
                <a:moveTo>
                  <a:pt x="2463418" y="1"/>
                </a:moveTo>
                <a:cubicBezTo>
                  <a:pt x="2477457" y="-28"/>
                  <a:pt x="2488881" y="11310"/>
                  <a:pt x="2488957" y="25350"/>
                </a:cubicBezTo>
                <a:cubicBezTo>
                  <a:pt x="2488957" y="25383"/>
                  <a:pt x="2488957" y="25412"/>
                  <a:pt x="2488957" y="25445"/>
                </a:cubicBezTo>
                <a:cubicBezTo>
                  <a:pt x="2488986" y="39522"/>
                  <a:pt x="2477590" y="50955"/>
                  <a:pt x="2463513" y="50984"/>
                </a:cubicBezTo>
                <a:cubicBezTo>
                  <a:pt x="2449435" y="51013"/>
                  <a:pt x="2438002" y="39618"/>
                  <a:pt x="2437973" y="25540"/>
                </a:cubicBezTo>
                <a:cubicBezTo>
                  <a:pt x="2437949" y="11463"/>
                  <a:pt x="2449340" y="30"/>
                  <a:pt x="2463418" y="1"/>
                </a:cubicBezTo>
                <a:close/>
                <a:moveTo>
                  <a:pt x="2192563" y="1"/>
                </a:moveTo>
                <a:cubicBezTo>
                  <a:pt x="2206641" y="1"/>
                  <a:pt x="2218055" y="11415"/>
                  <a:pt x="2218055" y="25493"/>
                </a:cubicBezTo>
                <a:cubicBezTo>
                  <a:pt x="2218055" y="39570"/>
                  <a:pt x="2206641" y="50984"/>
                  <a:pt x="2192563" y="50984"/>
                </a:cubicBezTo>
                <a:cubicBezTo>
                  <a:pt x="2178485" y="50984"/>
                  <a:pt x="2167071" y="39570"/>
                  <a:pt x="2167071" y="25493"/>
                </a:cubicBezTo>
                <a:cubicBezTo>
                  <a:pt x="2167071" y="11415"/>
                  <a:pt x="2178485" y="1"/>
                  <a:pt x="2192563" y="1"/>
                </a:cubicBezTo>
                <a:close/>
                <a:moveTo>
                  <a:pt x="1921661" y="1"/>
                </a:moveTo>
                <a:cubicBezTo>
                  <a:pt x="1935739" y="1"/>
                  <a:pt x="1947153" y="11415"/>
                  <a:pt x="1947153" y="25493"/>
                </a:cubicBezTo>
                <a:cubicBezTo>
                  <a:pt x="1947153" y="39570"/>
                  <a:pt x="1935739" y="50984"/>
                  <a:pt x="1921661" y="50984"/>
                </a:cubicBezTo>
                <a:cubicBezTo>
                  <a:pt x="1907583" y="50984"/>
                  <a:pt x="1896169" y="39570"/>
                  <a:pt x="1896169" y="25493"/>
                </a:cubicBezTo>
                <a:cubicBezTo>
                  <a:pt x="1896169" y="11415"/>
                  <a:pt x="1907583" y="1"/>
                  <a:pt x="1921661" y="1"/>
                </a:cubicBezTo>
                <a:close/>
                <a:moveTo>
                  <a:pt x="1650807" y="1"/>
                </a:moveTo>
                <a:cubicBezTo>
                  <a:pt x="1664830" y="1"/>
                  <a:pt x="1676220" y="11325"/>
                  <a:pt x="1676299" y="25350"/>
                </a:cubicBezTo>
                <a:cubicBezTo>
                  <a:pt x="1676299" y="25397"/>
                  <a:pt x="1676299" y="25445"/>
                  <a:pt x="1676299" y="25493"/>
                </a:cubicBezTo>
                <a:cubicBezTo>
                  <a:pt x="1676299" y="39570"/>
                  <a:pt x="1664886" y="50984"/>
                  <a:pt x="1650808" y="50984"/>
                </a:cubicBezTo>
                <a:cubicBezTo>
                  <a:pt x="1636728" y="50984"/>
                  <a:pt x="1625315" y="39570"/>
                  <a:pt x="1625315" y="25493"/>
                </a:cubicBezTo>
                <a:cubicBezTo>
                  <a:pt x="1625314" y="11415"/>
                  <a:pt x="1636728" y="1"/>
                  <a:pt x="1650807" y="1"/>
                </a:cubicBezTo>
                <a:close/>
                <a:moveTo>
                  <a:pt x="1379906" y="1"/>
                </a:moveTo>
                <a:cubicBezTo>
                  <a:pt x="1393929" y="1"/>
                  <a:pt x="1405319" y="11325"/>
                  <a:pt x="1405398" y="25350"/>
                </a:cubicBezTo>
                <a:cubicBezTo>
                  <a:pt x="1405398" y="25397"/>
                  <a:pt x="1405398" y="25445"/>
                  <a:pt x="1405398" y="25493"/>
                </a:cubicBezTo>
                <a:cubicBezTo>
                  <a:pt x="1405398" y="39570"/>
                  <a:pt x="1393985" y="50984"/>
                  <a:pt x="1379907" y="50984"/>
                </a:cubicBezTo>
                <a:cubicBezTo>
                  <a:pt x="1365827" y="50984"/>
                  <a:pt x="1354414" y="39570"/>
                  <a:pt x="1354414" y="25493"/>
                </a:cubicBezTo>
                <a:cubicBezTo>
                  <a:pt x="1354413" y="11415"/>
                  <a:pt x="1365827" y="1"/>
                  <a:pt x="1379906" y="1"/>
                </a:cubicBezTo>
                <a:close/>
                <a:moveTo>
                  <a:pt x="1109051" y="1"/>
                </a:moveTo>
                <a:cubicBezTo>
                  <a:pt x="1123075" y="1"/>
                  <a:pt x="1134465" y="11325"/>
                  <a:pt x="1134543" y="25350"/>
                </a:cubicBezTo>
                <a:cubicBezTo>
                  <a:pt x="1134543" y="39408"/>
                  <a:pt x="1123159" y="50813"/>
                  <a:pt x="1109099" y="50841"/>
                </a:cubicBezTo>
                <a:cubicBezTo>
                  <a:pt x="1095012" y="50841"/>
                  <a:pt x="1083585" y="39437"/>
                  <a:pt x="1083559" y="25350"/>
                </a:cubicBezTo>
                <a:cubicBezTo>
                  <a:pt x="1083663" y="11339"/>
                  <a:pt x="1095039" y="25"/>
                  <a:pt x="1109051" y="1"/>
                </a:cubicBezTo>
                <a:close/>
                <a:moveTo>
                  <a:pt x="838149" y="1"/>
                </a:moveTo>
                <a:cubicBezTo>
                  <a:pt x="852173" y="1"/>
                  <a:pt x="863563" y="11325"/>
                  <a:pt x="863642" y="25350"/>
                </a:cubicBezTo>
                <a:cubicBezTo>
                  <a:pt x="863642" y="25411"/>
                  <a:pt x="863641" y="25478"/>
                  <a:pt x="863641" y="25540"/>
                </a:cubicBezTo>
                <a:cubicBezTo>
                  <a:pt x="863536" y="39617"/>
                  <a:pt x="852038" y="50946"/>
                  <a:pt x="837959" y="50841"/>
                </a:cubicBezTo>
                <a:cubicBezTo>
                  <a:pt x="823880" y="50841"/>
                  <a:pt x="812467" y="39427"/>
                  <a:pt x="812467" y="25350"/>
                </a:cubicBezTo>
                <a:cubicBezTo>
                  <a:pt x="812467" y="25335"/>
                  <a:pt x="812467" y="25316"/>
                  <a:pt x="812467" y="25302"/>
                </a:cubicBezTo>
                <a:cubicBezTo>
                  <a:pt x="812573" y="11225"/>
                  <a:pt x="824071" y="-104"/>
                  <a:pt x="838149" y="1"/>
                </a:cubicBezTo>
                <a:close/>
                <a:moveTo>
                  <a:pt x="567248" y="1"/>
                </a:moveTo>
                <a:cubicBezTo>
                  <a:pt x="567262" y="1"/>
                  <a:pt x="567281" y="1"/>
                  <a:pt x="567295" y="1"/>
                </a:cubicBezTo>
                <a:cubicBezTo>
                  <a:pt x="581373" y="1"/>
                  <a:pt x="592787" y="11415"/>
                  <a:pt x="592787" y="25493"/>
                </a:cubicBezTo>
                <a:cubicBezTo>
                  <a:pt x="592787" y="25507"/>
                  <a:pt x="592787" y="25526"/>
                  <a:pt x="592787" y="25540"/>
                </a:cubicBezTo>
                <a:cubicBezTo>
                  <a:pt x="592759" y="39618"/>
                  <a:pt x="581325" y="51008"/>
                  <a:pt x="567248" y="50984"/>
                </a:cubicBezTo>
                <a:cubicBezTo>
                  <a:pt x="553189" y="50955"/>
                  <a:pt x="541803" y="39551"/>
                  <a:pt x="541803" y="25493"/>
                </a:cubicBezTo>
                <a:cubicBezTo>
                  <a:pt x="541803" y="11434"/>
                  <a:pt x="553189" y="25"/>
                  <a:pt x="567248" y="1"/>
                </a:cubicBezTo>
                <a:close/>
                <a:moveTo>
                  <a:pt x="296393" y="1"/>
                </a:moveTo>
                <a:cubicBezTo>
                  <a:pt x="310471" y="1"/>
                  <a:pt x="321885" y="11415"/>
                  <a:pt x="321885" y="25493"/>
                </a:cubicBezTo>
                <a:cubicBezTo>
                  <a:pt x="321885" y="39570"/>
                  <a:pt x="310471" y="50984"/>
                  <a:pt x="296393" y="50984"/>
                </a:cubicBezTo>
                <a:cubicBezTo>
                  <a:pt x="282315" y="50984"/>
                  <a:pt x="270901" y="39570"/>
                  <a:pt x="270901" y="25493"/>
                </a:cubicBezTo>
                <a:cubicBezTo>
                  <a:pt x="270901" y="11415"/>
                  <a:pt x="282315" y="1"/>
                  <a:pt x="296393" y="1"/>
                </a:cubicBezTo>
                <a:close/>
                <a:moveTo>
                  <a:pt x="25492" y="1"/>
                </a:moveTo>
                <a:cubicBezTo>
                  <a:pt x="39570" y="1"/>
                  <a:pt x="50984" y="11415"/>
                  <a:pt x="50984" y="25493"/>
                </a:cubicBezTo>
                <a:cubicBezTo>
                  <a:pt x="50984" y="39570"/>
                  <a:pt x="39570" y="50984"/>
                  <a:pt x="25492" y="50984"/>
                </a:cubicBezTo>
                <a:cubicBezTo>
                  <a:pt x="11414" y="50984"/>
                  <a:pt x="0" y="39570"/>
                  <a:pt x="0" y="25493"/>
                </a:cubicBezTo>
                <a:cubicBezTo>
                  <a:pt x="0" y="11415"/>
                  <a:pt x="11414" y="1"/>
                  <a:pt x="25492" y="1"/>
                </a:cubicBezTo>
                <a:close/>
              </a:path>
            </a:pathLst>
          </a:custGeom>
          <a:solidFill>
            <a:srgbClr val="2A5D9B"/>
          </a:solidFill>
          <a:ln w="4750"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8AE741C1-2D8C-C440-AF46-7CAA89EBCBBF}"/>
              </a:ext>
            </a:extLst>
          </p:cNvPr>
          <p:cNvSpPr>
            <a:spLocks noGrp="1"/>
          </p:cNvSpPr>
          <p:nvPr>
            <p:ph type="subTitle" idx="1" hasCustomPrompt="1"/>
          </p:nvPr>
        </p:nvSpPr>
        <p:spPr>
          <a:xfrm>
            <a:off x="383426" y="4159118"/>
            <a:ext cx="8335175" cy="484165"/>
          </a:xfrm>
          <a:noFill/>
        </p:spPr>
        <p:txBody>
          <a:bodyPr vert="horz" lIns="91440" tIns="45720" rIns="91440" bIns="45720" rtlCol="0">
            <a:normAutofit/>
          </a:bodyPr>
          <a:lstStyle>
            <a:lvl1pPr marL="0" indent="0">
              <a:buNone/>
              <a:defRPr lang="en-US" sz="1800" i="0">
                <a:solidFill>
                  <a:schemeClr val="tx1">
                    <a:lumMod val="75000"/>
                    <a:lumOff val="25000"/>
                  </a:schemeClr>
                </a:solidFill>
                <a:latin typeface="+mn-lt"/>
              </a:defRPr>
            </a:lvl1pPr>
          </a:lstStyle>
          <a:p>
            <a:pPr marL="137160" lvl="0" indent="-137160">
              <a:lnSpc>
                <a:spcPct val="90000"/>
              </a:lnSpc>
              <a:spcBef>
                <a:spcPts val="1000"/>
              </a:spcBef>
            </a:pPr>
            <a:r>
              <a:rPr lang="en-US" dirty="0"/>
              <a:t>Click to edit master subtitle style</a:t>
            </a:r>
          </a:p>
        </p:txBody>
      </p:sp>
      <p:sp>
        <p:nvSpPr>
          <p:cNvPr id="12" name="Title 1">
            <a:extLst>
              <a:ext uri="{FF2B5EF4-FFF2-40B4-BE49-F238E27FC236}">
                <a16:creationId xmlns:a16="http://schemas.microsoft.com/office/drawing/2014/main" id="{E776ABF6-356F-5E48-967A-AD96BE591A2A}"/>
              </a:ext>
            </a:extLst>
          </p:cNvPr>
          <p:cNvSpPr>
            <a:spLocks noGrp="1"/>
          </p:cNvSpPr>
          <p:nvPr>
            <p:ph type="ctrTitle" hasCustomPrompt="1"/>
          </p:nvPr>
        </p:nvSpPr>
        <p:spPr>
          <a:xfrm>
            <a:off x="383426" y="3263200"/>
            <a:ext cx="8335174" cy="513761"/>
          </a:xfrm>
        </p:spPr>
        <p:txBody>
          <a:bodyPr vert="horz" lIns="91440" tIns="45720" rIns="91440" bIns="45720" rtlCol="0" anchor="b">
            <a:normAutofit/>
          </a:bodyPr>
          <a:lstStyle>
            <a:lvl1pPr>
              <a:defRPr lang="en-US" sz="2800" b="1" dirty="0">
                <a:solidFill>
                  <a:schemeClr val="accent1"/>
                </a:solidFill>
              </a:defRPr>
            </a:lvl1pPr>
          </a:lstStyle>
          <a:p>
            <a:pPr lvl="0">
              <a:lnSpc>
                <a:spcPct val="80000"/>
              </a:lnSpc>
            </a:pPr>
            <a:r>
              <a:rPr lang="en-US" dirty="0"/>
              <a:t>Thank YOU !</a:t>
            </a:r>
          </a:p>
        </p:txBody>
      </p:sp>
      <p:sp>
        <p:nvSpPr>
          <p:cNvPr id="15" name="Date Placeholder 3">
            <a:extLst>
              <a:ext uri="{FF2B5EF4-FFF2-40B4-BE49-F238E27FC236}">
                <a16:creationId xmlns:a16="http://schemas.microsoft.com/office/drawing/2014/main" id="{89C36C7D-EA50-1D4E-92D7-E20D73CFA7E9}"/>
              </a:ext>
            </a:extLst>
          </p:cNvPr>
          <p:cNvSpPr>
            <a:spLocks noGrp="1"/>
          </p:cNvSpPr>
          <p:nvPr>
            <p:ph type="dt" sz="half" idx="2"/>
          </p:nvPr>
        </p:nvSpPr>
        <p:spPr>
          <a:xfrm>
            <a:off x="383426" y="6173108"/>
            <a:ext cx="2743200" cy="365125"/>
          </a:xfrm>
          <a:prstGeom prst="rect">
            <a:avLst/>
          </a:prstGeom>
          <a:noFill/>
        </p:spPr>
        <p:txBody>
          <a:bodyPr>
            <a:normAutofit/>
          </a:bodyPr>
          <a:lstStyle>
            <a:lvl1pPr marL="0" indent="0">
              <a:buNone/>
              <a:defRPr lang="en-US" sz="1600" b="0" i="0" smtClean="0">
                <a:solidFill>
                  <a:schemeClr val="tx1">
                    <a:lumMod val="75000"/>
                    <a:lumOff val="25000"/>
                  </a:schemeClr>
                </a:solidFill>
                <a:latin typeface="+mn-lt"/>
              </a:defRPr>
            </a:lvl1pPr>
          </a:lstStyle>
          <a:p>
            <a:pPr>
              <a:spcBef>
                <a:spcPts val="1200"/>
              </a:spcBef>
              <a:buClr>
                <a:srgbClr val="0054B1"/>
              </a:buClr>
            </a:pPr>
            <a:endParaRPr lang="en-IN" dirty="0"/>
          </a:p>
        </p:txBody>
      </p:sp>
      <p:pic>
        <p:nvPicPr>
          <p:cNvPr id="4" name="Picture 3">
            <a:extLst>
              <a:ext uri="{FF2B5EF4-FFF2-40B4-BE49-F238E27FC236}">
                <a16:creationId xmlns:a16="http://schemas.microsoft.com/office/drawing/2014/main" id="{905343D7-979D-49C2-B54B-F93FB41BA42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194095" y="1478506"/>
            <a:ext cx="5932836" cy="3954385"/>
          </a:xfrm>
          <a:prstGeom prst="rect">
            <a:avLst/>
          </a:prstGeom>
        </p:spPr>
      </p:pic>
      <p:pic>
        <p:nvPicPr>
          <p:cNvPr id="9" name="Picture 8">
            <a:extLst>
              <a:ext uri="{FF2B5EF4-FFF2-40B4-BE49-F238E27FC236}">
                <a16:creationId xmlns:a16="http://schemas.microsoft.com/office/drawing/2014/main" id="{637AC0E6-07C6-FC89-9A0B-E0CE0EADF70A}"/>
              </a:ext>
            </a:extLst>
          </p:cNvPr>
          <p:cNvPicPr>
            <a:picLocks noChangeAspect="1"/>
          </p:cNvPicPr>
          <p:nvPr userDrawn="1"/>
        </p:nvPicPr>
        <p:blipFill>
          <a:blip r:embed="rId3"/>
          <a:stretch>
            <a:fillRect/>
          </a:stretch>
        </p:blipFill>
        <p:spPr>
          <a:xfrm>
            <a:off x="244270" y="559573"/>
            <a:ext cx="3974672" cy="484909"/>
          </a:xfrm>
          <a:prstGeom prst="rect">
            <a:avLst/>
          </a:prstGeom>
        </p:spPr>
      </p:pic>
    </p:spTree>
    <p:extLst>
      <p:ext uri="{BB962C8B-B14F-4D97-AF65-F5344CB8AC3E}">
        <p14:creationId xmlns:p14="http://schemas.microsoft.com/office/powerpoint/2010/main" val="260054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940C-F11C-5A49-B59E-CA85020CFE35}"/>
              </a:ext>
            </a:extLst>
          </p:cNvPr>
          <p:cNvSpPr>
            <a:spLocks noGrp="1"/>
          </p:cNvSpPr>
          <p:nvPr>
            <p:ph type="title"/>
          </p:nvPr>
        </p:nvSpPr>
        <p:spPr/>
        <p:txBody>
          <a:bodyPr/>
          <a:lstStyle>
            <a:lvl1pPr>
              <a:defRPr b="1" i="0">
                <a:latin typeface="+mj-lt"/>
              </a:defRPr>
            </a:lvl1pPr>
          </a:lstStyle>
          <a:p>
            <a:endParaRPr lang="en-US" dirty="0"/>
          </a:p>
        </p:txBody>
      </p:sp>
      <p:sp>
        <p:nvSpPr>
          <p:cNvPr id="3" name="Content Placeholder 2">
            <a:extLst>
              <a:ext uri="{FF2B5EF4-FFF2-40B4-BE49-F238E27FC236}">
                <a16:creationId xmlns:a16="http://schemas.microsoft.com/office/drawing/2014/main" id="{2141C0AA-AA0D-7844-A1A2-5BACDDBF8E6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130B986-72CA-5244-A80F-CCCA470E6A95}"/>
              </a:ext>
            </a:extLst>
          </p:cNvPr>
          <p:cNvSpPr>
            <a:spLocks noGrp="1"/>
          </p:cNvSpPr>
          <p:nvPr>
            <p:ph type="sldNum" sz="quarter" idx="12"/>
          </p:nvPr>
        </p:nvSpPr>
        <p:spPr>
          <a:xfrm>
            <a:off x="11353799" y="6547987"/>
            <a:ext cx="621625" cy="216278"/>
          </a:xfrm>
          <a:prstGeom prst="rect">
            <a:avLst/>
          </a:prstGeom>
          <a:noFill/>
        </p:spPr>
        <p:txBody>
          <a:bodyPr vert="horz" lIns="91440" tIns="45720" rIns="91440" bIns="45720" rtlCol="0" anchor="ctr">
            <a:normAutofit lnSpcReduction="10000"/>
          </a:bodyPr>
          <a:lstStyle>
            <a:lvl1pPr algn="r">
              <a:defRPr lang="en-US" smtClean="0"/>
            </a:lvl1pPr>
          </a:lstStyle>
          <a:p>
            <a:pPr>
              <a:lnSpc>
                <a:spcPct val="90000"/>
              </a:lnSpc>
              <a:spcBef>
                <a:spcPct val="0"/>
              </a:spcBef>
            </a:pPr>
            <a:fld id="{966ACF59-1DAD-A048-B0BD-072D23E25561}" type="slidenum">
              <a:rPr lang="en-US" smtClean="0"/>
              <a:pPr>
                <a:lnSpc>
                  <a:spcPct val="90000"/>
                </a:lnSpc>
                <a:spcBef>
                  <a:spcPct val="0"/>
                </a:spcBef>
              </a:pPr>
              <a:t>‹#›</a:t>
            </a:fld>
            <a:endParaRPr lang="en-US" dirty="0"/>
          </a:p>
        </p:txBody>
      </p:sp>
      <p:sp>
        <p:nvSpPr>
          <p:cNvPr id="7" name="Footer Placeholder 3">
            <a:extLst>
              <a:ext uri="{FF2B5EF4-FFF2-40B4-BE49-F238E27FC236}">
                <a16:creationId xmlns:a16="http://schemas.microsoft.com/office/drawing/2014/main" id="{5E346C66-C442-48E8-9573-4404B14FB215}"/>
              </a:ext>
            </a:extLst>
          </p:cNvPr>
          <p:cNvSpPr>
            <a:spLocks noGrp="1"/>
          </p:cNvSpPr>
          <p:nvPr>
            <p:ph type="ftr" sz="quarter" idx="11"/>
          </p:nvPr>
        </p:nvSpPr>
        <p:spPr>
          <a:xfrm>
            <a:off x="4038600" y="6547987"/>
            <a:ext cx="4114800" cy="216278"/>
          </a:xfrm>
          <a:prstGeom prst="rect">
            <a:avLst/>
          </a:prstGeom>
        </p:spPr>
        <p:txBody>
          <a:bodyPr/>
          <a:lstStyle>
            <a:lvl1pPr algn="ctr">
              <a:defRPr/>
            </a:lvl1pPr>
          </a:lstStyle>
          <a:p>
            <a:r>
              <a:rPr lang="en-US" dirty="0"/>
              <a:t>Copyright © 2023 All rights reserved.  |  DataZymes Confidential</a:t>
            </a:r>
          </a:p>
        </p:txBody>
      </p:sp>
    </p:spTree>
    <p:extLst>
      <p:ext uri="{BB962C8B-B14F-4D97-AF65-F5344CB8AC3E}">
        <p14:creationId xmlns:p14="http://schemas.microsoft.com/office/powerpoint/2010/main" val="262132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7EEB9-FC7E-BA47-ABCD-AA6132E365CA}"/>
              </a:ext>
            </a:extLst>
          </p:cNvPr>
          <p:cNvSpPr>
            <a:spLocks noGrp="1"/>
          </p:cNvSpPr>
          <p:nvPr>
            <p:ph type="title"/>
          </p:nvPr>
        </p:nvSpPr>
        <p:spPr>
          <a:xfrm>
            <a:off x="513702" y="491000"/>
            <a:ext cx="11159185" cy="658120"/>
          </a:xfrm>
          <a:prstGeom prst="rect">
            <a:avLst/>
          </a:prstGeom>
          <a:noFill/>
        </p:spPr>
        <p:txBody>
          <a:bodyPr>
            <a:noAutofit/>
          </a:bodyPr>
          <a:lstStyle/>
          <a:p>
            <a:pPr marL="0" lvl="0"/>
            <a:endParaRPr lang="en-US" dirty="0"/>
          </a:p>
        </p:txBody>
      </p:sp>
      <p:sp>
        <p:nvSpPr>
          <p:cNvPr id="3" name="Text Placeholder 2">
            <a:extLst>
              <a:ext uri="{FF2B5EF4-FFF2-40B4-BE49-F238E27FC236}">
                <a16:creationId xmlns:a16="http://schemas.microsoft.com/office/drawing/2014/main" id="{DB898A08-B10D-4E43-8051-0EA9585BEF06}"/>
              </a:ext>
            </a:extLst>
          </p:cNvPr>
          <p:cNvSpPr>
            <a:spLocks noGrp="1"/>
          </p:cNvSpPr>
          <p:nvPr>
            <p:ph type="body" idx="1"/>
          </p:nvPr>
        </p:nvSpPr>
        <p:spPr>
          <a:xfrm>
            <a:off x="513702" y="1371264"/>
            <a:ext cx="11159185" cy="4751240"/>
          </a:xfrm>
          <a:prstGeom prst="rect">
            <a:avLst/>
          </a:prstGeom>
          <a:noFill/>
        </p:spPr>
        <p:txBody>
          <a:bodyPr>
            <a:noAutofit/>
          </a:bodyPr>
          <a:lstStyle/>
          <a:p>
            <a:pPr lvl="0" indent="-171450">
              <a:buClr>
                <a:srgbClr val="0054B1"/>
              </a:buCl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a:extLst>
              <a:ext uri="{FF2B5EF4-FFF2-40B4-BE49-F238E27FC236}">
                <a16:creationId xmlns:a16="http://schemas.microsoft.com/office/drawing/2014/main" id="{EF44854E-DD2C-6F43-A593-9C7946ABB2E5}"/>
              </a:ext>
            </a:extLst>
          </p:cNvPr>
          <p:cNvSpPr>
            <a:spLocks noGrp="1"/>
          </p:cNvSpPr>
          <p:nvPr>
            <p:ph type="ftr" sz="quarter" idx="3"/>
          </p:nvPr>
        </p:nvSpPr>
        <p:spPr>
          <a:xfrm>
            <a:off x="4038600" y="6547987"/>
            <a:ext cx="4114800" cy="216278"/>
          </a:xfrm>
          <a:prstGeom prst="rect">
            <a:avLst/>
          </a:prstGeom>
          <a:noFill/>
        </p:spPr>
        <p:txBody>
          <a:bodyPr vert="horz" lIns="91440" tIns="45720" rIns="91440" bIns="45720" rtlCol="0" anchor="ctr">
            <a:noAutofit/>
          </a:bodyPr>
          <a:lstStyle>
            <a:lvl1pPr>
              <a:defRPr lang="en-US" sz="600">
                <a:solidFill>
                  <a:schemeClr val="tx1">
                    <a:lumMod val="65000"/>
                    <a:lumOff val="35000"/>
                  </a:schemeClr>
                </a:solidFill>
                <a:latin typeface="Montserrat" pitchFamily="2" charset="77"/>
                <a:ea typeface="+mj-ea"/>
                <a:cs typeface="+mj-cs"/>
              </a:defRPr>
            </a:lvl1pPr>
          </a:lstStyle>
          <a:p>
            <a:pPr algn="ctr"/>
            <a:r>
              <a:rPr lang="en-US" sz="800" dirty="0">
                <a:solidFill>
                  <a:schemeClr val="bg1">
                    <a:lumMod val="50000"/>
                  </a:schemeClr>
                </a:solidFill>
              </a:rPr>
              <a:t>Copyright © 2023 All rights reserved.  |  DataZymes Confidential</a:t>
            </a:r>
          </a:p>
        </p:txBody>
      </p:sp>
      <p:sp>
        <p:nvSpPr>
          <p:cNvPr id="12" name="Slide Number Placeholder 5">
            <a:extLst>
              <a:ext uri="{FF2B5EF4-FFF2-40B4-BE49-F238E27FC236}">
                <a16:creationId xmlns:a16="http://schemas.microsoft.com/office/drawing/2014/main" id="{032A0A5F-D670-AA4B-ADD7-72639DA5308F}"/>
              </a:ext>
            </a:extLst>
          </p:cNvPr>
          <p:cNvSpPr>
            <a:spLocks noGrp="1"/>
          </p:cNvSpPr>
          <p:nvPr>
            <p:ph type="sldNum" sz="quarter" idx="4"/>
          </p:nvPr>
        </p:nvSpPr>
        <p:spPr>
          <a:xfrm>
            <a:off x="11353799" y="6547987"/>
            <a:ext cx="621625" cy="216278"/>
          </a:xfrm>
          <a:prstGeom prst="rect">
            <a:avLst/>
          </a:prstGeom>
          <a:noFill/>
        </p:spPr>
        <p:txBody>
          <a:bodyPr vert="horz" lIns="91440" tIns="45720" rIns="91440" bIns="45720" rtlCol="0" anchor="ctr">
            <a:normAutofit lnSpcReduction="10000"/>
          </a:bodyPr>
          <a:lstStyle>
            <a:lvl1pPr>
              <a:defRPr lang="en-US" sz="1000" cap="all" smtClean="0">
                <a:solidFill>
                  <a:schemeClr val="tx1">
                    <a:lumMod val="50000"/>
                    <a:lumOff val="50000"/>
                  </a:schemeClr>
                </a:solidFill>
                <a:latin typeface="Montserrat" pitchFamily="2" charset="77"/>
                <a:ea typeface="+mj-ea"/>
                <a:cs typeface="+mj-cs"/>
              </a:defRPr>
            </a:lvl1pPr>
          </a:lstStyle>
          <a:p>
            <a:pPr algn="r">
              <a:lnSpc>
                <a:spcPct val="90000"/>
              </a:lnSpc>
              <a:spcBef>
                <a:spcPct val="0"/>
              </a:spcBef>
            </a:pPr>
            <a:fld id="{966ACF59-1DAD-A048-B0BD-072D23E25561}" type="slidenum">
              <a:rPr lang="en-US" smtClean="0"/>
              <a:pPr algn="r">
                <a:lnSpc>
                  <a:spcPct val="90000"/>
                </a:lnSpc>
                <a:spcBef>
                  <a:spcPct val="0"/>
                </a:spcBef>
              </a:pPr>
              <a:t>‹#›</a:t>
            </a:fld>
            <a:endParaRPr lang="en-US"/>
          </a:p>
        </p:txBody>
      </p:sp>
      <p:pic>
        <p:nvPicPr>
          <p:cNvPr id="8" name="Picture 7" descr="Text, logo&#10;&#10;Description automatically generated">
            <a:extLst>
              <a:ext uri="{FF2B5EF4-FFF2-40B4-BE49-F238E27FC236}">
                <a16:creationId xmlns:a16="http://schemas.microsoft.com/office/drawing/2014/main" id="{DAE3667C-E647-F8B2-3215-4050251A4E7E}"/>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69273" y="6367000"/>
            <a:ext cx="2369127" cy="397266"/>
          </a:xfrm>
          <a:prstGeom prst="rect">
            <a:avLst/>
          </a:prstGeom>
        </p:spPr>
      </p:pic>
      <p:sp>
        <p:nvSpPr>
          <p:cNvPr id="4" name="MSIPCMContentMarking" descr="{&quot;HashCode&quot;:1961948208,&quot;Placement&quot;:&quot;Header&quot;,&quot;Top&quot;:0.0,&quot;Left&quot;:0.0,&quot;SlideWidth&quot;:960,&quot;SlideHeight&quot;:540}">
            <a:extLst>
              <a:ext uri="{FF2B5EF4-FFF2-40B4-BE49-F238E27FC236}">
                <a16:creationId xmlns:a16="http://schemas.microsoft.com/office/drawing/2014/main" id="{993B9848-15B8-10E2-1BA0-2818CC5047F2}"/>
              </a:ext>
            </a:extLst>
          </p:cNvPr>
          <p:cNvSpPr txBox="1"/>
          <p:nvPr userDrawn="1"/>
        </p:nvSpPr>
        <p:spPr>
          <a:xfrm>
            <a:off x="0" y="0"/>
            <a:ext cx="1070332"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8E6A00"/>
                </a:solidFill>
                <a:latin typeface="Calibri" panose="020F0502020204030204" pitchFamily="34" charset="0"/>
              </a:rPr>
              <a:t>Confidential</a:t>
            </a:r>
          </a:p>
        </p:txBody>
      </p:sp>
    </p:spTree>
    <p:extLst>
      <p:ext uri="{BB962C8B-B14F-4D97-AF65-F5344CB8AC3E}">
        <p14:creationId xmlns:p14="http://schemas.microsoft.com/office/powerpoint/2010/main" val="1628142549"/>
      </p:ext>
    </p:extLst>
  </p:cSld>
  <p:clrMap bg1="lt1" tx1="dk1" bg2="lt2" tx2="dk2" accent1="accent1" accent2="accent2" accent3="accent3" accent4="accent4" accent5="accent5" accent6="accent6" hlink="hlink" folHlink="folHlink"/>
  <p:sldLayoutIdLst>
    <p:sldLayoutId id="2147483758" r:id="rId1"/>
    <p:sldLayoutId id="2147483736" r:id="rId2"/>
    <p:sldLayoutId id="2147483763" r:id="rId3"/>
    <p:sldLayoutId id="2147483764" r:id="rId4"/>
    <p:sldLayoutId id="2147483737" r:id="rId5"/>
    <p:sldLayoutId id="2147483650" r:id="rId6"/>
  </p:sldLayoutIdLst>
  <p:hf hdr="0"/>
  <p:txStyles>
    <p:titleStyle>
      <a:lvl1pPr algn="l" defTabSz="914400" rtl="0" eaLnBrk="1" latinLnBrk="0" hangingPunct="1">
        <a:lnSpc>
          <a:spcPct val="90000"/>
        </a:lnSpc>
        <a:spcBef>
          <a:spcPct val="0"/>
        </a:spcBef>
        <a:buNone/>
        <a:defRPr lang="en-US" sz="3200" b="1" i="0" kern="1200" cap="none">
          <a:solidFill>
            <a:srgbClr val="2736EE"/>
          </a:solidFill>
          <a:latin typeface="+mj-lt"/>
          <a:ea typeface="+mj-ea"/>
          <a:cs typeface="+mj-cs"/>
        </a:defRPr>
      </a:lvl1pPr>
    </p:titleStyle>
    <p:bodyStyle>
      <a:lvl1pPr marL="137160" indent="-137160" algn="l" defTabSz="914400" rtl="0" eaLnBrk="1" latinLnBrk="0" hangingPunct="1">
        <a:lnSpc>
          <a:spcPct val="100000"/>
        </a:lnSpc>
        <a:spcBef>
          <a:spcPts val="1200"/>
        </a:spcBef>
        <a:buClr>
          <a:srgbClr val="0054B1"/>
        </a:buClr>
        <a:buFont typeface="Arial" panose="020B0604020202020204" pitchFamily="34" charset="0"/>
        <a:buChar char="•"/>
        <a:defRPr lang="en-US" sz="1200" b="0" i="0" kern="1200" dirty="0">
          <a:solidFill>
            <a:schemeClr val="tx1"/>
          </a:solidFill>
          <a:latin typeface="+mn-lt"/>
          <a:ea typeface="+mn-ea"/>
          <a:cs typeface="+mn-cs"/>
        </a:defRPr>
      </a:lvl1pPr>
      <a:lvl2pPr marL="411480" indent="-137160" algn="l" defTabSz="914400" rtl="0" eaLnBrk="1" latinLnBrk="0" hangingPunct="1">
        <a:lnSpc>
          <a:spcPct val="100000"/>
        </a:lnSpc>
        <a:spcBef>
          <a:spcPts val="400"/>
        </a:spcBef>
        <a:buClr>
          <a:srgbClr val="0054B1"/>
        </a:buClr>
        <a:buFont typeface="Arial" panose="020B0604020202020204" pitchFamily="34" charset="0"/>
        <a:buChar char="•"/>
        <a:defRPr lang="en-US" sz="1200" b="0" i="0" kern="1200" dirty="0">
          <a:solidFill>
            <a:schemeClr val="tx1"/>
          </a:solidFill>
          <a:latin typeface="+mn-lt"/>
          <a:ea typeface="+mn-ea"/>
          <a:cs typeface="+mn-cs"/>
        </a:defRPr>
      </a:lvl2pPr>
      <a:lvl3pPr marL="685800" indent="-137160" algn="l" defTabSz="914400" rtl="0" eaLnBrk="1" latinLnBrk="0" hangingPunct="1">
        <a:lnSpc>
          <a:spcPct val="100000"/>
        </a:lnSpc>
        <a:spcBef>
          <a:spcPts val="400"/>
        </a:spcBef>
        <a:buClr>
          <a:srgbClr val="0054B1"/>
        </a:buClr>
        <a:buFont typeface="Arial" panose="020B0604020202020204" pitchFamily="34" charset="0"/>
        <a:buChar char="•"/>
        <a:defRPr lang="en-US" sz="1200" b="0" i="0" kern="1200" dirty="0">
          <a:solidFill>
            <a:schemeClr val="tx1"/>
          </a:solidFill>
          <a:latin typeface="+mn-lt"/>
          <a:ea typeface="+mn-ea"/>
          <a:cs typeface="+mn-cs"/>
        </a:defRPr>
      </a:lvl3pPr>
      <a:lvl4pPr marL="868680" indent="-137160" algn="l" defTabSz="914400" rtl="0" eaLnBrk="1" latinLnBrk="0" hangingPunct="1">
        <a:lnSpc>
          <a:spcPct val="100000"/>
        </a:lnSpc>
        <a:spcBef>
          <a:spcPts val="400"/>
        </a:spcBef>
        <a:buClr>
          <a:srgbClr val="0054B1"/>
        </a:buClr>
        <a:buFont typeface="Arial" panose="020B0604020202020204" pitchFamily="34" charset="0"/>
        <a:buChar char="•"/>
        <a:defRPr lang="en-US" sz="1200" b="0" i="0" kern="1200" dirty="0">
          <a:solidFill>
            <a:schemeClr val="tx1"/>
          </a:solidFill>
          <a:latin typeface="+mn-lt"/>
          <a:ea typeface="+mn-ea"/>
          <a:cs typeface="+mn-cs"/>
        </a:defRPr>
      </a:lvl4pPr>
      <a:lvl5pPr marL="1143000" indent="-137160" algn="l" defTabSz="914400" rtl="0" eaLnBrk="1" latinLnBrk="0" hangingPunct="1">
        <a:lnSpc>
          <a:spcPct val="100000"/>
        </a:lnSpc>
        <a:spcBef>
          <a:spcPts val="400"/>
        </a:spcBef>
        <a:buClr>
          <a:srgbClr val="0054B1"/>
        </a:buClr>
        <a:buFont typeface="Arial" panose="020B0604020202020204" pitchFamily="34" charset="0"/>
        <a:buChar char="•"/>
        <a:defRPr lang="en-US" sz="1200" b="0" i="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6" userDrawn="1">
          <p15:clr>
            <a:srgbClr val="F26B43"/>
          </p15:clr>
        </p15:guide>
        <p15:guide id="4" pos="735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sv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jpe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6.jpe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8.png"/><Relationship Id="rId4" Type="http://schemas.openxmlformats.org/officeDocument/2006/relationships/image" Target="../media/image15.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0E3B300-EBE3-9225-79F0-C1DB4E7C0A0A}"/>
              </a:ext>
            </a:extLst>
          </p:cNvPr>
          <p:cNvSpPr txBox="1">
            <a:spLocks noGrp="1"/>
          </p:cNvSpPr>
          <p:nvPr>
            <p:ph type="subTitle" idx="1"/>
          </p:nvPr>
        </p:nvSpPr>
        <p:spPr>
          <a:xfrm>
            <a:off x="212034" y="4719926"/>
            <a:ext cx="6066846" cy="584775"/>
          </a:xfrm>
          <a:prstGeom prst="rect">
            <a:avLst/>
          </a:prstGeom>
          <a:noFill/>
        </p:spPr>
        <p:txBody>
          <a:bodyPr wrap="square">
            <a:spAutoFit/>
          </a:bodyPr>
          <a:lstStyle/>
          <a:p>
            <a:r>
              <a:rPr lang="en-US" sz="1600" b="1" i="1" dirty="0">
                <a:solidFill>
                  <a:srgbClr val="09BD68"/>
                </a:solidFill>
                <a:latin typeface="+mj-lt"/>
              </a:rPr>
              <a:t>R</a:t>
            </a:r>
            <a:r>
              <a:rPr lang="en-US" sz="1600" b="1" i="1" dirty="0">
                <a:solidFill>
                  <a:srgbClr val="09BD68"/>
                </a:solidFill>
                <a:effectLst/>
                <a:latin typeface="+mj-lt"/>
              </a:rPr>
              <a:t>eimagining Pharma Commercial Analytics through Domain, Data and Digital expertise.</a:t>
            </a:r>
            <a:endParaRPr lang="en-US" sz="1600" b="1" i="1" dirty="0">
              <a:solidFill>
                <a:srgbClr val="09BD68"/>
              </a:solidFill>
              <a:latin typeface="+mj-lt"/>
            </a:endParaRPr>
          </a:p>
        </p:txBody>
      </p:sp>
      <p:sp>
        <p:nvSpPr>
          <p:cNvPr id="4" name="Title 3">
            <a:extLst>
              <a:ext uri="{FF2B5EF4-FFF2-40B4-BE49-F238E27FC236}">
                <a16:creationId xmlns:a16="http://schemas.microsoft.com/office/drawing/2014/main" id="{CA8AB250-1CF1-47F7-91CE-1B48DD1DECED}"/>
              </a:ext>
            </a:extLst>
          </p:cNvPr>
          <p:cNvSpPr>
            <a:spLocks noGrp="1"/>
          </p:cNvSpPr>
          <p:nvPr>
            <p:ph type="ctrTitle"/>
          </p:nvPr>
        </p:nvSpPr>
        <p:spPr/>
        <p:txBody>
          <a:bodyPr>
            <a:normAutofit fontScale="90000"/>
          </a:bodyPr>
          <a:lstStyle/>
          <a:p>
            <a:r>
              <a:rPr lang="en-IN" dirty="0"/>
              <a:t>DataZymes – </a:t>
            </a:r>
            <a:br>
              <a:rPr lang="en-IN" dirty="0"/>
            </a:br>
            <a:r>
              <a:rPr lang="en-IN" dirty="0"/>
              <a:t>Marketing Mix Walkthrough</a:t>
            </a:r>
            <a:endParaRPr lang="en-IN" b="0" i="1" dirty="0"/>
          </a:p>
        </p:txBody>
      </p:sp>
    </p:spTree>
    <p:extLst>
      <p:ext uri="{BB962C8B-B14F-4D97-AF65-F5344CB8AC3E}">
        <p14:creationId xmlns:p14="http://schemas.microsoft.com/office/powerpoint/2010/main" val="166174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8F65-CE0E-9F6F-C792-92518B24B9A4}"/>
              </a:ext>
            </a:extLst>
          </p:cNvPr>
          <p:cNvSpPr>
            <a:spLocks noGrp="1"/>
          </p:cNvSpPr>
          <p:nvPr>
            <p:ph type="title"/>
          </p:nvPr>
        </p:nvSpPr>
        <p:spPr/>
        <p:txBody>
          <a:bodyPr/>
          <a:lstStyle/>
          <a:p>
            <a:r>
              <a:rPr lang="en-US" sz="2000" dirty="0"/>
              <a:t>Promotion Response Model Construct </a:t>
            </a:r>
            <a:endParaRPr lang="en-IN" sz="2000" dirty="0"/>
          </a:p>
        </p:txBody>
      </p:sp>
      <p:sp>
        <p:nvSpPr>
          <p:cNvPr id="4" name="Slide Number Placeholder 3">
            <a:extLst>
              <a:ext uri="{FF2B5EF4-FFF2-40B4-BE49-F238E27FC236}">
                <a16:creationId xmlns:a16="http://schemas.microsoft.com/office/drawing/2014/main" id="{FF3E946D-44E9-7A30-E9E7-8A1679F94125}"/>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10</a:t>
            </a:fld>
            <a:endParaRPr lang="en-US" dirty="0"/>
          </a:p>
        </p:txBody>
      </p:sp>
      <p:sp>
        <p:nvSpPr>
          <p:cNvPr id="5" name="Footer Placeholder 4">
            <a:extLst>
              <a:ext uri="{FF2B5EF4-FFF2-40B4-BE49-F238E27FC236}">
                <a16:creationId xmlns:a16="http://schemas.microsoft.com/office/drawing/2014/main" id="{17745CE9-B385-6D1B-122F-84EBC4FA2849}"/>
              </a:ext>
            </a:extLst>
          </p:cNvPr>
          <p:cNvSpPr>
            <a:spLocks noGrp="1"/>
          </p:cNvSpPr>
          <p:nvPr>
            <p:ph type="ftr" sz="quarter" idx="11"/>
          </p:nvPr>
        </p:nvSpPr>
        <p:spPr/>
        <p:txBody>
          <a:bodyPr/>
          <a:lstStyle/>
          <a:p>
            <a:r>
              <a:rPr lang="en-US" dirty="0"/>
              <a:t>Copyright © 2023 All rights reserved.  |  DataZymes Confidential</a:t>
            </a:r>
          </a:p>
        </p:txBody>
      </p:sp>
      <p:sp>
        <p:nvSpPr>
          <p:cNvPr id="51" name="Rectangle 50">
            <a:extLst>
              <a:ext uri="{FF2B5EF4-FFF2-40B4-BE49-F238E27FC236}">
                <a16:creationId xmlns:a16="http://schemas.microsoft.com/office/drawing/2014/main" id="{42274F00-BCB5-B7E3-DA93-C416B709F803}"/>
              </a:ext>
            </a:extLst>
          </p:cNvPr>
          <p:cNvSpPr/>
          <p:nvPr/>
        </p:nvSpPr>
        <p:spPr bwMode="auto">
          <a:xfrm>
            <a:off x="1129552" y="1276128"/>
            <a:ext cx="10051443" cy="476348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defTabSz="914400" fontAlgn="auto">
              <a:spcBef>
                <a:spcPts val="0"/>
              </a:spcBef>
              <a:spcAft>
                <a:spcPts val="0"/>
              </a:spcAft>
              <a:buFont typeface="+mj-lt"/>
              <a:buAutoNum type="arabicPeriod"/>
            </a:pPr>
            <a:endParaRPr lang="en-IN" kern="0" dirty="0">
              <a:latin typeface="+mn-lt"/>
              <a:cs typeface="+mn-cs"/>
            </a:endParaRPr>
          </a:p>
        </p:txBody>
      </p:sp>
      <p:pic>
        <p:nvPicPr>
          <p:cNvPr id="52" name="Graphic 51" descr="Dollar">
            <a:extLst>
              <a:ext uri="{FF2B5EF4-FFF2-40B4-BE49-F238E27FC236}">
                <a16:creationId xmlns:a16="http://schemas.microsoft.com/office/drawing/2014/main" id="{BBB675D4-A6C4-425C-05E7-45CB5A78C7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34702" y="2285207"/>
            <a:ext cx="647739" cy="502920"/>
          </a:xfrm>
          <a:prstGeom prst="rect">
            <a:avLst/>
          </a:prstGeom>
        </p:spPr>
      </p:pic>
      <p:grpSp>
        <p:nvGrpSpPr>
          <p:cNvPr id="53" name="Group 52">
            <a:extLst>
              <a:ext uri="{FF2B5EF4-FFF2-40B4-BE49-F238E27FC236}">
                <a16:creationId xmlns:a16="http://schemas.microsoft.com/office/drawing/2014/main" id="{B763ED8F-EF3A-5B31-F5B6-B18351A08A90}"/>
              </a:ext>
            </a:extLst>
          </p:cNvPr>
          <p:cNvGrpSpPr>
            <a:grpSpLocks/>
          </p:cNvGrpSpPr>
          <p:nvPr/>
        </p:nvGrpSpPr>
        <p:grpSpPr>
          <a:xfrm>
            <a:off x="6801913" y="2247934"/>
            <a:ext cx="599574" cy="502920"/>
            <a:chOff x="1439333" y="1778000"/>
            <a:chExt cx="965200" cy="965200"/>
          </a:xfrm>
          <a:solidFill>
            <a:schemeClr val="accent1"/>
          </a:solidFill>
          <a:scene3d>
            <a:camera prst="perspectiveFront"/>
            <a:lightRig rig="threePt" dir="t"/>
          </a:scene3d>
        </p:grpSpPr>
        <p:sp>
          <p:nvSpPr>
            <p:cNvPr id="54" name="Oval 53">
              <a:extLst>
                <a:ext uri="{FF2B5EF4-FFF2-40B4-BE49-F238E27FC236}">
                  <a16:creationId xmlns:a16="http://schemas.microsoft.com/office/drawing/2014/main" id="{D3C3DE68-DB03-081B-12FD-8BD899C1074B}"/>
                </a:ext>
              </a:extLst>
            </p:cNvPr>
            <p:cNvSpPr/>
            <p:nvPr/>
          </p:nvSpPr>
          <p:spPr bwMode="auto">
            <a:xfrm>
              <a:off x="1439333" y="1778000"/>
              <a:ext cx="965200" cy="965200"/>
            </a:xfrm>
            <a:prstGeom prst="ellipse">
              <a:avLst/>
            </a:prstGeom>
            <a:grp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eaLnBrk="0" fontAlgn="auto" hangingPunct="0">
                <a:spcBef>
                  <a:spcPct val="0"/>
                </a:spcBef>
                <a:spcAft>
                  <a:spcPts val="0"/>
                </a:spcAft>
                <a:defRPr/>
              </a:pPr>
              <a:endParaRPr lang="en-GB" sz="2400" kern="0" dirty="0">
                <a:solidFill>
                  <a:prstClr val="black"/>
                </a:solidFill>
                <a:latin typeface="+mn-lt"/>
                <a:ea typeface="ＭＳ Ｐゴシック"/>
              </a:endParaRPr>
            </a:p>
          </p:txBody>
        </p:sp>
        <p:pic>
          <p:nvPicPr>
            <p:cNvPr id="55" name="Picture 54" descr="Knowledge_Sharing">
              <a:extLst>
                <a:ext uri="{FF2B5EF4-FFF2-40B4-BE49-F238E27FC236}">
                  <a16:creationId xmlns:a16="http://schemas.microsoft.com/office/drawing/2014/main" id="{42AB009C-AC0B-0318-BC6B-91838DC9A41A}"/>
                </a:ext>
              </a:extLst>
            </p:cNvPr>
            <p:cNvPicPr>
              <a:picLocks noChangeAspect="1" noChangeArrowheads="1"/>
            </p:cNvPicPr>
            <p:nvPr/>
          </p:nvPicPr>
          <p:blipFill>
            <a:blip r:embed="rId4" cstate="print">
              <a:clrChange>
                <a:clrFrom>
                  <a:srgbClr val="FFFFFF"/>
                </a:clrFrom>
                <a:clrTo>
                  <a:srgbClr val="FFFFFF">
                    <a:alpha val="0"/>
                  </a:srgbClr>
                </a:clrTo>
              </a:clrChange>
              <a:biLevel thresh="50000"/>
            </a:blip>
            <a:srcRect/>
            <a:stretch>
              <a:fillRect/>
            </a:stretch>
          </p:blipFill>
          <p:spPr bwMode="auto">
            <a:xfrm>
              <a:off x="1613428" y="1960562"/>
              <a:ext cx="583142" cy="583142"/>
            </a:xfrm>
            <a:prstGeom prst="rect">
              <a:avLst/>
            </a:prstGeom>
            <a:grpFill/>
            <a:ln>
              <a:solidFill>
                <a:schemeClr val="accent1"/>
              </a:solidFill>
            </a:ln>
          </p:spPr>
        </p:pic>
      </p:grpSp>
      <p:pic>
        <p:nvPicPr>
          <p:cNvPr id="56" name="Graphic 55" descr="Marketing">
            <a:extLst>
              <a:ext uri="{FF2B5EF4-FFF2-40B4-BE49-F238E27FC236}">
                <a16:creationId xmlns:a16="http://schemas.microsoft.com/office/drawing/2014/main" id="{A187B10A-0992-C6B0-8A4E-5F17F610AB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71155" y="2252147"/>
            <a:ext cx="502920" cy="502920"/>
          </a:xfrm>
          <a:prstGeom prst="rect">
            <a:avLst/>
          </a:prstGeom>
        </p:spPr>
      </p:pic>
      <p:pic>
        <p:nvPicPr>
          <p:cNvPr id="57" name="Graphic 56" descr="Medicine">
            <a:extLst>
              <a:ext uri="{FF2B5EF4-FFF2-40B4-BE49-F238E27FC236}">
                <a16:creationId xmlns:a16="http://schemas.microsoft.com/office/drawing/2014/main" id="{3A4C5B53-18DA-DD12-E49C-F3888B4142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4929" y="2252147"/>
            <a:ext cx="502920" cy="502920"/>
          </a:xfrm>
          <a:prstGeom prst="rect">
            <a:avLst/>
          </a:prstGeom>
        </p:spPr>
      </p:pic>
      <p:pic>
        <p:nvPicPr>
          <p:cNvPr id="58" name="Graphic 57" descr="Internet">
            <a:extLst>
              <a:ext uri="{FF2B5EF4-FFF2-40B4-BE49-F238E27FC236}">
                <a16:creationId xmlns:a16="http://schemas.microsoft.com/office/drawing/2014/main" id="{DB28538E-2311-4E0A-CC38-135A6BE7770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71015" y="2214176"/>
            <a:ext cx="573951" cy="573951"/>
          </a:xfrm>
          <a:prstGeom prst="rect">
            <a:avLst/>
          </a:prstGeom>
        </p:spPr>
      </p:pic>
      <p:sp>
        <p:nvSpPr>
          <p:cNvPr id="59" name="TextBox 58">
            <a:extLst>
              <a:ext uri="{FF2B5EF4-FFF2-40B4-BE49-F238E27FC236}">
                <a16:creationId xmlns:a16="http://schemas.microsoft.com/office/drawing/2014/main" id="{37316459-AB8E-B32E-5062-5F1B13B61C73}"/>
              </a:ext>
            </a:extLst>
          </p:cNvPr>
          <p:cNvSpPr txBox="1"/>
          <p:nvPr/>
        </p:nvSpPr>
        <p:spPr>
          <a:xfrm>
            <a:off x="3377830" y="1805887"/>
            <a:ext cx="1351967" cy="386169"/>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Product sales in a </a:t>
            </a:r>
          </a:p>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given period</a:t>
            </a:r>
          </a:p>
        </p:txBody>
      </p:sp>
      <p:sp>
        <p:nvSpPr>
          <p:cNvPr id="60" name="TextBox 59">
            <a:extLst>
              <a:ext uri="{FF2B5EF4-FFF2-40B4-BE49-F238E27FC236}">
                <a16:creationId xmlns:a16="http://schemas.microsoft.com/office/drawing/2014/main" id="{48A1CFBF-9402-BDB0-DCA7-FD8C9AF23226}"/>
              </a:ext>
            </a:extLst>
          </p:cNvPr>
          <p:cNvSpPr txBox="1"/>
          <p:nvPr/>
        </p:nvSpPr>
        <p:spPr>
          <a:xfrm>
            <a:off x="4882197" y="1805887"/>
            <a:ext cx="1351967" cy="386169"/>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Previous period sales</a:t>
            </a:r>
          </a:p>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carryover</a:t>
            </a:r>
          </a:p>
        </p:txBody>
      </p:sp>
      <p:sp>
        <p:nvSpPr>
          <p:cNvPr id="61" name="TextBox 60">
            <a:extLst>
              <a:ext uri="{FF2B5EF4-FFF2-40B4-BE49-F238E27FC236}">
                <a16:creationId xmlns:a16="http://schemas.microsoft.com/office/drawing/2014/main" id="{9DD680CB-EBD6-8636-A070-D8175D8A2891}"/>
              </a:ext>
            </a:extLst>
          </p:cNvPr>
          <p:cNvSpPr txBox="1"/>
          <p:nvPr/>
        </p:nvSpPr>
        <p:spPr>
          <a:xfrm>
            <a:off x="6388302" y="1805887"/>
            <a:ext cx="2005091" cy="386169"/>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Channel impactable sales </a:t>
            </a:r>
          </a:p>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Promotion in each period</a:t>
            </a:r>
          </a:p>
        </p:txBody>
      </p:sp>
      <p:sp>
        <p:nvSpPr>
          <p:cNvPr id="62" name="Plus Sign 61">
            <a:extLst>
              <a:ext uri="{FF2B5EF4-FFF2-40B4-BE49-F238E27FC236}">
                <a16:creationId xmlns:a16="http://schemas.microsoft.com/office/drawing/2014/main" id="{B327EA5A-AB23-D030-EB6E-9F040DC28E0B}"/>
              </a:ext>
            </a:extLst>
          </p:cNvPr>
          <p:cNvSpPr/>
          <p:nvPr/>
        </p:nvSpPr>
        <p:spPr bwMode="auto">
          <a:xfrm>
            <a:off x="6104398" y="2351683"/>
            <a:ext cx="330844" cy="303848"/>
          </a:xfrm>
          <a:prstGeom prst="mathPlus">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defTabSz="914400" fontAlgn="auto">
              <a:spcBef>
                <a:spcPts val="0"/>
              </a:spcBef>
              <a:spcAft>
                <a:spcPts val="0"/>
              </a:spcAft>
              <a:buFont typeface="+mj-lt"/>
              <a:buAutoNum type="arabicPeriod"/>
            </a:pPr>
            <a:endParaRPr lang="en-IN" kern="0" dirty="0">
              <a:cs typeface="+mn-cs"/>
            </a:endParaRPr>
          </a:p>
        </p:txBody>
      </p:sp>
      <p:sp>
        <p:nvSpPr>
          <p:cNvPr id="63" name="Equals 62">
            <a:extLst>
              <a:ext uri="{FF2B5EF4-FFF2-40B4-BE49-F238E27FC236}">
                <a16:creationId xmlns:a16="http://schemas.microsoft.com/office/drawing/2014/main" id="{05CDC0FB-7B6E-9A65-7E2B-7E98851F20C6}"/>
              </a:ext>
            </a:extLst>
          </p:cNvPr>
          <p:cNvSpPr/>
          <p:nvPr/>
        </p:nvSpPr>
        <p:spPr bwMode="auto">
          <a:xfrm>
            <a:off x="4594237" y="2368562"/>
            <a:ext cx="428126" cy="270090"/>
          </a:xfrm>
          <a:prstGeom prst="mathEqual">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defTabSz="914400" fontAlgn="auto">
              <a:spcBef>
                <a:spcPts val="0"/>
              </a:spcBef>
              <a:spcAft>
                <a:spcPts val="0"/>
              </a:spcAft>
              <a:buFont typeface="+mj-lt"/>
              <a:buAutoNum type="arabicPeriod"/>
            </a:pPr>
            <a:endParaRPr lang="en-IN" kern="0" dirty="0">
              <a:cs typeface="+mn-cs"/>
            </a:endParaRPr>
          </a:p>
        </p:txBody>
      </p:sp>
      <p:sp>
        <p:nvSpPr>
          <p:cNvPr id="64" name="Plus Sign 63">
            <a:extLst>
              <a:ext uri="{FF2B5EF4-FFF2-40B4-BE49-F238E27FC236}">
                <a16:creationId xmlns:a16="http://schemas.microsoft.com/office/drawing/2014/main" id="{A80216F9-B6C7-6C46-C130-316B393534DF}"/>
              </a:ext>
            </a:extLst>
          </p:cNvPr>
          <p:cNvSpPr/>
          <p:nvPr/>
        </p:nvSpPr>
        <p:spPr bwMode="auto">
          <a:xfrm>
            <a:off x="8414940" y="2343058"/>
            <a:ext cx="330844" cy="303848"/>
          </a:xfrm>
          <a:prstGeom prst="mathPlus">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defTabSz="914400" fontAlgn="auto">
              <a:spcBef>
                <a:spcPts val="0"/>
              </a:spcBef>
              <a:spcAft>
                <a:spcPts val="0"/>
              </a:spcAft>
              <a:buFont typeface="+mj-lt"/>
              <a:buAutoNum type="arabicPeriod"/>
            </a:pPr>
            <a:endParaRPr lang="en-IN" kern="0" dirty="0">
              <a:cs typeface="+mn-cs"/>
            </a:endParaRPr>
          </a:p>
        </p:txBody>
      </p:sp>
      <p:sp>
        <p:nvSpPr>
          <p:cNvPr id="65" name="TextBox 64">
            <a:extLst>
              <a:ext uri="{FF2B5EF4-FFF2-40B4-BE49-F238E27FC236}">
                <a16:creationId xmlns:a16="http://schemas.microsoft.com/office/drawing/2014/main" id="{6AC0CB13-B029-9198-CDC9-149C56214AFE}"/>
              </a:ext>
            </a:extLst>
          </p:cNvPr>
          <p:cNvSpPr txBox="1"/>
          <p:nvPr/>
        </p:nvSpPr>
        <p:spPr>
          <a:xfrm>
            <a:off x="8609919" y="1805887"/>
            <a:ext cx="1351967" cy="386169"/>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Other factors</a:t>
            </a:r>
          </a:p>
        </p:txBody>
      </p:sp>
      <p:pic>
        <p:nvPicPr>
          <p:cNvPr id="66" name="Graphic 65" descr="Group brainstorm">
            <a:extLst>
              <a:ext uri="{FF2B5EF4-FFF2-40B4-BE49-F238E27FC236}">
                <a16:creationId xmlns:a16="http://schemas.microsoft.com/office/drawing/2014/main" id="{2AEF29C4-3884-B3B1-5FEE-90A35B38603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72356" y="2243522"/>
            <a:ext cx="502920" cy="502920"/>
          </a:xfrm>
          <a:prstGeom prst="rect">
            <a:avLst/>
          </a:prstGeom>
        </p:spPr>
      </p:pic>
      <p:sp>
        <p:nvSpPr>
          <p:cNvPr id="68" name="Rectangle 67">
            <a:extLst>
              <a:ext uri="{FF2B5EF4-FFF2-40B4-BE49-F238E27FC236}">
                <a16:creationId xmlns:a16="http://schemas.microsoft.com/office/drawing/2014/main" id="{7D93E07A-3295-073B-BF72-9C1A50DE9414}"/>
              </a:ext>
            </a:extLst>
          </p:cNvPr>
          <p:cNvSpPr/>
          <p:nvPr/>
        </p:nvSpPr>
        <p:spPr bwMode="auto">
          <a:xfrm>
            <a:off x="1911455" y="3463701"/>
            <a:ext cx="1368000" cy="399303"/>
          </a:xfrm>
          <a:prstGeom prst="rect">
            <a:avLst/>
          </a:prstGeom>
          <a:solidFill>
            <a:schemeClr val="accent1"/>
          </a:solidFill>
          <a:ln w="9525" cap="flat" cmpd="sng" algn="ctr">
            <a:noFill/>
            <a:prstDash val="solid"/>
          </a:ln>
          <a:effectLst/>
        </p:spPr>
        <p:txBody>
          <a:bodyPr rtlCol="0" anchor="ctr"/>
          <a:lstStyle/>
          <a:p>
            <a:pPr algn="ctr" defTabSz="914400" fontAlgn="auto">
              <a:spcBef>
                <a:spcPts val="0"/>
              </a:spcBef>
              <a:spcAft>
                <a:spcPts val="0"/>
              </a:spcAft>
            </a:pPr>
            <a:r>
              <a:rPr lang="en-US" sz="1200" b="1" kern="0" dirty="0">
                <a:solidFill>
                  <a:schemeClr val="bg1"/>
                </a:solidFill>
                <a:cs typeface="+mn-cs"/>
              </a:rPr>
              <a:t>Modelling </a:t>
            </a:r>
            <a:r>
              <a:rPr lang="en-US" sz="1200" b="1" kern="0" dirty="0">
                <a:solidFill>
                  <a:schemeClr val="bg1"/>
                </a:solidFill>
              </a:rPr>
              <a:t>equation</a:t>
            </a:r>
            <a:endParaRPr lang="en-IN" sz="1200" b="1" kern="0" dirty="0">
              <a:solidFill>
                <a:schemeClr val="bg1"/>
              </a:solidFill>
            </a:endParaRPr>
          </a:p>
        </p:txBody>
      </p:sp>
      <p:cxnSp>
        <p:nvCxnSpPr>
          <p:cNvPr id="69" name="Straight Connector 68">
            <a:extLst>
              <a:ext uri="{FF2B5EF4-FFF2-40B4-BE49-F238E27FC236}">
                <a16:creationId xmlns:a16="http://schemas.microsoft.com/office/drawing/2014/main" id="{9EB52071-7B90-CCEE-F242-0531677034A2}"/>
              </a:ext>
            </a:extLst>
          </p:cNvPr>
          <p:cNvCxnSpPr>
            <a:cxnSpLocks/>
          </p:cNvCxnSpPr>
          <p:nvPr/>
        </p:nvCxnSpPr>
        <p:spPr>
          <a:xfrm>
            <a:off x="2125876" y="2921116"/>
            <a:ext cx="8756074" cy="1"/>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4CE19C50-F940-307B-F809-46F09B181BFB}"/>
              </a:ext>
            </a:extLst>
          </p:cNvPr>
          <p:cNvSpPr/>
          <p:nvPr/>
        </p:nvSpPr>
        <p:spPr>
          <a:xfrm>
            <a:off x="3408592" y="2980036"/>
            <a:ext cx="2942075" cy="276999"/>
          </a:xfrm>
          <a:prstGeom prst="rect">
            <a:avLst/>
          </a:prstGeom>
          <a:solidFill>
            <a:schemeClr val="accent1">
              <a:lumMod val="20000"/>
              <a:lumOff val="80000"/>
            </a:schemeClr>
          </a:solidFill>
        </p:spPr>
        <p:txBody>
          <a:bodyPr wrap="square">
            <a:spAutoFit/>
          </a:bodyPr>
          <a:lstStyle/>
          <a:p>
            <a:pPr algn="ctr"/>
            <a:r>
              <a:rPr lang="en-US" sz="1200" b="1" dirty="0">
                <a:solidFill>
                  <a:srgbClr val="000000">
                    <a:lumMod val="65000"/>
                    <a:lumOff val="35000"/>
                  </a:srgbClr>
                </a:solidFill>
              </a:rPr>
              <a:t>HCP Level Model</a:t>
            </a:r>
          </a:p>
        </p:txBody>
      </p:sp>
      <p:sp>
        <p:nvSpPr>
          <p:cNvPr id="71" name="Rectangle 70">
            <a:extLst>
              <a:ext uri="{FF2B5EF4-FFF2-40B4-BE49-F238E27FC236}">
                <a16:creationId xmlns:a16="http://schemas.microsoft.com/office/drawing/2014/main" id="{84553735-DCE3-286B-865D-CC0F51062A07}"/>
              </a:ext>
            </a:extLst>
          </p:cNvPr>
          <p:cNvSpPr/>
          <p:nvPr/>
        </p:nvSpPr>
        <p:spPr>
          <a:xfrm>
            <a:off x="7249442" y="2983383"/>
            <a:ext cx="2942075" cy="276999"/>
          </a:xfrm>
          <a:prstGeom prst="rect">
            <a:avLst/>
          </a:prstGeom>
          <a:solidFill>
            <a:schemeClr val="accent4">
              <a:lumMod val="20000"/>
              <a:lumOff val="80000"/>
            </a:schemeClr>
          </a:solidFill>
        </p:spPr>
        <p:txBody>
          <a:bodyPr wrap="square">
            <a:spAutoFit/>
          </a:bodyPr>
          <a:lstStyle/>
          <a:p>
            <a:pPr algn="ctr"/>
            <a:r>
              <a:rPr lang="en-US" sz="1200" b="1" dirty="0">
                <a:solidFill>
                  <a:srgbClr val="000000">
                    <a:lumMod val="65000"/>
                    <a:lumOff val="35000"/>
                  </a:srgbClr>
                </a:solidFill>
              </a:rPr>
              <a:t>DMA level Model</a:t>
            </a:r>
          </a:p>
        </p:txBody>
      </p:sp>
      <p:sp>
        <p:nvSpPr>
          <p:cNvPr id="72" name="Rectangle 71">
            <a:extLst>
              <a:ext uri="{FF2B5EF4-FFF2-40B4-BE49-F238E27FC236}">
                <a16:creationId xmlns:a16="http://schemas.microsoft.com/office/drawing/2014/main" id="{837AE4E4-B5C7-57FA-1B9A-AE5EC7A40FD3}"/>
              </a:ext>
            </a:extLst>
          </p:cNvPr>
          <p:cNvSpPr/>
          <p:nvPr/>
        </p:nvSpPr>
        <p:spPr bwMode="auto">
          <a:xfrm>
            <a:off x="1919703" y="3979954"/>
            <a:ext cx="1368000" cy="399303"/>
          </a:xfrm>
          <a:prstGeom prst="rect">
            <a:avLst/>
          </a:prstGeom>
          <a:solidFill>
            <a:schemeClr val="accent1"/>
          </a:solidFill>
          <a:ln w="9525" cap="flat" cmpd="sng" algn="ctr">
            <a:noFill/>
            <a:prstDash val="solid"/>
          </a:ln>
          <a:effectLst/>
        </p:spPr>
        <p:txBody>
          <a:bodyPr rtlCol="0" anchor="ctr"/>
          <a:lstStyle/>
          <a:p>
            <a:pPr algn="ctr" defTabSz="914400" fontAlgn="auto">
              <a:spcBef>
                <a:spcPts val="0"/>
              </a:spcBef>
              <a:spcAft>
                <a:spcPts val="0"/>
              </a:spcAft>
            </a:pPr>
            <a:r>
              <a:rPr lang="en-US" sz="1200" b="1" kern="0" dirty="0">
                <a:solidFill>
                  <a:schemeClr val="bg1"/>
                </a:solidFill>
                <a:cs typeface="+mn-cs"/>
              </a:rPr>
              <a:t>Control </a:t>
            </a:r>
          </a:p>
          <a:p>
            <a:pPr algn="ctr" defTabSz="914400" fontAlgn="auto">
              <a:spcBef>
                <a:spcPts val="0"/>
              </a:spcBef>
              <a:spcAft>
                <a:spcPts val="0"/>
              </a:spcAft>
            </a:pPr>
            <a:r>
              <a:rPr lang="en-US" sz="1200" b="1" kern="0" dirty="0">
                <a:solidFill>
                  <a:schemeClr val="bg1"/>
                </a:solidFill>
              </a:rPr>
              <a:t>Tactics</a:t>
            </a:r>
            <a:endParaRPr lang="en-IN" sz="1200" b="1" kern="0" dirty="0">
              <a:solidFill>
                <a:schemeClr val="bg1"/>
              </a:solidFill>
            </a:endParaRPr>
          </a:p>
        </p:txBody>
      </p:sp>
      <p:sp>
        <p:nvSpPr>
          <p:cNvPr id="73" name="Rectangle 72">
            <a:extLst>
              <a:ext uri="{FF2B5EF4-FFF2-40B4-BE49-F238E27FC236}">
                <a16:creationId xmlns:a16="http://schemas.microsoft.com/office/drawing/2014/main" id="{8AF5214D-2560-437D-FCE6-B90A8B6F91F6}"/>
              </a:ext>
            </a:extLst>
          </p:cNvPr>
          <p:cNvSpPr/>
          <p:nvPr/>
        </p:nvSpPr>
        <p:spPr bwMode="auto">
          <a:xfrm>
            <a:off x="1896035" y="4483784"/>
            <a:ext cx="1368000" cy="399303"/>
          </a:xfrm>
          <a:prstGeom prst="rect">
            <a:avLst/>
          </a:prstGeom>
          <a:solidFill>
            <a:schemeClr val="accent1"/>
          </a:solidFill>
          <a:ln w="9525" cap="flat" cmpd="sng" algn="ctr">
            <a:noFill/>
            <a:prstDash val="solid"/>
          </a:ln>
          <a:effectLst/>
        </p:spPr>
        <p:txBody>
          <a:bodyPr rtlCol="0" anchor="ctr"/>
          <a:lstStyle/>
          <a:p>
            <a:pPr algn="ctr" defTabSz="914400" fontAlgn="auto">
              <a:spcBef>
                <a:spcPts val="0"/>
              </a:spcBef>
              <a:spcAft>
                <a:spcPts val="0"/>
              </a:spcAft>
            </a:pPr>
            <a:r>
              <a:rPr lang="en-US" sz="1200" b="1" kern="0" dirty="0">
                <a:solidFill>
                  <a:schemeClr val="bg1"/>
                </a:solidFill>
                <a:cs typeface="+mn-cs"/>
              </a:rPr>
              <a:t>Measured Tactics</a:t>
            </a:r>
            <a:endParaRPr lang="en-IN" sz="1200" b="1" kern="0" dirty="0">
              <a:solidFill>
                <a:schemeClr val="bg1"/>
              </a:solidFill>
            </a:endParaRPr>
          </a:p>
        </p:txBody>
      </p:sp>
      <p:sp>
        <p:nvSpPr>
          <p:cNvPr id="74" name="Rectangle 73">
            <a:extLst>
              <a:ext uri="{FF2B5EF4-FFF2-40B4-BE49-F238E27FC236}">
                <a16:creationId xmlns:a16="http://schemas.microsoft.com/office/drawing/2014/main" id="{EB6B6DA5-289D-D09B-5E29-56B76DD95AAB}"/>
              </a:ext>
            </a:extLst>
          </p:cNvPr>
          <p:cNvSpPr/>
          <p:nvPr/>
        </p:nvSpPr>
        <p:spPr bwMode="auto">
          <a:xfrm>
            <a:off x="1911455" y="4992818"/>
            <a:ext cx="1376247" cy="399303"/>
          </a:xfrm>
          <a:prstGeom prst="rect">
            <a:avLst/>
          </a:prstGeom>
          <a:solidFill>
            <a:schemeClr val="accent1"/>
          </a:solidFill>
          <a:ln w="9525" cap="flat" cmpd="sng" algn="ctr">
            <a:noFill/>
            <a:prstDash val="solid"/>
          </a:ln>
          <a:effectLst/>
        </p:spPr>
        <p:txBody>
          <a:bodyPr rtlCol="0" anchor="ctr"/>
          <a:lstStyle/>
          <a:p>
            <a:pPr algn="ctr" defTabSz="914400" fontAlgn="auto">
              <a:spcBef>
                <a:spcPts val="0"/>
              </a:spcBef>
              <a:spcAft>
                <a:spcPts val="0"/>
              </a:spcAft>
            </a:pPr>
            <a:r>
              <a:rPr lang="en-US" sz="1200" b="1" kern="0" dirty="0">
                <a:solidFill>
                  <a:schemeClr val="bg1"/>
                </a:solidFill>
              </a:rPr>
              <a:t>Ad-stock factor/Months</a:t>
            </a:r>
          </a:p>
        </p:txBody>
      </p:sp>
      <p:sp>
        <p:nvSpPr>
          <p:cNvPr id="75" name="TextBox 74">
            <a:extLst>
              <a:ext uri="{FF2B5EF4-FFF2-40B4-BE49-F238E27FC236}">
                <a16:creationId xmlns:a16="http://schemas.microsoft.com/office/drawing/2014/main" id="{07916E1D-9791-9167-A9EB-D34BEADE7E83}"/>
              </a:ext>
            </a:extLst>
          </p:cNvPr>
          <p:cNvSpPr txBox="1"/>
          <p:nvPr/>
        </p:nvSpPr>
        <p:spPr>
          <a:xfrm>
            <a:off x="3308040" y="4054263"/>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Speaker Program </a:t>
            </a:r>
            <a:endParaRPr lang="en-IN" sz="1000" dirty="0">
              <a:solidFill>
                <a:schemeClr val="accent1"/>
              </a:solidFill>
              <a:ea typeface="Open Sans" charset="0"/>
              <a:cs typeface="Open Sans" charset="0"/>
            </a:endParaRPr>
          </a:p>
        </p:txBody>
      </p:sp>
      <p:sp>
        <p:nvSpPr>
          <p:cNvPr id="76" name="TextBox 75">
            <a:extLst>
              <a:ext uri="{FF2B5EF4-FFF2-40B4-BE49-F238E27FC236}">
                <a16:creationId xmlns:a16="http://schemas.microsoft.com/office/drawing/2014/main" id="{7BC8440D-4756-265E-69C8-5B4A861E6F5C}"/>
              </a:ext>
            </a:extLst>
          </p:cNvPr>
          <p:cNvSpPr txBox="1"/>
          <p:nvPr/>
        </p:nvSpPr>
        <p:spPr>
          <a:xfrm>
            <a:off x="3311071" y="4510097"/>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Details</a:t>
            </a:r>
            <a:endParaRPr lang="en-IN" sz="1000" dirty="0">
              <a:solidFill>
                <a:schemeClr val="accent1"/>
              </a:solidFill>
              <a:ea typeface="Open Sans" charset="0"/>
              <a:cs typeface="Open Sans" charset="0"/>
            </a:endParaRPr>
          </a:p>
        </p:txBody>
      </p:sp>
      <p:sp>
        <p:nvSpPr>
          <p:cNvPr id="77" name="TextBox 76">
            <a:extLst>
              <a:ext uri="{FF2B5EF4-FFF2-40B4-BE49-F238E27FC236}">
                <a16:creationId xmlns:a16="http://schemas.microsoft.com/office/drawing/2014/main" id="{1D5CD664-7D05-946B-C781-AB746EE2AA64}"/>
              </a:ext>
            </a:extLst>
          </p:cNvPr>
          <p:cNvSpPr txBox="1"/>
          <p:nvPr/>
        </p:nvSpPr>
        <p:spPr>
          <a:xfrm>
            <a:off x="7046887" y="4050842"/>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Details, Speaker Program</a:t>
            </a:r>
            <a:endParaRPr lang="en-IN" sz="1000" dirty="0">
              <a:solidFill>
                <a:schemeClr val="accent1"/>
              </a:solidFill>
              <a:ea typeface="Open Sans" charset="0"/>
              <a:cs typeface="Open Sans" charset="0"/>
            </a:endParaRPr>
          </a:p>
        </p:txBody>
      </p:sp>
      <p:sp>
        <p:nvSpPr>
          <p:cNvPr id="78" name="TextBox 77">
            <a:extLst>
              <a:ext uri="{FF2B5EF4-FFF2-40B4-BE49-F238E27FC236}">
                <a16:creationId xmlns:a16="http://schemas.microsoft.com/office/drawing/2014/main" id="{1B9EF68E-11F3-191F-18B7-7F56DCE989CF}"/>
              </a:ext>
            </a:extLst>
          </p:cNvPr>
          <p:cNvSpPr txBox="1"/>
          <p:nvPr/>
        </p:nvSpPr>
        <p:spPr>
          <a:xfrm>
            <a:off x="7046887" y="4566105"/>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HCP Banners, Paid Search</a:t>
            </a:r>
            <a:endParaRPr lang="en-IN" sz="1000" dirty="0">
              <a:solidFill>
                <a:schemeClr val="accent1"/>
              </a:solidFill>
              <a:ea typeface="Open Sans" charset="0"/>
              <a:cs typeface="Open Sans" charset="0"/>
            </a:endParaRPr>
          </a:p>
        </p:txBody>
      </p:sp>
      <p:sp>
        <p:nvSpPr>
          <p:cNvPr id="79" name="TextBox 78">
            <a:extLst>
              <a:ext uri="{FF2B5EF4-FFF2-40B4-BE49-F238E27FC236}">
                <a16:creationId xmlns:a16="http://schemas.microsoft.com/office/drawing/2014/main" id="{18F96A3B-CA73-FD00-3A0D-DD8A387E4A20}"/>
              </a:ext>
            </a:extLst>
          </p:cNvPr>
          <p:cNvSpPr txBox="1"/>
          <p:nvPr/>
        </p:nvSpPr>
        <p:spPr>
          <a:xfrm>
            <a:off x="3308040" y="4979570"/>
            <a:ext cx="3059602" cy="317073"/>
          </a:xfrm>
          <a:prstGeom prst="rect">
            <a:avLst/>
          </a:prstGeom>
          <a:no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0.45/2 Months</a:t>
            </a:r>
            <a:endParaRPr lang="en-IN" sz="1000" b="1" dirty="0">
              <a:solidFill>
                <a:schemeClr val="accent1"/>
              </a:solidFill>
              <a:ea typeface="Open Sans" charset="0"/>
              <a:cs typeface="Open Sans" charset="0"/>
            </a:endParaRPr>
          </a:p>
        </p:txBody>
      </p:sp>
      <p:sp>
        <p:nvSpPr>
          <p:cNvPr id="80" name="TextBox 79">
            <a:extLst>
              <a:ext uri="{FF2B5EF4-FFF2-40B4-BE49-F238E27FC236}">
                <a16:creationId xmlns:a16="http://schemas.microsoft.com/office/drawing/2014/main" id="{37D1C3D7-D2FF-827B-F829-D66B107188CF}"/>
              </a:ext>
            </a:extLst>
          </p:cNvPr>
          <p:cNvSpPr txBox="1"/>
          <p:nvPr/>
        </p:nvSpPr>
        <p:spPr>
          <a:xfrm>
            <a:off x="7046887" y="4991344"/>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0.45/2 Months</a:t>
            </a:r>
            <a:endParaRPr lang="en-IN" sz="1000" dirty="0">
              <a:solidFill>
                <a:schemeClr val="accent1"/>
              </a:solidFill>
              <a:ea typeface="Open Sans" charset="0"/>
              <a:cs typeface="Open Sans" charset="0"/>
            </a:endParaRPr>
          </a:p>
        </p:txBody>
      </p:sp>
      <p:sp>
        <p:nvSpPr>
          <p:cNvPr id="82" name="TextBox 81">
            <a:extLst>
              <a:ext uri="{FF2B5EF4-FFF2-40B4-BE49-F238E27FC236}">
                <a16:creationId xmlns:a16="http://schemas.microsoft.com/office/drawing/2014/main" id="{0452B24E-83CC-727A-C903-2A4C704279EE}"/>
              </a:ext>
            </a:extLst>
          </p:cNvPr>
          <p:cNvSpPr txBox="1"/>
          <p:nvPr/>
        </p:nvSpPr>
        <p:spPr>
          <a:xfrm>
            <a:off x="7023746" y="4050842"/>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Details, Speaker Program</a:t>
            </a:r>
            <a:endParaRPr lang="en-IN" sz="1000" dirty="0">
              <a:solidFill>
                <a:schemeClr val="accent1"/>
              </a:solidFill>
              <a:ea typeface="Open Sans" charset="0"/>
              <a:cs typeface="Open Sans" charset="0"/>
            </a:endParaRPr>
          </a:p>
        </p:txBody>
      </p:sp>
      <p:sp>
        <p:nvSpPr>
          <p:cNvPr id="83" name="TextBox 82">
            <a:extLst>
              <a:ext uri="{FF2B5EF4-FFF2-40B4-BE49-F238E27FC236}">
                <a16:creationId xmlns:a16="http://schemas.microsoft.com/office/drawing/2014/main" id="{400C193F-5973-D58E-C524-E0E698B59E88}"/>
              </a:ext>
            </a:extLst>
          </p:cNvPr>
          <p:cNvSpPr txBox="1"/>
          <p:nvPr/>
        </p:nvSpPr>
        <p:spPr>
          <a:xfrm>
            <a:off x="7023746" y="4566105"/>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HCP Banners, Paid Search</a:t>
            </a:r>
            <a:endParaRPr lang="en-IN" sz="1000" dirty="0">
              <a:solidFill>
                <a:schemeClr val="accent1"/>
              </a:solidFill>
              <a:ea typeface="Open Sans" charset="0"/>
              <a:cs typeface="Open Sans" charset="0"/>
            </a:endParaRPr>
          </a:p>
        </p:txBody>
      </p:sp>
      <p:sp>
        <p:nvSpPr>
          <p:cNvPr id="84" name="TextBox 83">
            <a:extLst>
              <a:ext uri="{FF2B5EF4-FFF2-40B4-BE49-F238E27FC236}">
                <a16:creationId xmlns:a16="http://schemas.microsoft.com/office/drawing/2014/main" id="{17FCDB46-EC45-BBB1-89B2-BAC8ABF5EC85}"/>
              </a:ext>
            </a:extLst>
          </p:cNvPr>
          <p:cNvSpPr txBox="1"/>
          <p:nvPr/>
        </p:nvSpPr>
        <p:spPr>
          <a:xfrm>
            <a:off x="3284375" y="3537910"/>
            <a:ext cx="3059602" cy="317073"/>
          </a:xfrm>
          <a:prstGeom prst="rect">
            <a:avLst/>
          </a:prstGeom>
          <a:no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Sales = f{ Sales carryover + B1 * Details + B2 * Speaker Program + Intercept </a:t>
            </a:r>
            <a:endParaRPr lang="en-IN" sz="1000" b="1" dirty="0">
              <a:solidFill>
                <a:schemeClr val="accent1"/>
              </a:solidFill>
              <a:ea typeface="Open Sans" charset="0"/>
              <a:cs typeface="Open Sans" charset="0"/>
            </a:endParaRPr>
          </a:p>
        </p:txBody>
      </p:sp>
      <p:sp>
        <p:nvSpPr>
          <p:cNvPr id="85" name="TextBox 84">
            <a:extLst>
              <a:ext uri="{FF2B5EF4-FFF2-40B4-BE49-F238E27FC236}">
                <a16:creationId xmlns:a16="http://schemas.microsoft.com/office/drawing/2014/main" id="{ED83E613-E174-8371-5C6F-E7731D9B78A2}"/>
              </a:ext>
            </a:extLst>
          </p:cNvPr>
          <p:cNvSpPr txBox="1"/>
          <p:nvPr/>
        </p:nvSpPr>
        <p:spPr>
          <a:xfrm>
            <a:off x="3664813" y="4054263"/>
            <a:ext cx="2298724"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Seasonal variables, Time indicators</a:t>
            </a:r>
            <a:endParaRPr lang="en-IN" sz="1000" b="1" dirty="0">
              <a:solidFill>
                <a:schemeClr val="accent1"/>
              </a:solidFill>
              <a:ea typeface="Open Sans" charset="0"/>
              <a:cs typeface="Open Sans" charset="0"/>
            </a:endParaRPr>
          </a:p>
        </p:txBody>
      </p:sp>
      <p:sp>
        <p:nvSpPr>
          <p:cNvPr id="86" name="TextBox 85">
            <a:extLst>
              <a:ext uri="{FF2B5EF4-FFF2-40B4-BE49-F238E27FC236}">
                <a16:creationId xmlns:a16="http://schemas.microsoft.com/office/drawing/2014/main" id="{194442AE-5455-2F09-00C4-3D8C2FEB992B}"/>
              </a:ext>
            </a:extLst>
          </p:cNvPr>
          <p:cNvSpPr txBox="1"/>
          <p:nvPr/>
        </p:nvSpPr>
        <p:spPr>
          <a:xfrm>
            <a:off x="3426478" y="4510097"/>
            <a:ext cx="2781456"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Details, Speaker Programs,</a:t>
            </a:r>
          </a:p>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HCP NPP</a:t>
            </a:r>
            <a:endParaRPr lang="en-IN" sz="1000" b="1" dirty="0">
              <a:solidFill>
                <a:schemeClr val="accent1"/>
              </a:solidFill>
              <a:ea typeface="Open Sans" charset="0"/>
              <a:cs typeface="Open Sans" charset="0"/>
            </a:endParaRPr>
          </a:p>
        </p:txBody>
      </p:sp>
      <p:sp>
        <p:nvSpPr>
          <p:cNvPr id="87" name="TextBox 86">
            <a:extLst>
              <a:ext uri="{FF2B5EF4-FFF2-40B4-BE49-F238E27FC236}">
                <a16:creationId xmlns:a16="http://schemas.microsoft.com/office/drawing/2014/main" id="{F8E86530-CBAA-F12B-3FAC-72C14E544F35}"/>
              </a:ext>
            </a:extLst>
          </p:cNvPr>
          <p:cNvSpPr txBox="1"/>
          <p:nvPr/>
        </p:nvSpPr>
        <p:spPr>
          <a:xfrm>
            <a:off x="7023221" y="4991344"/>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4"/>
                </a:solidFill>
                <a:ea typeface="Open Sans" charset="0"/>
                <a:cs typeface="Open Sans" charset="0"/>
              </a:rPr>
              <a:t>0.45/2 Months</a:t>
            </a:r>
            <a:endParaRPr lang="en-IN" sz="1000" dirty="0">
              <a:solidFill>
                <a:schemeClr val="accent4"/>
              </a:solidFill>
              <a:ea typeface="Open Sans" charset="0"/>
              <a:cs typeface="Open Sans" charset="0"/>
            </a:endParaRPr>
          </a:p>
        </p:txBody>
      </p:sp>
      <p:sp>
        <p:nvSpPr>
          <p:cNvPr id="88" name="TextBox 87">
            <a:extLst>
              <a:ext uri="{FF2B5EF4-FFF2-40B4-BE49-F238E27FC236}">
                <a16:creationId xmlns:a16="http://schemas.microsoft.com/office/drawing/2014/main" id="{DFBEB46E-B5C4-29DF-0ECB-8492668867A0}"/>
              </a:ext>
            </a:extLst>
          </p:cNvPr>
          <p:cNvSpPr txBox="1"/>
          <p:nvPr/>
        </p:nvSpPr>
        <p:spPr>
          <a:xfrm>
            <a:off x="7122626" y="3536227"/>
            <a:ext cx="3273230"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4"/>
                </a:solidFill>
                <a:ea typeface="Open Sans" charset="0"/>
                <a:cs typeface="Open Sans" charset="0"/>
              </a:rPr>
              <a:t>Sales = f{ Sales carryover + B1 * Details + B2 * Speaker Program + B3 *  HCP Banners + B4 * Paid Search</a:t>
            </a:r>
            <a:endParaRPr lang="en-IN" sz="1000" b="1" dirty="0">
              <a:solidFill>
                <a:schemeClr val="accent4"/>
              </a:solidFill>
              <a:ea typeface="Open Sans" charset="0"/>
              <a:cs typeface="Open Sans" charset="0"/>
            </a:endParaRPr>
          </a:p>
        </p:txBody>
      </p:sp>
      <p:sp>
        <p:nvSpPr>
          <p:cNvPr id="89" name="TextBox 88">
            <a:extLst>
              <a:ext uri="{FF2B5EF4-FFF2-40B4-BE49-F238E27FC236}">
                <a16:creationId xmlns:a16="http://schemas.microsoft.com/office/drawing/2014/main" id="{05F58209-E051-4574-3814-D6C2197DEA8F}"/>
              </a:ext>
            </a:extLst>
          </p:cNvPr>
          <p:cNvSpPr txBox="1"/>
          <p:nvPr/>
        </p:nvSpPr>
        <p:spPr>
          <a:xfrm>
            <a:off x="7000080" y="4050842"/>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4"/>
                </a:solidFill>
                <a:ea typeface="Open Sans" charset="0"/>
                <a:cs typeface="Open Sans" charset="0"/>
              </a:rPr>
              <a:t>Details, Speaker Program</a:t>
            </a:r>
            <a:endParaRPr lang="en-IN" sz="1000" dirty="0">
              <a:solidFill>
                <a:schemeClr val="accent4"/>
              </a:solidFill>
              <a:ea typeface="Open Sans" charset="0"/>
              <a:cs typeface="Open Sans" charset="0"/>
            </a:endParaRPr>
          </a:p>
        </p:txBody>
      </p:sp>
      <p:sp>
        <p:nvSpPr>
          <p:cNvPr id="90" name="TextBox 89">
            <a:extLst>
              <a:ext uri="{FF2B5EF4-FFF2-40B4-BE49-F238E27FC236}">
                <a16:creationId xmlns:a16="http://schemas.microsoft.com/office/drawing/2014/main" id="{443F0278-FB61-F376-A987-ECBD66CEB36C}"/>
              </a:ext>
            </a:extLst>
          </p:cNvPr>
          <p:cNvSpPr txBox="1"/>
          <p:nvPr/>
        </p:nvSpPr>
        <p:spPr>
          <a:xfrm>
            <a:off x="7000080" y="4566105"/>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4"/>
                </a:solidFill>
                <a:ea typeface="Open Sans" charset="0"/>
                <a:cs typeface="Open Sans" charset="0"/>
              </a:rPr>
              <a:t>HCP Banners, Paid Search</a:t>
            </a:r>
            <a:endParaRPr lang="en-IN" sz="1000" dirty="0">
              <a:solidFill>
                <a:schemeClr val="accent4"/>
              </a:solidFill>
              <a:ea typeface="Open Sans" charset="0"/>
              <a:cs typeface="Open Sans" charset="0"/>
            </a:endParaRPr>
          </a:p>
        </p:txBody>
      </p:sp>
      <p:sp>
        <p:nvSpPr>
          <p:cNvPr id="91" name="TextBox 90">
            <a:extLst>
              <a:ext uri="{FF2B5EF4-FFF2-40B4-BE49-F238E27FC236}">
                <a16:creationId xmlns:a16="http://schemas.microsoft.com/office/drawing/2014/main" id="{2D4A6828-77A0-3CCD-53DE-8679F799CA3F}"/>
              </a:ext>
            </a:extLst>
          </p:cNvPr>
          <p:cNvSpPr txBox="1"/>
          <p:nvPr/>
        </p:nvSpPr>
        <p:spPr>
          <a:xfrm>
            <a:off x="7046362" y="4991344"/>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4"/>
                </a:solidFill>
                <a:ea typeface="Open Sans" charset="0"/>
                <a:cs typeface="Open Sans" charset="0"/>
              </a:rPr>
              <a:t>0.45/2 Months</a:t>
            </a:r>
            <a:endParaRPr lang="en-IN" sz="1000" b="1" dirty="0">
              <a:solidFill>
                <a:schemeClr val="accent4"/>
              </a:solidFill>
              <a:ea typeface="Open Sans" charset="0"/>
              <a:cs typeface="Open Sans" charset="0"/>
            </a:endParaRPr>
          </a:p>
        </p:txBody>
      </p:sp>
      <p:sp>
        <p:nvSpPr>
          <p:cNvPr id="93" name="TextBox 92">
            <a:extLst>
              <a:ext uri="{FF2B5EF4-FFF2-40B4-BE49-F238E27FC236}">
                <a16:creationId xmlns:a16="http://schemas.microsoft.com/office/drawing/2014/main" id="{1C4676AD-70D8-CEA6-5173-F4784FAB73C1}"/>
              </a:ext>
            </a:extLst>
          </p:cNvPr>
          <p:cNvSpPr txBox="1"/>
          <p:nvPr/>
        </p:nvSpPr>
        <p:spPr>
          <a:xfrm>
            <a:off x="7023221" y="4050842"/>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4"/>
                </a:solidFill>
                <a:ea typeface="Open Sans" charset="0"/>
                <a:cs typeface="Open Sans" charset="0"/>
              </a:rPr>
              <a:t>Seasonal variables, Time indicators</a:t>
            </a:r>
          </a:p>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4"/>
                </a:solidFill>
                <a:ea typeface="Open Sans" charset="0"/>
                <a:cs typeface="Open Sans" charset="0"/>
              </a:rPr>
              <a:t>Details, Speaker Program, HCP NPP</a:t>
            </a:r>
            <a:endParaRPr lang="en-IN" sz="1000" b="1" dirty="0">
              <a:solidFill>
                <a:schemeClr val="accent4"/>
              </a:solidFill>
              <a:ea typeface="Open Sans" charset="0"/>
              <a:cs typeface="Open Sans" charset="0"/>
            </a:endParaRPr>
          </a:p>
        </p:txBody>
      </p:sp>
      <p:sp>
        <p:nvSpPr>
          <p:cNvPr id="94" name="TextBox 93">
            <a:extLst>
              <a:ext uri="{FF2B5EF4-FFF2-40B4-BE49-F238E27FC236}">
                <a16:creationId xmlns:a16="http://schemas.microsoft.com/office/drawing/2014/main" id="{CACF9CBB-334B-9F61-DC09-CAC6599C84BF}"/>
              </a:ext>
            </a:extLst>
          </p:cNvPr>
          <p:cNvSpPr txBox="1"/>
          <p:nvPr/>
        </p:nvSpPr>
        <p:spPr>
          <a:xfrm>
            <a:off x="7023221" y="4566105"/>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4"/>
                </a:solidFill>
                <a:ea typeface="Open Sans" charset="0"/>
                <a:cs typeface="Open Sans" charset="0"/>
              </a:rPr>
              <a:t>Consumer NPP</a:t>
            </a:r>
            <a:endParaRPr lang="en-IN" sz="1000" b="1" dirty="0">
              <a:solidFill>
                <a:schemeClr val="accent4"/>
              </a:solidFill>
              <a:ea typeface="Open Sans" charset="0"/>
              <a:cs typeface="Open Sans" charset="0"/>
            </a:endParaRPr>
          </a:p>
        </p:txBody>
      </p:sp>
      <p:sp>
        <p:nvSpPr>
          <p:cNvPr id="95" name="Rectangle 94">
            <a:extLst>
              <a:ext uri="{FF2B5EF4-FFF2-40B4-BE49-F238E27FC236}">
                <a16:creationId xmlns:a16="http://schemas.microsoft.com/office/drawing/2014/main" id="{80044DAE-BE0C-AF54-88F6-27C2240F7A2B}"/>
              </a:ext>
            </a:extLst>
          </p:cNvPr>
          <p:cNvSpPr/>
          <p:nvPr/>
        </p:nvSpPr>
        <p:spPr bwMode="auto">
          <a:xfrm>
            <a:off x="10395856" y="872393"/>
            <a:ext cx="1378469" cy="224827"/>
          </a:xfrm>
          <a:prstGeom prst="rect">
            <a:avLst/>
          </a:prstGeom>
          <a:solidFill>
            <a:schemeClr val="accent3"/>
          </a:solidFill>
          <a:ln w="9525" cap="flat" cmpd="sng" algn="ctr">
            <a:noFill/>
            <a:prstDash val="solid"/>
          </a:ln>
          <a:effectLst/>
        </p:spPr>
        <p:txBody>
          <a:bodyPr rtlCol="0" anchor="ctr"/>
          <a:lstStyle/>
          <a:p>
            <a:pPr algn="ctr" defTabSz="914400" fontAlgn="auto">
              <a:spcBef>
                <a:spcPts val="0"/>
              </a:spcBef>
              <a:spcAft>
                <a:spcPts val="0"/>
              </a:spcAft>
            </a:pPr>
            <a:r>
              <a:rPr lang="en-US" sz="1000" b="1" kern="0" dirty="0">
                <a:solidFill>
                  <a:schemeClr val="bg1"/>
                </a:solidFill>
              </a:rPr>
              <a:t>Model Construct</a:t>
            </a:r>
            <a:endParaRPr lang="en-IN" sz="1000" b="1" kern="0" dirty="0">
              <a:solidFill>
                <a:schemeClr val="bg1"/>
              </a:solidFill>
              <a:latin typeface="+mn-lt"/>
              <a:cs typeface="+mn-cs"/>
            </a:endParaRPr>
          </a:p>
        </p:txBody>
      </p:sp>
      <p:sp>
        <p:nvSpPr>
          <p:cNvPr id="96" name="Rectangle 95">
            <a:extLst>
              <a:ext uri="{FF2B5EF4-FFF2-40B4-BE49-F238E27FC236}">
                <a16:creationId xmlns:a16="http://schemas.microsoft.com/office/drawing/2014/main" id="{C96262DB-28F9-41DD-4EA4-6A73B0AF4243}"/>
              </a:ext>
            </a:extLst>
          </p:cNvPr>
          <p:cNvSpPr/>
          <p:nvPr/>
        </p:nvSpPr>
        <p:spPr bwMode="auto">
          <a:xfrm>
            <a:off x="1896035" y="5495788"/>
            <a:ext cx="1368000" cy="399303"/>
          </a:xfrm>
          <a:prstGeom prst="rect">
            <a:avLst/>
          </a:prstGeom>
          <a:solidFill>
            <a:schemeClr val="accent1"/>
          </a:solidFill>
          <a:ln w="9525" cap="flat" cmpd="sng" algn="ctr">
            <a:noFill/>
            <a:prstDash val="solid"/>
          </a:ln>
          <a:effectLst/>
        </p:spPr>
        <p:txBody>
          <a:bodyPr rtlCol="0" anchor="ctr"/>
          <a:lstStyle/>
          <a:p>
            <a:pPr algn="ctr" defTabSz="914400" fontAlgn="auto">
              <a:spcBef>
                <a:spcPts val="0"/>
              </a:spcBef>
              <a:spcAft>
                <a:spcPts val="0"/>
              </a:spcAft>
            </a:pPr>
            <a:r>
              <a:rPr lang="en-US" sz="1200" b="1" kern="0" dirty="0">
                <a:solidFill>
                  <a:schemeClr val="bg1"/>
                </a:solidFill>
              </a:rPr>
              <a:t>Transformation</a:t>
            </a:r>
          </a:p>
        </p:txBody>
      </p:sp>
      <p:sp>
        <p:nvSpPr>
          <p:cNvPr id="97" name="TextBox 96">
            <a:extLst>
              <a:ext uri="{FF2B5EF4-FFF2-40B4-BE49-F238E27FC236}">
                <a16:creationId xmlns:a16="http://schemas.microsoft.com/office/drawing/2014/main" id="{D347C5B5-AE8C-092C-0278-872599B8EFBF}"/>
              </a:ext>
            </a:extLst>
          </p:cNvPr>
          <p:cNvSpPr txBox="1"/>
          <p:nvPr/>
        </p:nvSpPr>
        <p:spPr>
          <a:xfrm>
            <a:off x="3284375" y="5482540"/>
            <a:ext cx="3059602" cy="317073"/>
          </a:xfrm>
          <a:prstGeom prst="rect">
            <a:avLst/>
          </a:prstGeom>
          <a:no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Negative Exponential, Log, </a:t>
            </a:r>
          </a:p>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1"/>
                </a:solidFill>
                <a:ea typeface="Open Sans" charset="0"/>
                <a:cs typeface="Open Sans" charset="0"/>
              </a:rPr>
              <a:t>Root, Sigmoid curves</a:t>
            </a:r>
            <a:endParaRPr lang="en-IN" sz="1000" b="1" dirty="0">
              <a:solidFill>
                <a:schemeClr val="accent1"/>
              </a:solidFill>
              <a:ea typeface="Open Sans" charset="0"/>
              <a:cs typeface="Open Sans" charset="0"/>
            </a:endParaRPr>
          </a:p>
        </p:txBody>
      </p:sp>
      <p:sp>
        <p:nvSpPr>
          <p:cNvPr id="98" name="TextBox 97">
            <a:extLst>
              <a:ext uri="{FF2B5EF4-FFF2-40B4-BE49-F238E27FC236}">
                <a16:creationId xmlns:a16="http://schemas.microsoft.com/office/drawing/2014/main" id="{68A3FAFE-30F0-1278-EF99-269EF8A090A1}"/>
              </a:ext>
            </a:extLst>
          </p:cNvPr>
          <p:cNvSpPr txBox="1"/>
          <p:nvPr/>
        </p:nvSpPr>
        <p:spPr>
          <a:xfrm>
            <a:off x="7023222" y="5494314"/>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1"/>
                </a:solidFill>
                <a:ea typeface="Open Sans" charset="0"/>
                <a:cs typeface="Open Sans" charset="0"/>
              </a:rPr>
              <a:t>0.45/2 Months</a:t>
            </a:r>
            <a:endParaRPr lang="en-IN" sz="1000" dirty="0">
              <a:solidFill>
                <a:schemeClr val="accent1"/>
              </a:solidFill>
              <a:ea typeface="Open Sans" charset="0"/>
              <a:cs typeface="Open Sans" charset="0"/>
            </a:endParaRPr>
          </a:p>
        </p:txBody>
      </p:sp>
      <p:sp>
        <p:nvSpPr>
          <p:cNvPr id="99" name="TextBox 98">
            <a:extLst>
              <a:ext uri="{FF2B5EF4-FFF2-40B4-BE49-F238E27FC236}">
                <a16:creationId xmlns:a16="http://schemas.microsoft.com/office/drawing/2014/main" id="{3995DB9E-3D8F-6DF9-696A-521D9CB72DD1}"/>
              </a:ext>
            </a:extLst>
          </p:cNvPr>
          <p:cNvSpPr txBox="1"/>
          <p:nvPr/>
        </p:nvSpPr>
        <p:spPr>
          <a:xfrm>
            <a:off x="6999556" y="5494314"/>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dirty="0">
                <a:solidFill>
                  <a:schemeClr val="accent4"/>
                </a:solidFill>
                <a:ea typeface="Open Sans" charset="0"/>
                <a:cs typeface="Open Sans" charset="0"/>
              </a:rPr>
              <a:t>0.45/2 Months</a:t>
            </a:r>
            <a:endParaRPr lang="en-IN" sz="1000" dirty="0">
              <a:solidFill>
                <a:schemeClr val="accent4"/>
              </a:solidFill>
              <a:ea typeface="Open Sans" charset="0"/>
              <a:cs typeface="Open Sans" charset="0"/>
            </a:endParaRPr>
          </a:p>
        </p:txBody>
      </p:sp>
      <p:sp>
        <p:nvSpPr>
          <p:cNvPr id="100" name="TextBox 99">
            <a:extLst>
              <a:ext uri="{FF2B5EF4-FFF2-40B4-BE49-F238E27FC236}">
                <a16:creationId xmlns:a16="http://schemas.microsoft.com/office/drawing/2014/main" id="{F0E9447A-D63B-0CBB-5F5D-E4F52EB364B8}"/>
              </a:ext>
            </a:extLst>
          </p:cNvPr>
          <p:cNvSpPr txBox="1"/>
          <p:nvPr/>
        </p:nvSpPr>
        <p:spPr>
          <a:xfrm>
            <a:off x="7022697" y="5494314"/>
            <a:ext cx="3059602" cy="317073"/>
          </a:xfrm>
          <a:prstGeom prst="rect">
            <a:avLst/>
          </a:prstGeom>
          <a:solidFill>
            <a:schemeClr val="bg1"/>
          </a:solidFill>
          <a:ln>
            <a:noFill/>
          </a:ln>
        </p:spPr>
        <p:txBody>
          <a:bodyPr wrap="square" lIns="0" rIns="0" rtlCol="0" anchor="ctr">
            <a:noAutofit/>
          </a:bodyPr>
          <a:lstStyle/>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4"/>
                </a:solidFill>
                <a:ea typeface="Open Sans" charset="0"/>
                <a:cs typeface="Open Sans" charset="0"/>
              </a:rPr>
              <a:t>Negative Exponential, Log, </a:t>
            </a:r>
          </a:p>
          <a:p>
            <a:pPr marL="117475" marR="0" indent="-107950" algn="ctr" defTabSz="914400" eaLnBrk="1" fontAlgn="auto" latinLnBrk="0" hangingPunct="1">
              <a:lnSpc>
                <a:spcPct val="100000"/>
              </a:lnSpc>
              <a:spcBef>
                <a:spcPts val="0"/>
              </a:spcBef>
              <a:spcAft>
                <a:spcPts val="0"/>
              </a:spcAft>
              <a:buClrTx/>
              <a:buSzTx/>
              <a:buFont typeface="Arial" charset="0"/>
              <a:buNone/>
              <a:tabLst/>
            </a:pPr>
            <a:r>
              <a:rPr lang="en-US" sz="1000" b="1" dirty="0">
                <a:solidFill>
                  <a:schemeClr val="accent4"/>
                </a:solidFill>
                <a:ea typeface="Open Sans" charset="0"/>
                <a:cs typeface="Open Sans" charset="0"/>
              </a:rPr>
              <a:t>Root, Sigmoid curves</a:t>
            </a:r>
          </a:p>
        </p:txBody>
      </p:sp>
    </p:spTree>
    <p:extLst>
      <p:ext uri="{BB962C8B-B14F-4D97-AF65-F5344CB8AC3E}">
        <p14:creationId xmlns:p14="http://schemas.microsoft.com/office/powerpoint/2010/main" val="390387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CEDD-688A-006F-1ACE-AB55DE0D86B0}"/>
              </a:ext>
            </a:extLst>
          </p:cNvPr>
          <p:cNvSpPr>
            <a:spLocks noGrp="1"/>
          </p:cNvSpPr>
          <p:nvPr>
            <p:ph type="title"/>
          </p:nvPr>
        </p:nvSpPr>
        <p:spPr/>
        <p:txBody>
          <a:bodyPr/>
          <a:lstStyle/>
          <a:p>
            <a:r>
              <a:rPr lang="en-US" sz="2400" dirty="0"/>
              <a:t>Typical steps in Marketing Mix project</a:t>
            </a:r>
            <a:endParaRPr lang="en-IN" sz="2400" dirty="0"/>
          </a:p>
        </p:txBody>
      </p:sp>
      <p:sp>
        <p:nvSpPr>
          <p:cNvPr id="4" name="Slide Number Placeholder 3">
            <a:extLst>
              <a:ext uri="{FF2B5EF4-FFF2-40B4-BE49-F238E27FC236}">
                <a16:creationId xmlns:a16="http://schemas.microsoft.com/office/drawing/2014/main" id="{FF45CED5-2AA8-AB1B-5853-6A6882A4CB0C}"/>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2</a:t>
            </a:fld>
            <a:endParaRPr lang="en-US" dirty="0"/>
          </a:p>
        </p:txBody>
      </p:sp>
      <p:sp>
        <p:nvSpPr>
          <p:cNvPr id="5" name="Footer Placeholder 4">
            <a:extLst>
              <a:ext uri="{FF2B5EF4-FFF2-40B4-BE49-F238E27FC236}">
                <a16:creationId xmlns:a16="http://schemas.microsoft.com/office/drawing/2014/main" id="{76521B0B-561A-A55B-C4A2-4EEF001D074A}"/>
              </a:ext>
            </a:extLst>
          </p:cNvPr>
          <p:cNvSpPr>
            <a:spLocks noGrp="1"/>
          </p:cNvSpPr>
          <p:nvPr>
            <p:ph type="ftr" sz="quarter" idx="11"/>
          </p:nvPr>
        </p:nvSpPr>
        <p:spPr/>
        <p:txBody>
          <a:bodyPr/>
          <a:lstStyle/>
          <a:p>
            <a:r>
              <a:rPr lang="en-US" dirty="0"/>
              <a:t>Copyright © 2023 All rights reserved.  |  DataZymes Confidential</a:t>
            </a:r>
          </a:p>
        </p:txBody>
      </p:sp>
      <p:grpSp>
        <p:nvGrpSpPr>
          <p:cNvPr id="52" name="Group 51">
            <a:extLst>
              <a:ext uri="{FF2B5EF4-FFF2-40B4-BE49-F238E27FC236}">
                <a16:creationId xmlns:a16="http://schemas.microsoft.com/office/drawing/2014/main" id="{C48B0671-CC31-F78F-4146-F49D1E6A74B9}"/>
              </a:ext>
            </a:extLst>
          </p:cNvPr>
          <p:cNvGrpSpPr/>
          <p:nvPr/>
        </p:nvGrpSpPr>
        <p:grpSpPr>
          <a:xfrm>
            <a:off x="724898" y="1520350"/>
            <a:ext cx="2679915" cy="4656406"/>
            <a:chOff x="481542" y="1575582"/>
            <a:chExt cx="2679915" cy="4656406"/>
          </a:xfrm>
        </p:grpSpPr>
        <p:sp>
          <p:nvSpPr>
            <p:cNvPr id="53" name="Chevron 8">
              <a:extLst>
                <a:ext uri="{FF2B5EF4-FFF2-40B4-BE49-F238E27FC236}">
                  <a16:creationId xmlns:a16="http://schemas.microsoft.com/office/drawing/2014/main" id="{E45D2FC8-7627-8D15-56F2-915C950B1E4A}"/>
                </a:ext>
              </a:extLst>
            </p:cNvPr>
            <p:cNvSpPr/>
            <p:nvPr/>
          </p:nvSpPr>
          <p:spPr>
            <a:xfrm>
              <a:off x="481542" y="1575582"/>
              <a:ext cx="2679915" cy="1118582"/>
            </a:xfrm>
            <a:prstGeom prst="chevron">
              <a:avLst/>
            </a:prstGeom>
            <a:solidFill>
              <a:srgbClr val="4BD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500" b="1" dirty="0">
                <a:solidFill>
                  <a:schemeClr val="tx1">
                    <a:lumMod val="50000"/>
                  </a:schemeClr>
                </a:solidFill>
              </a:endParaRPr>
            </a:p>
          </p:txBody>
        </p:sp>
        <p:sp>
          <p:nvSpPr>
            <p:cNvPr id="54" name="Rectangle 53">
              <a:extLst>
                <a:ext uri="{FF2B5EF4-FFF2-40B4-BE49-F238E27FC236}">
                  <a16:creationId xmlns:a16="http://schemas.microsoft.com/office/drawing/2014/main" id="{2DE42C87-26FF-7153-139D-AECC31C1BDE1}"/>
                </a:ext>
              </a:extLst>
            </p:cNvPr>
            <p:cNvSpPr/>
            <p:nvPr/>
          </p:nvSpPr>
          <p:spPr>
            <a:xfrm>
              <a:off x="497538" y="2733530"/>
              <a:ext cx="2195943" cy="3498458"/>
            </a:xfrm>
            <a:prstGeom prst="rect">
              <a:avLst/>
            </a:prstGeom>
            <a:solidFill>
              <a:srgbClr val="EBFA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spcBef>
                  <a:spcPts val="400"/>
                </a:spcBef>
                <a:spcAft>
                  <a:spcPts val="400"/>
                </a:spcAft>
                <a:buFont typeface="Arial" panose="020B0604020202020204" pitchFamily="34" charset="0"/>
                <a:buChar char="•"/>
              </a:pPr>
              <a:r>
                <a:rPr lang="en-IN" sz="1400" dirty="0">
                  <a:solidFill>
                    <a:schemeClr val="tx2"/>
                  </a:solidFill>
                </a:rPr>
                <a:t>Collect required data</a:t>
              </a:r>
            </a:p>
            <a:p>
              <a:pPr marL="174625" indent="-174625">
                <a:spcBef>
                  <a:spcPts val="400"/>
                </a:spcBef>
                <a:spcAft>
                  <a:spcPts val="400"/>
                </a:spcAft>
                <a:buFont typeface="Arial" panose="020B0604020202020204" pitchFamily="34" charset="0"/>
                <a:buChar char="•"/>
              </a:pPr>
              <a:r>
                <a:rPr lang="en-IN" sz="1400" dirty="0">
                  <a:solidFill>
                    <a:schemeClr val="tx2"/>
                  </a:solidFill>
                </a:rPr>
                <a:t>Process and QC</a:t>
              </a:r>
            </a:p>
            <a:p>
              <a:pPr marL="174625" indent="-174625">
                <a:spcBef>
                  <a:spcPts val="400"/>
                </a:spcBef>
                <a:spcAft>
                  <a:spcPts val="400"/>
                </a:spcAft>
                <a:buFont typeface="Arial" panose="020B0604020202020204" pitchFamily="34" charset="0"/>
                <a:buChar char="•"/>
              </a:pPr>
              <a:r>
                <a:rPr lang="en-IN" sz="1400" dirty="0">
                  <a:solidFill>
                    <a:schemeClr val="tx2"/>
                  </a:solidFill>
                </a:rPr>
                <a:t>Data health check for completeness, accuracy and usability</a:t>
              </a:r>
            </a:p>
            <a:p>
              <a:pPr marL="174625" indent="-174625">
                <a:spcBef>
                  <a:spcPts val="400"/>
                </a:spcBef>
                <a:spcAft>
                  <a:spcPts val="400"/>
                </a:spcAft>
                <a:buFont typeface="Arial" panose="020B0604020202020204" pitchFamily="34" charset="0"/>
                <a:buChar char="•"/>
              </a:pPr>
              <a:r>
                <a:rPr lang="en-IN" sz="1400" dirty="0">
                  <a:solidFill>
                    <a:schemeClr val="tx2"/>
                  </a:solidFill>
                </a:rPr>
                <a:t>Summarize data</a:t>
              </a:r>
            </a:p>
          </p:txBody>
        </p:sp>
        <p:pic>
          <p:nvPicPr>
            <p:cNvPr id="55" name="Picture 10" descr="Related image">
              <a:extLst>
                <a:ext uri="{FF2B5EF4-FFF2-40B4-BE49-F238E27FC236}">
                  <a16:creationId xmlns:a16="http://schemas.microsoft.com/office/drawing/2014/main" id="{5AF387AA-7DDD-DCE8-4EA8-A8F0C6D685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9293" y="1821191"/>
              <a:ext cx="578005" cy="6329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85957FFA-9510-81DD-CEE7-DB23456C8ACA}"/>
                </a:ext>
              </a:extLst>
            </p:cNvPr>
            <p:cNvSpPr txBox="1"/>
            <p:nvPr/>
          </p:nvSpPr>
          <p:spPr bwMode="gray">
            <a:xfrm>
              <a:off x="972189" y="1943129"/>
              <a:ext cx="1556012" cy="389097"/>
            </a:xfrm>
            <a:prstGeom prst="rect">
              <a:avLst/>
            </a:prstGeom>
          </p:spPr>
          <p:txBody>
            <a:bodyPr vert="horz" wrap="square" lIns="0" tIns="0" rIns="0" bIns="0" rtlCol="0" anchor="ctr">
              <a:noAutofit/>
            </a:bodyPr>
            <a:lstStyle/>
            <a:p>
              <a:r>
                <a:rPr lang="en-US" sz="1400" b="1" dirty="0">
                  <a:solidFill>
                    <a:schemeClr val="tx1">
                      <a:lumMod val="50000"/>
                    </a:schemeClr>
                  </a:solidFill>
                </a:rPr>
                <a:t>Data discovery </a:t>
              </a:r>
            </a:p>
            <a:p>
              <a:r>
                <a:rPr lang="en-US" sz="1400" b="1" dirty="0">
                  <a:solidFill>
                    <a:schemeClr val="tx1">
                      <a:lumMod val="50000"/>
                    </a:schemeClr>
                  </a:solidFill>
                </a:rPr>
                <a:t>and processing</a:t>
              </a:r>
            </a:p>
          </p:txBody>
        </p:sp>
      </p:grpSp>
      <p:grpSp>
        <p:nvGrpSpPr>
          <p:cNvPr id="57" name="Group 56">
            <a:extLst>
              <a:ext uri="{FF2B5EF4-FFF2-40B4-BE49-F238E27FC236}">
                <a16:creationId xmlns:a16="http://schemas.microsoft.com/office/drawing/2014/main" id="{AB74E7E0-E3D2-F13F-B836-6970ED40F4D3}"/>
              </a:ext>
            </a:extLst>
          </p:cNvPr>
          <p:cNvGrpSpPr/>
          <p:nvPr/>
        </p:nvGrpSpPr>
        <p:grpSpPr>
          <a:xfrm>
            <a:off x="3410449" y="1520350"/>
            <a:ext cx="2679915" cy="4656406"/>
            <a:chOff x="2693481" y="1575582"/>
            <a:chExt cx="2679915" cy="4656406"/>
          </a:xfrm>
        </p:grpSpPr>
        <p:sp>
          <p:nvSpPr>
            <p:cNvPr id="58" name="Chevron 9">
              <a:extLst>
                <a:ext uri="{FF2B5EF4-FFF2-40B4-BE49-F238E27FC236}">
                  <a16:creationId xmlns:a16="http://schemas.microsoft.com/office/drawing/2014/main" id="{78823D5C-39BD-9F02-1477-8B64160E0C91}"/>
                </a:ext>
              </a:extLst>
            </p:cNvPr>
            <p:cNvSpPr/>
            <p:nvPr/>
          </p:nvSpPr>
          <p:spPr>
            <a:xfrm>
              <a:off x="2693481" y="1575582"/>
              <a:ext cx="2679915" cy="1118582"/>
            </a:xfrm>
            <a:prstGeom prst="chevron">
              <a:avLst/>
            </a:prstGeom>
            <a:solidFill>
              <a:srgbClr val="FEA14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500" b="1" dirty="0">
                <a:solidFill>
                  <a:schemeClr val="tx1">
                    <a:lumMod val="50000"/>
                  </a:schemeClr>
                </a:solidFill>
              </a:endParaRPr>
            </a:p>
          </p:txBody>
        </p:sp>
        <p:grpSp>
          <p:nvGrpSpPr>
            <p:cNvPr id="59" name="Group 58">
              <a:extLst>
                <a:ext uri="{FF2B5EF4-FFF2-40B4-BE49-F238E27FC236}">
                  <a16:creationId xmlns:a16="http://schemas.microsoft.com/office/drawing/2014/main" id="{9590853A-E9B0-F736-E3B0-AC4B1A2C6721}"/>
                </a:ext>
              </a:extLst>
            </p:cNvPr>
            <p:cNvGrpSpPr/>
            <p:nvPr/>
          </p:nvGrpSpPr>
          <p:grpSpPr>
            <a:xfrm>
              <a:off x="2716706" y="1854257"/>
              <a:ext cx="2342638" cy="4377731"/>
              <a:chOff x="2716706" y="1854257"/>
              <a:chExt cx="2342638" cy="4377731"/>
            </a:xfrm>
          </p:grpSpPr>
          <p:sp>
            <p:nvSpPr>
              <p:cNvPr id="60" name="Rectangle 59">
                <a:extLst>
                  <a:ext uri="{FF2B5EF4-FFF2-40B4-BE49-F238E27FC236}">
                    <a16:creationId xmlns:a16="http://schemas.microsoft.com/office/drawing/2014/main" id="{CCCE3004-1206-09CA-E5DF-AA2D04C6C583}"/>
                  </a:ext>
                </a:extLst>
              </p:cNvPr>
              <p:cNvSpPr/>
              <p:nvPr/>
            </p:nvSpPr>
            <p:spPr>
              <a:xfrm>
                <a:off x="2716706" y="2733530"/>
                <a:ext cx="2201359" cy="3498458"/>
              </a:xfrm>
              <a:prstGeom prst="rect">
                <a:avLst/>
              </a:prstGeom>
              <a:solidFill>
                <a:srgbClr val="FFF2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spcBef>
                    <a:spcPts val="400"/>
                  </a:spcBef>
                  <a:spcAft>
                    <a:spcPts val="400"/>
                  </a:spcAft>
                  <a:buFont typeface="Arial" panose="020B0604020202020204" pitchFamily="34" charset="0"/>
                  <a:buChar char="•"/>
                </a:pPr>
                <a:r>
                  <a:rPr lang="en-IN" sz="1400" dirty="0">
                    <a:solidFill>
                      <a:schemeClr val="tx1"/>
                    </a:solidFill>
                  </a:rPr>
                  <a:t>What, Why &amp; How of segmentation</a:t>
                </a:r>
              </a:p>
              <a:p>
                <a:pPr marL="174625" indent="-174625">
                  <a:spcBef>
                    <a:spcPts val="400"/>
                  </a:spcBef>
                  <a:spcAft>
                    <a:spcPts val="400"/>
                  </a:spcAft>
                  <a:buFont typeface="Arial" panose="020B0604020202020204" pitchFamily="34" charset="0"/>
                  <a:buChar char="•"/>
                </a:pPr>
                <a:r>
                  <a:rPr lang="en-IN" sz="1400" dirty="0">
                    <a:solidFill>
                      <a:schemeClr val="tx1"/>
                    </a:solidFill>
                  </a:rPr>
                  <a:t>Identify clusters of customers with similar behaviour in terms of brand sales, market sales, specialty, etc.</a:t>
                </a:r>
              </a:p>
              <a:p>
                <a:pPr marL="174625" indent="-174625">
                  <a:spcBef>
                    <a:spcPts val="400"/>
                  </a:spcBef>
                  <a:spcAft>
                    <a:spcPts val="400"/>
                  </a:spcAft>
                  <a:buFont typeface="Arial" panose="020B0604020202020204" pitchFamily="34" charset="0"/>
                  <a:buChar char="•"/>
                </a:pPr>
                <a:r>
                  <a:rPr lang="en-IN" sz="1400" dirty="0">
                    <a:solidFill>
                      <a:schemeClr val="tx1"/>
                    </a:solidFill>
                  </a:rPr>
                  <a:t>HCP level</a:t>
                </a:r>
              </a:p>
              <a:p>
                <a:pPr marL="174625" indent="-174625">
                  <a:spcBef>
                    <a:spcPts val="400"/>
                  </a:spcBef>
                  <a:spcAft>
                    <a:spcPts val="400"/>
                  </a:spcAft>
                  <a:buFont typeface="Arial" panose="020B0604020202020204" pitchFamily="34" charset="0"/>
                  <a:buChar char="•"/>
                </a:pPr>
                <a:r>
                  <a:rPr lang="en-IN" sz="1400" dirty="0">
                    <a:solidFill>
                      <a:schemeClr val="tx1"/>
                    </a:solidFill>
                  </a:rPr>
                  <a:t>Attributes-based</a:t>
                </a:r>
              </a:p>
              <a:p>
                <a:pPr marL="174625" indent="-174625">
                  <a:spcBef>
                    <a:spcPts val="400"/>
                  </a:spcBef>
                  <a:spcAft>
                    <a:spcPts val="400"/>
                  </a:spcAft>
                  <a:buFont typeface="Arial" panose="020B0604020202020204" pitchFamily="34" charset="0"/>
                  <a:buChar char="•"/>
                </a:pPr>
                <a:r>
                  <a:rPr lang="en-IN" sz="1400" dirty="0">
                    <a:solidFill>
                      <a:schemeClr val="tx1"/>
                    </a:solidFill>
                  </a:rPr>
                  <a:t>Identify relevant segments for modeling</a:t>
                </a:r>
              </a:p>
            </p:txBody>
          </p:sp>
          <p:pic>
            <p:nvPicPr>
              <p:cNvPr id="61" name="Picture 6" descr="Image result for data preparation">
                <a:extLst>
                  <a:ext uri="{FF2B5EF4-FFF2-40B4-BE49-F238E27FC236}">
                    <a16:creationId xmlns:a16="http://schemas.microsoft.com/office/drawing/2014/main" id="{E4F9B335-A4AB-B636-03B3-4E965B7E62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0876" y="1854257"/>
                <a:ext cx="618468" cy="5668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A811EF97-72DE-A2C6-E81B-4789374B41CE}"/>
                  </a:ext>
                </a:extLst>
              </p:cNvPr>
              <p:cNvSpPr txBox="1"/>
              <p:nvPr/>
            </p:nvSpPr>
            <p:spPr bwMode="gray">
              <a:xfrm>
                <a:off x="3214604" y="1943129"/>
                <a:ext cx="1556012" cy="389097"/>
              </a:xfrm>
              <a:prstGeom prst="rect">
                <a:avLst/>
              </a:prstGeom>
            </p:spPr>
            <p:txBody>
              <a:bodyPr vert="horz" wrap="square" lIns="0" tIns="0" rIns="0" bIns="0" rtlCol="0" anchor="ctr">
                <a:noAutofit/>
              </a:bodyPr>
              <a:lstStyle/>
              <a:p>
                <a:r>
                  <a:rPr lang="en-US" sz="1400" b="1" dirty="0">
                    <a:solidFill>
                      <a:schemeClr val="tx1">
                        <a:lumMod val="50000"/>
                      </a:schemeClr>
                    </a:solidFill>
                  </a:rPr>
                  <a:t>Segmentation</a:t>
                </a:r>
              </a:p>
            </p:txBody>
          </p:sp>
        </p:grpSp>
      </p:grpSp>
      <p:grpSp>
        <p:nvGrpSpPr>
          <p:cNvPr id="63" name="Group 62">
            <a:extLst>
              <a:ext uri="{FF2B5EF4-FFF2-40B4-BE49-F238E27FC236}">
                <a16:creationId xmlns:a16="http://schemas.microsoft.com/office/drawing/2014/main" id="{9F3AD4B4-BE6E-975C-6403-CCFAE9F58BE6}"/>
              </a:ext>
            </a:extLst>
          </p:cNvPr>
          <p:cNvGrpSpPr/>
          <p:nvPr/>
        </p:nvGrpSpPr>
        <p:grpSpPr>
          <a:xfrm>
            <a:off x="6096000" y="1520350"/>
            <a:ext cx="2679915" cy="4656406"/>
            <a:chOff x="4905420" y="1575582"/>
            <a:chExt cx="2679915" cy="4656406"/>
          </a:xfrm>
        </p:grpSpPr>
        <p:sp>
          <p:nvSpPr>
            <p:cNvPr id="64" name="Chevron 10">
              <a:extLst>
                <a:ext uri="{FF2B5EF4-FFF2-40B4-BE49-F238E27FC236}">
                  <a16:creationId xmlns:a16="http://schemas.microsoft.com/office/drawing/2014/main" id="{9E987B06-EA35-FBC5-D405-81733FBBA6A8}"/>
                </a:ext>
              </a:extLst>
            </p:cNvPr>
            <p:cNvSpPr/>
            <p:nvPr/>
          </p:nvSpPr>
          <p:spPr>
            <a:xfrm>
              <a:off x="4905420" y="1575582"/>
              <a:ext cx="2679915" cy="1118582"/>
            </a:xfrm>
            <a:prstGeom prst="chevron">
              <a:avLst/>
            </a:prstGeom>
            <a:solidFill>
              <a:srgbClr val="AFFF4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500" b="1" dirty="0">
                <a:solidFill>
                  <a:schemeClr val="tx1">
                    <a:lumMod val="50000"/>
                  </a:schemeClr>
                </a:solidFill>
              </a:endParaRPr>
            </a:p>
          </p:txBody>
        </p:sp>
        <p:sp>
          <p:nvSpPr>
            <p:cNvPr id="65" name="Rectangle 64">
              <a:extLst>
                <a:ext uri="{FF2B5EF4-FFF2-40B4-BE49-F238E27FC236}">
                  <a16:creationId xmlns:a16="http://schemas.microsoft.com/office/drawing/2014/main" id="{40841CB3-47CB-5F16-31EE-0E977BFC154B}"/>
                </a:ext>
              </a:extLst>
            </p:cNvPr>
            <p:cNvSpPr/>
            <p:nvPr/>
          </p:nvSpPr>
          <p:spPr>
            <a:xfrm>
              <a:off x="4935873" y="2733530"/>
              <a:ext cx="2201359" cy="3498458"/>
            </a:xfrm>
            <a:prstGeom prst="rect">
              <a:avLst/>
            </a:prstGeom>
            <a:solidFill>
              <a:srgbClr val="EEFF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spcBef>
                  <a:spcPts val="400"/>
                </a:spcBef>
                <a:spcAft>
                  <a:spcPts val="400"/>
                </a:spcAft>
                <a:buFont typeface="Arial" panose="020B0604020202020204" pitchFamily="34" charset="0"/>
                <a:buChar char="•"/>
              </a:pPr>
              <a:r>
                <a:rPr lang="en-IN" sz="1400" dirty="0">
                  <a:solidFill>
                    <a:schemeClr val="tx1"/>
                  </a:solidFill>
                </a:rPr>
                <a:t>Model helps to evaluate cross channel impact</a:t>
              </a:r>
            </a:p>
            <a:p>
              <a:pPr marL="174625" indent="-174625">
                <a:spcBef>
                  <a:spcPts val="400"/>
                </a:spcBef>
                <a:spcAft>
                  <a:spcPts val="400"/>
                </a:spcAft>
                <a:buFont typeface="Arial" panose="020B0604020202020204" pitchFamily="34" charset="0"/>
                <a:buChar char="•"/>
              </a:pPr>
              <a:r>
                <a:rPr lang="en-IN" sz="1400" dirty="0">
                  <a:solidFill>
                    <a:schemeClr val="tx1"/>
                  </a:solidFill>
                </a:rPr>
                <a:t>Use predictive model to evaluate effectiveness of promotional tactics and channels</a:t>
              </a:r>
            </a:p>
            <a:p>
              <a:pPr marL="174625" indent="-174625">
                <a:spcBef>
                  <a:spcPts val="400"/>
                </a:spcBef>
                <a:spcAft>
                  <a:spcPts val="400"/>
                </a:spcAft>
                <a:buFont typeface="Arial" panose="020B0604020202020204" pitchFamily="34" charset="0"/>
                <a:buChar char="•"/>
              </a:pPr>
              <a:r>
                <a:rPr lang="en-IN" sz="1400" dirty="0">
                  <a:solidFill>
                    <a:schemeClr val="tx1"/>
                  </a:solidFill>
                </a:rPr>
                <a:t>Identify “baseline” and “impactable” sales</a:t>
              </a:r>
            </a:p>
            <a:p>
              <a:pPr marL="174625" indent="-174625">
                <a:spcBef>
                  <a:spcPts val="400"/>
                </a:spcBef>
                <a:spcAft>
                  <a:spcPts val="400"/>
                </a:spcAft>
                <a:buFont typeface="Arial" panose="020B0604020202020204" pitchFamily="34" charset="0"/>
                <a:buChar char="•"/>
              </a:pPr>
              <a:r>
                <a:rPr lang="en-IN" sz="1400" dirty="0">
                  <a:solidFill>
                    <a:schemeClr val="tx1"/>
                  </a:solidFill>
                </a:rPr>
                <a:t>ROI of promotional channels</a:t>
              </a:r>
            </a:p>
          </p:txBody>
        </p:sp>
        <p:pic>
          <p:nvPicPr>
            <p:cNvPr id="66" name="Picture 2">
              <a:extLst>
                <a:ext uri="{FF2B5EF4-FFF2-40B4-BE49-F238E27FC236}">
                  <a16:creationId xmlns:a16="http://schemas.microsoft.com/office/drawing/2014/main" id="{D5138E19-E909-3799-EDF0-20FF784726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7993" y="1830638"/>
              <a:ext cx="576919" cy="6140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extBox 66">
              <a:extLst>
                <a:ext uri="{FF2B5EF4-FFF2-40B4-BE49-F238E27FC236}">
                  <a16:creationId xmlns:a16="http://schemas.microsoft.com/office/drawing/2014/main" id="{89D689EB-00A9-4B5C-C079-F0DB390211DD}"/>
                </a:ext>
              </a:extLst>
            </p:cNvPr>
            <p:cNvSpPr txBox="1"/>
            <p:nvPr/>
          </p:nvSpPr>
          <p:spPr bwMode="gray">
            <a:xfrm>
              <a:off x="5475504" y="1943129"/>
              <a:ext cx="1556012" cy="389097"/>
            </a:xfrm>
            <a:prstGeom prst="rect">
              <a:avLst/>
            </a:prstGeom>
          </p:spPr>
          <p:txBody>
            <a:bodyPr vert="horz" wrap="square" lIns="0" tIns="0" rIns="0" bIns="0" rtlCol="0" anchor="ctr">
              <a:noAutofit/>
            </a:bodyPr>
            <a:lstStyle/>
            <a:p>
              <a:pPr lvl="0"/>
              <a:r>
                <a:rPr lang="en-US" sz="1400" b="1" dirty="0">
                  <a:solidFill>
                    <a:schemeClr val="tx1">
                      <a:lumMod val="50000"/>
                    </a:schemeClr>
                  </a:solidFill>
                </a:rPr>
                <a:t>Modeling</a:t>
              </a:r>
            </a:p>
          </p:txBody>
        </p:sp>
      </p:grpSp>
      <p:grpSp>
        <p:nvGrpSpPr>
          <p:cNvPr id="68" name="Group 67">
            <a:extLst>
              <a:ext uri="{FF2B5EF4-FFF2-40B4-BE49-F238E27FC236}">
                <a16:creationId xmlns:a16="http://schemas.microsoft.com/office/drawing/2014/main" id="{6EFDC2B9-78BE-CE47-E3AC-82C83606042D}"/>
              </a:ext>
            </a:extLst>
          </p:cNvPr>
          <p:cNvGrpSpPr/>
          <p:nvPr/>
        </p:nvGrpSpPr>
        <p:grpSpPr>
          <a:xfrm>
            <a:off x="8781552" y="1520350"/>
            <a:ext cx="2679915" cy="4656406"/>
            <a:chOff x="8538196" y="1575582"/>
            <a:chExt cx="2679915" cy="4656406"/>
          </a:xfrm>
        </p:grpSpPr>
        <p:grpSp>
          <p:nvGrpSpPr>
            <p:cNvPr id="69" name="Group 68">
              <a:extLst>
                <a:ext uri="{FF2B5EF4-FFF2-40B4-BE49-F238E27FC236}">
                  <a16:creationId xmlns:a16="http://schemas.microsoft.com/office/drawing/2014/main" id="{593199AB-873E-20E1-41AF-EDC50AC6CF97}"/>
                </a:ext>
              </a:extLst>
            </p:cNvPr>
            <p:cNvGrpSpPr/>
            <p:nvPr/>
          </p:nvGrpSpPr>
          <p:grpSpPr>
            <a:xfrm>
              <a:off x="8538196" y="1575582"/>
              <a:ext cx="2679915" cy="4656406"/>
              <a:chOff x="7117359" y="1575582"/>
              <a:chExt cx="2679915" cy="4656406"/>
            </a:xfrm>
          </p:grpSpPr>
          <p:sp>
            <p:nvSpPr>
              <p:cNvPr id="71" name="Chevron 11">
                <a:extLst>
                  <a:ext uri="{FF2B5EF4-FFF2-40B4-BE49-F238E27FC236}">
                    <a16:creationId xmlns:a16="http://schemas.microsoft.com/office/drawing/2014/main" id="{E1BCD30E-0CE5-AF00-0968-FE4C94D6B677}"/>
                  </a:ext>
                </a:extLst>
              </p:cNvPr>
              <p:cNvSpPr/>
              <p:nvPr/>
            </p:nvSpPr>
            <p:spPr>
              <a:xfrm>
                <a:off x="7117359" y="1575582"/>
                <a:ext cx="2679915" cy="1118582"/>
              </a:xfrm>
              <a:prstGeom prst="chevr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500" b="1" dirty="0">
                  <a:solidFill>
                    <a:schemeClr val="tx1">
                      <a:lumMod val="50000"/>
                    </a:schemeClr>
                  </a:solidFill>
                </a:endParaRPr>
              </a:p>
            </p:txBody>
          </p:sp>
          <p:sp>
            <p:nvSpPr>
              <p:cNvPr id="72" name="Rectangle 71">
                <a:extLst>
                  <a:ext uri="{FF2B5EF4-FFF2-40B4-BE49-F238E27FC236}">
                    <a16:creationId xmlns:a16="http://schemas.microsoft.com/office/drawing/2014/main" id="{E047B705-1345-9987-41CA-B01BEEA420A3}"/>
                  </a:ext>
                </a:extLst>
              </p:cNvPr>
              <p:cNvSpPr/>
              <p:nvPr/>
            </p:nvSpPr>
            <p:spPr>
              <a:xfrm>
                <a:off x="7155040" y="2733530"/>
                <a:ext cx="2201359" cy="34984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spcBef>
                    <a:spcPts val="400"/>
                  </a:spcBef>
                  <a:spcAft>
                    <a:spcPts val="400"/>
                  </a:spcAft>
                  <a:buFont typeface="Arial" panose="020B0604020202020204" pitchFamily="34" charset="0"/>
                  <a:buChar char="•"/>
                </a:pPr>
                <a:r>
                  <a:rPr lang="en-IN" sz="1400" dirty="0">
                    <a:solidFill>
                      <a:schemeClr val="tx1"/>
                    </a:solidFill>
                  </a:rPr>
                  <a:t>Design optimization algorithm  considering business constraints &amp; parameter estimates from modeling step </a:t>
                </a:r>
              </a:p>
              <a:p>
                <a:pPr marL="174625" indent="-174625">
                  <a:spcBef>
                    <a:spcPts val="400"/>
                  </a:spcBef>
                  <a:spcAft>
                    <a:spcPts val="400"/>
                  </a:spcAft>
                  <a:buFont typeface="Arial" panose="020B0604020202020204" pitchFamily="34" charset="0"/>
                  <a:buChar char="•"/>
                </a:pPr>
                <a:r>
                  <a:rPr lang="en-IN" sz="1400" dirty="0">
                    <a:solidFill>
                      <a:schemeClr val="tx1"/>
                    </a:solidFill>
                  </a:rPr>
                  <a:t>Scenario planning to analyse trade-off across marketing mix</a:t>
                </a:r>
              </a:p>
              <a:p>
                <a:pPr marL="174625" indent="-174625">
                  <a:buFont typeface="Arial" panose="020B0604020202020204" pitchFamily="34" charset="0"/>
                  <a:buChar char="•"/>
                </a:pPr>
                <a:r>
                  <a:rPr lang="en-IN" sz="1400" dirty="0">
                    <a:solidFill>
                      <a:schemeClr val="tx1"/>
                    </a:solidFill>
                  </a:rPr>
                  <a:t>Comparison of scenarios</a:t>
                </a:r>
              </a:p>
              <a:p>
                <a:pPr marL="742950" lvl="1" indent="-285750">
                  <a:buFont typeface="Courier New" panose="02070309020205020404" pitchFamily="49" charset="0"/>
                  <a:buChar char="o"/>
                </a:pPr>
                <a:r>
                  <a:rPr lang="en-IN" sz="1400" dirty="0">
                    <a:solidFill>
                      <a:schemeClr val="tx1"/>
                    </a:solidFill>
                  </a:rPr>
                  <a:t>Financial </a:t>
                </a:r>
              </a:p>
              <a:p>
                <a:pPr marL="742950" lvl="1" indent="-285750">
                  <a:buFont typeface="Courier New" panose="02070309020205020404" pitchFamily="49" charset="0"/>
                  <a:buChar char="o"/>
                </a:pPr>
                <a:r>
                  <a:rPr lang="en-IN" sz="1400" dirty="0">
                    <a:solidFill>
                      <a:schemeClr val="tx1"/>
                    </a:solidFill>
                  </a:rPr>
                  <a:t>Strategic</a:t>
                </a:r>
              </a:p>
              <a:p>
                <a:pPr marL="742950" lvl="1" indent="-285750">
                  <a:buFont typeface="Courier New" panose="02070309020205020404" pitchFamily="49" charset="0"/>
                  <a:buChar char="o"/>
                </a:pPr>
                <a:r>
                  <a:rPr lang="en-IN" sz="1400" dirty="0">
                    <a:solidFill>
                      <a:schemeClr val="tx1"/>
                    </a:solidFill>
                  </a:rPr>
                  <a:t>Operational</a:t>
                </a:r>
              </a:p>
            </p:txBody>
          </p:sp>
          <p:pic>
            <p:nvPicPr>
              <p:cNvPr id="73" name="Picture 2" descr="Image result for budget optimization">
                <a:extLst>
                  <a:ext uri="{FF2B5EF4-FFF2-40B4-BE49-F238E27FC236}">
                    <a16:creationId xmlns:a16="http://schemas.microsoft.com/office/drawing/2014/main" id="{E0580CF6-7A55-A329-CCD5-83177275EB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58381" y="1822902"/>
                <a:ext cx="574880" cy="6295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70" name="TextBox 69">
              <a:extLst>
                <a:ext uri="{FF2B5EF4-FFF2-40B4-BE49-F238E27FC236}">
                  <a16:creationId xmlns:a16="http://schemas.microsoft.com/office/drawing/2014/main" id="{5EFC85CF-F7DB-53D8-03E4-4E5D447D662C}"/>
                </a:ext>
              </a:extLst>
            </p:cNvPr>
            <p:cNvSpPr txBox="1"/>
            <p:nvPr/>
          </p:nvSpPr>
          <p:spPr bwMode="gray">
            <a:xfrm>
              <a:off x="9118871" y="1943129"/>
              <a:ext cx="1556012" cy="389097"/>
            </a:xfrm>
            <a:prstGeom prst="rect">
              <a:avLst/>
            </a:prstGeom>
          </p:spPr>
          <p:txBody>
            <a:bodyPr vert="horz" wrap="square" lIns="0" tIns="0" rIns="0" bIns="0" rtlCol="0" anchor="ctr">
              <a:noAutofit/>
            </a:bodyPr>
            <a:lstStyle/>
            <a:p>
              <a:pPr lvl="0"/>
              <a:r>
                <a:rPr lang="en-US" sz="1400" b="1" dirty="0">
                  <a:solidFill>
                    <a:schemeClr val="tx1">
                      <a:lumMod val="50000"/>
                    </a:schemeClr>
                  </a:solidFill>
                </a:rPr>
                <a:t>Budget</a:t>
              </a:r>
            </a:p>
            <a:p>
              <a:pPr lvl="0"/>
              <a:r>
                <a:rPr lang="en-US" sz="1400" b="1" dirty="0">
                  <a:solidFill>
                    <a:schemeClr val="tx1">
                      <a:lumMod val="50000"/>
                    </a:schemeClr>
                  </a:solidFill>
                </a:rPr>
                <a:t>optimization</a:t>
              </a:r>
            </a:p>
          </p:txBody>
        </p:sp>
      </p:grpSp>
    </p:spTree>
    <p:extLst>
      <p:ext uri="{BB962C8B-B14F-4D97-AF65-F5344CB8AC3E}">
        <p14:creationId xmlns:p14="http://schemas.microsoft.com/office/powerpoint/2010/main" val="15928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9503-0837-9C1A-BAE1-8116119C02B0}"/>
              </a:ext>
            </a:extLst>
          </p:cNvPr>
          <p:cNvSpPr>
            <a:spLocks noGrp="1"/>
          </p:cNvSpPr>
          <p:nvPr>
            <p:ph type="title"/>
          </p:nvPr>
        </p:nvSpPr>
        <p:spPr/>
        <p:txBody>
          <a:bodyPr/>
          <a:lstStyle/>
          <a:p>
            <a:r>
              <a:rPr lang="en-US" sz="2400" dirty="0"/>
              <a:t>Promotional Channels</a:t>
            </a:r>
            <a:endParaRPr lang="en-IN" sz="2400" dirty="0"/>
          </a:p>
        </p:txBody>
      </p:sp>
      <p:sp>
        <p:nvSpPr>
          <p:cNvPr id="4" name="Slide Number Placeholder 3">
            <a:extLst>
              <a:ext uri="{FF2B5EF4-FFF2-40B4-BE49-F238E27FC236}">
                <a16:creationId xmlns:a16="http://schemas.microsoft.com/office/drawing/2014/main" id="{A5010F43-42C9-11AF-2502-7A141F13567B}"/>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3</a:t>
            </a:fld>
            <a:endParaRPr lang="en-US" dirty="0"/>
          </a:p>
        </p:txBody>
      </p:sp>
      <p:sp>
        <p:nvSpPr>
          <p:cNvPr id="5" name="Footer Placeholder 4">
            <a:extLst>
              <a:ext uri="{FF2B5EF4-FFF2-40B4-BE49-F238E27FC236}">
                <a16:creationId xmlns:a16="http://schemas.microsoft.com/office/drawing/2014/main" id="{9187F6C5-66B9-AA89-B50C-EF07DE81922B}"/>
              </a:ext>
            </a:extLst>
          </p:cNvPr>
          <p:cNvSpPr>
            <a:spLocks noGrp="1"/>
          </p:cNvSpPr>
          <p:nvPr>
            <p:ph type="ftr" sz="quarter" idx="11"/>
          </p:nvPr>
        </p:nvSpPr>
        <p:spPr/>
        <p:txBody>
          <a:bodyPr/>
          <a:lstStyle/>
          <a:p>
            <a:r>
              <a:rPr lang="en-US" dirty="0"/>
              <a:t>Copyright © 2023 All rights reserved.  |  DataZymes Confidential</a:t>
            </a:r>
          </a:p>
        </p:txBody>
      </p:sp>
      <p:pic>
        <p:nvPicPr>
          <p:cNvPr id="6" name="Picture 5">
            <a:extLst>
              <a:ext uri="{FF2B5EF4-FFF2-40B4-BE49-F238E27FC236}">
                <a16:creationId xmlns:a16="http://schemas.microsoft.com/office/drawing/2014/main" id="{DEDD3FC4-6AAF-E96A-772E-CDE95A08F58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01168" y="1587563"/>
            <a:ext cx="5112860" cy="4619341"/>
          </a:xfrm>
          <a:prstGeom prst="rect">
            <a:avLst/>
          </a:prstGeom>
        </p:spPr>
      </p:pic>
      <p:sp>
        <p:nvSpPr>
          <p:cNvPr id="7" name="Rectangle 6">
            <a:extLst>
              <a:ext uri="{FF2B5EF4-FFF2-40B4-BE49-F238E27FC236}">
                <a16:creationId xmlns:a16="http://schemas.microsoft.com/office/drawing/2014/main" id="{824C0DBA-5F60-FCDD-2E79-9E6EE5AF69BB}"/>
              </a:ext>
            </a:extLst>
          </p:cNvPr>
          <p:cNvSpPr/>
          <p:nvPr/>
        </p:nvSpPr>
        <p:spPr>
          <a:xfrm>
            <a:off x="909682" y="1371600"/>
            <a:ext cx="330946" cy="213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PERSONAL</a:t>
            </a:r>
          </a:p>
        </p:txBody>
      </p:sp>
      <p:sp>
        <p:nvSpPr>
          <p:cNvPr id="8" name="Rectangle 7">
            <a:extLst>
              <a:ext uri="{FF2B5EF4-FFF2-40B4-BE49-F238E27FC236}">
                <a16:creationId xmlns:a16="http://schemas.microsoft.com/office/drawing/2014/main" id="{01AF0684-579C-8872-114C-2BF58C751AA2}"/>
              </a:ext>
            </a:extLst>
          </p:cNvPr>
          <p:cNvSpPr/>
          <p:nvPr/>
        </p:nvSpPr>
        <p:spPr>
          <a:xfrm>
            <a:off x="909682" y="3771900"/>
            <a:ext cx="330946"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NON-PERSONAL</a:t>
            </a:r>
          </a:p>
        </p:txBody>
      </p:sp>
      <p:sp>
        <p:nvSpPr>
          <p:cNvPr id="9" name="Oval 8">
            <a:extLst>
              <a:ext uri="{FF2B5EF4-FFF2-40B4-BE49-F238E27FC236}">
                <a16:creationId xmlns:a16="http://schemas.microsoft.com/office/drawing/2014/main" id="{D09448EE-7846-7106-D5E5-46E485D9CBB8}"/>
              </a:ext>
            </a:extLst>
          </p:cNvPr>
          <p:cNvSpPr/>
          <p:nvPr/>
        </p:nvSpPr>
        <p:spPr>
          <a:xfrm>
            <a:off x="1651705" y="3771900"/>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WEBSITE</a:t>
            </a:r>
          </a:p>
        </p:txBody>
      </p:sp>
      <p:sp>
        <p:nvSpPr>
          <p:cNvPr id="10" name="Oval 9">
            <a:extLst>
              <a:ext uri="{FF2B5EF4-FFF2-40B4-BE49-F238E27FC236}">
                <a16:creationId xmlns:a16="http://schemas.microsoft.com/office/drawing/2014/main" id="{E897DEB0-1CD1-4878-3E36-4499B6CA1070}"/>
              </a:ext>
            </a:extLst>
          </p:cNvPr>
          <p:cNvSpPr/>
          <p:nvPr/>
        </p:nvSpPr>
        <p:spPr>
          <a:xfrm>
            <a:off x="1815343" y="4953000"/>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WEARABLES</a:t>
            </a:r>
          </a:p>
        </p:txBody>
      </p:sp>
      <p:sp>
        <p:nvSpPr>
          <p:cNvPr id="11" name="Oval 10">
            <a:extLst>
              <a:ext uri="{FF2B5EF4-FFF2-40B4-BE49-F238E27FC236}">
                <a16:creationId xmlns:a16="http://schemas.microsoft.com/office/drawing/2014/main" id="{EB23A316-5787-5D51-7C5A-877C85F27940}"/>
              </a:ext>
            </a:extLst>
          </p:cNvPr>
          <p:cNvSpPr/>
          <p:nvPr/>
        </p:nvSpPr>
        <p:spPr>
          <a:xfrm>
            <a:off x="2667000" y="3897234"/>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SOCIAL</a:t>
            </a:r>
          </a:p>
        </p:txBody>
      </p:sp>
      <p:sp>
        <p:nvSpPr>
          <p:cNvPr id="12" name="Oval 11">
            <a:extLst>
              <a:ext uri="{FF2B5EF4-FFF2-40B4-BE49-F238E27FC236}">
                <a16:creationId xmlns:a16="http://schemas.microsoft.com/office/drawing/2014/main" id="{2868FE5B-562F-0607-8188-3086319D17B2}"/>
              </a:ext>
            </a:extLst>
          </p:cNvPr>
          <p:cNvSpPr/>
          <p:nvPr/>
        </p:nvSpPr>
        <p:spPr>
          <a:xfrm>
            <a:off x="2898120" y="5074227"/>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MOBILE APPS</a:t>
            </a:r>
          </a:p>
        </p:txBody>
      </p:sp>
      <p:sp>
        <p:nvSpPr>
          <p:cNvPr id="13" name="Oval 12">
            <a:extLst>
              <a:ext uri="{FF2B5EF4-FFF2-40B4-BE49-F238E27FC236}">
                <a16:creationId xmlns:a16="http://schemas.microsoft.com/office/drawing/2014/main" id="{0E4EC637-2544-5E5D-B118-2384ED67C3E6}"/>
              </a:ext>
            </a:extLst>
          </p:cNvPr>
          <p:cNvSpPr/>
          <p:nvPr/>
        </p:nvSpPr>
        <p:spPr>
          <a:xfrm>
            <a:off x="3816927" y="4242954"/>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ONLINE-ADS</a:t>
            </a:r>
          </a:p>
        </p:txBody>
      </p:sp>
      <p:sp>
        <p:nvSpPr>
          <p:cNvPr id="14" name="Oval 13">
            <a:extLst>
              <a:ext uri="{FF2B5EF4-FFF2-40B4-BE49-F238E27FC236}">
                <a16:creationId xmlns:a16="http://schemas.microsoft.com/office/drawing/2014/main" id="{C4B178E0-4A26-41C9-B9E6-512E7A9C58DD}"/>
              </a:ext>
            </a:extLst>
          </p:cNvPr>
          <p:cNvSpPr/>
          <p:nvPr/>
        </p:nvSpPr>
        <p:spPr>
          <a:xfrm>
            <a:off x="3664527" y="3093027"/>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CALL CENTER</a:t>
            </a:r>
          </a:p>
        </p:txBody>
      </p:sp>
      <p:sp>
        <p:nvSpPr>
          <p:cNvPr id="15" name="Oval 14">
            <a:extLst>
              <a:ext uri="{FF2B5EF4-FFF2-40B4-BE49-F238E27FC236}">
                <a16:creationId xmlns:a16="http://schemas.microsoft.com/office/drawing/2014/main" id="{13A4BEFD-EDF4-3B71-F66D-3D0C7D14EEAF}"/>
              </a:ext>
            </a:extLst>
          </p:cNvPr>
          <p:cNvSpPr/>
          <p:nvPr/>
        </p:nvSpPr>
        <p:spPr>
          <a:xfrm>
            <a:off x="4779746" y="4909195"/>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E-DETAILING</a:t>
            </a:r>
          </a:p>
        </p:txBody>
      </p:sp>
      <p:sp>
        <p:nvSpPr>
          <p:cNvPr id="16" name="Oval 15">
            <a:extLst>
              <a:ext uri="{FF2B5EF4-FFF2-40B4-BE49-F238E27FC236}">
                <a16:creationId xmlns:a16="http://schemas.microsoft.com/office/drawing/2014/main" id="{F868B96A-B38B-EE06-FBD7-B99F5BEAEED4}"/>
              </a:ext>
            </a:extLst>
          </p:cNvPr>
          <p:cNvSpPr/>
          <p:nvPr/>
        </p:nvSpPr>
        <p:spPr>
          <a:xfrm>
            <a:off x="4766427" y="3619500"/>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EMAIL</a:t>
            </a:r>
          </a:p>
        </p:txBody>
      </p:sp>
      <p:sp>
        <p:nvSpPr>
          <p:cNvPr id="17" name="Oval 16">
            <a:extLst>
              <a:ext uri="{FF2B5EF4-FFF2-40B4-BE49-F238E27FC236}">
                <a16:creationId xmlns:a16="http://schemas.microsoft.com/office/drawing/2014/main" id="{E95F5E3E-CFA7-578B-E8D4-0C449C86096C}"/>
              </a:ext>
            </a:extLst>
          </p:cNvPr>
          <p:cNvSpPr/>
          <p:nvPr/>
        </p:nvSpPr>
        <p:spPr>
          <a:xfrm>
            <a:off x="5798127" y="4101963"/>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COMMUNITIES</a:t>
            </a:r>
          </a:p>
        </p:txBody>
      </p:sp>
      <p:sp>
        <p:nvSpPr>
          <p:cNvPr id="18" name="Oval 17">
            <a:extLst>
              <a:ext uri="{FF2B5EF4-FFF2-40B4-BE49-F238E27FC236}">
                <a16:creationId xmlns:a16="http://schemas.microsoft.com/office/drawing/2014/main" id="{5CA98A15-E946-028C-BB7D-3F5B742E7787}"/>
              </a:ext>
            </a:extLst>
          </p:cNvPr>
          <p:cNvSpPr/>
          <p:nvPr/>
        </p:nvSpPr>
        <p:spPr>
          <a:xfrm>
            <a:off x="1828956" y="1342339"/>
            <a:ext cx="831273" cy="8312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A93A2"/>
                </a:solidFill>
                <a:effectLst/>
                <a:uLnTx/>
                <a:uFillTx/>
                <a:latin typeface="Calibri"/>
                <a:ea typeface="+mn-ea"/>
                <a:cs typeface="+mn-cs"/>
              </a:rPr>
              <a:t>ACCOUNT MANAGERS</a:t>
            </a:r>
          </a:p>
        </p:txBody>
      </p:sp>
      <p:sp>
        <p:nvSpPr>
          <p:cNvPr id="19" name="Oval 18">
            <a:extLst>
              <a:ext uri="{FF2B5EF4-FFF2-40B4-BE49-F238E27FC236}">
                <a16:creationId xmlns:a16="http://schemas.microsoft.com/office/drawing/2014/main" id="{A089BD31-A016-E842-2757-D76F1A8198C2}"/>
              </a:ext>
            </a:extLst>
          </p:cNvPr>
          <p:cNvSpPr/>
          <p:nvPr/>
        </p:nvSpPr>
        <p:spPr>
          <a:xfrm>
            <a:off x="3248558" y="1676400"/>
            <a:ext cx="831273" cy="8312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8A93A2"/>
                </a:solidFill>
                <a:latin typeface="Calibri"/>
              </a:rPr>
              <a:t>FACE TO FACE CALLS</a:t>
            </a:r>
            <a:endParaRPr kumimoji="0" lang="en-US" sz="1200" b="1" i="0" u="none" strike="noStrike" kern="1200" cap="none" spc="0" normalizeH="0" baseline="0" noProof="0" dirty="0">
              <a:ln>
                <a:noFill/>
              </a:ln>
              <a:solidFill>
                <a:srgbClr val="8A93A2"/>
              </a:solidFill>
              <a:effectLst/>
              <a:uLnTx/>
              <a:uFillTx/>
              <a:latin typeface="Calibri"/>
              <a:ea typeface="+mn-ea"/>
              <a:cs typeface="+mn-cs"/>
            </a:endParaRPr>
          </a:p>
        </p:txBody>
      </p:sp>
      <p:sp>
        <p:nvSpPr>
          <p:cNvPr id="20" name="Oval 19">
            <a:extLst>
              <a:ext uri="{FF2B5EF4-FFF2-40B4-BE49-F238E27FC236}">
                <a16:creationId xmlns:a16="http://schemas.microsoft.com/office/drawing/2014/main" id="{052FBA94-A943-F42A-1F0C-B7D2501A0F09}"/>
              </a:ext>
            </a:extLst>
          </p:cNvPr>
          <p:cNvSpPr/>
          <p:nvPr/>
        </p:nvSpPr>
        <p:spPr>
          <a:xfrm>
            <a:off x="4874330" y="1430991"/>
            <a:ext cx="831273" cy="8312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A93A2"/>
                </a:solidFill>
                <a:effectLst/>
                <a:uLnTx/>
                <a:uFillTx/>
                <a:latin typeface="Calibri"/>
                <a:ea typeface="+mn-ea"/>
                <a:cs typeface="+mn-cs"/>
              </a:rPr>
              <a:t>MEDICAL SCIENCE LIASON</a:t>
            </a:r>
          </a:p>
        </p:txBody>
      </p:sp>
      <p:sp>
        <p:nvSpPr>
          <p:cNvPr id="21" name="Oval 20">
            <a:extLst>
              <a:ext uri="{FF2B5EF4-FFF2-40B4-BE49-F238E27FC236}">
                <a16:creationId xmlns:a16="http://schemas.microsoft.com/office/drawing/2014/main" id="{218A2E74-CCF9-1508-AB64-3961D2A28F96}"/>
              </a:ext>
            </a:extLst>
          </p:cNvPr>
          <p:cNvSpPr/>
          <p:nvPr/>
        </p:nvSpPr>
        <p:spPr>
          <a:xfrm>
            <a:off x="1988127" y="2559627"/>
            <a:ext cx="831273" cy="8312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A93A2"/>
                </a:solidFill>
                <a:effectLst/>
                <a:uLnTx/>
                <a:uFillTx/>
                <a:latin typeface="Calibri"/>
                <a:ea typeface="+mn-ea"/>
                <a:cs typeface="+mn-cs"/>
              </a:rPr>
              <a:t>SPEAKER PROGRAMS</a:t>
            </a:r>
          </a:p>
        </p:txBody>
      </p:sp>
      <p:sp>
        <p:nvSpPr>
          <p:cNvPr id="22" name="Freeform 361">
            <a:extLst>
              <a:ext uri="{FF2B5EF4-FFF2-40B4-BE49-F238E27FC236}">
                <a16:creationId xmlns:a16="http://schemas.microsoft.com/office/drawing/2014/main" id="{26D9291F-AB26-E8CF-433A-74397E296DFF}"/>
              </a:ext>
            </a:extLst>
          </p:cNvPr>
          <p:cNvSpPr>
            <a:spLocks noEditPoints="1"/>
          </p:cNvSpPr>
          <p:nvPr/>
        </p:nvSpPr>
        <p:spPr bwMode="auto">
          <a:xfrm>
            <a:off x="3902376" y="3309962"/>
            <a:ext cx="397448" cy="390476"/>
          </a:xfrm>
          <a:custGeom>
            <a:avLst/>
            <a:gdLst/>
            <a:ahLst/>
            <a:cxnLst>
              <a:cxn ang="0">
                <a:pos x="107" y="50"/>
              </a:cxn>
              <a:cxn ang="0">
                <a:pos x="59" y="6"/>
              </a:cxn>
              <a:cxn ang="0">
                <a:pos x="12" y="50"/>
              </a:cxn>
              <a:cxn ang="0">
                <a:pos x="16" y="50"/>
              </a:cxn>
              <a:cxn ang="0">
                <a:pos x="25" y="26"/>
              </a:cxn>
              <a:cxn ang="0">
                <a:pos x="59" y="11"/>
              </a:cxn>
              <a:cxn ang="0">
                <a:pos x="93" y="26"/>
              </a:cxn>
              <a:cxn ang="0">
                <a:pos x="103" y="50"/>
              </a:cxn>
              <a:cxn ang="0">
                <a:pos x="107" y="50"/>
              </a:cxn>
              <a:cxn ang="0">
                <a:pos x="96" y="64"/>
              </a:cxn>
              <a:cxn ang="0">
                <a:pos x="96" y="56"/>
              </a:cxn>
              <a:cxn ang="0">
                <a:pos x="72" y="47"/>
              </a:cxn>
              <a:cxn ang="0">
                <a:pos x="75" y="54"/>
              </a:cxn>
              <a:cxn ang="0">
                <a:pos x="46" y="38"/>
              </a:cxn>
              <a:cxn ang="0">
                <a:pos x="45" y="36"/>
              </a:cxn>
              <a:cxn ang="0">
                <a:pos x="45" y="36"/>
              </a:cxn>
              <a:cxn ang="0">
                <a:pos x="45" y="36"/>
              </a:cxn>
              <a:cxn ang="0">
                <a:pos x="42" y="34"/>
              </a:cxn>
              <a:cxn ang="0">
                <a:pos x="22" y="59"/>
              </a:cxn>
              <a:cxn ang="0">
                <a:pos x="22" y="64"/>
              </a:cxn>
              <a:cxn ang="0">
                <a:pos x="25" y="79"/>
              </a:cxn>
              <a:cxn ang="0">
                <a:pos x="49" y="89"/>
              </a:cxn>
              <a:cxn ang="0">
                <a:pos x="58" y="84"/>
              </a:cxn>
              <a:cxn ang="0">
                <a:pos x="68" y="92"/>
              </a:cxn>
              <a:cxn ang="0">
                <a:pos x="58" y="99"/>
              </a:cxn>
              <a:cxn ang="0">
                <a:pos x="49" y="94"/>
              </a:cxn>
              <a:cxn ang="0">
                <a:pos x="30" y="90"/>
              </a:cxn>
              <a:cxn ang="0">
                <a:pos x="59" y="109"/>
              </a:cxn>
              <a:cxn ang="0">
                <a:pos x="96" y="64"/>
              </a:cxn>
              <a:cxn ang="0">
                <a:pos x="119" y="60"/>
              </a:cxn>
              <a:cxn ang="0">
                <a:pos x="119" y="72"/>
              </a:cxn>
              <a:cxn ang="0">
                <a:pos x="108" y="82"/>
              </a:cxn>
              <a:cxn ang="0">
                <a:pos x="100" y="82"/>
              </a:cxn>
              <a:cxn ang="0">
                <a:pos x="59" y="116"/>
              </a:cxn>
              <a:cxn ang="0">
                <a:pos x="18" y="82"/>
              </a:cxn>
              <a:cxn ang="0">
                <a:pos x="10" y="82"/>
              </a:cxn>
              <a:cxn ang="0">
                <a:pos x="0" y="72"/>
              </a:cxn>
              <a:cxn ang="0">
                <a:pos x="0" y="60"/>
              </a:cxn>
              <a:cxn ang="0">
                <a:pos x="5" y="51"/>
              </a:cxn>
              <a:cxn ang="0">
                <a:pos x="20" y="13"/>
              </a:cxn>
              <a:cxn ang="0">
                <a:pos x="59" y="0"/>
              </a:cxn>
              <a:cxn ang="0">
                <a:pos x="99" y="13"/>
              </a:cxn>
              <a:cxn ang="0">
                <a:pos x="113" y="51"/>
              </a:cxn>
              <a:cxn ang="0">
                <a:pos x="119" y="60"/>
              </a:cxn>
              <a:cxn ang="0">
                <a:pos x="75" y="58"/>
              </a:cxn>
              <a:cxn ang="0">
                <a:pos x="69" y="64"/>
              </a:cxn>
              <a:cxn ang="0">
                <a:pos x="75" y="70"/>
              </a:cxn>
              <a:cxn ang="0">
                <a:pos x="81" y="64"/>
              </a:cxn>
              <a:cxn ang="0">
                <a:pos x="75" y="58"/>
              </a:cxn>
              <a:cxn ang="0">
                <a:pos x="50" y="64"/>
              </a:cxn>
              <a:cxn ang="0">
                <a:pos x="44" y="70"/>
              </a:cxn>
              <a:cxn ang="0">
                <a:pos x="38" y="64"/>
              </a:cxn>
              <a:cxn ang="0">
                <a:pos x="44" y="58"/>
              </a:cxn>
              <a:cxn ang="0">
                <a:pos x="50" y="64"/>
              </a:cxn>
            </a:cxnLst>
            <a:rect l="0" t="0" r="r" b="b"/>
            <a:pathLst>
              <a:path w="119" h="116">
                <a:moveTo>
                  <a:pt x="107" y="50"/>
                </a:moveTo>
                <a:cubicBezTo>
                  <a:pt x="106" y="21"/>
                  <a:pt x="90" y="6"/>
                  <a:pt x="59" y="6"/>
                </a:cubicBezTo>
                <a:cubicBezTo>
                  <a:pt x="29" y="6"/>
                  <a:pt x="12" y="21"/>
                  <a:pt x="12" y="50"/>
                </a:cubicBezTo>
                <a:cubicBezTo>
                  <a:pt x="16" y="50"/>
                  <a:pt x="16" y="50"/>
                  <a:pt x="16" y="50"/>
                </a:cubicBezTo>
                <a:cubicBezTo>
                  <a:pt x="17" y="40"/>
                  <a:pt x="20" y="32"/>
                  <a:pt x="25" y="26"/>
                </a:cubicBezTo>
                <a:cubicBezTo>
                  <a:pt x="33" y="16"/>
                  <a:pt x="44" y="11"/>
                  <a:pt x="59" y="11"/>
                </a:cubicBezTo>
                <a:cubicBezTo>
                  <a:pt x="74" y="11"/>
                  <a:pt x="86" y="16"/>
                  <a:pt x="93" y="26"/>
                </a:cubicBezTo>
                <a:cubicBezTo>
                  <a:pt x="98" y="32"/>
                  <a:pt x="101" y="40"/>
                  <a:pt x="103" y="50"/>
                </a:cubicBezTo>
                <a:lnTo>
                  <a:pt x="107" y="50"/>
                </a:lnTo>
                <a:close/>
                <a:moveTo>
                  <a:pt x="96" y="64"/>
                </a:moveTo>
                <a:cubicBezTo>
                  <a:pt x="96" y="61"/>
                  <a:pt x="96" y="59"/>
                  <a:pt x="96" y="56"/>
                </a:cubicBezTo>
                <a:cubicBezTo>
                  <a:pt x="91" y="52"/>
                  <a:pt x="83" y="49"/>
                  <a:pt x="72" y="47"/>
                </a:cubicBezTo>
                <a:cubicBezTo>
                  <a:pt x="73" y="49"/>
                  <a:pt x="75" y="51"/>
                  <a:pt x="75" y="54"/>
                </a:cubicBezTo>
                <a:cubicBezTo>
                  <a:pt x="69" y="49"/>
                  <a:pt x="56" y="50"/>
                  <a:pt x="46" y="38"/>
                </a:cubicBezTo>
                <a:cubicBezTo>
                  <a:pt x="46" y="38"/>
                  <a:pt x="45" y="37"/>
                  <a:pt x="45" y="36"/>
                </a:cubicBezTo>
                <a:cubicBezTo>
                  <a:pt x="45" y="36"/>
                  <a:pt x="45" y="36"/>
                  <a:pt x="45" y="36"/>
                </a:cubicBezTo>
                <a:cubicBezTo>
                  <a:pt x="45" y="36"/>
                  <a:pt x="45" y="36"/>
                  <a:pt x="45" y="36"/>
                </a:cubicBezTo>
                <a:cubicBezTo>
                  <a:pt x="43" y="34"/>
                  <a:pt x="42" y="33"/>
                  <a:pt x="42" y="34"/>
                </a:cubicBezTo>
                <a:cubicBezTo>
                  <a:pt x="42" y="47"/>
                  <a:pt x="33" y="58"/>
                  <a:pt x="22" y="59"/>
                </a:cubicBezTo>
                <a:cubicBezTo>
                  <a:pt x="22" y="61"/>
                  <a:pt x="22" y="62"/>
                  <a:pt x="22" y="64"/>
                </a:cubicBezTo>
                <a:cubicBezTo>
                  <a:pt x="22" y="69"/>
                  <a:pt x="23" y="75"/>
                  <a:pt x="25" y="79"/>
                </a:cubicBezTo>
                <a:cubicBezTo>
                  <a:pt x="31" y="86"/>
                  <a:pt x="40" y="88"/>
                  <a:pt x="49" y="89"/>
                </a:cubicBezTo>
                <a:cubicBezTo>
                  <a:pt x="50" y="86"/>
                  <a:pt x="54" y="84"/>
                  <a:pt x="58" y="84"/>
                </a:cubicBezTo>
                <a:cubicBezTo>
                  <a:pt x="64" y="84"/>
                  <a:pt x="68" y="88"/>
                  <a:pt x="68" y="92"/>
                </a:cubicBezTo>
                <a:cubicBezTo>
                  <a:pt x="68" y="96"/>
                  <a:pt x="64" y="99"/>
                  <a:pt x="58" y="99"/>
                </a:cubicBezTo>
                <a:cubicBezTo>
                  <a:pt x="54" y="99"/>
                  <a:pt x="50" y="97"/>
                  <a:pt x="49" y="94"/>
                </a:cubicBezTo>
                <a:cubicBezTo>
                  <a:pt x="43" y="94"/>
                  <a:pt x="36" y="93"/>
                  <a:pt x="30" y="90"/>
                </a:cubicBezTo>
                <a:cubicBezTo>
                  <a:pt x="38" y="102"/>
                  <a:pt x="51" y="109"/>
                  <a:pt x="59" y="109"/>
                </a:cubicBezTo>
                <a:cubicBezTo>
                  <a:pt x="72" y="109"/>
                  <a:pt x="96" y="93"/>
                  <a:pt x="96" y="64"/>
                </a:cubicBezTo>
                <a:moveTo>
                  <a:pt x="119" y="60"/>
                </a:moveTo>
                <a:cubicBezTo>
                  <a:pt x="119" y="72"/>
                  <a:pt x="119" y="72"/>
                  <a:pt x="119" y="72"/>
                </a:cubicBezTo>
                <a:cubicBezTo>
                  <a:pt x="119" y="78"/>
                  <a:pt x="114" y="82"/>
                  <a:pt x="108" y="82"/>
                </a:cubicBezTo>
                <a:cubicBezTo>
                  <a:pt x="100" y="82"/>
                  <a:pt x="100" y="82"/>
                  <a:pt x="100" y="82"/>
                </a:cubicBezTo>
                <a:cubicBezTo>
                  <a:pt x="93" y="103"/>
                  <a:pt x="73" y="116"/>
                  <a:pt x="59" y="116"/>
                </a:cubicBezTo>
                <a:cubicBezTo>
                  <a:pt x="45" y="116"/>
                  <a:pt x="26" y="103"/>
                  <a:pt x="18" y="82"/>
                </a:cubicBezTo>
                <a:cubicBezTo>
                  <a:pt x="10" y="82"/>
                  <a:pt x="10" y="82"/>
                  <a:pt x="10" y="82"/>
                </a:cubicBezTo>
                <a:cubicBezTo>
                  <a:pt x="5" y="82"/>
                  <a:pt x="0" y="78"/>
                  <a:pt x="0" y="72"/>
                </a:cubicBezTo>
                <a:cubicBezTo>
                  <a:pt x="0" y="60"/>
                  <a:pt x="0" y="60"/>
                  <a:pt x="0" y="60"/>
                </a:cubicBezTo>
                <a:cubicBezTo>
                  <a:pt x="0" y="56"/>
                  <a:pt x="2" y="53"/>
                  <a:pt x="5" y="51"/>
                </a:cubicBezTo>
                <a:cubicBezTo>
                  <a:pt x="6" y="35"/>
                  <a:pt x="10" y="22"/>
                  <a:pt x="20" y="13"/>
                </a:cubicBezTo>
                <a:cubicBezTo>
                  <a:pt x="29" y="4"/>
                  <a:pt x="42" y="0"/>
                  <a:pt x="59" y="0"/>
                </a:cubicBezTo>
                <a:cubicBezTo>
                  <a:pt x="76" y="0"/>
                  <a:pt x="89" y="4"/>
                  <a:pt x="99" y="13"/>
                </a:cubicBezTo>
                <a:cubicBezTo>
                  <a:pt x="108" y="22"/>
                  <a:pt x="113" y="35"/>
                  <a:pt x="113" y="51"/>
                </a:cubicBezTo>
                <a:cubicBezTo>
                  <a:pt x="116" y="53"/>
                  <a:pt x="119" y="56"/>
                  <a:pt x="119" y="60"/>
                </a:cubicBezTo>
                <a:moveTo>
                  <a:pt x="75" y="58"/>
                </a:moveTo>
                <a:cubicBezTo>
                  <a:pt x="71" y="58"/>
                  <a:pt x="69" y="60"/>
                  <a:pt x="69" y="64"/>
                </a:cubicBezTo>
                <a:cubicBezTo>
                  <a:pt x="69" y="67"/>
                  <a:pt x="71" y="70"/>
                  <a:pt x="75" y="70"/>
                </a:cubicBezTo>
                <a:cubicBezTo>
                  <a:pt x="78" y="70"/>
                  <a:pt x="81" y="67"/>
                  <a:pt x="81" y="64"/>
                </a:cubicBezTo>
                <a:cubicBezTo>
                  <a:pt x="81" y="60"/>
                  <a:pt x="78" y="58"/>
                  <a:pt x="75" y="58"/>
                </a:cubicBezTo>
                <a:moveTo>
                  <a:pt x="50" y="64"/>
                </a:moveTo>
                <a:cubicBezTo>
                  <a:pt x="50" y="67"/>
                  <a:pt x="47" y="70"/>
                  <a:pt x="44" y="70"/>
                </a:cubicBezTo>
                <a:cubicBezTo>
                  <a:pt x="40" y="70"/>
                  <a:pt x="38" y="67"/>
                  <a:pt x="38" y="64"/>
                </a:cubicBezTo>
                <a:cubicBezTo>
                  <a:pt x="38" y="60"/>
                  <a:pt x="40" y="58"/>
                  <a:pt x="44" y="58"/>
                </a:cubicBezTo>
                <a:cubicBezTo>
                  <a:pt x="47" y="58"/>
                  <a:pt x="50" y="60"/>
                  <a:pt x="50" y="6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EAFD322-7205-23BC-E4F2-D28F35CE36F9}"/>
              </a:ext>
            </a:extLst>
          </p:cNvPr>
          <p:cNvGrpSpPr/>
          <p:nvPr/>
        </p:nvGrpSpPr>
        <p:grpSpPr>
          <a:xfrm>
            <a:off x="2095500" y="1430991"/>
            <a:ext cx="273050" cy="527051"/>
            <a:chOff x="5946776" y="1200150"/>
            <a:chExt cx="273050" cy="527051"/>
          </a:xfrm>
          <a:solidFill>
            <a:schemeClr val="bg1"/>
          </a:solidFill>
        </p:grpSpPr>
        <p:sp>
          <p:nvSpPr>
            <p:cNvPr id="24" name="Oval 123">
              <a:extLst>
                <a:ext uri="{FF2B5EF4-FFF2-40B4-BE49-F238E27FC236}">
                  <a16:creationId xmlns:a16="http://schemas.microsoft.com/office/drawing/2014/main" id="{D9F9983F-731D-5ED4-2658-6B6ED7C1FD39}"/>
                </a:ext>
              </a:extLst>
            </p:cNvPr>
            <p:cNvSpPr>
              <a:spLocks noChangeArrowheads="1"/>
            </p:cNvSpPr>
            <p:nvPr/>
          </p:nvSpPr>
          <p:spPr bwMode="auto">
            <a:xfrm>
              <a:off x="6026151" y="1200150"/>
              <a:ext cx="123825" cy="1238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25" name="Freeform 124">
              <a:extLst>
                <a:ext uri="{FF2B5EF4-FFF2-40B4-BE49-F238E27FC236}">
                  <a16:creationId xmlns:a16="http://schemas.microsoft.com/office/drawing/2014/main" id="{5B105623-D066-39EC-9A10-3B623D7A8399}"/>
                </a:ext>
              </a:extLst>
            </p:cNvPr>
            <p:cNvSpPr>
              <a:spLocks noEditPoints="1"/>
            </p:cNvSpPr>
            <p:nvPr/>
          </p:nvSpPr>
          <p:spPr bwMode="auto">
            <a:xfrm>
              <a:off x="5946776" y="1338263"/>
              <a:ext cx="273050" cy="388938"/>
            </a:xfrm>
            <a:custGeom>
              <a:avLst/>
              <a:gdLst/>
              <a:ahLst/>
              <a:cxnLst>
                <a:cxn ang="0">
                  <a:pos x="71" y="41"/>
                </a:cxn>
                <a:cxn ang="0">
                  <a:pos x="63" y="49"/>
                </a:cxn>
                <a:cxn ang="0">
                  <a:pos x="60" y="49"/>
                </a:cxn>
                <a:cxn ang="0">
                  <a:pos x="51" y="41"/>
                </a:cxn>
                <a:cxn ang="0">
                  <a:pos x="50" y="37"/>
                </a:cxn>
                <a:cxn ang="0">
                  <a:pos x="54" y="15"/>
                </a:cxn>
                <a:cxn ang="0">
                  <a:pos x="54" y="14"/>
                </a:cxn>
                <a:cxn ang="0">
                  <a:pos x="54" y="9"/>
                </a:cxn>
                <a:cxn ang="0">
                  <a:pos x="56" y="7"/>
                </a:cxn>
                <a:cxn ang="0">
                  <a:pos x="66" y="7"/>
                </a:cxn>
                <a:cxn ang="0">
                  <a:pos x="68" y="9"/>
                </a:cxn>
                <a:cxn ang="0">
                  <a:pos x="68" y="14"/>
                </a:cxn>
                <a:cxn ang="0">
                  <a:pos x="68" y="15"/>
                </a:cxn>
                <a:cxn ang="0">
                  <a:pos x="72" y="37"/>
                </a:cxn>
                <a:cxn ang="0">
                  <a:pos x="71" y="41"/>
                </a:cxn>
                <a:cxn ang="0">
                  <a:pos x="117" y="72"/>
                </a:cxn>
                <a:cxn ang="0">
                  <a:pos x="108" y="49"/>
                </a:cxn>
                <a:cxn ang="0">
                  <a:pos x="79" y="0"/>
                </a:cxn>
                <a:cxn ang="0">
                  <a:pos x="43" y="0"/>
                </a:cxn>
                <a:cxn ang="0">
                  <a:pos x="14" y="49"/>
                </a:cxn>
                <a:cxn ang="0">
                  <a:pos x="5" y="72"/>
                </a:cxn>
                <a:cxn ang="0">
                  <a:pos x="8" y="85"/>
                </a:cxn>
                <a:cxn ang="0">
                  <a:pos x="8" y="89"/>
                </a:cxn>
                <a:cxn ang="0">
                  <a:pos x="7" y="90"/>
                </a:cxn>
                <a:cxn ang="0">
                  <a:pos x="6" y="90"/>
                </a:cxn>
                <a:cxn ang="0">
                  <a:pos x="0" y="96"/>
                </a:cxn>
                <a:cxn ang="0">
                  <a:pos x="0" y="132"/>
                </a:cxn>
                <a:cxn ang="0">
                  <a:pos x="6" y="138"/>
                </a:cxn>
                <a:cxn ang="0">
                  <a:pos x="17" y="138"/>
                </a:cxn>
                <a:cxn ang="0">
                  <a:pos x="23" y="132"/>
                </a:cxn>
                <a:cxn ang="0">
                  <a:pos x="23" y="96"/>
                </a:cxn>
                <a:cxn ang="0">
                  <a:pos x="17" y="90"/>
                </a:cxn>
                <a:cxn ang="0">
                  <a:pos x="16" y="90"/>
                </a:cxn>
                <a:cxn ang="0">
                  <a:pos x="15" y="89"/>
                </a:cxn>
                <a:cxn ang="0">
                  <a:pos x="16" y="86"/>
                </a:cxn>
                <a:cxn ang="0">
                  <a:pos x="21" y="80"/>
                </a:cxn>
                <a:cxn ang="0">
                  <a:pos x="31" y="53"/>
                </a:cxn>
                <a:cxn ang="0">
                  <a:pos x="32" y="53"/>
                </a:cxn>
                <a:cxn ang="0">
                  <a:pos x="32" y="78"/>
                </a:cxn>
                <a:cxn ang="0">
                  <a:pos x="33" y="84"/>
                </a:cxn>
                <a:cxn ang="0">
                  <a:pos x="35" y="87"/>
                </a:cxn>
                <a:cxn ang="0">
                  <a:pos x="35" y="157"/>
                </a:cxn>
                <a:cxn ang="0">
                  <a:pos x="47" y="170"/>
                </a:cxn>
                <a:cxn ang="0">
                  <a:pos x="58" y="158"/>
                </a:cxn>
                <a:cxn ang="0">
                  <a:pos x="58" y="90"/>
                </a:cxn>
                <a:cxn ang="0">
                  <a:pos x="60" y="88"/>
                </a:cxn>
                <a:cxn ang="0">
                  <a:pos x="61" y="88"/>
                </a:cxn>
                <a:cxn ang="0">
                  <a:pos x="63" y="90"/>
                </a:cxn>
                <a:cxn ang="0">
                  <a:pos x="63" y="157"/>
                </a:cxn>
                <a:cxn ang="0">
                  <a:pos x="74" y="170"/>
                </a:cxn>
                <a:cxn ang="0">
                  <a:pos x="86" y="157"/>
                </a:cxn>
                <a:cxn ang="0">
                  <a:pos x="86" y="87"/>
                </a:cxn>
                <a:cxn ang="0">
                  <a:pos x="88" y="85"/>
                </a:cxn>
                <a:cxn ang="0">
                  <a:pos x="90" y="80"/>
                </a:cxn>
                <a:cxn ang="0">
                  <a:pos x="90" y="52"/>
                </a:cxn>
                <a:cxn ang="0">
                  <a:pos x="90" y="52"/>
                </a:cxn>
                <a:cxn ang="0">
                  <a:pos x="100" y="80"/>
                </a:cxn>
                <a:cxn ang="0">
                  <a:pos x="108" y="87"/>
                </a:cxn>
                <a:cxn ang="0">
                  <a:pos x="112" y="86"/>
                </a:cxn>
                <a:cxn ang="0">
                  <a:pos x="117" y="72"/>
                </a:cxn>
              </a:cxnLst>
              <a:rect l="0" t="0" r="r" b="b"/>
              <a:pathLst>
                <a:path w="119" h="170">
                  <a:moveTo>
                    <a:pt x="71" y="41"/>
                  </a:moveTo>
                  <a:cubicBezTo>
                    <a:pt x="63" y="49"/>
                    <a:pt x="63" y="49"/>
                    <a:pt x="63" y="49"/>
                  </a:cubicBezTo>
                  <a:cubicBezTo>
                    <a:pt x="62" y="49"/>
                    <a:pt x="60" y="49"/>
                    <a:pt x="60" y="49"/>
                  </a:cubicBezTo>
                  <a:cubicBezTo>
                    <a:pt x="51" y="41"/>
                    <a:pt x="51" y="41"/>
                    <a:pt x="51" y="41"/>
                  </a:cubicBezTo>
                  <a:cubicBezTo>
                    <a:pt x="50" y="40"/>
                    <a:pt x="49" y="38"/>
                    <a:pt x="50" y="37"/>
                  </a:cubicBezTo>
                  <a:cubicBezTo>
                    <a:pt x="54" y="15"/>
                    <a:pt x="54" y="15"/>
                    <a:pt x="54" y="15"/>
                  </a:cubicBezTo>
                  <a:cubicBezTo>
                    <a:pt x="54" y="15"/>
                    <a:pt x="54" y="14"/>
                    <a:pt x="54" y="14"/>
                  </a:cubicBezTo>
                  <a:cubicBezTo>
                    <a:pt x="54" y="13"/>
                    <a:pt x="54" y="9"/>
                    <a:pt x="54" y="9"/>
                  </a:cubicBezTo>
                  <a:cubicBezTo>
                    <a:pt x="54" y="8"/>
                    <a:pt x="55" y="7"/>
                    <a:pt x="56" y="7"/>
                  </a:cubicBezTo>
                  <a:cubicBezTo>
                    <a:pt x="66" y="7"/>
                    <a:pt x="66" y="7"/>
                    <a:pt x="66" y="7"/>
                  </a:cubicBezTo>
                  <a:cubicBezTo>
                    <a:pt x="67" y="7"/>
                    <a:pt x="68" y="8"/>
                    <a:pt x="68" y="9"/>
                  </a:cubicBezTo>
                  <a:cubicBezTo>
                    <a:pt x="68" y="9"/>
                    <a:pt x="68" y="13"/>
                    <a:pt x="68" y="14"/>
                  </a:cubicBezTo>
                  <a:cubicBezTo>
                    <a:pt x="68" y="14"/>
                    <a:pt x="68" y="15"/>
                    <a:pt x="68" y="15"/>
                  </a:cubicBezTo>
                  <a:cubicBezTo>
                    <a:pt x="72" y="37"/>
                    <a:pt x="72" y="37"/>
                    <a:pt x="72" y="37"/>
                  </a:cubicBezTo>
                  <a:cubicBezTo>
                    <a:pt x="73" y="38"/>
                    <a:pt x="72" y="40"/>
                    <a:pt x="71" y="41"/>
                  </a:cubicBezTo>
                  <a:moveTo>
                    <a:pt x="117" y="72"/>
                  </a:moveTo>
                  <a:cubicBezTo>
                    <a:pt x="113" y="64"/>
                    <a:pt x="111" y="57"/>
                    <a:pt x="108" y="49"/>
                  </a:cubicBezTo>
                  <a:cubicBezTo>
                    <a:pt x="101" y="29"/>
                    <a:pt x="92" y="0"/>
                    <a:pt x="79" y="0"/>
                  </a:cubicBezTo>
                  <a:cubicBezTo>
                    <a:pt x="43" y="0"/>
                    <a:pt x="43" y="0"/>
                    <a:pt x="43" y="0"/>
                  </a:cubicBezTo>
                  <a:cubicBezTo>
                    <a:pt x="29" y="0"/>
                    <a:pt x="21" y="29"/>
                    <a:pt x="14" y="49"/>
                  </a:cubicBezTo>
                  <a:cubicBezTo>
                    <a:pt x="11" y="57"/>
                    <a:pt x="9" y="64"/>
                    <a:pt x="5" y="72"/>
                  </a:cubicBezTo>
                  <a:cubicBezTo>
                    <a:pt x="3" y="77"/>
                    <a:pt x="3" y="83"/>
                    <a:pt x="8" y="85"/>
                  </a:cubicBezTo>
                  <a:cubicBezTo>
                    <a:pt x="8" y="86"/>
                    <a:pt x="8" y="88"/>
                    <a:pt x="8" y="89"/>
                  </a:cubicBezTo>
                  <a:cubicBezTo>
                    <a:pt x="8" y="89"/>
                    <a:pt x="8" y="90"/>
                    <a:pt x="7" y="90"/>
                  </a:cubicBezTo>
                  <a:cubicBezTo>
                    <a:pt x="6" y="90"/>
                    <a:pt x="6" y="90"/>
                    <a:pt x="6" y="90"/>
                  </a:cubicBezTo>
                  <a:cubicBezTo>
                    <a:pt x="2" y="90"/>
                    <a:pt x="0" y="93"/>
                    <a:pt x="0" y="96"/>
                  </a:cubicBezTo>
                  <a:cubicBezTo>
                    <a:pt x="0" y="132"/>
                    <a:pt x="0" y="132"/>
                    <a:pt x="0" y="132"/>
                  </a:cubicBezTo>
                  <a:cubicBezTo>
                    <a:pt x="0" y="136"/>
                    <a:pt x="2" y="138"/>
                    <a:pt x="6" y="138"/>
                  </a:cubicBezTo>
                  <a:cubicBezTo>
                    <a:pt x="17" y="138"/>
                    <a:pt x="17" y="138"/>
                    <a:pt x="17" y="138"/>
                  </a:cubicBezTo>
                  <a:cubicBezTo>
                    <a:pt x="20" y="138"/>
                    <a:pt x="23" y="136"/>
                    <a:pt x="23" y="132"/>
                  </a:cubicBezTo>
                  <a:cubicBezTo>
                    <a:pt x="23" y="96"/>
                    <a:pt x="23" y="96"/>
                    <a:pt x="23" y="96"/>
                  </a:cubicBezTo>
                  <a:cubicBezTo>
                    <a:pt x="23" y="93"/>
                    <a:pt x="20" y="90"/>
                    <a:pt x="17" y="90"/>
                  </a:cubicBezTo>
                  <a:cubicBezTo>
                    <a:pt x="16" y="90"/>
                    <a:pt x="16" y="90"/>
                    <a:pt x="16" y="90"/>
                  </a:cubicBezTo>
                  <a:cubicBezTo>
                    <a:pt x="15" y="90"/>
                    <a:pt x="15" y="89"/>
                    <a:pt x="15" y="89"/>
                  </a:cubicBezTo>
                  <a:cubicBezTo>
                    <a:pt x="15" y="88"/>
                    <a:pt x="15" y="86"/>
                    <a:pt x="16" y="86"/>
                  </a:cubicBezTo>
                  <a:cubicBezTo>
                    <a:pt x="18" y="85"/>
                    <a:pt x="20" y="83"/>
                    <a:pt x="21" y="80"/>
                  </a:cubicBezTo>
                  <a:cubicBezTo>
                    <a:pt x="24" y="74"/>
                    <a:pt x="28" y="61"/>
                    <a:pt x="31" y="53"/>
                  </a:cubicBezTo>
                  <a:cubicBezTo>
                    <a:pt x="32" y="51"/>
                    <a:pt x="32" y="50"/>
                    <a:pt x="32" y="53"/>
                  </a:cubicBezTo>
                  <a:cubicBezTo>
                    <a:pt x="32" y="78"/>
                    <a:pt x="32" y="78"/>
                    <a:pt x="32" y="78"/>
                  </a:cubicBezTo>
                  <a:cubicBezTo>
                    <a:pt x="32" y="79"/>
                    <a:pt x="32" y="83"/>
                    <a:pt x="33" y="84"/>
                  </a:cubicBezTo>
                  <a:cubicBezTo>
                    <a:pt x="34" y="85"/>
                    <a:pt x="35" y="85"/>
                    <a:pt x="35" y="87"/>
                  </a:cubicBezTo>
                  <a:cubicBezTo>
                    <a:pt x="35" y="157"/>
                    <a:pt x="35" y="157"/>
                    <a:pt x="35" y="157"/>
                  </a:cubicBezTo>
                  <a:cubicBezTo>
                    <a:pt x="35" y="165"/>
                    <a:pt x="40" y="170"/>
                    <a:pt x="47" y="170"/>
                  </a:cubicBezTo>
                  <a:cubicBezTo>
                    <a:pt x="54" y="170"/>
                    <a:pt x="58" y="165"/>
                    <a:pt x="58" y="158"/>
                  </a:cubicBezTo>
                  <a:cubicBezTo>
                    <a:pt x="58" y="90"/>
                    <a:pt x="58" y="90"/>
                    <a:pt x="58" y="90"/>
                  </a:cubicBezTo>
                  <a:cubicBezTo>
                    <a:pt x="58" y="89"/>
                    <a:pt x="58" y="88"/>
                    <a:pt x="60" y="88"/>
                  </a:cubicBezTo>
                  <a:cubicBezTo>
                    <a:pt x="61" y="88"/>
                    <a:pt x="61" y="88"/>
                    <a:pt x="61" y="88"/>
                  </a:cubicBezTo>
                  <a:cubicBezTo>
                    <a:pt x="63" y="88"/>
                    <a:pt x="63" y="89"/>
                    <a:pt x="63" y="90"/>
                  </a:cubicBezTo>
                  <a:cubicBezTo>
                    <a:pt x="63" y="157"/>
                    <a:pt x="63" y="157"/>
                    <a:pt x="63" y="157"/>
                  </a:cubicBezTo>
                  <a:cubicBezTo>
                    <a:pt x="63" y="164"/>
                    <a:pt x="67" y="170"/>
                    <a:pt x="74" y="170"/>
                  </a:cubicBezTo>
                  <a:cubicBezTo>
                    <a:pt x="81" y="170"/>
                    <a:pt x="86" y="165"/>
                    <a:pt x="86" y="157"/>
                  </a:cubicBezTo>
                  <a:cubicBezTo>
                    <a:pt x="86" y="87"/>
                    <a:pt x="86" y="87"/>
                    <a:pt x="86" y="87"/>
                  </a:cubicBezTo>
                  <a:cubicBezTo>
                    <a:pt x="86" y="86"/>
                    <a:pt x="87" y="86"/>
                    <a:pt x="88" y="85"/>
                  </a:cubicBezTo>
                  <a:cubicBezTo>
                    <a:pt x="89" y="84"/>
                    <a:pt x="90" y="82"/>
                    <a:pt x="90" y="80"/>
                  </a:cubicBezTo>
                  <a:cubicBezTo>
                    <a:pt x="90" y="52"/>
                    <a:pt x="90" y="52"/>
                    <a:pt x="90" y="52"/>
                  </a:cubicBezTo>
                  <a:cubicBezTo>
                    <a:pt x="90" y="49"/>
                    <a:pt x="90" y="51"/>
                    <a:pt x="90" y="52"/>
                  </a:cubicBezTo>
                  <a:cubicBezTo>
                    <a:pt x="93" y="60"/>
                    <a:pt x="97" y="74"/>
                    <a:pt x="100" y="80"/>
                  </a:cubicBezTo>
                  <a:cubicBezTo>
                    <a:pt x="101" y="84"/>
                    <a:pt x="104" y="87"/>
                    <a:pt x="108" y="87"/>
                  </a:cubicBezTo>
                  <a:cubicBezTo>
                    <a:pt x="109" y="87"/>
                    <a:pt x="111" y="86"/>
                    <a:pt x="112" y="86"/>
                  </a:cubicBezTo>
                  <a:cubicBezTo>
                    <a:pt x="117" y="83"/>
                    <a:pt x="119" y="77"/>
                    <a:pt x="117" y="7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sp>
        <p:nvSpPr>
          <p:cNvPr id="26" name="Freeform 444">
            <a:extLst>
              <a:ext uri="{FF2B5EF4-FFF2-40B4-BE49-F238E27FC236}">
                <a16:creationId xmlns:a16="http://schemas.microsoft.com/office/drawing/2014/main" id="{8F6A664A-4A6F-663C-5BDE-0CEBBBA39800}"/>
              </a:ext>
            </a:extLst>
          </p:cNvPr>
          <p:cNvSpPr>
            <a:spLocks noEditPoints="1"/>
          </p:cNvSpPr>
          <p:nvPr/>
        </p:nvSpPr>
        <p:spPr bwMode="auto">
          <a:xfrm>
            <a:off x="5090167" y="1634653"/>
            <a:ext cx="363202" cy="377984"/>
          </a:xfrm>
          <a:custGeom>
            <a:avLst/>
            <a:gdLst/>
            <a:ahLst/>
            <a:cxnLst>
              <a:cxn ang="0">
                <a:pos x="107" y="50"/>
              </a:cxn>
              <a:cxn ang="0">
                <a:pos x="12" y="50"/>
              </a:cxn>
              <a:cxn ang="0">
                <a:pos x="25" y="26"/>
              </a:cxn>
              <a:cxn ang="0">
                <a:pos x="93" y="26"/>
              </a:cxn>
              <a:cxn ang="0">
                <a:pos x="96" y="64"/>
              </a:cxn>
              <a:cxn ang="0">
                <a:pos x="72" y="47"/>
              </a:cxn>
              <a:cxn ang="0">
                <a:pos x="51" y="43"/>
              </a:cxn>
              <a:cxn ang="0">
                <a:pos x="43" y="34"/>
              </a:cxn>
              <a:cxn ang="0">
                <a:pos x="22" y="64"/>
              </a:cxn>
              <a:cxn ang="0">
                <a:pos x="49" y="89"/>
              </a:cxn>
              <a:cxn ang="0">
                <a:pos x="68" y="92"/>
              </a:cxn>
              <a:cxn ang="0">
                <a:pos x="49" y="94"/>
              </a:cxn>
              <a:cxn ang="0">
                <a:pos x="59" y="109"/>
              </a:cxn>
              <a:cxn ang="0">
                <a:pos x="101" y="82"/>
              </a:cxn>
              <a:cxn ang="0">
                <a:pos x="98" y="88"/>
              </a:cxn>
              <a:cxn ang="0">
                <a:pos x="114" y="102"/>
              </a:cxn>
              <a:cxn ang="0">
                <a:pos x="117" y="112"/>
              </a:cxn>
              <a:cxn ang="0">
                <a:pos x="59" y="116"/>
              </a:cxn>
              <a:cxn ang="0">
                <a:pos x="1" y="112"/>
              </a:cxn>
              <a:cxn ang="0">
                <a:pos x="7" y="102"/>
              </a:cxn>
              <a:cxn ang="0">
                <a:pos x="20" y="88"/>
              </a:cxn>
              <a:cxn ang="0">
                <a:pos x="18" y="82"/>
              </a:cxn>
              <a:cxn ang="0">
                <a:pos x="0" y="72"/>
              </a:cxn>
              <a:cxn ang="0">
                <a:pos x="6" y="51"/>
              </a:cxn>
              <a:cxn ang="0">
                <a:pos x="59" y="0"/>
              </a:cxn>
              <a:cxn ang="0">
                <a:pos x="113" y="51"/>
              </a:cxn>
              <a:cxn ang="0">
                <a:pos x="119" y="72"/>
              </a:cxn>
              <a:cxn ang="0">
                <a:pos x="101" y="82"/>
              </a:cxn>
              <a:cxn ang="0">
                <a:pos x="69" y="64"/>
              </a:cxn>
              <a:cxn ang="0">
                <a:pos x="81" y="64"/>
              </a:cxn>
              <a:cxn ang="0">
                <a:pos x="50" y="64"/>
              </a:cxn>
              <a:cxn ang="0">
                <a:pos x="38" y="64"/>
              </a:cxn>
              <a:cxn ang="0">
                <a:pos x="50" y="64"/>
              </a:cxn>
            </a:cxnLst>
            <a:rect l="0" t="0" r="r" b="b"/>
            <a:pathLst>
              <a:path w="119" h="124">
                <a:moveTo>
                  <a:pt x="103" y="50"/>
                </a:moveTo>
                <a:cubicBezTo>
                  <a:pt x="107" y="50"/>
                  <a:pt x="107" y="50"/>
                  <a:pt x="107" y="50"/>
                </a:cubicBezTo>
                <a:cubicBezTo>
                  <a:pt x="106" y="21"/>
                  <a:pt x="90" y="6"/>
                  <a:pt x="59" y="6"/>
                </a:cubicBezTo>
                <a:cubicBezTo>
                  <a:pt x="29" y="6"/>
                  <a:pt x="13" y="21"/>
                  <a:pt x="12" y="50"/>
                </a:cubicBezTo>
                <a:cubicBezTo>
                  <a:pt x="16" y="50"/>
                  <a:pt x="16" y="50"/>
                  <a:pt x="16" y="50"/>
                </a:cubicBezTo>
                <a:cubicBezTo>
                  <a:pt x="17" y="40"/>
                  <a:pt x="21" y="32"/>
                  <a:pt x="25" y="26"/>
                </a:cubicBezTo>
                <a:cubicBezTo>
                  <a:pt x="33" y="16"/>
                  <a:pt x="44" y="11"/>
                  <a:pt x="59" y="11"/>
                </a:cubicBezTo>
                <a:cubicBezTo>
                  <a:pt x="74" y="11"/>
                  <a:pt x="86" y="16"/>
                  <a:pt x="93" y="26"/>
                </a:cubicBezTo>
                <a:cubicBezTo>
                  <a:pt x="98" y="32"/>
                  <a:pt x="101" y="40"/>
                  <a:pt x="103" y="50"/>
                </a:cubicBezTo>
                <a:moveTo>
                  <a:pt x="96" y="64"/>
                </a:moveTo>
                <a:cubicBezTo>
                  <a:pt x="96" y="61"/>
                  <a:pt x="96" y="59"/>
                  <a:pt x="96" y="56"/>
                </a:cubicBezTo>
                <a:cubicBezTo>
                  <a:pt x="91" y="52"/>
                  <a:pt x="83" y="48"/>
                  <a:pt x="72" y="47"/>
                </a:cubicBezTo>
                <a:cubicBezTo>
                  <a:pt x="73" y="49"/>
                  <a:pt x="75" y="51"/>
                  <a:pt x="76" y="54"/>
                </a:cubicBezTo>
                <a:cubicBezTo>
                  <a:pt x="69" y="49"/>
                  <a:pt x="56" y="48"/>
                  <a:pt x="51" y="43"/>
                </a:cubicBezTo>
                <a:cubicBezTo>
                  <a:pt x="51" y="43"/>
                  <a:pt x="51" y="43"/>
                  <a:pt x="51" y="43"/>
                </a:cubicBezTo>
                <a:cubicBezTo>
                  <a:pt x="44" y="38"/>
                  <a:pt x="43" y="32"/>
                  <a:pt x="43" y="34"/>
                </a:cubicBezTo>
                <a:cubicBezTo>
                  <a:pt x="42" y="48"/>
                  <a:pt x="33" y="58"/>
                  <a:pt x="22" y="59"/>
                </a:cubicBezTo>
                <a:cubicBezTo>
                  <a:pt x="22" y="61"/>
                  <a:pt x="22" y="62"/>
                  <a:pt x="22" y="64"/>
                </a:cubicBezTo>
                <a:cubicBezTo>
                  <a:pt x="22" y="69"/>
                  <a:pt x="23" y="75"/>
                  <a:pt x="25" y="79"/>
                </a:cubicBezTo>
                <a:cubicBezTo>
                  <a:pt x="31" y="86"/>
                  <a:pt x="40" y="88"/>
                  <a:pt x="49" y="89"/>
                </a:cubicBezTo>
                <a:cubicBezTo>
                  <a:pt x="50" y="86"/>
                  <a:pt x="54" y="84"/>
                  <a:pt x="58" y="84"/>
                </a:cubicBezTo>
                <a:cubicBezTo>
                  <a:pt x="64" y="84"/>
                  <a:pt x="68" y="88"/>
                  <a:pt x="68" y="92"/>
                </a:cubicBezTo>
                <a:cubicBezTo>
                  <a:pt x="68" y="96"/>
                  <a:pt x="64" y="99"/>
                  <a:pt x="58" y="99"/>
                </a:cubicBezTo>
                <a:cubicBezTo>
                  <a:pt x="54" y="99"/>
                  <a:pt x="50" y="97"/>
                  <a:pt x="49" y="94"/>
                </a:cubicBezTo>
                <a:cubicBezTo>
                  <a:pt x="43" y="94"/>
                  <a:pt x="36" y="93"/>
                  <a:pt x="30" y="90"/>
                </a:cubicBezTo>
                <a:cubicBezTo>
                  <a:pt x="38" y="102"/>
                  <a:pt x="51" y="109"/>
                  <a:pt x="59" y="109"/>
                </a:cubicBezTo>
                <a:cubicBezTo>
                  <a:pt x="72" y="109"/>
                  <a:pt x="96" y="93"/>
                  <a:pt x="96" y="64"/>
                </a:cubicBezTo>
                <a:moveTo>
                  <a:pt x="101" y="82"/>
                </a:moveTo>
                <a:cubicBezTo>
                  <a:pt x="101" y="82"/>
                  <a:pt x="101" y="82"/>
                  <a:pt x="101" y="82"/>
                </a:cubicBezTo>
                <a:cubicBezTo>
                  <a:pt x="100" y="84"/>
                  <a:pt x="99" y="86"/>
                  <a:pt x="98" y="88"/>
                </a:cubicBezTo>
                <a:cubicBezTo>
                  <a:pt x="98" y="89"/>
                  <a:pt x="99" y="90"/>
                  <a:pt x="99" y="92"/>
                </a:cubicBezTo>
                <a:cubicBezTo>
                  <a:pt x="102" y="96"/>
                  <a:pt x="109" y="101"/>
                  <a:pt x="114" y="102"/>
                </a:cubicBezTo>
                <a:cubicBezTo>
                  <a:pt x="111" y="103"/>
                  <a:pt x="108" y="104"/>
                  <a:pt x="105" y="103"/>
                </a:cubicBezTo>
                <a:cubicBezTo>
                  <a:pt x="108" y="107"/>
                  <a:pt x="112" y="110"/>
                  <a:pt x="117" y="112"/>
                </a:cubicBezTo>
                <a:cubicBezTo>
                  <a:pt x="104" y="124"/>
                  <a:pt x="83" y="124"/>
                  <a:pt x="68" y="115"/>
                </a:cubicBezTo>
                <a:cubicBezTo>
                  <a:pt x="65" y="116"/>
                  <a:pt x="62" y="116"/>
                  <a:pt x="59" y="116"/>
                </a:cubicBezTo>
                <a:cubicBezTo>
                  <a:pt x="57" y="116"/>
                  <a:pt x="54" y="116"/>
                  <a:pt x="51" y="115"/>
                </a:cubicBezTo>
                <a:cubicBezTo>
                  <a:pt x="36" y="124"/>
                  <a:pt x="14" y="124"/>
                  <a:pt x="1" y="112"/>
                </a:cubicBezTo>
                <a:cubicBezTo>
                  <a:pt x="7" y="110"/>
                  <a:pt x="11" y="107"/>
                  <a:pt x="14" y="103"/>
                </a:cubicBezTo>
                <a:cubicBezTo>
                  <a:pt x="11" y="103"/>
                  <a:pt x="9" y="103"/>
                  <a:pt x="7" y="102"/>
                </a:cubicBezTo>
                <a:cubicBezTo>
                  <a:pt x="10" y="101"/>
                  <a:pt x="15" y="98"/>
                  <a:pt x="18" y="95"/>
                </a:cubicBezTo>
                <a:cubicBezTo>
                  <a:pt x="20" y="92"/>
                  <a:pt x="20" y="89"/>
                  <a:pt x="20" y="88"/>
                </a:cubicBezTo>
                <a:cubicBezTo>
                  <a:pt x="19" y="86"/>
                  <a:pt x="19" y="84"/>
                  <a:pt x="18" y="82"/>
                </a:cubicBezTo>
                <a:cubicBezTo>
                  <a:pt x="18" y="82"/>
                  <a:pt x="18" y="82"/>
                  <a:pt x="18" y="82"/>
                </a:cubicBezTo>
                <a:cubicBezTo>
                  <a:pt x="11" y="82"/>
                  <a:pt x="11" y="82"/>
                  <a:pt x="11" y="82"/>
                </a:cubicBezTo>
                <a:cubicBezTo>
                  <a:pt x="5" y="82"/>
                  <a:pt x="0" y="78"/>
                  <a:pt x="0" y="72"/>
                </a:cubicBezTo>
                <a:cubicBezTo>
                  <a:pt x="0" y="60"/>
                  <a:pt x="0" y="60"/>
                  <a:pt x="0" y="60"/>
                </a:cubicBezTo>
                <a:cubicBezTo>
                  <a:pt x="0" y="56"/>
                  <a:pt x="2" y="53"/>
                  <a:pt x="6" y="51"/>
                </a:cubicBezTo>
                <a:cubicBezTo>
                  <a:pt x="6" y="35"/>
                  <a:pt x="10" y="22"/>
                  <a:pt x="20" y="13"/>
                </a:cubicBezTo>
                <a:cubicBezTo>
                  <a:pt x="29" y="4"/>
                  <a:pt x="42" y="0"/>
                  <a:pt x="59" y="0"/>
                </a:cubicBezTo>
                <a:cubicBezTo>
                  <a:pt x="76" y="0"/>
                  <a:pt x="90" y="4"/>
                  <a:pt x="99" y="13"/>
                </a:cubicBezTo>
                <a:cubicBezTo>
                  <a:pt x="108" y="22"/>
                  <a:pt x="113" y="35"/>
                  <a:pt x="113" y="51"/>
                </a:cubicBezTo>
                <a:cubicBezTo>
                  <a:pt x="116" y="53"/>
                  <a:pt x="119" y="56"/>
                  <a:pt x="119" y="60"/>
                </a:cubicBezTo>
                <a:cubicBezTo>
                  <a:pt x="119" y="72"/>
                  <a:pt x="119" y="72"/>
                  <a:pt x="119" y="72"/>
                </a:cubicBezTo>
                <a:cubicBezTo>
                  <a:pt x="119" y="78"/>
                  <a:pt x="114" y="82"/>
                  <a:pt x="108" y="82"/>
                </a:cubicBezTo>
                <a:lnTo>
                  <a:pt x="101" y="82"/>
                </a:lnTo>
                <a:close/>
                <a:moveTo>
                  <a:pt x="75" y="58"/>
                </a:moveTo>
                <a:cubicBezTo>
                  <a:pt x="71" y="58"/>
                  <a:pt x="69" y="60"/>
                  <a:pt x="69" y="64"/>
                </a:cubicBezTo>
                <a:cubicBezTo>
                  <a:pt x="69" y="67"/>
                  <a:pt x="71" y="70"/>
                  <a:pt x="75" y="70"/>
                </a:cubicBezTo>
                <a:cubicBezTo>
                  <a:pt x="78" y="70"/>
                  <a:pt x="81" y="67"/>
                  <a:pt x="81" y="64"/>
                </a:cubicBezTo>
                <a:cubicBezTo>
                  <a:pt x="81" y="60"/>
                  <a:pt x="78" y="58"/>
                  <a:pt x="75" y="58"/>
                </a:cubicBezTo>
                <a:moveTo>
                  <a:pt x="50" y="64"/>
                </a:moveTo>
                <a:cubicBezTo>
                  <a:pt x="50" y="67"/>
                  <a:pt x="47" y="70"/>
                  <a:pt x="44" y="70"/>
                </a:cubicBezTo>
                <a:cubicBezTo>
                  <a:pt x="41" y="70"/>
                  <a:pt x="38" y="67"/>
                  <a:pt x="38" y="64"/>
                </a:cubicBezTo>
                <a:cubicBezTo>
                  <a:pt x="38" y="60"/>
                  <a:pt x="41" y="58"/>
                  <a:pt x="44" y="58"/>
                </a:cubicBezTo>
                <a:cubicBezTo>
                  <a:pt x="47" y="58"/>
                  <a:pt x="50" y="60"/>
                  <a:pt x="50" y="6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27" name="Oval 26">
            <a:extLst>
              <a:ext uri="{FF2B5EF4-FFF2-40B4-BE49-F238E27FC236}">
                <a16:creationId xmlns:a16="http://schemas.microsoft.com/office/drawing/2014/main" id="{1F810A25-9B47-C3EA-EC40-E0AB8D77FBB3}"/>
              </a:ext>
            </a:extLst>
          </p:cNvPr>
          <p:cNvSpPr/>
          <p:nvPr/>
        </p:nvSpPr>
        <p:spPr>
          <a:xfrm>
            <a:off x="5640737" y="2885357"/>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VIDEOS</a:t>
            </a:r>
          </a:p>
        </p:txBody>
      </p:sp>
      <p:sp>
        <p:nvSpPr>
          <p:cNvPr id="28" name="Freeform 32">
            <a:extLst>
              <a:ext uri="{FF2B5EF4-FFF2-40B4-BE49-F238E27FC236}">
                <a16:creationId xmlns:a16="http://schemas.microsoft.com/office/drawing/2014/main" id="{AEEB0F62-2849-55E2-BCEF-99FB5FB8767B}"/>
              </a:ext>
            </a:extLst>
          </p:cNvPr>
          <p:cNvSpPr>
            <a:spLocks noEditPoints="1"/>
          </p:cNvSpPr>
          <p:nvPr/>
        </p:nvSpPr>
        <p:spPr bwMode="auto">
          <a:xfrm>
            <a:off x="5883763" y="3110540"/>
            <a:ext cx="327256" cy="398844"/>
          </a:xfrm>
          <a:custGeom>
            <a:avLst/>
            <a:gdLst/>
            <a:ahLst/>
            <a:cxnLst>
              <a:cxn ang="0">
                <a:pos x="52" y="71"/>
              </a:cxn>
              <a:cxn ang="0">
                <a:pos x="7" y="71"/>
              </a:cxn>
              <a:cxn ang="0">
                <a:pos x="0" y="52"/>
              </a:cxn>
              <a:cxn ang="0">
                <a:pos x="7" y="32"/>
              </a:cxn>
              <a:cxn ang="0">
                <a:pos x="52" y="32"/>
              </a:cxn>
              <a:cxn ang="0">
                <a:pos x="59" y="52"/>
              </a:cxn>
              <a:cxn ang="0">
                <a:pos x="17" y="42"/>
              </a:cxn>
              <a:cxn ang="0">
                <a:pos x="4" y="38"/>
              </a:cxn>
              <a:cxn ang="0">
                <a:pos x="9" y="42"/>
              </a:cxn>
              <a:cxn ang="0">
                <a:pos x="13" y="64"/>
              </a:cxn>
              <a:cxn ang="0">
                <a:pos x="17" y="42"/>
              </a:cxn>
              <a:cxn ang="0">
                <a:pos x="19" y="16"/>
              </a:cxn>
              <a:cxn ang="0">
                <a:pos x="15" y="27"/>
              </a:cxn>
              <a:cxn ang="0">
                <a:pos x="12" y="8"/>
              </a:cxn>
              <a:cxn ang="0">
                <a:pos x="14" y="0"/>
              </a:cxn>
              <a:cxn ang="0">
                <a:pos x="19" y="0"/>
              </a:cxn>
              <a:cxn ang="0">
                <a:pos x="28" y="64"/>
              </a:cxn>
              <a:cxn ang="0">
                <a:pos x="24" y="45"/>
              </a:cxn>
              <a:cxn ang="0">
                <a:pos x="22" y="61"/>
              </a:cxn>
              <a:cxn ang="0">
                <a:pos x="21" y="59"/>
              </a:cxn>
              <a:cxn ang="0">
                <a:pos x="17" y="45"/>
              </a:cxn>
              <a:cxn ang="0">
                <a:pos x="18" y="63"/>
              </a:cxn>
              <a:cxn ang="0">
                <a:pos x="24" y="62"/>
              </a:cxn>
              <a:cxn ang="0">
                <a:pos x="28" y="64"/>
              </a:cxn>
              <a:cxn ang="0">
                <a:pos x="33" y="25"/>
              </a:cxn>
              <a:cxn ang="0">
                <a:pos x="25" y="25"/>
              </a:cxn>
              <a:cxn ang="0">
                <a:pos x="23" y="14"/>
              </a:cxn>
              <a:cxn ang="0">
                <a:pos x="29" y="7"/>
              </a:cxn>
              <a:cxn ang="0">
                <a:pos x="34" y="14"/>
              </a:cxn>
              <a:cxn ang="0">
                <a:pos x="30" y="13"/>
              </a:cxn>
              <a:cxn ang="0">
                <a:pos x="27" y="13"/>
              </a:cxn>
              <a:cxn ang="0">
                <a:pos x="29" y="24"/>
              </a:cxn>
              <a:cxn ang="0">
                <a:pos x="30" y="13"/>
              </a:cxn>
              <a:cxn ang="0">
                <a:pos x="41" y="47"/>
              </a:cxn>
              <a:cxn ang="0">
                <a:pos x="34" y="46"/>
              </a:cxn>
              <a:cxn ang="0">
                <a:pos x="31" y="38"/>
              </a:cxn>
              <a:cxn ang="0">
                <a:pos x="34" y="64"/>
              </a:cxn>
              <a:cxn ang="0">
                <a:pos x="38" y="65"/>
              </a:cxn>
              <a:cxn ang="0">
                <a:pos x="41" y="58"/>
              </a:cxn>
              <a:cxn ang="0">
                <a:pos x="38" y="59"/>
              </a:cxn>
              <a:cxn ang="0">
                <a:pos x="34" y="61"/>
              </a:cxn>
              <a:cxn ang="0">
                <a:pos x="36" y="48"/>
              </a:cxn>
              <a:cxn ang="0">
                <a:pos x="38" y="59"/>
              </a:cxn>
              <a:cxn ang="0">
                <a:pos x="44" y="27"/>
              </a:cxn>
              <a:cxn ang="0">
                <a:pos x="40" y="28"/>
              </a:cxn>
              <a:cxn ang="0">
                <a:pos x="37" y="23"/>
              </a:cxn>
              <a:cxn ang="0">
                <a:pos x="41" y="7"/>
              </a:cxn>
              <a:cxn ang="0">
                <a:pos x="41" y="23"/>
              </a:cxn>
              <a:cxn ang="0">
                <a:pos x="44" y="22"/>
              </a:cxn>
              <a:cxn ang="0">
                <a:pos x="48" y="7"/>
              </a:cxn>
              <a:cxn ang="0">
                <a:pos x="55" y="58"/>
              </a:cxn>
              <a:cxn ang="0">
                <a:pos x="51" y="60"/>
              </a:cxn>
              <a:cxn ang="0">
                <a:pos x="48" y="59"/>
              </a:cxn>
              <a:cxn ang="0">
                <a:pos x="55" y="55"/>
              </a:cxn>
              <a:cxn ang="0">
                <a:pos x="54" y="46"/>
              </a:cxn>
              <a:cxn ang="0">
                <a:pos x="45" y="46"/>
              </a:cxn>
              <a:cxn ang="0">
                <a:pos x="44" y="58"/>
              </a:cxn>
              <a:cxn ang="0">
                <a:pos x="50" y="65"/>
              </a:cxn>
              <a:cxn ang="0">
                <a:pos x="55" y="60"/>
              </a:cxn>
              <a:cxn ang="0">
                <a:pos x="51" y="52"/>
              </a:cxn>
              <a:cxn ang="0">
                <a:pos x="48" y="50"/>
              </a:cxn>
              <a:cxn ang="0">
                <a:pos x="51" y="50"/>
              </a:cxn>
            </a:cxnLst>
            <a:rect l="0" t="0" r="r" b="b"/>
            <a:pathLst>
              <a:path w="59" h="72">
                <a:moveTo>
                  <a:pt x="58" y="66"/>
                </a:moveTo>
                <a:cubicBezTo>
                  <a:pt x="58" y="69"/>
                  <a:pt x="55" y="71"/>
                  <a:pt x="52" y="71"/>
                </a:cubicBezTo>
                <a:cubicBezTo>
                  <a:pt x="45" y="72"/>
                  <a:pt x="37" y="72"/>
                  <a:pt x="30" y="72"/>
                </a:cubicBezTo>
                <a:cubicBezTo>
                  <a:pt x="22" y="72"/>
                  <a:pt x="15" y="72"/>
                  <a:pt x="7" y="71"/>
                </a:cubicBezTo>
                <a:cubicBezTo>
                  <a:pt x="4" y="71"/>
                  <a:pt x="2" y="69"/>
                  <a:pt x="1" y="66"/>
                </a:cubicBezTo>
                <a:cubicBezTo>
                  <a:pt x="0" y="61"/>
                  <a:pt x="0" y="56"/>
                  <a:pt x="0" y="52"/>
                </a:cubicBezTo>
                <a:cubicBezTo>
                  <a:pt x="0" y="47"/>
                  <a:pt x="0" y="42"/>
                  <a:pt x="1" y="38"/>
                </a:cubicBezTo>
                <a:cubicBezTo>
                  <a:pt x="2" y="34"/>
                  <a:pt x="4" y="32"/>
                  <a:pt x="7" y="32"/>
                </a:cubicBezTo>
                <a:cubicBezTo>
                  <a:pt x="15" y="31"/>
                  <a:pt x="22" y="31"/>
                  <a:pt x="30" y="31"/>
                </a:cubicBezTo>
                <a:cubicBezTo>
                  <a:pt x="37" y="31"/>
                  <a:pt x="45" y="31"/>
                  <a:pt x="52" y="32"/>
                </a:cubicBezTo>
                <a:cubicBezTo>
                  <a:pt x="55" y="32"/>
                  <a:pt x="58" y="34"/>
                  <a:pt x="58" y="38"/>
                </a:cubicBezTo>
                <a:cubicBezTo>
                  <a:pt x="59" y="42"/>
                  <a:pt x="59" y="47"/>
                  <a:pt x="59" y="52"/>
                </a:cubicBezTo>
                <a:cubicBezTo>
                  <a:pt x="59" y="56"/>
                  <a:pt x="59" y="61"/>
                  <a:pt x="58" y="66"/>
                </a:cubicBezTo>
                <a:close/>
                <a:moveTo>
                  <a:pt x="17" y="42"/>
                </a:moveTo>
                <a:cubicBezTo>
                  <a:pt x="17" y="38"/>
                  <a:pt x="17" y="38"/>
                  <a:pt x="17" y="38"/>
                </a:cubicBezTo>
                <a:cubicBezTo>
                  <a:pt x="4" y="38"/>
                  <a:pt x="4" y="38"/>
                  <a:pt x="4" y="38"/>
                </a:cubicBezTo>
                <a:cubicBezTo>
                  <a:pt x="4" y="42"/>
                  <a:pt x="4" y="42"/>
                  <a:pt x="4" y="42"/>
                </a:cubicBezTo>
                <a:cubicBezTo>
                  <a:pt x="9" y="42"/>
                  <a:pt x="9" y="42"/>
                  <a:pt x="9" y="42"/>
                </a:cubicBezTo>
                <a:cubicBezTo>
                  <a:pt x="9" y="64"/>
                  <a:pt x="9" y="64"/>
                  <a:pt x="9" y="64"/>
                </a:cubicBezTo>
                <a:cubicBezTo>
                  <a:pt x="13" y="64"/>
                  <a:pt x="13" y="64"/>
                  <a:pt x="13" y="64"/>
                </a:cubicBezTo>
                <a:cubicBezTo>
                  <a:pt x="13" y="42"/>
                  <a:pt x="13" y="42"/>
                  <a:pt x="13" y="42"/>
                </a:cubicBezTo>
                <a:lnTo>
                  <a:pt x="17" y="42"/>
                </a:lnTo>
                <a:close/>
                <a:moveTo>
                  <a:pt x="23" y="0"/>
                </a:moveTo>
                <a:cubicBezTo>
                  <a:pt x="19" y="16"/>
                  <a:pt x="19" y="16"/>
                  <a:pt x="19" y="16"/>
                </a:cubicBezTo>
                <a:cubicBezTo>
                  <a:pt x="19" y="27"/>
                  <a:pt x="19" y="27"/>
                  <a:pt x="19" y="27"/>
                </a:cubicBezTo>
                <a:cubicBezTo>
                  <a:pt x="15" y="27"/>
                  <a:pt x="15" y="27"/>
                  <a:pt x="15" y="27"/>
                </a:cubicBezTo>
                <a:cubicBezTo>
                  <a:pt x="15" y="16"/>
                  <a:pt x="15" y="16"/>
                  <a:pt x="15" y="16"/>
                </a:cubicBezTo>
                <a:cubicBezTo>
                  <a:pt x="14" y="14"/>
                  <a:pt x="13" y="12"/>
                  <a:pt x="12" y="8"/>
                </a:cubicBezTo>
                <a:cubicBezTo>
                  <a:pt x="11" y="5"/>
                  <a:pt x="10" y="3"/>
                  <a:pt x="9" y="0"/>
                </a:cubicBezTo>
                <a:cubicBezTo>
                  <a:pt x="14" y="0"/>
                  <a:pt x="14" y="0"/>
                  <a:pt x="14" y="0"/>
                </a:cubicBezTo>
                <a:cubicBezTo>
                  <a:pt x="17" y="11"/>
                  <a:pt x="17" y="11"/>
                  <a:pt x="17" y="11"/>
                </a:cubicBezTo>
                <a:cubicBezTo>
                  <a:pt x="19" y="0"/>
                  <a:pt x="19" y="0"/>
                  <a:pt x="19" y="0"/>
                </a:cubicBezTo>
                <a:lnTo>
                  <a:pt x="23" y="0"/>
                </a:lnTo>
                <a:close/>
                <a:moveTo>
                  <a:pt x="28" y="64"/>
                </a:moveTo>
                <a:cubicBezTo>
                  <a:pt x="28" y="45"/>
                  <a:pt x="28" y="45"/>
                  <a:pt x="28" y="45"/>
                </a:cubicBezTo>
                <a:cubicBezTo>
                  <a:pt x="24" y="45"/>
                  <a:pt x="24" y="45"/>
                  <a:pt x="24" y="45"/>
                </a:cubicBezTo>
                <a:cubicBezTo>
                  <a:pt x="24" y="60"/>
                  <a:pt x="24" y="60"/>
                  <a:pt x="24" y="60"/>
                </a:cubicBezTo>
                <a:cubicBezTo>
                  <a:pt x="23" y="61"/>
                  <a:pt x="23" y="61"/>
                  <a:pt x="22" y="61"/>
                </a:cubicBezTo>
                <a:cubicBezTo>
                  <a:pt x="21" y="61"/>
                  <a:pt x="21" y="61"/>
                  <a:pt x="21" y="61"/>
                </a:cubicBezTo>
                <a:cubicBezTo>
                  <a:pt x="21" y="60"/>
                  <a:pt x="21" y="60"/>
                  <a:pt x="21" y="59"/>
                </a:cubicBezTo>
                <a:cubicBezTo>
                  <a:pt x="21" y="45"/>
                  <a:pt x="21" y="45"/>
                  <a:pt x="21" y="45"/>
                </a:cubicBezTo>
                <a:cubicBezTo>
                  <a:pt x="17" y="45"/>
                  <a:pt x="17" y="45"/>
                  <a:pt x="17" y="45"/>
                </a:cubicBezTo>
                <a:cubicBezTo>
                  <a:pt x="17" y="60"/>
                  <a:pt x="17" y="60"/>
                  <a:pt x="17" y="60"/>
                </a:cubicBezTo>
                <a:cubicBezTo>
                  <a:pt x="17" y="62"/>
                  <a:pt x="17" y="63"/>
                  <a:pt x="18" y="63"/>
                </a:cubicBezTo>
                <a:cubicBezTo>
                  <a:pt x="18" y="64"/>
                  <a:pt x="19" y="65"/>
                  <a:pt x="20" y="65"/>
                </a:cubicBezTo>
                <a:cubicBezTo>
                  <a:pt x="21" y="65"/>
                  <a:pt x="23" y="64"/>
                  <a:pt x="24" y="62"/>
                </a:cubicBezTo>
                <a:cubicBezTo>
                  <a:pt x="24" y="64"/>
                  <a:pt x="24" y="64"/>
                  <a:pt x="24" y="64"/>
                </a:cubicBezTo>
                <a:lnTo>
                  <a:pt x="28" y="64"/>
                </a:lnTo>
                <a:close/>
                <a:moveTo>
                  <a:pt x="34" y="21"/>
                </a:moveTo>
                <a:cubicBezTo>
                  <a:pt x="34" y="23"/>
                  <a:pt x="34" y="24"/>
                  <a:pt x="33" y="25"/>
                </a:cubicBezTo>
                <a:cubicBezTo>
                  <a:pt x="32" y="27"/>
                  <a:pt x="31" y="28"/>
                  <a:pt x="29" y="28"/>
                </a:cubicBezTo>
                <a:cubicBezTo>
                  <a:pt x="27" y="28"/>
                  <a:pt x="26" y="27"/>
                  <a:pt x="25" y="25"/>
                </a:cubicBezTo>
                <a:cubicBezTo>
                  <a:pt x="24" y="24"/>
                  <a:pt x="23" y="23"/>
                  <a:pt x="23" y="21"/>
                </a:cubicBezTo>
                <a:cubicBezTo>
                  <a:pt x="23" y="14"/>
                  <a:pt x="23" y="14"/>
                  <a:pt x="23" y="14"/>
                </a:cubicBezTo>
                <a:cubicBezTo>
                  <a:pt x="23" y="12"/>
                  <a:pt x="24" y="10"/>
                  <a:pt x="25" y="9"/>
                </a:cubicBezTo>
                <a:cubicBezTo>
                  <a:pt x="26" y="8"/>
                  <a:pt x="27" y="7"/>
                  <a:pt x="29" y="7"/>
                </a:cubicBezTo>
                <a:cubicBezTo>
                  <a:pt x="31" y="7"/>
                  <a:pt x="32" y="8"/>
                  <a:pt x="33" y="9"/>
                </a:cubicBezTo>
                <a:cubicBezTo>
                  <a:pt x="34" y="10"/>
                  <a:pt x="34" y="12"/>
                  <a:pt x="34" y="14"/>
                </a:cubicBezTo>
                <a:lnTo>
                  <a:pt x="34" y="21"/>
                </a:lnTo>
                <a:close/>
                <a:moveTo>
                  <a:pt x="30" y="13"/>
                </a:moveTo>
                <a:cubicBezTo>
                  <a:pt x="30" y="11"/>
                  <a:pt x="30" y="10"/>
                  <a:pt x="29" y="10"/>
                </a:cubicBezTo>
                <a:cubicBezTo>
                  <a:pt x="28" y="10"/>
                  <a:pt x="27" y="11"/>
                  <a:pt x="27" y="13"/>
                </a:cubicBezTo>
                <a:cubicBezTo>
                  <a:pt x="27" y="21"/>
                  <a:pt x="27" y="21"/>
                  <a:pt x="27" y="21"/>
                </a:cubicBezTo>
                <a:cubicBezTo>
                  <a:pt x="27" y="23"/>
                  <a:pt x="28" y="24"/>
                  <a:pt x="29" y="24"/>
                </a:cubicBezTo>
                <a:cubicBezTo>
                  <a:pt x="30" y="24"/>
                  <a:pt x="30" y="23"/>
                  <a:pt x="30" y="21"/>
                </a:cubicBezTo>
                <a:lnTo>
                  <a:pt x="30" y="13"/>
                </a:lnTo>
                <a:close/>
                <a:moveTo>
                  <a:pt x="41" y="51"/>
                </a:moveTo>
                <a:cubicBezTo>
                  <a:pt x="41" y="49"/>
                  <a:pt x="41" y="47"/>
                  <a:pt x="41" y="47"/>
                </a:cubicBezTo>
                <a:cubicBezTo>
                  <a:pt x="41" y="45"/>
                  <a:pt x="40" y="44"/>
                  <a:pt x="38" y="44"/>
                </a:cubicBezTo>
                <a:cubicBezTo>
                  <a:pt x="37" y="44"/>
                  <a:pt x="36" y="45"/>
                  <a:pt x="34" y="46"/>
                </a:cubicBezTo>
                <a:cubicBezTo>
                  <a:pt x="34" y="38"/>
                  <a:pt x="34" y="38"/>
                  <a:pt x="34" y="38"/>
                </a:cubicBezTo>
                <a:cubicBezTo>
                  <a:pt x="31" y="38"/>
                  <a:pt x="31" y="38"/>
                  <a:pt x="31" y="38"/>
                </a:cubicBezTo>
                <a:cubicBezTo>
                  <a:pt x="31" y="64"/>
                  <a:pt x="31" y="64"/>
                  <a:pt x="31" y="64"/>
                </a:cubicBezTo>
                <a:cubicBezTo>
                  <a:pt x="34" y="64"/>
                  <a:pt x="34" y="64"/>
                  <a:pt x="34" y="64"/>
                </a:cubicBezTo>
                <a:cubicBezTo>
                  <a:pt x="34" y="62"/>
                  <a:pt x="34" y="62"/>
                  <a:pt x="34" y="62"/>
                </a:cubicBezTo>
                <a:cubicBezTo>
                  <a:pt x="36" y="64"/>
                  <a:pt x="37" y="65"/>
                  <a:pt x="38" y="65"/>
                </a:cubicBezTo>
                <a:cubicBezTo>
                  <a:pt x="40" y="65"/>
                  <a:pt x="41" y="64"/>
                  <a:pt x="41" y="62"/>
                </a:cubicBezTo>
                <a:cubicBezTo>
                  <a:pt x="41" y="62"/>
                  <a:pt x="41" y="60"/>
                  <a:pt x="41" y="58"/>
                </a:cubicBezTo>
                <a:lnTo>
                  <a:pt x="41" y="51"/>
                </a:lnTo>
                <a:close/>
                <a:moveTo>
                  <a:pt x="38" y="59"/>
                </a:moveTo>
                <a:cubicBezTo>
                  <a:pt x="38" y="61"/>
                  <a:pt x="37" y="61"/>
                  <a:pt x="36" y="61"/>
                </a:cubicBezTo>
                <a:cubicBezTo>
                  <a:pt x="36" y="61"/>
                  <a:pt x="35" y="61"/>
                  <a:pt x="34" y="61"/>
                </a:cubicBezTo>
                <a:cubicBezTo>
                  <a:pt x="34" y="48"/>
                  <a:pt x="34" y="48"/>
                  <a:pt x="34" y="48"/>
                </a:cubicBezTo>
                <a:cubicBezTo>
                  <a:pt x="35" y="48"/>
                  <a:pt x="36" y="48"/>
                  <a:pt x="36" y="48"/>
                </a:cubicBezTo>
                <a:cubicBezTo>
                  <a:pt x="37" y="48"/>
                  <a:pt x="38" y="49"/>
                  <a:pt x="38" y="50"/>
                </a:cubicBezTo>
                <a:lnTo>
                  <a:pt x="38" y="59"/>
                </a:lnTo>
                <a:close/>
                <a:moveTo>
                  <a:pt x="48" y="27"/>
                </a:moveTo>
                <a:cubicBezTo>
                  <a:pt x="44" y="27"/>
                  <a:pt x="44" y="27"/>
                  <a:pt x="44" y="27"/>
                </a:cubicBezTo>
                <a:cubicBezTo>
                  <a:pt x="44" y="25"/>
                  <a:pt x="44" y="25"/>
                  <a:pt x="44" y="25"/>
                </a:cubicBezTo>
                <a:cubicBezTo>
                  <a:pt x="42" y="27"/>
                  <a:pt x="41" y="28"/>
                  <a:pt x="40" y="28"/>
                </a:cubicBezTo>
                <a:cubicBezTo>
                  <a:pt x="39" y="28"/>
                  <a:pt x="38" y="27"/>
                  <a:pt x="37" y="26"/>
                </a:cubicBezTo>
                <a:cubicBezTo>
                  <a:pt x="37" y="25"/>
                  <a:pt x="37" y="24"/>
                  <a:pt x="37" y="23"/>
                </a:cubicBezTo>
                <a:cubicBezTo>
                  <a:pt x="37" y="7"/>
                  <a:pt x="37" y="7"/>
                  <a:pt x="37" y="7"/>
                </a:cubicBezTo>
                <a:cubicBezTo>
                  <a:pt x="41" y="7"/>
                  <a:pt x="41" y="7"/>
                  <a:pt x="41" y="7"/>
                </a:cubicBezTo>
                <a:cubicBezTo>
                  <a:pt x="41" y="22"/>
                  <a:pt x="41" y="22"/>
                  <a:pt x="41" y="22"/>
                </a:cubicBezTo>
                <a:cubicBezTo>
                  <a:pt x="41" y="23"/>
                  <a:pt x="41" y="23"/>
                  <a:pt x="41" y="23"/>
                </a:cubicBezTo>
                <a:cubicBezTo>
                  <a:pt x="41" y="24"/>
                  <a:pt x="41" y="24"/>
                  <a:pt x="42" y="24"/>
                </a:cubicBezTo>
                <a:cubicBezTo>
                  <a:pt x="42" y="24"/>
                  <a:pt x="43" y="24"/>
                  <a:pt x="44" y="22"/>
                </a:cubicBezTo>
                <a:cubicBezTo>
                  <a:pt x="44" y="7"/>
                  <a:pt x="44" y="7"/>
                  <a:pt x="44" y="7"/>
                </a:cubicBezTo>
                <a:cubicBezTo>
                  <a:pt x="48" y="7"/>
                  <a:pt x="48" y="7"/>
                  <a:pt x="48" y="7"/>
                </a:cubicBezTo>
                <a:lnTo>
                  <a:pt x="48" y="27"/>
                </a:lnTo>
                <a:close/>
                <a:moveTo>
                  <a:pt x="55" y="58"/>
                </a:moveTo>
                <a:cubicBezTo>
                  <a:pt x="51" y="58"/>
                  <a:pt x="51" y="58"/>
                  <a:pt x="51" y="58"/>
                </a:cubicBezTo>
                <a:cubicBezTo>
                  <a:pt x="51" y="59"/>
                  <a:pt x="51" y="60"/>
                  <a:pt x="51" y="60"/>
                </a:cubicBezTo>
                <a:cubicBezTo>
                  <a:pt x="51" y="61"/>
                  <a:pt x="50" y="61"/>
                  <a:pt x="50" y="61"/>
                </a:cubicBezTo>
                <a:cubicBezTo>
                  <a:pt x="48" y="61"/>
                  <a:pt x="48" y="61"/>
                  <a:pt x="48" y="59"/>
                </a:cubicBezTo>
                <a:cubicBezTo>
                  <a:pt x="48" y="55"/>
                  <a:pt x="48" y="55"/>
                  <a:pt x="48" y="55"/>
                </a:cubicBezTo>
                <a:cubicBezTo>
                  <a:pt x="55" y="55"/>
                  <a:pt x="55" y="55"/>
                  <a:pt x="55" y="55"/>
                </a:cubicBezTo>
                <a:cubicBezTo>
                  <a:pt x="55" y="51"/>
                  <a:pt x="55" y="51"/>
                  <a:pt x="55" y="51"/>
                </a:cubicBezTo>
                <a:cubicBezTo>
                  <a:pt x="55" y="49"/>
                  <a:pt x="55" y="47"/>
                  <a:pt x="54" y="46"/>
                </a:cubicBezTo>
                <a:cubicBezTo>
                  <a:pt x="53" y="45"/>
                  <a:pt x="51" y="44"/>
                  <a:pt x="50" y="44"/>
                </a:cubicBezTo>
                <a:cubicBezTo>
                  <a:pt x="48" y="44"/>
                  <a:pt x="46" y="45"/>
                  <a:pt x="45" y="46"/>
                </a:cubicBezTo>
                <a:cubicBezTo>
                  <a:pt x="45" y="47"/>
                  <a:pt x="44" y="49"/>
                  <a:pt x="44" y="51"/>
                </a:cubicBezTo>
                <a:cubicBezTo>
                  <a:pt x="44" y="58"/>
                  <a:pt x="44" y="58"/>
                  <a:pt x="44" y="58"/>
                </a:cubicBezTo>
                <a:cubicBezTo>
                  <a:pt x="44" y="60"/>
                  <a:pt x="45" y="62"/>
                  <a:pt x="45" y="63"/>
                </a:cubicBezTo>
                <a:cubicBezTo>
                  <a:pt x="46" y="64"/>
                  <a:pt x="48" y="65"/>
                  <a:pt x="50" y="65"/>
                </a:cubicBezTo>
                <a:cubicBezTo>
                  <a:pt x="52" y="65"/>
                  <a:pt x="53" y="64"/>
                  <a:pt x="54" y="63"/>
                </a:cubicBezTo>
                <a:cubicBezTo>
                  <a:pt x="54" y="62"/>
                  <a:pt x="55" y="61"/>
                  <a:pt x="55" y="60"/>
                </a:cubicBezTo>
                <a:cubicBezTo>
                  <a:pt x="55" y="60"/>
                  <a:pt x="55" y="59"/>
                  <a:pt x="55" y="58"/>
                </a:cubicBezTo>
                <a:close/>
                <a:moveTo>
                  <a:pt x="51" y="52"/>
                </a:moveTo>
                <a:cubicBezTo>
                  <a:pt x="48" y="52"/>
                  <a:pt x="48" y="52"/>
                  <a:pt x="48" y="52"/>
                </a:cubicBezTo>
                <a:cubicBezTo>
                  <a:pt x="48" y="50"/>
                  <a:pt x="48" y="50"/>
                  <a:pt x="48" y="50"/>
                </a:cubicBezTo>
                <a:cubicBezTo>
                  <a:pt x="48" y="49"/>
                  <a:pt x="48" y="48"/>
                  <a:pt x="50" y="48"/>
                </a:cubicBezTo>
                <a:cubicBezTo>
                  <a:pt x="51" y="48"/>
                  <a:pt x="51" y="49"/>
                  <a:pt x="51" y="50"/>
                </a:cubicBezTo>
                <a:lnTo>
                  <a:pt x="51" y="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id="{2067B428-3364-B01E-84D5-E48527BE034C}"/>
              </a:ext>
            </a:extLst>
          </p:cNvPr>
          <p:cNvGrpSpPr/>
          <p:nvPr/>
        </p:nvGrpSpPr>
        <p:grpSpPr>
          <a:xfrm>
            <a:off x="2100704" y="5197187"/>
            <a:ext cx="299596" cy="441613"/>
            <a:chOff x="4914900" y="1211263"/>
            <a:chExt cx="244475" cy="360363"/>
          </a:xfrm>
          <a:solidFill>
            <a:schemeClr val="bg1"/>
          </a:solidFill>
        </p:grpSpPr>
        <p:sp>
          <p:nvSpPr>
            <p:cNvPr id="30" name="Freeform 38">
              <a:extLst>
                <a:ext uri="{FF2B5EF4-FFF2-40B4-BE49-F238E27FC236}">
                  <a16:creationId xmlns:a16="http://schemas.microsoft.com/office/drawing/2014/main" id="{F3378215-5DA9-4B07-61F0-50E0E1C718B2}"/>
                </a:ext>
              </a:extLst>
            </p:cNvPr>
            <p:cNvSpPr>
              <a:spLocks noEditPoints="1"/>
            </p:cNvSpPr>
            <p:nvPr/>
          </p:nvSpPr>
          <p:spPr bwMode="auto">
            <a:xfrm>
              <a:off x="5013325" y="1314451"/>
              <a:ext cx="23813" cy="20638"/>
            </a:xfrm>
            <a:custGeom>
              <a:avLst/>
              <a:gdLst/>
              <a:ahLst/>
              <a:cxnLst>
                <a:cxn ang="0">
                  <a:pos x="8" y="3"/>
                </a:cxn>
                <a:cxn ang="0">
                  <a:pos x="4" y="7"/>
                </a:cxn>
                <a:cxn ang="0">
                  <a:pos x="0" y="3"/>
                </a:cxn>
                <a:cxn ang="0">
                  <a:pos x="4" y="0"/>
                </a:cxn>
                <a:cxn ang="0">
                  <a:pos x="8" y="3"/>
                </a:cxn>
                <a:cxn ang="0">
                  <a:pos x="8" y="3"/>
                </a:cxn>
                <a:cxn ang="0">
                  <a:pos x="8" y="3"/>
                </a:cxn>
              </a:cxnLst>
              <a:rect l="0" t="0" r="r" b="b"/>
              <a:pathLst>
                <a:path w="8" h="7">
                  <a:moveTo>
                    <a:pt x="8" y="3"/>
                  </a:moveTo>
                  <a:cubicBezTo>
                    <a:pt x="8" y="6"/>
                    <a:pt x="6" y="7"/>
                    <a:pt x="4" y="7"/>
                  </a:cubicBezTo>
                  <a:cubicBezTo>
                    <a:pt x="2" y="7"/>
                    <a:pt x="0" y="6"/>
                    <a:pt x="0" y="3"/>
                  </a:cubicBezTo>
                  <a:cubicBezTo>
                    <a:pt x="0" y="1"/>
                    <a:pt x="2" y="0"/>
                    <a:pt x="4" y="0"/>
                  </a:cubicBezTo>
                  <a:cubicBezTo>
                    <a:pt x="6" y="0"/>
                    <a:pt x="8" y="1"/>
                    <a:pt x="8" y="3"/>
                  </a:cubicBezTo>
                  <a:close/>
                  <a:moveTo>
                    <a:pt x="8" y="3"/>
                  </a:moveTo>
                  <a:cubicBezTo>
                    <a:pt x="8" y="3"/>
                    <a:pt x="8" y="3"/>
                    <a:pt x="8"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1" name="Freeform 39">
              <a:extLst>
                <a:ext uri="{FF2B5EF4-FFF2-40B4-BE49-F238E27FC236}">
                  <a16:creationId xmlns:a16="http://schemas.microsoft.com/office/drawing/2014/main" id="{4E7895A3-40DF-DA0F-13C1-CAA0091CEEC5}"/>
                </a:ext>
              </a:extLst>
            </p:cNvPr>
            <p:cNvSpPr>
              <a:spLocks noEditPoints="1"/>
            </p:cNvSpPr>
            <p:nvPr/>
          </p:nvSpPr>
          <p:spPr bwMode="auto">
            <a:xfrm>
              <a:off x="5013325" y="1449388"/>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2" name="Freeform 40">
              <a:extLst>
                <a:ext uri="{FF2B5EF4-FFF2-40B4-BE49-F238E27FC236}">
                  <a16:creationId xmlns:a16="http://schemas.microsoft.com/office/drawing/2014/main" id="{5F69F1A5-7F4F-1AE2-774B-416751FEAD0A}"/>
                </a:ext>
              </a:extLst>
            </p:cNvPr>
            <p:cNvSpPr>
              <a:spLocks noEditPoints="1"/>
            </p:cNvSpPr>
            <p:nvPr/>
          </p:nvSpPr>
          <p:spPr bwMode="auto">
            <a:xfrm>
              <a:off x="4946650" y="1381126"/>
              <a:ext cx="23813" cy="20638"/>
            </a:xfrm>
            <a:custGeom>
              <a:avLst/>
              <a:gdLst/>
              <a:ahLst/>
              <a:cxnLst>
                <a:cxn ang="0">
                  <a:pos x="8" y="3"/>
                </a:cxn>
                <a:cxn ang="0">
                  <a:pos x="4" y="7"/>
                </a:cxn>
                <a:cxn ang="0">
                  <a:pos x="0" y="3"/>
                </a:cxn>
                <a:cxn ang="0">
                  <a:pos x="4" y="0"/>
                </a:cxn>
                <a:cxn ang="0">
                  <a:pos x="8" y="3"/>
                </a:cxn>
                <a:cxn ang="0">
                  <a:pos x="8" y="3"/>
                </a:cxn>
                <a:cxn ang="0">
                  <a:pos x="8" y="3"/>
                </a:cxn>
              </a:cxnLst>
              <a:rect l="0" t="0" r="r" b="b"/>
              <a:pathLst>
                <a:path w="8" h="7">
                  <a:moveTo>
                    <a:pt x="8" y="3"/>
                  </a:moveTo>
                  <a:cubicBezTo>
                    <a:pt x="8" y="6"/>
                    <a:pt x="6" y="7"/>
                    <a:pt x="4" y="7"/>
                  </a:cubicBezTo>
                  <a:cubicBezTo>
                    <a:pt x="2" y="7"/>
                    <a:pt x="0" y="6"/>
                    <a:pt x="0" y="3"/>
                  </a:cubicBezTo>
                  <a:cubicBezTo>
                    <a:pt x="0" y="1"/>
                    <a:pt x="2" y="0"/>
                    <a:pt x="4" y="0"/>
                  </a:cubicBezTo>
                  <a:cubicBezTo>
                    <a:pt x="6" y="0"/>
                    <a:pt x="8" y="1"/>
                    <a:pt x="8" y="3"/>
                  </a:cubicBezTo>
                  <a:close/>
                  <a:moveTo>
                    <a:pt x="8" y="3"/>
                  </a:moveTo>
                  <a:cubicBezTo>
                    <a:pt x="8" y="3"/>
                    <a:pt x="8" y="3"/>
                    <a:pt x="8"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3" name="Freeform 41">
              <a:extLst>
                <a:ext uri="{FF2B5EF4-FFF2-40B4-BE49-F238E27FC236}">
                  <a16:creationId xmlns:a16="http://schemas.microsoft.com/office/drawing/2014/main" id="{8EDF3D7F-1C42-1298-9AC4-3530E6A34D82}"/>
                </a:ext>
              </a:extLst>
            </p:cNvPr>
            <p:cNvSpPr>
              <a:spLocks noEditPoints="1"/>
            </p:cNvSpPr>
            <p:nvPr/>
          </p:nvSpPr>
          <p:spPr bwMode="auto">
            <a:xfrm>
              <a:off x="5081588" y="1381126"/>
              <a:ext cx="22225" cy="20638"/>
            </a:xfrm>
            <a:custGeom>
              <a:avLst/>
              <a:gdLst/>
              <a:ahLst/>
              <a:cxnLst>
                <a:cxn ang="0">
                  <a:pos x="8" y="3"/>
                </a:cxn>
                <a:cxn ang="0">
                  <a:pos x="4" y="7"/>
                </a:cxn>
                <a:cxn ang="0">
                  <a:pos x="0" y="3"/>
                </a:cxn>
                <a:cxn ang="0">
                  <a:pos x="4" y="0"/>
                </a:cxn>
                <a:cxn ang="0">
                  <a:pos x="8" y="3"/>
                </a:cxn>
                <a:cxn ang="0">
                  <a:pos x="8" y="3"/>
                </a:cxn>
                <a:cxn ang="0">
                  <a:pos x="8" y="3"/>
                </a:cxn>
              </a:cxnLst>
              <a:rect l="0" t="0" r="r" b="b"/>
              <a:pathLst>
                <a:path w="8" h="7">
                  <a:moveTo>
                    <a:pt x="8" y="3"/>
                  </a:moveTo>
                  <a:cubicBezTo>
                    <a:pt x="8" y="6"/>
                    <a:pt x="6" y="7"/>
                    <a:pt x="4" y="7"/>
                  </a:cubicBezTo>
                  <a:cubicBezTo>
                    <a:pt x="2" y="7"/>
                    <a:pt x="0" y="6"/>
                    <a:pt x="0" y="3"/>
                  </a:cubicBezTo>
                  <a:cubicBezTo>
                    <a:pt x="0" y="1"/>
                    <a:pt x="2" y="0"/>
                    <a:pt x="4" y="0"/>
                  </a:cubicBezTo>
                  <a:cubicBezTo>
                    <a:pt x="6" y="0"/>
                    <a:pt x="8" y="1"/>
                    <a:pt x="8" y="3"/>
                  </a:cubicBezTo>
                  <a:close/>
                  <a:moveTo>
                    <a:pt x="8" y="3"/>
                  </a:moveTo>
                  <a:cubicBezTo>
                    <a:pt x="8" y="3"/>
                    <a:pt x="8" y="3"/>
                    <a:pt x="8"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4" name="Freeform 42">
              <a:extLst>
                <a:ext uri="{FF2B5EF4-FFF2-40B4-BE49-F238E27FC236}">
                  <a16:creationId xmlns:a16="http://schemas.microsoft.com/office/drawing/2014/main" id="{BBBF8F43-C259-62CF-6CAE-008A8C419E30}"/>
                </a:ext>
              </a:extLst>
            </p:cNvPr>
            <p:cNvSpPr>
              <a:spLocks noEditPoints="1"/>
            </p:cNvSpPr>
            <p:nvPr/>
          </p:nvSpPr>
          <p:spPr bwMode="auto">
            <a:xfrm>
              <a:off x="4967288" y="1428751"/>
              <a:ext cx="20638" cy="22225"/>
            </a:xfrm>
            <a:custGeom>
              <a:avLst/>
              <a:gdLst/>
              <a:ahLst/>
              <a:cxnLst>
                <a:cxn ang="0">
                  <a:pos x="7" y="4"/>
                </a:cxn>
                <a:cxn ang="0">
                  <a:pos x="4" y="8"/>
                </a:cxn>
                <a:cxn ang="0">
                  <a:pos x="0" y="4"/>
                </a:cxn>
                <a:cxn ang="0">
                  <a:pos x="4" y="0"/>
                </a:cxn>
                <a:cxn ang="0">
                  <a:pos x="7" y="4"/>
                </a:cxn>
                <a:cxn ang="0">
                  <a:pos x="7" y="4"/>
                </a:cxn>
                <a:cxn ang="0">
                  <a:pos x="7" y="4"/>
                </a:cxn>
              </a:cxnLst>
              <a:rect l="0" t="0" r="r" b="b"/>
              <a:pathLst>
                <a:path w="7" h="8">
                  <a:moveTo>
                    <a:pt x="7" y="4"/>
                  </a:moveTo>
                  <a:cubicBezTo>
                    <a:pt x="7" y="6"/>
                    <a:pt x="6" y="8"/>
                    <a:pt x="4" y="8"/>
                  </a:cubicBezTo>
                  <a:cubicBezTo>
                    <a:pt x="2" y="8"/>
                    <a:pt x="0" y="6"/>
                    <a:pt x="0" y="4"/>
                  </a:cubicBezTo>
                  <a:cubicBezTo>
                    <a:pt x="0" y="2"/>
                    <a:pt x="2" y="0"/>
                    <a:pt x="4"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5" name="Freeform 43">
              <a:extLst>
                <a:ext uri="{FF2B5EF4-FFF2-40B4-BE49-F238E27FC236}">
                  <a16:creationId xmlns:a16="http://schemas.microsoft.com/office/drawing/2014/main" id="{1BDEFF3D-6DC0-612A-153B-68291153AB16}"/>
                </a:ext>
              </a:extLst>
            </p:cNvPr>
            <p:cNvSpPr>
              <a:spLocks noEditPoints="1"/>
            </p:cNvSpPr>
            <p:nvPr/>
          </p:nvSpPr>
          <p:spPr bwMode="auto">
            <a:xfrm>
              <a:off x="4967288" y="1331913"/>
              <a:ext cx="20638" cy="23813"/>
            </a:xfrm>
            <a:custGeom>
              <a:avLst/>
              <a:gdLst/>
              <a:ahLst/>
              <a:cxnLst>
                <a:cxn ang="0">
                  <a:pos x="7" y="4"/>
                </a:cxn>
                <a:cxn ang="0">
                  <a:pos x="4" y="8"/>
                </a:cxn>
                <a:cxn ang="0">
                  <a:pos x="0" y="4"/>
                </a:cxn>
                <a:cxn ang="0">
                  <a:pos x="4" y="0"/>
                </a:cxn>
                <a:cxn ang="0">
                  <a:pos x="7" y="4"/>
                </a:cxn>
                <a:cxn ang="0">
                  <a:pos x="7" y="4"/>
                </a:cxn>
                <a:cxn ang="0">
                  <a:pos x="7" y="4"/>
                </a:cxn>
              </a:cxnLst>
              <a:rect l="0" t="0" r="r" b="b"/>
              <a:pathLst>
                <a:path w="7" h="8">
                  <a:moveTo>
                    <a:pt x="7" y="4"/>
                  </a:moveTo>
                  <a:cubicBezTo>
                    <a:pt x="7" y="6"/>
                    <a:pt x="6" y="8"/>
                    <a:pt x="4" y="8"/>
                  </a:cubicBezTo>
                  <a:cubicBezTo>
                    <a:pt x="2" y="8"/>
                    <a:pt x="0" y="6"/>
                    <a:pt x="0" y="4"/>
                  </a:cubicBezTo>
                  <a:cubicBezTo>
                    <a:pt x="0" y="2"/>
                    <a:pt x="2" y="0"/>
                    <a:pt x="4"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6" name="Freeform 44">
              <a:extLst>
                <a:ext uri="{FF2B5EF4-FFF2-40B4-BE49-F238E27FC236}">
                  <a16:creationId xmlns:a16="http://schemas.microsoft.com/office/drawing/2014/main" id="{8445AA66-A9EB-1C15-A0E4-53A36E3218AD}"/>
                </a:ext>
              </a:extLst>
            </p:cNvPr>
            <p:cNvSpPr>
              <a:spLocks noEditPoints="1"/>
            </p:cNvSpPr>
            <p:nvPr/>
          </p:nvSpPr>
          <p:spPr bwMode="auto">
            <a:xfrm>
              <a:off x="5060950" y="1428751"/>
              <a:ext cx="22225" cy="22225"/>
            </a:xfrm>
            <a:custGeom>
              <a:avLst/>
              <a:gdLst/>
              <a:ahLst/>
              <a:cxnLst>
                <a:cxn ang="0">
                  <a:pos x="8" y="4"/>
                </a:cxn>
                <a:cxn ang="0">
                  <a:pos x="4" y="8"/>
                </a:cxn>
                <a:cxn ang="0">
                  <a:pos x="0" y="4"/>
                </a:cxn>
                <a:cxn ang="0">
                  <a:pos x="4" y="0"/>
                </a:cxn>
                <a:cxn ang="0">
                  <a:pos x="8" y="4"/>
                </a:cxn>
                <a:cxn ang="0">
                  <a:pos x="8" y="4"/>
                </a:cxn>
                <a:cxn ang="0">
                  <a:pos x="8" y="4"/>
                </a:cxn>
              </a:cxnLst>
              <a:rect l="0" t="0" r="r" b="b"/>
              <a:pathLst>
                <a:path w="8" h="8">
                  <a:moveTo>
                    <a:pt x="8" y="4"/>
                  </a:moveTo>
                  <a:cubicBezTo>
                    <a:pt x="8" y="6"/>
                    <a:pt x="6" y="8"/>
                    <a:pt x="4" y="8"/>
                  </a:cubicBezTo>
                  <a:cubicBezTo>
                    <a:pt x="2" y="8"/>
                    <a:pt x="0" y="6"/>
                    <a:pt x="0" y="4"/>
                  </a:cubicBezTo>
                  <a:cubicBezTo>
                    <a:pt x="0" y="2"/>
                    <a:pt x="2" y="0"/>
                    <a:pt x="4" y="0"/>
                  </a:cubicBezTo>
                  <a:cubicBezTo>
                    <a:pt x="6" y="0"/>
                    <a:pt x="8" y="2"/>
                    <a:pt x="8" y="4"/>
                  </a:cubicBezTo>
                  <a:close/>
                  <a:moveTo>
                    <a:pt x="8" y="4"/>
                  </a:moveTo>
                  <a:cubicBezTo>
                    <a:pt x="8" y="4"/>
                    <a:pt x="8" y="4"/>
                    <a:pt x="8"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7" name="Freeform 45">
              <a:extLst>
                <a:ext uri="{FF2B5EF4-FFF2-40B4-BE49-F238E27FC236}">
                  <a16:creationId xmlns:a16="http://schemas.microsoft.com/office/drawing/2014/main" id="{98472FA5-FB3D-86F2-902C-D66884AFF42D}"/>
                </a:ext>
              </a:extLst>
            </p:cNvPr>
            <p:cNvSpPr>
              <a:spLocks noEditPoints="1"/>
            </p:cNvSpPr>
            <p:nvPr/>
          </p:nvSpPr>
          <p:spPr bwMode="auto">
            <a:xfrm>
              <a:off x="4914900" y="1211263"/>
              <a:ext cx="244475" cy="360363"/>
            </a:xfrm>
            <a:custGeom>
              <a:avLst/>
              <a:gdLst/>
              <a:ahLst/>
              <a:cxnLst>
                <a:cxn ang="0">
                  <a:pos x="76" y="54"/>
                </a:cxn>
                <a:cxn ang="0">
                  <a:pos x="76" y="54"/>
                </a:cxn>
                <a:cxn ang="0">
                  <a:pos x="67" y="36"/>
                </a:cxn>
                <a:cxn ang="0">
                  <a:pos x="61" y="6"/>
                </a:cxn>
                <a:cxn ang="0">
                  <a:pos x="54" y="0"/>
                </a:cxn>
                <a:cxn ang="0">
                  <a:pos x="23" y="0"/>
                </a:cxn>
                <a:cxn ang="0">
                  <a:pos x="15" y="6"/>
                </a:cxn>
                <a:cxn ang="0">
                  <a:pos x="10" y="35"/>
                </a:cxn>
                <a:cxn ang="0">
                  <a:pos x="0" y="61"/>
                </a:cxn>
                <a:cxn ang="0">
                  <a:pos x="10" y="87"/>
                </a:cxn>
                <a:cxn ang="0">
                  <a:pos x="15" y="117"/>
                </a:cxn>
                <a:cxn ang="0">
                  <a:pos x="23" y="123"/>
                </a:cxn>
                <a:cxn ang="0">
                  <a:pos x="53" y="123"/>
                </a:cxn>
                <a:cxn ang="0">
                  <a:pos x="61" y="117"/>
                </a:cxn>
                <a:cxn ang="0">
                  <a:pos x="66" y="87"/>
                </a:cxn>
                <a:cxn ang="0">
                  <a:pos x="76" y="69"/>
                </a:cxn>
                <a:cxn ang="0">
                  <a:pos x="76" y="69"/>
                </a:cxn>
                <a:cxn ang="0">
                  <a:pos x="84" y="61"/>
                </a:cxn>
                <a:cxn ang="0">
                  <a:pos x="76" y="54"/>
                </a:cxn>
                <a:cxn ang="0">
                  <a:pos x="23" y="8"/>
                </a:cxn>
                <a:cxn ang="0">
                  <a:pos x="54" y="8"/>
                </a:cxn>
                <a:cxn ang="0">
                  <a:pos x="58" y="28"/>
                </a:cxn>
                <a:cxn ang="0">
                  <a:pos x="38" y="23"/>
                </a:cxn>
                <a:cxn ang="0">
                  <a:pos x="19" y="28"/>
                </a:cxn>
                <a:cxn ang="0">
                  <a:pos x="23" y="8"/>
                </a:cxn>
                <a:cxn ang="0">
                  <a:pos x="53" y="115"/>
                </a:cxn>
                <a:cxn ang="0">
                  <a:pos x="23" y="115"/>
                </a:cxn>
                <a:cxn ang="0">
                  <a:pos x="19" y="95"/>
                </a:cxn>
                <a:cxn ang="0">
                  <a:pos x="38" y="100"/>
                </a:cxn>
                <a:cxn ang="0">
                  <a:pos x="57" y="95"/>
                </a:cxn>
                <a:cxn ang="0">
                  <a:pos x="53" y="115"/>
                </a:cxn>
                <a:cxn ang="0">
                  <a:pos x="38" y="92"/>
                </a:cxn>
                <a:cxn ang="0">
                  <a:pos x="7" y="61"/>
                </a:cxn>
                <a:cxn ang="0">
                  <a:pos x="38" y="31"/>
                </a:cxn>
                <a:cxn ang="0">
                  <a:pos x="69" y="61"/>
                </a:cxn>
                <a:cxn ang="0">
                  <a:pos x="38" y="92"/>
                </a:cxn>
                <a:cxn ang="0">
                  <a:pos x="38" y="92"/>
                </a:cxn>
                <a:cxn ang="0">
                  <a:pos x="38" y="92"/>
                </a:cxn>
              </a:cxnLst>
              <a:rect l="0" t="0" r="r" b="b"/>
              <a:pathLst>
                <a:path w="84" h="123">
                  <a:moveTo>
                    <a:pt x="76" y="54"/>
                  </a:moveTo>
                  <a:cubicBezTo>
                    <a:pt x="76" y="54"/>
                    <a:pt x="76" y="54"/>
                    <a:pt x="76" y="54"/>
                  </a:cubicBezTo>
                  <a:cubicBezTo>
                    <a:pt x="74" y="47"/>
                    <a:pt x="71" y="41"/>
                    <a:pt x="67" y="36"/>
                  </a:cubicBezTo>
                  <a:cubicBezTo>
                    <a:pt x="61" y="6"/>
                    <a:pt x="61" y="6"/>
                    <a:pt x="61" y="6"/>
                  </a:cubicBezTo>
                  <a:cubicBezTo>
                    <a:pt x="61" y="3"/>
                    <a:pt x="57" y="0"/>
                    <a:pt x="54" y="0"/>
                  </a:cubicBezTo>
                  <a:cubicBezTo>
                    <a:pt x="23" y="0"/>
                    <a:pt x="23" y="0"/>
                    <a:pt x="23" y="0"/>
                  </a:cubicBezTo>
                  <a:cubicBezTo>
                    <a:pt x="19" y="0"/>
                    <a:pt x="16" y="3"/>
                    <a:pt x="15" y="6"/>
                  </a:cubicBezTo>
                  <a:cubicBezTo>
                    <a:pt x="10" y="35"/>
                    <a:pt x="10" y="35"/>
                    <a:pt x="10" y="35"/>
                  </a:cubicBezTo>
                  <a:cubicBezTo>
                    <a:pt x="4" y="42"/>
                    <a:pt x="0" y="51"/>
                    <a:pt x="0" y="61"/>
                  </a:cubicBezTo>
                  <a:cubicBezTo>
                    <a:pt x="0" y="71"/>
                    <a:pt x="3" y="80"/>
                    <a:pt x="10" y="87"/>
                  </a:cubicBezTo>
                  <a:cubicBezTo>
                    <a:pt x="15" y="117"/>
                    <a:pt x="15" y="117"/>
                    <a:pt x="15" y="117"/>
                  </a:cubicBezTo>
                  <a:cubicBezTo>
                    <a:pt x="16" y="120"/>
                    <a:pt x="19" y="123"/>
                    <a:pt x="23" y="123"/>
                  </a:cubicBezTo>
                  <a:cubicBezTo>
                    <a:pt x="53" y="123"/>
                    <a:pt x="53" y="123"/>
                    <a:pt x="53" y="123"/>
                  </a:cubicBezTo>
                  <a:cubicBezTo>
                    <a:pt x="57" y="123"/>
                    <a:pt x="60" y="120"/>
                    <a:pt x="61" y="117"/>
                  </a:cubicBezTo>
                  <a:cubicBezTo>
                    <a:pt x="66" y="87"/>
                    <a:pt x="66" y="87"/>
                    <a:pt x="66" y="87"/>
                  </a:cubicBezTo>
                  <a:cubicBezTo>
                    <a:pt x="71" y="82"/>
                    <a:pt x="74" y="76"/>
                    <a:pt x="76" y="69"/>
                  </a:cubicBezTo>
                  <a:cubicBezTo>
                    <a:pt x="76" y="69"/>
                    <a:pt x="76" y="69"/>
                    <a:pt x="76" y="69"/>
                  </a:cubicBezTo>
                  <a:cubicBezTo>
                    <a:pt x="81" y="69"/>
                    <a:pt x="84" y="66"/>
                    <a:pt x="84" y="61"/>
                  </a:cubicBezTo>
                  <a:cubicBezTo>
                    <a:pt x="84" y="57"/>
                    <a:pt x="81" y="54"/>
                    <a:pt x="76" y="54"/>
                  </a:cubicBezTo>
                  <a:close/>
                  <a:moveTo>
                    <a:pt x="23" y="8"/>
                  </a:moveTo>
                  <a:cubicBezTo>
                    <a:pt x="54" y="8"/>
                    <a:pt x="54" y="8"/>
                    <a:pt x="54" y="8"/>
                  </a:cubicBezTo>
                  <a:cubicBezTo>
                    <a:pt x="58" y="28"/>
                    <a:pt x="58" y="28"/>
                    <a:pt x="58" y="28"/>
                  </a:cubicBezTo>
                  <a:cubicBezTo>
                    <a:pt x="52" y="25"/>
                    <a:pt x="45" y="23"/>
                    <a:pt x="38" y="23"/>
                  </a:cubicBezTo>
                  <a:cubicBezTo>
                    <a:pt x="31" y="23"/>
                    <a:pt x="25" y="25"/>
                    <a:pt x="19" y="28"/>
                  </a:cubicBezTo>
                  <a:lnTo>
                    <a:pt x="23" y="8"/>
                  </a:lnTo>
                  <a:close/>
                  <a:moveTo>
                    <a:pt x="53" y="115"/>
                  </a:moveTo>
                  <a:cubicBezTo>
                    <a:pt x="23" y="115"/>
                    <a:pt x="23" y="115"/>
                    <a:pt x="23" y="115"/>
                  </a:cubicBezTo>
                  <a:cubicBezTo>
                    <a:pt x="19" y="95"/>
                    <a:pt x="19" y="95"/>
                    <a:pt x="19" y="95"/>
                  </a:cubicBezTo>
                  <a:cubicBezTo>
                    <a:pt x="24" y="98"/>
                    <a:pt x="31" y="100"/>
                    <a:pt x="38" y="100"/>
                  </a:cubicBezTo>
                  <a:cubicBezTo>
                    <a:pt x="45" y="100"/>
                    <a:pt x="51" y="98"/>
                    <a:pt x="57" y="95"/>
                  </a:cubicBezTo>
                  <a:lnTo>
                    <a:pt x="53" y="115"/>
                  </a:lnTo>
                  <a:close/>
                  <a:moveTo>
                    <a:pt x="38" y="92"/>
                  </a:moveTo>
                  <a:cubicBezTo>
                    <a:pt x="21" y="92"/>
                    <a:pt x="7" y="78"/>
                    <a:pt x="7" y="61"/>
                  </a:cubicBezTo>
                  <a:cubicBezTo>
                    <a:pt x="7" y="45"/>
                    <a:pt x="21" y="31"/>
                    <a:pt x="38" y="31"/>
                  </a:cubicBezTo>
                  <a:cubicBezTo>
                    <a:pt x="55" y="31"/>
                    <a:pt x="69" y="45"/>
                    <a:pt x="69" y="61"/>
                  </a:cubicBezTo>
                  <a:cubicBezTo>
                    <a:pt x="69" y="78"/>
                    <a:pt x="55" y="92"/>
                    <a:pt x="38" y="92"/>
                  </a:cubicBezTo>
                  <a:close/>
                  <a:moveTo>
                    <a:pt x="38" y="92"/>
                  </a:moveTo>
                  <a:cubicBezTo>
                    <a:pt x="38" y="92"/>
                    <a:pt x="38" y="92"/>
                    <a:pt x="38" y="9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38" name="Freeform 46">
              <a:extLst>
                <a:ext uri="{FF2B5EF4-FFF2-40B4-BE49-F238E27FC236}">
                  <a16:creationId xmlns:a16="http://schemas.microsoft.com/office/drawing/2014/main" id="{656C4DD5-2E70-E468-CE97-09E272EBE1D1}"/>
                </a:ext>
              </a:extLst>
            </p:cNvPr>
            <p:cNvSpPr>
              <a:spLocks noEditPoints="1"/>
            </p:cNvSpPr>
            <p:nvPr/>
          </p:nvSpPr>
          <p:spPr bwMode="auto">
            <a:xfrm>
              <a:off x="5013325" y="1335088"/>
              <a:ext cx="68263" cy="66675"/>
            </a:xfrm>
            <a:custGeom>
              <a:avLst/>
              <a:gdLst/>
              <a:ahLst/>
              <a:cxnLst>
                <a:cxn ang="0">
                  <a:pos x="23" y="0"/>
                </a:cxn>
                <a:cxn ang="0">
                  <a:pos x="21" y="0"/>
                </a:cxn>
                <a:cxn ang="0">
                  <a:pos x="1" y="17"/>
                </a:cxn>
                <a:cxn ang="0">
                  <a:pos x="0" y="20"/>
                </a:cxn>
                <a:cxn ang="0">
                  <a:pos x="1" y="22"/>
                </a:cxn>
                <a:cxn ang="0">
                  <a:pos x="4" y="23"/>
                </a:cxn>
                <a:cxn ang="0">
                  <a:pos x="7" y="22"/>
                </a:cxn>
                <a:cxn ang="0">
                  <a:pos x="14" y="14"/>
                </a:cxn>
                <a:cxn ang="0">
                  <a:pos x="23" y="2"/>
                </a:cxn>
                <a:cxn ang="0">
                  <a:pos x="23" y="0"/>
                </a:cxn>
                <a:cxn ang="0">
                  <a:pos x="23" y="0"/>
                </a:cxn>
                <a:cxn ang="0">
                  <a:pos x="23" y="0"/>
                </a:cxn>
              </a:cxnLst>
              <a:rect l="0" t="0" r="r" b="b"/>
              <a:pathLst>
                <a:path w="23" h="23">
                  <a:moveTo>
                    <a:pt x="23" y="0"/>
                  </a:moveTo>
                  <a:cubicBezTo>
                    <a:pt x="22" y="0"/>
                    <a:pt x="22" y="0"/>
                    <a:pt x="21" y="0"/>
                  </a:cubicBezTo>
                  <a:cubicBezTo>
                    <a:pt x="1" y="17"/>
                    <a:pt x="1" y="17"/>
                    <a:pt x="1" y="17"/>
                  </a:cubicBezTo>
                  <a:cubicBezTo>
                    <a:pt x="1" y="18"/>
                    <a:pt x="0" y="18"/>
                    <a:pt x="0" y="20"/>
                  </a:cubicBezTo>
                  <a:cubicBezTo>
                    <a:pt x="0" y="21"/>
                    <a:pt x="0" y="21"/>
                    <a:pt x="1" y="22"/>
                  </a:cubicBezTo>
                  <a:cubicBezTo>
                    <a:pt x="2" y="23"/>
                    <a:pt x="3" y="23"/>
                    <a:pt x="4" y="23"/>
                  </a:cubicBezTo>
                  <a:cubicBezTo>
                    <a:pt x="5" y="23"/>
                    <a:pt x="6" y="23"/>
                    <a:pt x="7" y="22"/>
                  </a:cubicBezTo>
                  <a:cubicBezTo>
                    <a:pt x="14" y="14"/>
                    <a:pt x="14" y="14"/>
                    <a:pt x="14" y="14"/>
                  </a:cubicBezTo>
                  <a:cubicBezTo>
                    <a:pt x="23" y="2"/>
                    <a:pt x="23" y="2"/>
                    <a:pt x="23" y="2"/>
                  </a:cubicBezTo>
                  <a:cubicBezTo>
                    <a:pt x="23" y="2"/>
                    <a:pt x="23" y="1"/>
                    <a:pt x="23" y="0"/>
                  </a:cubicBezTo>
                  <a:close/>
                  <a:moveTo>
                    <a:pt x="23" y="0"/>
                  </a:moveTo>
                  <a:cubicBezTo>
                    <a:pt x="23" y="0"/>
                    <a:pt x="23" y="0"/>
                    <a:pt x="23"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sp>
        <p:nvSpPr>
          <p:cNvPr id="39" name="Freeform 37">
            <a:extLst>
              <a:ext uri="{FF2B5EF4-FFF2-40B4-BE49-F238E27FC236}">
                <a16:creationId xmlns:a16="http://schemas.microsoft.com/office/drawing/2014/main" id="{37D69292-0C17-92F1-CFC4-0985BFEE7D9A}"/>
              </a:ext>
            </a:extLst>
          </p:cNvPr>
          <p:cNvSpPr>
            <a:spLocks noEditPoints="1"/>
          </p:cNvSpPr>
          <p:nvPr/>
        </p:nvSpPr>
        <p:spPr bwMode="auto">
          <a:xfrm>
            <a:off x="3156985" y="5273387"/>
            <a:ext cx="303487" cy="441613"/>
          </a:xfrm>
          <a:custGeom>
            <a:avLst/>
            <a:gdLst/>
            <a:ahLst/>
            <a:cxnLst>
              <a:cxn ang="0">
                <a:pos x="38" y="109"/>
              </a:cxn>
              <a:cxn ang="0">
                <a:pos x="40" y="107"/>
              </a:cxn>
              <a:cxn ang="0">
                <a:pos x="44" y="107"/>
              </a:cxn>
              <a:cxn ang="0">
                <a:pos x="46" y="109"/>
              </a:cxn>
              <a:cxn ang="0">
                <a:pos x="44" y="111"/>
              </a:cxn>
              <a:cxn ang="0">
                <a:pos x="40" y="111"/>
              </a:cxn>
              <a:cxn ang="0">
                <a:pos x="38" y="109"/>
              </a:cxn>
              <a:cxn ang="0">
                <a:pos x="48" y="12"/>
              </a:cxn>
              <a:cxn ang="0">
                <a:pos x="37" y="12"/>
              </a:cxn>
              <a:cxn ang="0">
                <a:pos x="35" y="14"/>
              </a:cxn>
              <a:cxn ang="0">
                <a:pos x="37" y="15"/>
              </a:cxn>
              <a:cxn ang="0">
                <a:pos x="48" y="15"/>
              </a:cxn>
              <a:cxn ang="0">
                <a:pos x="50" y="14"/>
              </a:cxn>
              <a:cxn ang="0">
                <a:pos x="48" y="12"/>
              </a:cxn>
              <a:cxn ang="0">
                <a:pos x="85" y="12"/>
              </a:cxn>
              <a:cxn ang="0">
                <a:pos x="85" y="111"/>
              </a:cxn>
              <a:cxn ang="0">
                <a:pos x="73" y="123"/>
              </a:cxn>
              <a:cxn ang="0">
                <a:pos x="12" y="123"/>
              </a:cxn>
              <a:cxn ang="0">
                <a:pos x="0" y="111"/>
              </a:cxn>
              <a:cxn ang="0">
                <a:pos x="0" y="12"/>
              </a:cxn>
              <a:cxn ang="0">
                <a:pos x="12" y="0"/>
              </a:cxn>
              <a:cxn ang="0">
                <a:pos x="73" y="0"/>
              </a:cxn>
              <a:cxn ang="0">
                <a:pos x="85" y="12"/>
              </a:cxn>
              <a:cxn ang="0">
                <a:pos x="77" y="104"/>
              </a:cxn>
              <a:cxn ang="0">
                <a:pos x="8" y="104"/>
              </a:cxn>
              <a:cxn ang="0">
                <a:pos x="8" y="111"/>
              </a:cxn>
              <a:cxn ang="0">
                <a:pos x="12" y="115"/>
              </a:cxn>
              <a:cxn ang="0">
                <a:pos x="73" y="115"/>
              </a:cxn>
              <a:cxn ang="0">
                <a:pos x="77" y="111"/>
              </a:cxn>
              <a:cxn ang="0">
                <a:pos x="77" y="104"/>
              </a:cxn>
              <a:cxn ang="0">
                <a:pos x="77" y="23"/>
              </a:cxn>
              <a:cxn ang="0">
                <a:pos x="8" y="23"/>
              </a:cxn>
              <a:cxn ang="0">
                <a:pos x="8" y="100"/>
              </a:cxn>
              <a:cxn ang="0">
                <a:pos x="77" y="100"/>
              </a:cxn>
              <a:cxn ang="0">
                <a:pos x="77" y="23"/>
              </a:cxn>
              <a:cxn ang="0">
                <a:pos x="77" y="12"/>
              </a:cxn>
              <a:cxn ang="0">
                <a:pos x="73" y="8"/>
              </a:cxn>
              <a:cxn ang="0">
                <a:pos x="12" y="8"/>
              </a:cxn>
              <a:cxn ang="0">
                <a:pos x="8" y="12"/>
              </a:cxn>
              <a:cxn ang="0">
                <a:pos x="8" y="19"/>
              </a:cxn>
              <a:cxn ang="0">
                <a:pos x="77" y="19"/>
              </a:cxn>
              <a:cxn ang="0">
                <a:pos x="77" y="12"/>
              </a:cxn>
              <a:cxn ang="0">
                <a:pos x="77" y="12"/>
              </a:cxn>
              <a:cxn ang="0">
                <a:pos x="77" y="12"/>
              </a:cxn>
            </a:cxnLst>
            <a:rect l="0" t="0" r="r" b="b"/>
            <a:pathLst>
              <a:path w="85" h="123">
                <a:moveTo>
                  <a:pt x="38" y="109"/>
                </a:moveTo>
                <a:cubicBezTo>
                  <a:pt x="38" y="108"/>
                  <a:pt x="39" y="107"/>
                  <a:pt x="40" y="107"/>
                </a:cubicBezTo>
                <a:cubicBezTo>
                  <a:pt x="44" y="107"/>
                  <a:pt x="44" y="107"/>
                  <a:pt x="44" y="107"/>
                </a:cubicBezTo>
                <a:cubicBezTo>
                  <a:pt x="45" y="107"/>
                  <a:pt x="46" y="108"/>
                  <a:pt x="46" y="109"/>
                </a:cubicBezTo>
                <a:cubicBezTo>
                  <a:pt x="46" y="110"/>
                  <a:pt x="45" y="111"/>
                  <a:pt x="44" y="111"/>
                </a:cubicBezTo>
                <a:cubicBezTo>
                  <a:pt x="40" y="111"/>
                  <a:pt x="40" y="111"/>
                  <a:pt x="40" y="111"/>
                </a:cubicBezTo>
                <a:cubicBezTo>
                  <a:pt x="39" y="111"/>
                  <a:pt x="38" y="110"/>
                  <a:pt x="38" y="109"/>
                </a:cubicBezTo>
                <a:close/>
                <a:moveTo>
                  <a:pt x="48" y="12"/>
                </a:moveTo>
                <a:cubicBezTo>
                  <a:pt x="37" y="12"/>
                  <a:pt x="37" y="12"/>
                  <a:pt x="37" y="12"/>
                </a:cubicBezTo>
                <a:cubicBezTo>
                  <a:pt x="36" y="12"/>
                  <a:pt x="35" y="12"/>
                  <a:pt x="35" y="14"/>
                </a:cubicBezTo>
                <a:cubicBezTo>
                  <a:pt x="35" y="15"/>
                  <a:pt x="36" y="15"/>
                  <a:pt x="37" y="15"/>
                </a:cubicBezTo>
                <a:cubicBezTo>
                  <a:pt x="48" y="15"/>
                  <a:pt x="48" y="15"/>
                  <a:pt x="48" y="15"/>
                </a:cubicBezTo>
                <a:cubicBezTo>
                  <a:pt x="49" y="15"/>
                  <a:pt x="50" y="15"/>
                  <a:pt x="50" y="14"/>
                </a:cubicBezTo>
                <a:cubicBezTo>
                  <a:pt x="50" y="12"/>
                  <a:pt x="49" y="12"/>
                  <a:pt x="48" y="12"/>
                </a:cubicBezTo>
                <a:close/>
                <a:moveTo>
                  <a:pt x="85" y="12"/>
                </a:moveTo>
                <a:cubicBezTo>
                  <a:pt x="85" y="111"/>
                  <a:pt x="85" y="111"/>
                  <a:pt x="85" y="111"/>
                </a:cubicBezTo>
                <a:cubicBezTo>
                  <a:pt x="85" y="118"/>
                  <a:pt x="79" y="123"/>
                  <a:pt x="73" y="123"/>
                </a:cubicBezTo>
                <a:cubicBezTo>
                  <a:pt x="12" y="123"/>
                  <a:pt x="12" y="123"/>
                  <a:pt x="12" y="123"/>
                </a:cubicBezTo>
                <a:cubicBezTo>
                  <a:pt x="5" y="123"/>
                  <a:pt x="0" y="118"/>
                  <a:pt x="0" y="111"/>
                </a:cubicBezTo>
                <a:cubicBezTo>
                  <a:pt x="0" y="12"/>
                  <a:pt x="0" y="12"/>
                  <a:pt x="0" y="12"/>
                </a:cubicBezTo>
                <a:cubicBezTo>
                  <a:pt x="0" y="5"/>
                  <a:pt x="5" y="0"/>
                  <a:pt x="12" y="0"/>
                </a:cubicBezTo>
                <a:cubicBezTo>
                  <a:pt x="73" y="0"/>
                  <a:pt x="73" y="0"/>
                  <a:pt x="73" y="0"/>
                </a:cubicBezTo>
                <a:cubicBezTo>
                  <a:pt x="79" y="0"/>
                  <a:pt x="85" y="5"/>
                  <a:pt x="85" y="12"/>
                </a:cubicBezTo>
                <a:close/>
                <a:moveTo>
                  <a:pt x="77" y="104"/>
                </a:moveTo>
                <a:cubicBezTo>
                  <a:pt x="8" y="104"/>
                  <a:pt x="8" y="104"/>
                  <a:pt x="8" y="104"/>
                </a:cubicBezTo>
                <a:cubicBezTo>
                  <a:pt x="8" y="111"/>
                  <a:pt x="8" y="111"/>
                  <a:pt x="8" y="111"/>
                </a:cubicBezTo>
                <a:cubicBezTo>
                  <a:pt x="8" y="113"/>
                  <a:pt x="10" y="115"/>
                  <a:pt x="12" y="115"/>
                </a:cubicBezTo>
                <a:cubicBezTo>
                  <a:pt x="73" y="115"/>
                  <a:pt x="73" y="115"/>
                  <a:pt x="73" y="115"/>
                </a:cubicBezTo>
                <a:cubicBezTo>
                  <a:pt x="75" y="115"/>
                  <a:pt x="77" y="113"/>
                  <a:pt x="77" y="111"/>
                </a:cubicBezTo>
                <a:lnTo>
                  <a:pt x="77" y="104"/>
                </a:lnTo>
                <a:close/>
                <a:moveTo>
                  <a:pt x="77" y="23"/>
                </a:moveTo>
                <a:cubicBezTo>
                  <a:pt x="8" y="23"/>
                  <a:pt x="8" y="23"/>
                  <a:pt x="8" y="23"/>
                </a:cubicBezTo>
                <a:cubicBezTo>
                  <a:pt x="8" y="100"/>
                  <a:pt x="8" y="100"/>
                  <a:pt x="8" y="100"/>
                </a:cubicBezTo>
                <a:cubicBezTo>
                  <a:pt x="77" y="100"/>
                  <a:pt x="77" y="100"/>
                  <a:pt x="77" y="100"/>
                </a:cubicBezTo>
                <a:lnTo>
                  <a:pt x="77" y="23"/>
                </a:lnTo>
                <a:close/>
                <a:moveTo>
                  <a:pt x="77" y="12"/>
                </a:moveTo>
                <a:cubicBezTo>
                  <a:pt x="77" y="9"/>
                  <a:pt x="75" y="8"/>
                  <a:pt x="73" y="8"/>
                </a:cubicBezTo>
                <a:cubicBezTo>
                  <a:pt x="12" y="8"/>
                  <a:pt x="12" y="8"/>
                  <a:pt x="12" y="8"/>
                </a:cubicBezTo>
                <a:cubicBezTo>
                  <a:pt x="10" y="8"/>
                  <a:pt x="8" y="9"/>
                  <a:pt x="8" y="12"/>
                </a:cubicBezTo>
                <a:cubicBezTo>
                  <a:pt x="8" y="19"/>
                  <a:pt x="8" y="19"/>
                  <a:pt x="8" y="19"/>
                </a:cubicBezTo>
                <a:cubicBezTo>
                  <a:pt x="77" y="19"/>
                  <a:pt x="77" y="19"/>
                  <a:pt x="77" y="19"/>
                </a:cubicBezTo>
                <a:lnTo>
                  <a:pt x="77" y="12"/>
                </a:lnTo>
                <a:close/>
                <a:moveTo>
                  <a:pt x="77" y="12"/>
                </a:moveTo>
                <a:cubicBezTo>
                  <a:pt x="77" y="12"/>
                  <a:pt x="77" y="12"/>
                  <a:pt x="77" y="1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0" name="Freeform 153">
            <a:extLst>
              <a:ext uri="{FF2B5EF4-FFF2-40B4-BE49-F238E27FC236}">
                <a16:creationId xmlns:a16="http://schemas.microsoft.com/office/drawing/2014/main" id="{C6CBA284-32A5-3188-279A-80264D21616F}"/>
              </a:ext>
            </a:extLst>
          </p:cNvPr>
          <p:cNvSpPr>
            <a:spLocks noEditPoints="1"/>
          </p:cNvSpPr>
          <p:nvPr/>
        </p:nvSpPr>
        <p:spPr bwMode="auto">
          <a:xfrm>
            <a:off x="1902220" y="3992414"/>
            <a:ext cx="383780" cy="389086"/>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1" name="Oval 40">
            <a:extLst>
              <a:ext uri="{FF2B5EF4-FFF2-40B4-BE49-F238E27FC236}">
                <a16:creationId xmlns:a16="http://schemas.microsoft.com/office/drawing/2014/main" id="{10568E07-8086-45D9-F752-56778D3015C4}"/>
              </a:ext>
            </a:extLst>
          </p:cNvPr>
          <p:cNvSpPr/>
          <p:nvPr/>
        </p:nvSpPr>
        <p:spPr>
          <a:xfrm>
            <a:off x="6772799" y="2980505"/>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PRINT</a:t>
            </a:r>
          </a:p>
        </p:txBody>
      </p:sp>
      <p:grpSp>
        <p:nvGrpSpPr>
          <p:cNvPr id="42" name="Group 41">
            <a:extLst>
              <a:ext uri="{FF2B5EF4-FFF2-40B4-BE49-F238E27FC236}">
                <a16:creationId xmlns:a16="http://schemas.microsoft.com/office/drawing/2014/main" id="{32A8DF4A-3C5D-0EED-4C4D-A46BB2FEA762}"/>
              </a:ext>
            </a:extLst>
          </p:cNvPr>
          <p:cNvGrpSpPr/>
          <p:nvPr/>
        </p:nvGrpSpPr>
        <p:grpSpPr>
          <a:xfrm>
            <a:off x="6995240" y="3200400"/>
            <a:ext cx="396160" cy="401466"/>
            <a:chOff x="3036888" y="1211263"/>
            <a:chExt cx="355600" cy="360363"/>
          </a:xfrm>
          <a:solidFill>
            <a:schemeClr val="bg1"/>
          </a:solidFill>
        </p:grpSpPr>
        <p:sp>
          <p:nvSpPr>
            <p:cNvPr id="43" name="Freeform 23">
              <a:extLst>
                <a:ext uri="{FF2B5EF4-FFF2-40B4-BE49-F238E27FC236}">
                  <a16:creationId xmlns:a16="http://schemas.microsoft.com/office/drawing/2014/main" id="{66320649-4367-A692-6ABE-855EE80FAC0C}"/>
                </a:ext>
              </a:extLst>
            </p:cNvPr>
            <p:cNvSpPr>
              <a:spLocks noEditPoints="1"/>
            </p:cNvSpPr>
            <p:nvPr/>
          </p:nvSpPr>
          <p:spPr bwMode="auto">
            <a:xfrm>
              <a:off x="3036888" y="1211263"/>
              <a:ext cx="355600" cy="360363"/>
            </a:xfrm>
            <a:custGeom>
              <a:avLst/>
              <a:gdLst/>
              <a:ahLst/>
              <a:cxnLst>
                <a:cxn ang="0">
                  <a:pos x="111" y="0"/>
                </a:cxn>
                <a:cxn ang="0">
                  <a:pos x="27" y="0"/>
                </a:cxn>
                <a:cxn ang="0">
                  <a:pos x="15" y="12"/>
                </a:cxn>
                <a:cxn ang="0">
                  <a:pos x="15" y="19"/>
                </a:cxn>
                <a:cxn ang="0">
                  <a:pos x="11" y="19"/>
                </a:cxn>
                <a:cxn ang="0">
                  <a:pos x="0" y="31"/>
                </a:cxn>
                <a:cxn ang="0">
                  <a:pos x="0" y="107"/>
                </a:cxn>
                <a:cxn ang="0">
                  <a:pos x="15" y="123"/>
                </a:cxn>
                <a:cxn ang="0">
                  <a:pos x="107" y="123"/>
                </a:cxn>
                <a:cxn ang="0">
                  <a:pos x="122" y="107"/>
                </a:cxn>
                <a:cxn ang="0">
                  <a:pos x="122" y="12"/>
                </a:cxn>
                <a:cxn ang="0">
                  <a:pos x="111" y="0"/>
                </a:cxn>
                <a:cxn ang="0">
                  <a:pos x="115" y="107"/>
                </a:cxn>
                <a:cxn ang="0">
                  <a:pos x="107" y="115"/>
                </a:cxn>
                <a:cxn ang="0">
                  <a:pos x="15" y="115"/>
                </a:cxn>
                <a:cxn ang="0">
                  <a:pos x="7" y="107"/>
                </a:cxn>
                <a:cxn ang="0">
                  <a:pos x="7" y="31"/>
                </a:cxn>
                <a:cxn ang="0">
                  <a:pos x="11" y="27"/>
                </a:cxn>
                <a:cxn ang="0">
                  <a:pos x="15" y="27"/>
                </a:cxn>
                <a:cxn ang="0">
                  <a:pos x="15" y="104"/>
                </a:cxn>
                <a:cxn ang="0">
                  <a:pos x="19" y="107"/>
                </a:cxn>
                <a:cxn ang="0">
                  <a:pos x="23" y="104"/>
                </a:cxn>
                <a:cxn ang="0">
                  <a:pos x="23" y="12"/>
                </a:cxn>
                <a:cxn ang="0">
                  <a:pos x="27" y="8"/>
                </a:cxn>
                <a:cxn ang="0">
                  <a:pos x="111" y="8"/>
                </a:cxn>
                <a:cxn ang="0">
                  <a:pos x="115" y="12"/>
                </a:cxn>
                <a:cxn ang="0">
                  <a:pos x="115" y="107"/>
                </a:cxn>
                <a:cxn ang="0">
                  <a:pos x="115" y="107"/>
                </a:cxn>
                <a:cxn ang="0">
                  <a:pos x="115" y="107"/>
                </a:cxn>
              </a:cxnLst>
              <a:rect l="0" t="0" r="r" b="b"/>
              <a:pathLst>
                <a:path w="122" h="123">
                  <a:moveTo>
                    <a:pt x="111" y="0"/>
                  </a:moveTo>
                  <a:cubicBezTo>
                    <a:pt x="27" y="0"/>
                    <a:pt x="27" y="0"/>
                    <a:pt x="27" y="0"/>
                  </a:cubicBezTo>
                  <a:cubicBezTo>
                    <a:pt x="20" y="0"/>
                    <a:pt x="15" y="5"/>
                    <a:pt x="15" y="12"/>
                  </a:cubicBezTo>
                  <a:cubicBezTo>
                    <a:pt x="15" y="19"/>
                    <a:pt x="15" y="19"/>
                    <a:pt x="15" y="19"/>
                  </a:cubicBezTo>
                  <a:cubicBezTo>
                    <a:pt x="11" y="19"/>
                    <a:pt x="11" y="19"/>
                    <a:pt x="11" y="19"/>
                  </a:cubicBezTo>
                  <a:cubicBezTo>
                    <a:pt x="5" y="19"/>
                    <a:pt x="0" y="24"/>
                    <a:pt x="0" y="31"/>
                  </a:cubicBezTo>
                  <a:cubicBezTo>
                    <a:pt x="0" y="107"/>
                    <a:pt x="0" y="107"/>
                    <a:pt x="0" y="107"/>
                  </a:cubicBezTo>
                  <a:cubicBezTo>
                    <a:pt x="0" y="116"/>
                    <a:pt x="7" y="123"/>
                    <a:pt x="15" y="123"/>
                  </a:cubicBezTo>
                  <a:cubicBezTo>
                    <a:pt x="107" y="123"/>
                    <a:pt x="107" y="123"/>
                    <a:pt x="107" y="123"/>
                  </a:cubicBezTo>
                  <a:cubicBezTo>
                    <a:pt x="116" y="123"/>
                    <a:pt x="122" y="116"/>
                    <a:pt x="122" y="107"/>
                  </a:cubicBezTo>
                  <a:cubicBezTo>
                    <a:pt x="122" y="12"/>
                    <a:pt x="122" y="12"/>
                    <a:pt x="122" y="12"/>
                  </a:cubicBezTo>
                  <a:cubicBezTo>
                    <a:pt x="122" y="5"/>
                    <a:pt x="117" y="0"/>
                    <a:pt x="111" y="0"/>
                  </a:cubicBezTo>
                  <a:close/>
                  <a:moveTo>
                    <a:pt x="115" y="107"/>
                  </a:moveTo>
                  <a:cubicBezTo>
                    <a:pt x="115" y="112"/>
                    <a:pt x="111" y="115"/>
                    <a:pt x="107" y="115"/>
                  </a:cubicBezTo>
                  <a:cubicBezTo>
                    <a:pt x="15" y="115"/>
                    <a:pt x="15" y="115"/>
                    <a:pt x="15" y="115"/>
                  </a:cubicBezTo>
                  <a:cubicBezTo>
                    <a:pt x="11" y="115"/>
                    <a:pt x="7" y="112"/>
                    <a:pt x="7" y="107"/>
                  </a:cubicBezTo>
                  <a:cubicBezTo>
                    <a:pt x="7" y="31"/>
                    <a:pt x="7" y="31"/>
                    <a:pt x="7" y="31"/>
                  </a:cubicBezTo>
                  <a:cubicBezTo>
                    <a:pt x="7" y="29"/>
                    <a:pt x="9" y="27"/>
                    <a:pt x="11" y="27"/>
                  </a:cubicBezTo>
                  <a:cubicBezTo>
                    <a:pt x="15" y="27"/>
                    <a:pt x="15" y="27"/>
                    <a:pt x="15" y="27"/>
                  </a:cubicBezTo>
                  <a:cubicBezTo>
                    <a:pt x="15" y="104"/>
                    <a:pt x="15" y="104"/>
                    <a:pt x="15" y="104"/>
                  </a:cubicBezTo>
                  <a:cubicBezTo>
                    <a:pt x="15" y="106"/>
                    <a:pt x="17" y="107"/>
                    <a:pt x="19" y="107"/>
                  </a:cubicBezTo>
                  <a:cubicBezTo>
                    <a:pt x="21" y="107"/>
                    <a:pt x="23" y="106"/>
                    <a:pt x="23" y="104"/>
                  </a:cubicBezTo>
                  <a:cubicBezTo>
                    <a:pt x="23" y="12"/>
                    <a:pt x="23" y="12"/>
                    <a:pt x="23" y="12"/>
                  </a:cubicBezTo>
                  <a:cubicBezTo>
                    <a:pt x="23" y="9"/>
                    <a:pt x="24" y="8"/>
                    <a:pt x="27" y="8"/>
                  </a:cubicBezTo>
                  <a:cubicBezTo>
                    <a:pt x="111" y="8"/>
                    <a:pt x="111" y="8"/>
                    <a:pt x="111" y="8"/>
                  </a:cubicBezTo>
                  <a:cubicBezTo>
                    <a:pt x="113" y="8"/>
                    <a:pt x="115" y="9"/>
                    <a:pt x="115" y="12"/>
                  </a:cubicBezTo>
                  <a:lnTo>
                    <a:pt x="115" y="107"/>
                  </a:lnTo>
                  <a:close/>
                  <a:moveTo>
                    <a:pt x="115" y="107"/>
                  </a:moveTo>
                  <a:cubicBezTo>
                    <a:pt x="115" y="107"/>
                    <a:pt x="115" y="107"/>
                    <a:pt x="115" y="10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4" name="Freeform 24">
              <a:extLst>
                <a:ext uri="{FF2B5EF4-FFF2-40B4-BE49-F238E27FC236}">
                  <a16:creationId xmlns:a16="http://schemas.microsoft.com/office/drawing/2014/main" id="{DDA45340-0D0C-C23A-293D-1618D7569075}"/>
                </a:ext>
              </a:extLst>
            </p:cNvPr>
            <p:cNvSpPr>
              <a:spLocks noEditPoints="1"/>
            </p:cNvSpPr>
            <p:nvPr/>
          </p:nvSpPr>
          <p:spPr bwMode="auto">
            <a:xfrm>
              <a:off x="3249613" y="1346201"/>
              <a:ext cx="100013" cy="11113"/>
            </a:xfrm>
            <a:custGeom>
              <a:avLst/>
              <a:gdLst/>
              <a:ahLst/>
              <a:cxnLst>
                <a:cxn ang="0">
                  <a:pos x="1" y="4"/>
                </a:cxn>
                <a:cxn ang="0">
                  <a:pos x="32" y="4"/>
                </a:cxn>
                <a:cxn ang="0">
                  <a:pos x="34" y="2"/>
                </a:cxn>
                <a:cxn ang="0">
                  <a:pos x="32" y="0"/>
                </a:cxn>
                <a:cxn ang="0">
                  <a:pos x="1" y="0"/>
                </a:cxn>
                <a:cxn ang="0">
                  <a:pos x="0" y="2"/>
                </a:cxn>
                <a:cxn ang="0">
                  <a:pos x="1" y="4"/>
                </a:cxn>
                <a:cxn ang="0">
                  <a:pos x="1" y="4"/>
                </a:cxn>
                <a:cxn ang="0">
                  <a:pos x="1" y="4"/>
                </a:cxn>
              </a:cxnLst>
              <a:rect l="0" t="0" r="r" b="b"/>
              <a:pathLst>
                <a:path w="34" h="4">
                  <a:moveTo>
                    <a:pt x="1" y="4"/>
                  </a:moveTo>
                  <a:cubicBezTo>
                    <a:pt x="32" y="4"/>
                    <a:pt x="32" y="4"/>
                    <a:pt x="32" y="4"/>
                  </a:cubicBezTo>
                  <a:cubicBezTo>
                    <a:pt x="33" y="4"/>
                    <a:pt x="34" y="3"/>
                    <a:pt x="34" y="2"/>
                  </a:cubicBezTo>
                  <a:cubicBezTo>
                    <a:pt x="34" y="1"/>
                    <a:pt x="33" y="0"/>
                    <a:pt x="32"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5" name="Freeform 25">
              <a:extLst>
                <a:ext uri="{FF2B5EF4-FFF2-40B4-BE49-F238E27FC236}">
                  <a16:creationId xmlns:a16="http://schemas.microsoft.com/office/drawing/2014/main" id="{CC74D08A-3631-F71E-8505-FD011CD3C6A9}"/>
                </a:ext>
              </a:extLst>
            </p:cNvPr>
            <p:cNvSpPr>
              <a:spLocks noEditPoints="1"/>
            </p:cNvSpPr>
            <p:nvPr/>
          </p:nvSpPr>
          <p:spPr bwMode="auto">
            <a:xfrm>
              <a:off x="3249613" y="1314451"/>
              <a:ext cx="100013" cy="7938"/>
            </a:xfrm>
            <a:custGeom>
              <a:avLst/>
              <a:gdLst/>
              <a:ahLst/>
              <a:cxnLst>
                <a:cxn ang="0">
                  <a:pos x="1" y="3"/>
                </a:cxn>
                <a:cxn ang="0">
                  <a:pos x="32" y="3"/>
                </a:cxn>
                <a:cxn ang="0">
                  <a:pos x="34" y="2"/>
                </a:cxn>
                <a:cxn ang="0">
                  <a:pos x="32" y="0"/>
                </a:cxn>
                <a:cxn ang="0">
                  <a:pos x="1" y="0"/>
                </a:cxn>
                <a:cxn ang="0">
                  <a:pos x="0" y="2"/>
                </a:cxn>
                <a:cxn ang="0">
                  <a:pos x="1" y="3"/>
                </a:cxn>
                <a:cxn ang="0">
                  <a:pos x="1" y="3"/>
                </a:cxn>
                <a:cxn ang="0">
                  <a:pos x="1" y="3"/>
                </a:cxn>
              </a:cxnLst>
              <a:rect l="0" t="0" r="r" b="b"/>
              <a:pathLst>
                <a:path w="34" h="3">
                  <a:moveTo>
                    <a:pt x="1" y="3"/>
                  </a:moveTo>
                  <a:cubicBezTo>
                    <a:pt x="32" y="3"/>
                    <a:pt x="32" y="3"/>
                    <a:pt x="32" y="3"/>
                  </a:cubicBezTo>
                  <a:cubicBezTo>
                    <a:pt x="33" y="3"/>
                    <a:pt x="34" y="3"/>
                    <a:pt x="34" y="2"/>
                  </a:cubicBezTo>
                  <a:cubicBezTo>
                    <a:pt x="34" y="1"/>
                    <a:pt x="33" y="0"/>
                    <a:pt x="32" y="0"/>
                  </a:cubicBezTo>
                  <a:cubicBezTo>
                    <a:pt x="1" y="0"/>
                    <a:pt x="1" y="0"/>
                    <a:pt x="1" y="0"/>
                  </a:cubicBezTo>
                  <a:cubicBezTo>
                    <a:pt x="0" y="0"/>
                    <a:pt x="0" y="1"/>
                    <a:pt x="0" y="2"/>
                  </a:cubicBezTo>
                  <a:cubicBezTo>
                    <a:pt x="0" y="3"/>
                    <a:pt x="0" y="3"/>
                    <a:pt x="1" y="3"/>
                  </a:cubicBezTo>
                  <a:close/>
                  <a:moveTo>
                    <a:pt x="1" y="3"/>
                  </a:moveTo>
                  <a:cubicBezTo>
                    <a:pt x="1" y="3"/>
                    <a:pt x="1" y="3"/>
                    <a:pt x="1"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6" name="Freeform 26">
              <a:extLst>
                <a:ext uri="{FF2B5EF4-FFF2-40B4-BE49-F238E27FC236}">
                  <a16:creationId xmlns:a16="http://schemas.microsoft.com/office/drawing/2014/main" id="{6C92B8BF-6EE2-8D62-EF9D-2AA6507E210F}"/>
                </a:ext>
              </a:extLst>
            </p:cNvPr>
            <p:cNvSpPr>
              <a:spLocks noEditPoints="1"/>
            </p:cNvSpPr>
            <p:nvPr/>
          </p:nvSpPr>
          <p:spPr bwMode="auto">
            <a:xfrm>
              <a:off x="3249613" y="1277938"/>
              <a:ext cx="100013" cy="12700"/>
            </a:xfrm>
            <a:custGeom>
              <a:avLst/>
              <a:gdLst/>
              <a:ahLst/>
              <a:cxnLst>
                <a:cxn ang="0">
                  <a:pos x="1" y="4"/>
                </a:cxn>
                <a:cxn ang="0">
                  <a:pos x="32" y="4"/>
                </a:cxn>
                <a:cxn ang="0">
                  <a:pos x="34" y="2"/>
                </a:cxn>
                <a:cxn ang="0">
                  <a:pos x="32" y="0"/>
                </a:cxn>
                <a:cxn ang="0">
                  <a:pos x="1" y="0"/>
                </a:cxn>
                <a:cxn ang="0">
                  <a:pos x="0" y="2"/>
                </a:cxn>
                <a:cxn ang="0">
                  <a:pos x="1" y="4"/>
                </a:cxn>
                <a:cxn ang="0">
                  <a:pos x="1" y="4"/>
                </a:cxn>
                <a:cxn ang="0">
                  <a:pos x="1" y="4"/>
                </a:cxn>
              </a:cxnLst>
              <a:rect l="0" t="0" r="r" b="b"/>
              <a:pathLst>
                <a:path w="34" h="4">
                  <a:moveTo>
                    <a:pt x="1" y="4"/>
                  </a:moveTo>
                  <a:cubicBezTo>
                    <a:pt x="32" y="4"/>
                    <a:pt x="32" y="4"/>
                    <a:pt x="32" y="4"/>
                  </a:cubicBezTo>
                  <a:cubicBezTo>
                    <a:pt x="33" y="4"/>
                    <a:pt x="34" y="3"/>
                    <a:pt x="34" y="2"/>
                  </a:cubicBezTo>
                  <a:cubicBezTo>
                    <a:pt x="34" y="1"/>
                    <a:pt x="33" y="0"/>
                    <a:pt x="32"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7" name="Freeform 27">
              <a:extLst>
                <a:ext uri="{FF2B5EF4-FFF2-40B4-BE49-F238E27FC236}">
                  <a16:creationId xmlns:a16="http://schemas.microsoft.com/office/drawing/2014/main" id="{63C998E5-C610-E36C-FE0F-3F6B9DA9F46B}"/>
                </a:ext>
              </a:extLst>
            </p:cNvPr>
            <p:cNvSpPr>
              <a:spLocks noEditPoints="1"/>
            </p:cNvSpPr>
            <p:nvPr/>
          </p:nvSpPr>
          <p:spPr bwMode="auto">
            <a:xfrm>
              <a:off x="3124200" y="1516063"/>
              <a:ext cx="101600" cy="11113"/>
            </a:xfrm>
            <a:custGeom>
              <a:avLst/>
              <a:gdLst/>
              <a:ahLst/>
              <a:cxnLst>
                <a:cxn ang="0">
                  <a:pos x="33" y="0"/>
                </a:cxn>
                <a:cxn ang="0">
                  <a:pos x="2" y="0"/>
                </a:cxn>
                <a:cxn ang="0">
                  <a:pos x="0" y="2"/>
                </a:cxn>
                <a:cxn ang="0">
                  <a:pos x="2" y="4"/>
                </a:cxn>
                <a:cxn ang="0">
                  <a:pos x="33" y="4"/>
                </a:cxn>
                <a:cxn ang="0">
                  <a:pos x="35" y="2"/>
                </a:cxn>
                <a:cxn ang="0">
                  <a:pos x="33" y="0"/>
                </a:cxn>
                <a:cxn ang="0">
                  <a:pos x="33" y="0"/>
                </a:cxn>
                <a:cxn ang="0">
                  <a:pos x="33" y="0"/>
                </a:cxn>
              </a:cxnLst>
              <a:rect l="0" t="0" r="r" b="b"/>
              <a:pathLst>
                <a:path w="35" h="4">
                  <a:moveTo>
                    <a:pt x="33" y="0"/>
                  </a:moveTo>
                  <a:cubicBezTo>
                    <a:pt x="2" y="0"/>
                    <a:pt x="2" y="0"/>
                    <a:pt x="2" y="0"/>
                  </a:cubicBezTo>
                  <a:cubicBezTo>
                    <a:pt x="1" y="0"/>
                    <a:pt x="0" y="1"/>
                    <a:pt x="0" y="2"/>
                  </a:cubicBezTo>
                  <a:cubicBezTo>
                    <a:pt x="0" y="3"/>
                    <a:pt x="1" y="4"/>
                    <a:pt x="2" y="4"/>
                  </a:cubicBezTo>
                  <a:cubicBezTo>
                    <a:pt x="33" y="4"/>
                    <a:pt x="33" y="4"/>
                    <a:pt x="33" y="4"/>
                  </a:cubicBezTo>
                  <a:cubicBezTo>
                    <a:pt x="34" y="4"/>
                    <a:pt x="35" y="3"/>
                    <a:pt x="35" y="2"/>
                  </a:cubicBezTo>
                  <a:cubicBezTo>
                    <a:pt x="35" y="1"/>
                    <a:pt x="34" y="0"/>
                    <a:pt x="33" y="0"/>
                  </a:cubicBezTo>
                  <a:close/>
                  <a:moveTo>
                    <a:pt x="33" y="0"/>
                  </a:moveTo>
                  <a:cubicBezTo>
                    <a:pt x="33" y="0"/>
                    <a:pt x="33" y="0"/>
                    <a:pt x="33"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8" name="Freeform 28">
              <a:extLst>
                <a:ext uri="{FF2B5EF4-FFF2-40B4-BE49-F238E27FC236}">
                  <a16:creationId xmlns:a16="http://schemas.microsoft.com/office/drawing/2014/main" id="{D5DE7477-908B-74F3-DCBA-C16D915E1E97}"/>
                </a:ext>
              </a:extLst>
            </p:cNvPr>
            <p:cNvSpPr>
              <a:spLocks noEditPoints="1"/>
            </p:cNvSpPr>
            <p:nvPr/>
          </p:nvSpPr>
          <p:spPr bwMode="auto">
            <a:xfrm>
              <a:off x="3124200" y="1481138"/>
              <a:ext cx="101600" cy="11113"/>
            </a:xfrm>
            <a:custGeom>
              <a:avLst/>
              <a:gdLst/>
              <a:ahLst/>
              <a:cxnLst>
                <a:cxn ang="0">
                  <a:pos x="33" y="0"/>
                </a:cxn>
                <a:cxn ang="0">
                  <a:pos x="2" y="0"/>
                </a:cxn>
                <a:cxn ang="0">
                  <a:pos x="0" y="2"/>
                </a:cxn>
                <a:cxn ang="0">
                  <a:pos x="2" y="4"/>
                </a:cxn>
                <a:cxn ang="0">
                  <a:pos x="33" y="4"/>
                </a:cxn>
                <a:cxn ang="0">
                  <a:pos x="35" y="2"/>
                </a:cxn>
                <a:cxn ang="0">
                  <a:pos x="33" y="0"/>
                </a:cxn>
                <a:cxn ang="0">
                  <a:pos x="33" y="0"/>
                </a:cxn>
                <a:cxn ang="0">
                  <a:pos x="33" y="0"/>
                </a:cxn>
              </a:cxnLst>
              <a:rect l="0" t="0" r="r" b="b"/>
              <a:pathLst>
                <a:path w="35" h="4">
                  <a:moveTo>
                    <a:pt x="33" y="0"/>
                  </a:moveTo>
                  <a:cubicBezTo>
                    <a:pt x="2" y="0"/>
                    <a:pt x="2" y="0"/>
                    <a:pt x="2" y="0"/>
                  </a:cubicBezTo>
                  <a:cubicBezTo>
                    <a:pt x="1" y="0"/>
                    <a:pt x="0" y="1"/>
                    <a:pt x="0" y="2"/>
                  </a:cubicBezTo>
                  <a:cubicBezTo>
                    <a:pt x="0" y="3"/>
                    <a:pt x="1" y="4"/>
                    <a:pt x="2" y="4"/>
                  </a:cubicBezTo>
                  <a:cubicBezTo>
                    <a:pt x="33" y="4"/>
                    <a:pt x="33" y="4"/>
                    <a:pt x="33" y="4"/>
                  </a:cubicBezTo>
                  <a:cubicBezTo>
                    <a:pt x="34" y="4"/>
                    <a:pt x="35" y="3"/>
                    <a:pt x="35" y="2"/>
                  </a:cubicBezTo>
                  <a:cubicBezTo>
                    <a:pt x="35" y="1"/>
                    <a:pt x="34" y="0"/>
                    <a:pt x="33" y="0"/>
                  </a:cubicBezTo>
                  <a:close/>
                  <a:moveTo>
                    <a:pt x="33" y="0"/>
                  </a:moveTo>
                  <a:cubicBezTo>
                    <a:pt x="33" y="0"/>
                    <a:pt x="33" y="0"/>
                    <a:pt x="33"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49" name="Freeform 29">
              <a:extLst>
                <a:ext uri="{FF2B5EF4-FFF2-40B4-BE49-F238E27FC236}">
                  <a16:creationId xmlns:a16="http://schemas.microsoft.com/office/drawing/2014/main" id="{65DEB875-9EE5-97A4-8CF4-4B21F6F20917}"/>
                </a:ext>
              </a:extLst>
            </p:cNvPr>
            <p:cNvSpPr>
              <a:spLocks noEditPoints="1"/>
            </p:cNvSpPr>
            <p:nvPr/>
          </p:nvSpPr>
          <p:spPr bwMode="auto">
            <a:xfrm>
              <a:off x="3124200" y="1449388"/>
              <a:ext cx="101600" cy="11113"/>
            </a:xfrm>
            <a:custGeom>
              <a:avLst/>
              <a:gdLst/>
              <a:ahLst/>
              <a:cxnLst>
                <a:cxn ang="0">
                  <a:pos x="33" y="0"/>
                </a:cxn>
                <a:cxn ang="0">
                  <a:pos x="2" y="0"/>
                </a:cxn>
                <a:cxn ang="0">
                  <a:pos x="0" y="2"/>
                </a:cxn>
                <a:cxn ang="0">
                  <a:pos x="2" y="4"/>
                </a:cxn>
                <a:cxn ang="0">
                  <a:pos x="33" y="4"/>
                </a:cxn>
                <a:cxn ang="0">
                  <a:pos x="35" y="2"/>
                </a:cxn>
                <a:cxn ang="0">
                  <a:pos x="33" y="0"/>
                </a:cxn>
                <a:cxn ang="0">
                  <a:pos x="33" y="0"/>
                </a:cxn>
                <a:cxn ang="0">
                  <a:pos x="33" y="0"/>
                </a:cxn>
              </a:cxnLst>
              <a:rect l="0" t="0" r="r" b="b"/>
              <a:pathLst>
                <a:path w="35" h="4">
                  <a:moveTo>
                    <a:pt x="33" y="0"/>
                  </a:moveTo>
                  <a:cubicBezTo>
                    <a:pt x="2" y="0"/>
                    <a:pt x="2" y="0"/>
                    <a:pt x="2" y="0"/>
                  </a:cubicBezTo>
                  <a:cubicBezTo>
                    <a:pt x="1" y="0"/>
                    <a:pt x="0" y="1"/>
                    <a:pt x="0" y="2"/>
                  </a:cubicBezTo>
                  <a:cubicBezTo>
                    <a:pt x="0" y="3"/>
                    <a:pt x="1" y="4"/>
                    <a:pt x="2" y="4"/>
                  </a:cubicBezTo>
                  <a:cubicBezTo>
                    <a:pt x="33" y="4"/>
                    <a:pt x="33" y="4"/>
                    <a:pt x="33" y="4"/>
                  </a:cubicBezTo>
                  <a:cubicBezTo>
                    <a:pt x="34" y="4"/>
                    <a:pt x="35" y="3"/>
                    <a:pt x="35" y="2"/>
                  </a:cubicBezTo>
                  <a:cubicBezTo>
                    <a:pt x="35" y="1"/>
                    <a:pt x="34" y="0"/>
                    <a:pt x="33" y="0"/>
                  </a:cubicBezTo>
                  <a:close/>
                  <a:moveTo>
                    <a:pt x="33" y="0"/>
                  </a:moveTo>
                  <a:cubicBezTo>
                    <a:pt x="33" y="0"/>
                    <a:pt x="33" y="0"/>
                    <a:pt x="33"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50" name="Freeform 30">
              <a:extLst>
                <a:ext uri="{FF2B5EF4-FFF2-40B4-BE49-F238E27FC236}">
                  <a16:creationId xmlns:a16="http://schemas.microsoft.com/office/drawing/2014/main" id="{DCB47EF8-2364-178D-0343-11A13ACBDEE9}"/>
                </a:ext>
              </a:extLst>
            </p:cNvPr>
            <p:cNvSpPr>
              <a:spLocks noEditPoints="1"/>
            </p:cNvSpPr>
            <p:nvPr/>
          </p:nvSpPr>
          <p:spPr bwMode="auto">
            <a:xfrm>
              <a:off x="3249613" y="1516063"/>
              <a:ext cx="100013" cy="11113"/>
            </a:xfrm>
            <a:custGeom>
              <a:avLst/>
              <a:gdLst/>
              <a:ahLst/>
              <a:cxnLst>
                <a:cxn ang="0">
                  <a:pos x="32" y="0"/>
                </a:cxn>
                <a:cxn ang="0">
                  <a:pos x="1" y="0"/>
                </a:cxn>
                <a:cxn ang="0">
                  <a:pos x="0" y="2"/>
                </a:cxn>
                <a:cxn ang="0">
                  <a:pos x="1" y="4"/>
                </a:cxn>
                <a:cxn ang="0">
                  <a:pos x="32" y="4"/>
                </a:cxn>
                <a:cxn ang="0">
                  <a:pos x="34" y="2"/>
                </a:cxn>
                <a:cxn ang="0">
                  <a:pos x="32" y="0"/>
                </a:cxn>
                <a:cxn ang="0">
                  <a:pos x="32" y="0"/>
                </a:cxn>
                <a:cxn ang="0">
                  <a:pos x="32" y="0"/>
                </a:cxn>
              </a:cxnLst>
              <a:rect l="0" t="0" r="r" b="b"/>
              <a:pathLst>
                <a:path w="34" h="4">
                  <a:moveTo>
                    <a:pt x="32" y="0"/>
                  </a:moveTo>
                  <a:cubicBezTo>
                    <a:pt x="1" y="0"/>
                    <a:pt x="1" y="0"/>
                    <a:pt x="1" y="0"/>
                  </a:cubicBezTo>
                  <a:cubicBezTo>
                    <a:pt x="0" y="0"/>
                    <a:pt x="0" y="1"/>
                    <a:pt x="0" y="2"/>
                  </a:cubicBezTo>
                  <a:cubicBezTo>
                    <a:pt x="0" y="3"/>
                    <a:pt x="0" y="4"/>
                    <a:pt x="1" y="4"/>
                  </a:cubicBezTo>
                  <a:cubicBezTo>
                    <a:pt x="32" y="4"/>
                    <a:pt x="32" y="4"/>
                    <a:pt x="32" y="4"/>
                  </a:cubicBezTo>
                  <a:cubicBezTo>
                    <a:pt x="33" y="4"/>
                    <a:pt x="34" y="3"/>
                    <a:pt x="34" y="2"/>
                  </a:cubicBezTo>
                  <a:cubicBezTo>
                    <a:pt x="34" y="1"/>
                    <a:pt x="33" y="0"/>
                    <a:pt x="32" y="0"/>
                  </a:cubicBezTo>
                  <a:close/>
                  <a:moveTo>
                    <a:pt x="32" y="0"/>
                  </a:moveTo>
                  <a:cubicBezTo>
                    <a:pt x="32" y="0"/>
                    <a:pt x="32" y="0"/>
                    <a:pt x="3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51" name="Freeform 31">
              <a:extLst>
                <a:ext uri="{FF2B5EF4-FFF2-40B4-BE49-F238E27FC236}">
                  <a16:creationId xmlns:a16="http://schemas.microsoft.com/office/drawing/2014/main" id="{B9BA9A1A-86CA-AE67-7E24-15EA7C08E769}"/>
                </a:ext>
              </a:extLst>
            </p:cNvPr>
            <p:cNvSpPr>
              <a:spLocks noEditPoints="1"/>
            </p:cNvSpPr>
            <p:nvPr/>
          </p:nvSpPr>
          <p:spPr bwMode="auto">
            <a:xfrm>
              <a:off x="3249613" y="1481138"/>
              <a:ext cx="100013" cy="11113"/>
            </a:xfrm>
            <a:custGeom>
              <a:avLst/>
              <a:gdLst/>
              <a:ahLst/>
              <a:cxnLst>
                <a:cxn ang="0">
                  <a:pos x="32" y="0"/>
                </a:cxn>
                <a:cxn ang="0">
                  <a:pos x="1" y="0"/>
                </a:cxn>
                <a:cxn ang="0">
                  <a:pos x="0" y="2"/>
                </a:cxn>
                <a:cxn ang="0">
                  <a:pos x="1" y="4"/>
                </a:cxn>
                <a:cxn ang="0">
                  <a:pos x="32" y="4"/>
                </a:cxn>
                <a:cxn ang="0">
                  <a:pos x="34" y="2"/>
                </a:cxn>
                <a:cxn ang="0">
                  <a:pos x="32" y="0"/>
                </a:cxn>
                <a:cxn ang="0">
                  <a:pos x="32" y="0"/>
                </a:cxn>
                <a:cxn ang="0">
                  <a:pos x="32" y="0"/>
                </a:cxn>
              </a:cxnLst>
              <a:rect l="0" t="0" r="r" b="b"/>
              <a:pathLst>
                <a:path w="34" h="4">
                  <a:moveTo>
                    <a:pt x="32" y="0"/>
                  </a:moveTo>
                  <a:cubicBezTo>
                    <a:pt x="1" y="0"/>
                    <a:pt x="1" y="0"/>
                    <a:pt x="1" y="0"/>
                  </a:cubicBezTo>
                  <a:cubicBezTo>
                    <a:pt x="0" y="0"/>
                    <a:pt x="0" y="1"/>
                    <a:pt x="0" y="2"/>
                  </a:cubicBezTo>
                  <a:cubicBezTo>
                    <a:pt x="0" y="3"/>
                    <a:pt x="0" y="4"/>
                    <a:pt x="1" y="4"/>
                  </a:cubicBezTo>
                  <a:cubicBezTo>
                    <a:pt x="32" y="4"/>
                    <a:pt x="32" y="4"/>
                    <a:pt x="32" y="4"/>
                  </a:cubicBezTo>
                  <a:cubicBezTo>
                    <a:pt x="33" y="4"/>
                    <a:pt x="34" y="3"/>
                    <a:pt x="34" y="2"/>
                  </a:cubicBezTo>
                  <a:cubicBezTo>
                    <a:pt x="34" y="1"/>
                    <a:pt x="33" y="0"/>
                    <a:pt x="32" y="0"/>
                  </a:cubicBezTo>
                  <a:close/>
                  <a:moveTo>
                    <a:pt x="32" y="0"/>
                  </a:moveTo>
                  <a:cubicBezTo>
                    <a:pt x="32" y="0"/>
                    <a:pt x="32" y="0"/>
                    <a:pt x="3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52" name="Freeform 32">
              <a:extLst>
                <a:ext uri="{FF2B5EF4-FFF2-40B4-BE49-F238E27FC236}">
                  <a16:creationId xmlns:a16="http://schemas.microsoft.com/office/drawing/2014/main" id="{677CD049-E3CA-629C-176E-3402189012E8}"/>
                </a:ext>
              </a:extLst>
            </p:cNvPr>
            <p:cNvSpPr>
              <a:spLocks noEditPoints="1"/>
            </p:cNvSpPr>
            <p:nvPr/>
          </p:nvSpPr>
          <p:spPr bwMode="auto">
            <a:xfrm>
              <a:off x="3249613" y="1449388"/>
              <a:ext cx="100013" cy="11113"/>
            </a:xfrm>
            <a:custGeom>
              <a:avLst/>
              <a:gdLst/>
              <a:ahLst/>
              <a:cxnLst>
                <a:cxn ang="0">
                  <a:pos x="32" y="0"/>
                </a:cxn>
                <a:cxn ang="0">
                  <a:pos x="1" y="0"/>
                </a:cxn>
                <a:cxn ang="0">
                  <a:pos x="0" y="2"/>
                </a:cxn>
                <a:cxn ang="0">
                  <a:pos x="1" y="4"/>
                </a:cxn>
                <a:cxn ang="0">
                  <a:pos x="32" y="4"/>
                </a:cxn>
                <a:cxn ang="0">
                  <a:pos x="34" y="2"/>
                </a:cxn>
                <a:cxn ang="0">
                  <a:pos x="32" y="0"/>
                </a:cxn>
                <a:cxn ang="0">
                  <a:pos x="32" y="0"/>
                </a:cxn>
                <a:cxn ang="0">
                  <a:pos x="32" y="0"/>
                </a:cxn>
              </a:cxnLst>
              <a:rect l="0" t="0" r="r" b="b"/>
              <a:pathLst>
                <a:path w="34" h="4">
                  <a:moveTo>
                    <a:pt x="32" y="0"/>
                  </a:moveTo>
                  <a:cubicBezTo>
                    <a:pt x="1" y="0"/>
                    <a:pt x="1" y="0"/>
                    <a:pt x="1" y="0"/>
                  </a:cubicBezTo>
                  <a:cubicBezTo>
                    <a:pt x="0" y="0"/>
                    <a:pt x="0" y="1"/>
                    <a:pt x="0" y="2"/>
                  </a:cubicBezTo>
                  <a:cubicBezTo>
                    <a:pt x="0" y="3"/>
                    <a:pt x="0" y="4"/>
                    <a:pt x="1" y="4"/>
                  </a:cubicBezTo>
                  <a:cubicBezTo>
                    <a:pt x="32" y="4"/>
                    <a:pt x="32" y="4"/>
                    <a:pt x="32" y="4"/>
                  </a:cubicBezTo>
                  <a:cubicBezTo>
                    <a:pt x="33" y="4"/>
                    <a:pt x="34" y="3"/>
                    <a:pt x="34" y="2"/>
                  </a:cubicBezTo>
                  <a:cubicBezTo>
                    <a:pt x="34" y="1"/>
                    <a:pt x="33" y="0"/>
                    <a:pt x="32" y="0"/>
                  </a:cubicBezTo>
                  <a:close/>
                  <a:moveTo>
                    <a:pt x="32" y="0"/>
                  </a:moveTo>
                  <a:cubicBezTo>
                    <a:pt x="32" y="0"/>
                    <a:pt x="32" y="0"/>
                    <a:pt x="3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53" name="Freeform 33">
              <a:extLst>
                <a:ext uri="{FF2B5EF4-FFF2-40B4-BE49-F238E27FC236}">
                  <a16:creationId xmlns:a16="http://schemas.microsoft.com/office/drawing/2014/main" id="{DE2E92C2-1533-CDBB-6848-70E3B265D210}"/>
                </a:ext>
              </a:extLst>
            </p:cNvPr>
            <p:cNvSpPr>
              <a:spLocks noEditPoints="1"/>
            </p:cNvSpPr>
            <p:nvPr/>
          </p:nvSpPr>
          <p:spPr bwMode="auto">
            <a:xfrm>
              <a:off x="3124200" y="1381126"/>
              <a:ext cx="225425" cy="12700"/>
            </a:xfrm>
            <a:custGeom>
              <a:avLst/>
              <a:gdLst/>
              <a:ahLst/>
              <a:cxnLst>
                <a:cxn ang="0">
                  <a:pos x="75" y="0"/>
                </a:cxn>
                <a:cxn ang="0">
                  <a:pos x="2" y="0"/>
                </a:cxn>
                <a:cxn ang="0">
                  <a:pos x="0" y="2"/>
                </a:cxn>
                <a:cxn ang="0">
                  <a:pos x="2" y="4"/>
                </a:cxn>
                <a:cxn ang="0">
                  <a:pos x="75" y="4"/>
                </a:cxn>
                <a:cxn ang="0">
                  <a:pos x="77" y="2"/>
                </a:cxn>
                <a:cxn ang="0">
                  <a:pos x="75" y="0"/>
                </a:cxn>
                <a:cxn ang="0">
                  <a:pos x="75" y="0"/>
                </a:cxn>
                <a:cxn ang="0">
                  <a:pos x="75" y="0"/>
                </a:cxn>
              </a:cxnLst>
              <a:rect l="0" t="0" r="r" b="b"/>
              <a:pathLst>
                <a:path w="77" h="4">
                  <a:moveTo>
                    <a:pt x="75" y="0"/>
                  </a:moveTo>
                  <a:cubicBezTo>
                    <a:pt x="2" y="0"/>
                    <a:pt x="2" y="0"/>
                    <a:pt x="2" y="0"/>
                  </a:cubicBezTo>
                  <a:cubicBezTo>
                    <a:pt x="1" y="0"/>
                    <a:pt x="0" y="1"/>
                    <a:pt x="0" y="2"/>
                  </a:cubicBezTo>
                  <a:cubicBezTo>
                    <a:pt x="0" y="3"/>
                    <a:pt x="1" y="4"/>
                    <a:pt x="2" y="4"/>
                  </a:cubicBezTo>
                  <a:cubicBezTo>
                    <a:pt x="75" y="4"/>
                    <a:pt x="75" y="4"/>
                    <a:pt x="75" y="4"/>
                  </a:cubicBezTo>
                  <a:cubicBezTo>
                    <a:pt x="76" y="4"/>
                    <a:pt x="77" y="3"/>
                    <a:pt x="77" y="2"/>
                  </a:cubicBezTo>
                  <a:cubicBezTo>
                    <a:pt x="77" y="1"/>
                    <a:pt x="76" y="0"/>
                    <a:pt x="75" y="0"/>
                  </a:cubicBezTo>
                  <a:close/>
                  <a:moveTo>
                    <a:pt x="75" y="0"/>
                  </a:moveTo>
                  <a:cubicBezTo>
                    <a:pt x="75" y="0"/>
                    <a:pt x="75" y="0"/>
                    <a:pt x="7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54" name="Freeform 34">
              <a:extLst>
                <a:ext uri="{FF2B5EF4-FFF2-40B4-BE49-F238E27FC236}">
                  <a16:creationId xmlns:a16="http://schemas.microsoft.com/office/drawing/2014/main" id="{E8850750-D7AC-DDF1-EA41-3C04D49F76C6}"/>
                </a:ext>
              </a:extLst>
            </p:cNvPr>
            <p:cNvSpPr>
              <a:spLocks noEditPoints="1"/>
            </p:cNvSpPr>
            <p:nvPr/>
          </p:nvSpPr>
          <p:spPr bwMode="auto">
            <a:xfrm>
              <a:off x="3124200" y="1412876"/>
              <a:ext cx="225425" cy="12700"/>
            </a:xfrm>
            <a:custGeom>
              <a:avLst/>
              <a:gdLst/>
              <a:ahLst/>
              <a:cxnLst>
                <a:cxn ang="0">
                  <a:pos x="75" y="0"/>
                </a:cxn>
                <a:cxn ang="0">
                  <a:pos x="2" y="0"/>
                </a:cxn>
                <a:cxn ang="0">
                  <a:pos x="0" y="2"/>
                </a:cxn>
                <a:cxn ang="0">
                  <a:pos x="2" y="4"/>
                </a:cxn>
                <a:cxn ang="0">
                  <a:pos x="75" y="4"/>
                </a:cxn>
                <a:cxn ang="0">
                  <a:pos x="77" y="2"/>
                </a:cxn>
                <a:cxn ang="0">
                  <a:pos x="75" y="0"/>
                </a:cxn>
                <a:cxn ang="0">
                  <a:pos x="75" y="0"/>
                </a:cxn>
                <a:cxn ang="0">
                  <a:pos x="75" y="0"/>
                </a:cxn>
              </a:cxnLst>
              <a:rect l="0" t="0" r="r" b="b"/>
              <a:pathLst>
                <a:path w="77" h="4">
                  <a:moveTo>
                    <a:pt x="75" y="0"/>
                  </a:moveTo>
                  <a:cubicBezTo>
                    <a:pt x="2" y="0"/>
                    <a:pt x="2" y="0"/>
                    <a:pt x="2" y="0"/>
                  </a:cubicBezTo>
                  <a:cubicBezTo>
                    <a:pt x="1" y="0"/>
                    <a:pt x="0" y="1"/>
                    <a:pt x="0" y="2"/>
                  </a:cubicBezTo>
                  <a:cubicBezTo>
                    <a:pt x="0" y="3"/>
                    <a:pt x="1" y="4"/>
                    <a:pt x="2" y="4"/>
                  </a:cubicBezTo>
                  <a:cubicBezTo>
                    <a:pt x="75" y="4"/>
                    <a:pt x="75" y="4"/>
                    <a:pt x="75" y="4"/>
                  </a:cubicBezTo>
                  <a:cubicBezTo>
                    <a:pt x="76" y="4"/>
                    <a:pt x="77" y="3"/>
                    <a:pt x="77" y="2"/>
                  </a:cubicBezTo>
                  <a:cubicBezTo>
                    <a:pt x="77" y="1"/>
                    <a:pt x="76" y="0"/>
                    <a:pt x="75" y="0"/>
                  </a:cubicBezTo>
                  <a:close/>
                  <a:moveTo>
                    <a:pt x="75" y="0"/>
                  </a:moveTo>
                  <a:cubicBezTo>
                    <a:pt x="75" y="0"/>
                    <a:pt x="75" y="0"/>
                    <a:pt x="7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55" name="Freeform 35">
              <a:extLst>
                <a:ext uri="{FF2B5EF4-FFF2-40B4-BE49-F238E27FC236}">
                  <a16:creationId xmlns:a16="http://schemas.microsoft.com/office/drawing/2014/main" id="{151D4B0F-A97D-67FD-29F1-FB58D0426F07}"/>
                </a:ext>
              </a:extLst>
            </p:cNvPr>
            <p:cNvSpPr>
              <a:spLocks noEditPoints="1"/>
            </p:cNvSpPr>
            <p:nvPr/>
          </p:nvSpPr>
          <p:spPr bwMode="auto">
            <a:xfrm>
              <a:off x="3124200" y="1255713"/>
              <a:ext cx="101600" cy="101600"/>
            </a:xfrm>
            <a:custGeom>
              <a:avLst/>
              <a:gdLst/>
              <a:ahLst/>
              <a:cxnLst>
                <a:cxn ang="0">
                  <a:pos x="4" y="35"/>
                </a:cxn>
                <a:cxn ang="0">
                  <a:pos x="31" y="35"/>
                </a:cxn>
                <a:cxn ang="0">
                  <a:pos x="35" y="31"/>
                </a:cxn>
                <a:cxn ang="0">
                  <a:pos x="35" y="4"/>
                </a:cxn>
                <a:cxn ang="0">
                  <a:pos x="31" y="0"/>
                </a:cxn>
                <a:cxn ang="0">
                  <a:pos x="4" y="0"/>
                </a:cxn>
                <a:cxn ang="0">
                  <a:pos x="0" y="4"/>
                </a:cxn>
                <a:cxn ang="0">
                  <a:pos x="0" y="31"/>
                </a:cxn>
                <a:cxn ang="0">
                  <a:pos x="4" y="35"/>
                </a:cxn>
                <a:cxn ang="0">
                  <a:pos x="8" y="8"/>
                </a:cxn>
                <a:cxn ang="0">
                  <a:pos x="27" y="8"/>
                </a:cxn>
                <a:cxn ang="0">
                  <a:pos x="27" y="27"/>
                </a:cxn>
                <a:cxn ang="0">
                  <a:pos x="8" y="27"/>
                </a:cxn>
                <a:cxn ang="0">
                  <a:pos x="8" y="8"/>
                </a:cxn>
                <a:cxn ang="0">
                  <a:pos x="8" y="8"/>
                </a:cxn>
                <a:cxn ang="0">
                  <a:pos x="8" y="8"/>
                </a:cxn>
              </a:cxnLst>
              <a:rect l="0" t="0" r="r" b="b"/>
              <a:pathLst>
                <a:path w="35" h="35">
                  <a:moveTo>
                    <a:pt x="4" y="35"/>
                  </a:moveTo>
                  <a:cubicBezTo>
                    <a:pt x="31" y="35"/>
                    <a:pt x="31" y="35"/>
                    <a:pt x="31" y="35"/>
                  </a:cubicBezTo>
                  <a:cubicBezTo>
                    <a:pt x="33" y="35"/>
                    <a:pt x="35" y="33"/>
                    <a:pt x="35" y="31"/>
                  </a:cubicBezTo>
                  <a:cubicBezTo>
                    <a:pt x="35" y="4"/>
                    <a:pt x="35" y="4"/>
                    <a:pt x="35" y="4"/>
                  </a:cubicBezTo>
                  <a:cubicBezTo>
                    <a:pt x="35" y="2"/>
                    <a:pt x="33" y="0"/>
                    <a:pt x="31" y="0"/>
                  </a:cubicBezTo>
                  <a:cubicBezTo>
                    <a:pt x="4" y="0"/>
                    <a:pt x="4" y="0"/>
                    <a:pt x="4" y="0"/>
                  </a:cubicBezTo>
                  <a:cubicBezTo>
                    <a:pt x="2" y="0"/>
                    <a:pt x="0" y="2"/>
                    <a:pt x="0" y="4"/>
                  </a:cubicBezTo>
                  <a:cubicBezTo>
                    <a:pt x="0" y="31"/>
                    <a:pt x="0" y="31"/>
                    <a:pt x="0" y="31"/>
                  </a:cubicBezTo>
                  <a:cubicBezTo>
                    <a:pt x="0" y="33"/>
                    <a:pt x="2" y="35"/>
                    <a:pt x="4" y="35"/>
                  </a:cubicBezTo>
                  <a:close/>
                  <a:moveTo>
                    <a:pt x="8" y="8"/>
                  </a:moveTo>
                  <a:cubicBezTo>
                    <a:pt x="27" y="8"/>
                    <a:pt x="27" y="8"/>
                    <a:pt x="27" y="8"/>
                  </a:cubicBezTo>
                  <a:cubicBezTo>
                    <a:pt x="27" y="27"/>
                    <a:pt x="27" y="27"/>
                    <a:pt x="27" y="27"/>
                  </a:cubicBezTo>
                  <a:cubicBezTo>
                    <a:pt x="8" y="27"/>
                    <a:pt x="8" y="27"/>
                    <a:pt x="8" y="27"/>
                  </a:cubicBezTo>
                  <a:lnTo>
                    <a:pt x="8" y="8"/>
                  </a:lnTo>
                  <a:close/>
                  <a:moveTo>
                    <a:pt x="8" y="8"/>
                  </a:moveTo>
                  <a:cubicBezTo>
                    <a:pt x="8" y="8"/>
                    <a:pt x="8" y="8"/>
                    <a:pt x="8" y="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sp>
        <p:nvSpPr>
          <p:cNvPr id="56" name="Oval 55">
            <a:extLst>
              <a:ext uri="{FF2B5EF4-FFF2-40B4-BE49-F238E27FC236}">
                <a16:creationId xmlns:a16="http://schemas.microsoft.com/office/drawing/2014/main" id="{3F7461A8-2348-44AF-3DD1-1379C26A650D}"/>
              </a:ext>
            </a:extLst>
          </p:cNvPr>
          <p:cNvSpPr/>
          <p:nvPr/>
        </p:nvSpPr>
        <p:spPr>
          <a:xfrm>
            <a:off x="7933506" y="3023521"/>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TV</a:t>
            </a:r>
          </a:p>
        </p:txBody>
      </p:sp>
      <p:sp>
        <p:nvSpPr>
          <p:cNvPr id="57" name="Freeform 152">
            <a:extLst>
              <a:ext uri="{FF2B5EF4-FFF2-40B4-BE49-F238E27FC236}">
                <a16:creationId xmlns:a16="http://schemas.microsoft.com/office/drawing/2014/main" id="{3F30D74A-6986-D1B5-F33E-33646AF2F9C7}"/>
              </a:ext>
            </a:extLst>
          </p:cNvPr>
          <p:cNvSpPr>
            <a:spLocks noEditPoints="1"/>
          </p:cNvSpPr>
          <p:nvPr/>
        </p:nvSpPr>
        <p:spPr bwMode="auto">
          <a:xfrm>
            <a:off x="8137975" y="3273213"/>
            <a:ext cx="451339" cy="346287"/>
          </a:xfrm>
          <a:custGeom>
            <a:avLst/>
            <a:gdLst/>
            <a:ahLst/>
            <a:cxnLst>
              <a:cxn ang="0">
                <a:pos x="113" y="3"/>
              </a:cxn>
              <a:cxn ang="0">
                <a:pos x="12" y="3"/>
              </a:cxn>
              <a:cxn ang="0">
                <a:pos x="6" y="84"/>
              </a:cxn>
              <a:cxn ang="0">
                <a:pos x="37" y="92"/>
              </a:cxn>
              <a:cxn ang="0">
                <a:pos x="63" y="96"/>
              </a:cxn>
              <a:cxn ang="0">
                <a:pos x="89" y="92"/>
              </a:cxn>
              <a:cxn ang="0">
                <a:pos x="120" y="84"/>
              </a:cxn>
              <a:cxn ang="0">
                <a:pos x="112" y="82"/>
              </a:cxn>
              <a:cxn ang="0">
                <a:pos x="13" y="11"/>
              </a:cxn>
              <a:cxn ang="0">
                <a:pos x="112" y="82"/>
              </a:cxn>
              <a:cxn ang="0">
                <a:pos x="53" y="34"/>
              </a:cxn>
              <a:cxn ang="0">
                <a:pos x="37" y="37"/>
              </a:cxn>
              <a:cxn ang="0">
                <a:pos x="34" y="46"/>
              </a:cxn>
              <a:cxn ang="0">
                <a:pos x="34" y="34"/>
              </a:cxn>
              <a:cxn ang="0">
                <a:pos x="53" y="30"/>
              </a:cxn>
              <a:cxn ang="0">
                <a:pos x="103" y="31"/>
              </a:cxn>
              <a:cxn ang="0">
                <a:pos x="103" y="20"/>
              </a:cxn>
              <a:cxn ang="0">
                <a:pos x="103" y="31"/>
              </a:cxn>
              <a:cxn ang="0">
                <a:pos x="105" y="25"/>
              </a:cxn>
              <a:cxn ang="0">
                <a:pos x="101" y="25"/>
              </a:cxn>
              <a:cxn ang="0">
                <a:pos x="113" y="60"/>
              </a:cxn>
              <a:cxn ang="0">
                <a:pos x="99" y="62"/>
              </a:cxn>
              <a:cxn ang="0">
                <a:pos x="99" y="58"/>
              </a:cxn>
              <a:cxn ang="0">
                <a:pos x="113" y="60"/>
              </a:cxn>
              <a:cxn ang="0">
                <a:pos x="111" y="50"/>
              </a:cxn>
              <a:cxn ang="0">
                <a:pos x="97" y="48"/>
              </a:cxn>
              <a:cxn ang="0">
                <a:pos x="111" y="46"/>
              </a:cxn>
              <a:cxn ang="0">
                <a:pos x="109" y="71"/>
              </a:cxn>
              <a:cxn ang="0">
                <a:pos x="96" y="73"/>
              </a:cxn>
              <a:cxn ang="0">
                <a:pos x="96" y="69"/>
              </a:cxn>
              <a:cxn ang="0">
                <a:pos x="109" y="71"/>
              </a:cxn>
              <a:cxn ang="0">
                <a:pos x="55" y="15"/>
              </a:cxn>
              <a:cxn ang="0">
                <a:pos x="21" y="21"/>
              </a:cxn>
              <a:cxn ang="0">
                <a:pos x="24" y="74"/>
              </a:cxn>
              <a:cxn ang="0">
                <a:pos x="87" y="74"/>
              </a:cxn>
              <a:cxn ang="0">
                <a:pos x="89" y="21"/>
              </a:cxn>
              <a:cxn ang="0">
                <a:pos x="86" y="70"/>
              </a:cxn>
              <a:cxn ang="0">
                <a:pos x="25" y="22"/>
              </a:cxn>
              <a:cxn ang="0">
                <a:pos x="86" y="70"/>
              </a:cxn>
              <a:cxn ang="0">
                <a:pos x="86" y="70"/>
              </a:cxn>
            </a:cxnLst>
            <a:rect l="0" t="0" r="r" b="b"/>
            <a:pathLst>
              <a:path w="126" h="96">
                <a:moveTo>
                  <a:pt x="120" y="9"/>
                </a:moveTo>
                <a:cubicBezTo>
                  <a:pt x="119" y="6"/>
                  <a:pt x="116" y="4"/>
                  <a:pt x="113" y="3"/>
                </a:cubicBezTo>
                <a:cubicBezTo>
                  <a:pt x="97" y="1"/>
                  <a:pt x="80" y="0"/>
                  <a:pt x="63" y="0"/>
                </a:cubicBezTo>
                <a:cubicBezTo>
                  <a:pt x="46" y="0"/>
                  <a:pt x="29" y="1"/>
                  <a:pt x="12" y="3"/>
                </a:cubicBezTo>
                <a:cubicBezTo>
                  <a:pt x="9" y="4"/>
                  <a:pt x="7" y="6"/>
                  <a:pt x="6" y="9"/>
                </a:cubicBezTo>
                <a:cubicBezTo>
                  <a:pt x="0" y="34"/>
                  <a:pt x="0" y="59"/>
                  <a:pt x="6" y="84"/>
                </a:cubicBezTo>
                <a:cubicBezTo>
                  <a:pt x="7" y="87"/>
                  <a:pt x="9" y="89"/>
                  <a:pt x="12" y="89"/>
                </a:cubicBezTo>
                <a:cubicBezTo>
                  <a:pt x="21" y="90"/>
                  <a:pt x="29" y="91"/>
                  <a:pt x="37" y="92"/>
                </a:cubicBezTo>
                <a:cubicBezTo>
                  <a:pt x="36" y="92"/>
                  <a:pt x="36" y="92"/>
                  <a:pt x="36" y="92"/>
                </a:cubicBezTo>
                <a:cubicBezTo>
                  <a:pt x="36" y="95"/>
                  <a:pt x="48" y="96"/>
                  <a:pt x="63" y="96"/>
                </a:cubicBezTo>
                <a:cubicBezTo>
                  <a:pt x="78" y="96"/>
                  <a:pt x="90" y="95"/>
                  <a:pt x="90" y="92"/>
                </a:cubicBezTo>
                <a:cubicBezTo>
                  <a:pt x="90" y="92"/>
                  <a:pt x="89" y="92"/>
                  <a:pt x="89" y="92"/>
                </a:cubicBezTo>
                <a:cubicBezTo>
                  <a:pt x="97" y="91"/>
                  <a:pt x="105" y="90"/>
                  <a:pt x="113" y="89"/>
                </a:cubicBezTo>
                <a:cubicBezTo>
                  <a:pt x="116" y="89"/>
                  <a:pt x="119" y="87"/>
                  <a:pt x="120" y="84"/>
                </a:cubicBezTo>
                <a:cubicBezTo>
                  <a:pt x="126" y="59"/>
                  <a:pt x="126" y="34"/>
                  <a:pt x="120" y="9"/>
                </a:cubicBezTo>
                <a:close/>
                <a:moveTo>
                  <a:pt x="112" y="82"/>
                </a:moveTo>
                <a:cubicBezTo>
                  <a:pt x="79" y="86"/>
                  <a:pt x="46" y="86"/>
                  <a:pt x="13" y="82"/>
                </a:cubicBezTo>
                <a:cubicBezTo>
                  <a:pt x="8" y="58"/>
                  <a:pt x="8" y="35"/>
                  <a:pt x="13" y="11"/>
                </a:cubicBezTo>
                <a:cubicBezTo>
                  <a:pt x="46" y="7"/>
                  <a:pt x="79" y="7"/>
                  <a:pt x="112" y="11"/>
                </a:cubicBezTo>
                <a:cubicBezTo>
                  <a:pt x="118" y="35"/>
                  <a:pt x="118" y="58"/>
                  <a:pt x="112" y="82"/>
                </a:cubicBezTo>
                <a:close/>
                <a:moveTo>
                  <a:pt x="55" y="32"/>
                </a:moveTo>
                <a:cubicBezTo>
                  <a:pt x="55" y="33"/>
                  <a:pt x="54" y="34"/>
                  <a:pt x="53" y="34"/>
                </a:cubicBezTo>
                <a:cubicBezTo>
                  <a:pt x="39" y="35"/>
                  <a:pt x="39" y="35"/>
                  <a:pt x="39" y="35"/>
                </a:cubicBezTo>
                <a:cubicBezTo>
                  <a:pt x="38" y="35"/>
                  <a:pt x="37" y="36"/>
                  <a:pt x="37" y="37"/>
                </a:cubicBezTo>
                <a:cubicBezTo>
                  <a:pt x="36" y="45"/>
                  <a:pt x="36" y="45"/>
                  <a:pt x="36" y="45"/>
                </a:cubicBezTo>
                <a:cubicBezTo>
                  <a:pt x="36" y="46"/>
                  <a:pt x="35" y="46"/>
                  <a:pt x="34" y="46"/>
                </a:cubicBezTo>
                <a:cubicBezTo>
                  <a:pt x="33" y="46"/>
                  <a:pt x="32" y="46"/>
                  <a:pt x="32" y="45"/>
                </a:cubicBezTo>
                <a:cubicBezTo>
                  <a:pt x="34" y="34"/>
                  <a:pt x="34" y="34"/>
                  <a:pt x="34" y="34"/>
                </a:cubicBezTo>
                <a:cubicBezTo>
                  <a:pt x="34" y="33"/>
                  <a:pt x="35" y="32"/>
                  <a:pt x="36" y="32"/>
                </a:cubicBezTo>
                <a:cubicBezTo>
                  <a:pt x="53" y="30"/>
                  <a:pt x="53" y="30"/>
                  <a:pt x="53" y="30"/>
                </a:cubicBezTo>
                <a:cubicBezTo>
                  <a:pt x="54" y="30"/>
                  <a:pt x="55" y="31"/>
                  <a:pt x="55" y="32"/>
                </a:cubicBezTo>
                <a:close/>
                <a:moveTo>
                  <a:pt x="103" y="31"/>
                </a:moveTo>
                <a:cubicBezTo>
                  <a:pt x="106" y="31"/>
                  <a:pt x="109" y="29"/>
                  <a:pt x="109" y="25"/>
                </a:cubicBezTo>
                <a:cubicBezTo>
                  <a:pt x="109" y="22"/>
                  <a:pt x="106" y="20"/>
                  <a:pt x="103" y="20"/>
                </a:cubicBezTo>
                <a:cubicBezTo>
                  <a:pt x="100" y="20"/>
                  <a:pt x="97" y="22"/>
                  <a:pt x="97" y="25"/>
                </a:cubicBezTo>
                <a:cubicBezTo>
                  <a:pt x="97" y="29"/>
                  <a:pt x="100" y="31"/>
                  <a:pt x="103" y="31"/>
                </a:cubicBezTo>
                <a:close/>
                <a:moveTo>
                  <a:pt x="103" y="23"/>
                </a:moveTo>
                <a:cubicBezTo>
                  <a:pt x="104" y="23"/>
                  <a:pt x="105" y="24"/>
                  <a:pt x="105" y="25"/>
                </a:cubicBezTo>
                <a:cubicBezTo>
                  <a:pt x="105" y="26"/>
                  <a:pt x="104" y="27"/>
                  <a:pt x="103" y="27"/>
                </a:cubicBezTo>
                <a:cubicBezTo>
                  <a:pt x="102" y="27"/>
                  <a:pt x="101" y="26"/>
                  <a:pt x="101" y="25"/>
                </a:cubicBezTo>
                <a:cubicBezTo>
                  <a:pt x="101" y="24"/>
                  <a:pt x="102" y="23"/>
                  <a:pt x="103" y="23"/>
                </a:cubicBezTo>
                <a:close/>
                <a:moveTo>
                  <a:pt x="113" y="60"/>
                </a:moveTo>
                <a:cubicBezTo>
                  <a:pt x="113" y="61"/>
                  <a:pt x="112" y="62"/>
                  <a:pt x="111" y="62"/>
                </a:cubicBezTo>
                <a:cubicBezTo>
                  <a:pt x="99" y="62"/>
                  <a:pt x="99" y="62"/>
                  <a:pt x="99" y="62"/>
                </a:cubicBezTo>
                <a:cubicBezTo>
                  <a:pt x="98" y="62"/>
                  <a:pt x="97" y="61"/>
                  <a:pt x="97" y="60"/>
                </a:cubicBezTo>
                <a:cubicBezTo>
                  <a:pt x="97" y="59"/>
                  <a:pt x="98" y="58"/>
                  <a:pt x="99" y="58"/>
                </a:cubicBezTo>
                <a:cubicBezTo>
                  <a:pt x="111" y="58"/>
                  <a:pt x="111" y="58"/>
                  <a:pt x="111" y="58"/>
                </a:cubicBezTo>
                <a:cubicBezTo>
                  <a:pt x="112" y="58"/>
                  <a:pt x="113" y="59"/>
                  <a:pt x="113" y="60"/>
                </a:cubicBezTo>
                <a:close/>
                <a:moveTo>
                  <a:pt x="113" y="48"/>
                </a:moveTo>
                <a:cubicBezTo>
                  <a:pt x="113" y="49"/>
                  <a:pt x="112" y="50"/>
                  <a:pt x="111" y="50"/>
                </a:cubicBezTo>
                <a:cubicBezTo>
                  <a:pt x="99" y="50"/>
                  <a:pt x="99" y="50"/>
                  <a:pt x="99" y="50"/>
                </a:cubicBezTo>
                <a:cubicBezTo>
                  <a:pt x="98" y="50"/>
                  <a:pt x="97" y="49"/>
                  <a:pt x="97" y="48"/>
                </a:cubicBezTo>
                <a:cubicBezTo>
                  <a:pt x="97" y="47"/>
                  <a:pt x="98" y="46"/>
                  <a:pt x="99" y="46"/>
                </a:cubicBezTo>
                <a:cubicBezTo>
                  <a:pt x="111" y="46"/>
                  <a:pt x="111" y="46"/>
                  <a:pt x="111" y="46"/>
                </a:cubicBezTo>
                <a:cubicBezTo>
                  <a:pt x="112" y="46"/>
                  <a:pt x="113" y="47"/>
                  <a:pt x="113" y="48"/>
                </a:cubicBezTo>
                <a:close/>
                <a:moveTo>
                  <a:pt x="109" y="71"/>
                </a:moveTo>
                <a:cubicBezTo>
                  <a:pt x="109" y="72"/>
                  <a:pt x="108" y="73"/>
                  <a:pt x="107" y="73"/>
                </a:cubicBezTo>
                <a:cubicBezTo>
                  <a:pt x="96" y="73"/>
                  <a:pt x="96" y="73"/>
                  <a:pt x="96" y="73"/>
                </a:cubicBezTo>
                <a:cubicBezTo>
                  <a:pt x="94" y="73"/>
                  <a:pt x="94" y="72"/>
                  <a:pt x="94" y="71"/>
                </a:cubicBezTo>
                <a:cubicBezTo>
                  <a:pt x="94" y="70"/>
                  <a:pt x="94" y="69"/>
                  <a:pt x="96" y="69"/>
                </a:cubicBezTo>
                <a:cubicBezTo>
                  <a:pt x="107" y="69"/>
                  <a:pt x="107" y="69"/>
                  <a:pt x="107" y="69"/>
                </a:cubicBezTo>
                <a:cubicBezTo>
                  <a:pt x="108" y="69"/>
                  <a:pt x="109" y="70"/>
                  <a:pt x="109" y="71"/>
                </a:cubicBezTo>
                <a:close/>
                <a:moveTo>
                  <a:pt x="87" y="18"/>
                </a:moveTo>
                <a:cubicBezTo>
                  <a:pt x="76" y="16"/>
                  <a:pt x="66" y="15"/>
                  <a:pt x="55" y="15"/>
                </a:cubicBezTo>
                <a:cubicBezTo>
                  <a:pt x="45" y="15"/>
                  <a:pt x="34" y="16"/>
                  <a:pt x="24" y="18"/>
                </a:cubicBezTo>
                <a:cubicBezTo>
                  <a:pt x="23" y="18"/>
                  <a:pt x="21" y="19"/>
                  <a:pt x="21" y="21"/>
                </a:cubicBezTo>
                <a:cubicBezTo>
                  <a:pt x="16" y="37"/>
                  <a:pt x="16" y="55"/>
                  <a:pt x="21" y="71"/>
                </a:cubicBezTo>
                <a:cubicBezTo>
                  <a:pt x="21" y="73"/>
                  <a:pt x="23" y="74"/>
                  <a:pt x="24" y="74"/>
                </a:cubicBezTo>
                <a:cubicBezTo>
                  <a:pt x="34" y="76"/>
                  <a:pt x="45" y="77"/>
                  <a:pt x="55" y="77"/>
                </a:cubicBezTo>
                <a:cubicBezTo>
                  <a:pt x="66" y="77"/>
                  <a:pt x="76" y="76"/>
                  <a:pt x="87" y="74"/>
                </a:cubicBezTo>
                <a:cubicBezTo>
                  <a:pt x="88" y="74"/>
                  <a:pt x="89" y="73"/>
                  <a:pt x="89" y="71"/>
                </a:cubicBezTo>
                <a:cubicBezTo>
                  <a:pt x="95" y="55"/>
                  <a:pt x="95" y="37"/>
                  <a:pt x="89" y="21"/>
                </a:cubicBezTo>
                <a:cubicBezTo>
                  <a:pt x="89" y="19"/>
                  <a:pt x="88" y="18"/>
                  <a:pt x="87" y="18"/>
                </a:cubicBezTo>
                <a:close/>
                <a:moveTo>
                  <a:pt x="86" y="70"/>
                </a:moveTo>
                <a:cubicBezTo>
                  <a:pt x="65" y="74"/>
                  <a:pt x="45" y="74"/>
                  <a:pt x="25" y="70"/>
                </a:cubicBezTo>
                <a:cubicBezTo>
                  <a:pt x="19" y="54"/>
                  <a:pt x="19" y="38"/>
                  <a:pt x="25" y="22"/>
                </a:cubicBezTo>
                <a:cubicBezTo>
                  <a:pt x="45" y="18"/>
                  <a:pt x="65" y="18"/>
                  <a:pt x="86" y="22"/>
                </a:cubicBezTo>
                <a:cubicBezTo>
                  <a:pt x="91" y="38"/>
                  <a:pt x="91" y="54"/>
                  <a:pt x="86" y="70"/>
                </a:cubicBezTo>
                <a:close/>
                <a:moveTo>
                  <a:pt x="86" y="70"/>
                </a:moveTo>
                <a:cubicBezTo>
                  <a:pt x="86" y="70"/>
                  <a:pt x="86" y="70"/>
                  <a:pt x="86" y="7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58" name="Oval 57">
            <a:extLst>
              <a:ext uri="{FF2B5EF4-FFF2-40B4-BE49-F238E27FC236}">
                <a16:creationId xmlns:a16="http://schemas.microsoft.com/office/drawing/2014/main" id="{250B0514-E01B-0B54-930F-F5F2AF2D5154}"/>
              </a:ext>
            </a:extLst>
          </p:cNvPr>
          <p:cNvSpPr/>
          <p:nvPr/>
        </p:nvSpPr>
        <p:spPr>
          <a:xfrm>
            <a:off x="9094214" y="2615083"/>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9C1A"/>
                </a:solidFill>
                <a:effectLst/>
                <a:uLnTx/>
                <a:uFillTx/>
                <a:latin typeface="Calibri"/>
                <a:ea typeface="+mn-ea"/>
                <a:cs typeface="+mn-cs"/>
              </a:rPr>
              <a:t>CHAT</a:t>
            </a:r>
          </a:p>
        </p:txBody>
      </p:sp>
      <p:sp>
        <p:nvSpPr>
          <p:cNvPr id="59" name="Freeform 10">
            <a:extLst>
              <a:ext uri="{FF2B5EF4-FFF2-40B4-BE49-F238E27FC236}">
                <a16:creationId xmlns:a16="http://schemas.microsoft.com/office/drawing/2014/main" id="{F20953CF-B2D3-1540-EB39-E3E11ACC30B0}"/>
              </a:ext>
            </a:extLst>
          </p:cNvPr>
          <p:cNvSpPr>
            <a:spLocks noEditPoints="1"/>
          </p:cNvSpPr>
          <p:nvPr/>
        </p:nvSpPr>
        <p:spPr bwMode="auto">
          <a:xfrm>
            <a:off x="9332166" y="2836250"/>
            <a:ext cx="401638" cy="388938"/>
          </a:xfrm>
          <a:custGeom>
            <a:avLst/>
            <a:gdLst/>
            <a:ahLst/>
            <a:cxnLst>
              <a:cxn ang="0">
                <a:pos x="240" y="144"/>
              </a:cxn>
              <a:cxn ang="0">
                <a:pos x="236" y="144"/>
              </a:cxn>
              <a:cxn ang="0">
                <a:pos x="232" y="144"/>
              </a:cxn>
              <a:cxn ang="0">
                <a:pos x="232" y="164"/>
              </a:cxn>
              <a:cxn ang="0">
                <a:pos x="232" y="166"/>
              </a:cxn>
              <a:cxn ang="0">
                <a:pos x="231" y="168"/>
              </a:cxn>
              <a:cxn ang="0">
                <a:pos x="231" y="169"/>
              </a:cxn>
              <a:cxn ang="0">
                <a:pos x="230" y="170"/>
              </a:cxn>
              <a:cxn ang="0">
                <a:pos x="230" y="171"/>
              </a:cxn>
              <a:cxn ang="0">
                <a:pos x="229" y="172"/>
              </a:cxn>
              <a:cxn ang="0">
                <a:pos x="228" y="172"/>
              </a:cxn>
              <a:cxn ang="0">
                <a:pos x="220" y="176"/>
              </a:cxn>
              <a:cxn ang="0">
                <a:pos x="220" y="176"/>
              </a:cxn>
              <a:cxn ang="0">
                <a:pos x="212" y="172"/>
              </a:cxn>
              <a:cxn ang="0">
                <a:pos x="183" y="144"/>
              </a:cxn>
              <a:cxn ang="0">
                <a:pos x="182" y="144"/>
              </a:cxn>
              <a:cxn ang="0">
                <a:pos x="72" y="144"/>
              </a:cxn>
              <a:cxn ang="0">
                <a:pos x="60" y="132"/>
              </a:cxn>
              <a:cxn ang="0">
                <a:pos x="60" y="12"/>
              </a:cxn>
              <a:cxn ang="0">
                <a:pos x="72" y="0"/>
              </a:cxn>
              <a:cxn ang="0">
                <a:pos x="240" y="0"/>
              </a:cxn>
              <a:cxn ang="0">
                <a:pos x="252" y="12"/>
              </a:cxn>
              <a:cxn ang="0">
                <a:pos x="252" y="132"/>
              </a:cxn>
              <a:cxn ang="0">
                <a:pos x="240" y="144"/>
              </a:cxn>
              <a:cxn ang="0">
                <a:pos x="178" y="156"/>
              </a:cxn>
              <a:cxn ang="0">
                <a:pos x="203" y="181"/>
              </a:cxn>
              <a:cxn ang="0">
                <a:pos x="203" y="181"/>
              </a:cxn>
              <a:cxn ang="0">
                <a:pos x="220" y="188"/>
              </a:cxn>
              <a:cxn ang="0">
                <a:pos x="220" y="196"/>
              </a:cxn>
              <a:cxn ang="0">
                <a:pos x="208" y="208"/>
              </a:cxn>
              <a:cxn ang="0">
                <a:pos x="124" y="208"/>
              </a:cxn>
              <a:cxn ang="0">
                <a:pos x="96" y="208"/>
              </a:cxn>
              <a:cxn ang="0">
                <a:pos x="84" y="208"/>
              </a:cxn>
              <a:cxn ang="0">
                <a:pos x="81" y="208"/>
              </a:cxn>
              <a:cxn ang="0">
                <a:pos x="48" y="240"/>
              </a:cxn>
              <a:cxn ang="0">
                <a:pos x="40" y="244"/>
              </a:cxn>
              <a:cxn ang="0">
                <a:pos x="40" y="244"/>
              </a:cxn>
              <a:cxn ang="0">
                <a:pos x="32" y="240"/>
              </a:cxn>
              <a:cxn ang="0">
                <a:pos x="31" y="240"/>
              </a:cxn>
              <a:cxn ang="0">
                <a:pos x="30" y="239"/>
              </a:cxn>
              <a:cxn ang="0">
                <a:pos x="30" y="238"/>
              </a:cxn>
              <a:cxn ang="0">
                <a:pos x="29" y="237"/>
              </a:cxn>
              <a:cxn ang="0">
                <a:pos x="29" y="236"/>
              </a:cxn>
              <a:cxn ang="0">
                <a:pos x="28" y="234"/>
              </a:cxn>
              <a:cxn ang="0">
                <a:pos x="28" y="232"/>
              </a:cxn>
              <a:cxn ang="0">
                <a:pos x="28" y="208"/>
              </a:cxn>
              <a:cxn ang="0">
                <a:pos x="26" y="208"/>
              </a:cxn>
              <a:cxn ang="0">
                <a:pos x="12" y="208"/>
              </a:cxn>
              <a:cxn ang="0">
                <a:pos x="0" y="196"/>
              </a:cxn>
              <a:cxn ang="0">
                <a:pos x="0" y="60"/>
              </a:cxn>
              <a:cxn ang="0">
                <a:pos x="12" y="48"/>
              </a:cxn>
              <a:cxn ang="0">
                <a:pos x="48" y="48"/>
              </a:cxn>
              <a:cxn ang="0">
                <a:pos x="48" y="132"/>
              </a:cxn>
              <a:cxn ang="0">
                <a:pos x="72" y="156"/>
              </a:cxn>
              <a:cxn ang="0">
                <a:pos x="178" y="156"/>
              </a:cxn>
            </a:cxnLst>
            <a:rect l="0" t="0" r="r" b="b"/>
            <a:pathLst>
              <a:path w="252" h="244">
                <a:moveTo>
                  <a:pt x="240" y="144"/>
                </a:moveTo>
                <a:cubicBezTo>
                  <a:pt x="236" y="144"/>
                  <a:pt x="236" y="144"/>
                  <a:pt x="236" y="144"/>
                </a:cubicBezTo>
                <a:cubicBezTo>
                  <a:pt x="232" y="144"/>
                  <a:pt x="232" y="144"/>
                  <a:pt x="232" y="144"/>
                </a:cubicBezTo>
                <a:cubicBezTo>
                  <a:pt x="232" y="164"/>
                  <a:pt x="232" y="164"/>
                  <a:pt x="232" y="164"/>
                </a:cubicBezTo>
                <a:cubicBezTo>
                  <a:pt x="232" y="165"/>
                  <a:pt x="232" y="166"/>
                  <a:pt x="232" y="166"/>
                </a:cubicBezTo>
                <a:cubicBezTo>
                  <a:pt x="232" y="167"/>
                  <a:pt x="231" y="167"/>
                  <a:pt x="231" y="168"/>
                </a:cubicBezTo>
                <a:cubicBezTo>
                  <a:pt x="231" y="168"/>
                  <a:pt x="231" y="168"/>
                  <a:pt x="231" y="169"/>
                </a:cubicBezTo>
                <a:cubicBezTo>
                  <a:pt x="231" y="169"/>
                  <a:pt x="231" y="170"/>
                  <a:pt x="230" y="170"/>
                </a:cubicBezTo>
                <a:cubicBezTo>
                  <a:pt x="230" y="170"/>
                  <a:pt x="230" y="170"/>
                  <a:pt x="230" y="171"/>
                </a:cubicBezTo>
                <a:cubicBezTo>
                  <a:pt x="230" y="171"/>
                  <a:pt x="229" y="172"/>
                  <a:pt x="229" y="172"/>
                </a:cubicBezTo>
                <a:cubicBezTo>
                  <a:pt x="229" y="172"/>
                  <a:pt x="229" y="172"/>
                  <a:pt x="228" y="172"/>
                </a:cubicBezTo>
                <a:cubicBezTo>
                  <a:pt x="226" y="175"/>
                  <a:pt x="223" y="176"/>
                  <a:pt x="220" y="176"/>
                </a:cubicBezTo>
                <a:cubicBezTo>
                  <a:pt x="220" y="176"/>
                  <a:pt x="220" y="176"/>
                  <a:pt x="220" y="176"/>
                </a:cubicBezTo>
                <a:cubicBezTo>
                  <a:pt x="217" y="176"/>
                  <a:pt x="214" y="175"/>
                  <a:pt x="212" y="172"/>
                </a:cubicBezTo>
                <a:cubicBezTo>
                  <a:pt x="183" y="144"/>
                  <a:pt x="183" y="144"/>
                  <a:pt x="183" y="144"/>
                </a:cubicBezTo>
                <a:cubicBezTo>
                  <a:pt x="182" y="144"/>
                  <a:pt x="182" y="144"/>
                  <a:pt x="182" y="144"/>
                </a:cubicBezTo>
                <a:cubicBezTo>
                  <a:pt x="72" y="144"/>
                  <a:pt x="72" y="144"/>
                  <a:pt x="72" y="144"/>
                </a:cubicBezTo>
                <a:cubicBezTo>
                  <a:pt x="65" y="144"/>
                  <a:pt x="60" y="139"/>
                  <a:pt x="60" y="132"/>
                </a:cubicBezTo>
                <a:cubicBezTo>
                  <a:pt x="60" y="12"/>
                  <a:pt x="60" y="12"/>
                  <a:pt x="60" y="12"/>
                </a:cubicBezTo>
                <a:cubicBezTo>
                  <a:pt x="60" y="5"/>
                  <a:pt x="65" y="0"/>
                  <a:pt x="72" y="0"/>
                </a:cubicBezTo>
                <a:cubicBezTo>
                  <a:pt x="240" y="0"/>
                  <a:pt x="240" y="0"/>
                  <a:pt x="240" y="0"/>
                </a:cubicBezTo>
                <a:cubicBezTo>
                  <a:pt x="247" y="0"/>
                  <a:pt x="252" y="5"/>
                  <a:pt x="252" y="12"/>
                </a:cubicBezTo>
                <a:cubicBezTo>
                  <a:pt x="252" y="132"/>
                  <a:pt x="252" y="132"/>
                  <a:pt x="252" y="132"/>
                </a:cubicBezTo>
                <a:cubicBezTo>
                  <a:pt x="252" y="139"/>
                  <a:pt x="247" y="144"/>
                  <a:pt x="240" y="144"/>
                </a:cubicBezTo>
                <a:moveTo>
                  <a:pt x="178" y="156"/>
                </a:moveTo>
                <a:cubicBezTo>
                  <a:pt x="203" y="181"/>
                  <a:pt x="203" y="181"/>
                  <a:pt x="203" y="181"/>
                </a:cubicBezTo>
                <a:cubicBezTo>
                  <a:pt x="203" y="181"/>
                  <a:pt x="203" y="181"/>
                  <a:pt x="203" y="181"/>
                </a:cubicBezTo>
                <a:cubicBezTo>
                  <a:pt x="208" y="185"/>
                  <a:pt x="214" y="188"/>
                  <a:pt x="220" y="188"/>
                </a:cubicBezTo>
                <a:cubicBezTo>
                  <a:pt x="220" y="196"/>
                  <a:pt x="220" y="196"/>
                  <a:pt x="220" y="196"/>
                </a:cubicBezTo>
                <a:cubicBezTo>
                  <a:pt x="220" y="203"/>
                  <a:pt x="215" y="208"/>
                  <a:pt x="208" y="208"/>
                </a:cubicBezTo>
                <a:cubicBezTo>
                  <a:pt x="124" y="208"/>
                  <a:pt x="124" y="208"/>
                  <a:pt x="124" y="208"/>
                </a:cubicBezTo>
                <a:cubicBezTo>
                  <a:pt x="96" y="208"/>
                  <a:pt x="96" y="208"/>
                  <a:pt x="96" y="208"/>
                </a:cubicBezTo>
                <a:cubicBezTo>
                  <a:pt x="84" y="208"/>
                  <a:pt x="84" y="208"/>
                  <a:pt x="84" y="208"/>
                </a:cubicBezTo>
                <a:cubicBezTo>
                  <a:pt x="81" y="208"/>
                  <a:pt x="81" y="208"/>
                  <a:pt x="81" y="208"/>
                </a:cubicBezTo>
                <a:cubicBezTo>
                  <a:pt x="48" y="240"/>
                  <a:pt x="48" y="240"/>
                  <a:pt x="48" y="240"/>
                </a:cubicBezTo>
                <a:cubicBezTo>
                  <a:pt x="46" y="243"/>
                  <a:pt x="43" y="244"/>
                  <a:pt x="40" y="244"/>
                </a:cubicBezTo>
                <a:cubicBezTo>
                  <a:pt x="40" y="244"/>
                  <a:pt x="40" y="244"/>
                  <a:pt x="40" y="244"/>
                </a:cubicBezTo>
                <a:cubicBezTo>
                  <a:pt x="37" y="244"/>
                  <a:pt x="34" y="243"/>
                  <a:pt x="32" y="240"/>
                </a:cubicBezTo>
                <a:cubicBezTo>
                  <a:pt x="31" y="240"/>
                  <a:pt x="31" y="240"/>
                  <a:pt x="31" y="240"/>
                </a:cubicBezTo>
                <a:cubicBezTo>
                  <a:pt x="31" y="240"/>
                  <a:pt x="30" y="239"/>
                  <a:pt x="30" y="239"/>
                </a:cubicBezTo>
                <a:cubicBezTo>
                  <a:pt x="30" y="238"/>
                  <a:pt x="30" y="238"/>
                  <a:pt x="30" y="238"/>
                </a:cubicBezTo>
                <a:cubicBezTo>
                  <a:pt x="29" y="238"/>
                  <a:pt x="29" y="237"/>
                  <a:pt x="29" y="237"/>
                </a:cubicBezTo>
                <a:cubicBezTo>
                  <a:pt x="29" y="236"/>
                  <a:pt x="29" y="236"/>
                  <a:pt x="29" y="236"/>
                </a:cubicBezTo>
                <a:cubicBezTo>
                  <a:pt x="29" y="235"/>
                  <a:pt x="28" y="235"/>
                  <a:pt x="28" y="234"/>
                </a:cubicBezTo>
                <a:cubicBezTo>
                  <a:pt x="28" y="234"/>
                  <a:pt x="28" y="233"/>
                  <a:pt x="28" y="232"/>
                </a:cubicBezTo>
                <a:cubicBezTo>
                  <a:pt x="28" y="208"/>
                  <a:pt x="28" y="208"/>
                  <a:pt x="28" y="208"/>
                </a:cubicBezTo>
                <a:cubicBezTo>
                  <a:pt x="26" y="208"/>
                  <a:pt x="26" y="208"/>
                  <a:pt x="26" y="208"/>
                </a:cubicBezTo>
                <a:cubicBezTo>
                  <a:pt x="12" y="208"/>
                  <a:pt x="12" y="208"/>
                  <a:pt x="12" y="208"/>
                </a:cubicBezTo>
                <a:cubicBezTo>
                  <a:pt x="5" y="208"/>
                  <a:pt x="0" y="203"/>
                  <a:pt x="0" y="196"/>
                </a:cubicBezTo>
                <a:cubicBezTo>
                  <a:pt x="0" y="60"/>
                  <a:pt x="0" y="60"/>
                  <a:pt x="0" y="60"/>
                </a:cubicBezTo>
                <a:cubicBezTo>
                  <a:pt x="0" y="53"/>
                  <a:pt x="5" y="48"/>
                  <a:pt x="12" y="48"/>
                </a:cubicBezTo>
                <a:cubicBezTo>
                  <a:pt x="48" y="48"/>
                  <a:pt x="48" y="48"/>
                  <a:pt x="48" y="48"/>
                </a:cubicBezTo>
                <a:cubicBezTo>
                  <a:pt x="48" y="132"/>
                  <a:pt x="48" y="132"/>
                  <a:pt x="48" y="132"/>
                </a:cubicBezTo>
                <a:cubicBezTo>
                  <a:pt x="48" y="145"/>
                  <a:pt x="59" y="156"/>
                  <a:pt x="72" y="156"/>
                </a:cubicBezTo>
                <a:lnTo>
                  <a:pt x="178" y="1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60" name="Freeform 87">
            <a:extLst>
              <a:ext uri="{FF2B5EF4-FFF2-40B4-BE49-F238E27FC236}">
                <a16:creationId xmlns:a16="http://schemas.microsoft.com/office/drawing/2014/main" id="{C319248A-0923-02A1-CD1B-407A46BCE672}"/>
              </a:ext>
            </a:extLst>
          </p:cNvPr>
          <p:cNvSpPr>
            <a:spLocks noEditPoints="1"/>
          </p:cNvSpPr>
          <p:nvPr/>
        </p:nvSpPr>
        <p:spPr bwMode="auto">
          <a:xfrm>
            <a:off x="4987708" y="5098157"/>
            <a:ext cx="386097" cy="447565"/>
          </a:xfrm>
          <a:custGeom>
            <a:avLst/>
            <a:gdLst/>
            <a:ahLst/>
            <a:cxnLst>
              <a:cxn ang="0">
                <a:pos x="188" y="232"/>
              </a:cxn>
              <a:cxn ang="0">
                <a:pos x="12" y="232"/>
              </a:cxn>
              <a:cxn ang="0">
                <a:pos x="0" y="220"/>
              </a:cxn>
              <a:cxn ang="0">
                <a:pos x="0" y="12"/>
              </a:cxn>
              <a:cxn ang="0">
                <a:pos x="12" y="0"/>
              </a:cxn>
              <a:cxn ang="0">
                <a:pos x="188" y="0"/>
              </a:cxn>
              <a:cxn ang="0">
                <a:pos x="200" y="12"/>
              </a:cxn>
              <a:cxn ang="0">
                <a:pos x="200" y="220"/>
              </a:cxn>
              <a:cxn ang="0">
                <a:pos x="188" y="232"/>
              </a:cxn>
              <a:cxn ang="0">
                <a:pos x="100" y="224"/>
              </a:cxn>
              <a:cxn ang="0">
                <a:pos x="108" y="216"/>
              </a:cxn>
              <a:cxn ang="0">
                <a:pos x="100" y="208"/>
              </a:cxn>
              <a:cxn ang="0">
                <a:pos x="92" y="216"/>
              </a:cxn>
              <a:cxn ang="0">
                <a:pos x="100" y="224"/>
              </a:cxn>
              <a:cxn ang="0">
                <a:pos x="176" y="24"/>
              </a:cxn>
              <a:cxn ang="0">
                <a:pos x="24" y="24"/>
              </a:cxn>
              <a:cxn ang="0">
                <a:pos x="24" y="200"/>
              </a:cxn>
              <a:cxn ang="0">
                <a:pos x="176" y="200"/>
              </a:cxn>
              <a:cxn ang="0">
                <a:pos x="176" y="24"/>
              </a:cxn>
            </a:cxnLst>
            <a:rect l="0" t="0" r="r" b="b"/>
            <a:pathLst>
              <a:path w="200" h="232">
                <a:moveTo>
                  <a:pt x="188" y="232"/>
                </a:moveTo>
                <a:cubicBezTo>
                  <a:pt x="12" y="232"/>
                  <a:pt x="12" y="232"/>
                  <a:pt x="12" y="232"/>
                </a:cubicBezTo>
                <a:cubicBezTo>
                  <a:pt x="5" y="232"/>
                  <a:pt x="0" y="227"/>
                  <a:pt x="0" y="220"/>
                </a:cubicBezTo>
                <a:cubicBezTo>
                  <a:pt x="0" y="12"/>
                  <a:pt x="0" y="12"/>
                  <a:pt x="0" y="12"/>
                </a:cubicBezTo>
                <a:cubicBezTo>
                  <a:pt x="0" y="5"/>
                  <a:pt x="5" y="0"/>
                  <a:pt x="12" y="0"/>
                </a:cubicBezTo>
                <a:cubicBezTo>
                  <a:pt x="188" y="0"/>
                  <a:pt x="188" y="0"/>
                  <a:pt x="188" y="0"/>
                </a:cubicBezTo>
                <a:cubicBezTo>
                  <a:pt x="195" y="0"/>
                  <a:pt x="200" y="5"/>
                  <a:pt x="200" y="12"/>
                </a:cubicBezTo>
                <a:cubicBezTo>
                  <a:pt x="200" y="220"/>
                  <a:pt x="200" y="220"/>
                  <a:pt x="200" y="220"/>
                </a:cubicBezTo>
                <a:cubicBezTo>
                  <a:pt x="200" y="227"/>
                  <a:pt x="195" y="232"/>
                  <a:pt x="188" y="232"/>
                </a:cubicBezTo>
                <a:moveTo>
                  <a:pt x="100" y="224"/>
                </a:moveTo>
                <a:cubicBezTo>
                  <a:pt x="104" y="224"/>
                  <a:pt x="108" y="220"/>
                  <a:pt x="108" y="216"/>
                </a:cubicBezTo>
                <a:cubicBezTo>
                  <a:pt x="108" y="212"/>
                  <a:pt x="104" y="208"/>
                  <a:pt x="100" y="208"/>
                </a:cubicBezTo>
                <a:cubicBezTo>
                  <a:pt x="96" y="208"/>
                  <a:pt x="92" y="212"/>
                  <a:pt x="92" y="216"/>
                </a:cubicBezTo>
                <a:cubicBezTo>
                  <a:pt x="92" y="220"/>
                  <a:pt x="96" y="224"/>
                  <a:pt x="100" y="224"/>
                </a:cubicBezTo>
                <a:moveTo>
                  <a:pt x="176" y="24"/>
                </a:moveTo>
                <a:cubicBezTo>
                  <a:pt x="24" y="24"/>
                  <a:pt x="24" y="24"/>
                  <a:pt x="24" y="24"/>
                </a:cubicBezTo>
                <a:cubicBezTo>
                  <a:pt x="24" y="200"/>
                  <a:pt x="24" y="200"/>
                  <a:pt x="24" y="200"/>
                </a:cubicBezTo>
                <a:cubicBezTo>
                  <a:pt x="176" y="200"/>
                  <a:pt x="176" y="200"/>
                  <a:pt x="176" y="200"/>
                </a:cubicBezTo>
                <a:lnTo>
                  <a:pt x="176" y="2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61" name="Freeform 63">
            <a:extLst>
              <a:ext uri="{FF2B5EF4-FFF2-40B4-BE49-F238E27FC236}">
                <a16:creationId xmlns:a16="http://schemas.microsoft.com/office/drawing/2014/main" id="{F2AF654A-516F-B272-82A9-E1B54B2868D0}"/>
              </a:ext>
            </a:extLst>
          </p:cNvPr>
          <p:cNvSpPr>
            <a:spLocks noEditPoints="1"/>
          </p:cNvSpPr>
          <p:nvPr/>
        </p:nvSpPr>
        <p:spPr bwMode="auto">
          <a:xfrm>
            <a:off x="4067096" y="4457700"/>
            <a:ext cx="391859" cy="424514"/>
          </a:xfrm>
          <a:custGeom>
            <a:avLst/>
            <a:gdLst/>
            <a:ahLst/>
            <a:cxnLst>
              <a:cxn ang="0">
                <a:pos x="197" y="104"/>
              </a:cxn>
              <a:cxn ang="0">
                <a:pos x="197" y="104"/>
              </a:cxn>
              <a:cxn ang="0">
                <a:pos x="196" y="105"/>
              </a:cxn>
              <a:cxn ang="0">
                <a:pos x="100" y="12"/>
              </a:cxn>
              <a:cxn ang="0">
                <a:pos x="28" y="12"/>
              </a:cxn>
              <a:cxn ang="0">
                <a:pos x="12" y="12"/>
              </a:cxn>
              <a:cxn ang="0">
                <a:pos x="24" y="0"/>
              </a:cxn>
              <a:cxn ang="0">
                <a:pos x="24" y="0"/>
              </a:cxn>
              <a:cxn ang="0">
                <a:pos x="100" y="0"/>
              </a:cxn>
              <a:cxn ang="0">
                <a:pos x="100" y="0"/>
              </a:cxn>
              <a:cxn ang="0">
                <a:pos x="100" y="0"/>
              </a:cxn>
              <a:cxn ang="0">
                <a:pos x="109" y="4"/>
              </a:cxn>
              <a:cxn ang="0">
                <a:pos x="176" y="68"/>
              </a:cxn>
              <a:cxn ang="0">
                <a:pos x="176" y="68"/>
              </a:cxn>
              <a:cxn ang="0">
                <a:pos x="196" y="87"/>
              </a:cxn>
              <a:cxn ang="0">
                <a:pos x="200" y="96"/>
              </a:cxn>
              <a:cxn ang="0">
                <a:pos x="197" y="104"/>
              </a:cxn>
              <a:cxn ang="0">
                <a:pos x="88" y="24"/>
              </a:cxn>
              <a:cxn ang="0">
                <a:pos x="88" y="24"/>
              </a:cxn>
              <a:cxn ang="0">
                <a:pos x="88" y="24"/>
              </a:cxn>
              <a:cxn ang="0">
                <a:pos x="97" y="28"/>
              </a:cxn>
              <a:cxn ang="0">
                <a:pos x="188" y="115"/>
              </a:cxn>
              <a:cxn ang="0">
                <a:pos x="192" y="122"/>
              </a:cxn>
              <a:cxn ang="0">
                <a:pos x="192" y="122"/>
              </a:cxn>
              <a:cxn ang="0">
                <a:pos x="192" y="123"/>
              </a:cxn>
              <a:cxn ang="0">
                <a:pos x="192" y="123"/>
              </a:cxn>
              <a:cxn ang="0">
                <a:pos x="192" y="124"/>
              </a:cxn>
              <a:cxn ang="0">
                <a:pos x="192" y="124"/>
              </a:cxn>
              <a:cxn ang="0">
                <a:pos x="189" y="132"/>
              </a:cxn>
              <a:cxn ang="0">
                <a:pos x="189" y="132"/>
              </a:cxn>
              <a:cxn ang="0">
                <a:pos x="121" y="212"/>
              </a:cxn>
              <a:cxn ang="0">
                <a:pos x="121" y="212"/>
              </a:cxn>
              <a:cxn ang="0">
                <a:pos x="112" y="216"/>
              </a:cxn>
              <a:cxn ang="0">
                <a:pos x="111" y="216"/>
              </a:cxn>
              <a:cxn ang="0">
                <a:pos x="110" y="216"/>
              </a:cxn>
              <a:cxn ang="0">
                <a:pos x="110" y="216"/>
              </a:cxn>
              <a:cxn ang="0">
                <a:pos x="104" y="213"/>
              </a:cxn>
              <a:cxn ang="0">
                <a:pos x="104" y="213"/>
              </a:cxn>
              <a:cxn ang="0">
                <a:pos x="4" y="121"/>
              </a:cxn>
              <a:cxn ang="0">
                <a:pos x="4" y="121"/>
              </a:cxn>
              <a:cxn ang="0">
                <a:pos x="0" y="112"/>
              </a:cxn>
              <a:cxn ang="0">
                <a:pos x="0" y="112"/>
              </a:cxn>
              <a:cxn ang="0">
                <a:pos x="0" y="48"/>
              </a:cxn>
              <a:cxn ang="0">
                <a:pos x="0" y="36"/>
              </a:cxn>
              <a:cxn ang="0">
                <a:pos x="0" y="36"/>
              </a:cxn>
              <a:cxn ang="0">
                <a:pos x="0" y="36"/>
              </a:cxn>
              <a:cxn ang="0">
                <a:pos x="12" y="24"/>
              </a:cxn>
              <a:cxn ang="0">
                <a:pos x="12" y="24"/>
              </a:cxn>
              <a:cxn ang="0">
                <a:pos x="88" y="24"/>
              </a:cxn>
              <a:cxn ang="0">
                <a:pos x="32" y="72"/>
              </a:cxn>
              <a:cxn ang="0">
                <a:pos x="48" y="56"/>
              </a:cxn>
              <a:cxn ang="0">
                <a:pos x="32" y="40"/>
              </a:cxn>
              <a:cxn ang="0">
                <a:pos x="16" y="56"/>
              </a:cxn>
              <a:cxn ang="0">
                <a:pos x="32" y="72"/>
              </a:cxn>
            </a:cxnLst>
            <a:rect l="0" t="0" r="r" b="b"/>
            <a:pathLst>
              <a:path w="200" h="216">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62" name="Freeform 172">
            <a:extLst>
              <a:ext uri="{FF2B5EF4-FFF2-40B4-BE49-F238E27FC236}">
                <a16:creationId xmlns:a16="http://schemas.microsoft.com/office/drawing/2014/main" id="{4E47969F-7CDB-0F09-FFF3-A08FB8D9DADE}"/>
              </a:ext>
            </a:extLst>
          </p:cNvPr>
          <p:cNvSpPr>
            <a:spLocks noEditPoints="1"/>
          </p:cNvSpPr>
          <p:nvPr/>
        </p:nvSpPr>
        <p:spPr bwMode="auto">
          <a:xfrm>
            <a:off x="6096000" y="4323254"/>
            <a:ext cx="247794" cy="363046"/>
          </a:xfrm>
          <a:custGeom>
            <a:avLst/>
            <a:gdLst/>
            <a:ahLst/>
            <a:cxnLst>
              <a:cxn ang="0">
                <a:pos x="40" y="0"/>
              </a:cxn>
              <a:cxn ang="0">
                <a:pos x="0" y="37"/>
              </a:cxn>
              <a:cxn ang="0">
                <a:pos x="40" y="117"/>
              </a:cxn>
              <a:cxn ang="0">
                <a:pos x="80" y="37"/>
              </a:cxn>
              <a:cxn ang="0">
                <a:pos x="40" y="0"/>
              </a:cxn>
              <a:cxn ang="0">
                <a:pos x="40" y="49"/>
              </a:cxn>
              <a:cxn ang="0">
                <a:pos x="27" y="37"/>
              </a:cxn>
              <a:cxn ang="0">
                <a:pos x="40" y="24"/>
              </a:cxn>
              <a:cxn ang="0">
                <a:pos x="53" y="37"/>
              </a:cxn>
              <a:cxn ang="0">
                <a:pos x="40" y="49"/>
              </a:cxn>
            </a:cxnLst>
            <a:rect l="0" t="0" r="r" b="b"/>
            <a:pathLst>
              <a:path w="80" h="117">
                <a:moveTo>
                  <a:pt x="40" y="0"/>
                </a:moveTo>
                <a:cubicBezTo>
                  <a:pt x="24" y="0"/>
                  <a:pt x="0" y="8"/>
                  <a:pt x="0" y="37"/>
                </a:cubicBezTo>
                <a:cubicBezTo>
                  <a:pt x="0" y="51"/>
                  <a:pt x="32" y="102"/>
                  <a:pt x="40" y="117"/>
                </a:cubicBezTo>
                <a:cubicBezTo>
                  <a:pt x="48" y="102"/>
                  <a:pt x="80" y="51"/>
                  <a:pt x="80" y="37"/>
                </a:cubicBezTo>
                <a:cubicBezTo>
                  <a:pt x="80" y="8"/>
                  <a:pt x="56" y="0"/>
                  <a:pt x="40" y="0"/>
                </a:cubicBezTo>
                <a:close/>
                <a:moveTo>
                  <a:pt x="40" y="49"/>
                </a:moveTo>
                <a:cubicBezTo>
                  <a:pt x="33" y="49"/>
                  <a:pt x="27" y="44"/>
                  <a:pt x="27" y="37"/>
                </a:cubicBezTo>
                <a:cubicBezTo>
                  <a:pt x="27" y="30"/>
                  <a:pt x="33" y="24"/>
                  <a:pt x="40" y="24"/>
                </a:cubicBezTo>
                <a:cubicBezTo>
                  <a:pt x="47" y="24"/>
                  <a:pt x="53" y="30"/>
                  <a:pt x="53" y="37"/>
                </a:cubicBezTo>
                <a:cubicBezTo>
                  <a:pt x="53" y="44"/>
                  <a:pt x="47" y="49"/>
                  <a:pt x="40" y="4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63" name="Freeform 143">
            <a:extLst>
              <a:ext uri="{FF2B5EF4-FFF2-40B4-BE49-F238E27FC236}">
                <a16:creationId xmlns:a16="http://schemas.microsoft.com/office/drawing/2014/main" id="{8257C4EA-E2C8-5867-DD40-2E64D71BFBD3}"/>
              </a:ext>
            </a:extLst>
          </p:cNvPr>
          <p:cNvSpPr>
            <a:spLocks noEditPoints="1"/>
          </p:cNvSpPr>
          <p:nvPr/>
        </p:nvSpPr>
        <p:spPr bwMode="auto">
          <a:xfrm>
            <a:off x="4970533" y="3886200"/>
            <a:ext cx="439667" cy="289870"/>
          </a:xfrm>
          <a:custGeom>
            <a:avLst/>
            <a:gdLst/>
            <a:ahLst/>
            <a:cxnLst>
              <a:cxn ang="0">
                <a:pos x="107" y="0"/>
              </a:cxn>
              <a:cxn ang="0">
                <a:pos x="15" y="0"/>
              </a:cxn>
              <a:cxn ang="0">
                <a:pos x="0" y="16"/>
              </a:cxn>
              <a:cxn ang="0">
                <a:pos x="0" y="65"/>
              </a:cxn>
              <a:cxn ang="0">
                <a:pos x="15" y="81"/>
              </a:cxn>
              <a:cxn ang="0">
                <a:pos x="107" y="81"/>
              </a:cxn>
              <a:cxn ang="0">
                <a:pos x="123" y="65"/>
              </a:cxn>
              <a:cxn ang="0">
                <a:pos x="123" y="16"/>
              </a:cxn>
              <a:cxn ang="0">
                <a:pos x="107" y="0"/>
              </a:cxn>
              <a:cxn ang="0">
                <a:pos x="8" y="20"/>
              </a:cxn>
              <a:cxn ang="0">
                <a:pos x="34" y="41"/>
              </a:cxn>
              <a:cxn ang="0">
                <a:pos x="8" y="61"/>
              </a:cxn>
              <a:cxn ang="0">
                <a:pos x="8" y="20"/>
              </a:cxn>
              <a:cxn ang="0">
                <a:pos x="115" y="65"/>
              </a:cxn>
              <a:cxn ang="0">
                <a:pos x="107" y="73"/>
              </a:cxn>
              <a:cxn ang="0">
                <a:pos x="15" y="73"/>
              </a:cxn>
              <a:cxn ang="0">
                <a:pos x="8" y="65"/>
              </a:cxn>
              <a:cxn ang="0">
                <a:pos x="38" y="43"/>
              </a:cxn>
              <a:cxn ang="0">
                <a:pos x="54" y="56"/>
              </a:cxn>
              <a:cxn ang="0">
                <a:pos x="61" y="58"/>
              </a:cxn>
              <a:cxn ang="0">
                <a:pos x="68" y="56"/>
              </a:cxn>
              <a:cxn ang="0">
                <a:pos x="85" y="43"/>
              </a:cxn>
              <a:cxn ang="0">
                <a:pos x="115" y="65"/>
              </a:cxn>
              <a:cxn ang="0">
                <a:pos x="115" y="61"/>
              </a:cxn>
              <a:cxn ang="0">
                <a:pos x="88" y="41"/>
              </a:cxn>
              <a:cxn ang="0">
                <a:pos x="115" y="20"/>
              </a:cxn>
              <a:cxn ang="0">
                <a:pos x="115" y="61"/>
              </a:cxn>
              <a:cxn ang="0">
                <a:pos x="66" y="52"/>
              </a:cxn>
              <a:cxn ang="0">
                <a:pos x="61" y="54"/>
              </a:cxn>
              <a:cxn ang="0">
                <a:pos x="57" y="52"/>
              </a:cxn>
              <a:cxn ang="0">
                <a:pos x="41" y="41"/>
              </a:cxn>
              <a:cxn ang="0">
                <a:pos x="38" y="38"/>
              </a:cxn>
              <a:cxn ang="0">
                <a:pos x="8" y="16"/>
              </a:cxn>
              <a:cxn ang="0">
                <a:pos x="15" y="8"/>
              </a:cxn>
              <a:cxn ang="0">
                <a:pos x="107" y="8"/>
              </a:cxn>
              <a:cxn ang="0">
                <a:pos x="115" y="16"/>
              </a:cxn>
              <a:cxn ang="0">
                <a:pos x="66" y="52"/>
              </a:cxn>
              <a:cxn ang="0">
                <a:pos x="66" y="52"/>
              </a:cxn>
              <a:cxn ang="0">
                <a:pos x="66" y="52"/>
              </a:cxn>
            </a:cxnLst>
            <a:rect l="0" t="0" r="r" b="b"/>
            <a:pathLst>
              <a:path w="123" h="81">
                <a:moveTo>
                  <a:pt x="107" y="0"/>
                </a:moveTo>
                <a:cubicBezTo>
                  <a:pt x="15" y="0"/>
                  <a:pt x="15" y="0"/>
                  <a:pt x="15" y="0"/>
                </a:cubicBezTo>
                <a:cubicBezTo>
                  <a:pt x="7" y="0"/>
                  <a:pt x="0" y="7"/>
                  <a:pt x="0" y="16"/>
                </a:cubicBezTo>
                <a:cubicBezTo>
                  <a:pt x="0" y="65"/>
                  <a:pt x="0" y="65"/>
                  <a:pt x="0" y="65"/>
                </a:cubicBezTo>
                <a:cubicBezTo>
                  <a:pt x="0" y="74"/>
                  <a:pt x="7" y="81"/>
                  <a:pt x="15" y="81"/>
                </a:cubicBezTo>
                <a:cubicBezTo>
                  <a:pt x="107" y="81"/>
                  <a:pt x="107" y="81"/>
                  <a:pt x="107" y="81"/>
                </a:cubicBezTo>
                <a:cubicBezTo>
                  <a:pt x="116" y="81"/>
                  <a:pt x="123" y="74"/>
                  <a:pt x="123" y="65"/>
                </a:cubicBezTo>
                <a:cubicBezTo>
                  <a:pt x="123" y="16"/>
                  <a:pt x="123" y="16"/>
                  <a:pt x="123" y="16"/>
                </a:cubicBezTo>
                <a:cubicBezTo>
                  <a:pt x="123" y="7"/>
                  <a:pt x="116" y="0"/>
                  <a:pt x="107" y="0"/>
                </a:cubicBezTo>
                <a:close/>
                <a:moveTo>
                  <a:pt x="8" y="20"/>
                </a:moveTo>
                <a:cubicBezTo>
                  <a:pt x="34" y="41"/>
                  <a:pt x="34" y="41"/>
                  <a:pt x="34" y="41"/>
                </a:cubicBezTo>
                <a:cubicBezTo>
                  <a:pt x="8" y="61"/>
                  <a:pt x="8" y="61"/>
                  <a:pt x="8" y="61"/>
                </a:cubicBezTo>
                <a:lnTo>
                  <a:pt x="8" y="20"/>
                </a:lnTo>
                <a:close/>
                <a:moveTo>
                  <a:pt x="115" y="65"/>
                </a:moveTo>
                <a:cubicBezTo>
                  <a:pt x="115" y="70"/>
                  <a:pt x="112" y="73"/>
                  <a:pt x="107" y="73"/>
                </a:cubicBezTo>
                <a:cubicBezTo>
                  <a:pt x="15" y="73"/>
                  <a:pt x="15" y="73"/>
                  <a:pt x="15" y="73"/>
                </a:cubicBezTo>
                <a:cubicBezTo>
                  <a:pt x="11" y="73"/>
                  <a:pt x="8" y="70"/>
                  <a:pt x="8" y="65"/>
                </a:cubicBezTo>
                <a:cubicBezTo>
                  <a:pt x="38" y="43"/>
                  <a:pt x="38" y="43"/>
                  <a:pt x="38" y="43"/>
                </a:cubicBezTo>
                <a:cubicBezTo>
                  <a:pt x="54" y="56"/>
                  <a:pt x="54" y="56"/>
                  <a:pt x="54" y="56"/>
                </a:cubicBezTo>
                <a:cubicBezTo>
                  <a:pt x="56" y="57"/>
                  <a:pt x="59" y="58"/>
                  <a:pt x="61" y="58"/>
                </a:cubicBezTo>
                <a:cubicBezTo>
                  <a:pt x="64" y="58"/>
                  <a:pt x="66" y="57"/>
                  <a:pt x="68" y="56"/>
                </a:cubicBezTo>
                <a:cubicBezTo>
                  <a:pt x="85" y="43"/>
                  <a:pt x="85" y="43"/>
                  <a:pt x="85" y="43"/>
                </a:cubicBezTo>
                <a:lnTo>
                  <a:pt x="115" y="65"/>
                </a:lnTo>
                <a:close/>
                <a:moveTo>
                  <a:pt x="115" y="61"/>
                </a:moveTo>
                <a:cubicBezTo>
                  <a:pt x="88" y="41"/>
                  <a:pt x="88" y="41"/>
                  <a:pt x="88" y="41"/>
                </a:cubicBezTo>
                <a:cubicBezTo>
                  <a:pt x="115" y="20"/>
                  <a:pt x="115" y="20"/>
                  <a:pt x="115" y="20"/>
                </a:cubicBezTo>
                <a:lnTo>
                  <a:pt x="115" y="61"/>
                </a:lnTo>
                <a:close/>
                <a:moveTo>
                  <a:pt x="66" y="52"/>
                </a:moveTo>
                <a:cubicBezTo>
                  <a:pt x="65" y="53"/>
                  <a:pt x="63" y="54"/>
                  <a:pt x="61" y="54"/>
                </a:cubicBezTo>
                <a:cubicBezTo>
                  <a:pt x="60" y="54"/>
                  <a:pt x="58" y="53"/>
                  <a:pt x="57" y="52"/>
                </a:cubicBezTo>
                <a:cubicBezTo>
                  <a:pt x="41" y="41"/>
                  <a:pt x="41" y="41"/>
                  <a:pt x="41" y="41"/>
                </a:cubicBezTo>
                <a:cubicBezTo>
                  <a:pt x="38" y="38"/>
                  <a:pt x="38" y="38"/>
                  <a:pt x="38" y="38"/>
                </a:cubicBezTo>
                <a:cubicBezTo>
                  <a:pt x="8" y="16"/>
                  <a:pt x="8" y="16"/>
                  <a:pt x="8" y="16"/>
                </a:cubicBezTo>
                <a:cubicBezTo>
                  <a:pt x="8" y="11"/>
                  <a:pt x="11" y="8"/>
                  <a:pt x="15" y="8"/>
                </a:cubicBezTo>
                <a:cubicBezTo>
                  <a:pt x="107" y="8"/>
                  <a:pt x="107" y="8"/>
                  <a:pt x="107" y="8"/>
                </a:cubicBezTo>
                <a:cubicBezTo>
                  <a:pt x="112" y="8"/>
                  <a:pt x="115" y="11"/>
                  <a:pt x="115" y="16"/>
                </a:cubicBezTo>
                <a:lnTo>
                  <a:pt x="66" y="52"/>
                </a:lnTo>
                <a:close/>
                <a:moveTo>
                  <a:pt x="66" y="52"/>
                </a:moveTo>
                <a:cubicBezTo>
                  <a:pt x="66" y="52"/>
                  <a:pt x="66" y="52"/>
                  <a:pt x="66" y="5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11F5F908-05DF-6535-4CB3-D7291A422BA2}"/>
              </a:ext>
            </a:extLst>
          </p:cNvPr>
          <p:cNvGrpSpPr/>
          <p:nvPr/>
        </p:nvGrpSpPr>
        <p:grpSpPr>
          <a:xfrm>
            <a:off x="3523970" y="1876535"/>
            <a:ext cx="280448" cy="447565"/>
            <a:chOff x="4135438" y="1503363"/>
            <a:chExt cx="231775" cy="369888"/>
          </a:xfrm>
          <a:solidFill>
            <a:schemeClr val="bg1"/>
          </a:solidFill>
        </p:grpSpPr>
        <p:sp>
          <p:nvSpPr>
            <p:cNvPr id="65" name="Freeform 29">
              <a:extLst>
                <a:ext uri="{FF2B5EF4-FFF2-40B4-BE49-F238E27FC236}">
                  <a16:creationId xmlns:a16="http://schemas.microsoft.com/office/drawing/2014/main" id="{AF61B19B-C788-5535-09E4-4BF70654E1D3}"/>
                </a:ext>
              </a:extLst>
            </p:cNvPr>
            <p:cNvSpPr>
              <a:spLocks/>
            </p:cNvSpPr>
            <p:nvPr/>
          </p:nvSpPr>
          <p:spPr bwMode="auto">
            <a:xfrm>
              <a:off x="4179888" y="1503363"/>
              <a:ext cx="144463" cy="246063"/>
            </a:xfrm>
            <a:custGeom>
              <a:avLst/>
              <a:gdLst/>
              <a:ahLst/>
              <a:cxnLst>
                <a:cxn ang="0">
                  <a:pos x="0" y="113"/>
                </a:cxn>
                <a:cxn ang="0">
                  <a:pos x="0" y="135"/>
                </a:cxn>
                <a:cxn ang="0">
                  <a:pos x="27" y="162"/>
                </a:cxn>
                <a:cxn ang="0">
                  <a:pos x="67" y="162"/>
                </a:cxn>
                <a:cxn ang="0">
                  <a:pos x="95" y="135"/>
                </a:cxn>
                <a:cxn ang="0">
                  <a:pos x="95" y="113"/>
                </a:cxn>
                <a:cxn ang="0">
                  <a:pos x="61" y="113"/>
                </a:cxn>
                <a:cxn ang="0">
                  <a:pos x="61" y="92"/>
                </a:cxn>
                <a:cxn ang="0">
                  <a:pos x="95" y="92"/>
                </a:cxn>
                <a:cxn ang="0">
                  <a:pos x="95" y="61"/>
                </a:cxn>
                <a:cxn ang="0">
                  <a:pos x="61" y="61"/>
                </a:cxn>
                <a:cxn ang="0">
                  <a:pos x="61" y="41"/>
                </a:cxn>
                <a:cxn ang="0">
                  <a:pos x="95" y="41"/>
                </a:cxn>
                <a:cxn ang="0">
                  <a:pos x="95" y="27"/>
                </a:cxn>
                <a:cxn ang="0">
                  <a:pos x="67" y="0"/>
                </a:cxn>
                <a:cxn ang="0">
                  <a:pos x="27" y="0"/>
                </a:cxn>
                <a:cxn ang="0">
                  <a:pos x="0" y="27"/>
                </a:cxn>
                <a:cxn ang="0">
                  <a:pos x="0" y="41"/>
                </a:cxn>
                <a:cxn ang="0">
                  <a:pos x="34" y="41"/>
                </a:cxn>
                <a:cxn ang="0">
                  <a:pos x="34" y="61"/>
                </a:cxn>
                <a:cxn ang="0">
                  <a:pos x="0" y="61"/>
                </a:cxn>
                <a:cxn ang="0">
                  <a:pos x="0" y="92"/>
                </a:cxn>
                <a:cxn ang="0">
                  <a:pos x="34" y="92"/>
                </a:cxn>
                <a:cxn ang="0">
                  <a:pos x="34" y="113"/>
                </a:cxn>
                <a:cxn ang="0">
                  <a:pos x="0" y="113"/>
                </a:cxn>
              </a:cxnLst>
              <a:rect l="0" t="0" r="r" b="b"/>
              <a:pathLst>
                <a:path w="95" h="162">
                  <a:moveTo>
                    <a:pt x="0" y="113"/>
                  </a:moveTo>
                  <a:cubicBezTo>
                    <a:pt x="0" y="135"/>
                    <a:pt x="0" y="135"/>
                    <a:pt x="0" y="135"/>
                  </a:cubicBezTo>
                  <a:cubicBezTo>
                    <a:pt x="0" y="150"/>
                    <a:pt x="12" y="162"/>
                    <a:pt x="27" y="162"/>
                  </a:cubicBezTo>
                  <a:cubicBezTo>
                    <a:pt x="67" y="162"/>
                    <a:pt x="67" y="162"/>
                    <a:pt x="67" y="162"/>
                  </a:cubicBezTo>
                  <a:cubicBezTo>
                    <a:pt x="83" y="162"/>
                    <a:pt x="95" y="150"/>
                    <a:pt x="95" y="135"/>
                  </a:cubicBezTo>
                  <a:cubicBezTo>
                    <a:pt x="95" y="113"/>
                    <a:pt x="95" y="113"/>
                    <a:pt x="95" y="113"/>
                  </a:cubicBezTo>
                  <a:cubicBezTo>
                    <a:pt x="61" y="113"/>
                    <a:pt x="61" y="113"/>
                    <a:pt x="61" y="113"/>
                  </a:cubicBezTo>
                  <a:cubicBezTo>
                    <a:pt x="61" y="92"/>
                    <a:pt x="61" y="92"/>
                    <a:pt x="61" y="92"/>
                  </a:cubicBezTo>
                  <a:cubicBezTo>
                    <a:pt x="95" y="92"/>
                    <a:pt x="95" y="92"/>
                    <a:pt x="95" y="92"/>
                  </a:cubicBezTo>
                  <a:cubicBezTo>
                    <a:pt x="95" y="61"/>
                    <a:pt x="95" y="61"/>
                    <a:pt x="95" y="61"/>
                  </a:cubicBezTo>
                  <a:cubicBezTo>
                    <a:pt x="61" y="61"/>
                    <a:pt x="61" y="61"/>
                    <a:pt x="61" y="61"/>
                  </a:cubicBezTo>
                  <a:cubicBezTo>
                    <a:pt x="61" y="41"/>
                    <a:pt x="61" y="41"/>
                    <a:pt x="61" y="41"/>
                  </a:cubicBezTo>
                  <a:cubicBezTo>
                    <a:pt x="95" y="41"/>
                    <a:pt x="95" y="41"/>
                    <a:pt x="95" y="41"/>
                  </a:cubicBezTo>
                  <a:cubicBezTo>
                    <a:pt x="95" y="27"/>
                    <a:pt x="95" y="27"/>
                    <a:pt x="95" y="27"/>
                  </a:cubicBezTo>
                  <a:cubicBezTo>
                    <a:pt x="95" y="12"/>
                    <a:pt x="83" y="0"/>
                    <a:pt x="67" y="0"/>
                  </a:cubicBezTo>
                  <a:cubicBezTo>
                    <a:pt x="27" y="0"/>
                    <a:pt x="27" y="0"/>
                    <a:pt x="27" y="0"/>
                  </a:cubicBezTo>
                  <a:cubicBezTo>
                    <a:pt x="12" y="0"/>
                    <a:pt x="0" y="12"/>
                    <a:pt x="0" y="27"/>
                  </a:cubicBezTo>
                  <a:cubicBezTo>
                    <a:pt x="0" y="41"/>
                    <a:pt x="0" y="41"/>
                    <a:pt x="0" y="41"/>
                  </a:cubicBezTo>
                  <a:cubicBezTo>
                    <a:pt x="34" y="41"/>
                    <a:pt x="34" y="41"/>
                    <a:pt x="34" y="41"/>
                  </a:cubicBezTo>
                  <a:cubicBezTo>
                    <a:pt x="34" y="61"/>
                    <a:pt x="34" y="61"/>
                    <a:pt x="34" y="61"/>
                  </a:cubicBezTo>
                  <a:cubicBezTo>
                    <a:pt x="0" y="61"/>
                    <a:pt x="0" y="61"/>
                    <a:pt x="0" y="61"/>
                  </a:cubicBezTo>
                  <a:cubicBezTo>
                    <a:pt x="0" y="92"/>
                    <a:pt x="0" y="92"/>
                    <a:pt x="0" y="92"/>
                  </a:cubicBezTo>
                  <a:cubicBezTo>
                    <a:pt x="34" y="92"/>
                    <a:pt x="34" y="92"/>
                    <a:pt x="34" y="92"/>
                  </a:cubicBezTo>
                  <a:cubicBezTo>
                    <a:pt x="34" y="113"/>
                    <a:pt x="34" y="113"/>
                    <a:pt x="34" y="113"/>
                  </a:cubicBezTo>
                  <a:lnTo>
                    <a:pt x="0" y="1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66" name="Freeform 30">
              <a:extLst>
                <a:ext uri="{FF2B5EF4-FFF2-40B4-BE49-F238E27FC236}">
                  <a16:creationId xmlns:a16="http://schemas.microsoft.com/office/drawing/2014/main" id="{9426B98A-5C98-5BCF-9CE3-8BDEE1857C38}"/>
                </a:ext>
              </a:extLst>
            </p:cNvPr>
            <p:cNvSpPr>
              <a:spLocks/>
            </p:cNvSpPr>
            <p:nvPr/>
          </p:nvSpPr>
          <p:spPr bwMode="auto">
            <a:xfrm>
              <a:off x="4135438" y="1722438"/>
              <a:ext cx="231775" cy="150813"/>
            </a:xfrm>
            <a:custGeom>
              <a:avLst/>
              <a:gdLst/>
              <a:ahLst/>
              <a:cxnLst>
                <a:cxn ang="0">
                  <a:pos x="0" y="5"/>
                </a:cxn>
                <a:cxn ang="0">
                  <a:pos x="50" y="47"/>
                </a:cxn>
                <a:cxn ang="0">
                  <a:pos x="66" y="47"/>
                </a:cxn>
                <a:cxn ang="0">
                  <a:pos x="66" y="79"/>
                </a:cxn>
                <a:cxn ang="0">
                  <a:pos x="46" y="79"/>
                </a:cxn>
                <a:cxn ang="0">
                  <a:pos x="46" y="99"/>
                </a:cxn>
                <a:cxn ang="0">
                  <a:pos x="106" y="99"/>
                </a:cxn>
                <a:cxn ang="0">
                  <a:pos x="106" y="79"/>
                </a:cxn>
                <a:cxn ang="0">
                  <a:pos x="86" y="79"/>
                </a:cxn>
                <a:cxn ang="0">
                  <a:pos x="86" y="47"/>
                </a:cxn>
                <a:cxn ang="0">
                  <a:pos x="102" y="47"/>
                </a:cxn>
                <a:cxn ang="0">
                  <a:pos x="152" y="5"/>
                </a:cxn>
                <a:cxn ang="0">
                  <a:pos x="132" y="0"/>
                </a:cxn>
                <a:cxn ang="0">
                  <a:pos x="102" y="27"/>
                </a:cxn>
                <a:cxn ang="0">
                  <a:pos x="50" y="27"/>
                </a:cxn>
                <a:cxn ang="0">
                  <a:pos x="20" y="0"/>
                </a:cxn>
                <a:cxn ang="0">
                  <a:pos x="0" y="5"/>
                </a:cxn>
              </a:cxnLst>
              <a:rect l="0" t="0" r="r" b="b"/>
              <a:pathLst>
                <a:path w="152" h="99">
                  <a:moveTo>
                    <a:pt x="0" y="5"/>
                  </a:moveTo>
                  <a:cubicBezTo>
                    <a:pt x="5" y="29"/>
                    <a:pt x="27" y="47"/>
                    <a:pt x="50" y="47"/>
                  </a:cubicBezTo>
                  <a:cubicBezTo>
                    <a:pt x="66" y="47"/>
                    <a:pt x="66" y="47"/>
                    <a:pt x="66" y="47"/>
                  </a:cubicBezTo>
                  <a:cubicBezTo>
                    <a:pt x="66" y="79"/>
                    <a:pt x="66" y="79"/>
                    <a:pt x="66" y="79"/>
                  </a:cubicBezTo>
                  <a:cubicBezTo>
                    <a:pt x="46" y="79"/>
                    <a:pt x="46" y="79"/>
                    <a:pt x="46" y="79"/>
                  </a:cubicBezTo>
                  <a:cubicBezTo>
                    <a:pt x="46" y="99"/>
                    <a:pt x="46" y="99"/>
                    <a:pt x="46" y="99"/>
                  </a:cubicBezTo>
                  <a:cubicBezTo>
                    <a:pt x="106" y="99"/>
                    <a:pt x="106" y="99"/>
                    <a:pt x="106" y="99"/>
                  </a:cubicBezTo>
                  <a:cubicBezTo>
                    <a:pt x="106" y="79"/>
                    <a:pt x="106" y="79"/>
                    <a:pt x="106" y="79"/>
                  </a:cubicBezTo>
                  <a:cubicBezTo>
                    <a:pt x="86" y="79"/>
                    <a:pt x="86" y="79"/>
                    <a:pt x="86" y="79"/>
                  </a:cubicBezTo>
                  <a:cubicBezTo>
                    <a:pt x="86" y="47"/>
                    <a:pt x="86" y="47"/>
                    <a:pt x="86" y="47"/>
                  </a:cubicBezTo>
                  <a:cubicBezTo>
                    <a:pt x="102" y="47"/>
                    <a:pt x="102" y="47"/>
                    <a:pt x="102" y="47"/>
                  </a:cubicBezTo>
                  <a:cubicBezTo>
                    <a:pt x="127" y="47"/>
                    <a:pt x="147" y="26"/>
                    <a:pt x="152" y="5"/>
                  </a:cubicBezTo>
                  <a:cubicBezTo>
                    <a:pt x="132" y="0"/>
                    <a:pt x="132" y="0"/>
                    <a:pt x="132" y="0"/>
                  </a:cubicBezTo>
                  <a:cubicBezTo>
                    <a:pt x="129" y="13"/>
                    <a:pt x="116" y="27"/>
                    <a:pt x="102" y="27"/>
                  </a:cubicBezTo>
                  <a:cubicBezTo>
                    <a:pt x="50" y="27"/>
                    <a:pt x="50" y="27"/>
                    <a:pt x="50" y="27"/>
                  </a:cubicBezTo>
                  <a:cubicBezTo>
                    <a:pt x="37" y="27"/>
                    <a:pt x="23" y="15"/>
                    <a:pt x="20" y="0"/>
                  </a:cubicBezTo>
                  <a:lnTo>
                    <a:pt x="0"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sp>
        <p:nvSpPr>
          <p:cNvPr id="67" name="Freeform 173">
            <a:extLst>
              <a:ext uri="{FF2B5EF4-FFF2-40B4-BE49-F238E27FC236}">
                <a16:creationId xmlns:a16="http://schemas.microsoft.com/office/drawing/2014/main" id="{F4E21289-641E-4309-2794-B81B4A6C24F8}"/>
              </a:ext>
            </a:extLst>
          </p:cNvPr>
          <p:cNvSpPr>
            <a:spLocks/>
          </p:cNvSpPr>
          <p:nvPr/>
        </p:nvSpPr>
        <p:spPr bwMode="auto">
          <a:xfrm>
            <a:off x="2810771" y="4142556"/>
            <a:ext cx="525910" cy="438728"/>
          </a:xfrm>
          <a:custGeom>
            <a:avLst/>
            <a:gdLst/>
            <a:ahLst/>
            <a:cxnLst>
              <a:cxn ang="0">
                <a:pos x="103" y="36"/>
              </a:cxn>
              <a:cxn ang="0">
                <a:pos x="115" y="28"/>
              </a:cxn>
              <a:cxn ang="0">
                <a:pos x="102" y="30"/>
              </a:cxn>
              <a:cxn ang="0">
                <a:pos x="101" y="27"/>
              </a:cxn>
              <a:cxn ang="0">
                <a:pos x="76" y="8"/>
              </a:cxn>
              <a:cxn ang="0">
                <a:pos x="79" y="7"/>
              </a:cxn>
              <a:cxn ang="0">
                <a:pos x="86" y="3"/>
              </a:cxn>
              <a:cxn ang="0">
                <a:pos x="75" y="5"/>
              </a:cxn>
              <a:cxn ang="0">
                <a:pos x="81" y="0"/>
              </a:cxn>
              <a:cxn ang="0">
                <a:pos x="72" y="5"/>
              </a:cxn>
              <a:cxn ang="0">
                <a:pos x="74" y="1"/>
              </a:cxn>
              <a:cxn ang="0">
                <a:pos x="56" y="29"/>
              </a:cxn>
              <a:cxn ang="0">
                <a:pos x="47" y="22"/>
              </a:cxn>
              <a:cxn ang="0">
                <a:pos x="17" y="9"/>
              </a:cxn>
              <a:cxn ang="0">
                <a:pos x="27" y="24"/>
              </a:cxn>
              <a:cxn ang="0">
                <a:pos x="20" y="25"/>
              </a:cxn>
              <a:cxn ang="0">
                <a:pos x="33" y="36"/>
              </a:cxn>
              <a:cxn ang="0">
                <a:pos x="25" y="39"/>
              </a:cxn>
              <a:cxn ang="0">
                <a:pos x="39" y="46"/>
              </a:cxn>
              <a:cxn ang="0">
                <a:pos x="43" y="56"/>
              </a:cxn>
              <a:cxn ang="0">
                <a:pos x="0" y="57"/>
              </a:cxn>
              <a:cxn ang="0">
                <a:pos x="102" y="43"/>
              </a:cxn>
              <a:cxn ang="0">
                <a:pos x="116" y="37"/>
              </a:cxn>
              <a:cxn ang="0">
                <a:pos x="103" y="36"/>
              </a:cxn>
            </a:cxnLst>
            <a:rect l="0" t="0" r="r" b="b"/>
            <a:pathLst>
              <a:path w="116" h="97">
                <a:moveTo>
                  <a:pt x="103" y="36"/>
                </a:moveTo>
                <a:cubicBezTo>
                  <a:pt x="109" y="35"/>
                  <a:pt x="114" y="33"/>
                  <a:pt x="115" y="28"/>
                </a:cubicBezTo>
                <a:cubicBezTo>
                  <a:pt x="113" y="30"/>
                  <a:pt x="106" y="32"/>
                  <a:pt x="102" y="30"/>
                </a:cubicBezTo>
                <a:cubicBezTo>
                  <a:pt x="102" y="29"/>
                  <a:pt x="101" y="28"/>
                  <a:pt x="101" y="27"/>
                </a:cubicBezTo>
                <a:cubicBezTo>
                  <a:pt x="98" y="16"/>
                  <a:pt x="88" y="7"/>
                  <a:pt x="76" y="8"/>
                </a:cubicBezTo>
                <a:cubicBezTo>
                  <a:pt x="77" y="8"/>
                  <a:pt x="78" y="7"/>
                  <a:pt x="79" y="7"/>
                </a:cubicBezTo>
                <a:cubicBezTo>
                  <a:pt x="80" y="7"/>
                  <a:pt x="88" y="5"/>
                  <a:pt x="86" y="3"/>
                </a:cubicBezTo>
                <a:cubicBezTo>
                  <a:pt x="85" y="1"/>
                  <a:pt x="77" y="5"/>
                  <a:pt x="75" y="5"/>
                </a:cubicBezTo>
                <a:cubicBezTo>
                  <a:pt x="77" y="4"/>
                  <a:pt x="81" y="3"/>
                  <a:pt x="81" y="0"/>
                </a:cubicBezTo>
                <a:cubicBezTo>
                  <a:pt x="78" y="1"/>
                  <a:pt x="75" y="2"/>
                  <a:pt x="72" y="5"/>
                </a:cubicBezTo>
                <a:cubicBezTo>
                  <a:pt x="73" y="4"/>
                  <a:pt x="74" y="3"/>
                  <a:pt x="74" y="1"/>
                </a:cubicBezTo>
                <a:cubicBezTo>
                  <a:pt x="65" y="7"/>
                  <a:pt x="60" y="18"/>
                  <a:pt x="56" y="29"/>
                </a:cubicBezTo>
                <a:cubicBezTo>
                  <a:pt x="52" y="26"/>
                  <a:pt x="50" y="24"/>
                  <a:pt x="47" y="22"/>
                </a:cubicBezTo>
                <a:cubicBezTo>
                  <a:pt x="40" y="18"/>
                  <a:pt x="31" y="14"/>
                  <a:pt x="17" y="9"/>
                </a:cubicBezTo>
                <a:cubicBezTo>
                  <a:pt x="17" y="14"/>
                  <a:pt x="19" y="20"/>
                  <a:pt x="27" y="24"/>
                </a:cubicBezTo>
                <a:cubicBezTo>
                  <a:pt x="25" y="24"/>
                  <a:pt x="22" y="24"/>
                  <a:pt x="20" y="25"/>
                </a:cubicBezTo>
                <a:cubicBezTo>
                  <a:pt x="21" y="30"/>
                  <a:pt x="24" y="34"/>
                  <a:pt x="33" y="36"/>
                </a:cubicBezTo>
                <a:cubicBezTo>
                  <a:pt x="29" y="36"/>
                  <a:pt x="27" y="37"/>
                  <a:pt x="25" y="39"/>
                </a:cubicBezTo>
                <a:cubicBezTo>
                  <a:pt x="27" y="43"/>
                  <a:pt x="31" y="47"/>
                  <a:pt x="39" y="46"/>
                </a:cubicBezTo>
                <a:cubicBezTo>
                  <a:pt x="30" y="50"/>
                  <a:pt x="36" y="57"/>
                  <a:pt x="43" y="56"/>
                </a:cubicBezTo>
                <a:cubicBezTo>
                  <a:pt x="31" y="69"/>
                  <a:pt x="11" y="68"/>
                  <a:pt x="0" y="57"/>
                </a:cubicBezTo>
                <a:cubicBezTo>
                  <a:pt x="29" y="97"/>
                  <a:pt x="93" y="81"/>
                  <a:pt x="102" y="43"/>
                </a:cubicBezTo>
                <a:cubicBezTo>
                  <a:pt x="109" y="43"/>
                  <a:pt x="113" y="40"/>
                  <a:pt x="116" y="37"/>
                </a:cubicBezTo>
                <a:cubicBezTo>
                  <a:pt x="112" y="38"/>
                  <a:pt x="106" y="37"/>
                  <a:pt x="103" y="3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nvGrpSpPr>
          <p:cNvPr id="68" name="Group 67">
            <a:extLst>
              <a:ext uri="{FF2B5EF4-FFF2-40B4-BE49-F238E27FC236}">
                <a16:creationId xmlns:a16="http://schemas.microsoft.com/office/drawing/2014/main" id="{B85BBB6D-6CD7-8370-ABF2-885EC0A5F102}"/>
              </a:ext>
            </a:extLst>
          </p:cNvPr>
          <p:cNvGrpSpPr/>
          <p:nvPr/>
        </p:nvGrpSpPr>
        <p:grpSpPr>
          <a:xfrm>
            <a:off x="2218879" y="2689391"/>
            <a:ext cx="369768" cy="519790"/>
            <a:chOff x="1939926" y="1295399"/>
            <a:chExt cx="277813" cy="390525"/>
          </a:xfrm>
          <a:solidFill>
            <a:schemeClr val="bg1"/>
          </a:solidFill>
        </p:grpSpPr>
        <p:sp>
          <p:nvSpPr>
            <p:cNvPr id="69" name="Oval 93">
              <a:extLst>
                <a:ext uri="{FF2B5EF4-FFF2-40B4-BE49-F238E27FC236}">
                  <a16:creationId xmlns:a16="http://schemas.microsoft.com/office/drawing/2014/main" id="{4279FA37-FB4E-BCDC-BB8A-56C66CAACC29}"/>
                </a:ext>
              </a:extLst>
            </p:cNvPr>
            <p:cNvSpPr>
              <a:spLocks noChangeArrowheads="1"/>
            </p:cNvSpPr>
            <p:nvPr/>
          </p:nvSpPr>
          <p:spPr bwMode="auto">
            <a:xfrm>
              <a:off x="2027238" y="1295399"/>
              <a:ext cx="100013" cy="1016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70" name="Freeform 94">
              <a:extLst>
                <a:ext uri="{FF2B5EF4-FFF2-40B4-BE49-F238E27FC236}">
                  <a16:creationId xmlns:a16="http://schemas.microsoft.com/office/drawing/2014/main" id="{7EB681DA-9AA7-6BB4-D053-468AD864212A}"/>
                </a:ext>
              </a:extLst>
            </p:cNvPr>
            <p:cNvSpPr>
              <a:spLocks noEditPoints="1"/>
            </p:cNvSpPr>
            <p:nvPr/>
          </p:nvSpPr>
          <p:spPr bwMode="auto">
            <a:xfrm>
              <a:off x="1981201" y="1412874"/>
              <a:ext cx="195263" cy="109538"/>
            </a:xfrm>
            <a:custGeom>
              <a:avLst/>
              <a:gdLst/>
              <a:ahLst/>
              <a:cxnLst>
                <a:cxn ang="0">
                  <a:pos x="51" y="35"/>
                </a:cxn>
                <a:cxn ang="0">
                  <a:pos x="44" y="42"/>
                </a:cxn>
                <a:cxn ang="0">
                  <a:pos x="41" y="42"/>
                </a:cxn>
                <a:cxn ang="0">
                  <a:pos x="34" y="35"/>
                </a:cxn>
                <a:cxn ang="0">
                  <a:pos x="33" y="32"/>
                </a:cxn>
                <a:cxn ang="0">
                  <a:pos x="37" y="14"/>
                </a:cxn>
                <a:cxn ang="0">
                  <a:pos x="37" y="12"/>
                </a:cxn>
                <a:cxn ang="0">
                  <a:pos x="37" y="8"/>
                </a:cxn>
                <a:cxn ang="0">
                  <a:pos x="38" y="7"/>
                </a:cxn>
                <a:cxn ang="0">
                  <a:pos x="47" y="7"/>
                </a:cxn>
                <a:cxn ang="0">
                  <a:pos x="48" y="8"/>
                </a:cxn>
                <a:cxn ang="0">
                  <a:pos x="48" y="12"/>
                </a:cxn>
                <a:cxn ang="0">
                  <a:pos x="48" y="14"/>
                </a:cxn>
                <a:cxn ang="0">
                  <a:pos x="52" y="32"/>
                </a:cxn>
                <a:cxn ang="0">
                  <a:pos x="51" y="35"/>
                </a:cxn>
                <a:cxn ang="0">
                  <a:pos x="84" y="46"/>
                </a:cxn>
                <a:cxn ang="0">
                  <a:pos x="70" y="7"/>
                </a:cxn>
                <a:cxn ang="0">
                  <a:pos x="60" y="0"/>
                </a:cxn>
                <a:cxn ang="0">
                  <a:pos x="26" y="0"/>
                </a:cxn>
                <a:cxn ang="0">
                  <a:pos x="24" y="0"/>
                </a:cxn>
                <a:cxn ang="0">
                  <a:pos x="15" y="7"/>
                </a:cxn>
                <a:cxn ang="0">
                  <a:pos x="0" y="46"/>
                </a:cxn>
                <a:cxn ang="0">
                  <a:pos x="2" y="48"/>
                </a:cxn>
                <a:cxn ang="0">
                  <a:pos x="13" y="48"/>
                </a:cxn>
                <a:cxn ang="0">
                  <a:pos x="16" y="46"/>
                </a:cxn>
                <a:cxn ang="0">
                  <a:pos x="23" y="28"/>
                </a:cxn>
                <a:cxn ang="0">
                  <a:pos x="23" y="28"/>
                </a:cxn>
                <a:cxn ang="0">
                  <a:pos x="24" y="46"/>
                </a:cxn>
                <a:cxn ang="0">
                  <a:pos x="26" y="48"/>
                </a:cxn>
                <a:cxn ang="0">
                  <a:pos x="61" y="48"/>
                </a:cxn>
                <a:cxn ang="0">
                  <a:pos x="63" y="45"/>
                </a:cxn>
                <a:cxn ang="0">
                  <a:pos x="63" y="28"/>
                </a:cxn>
                <a:cxn ang="0">
                  <a:pos x="64" y="27"/>
                </a:cxn>
                <a:cxn ang="0">
                  <a:pos x="71" y="46"/>
                </a:cxn>
                <a:cxn ang="0">
                  <a:pos x="73" y="48"/>
                </a:cxn>
                <a:cxn ang="0">
                  <a:pos x="82" y="48"/>
                </a:cxn>
                <a:cxn ang="0">
                  <a:pos x="84" y="46"/>
                </a:cxn>
              </a:cxnLst>
              <a:rect l="0" t="0" r="r" b="b"/>
              <a:pathLst>
                <a:path w="85" h="48">
                  <a:moveTo>
                    <a:pt x="51" y="35"/>
                  </a:moveTo>
                  <a:cubicBezTo>
                    <a:pt x="44" y="42"/>
                    <a:pt x="44" y="42"/>
                    <a:pt x="44" y="42"/>
                  </a:cubicBezTo>
                  <a:cubicBezTo>
                    <a:pt x="43" y="42"/>
                    <a:pt x="42" y="42"/>
                    <a:pt x="41" y="42"/>
                  </a:cubicBezTo>
                  <a:cubicBezTo>
                    <a:pt x="34" y="35"/>
                    <a:pt x="34" y="35"/>
                    <a:pt x="34" y="35"/>
                  </a:cubicBezTo>
                  <a:cubicBezTo>
                    <a:pt x="33" y="34"/>
                    <a:pt x="33" y="33"/>
                    <a:pt x="33" y="32"/>
                  </a:cubicBezTo>
                  <a:cubicBezTo>
                    <a:pt x="37" y="14"/>
                    <a:pt x="37" y="14"/>
                    <a:pt x="37" y="14"/>
                  </a:cubicBezTo>
                  <a:cubicBezTo>
                    <a:pt x="37" y="13"/>
                    <a:pt x="37" y="13"/>
                    <a:pt x="37" y="12"/>
                  </a:cubicBezTo>
                  <a:cubicBezTo>
                    <a:pt x="37" y="11"/>
                    <a:pt x="37" y="8"/>
                    <a:pt x="37" y="8"/>
                  </a:cubicBezTo>
                  <a:cubicBezTo>
                    <a:pt x="37" y="8"/>
                    <a:pt x="37" y="7"/>
                    <a:pt x="38" y="7"/>
                  </a:cubicBezTo>
                  <a:cubicBezTo>
                    <a:pt x="47" y="7"/>
                    <a:pt x="47" y="7"/>
                    <a:pt x="47" y="7"/>
                  </a:cubicBezTo>
                  <a:cubicBezTo>
                    <a:pt x="47" y="7"/>
                    <a:pt x="48" y="8"/>
                    <a:pt x="48" y="8"/>
                  </a:cubicBezTo>
                  <a:cubicBezTo>
                    <a:pt x="48" y="8"/>
                    <a:pt x="48" y="11"/>
                    <a:pt x="48" y="12"/>
                  </a:cubicBezTo>
                  <a:cubicBezTo>
                    <a:pt x="48" y="13"/>
                    <a:pt x="48" y="13"/>
                    <a:pt x="48" y="14"/>
                  </a:cubicBezTo>
                  <a:cubicBezTo>
                    <a:pt x="52" y="32"/>
                    <a:pt x="52" y="32"/>
                    <a:pt x="52" y="32"/>
                  </a:cubicBezTo>
                  <a:cubicBezTo>
                    <a:pt x="52" y="33"/>
                    <a:pt x="52" y="34"/>
                    <a:pt x="51" y="35"/>
                  </a:cubicBezTo>
                  <a:moveTo>
                    <a:pt x="84" y="46"/>
                  </a:moveTo>
                  <a:cubicBezTo>
                    <a:pt x="70" y="7"/>
                    <a:pt x="70" y="7"/>
                    <a:pt x="70" y="7"/>
                  </a:cubicBezTo>
                  <a:cubicBezTo>
                    <a:pt x="69" y="6"/>
                    <a:pt x="66" y="0"/>
                    <a:pt x="60" y="0"/>
                  </a:cubicBezTo>
                  <a:cubicBezTo>
                    <a:pt x="59" y="0"/>
                    <a:pt x="27" y="0"/>
                    <a:pt x="26" y="0"/>
                  </a:cubicBezTo>
                  <a:cubicBezTo>
                    <a:pt x="24" y="0"/>
                    <a:pt x="24" y="0"/>
                    <a:pt x="24" y="0"/>
                  </a:cubicBezTo>
                  <a:cubicBezTo>
                    <a:pt x="18" y="0"/>
                    <a:pt x="15" y="6"/>
                    <a:pt x="15" y="7"/>
                  </a:cubicBezTo>
                  <a:cubicBezTo>
                    <a:pt x="0" y="46"/>
                    <a:pt x="0" y="46"/>
                    <a:pt x="0" y="46"/>
                  </a:cubicBezTo>
                  <a:cubicBezTo>
                    <a:pt x="0" y="47"/>
                    <a:pt x="0" y="48"/>
                    <a:pt x="2" y="48"/>
                  </a:cubicBezTo>
                  <a:cubicBezTo>
                    <a:pt x="13" y="48"/>
                    <a:pt x="13" y="48"/>
                    <a:pt x="13" y="48"/>
                  </a:cubicBezTo>
                  <a:cubicBezTo>
                    <a:pt x="15" y="48"/>
                    <a:pt x="16" y="46"/>
                    <a:pt x="16" y="46"/>
                  </a:cubicBezTo>
                  <a:cubicBezTo>
                    <a:pt x="23" y="28"/>
                    <a:pt x="23" y="28"/>
                    <a:pt x="23" y="28"/>
                  </a:cubicBezTo>
                  <a:cubicBezTo>
                    <a:pt x="23" y="28"/>
                    <a:pt x="23" y="25"/>
                    <a:pt x="23" y="28"/>
                  </a:cubicBezTo>
                  <a:cubicBezTo>
                    <a:pt x="23" y="31"/>
                    <a:pt x="23" y="41"/>
                    <a:pt x="24" y="46"/>
                  </a:cubicBezTo>
                  <a:cubicBezTo>
                    <a:pt x="24" y="47"/>
                    <a:pt x="24" y="48"/>
                    <a:pt x="26" y="48"/>
                  </a:cubicBezTo>
                  <a:cubicBezTo>
                    <a:pt x="61" y="48"/>
                    <a:pt x="61" y="48"/>
                    <a:pt x="61" y="48"/>
                  </a:cubicBezTo>
                  <a:cubicBezTo>
                    <a:pt x="64" y="48"/>
                    <a:pt x="63" y="47"/>
                    <a:pt x="63" y="45"/>
                  </a:cubicBezTo>
                  <a:cubicBezTo>
                    <a:pt x="63" y="40"/>
                    <a:pt x="63" y="31"/>
                    <a:pt x="63" y="28"/>
                  </a:cubicBezTo>
                  <a:cubicBezTo>
                    <a:pt x="63" y="26"/>
                    <a:pt x="64" y="27"/>
                    <a:pt x="64" y="27"/>
                  </a:cubicBezTo>
                  <a:cubicBezTo>
                    <a:pt x="71" y="46"/>
                    <a:pt x="71" y="46"/>
                    <a:pt x="71" y="46"/>
                  </a:cubicBezTo>
                  <a:cubicBezTo>
                    <a:pt x="71" y="46"/>
                    <a:pt x="71" y="48"/>
                    <a:pt x="73" y="48"/>
                  </a:cubicBezTo>
                  <a:cubicBezTo>
                    <a:pt x="82" y="48"/>
                    <a:pt x="82" y="48"/>
                    <a:pt x="82" y="48"/>
                  </a:cubicBezTo>
                  <a:cubicBezTo>
                    <a:pt x="85" y="48"/>
                    <a:pt x="85" y="47"/>
                    <a:pt x="84" y="4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71" name="Freeform 95">
              <a:extLst>
                <a:ext uri="{FF2B5EF4-FFF2-40B4-BE49-F238E27FC236}">
                  <a16:creationId xmlns:a16="http://schemas.microsoft.com/office/drawing/2014/main" id="{A10E995D-D7A9-81CE-6D0C-75275F9ACFE5}"/>
                </a:ext>
              </a:extLst>
            </p:cNvPr>
            <p:cNvSpPr>
              <a:spLocks/>
            </p:cNvSpPr>
            <p:nvPr/>
          </p:nvSpPr>
          <p:spPr bwMode="auto">
            <a:xfrm>
              <a:off x="1939926" y="1541461"/>
              <a:ext cx="277813" cy="144463"/>
            </a:xfrm>
            <a:custGeom>
              <a:avLst/>
              <a:gdLst/>
              <a:ahLst/>
              <a:cxnLst>
                <a:cxn ang="0">
                  <a:pos x="119" y="8"/>
                </a:cxn>
                <a:cxn ang="0">
                  <a:pos x="114" y="0"/>
                </a:cxn>
                <a:cxn ang="0">
                  <a:pos x="7" y="0"/>
                </a:cxn>
                <a:cxn ang="0">
                  <a:pos x="2" y="8"/>
                </a:cxn>
                <a:cxn ang="0">
                  <a:pos x="5" y="17"/>
                </a:cxn>
                <a:cxn ang="0">
                  <a:pos x="12" y="25"/>
                </a:cxn>
                <a:cxn ang="0">
                  <a:pos x="17" y="32"/>
                </a:cxn>
                <a:cxn ang="0">
                  <a:pos x="22" y="56"/>
                </a:cxn>
                <a:cxn ang="0">
                  <a:pos x="31" y="63"/>
                </a:cxn>
                <a:cxn ang="0">
                  <a:pos x="90" y="63"/>
                </a:cxn>
                <a:cxn ang="0">
                  <a:pos x="99" y="56"/>
                </a:cxn>
                <a:cxn ang="0">
                  <a:pos x="104" y="32"/>
                </a:cxn>
                <a:cxn ang="0">
                  <a:pos x="109" y="25"/>
                </a:cxn>
                <a:cxn ang="0">
                  <a:pos x="115" y="17"/>
                </a:cxn>
                <a:cxn ang="0">
                  <a:pos x="119" y="8"/>
                </a:cxn>
              </a:cxnLst>
              <a:rect l="0" t="0" r="r" b="b"/>
              <a:pathLst>
                <a:path w="121" h="63">
                  <a:moveTo>
                    <a:pt x="119" y="8"/>
                  </a:moveTo>
                  <a:cubicBezTo>
                    <a:pt x="121" y="4"/>
                    <a:pt x="118" y="0"/>
                    <a:pt x="114" y="0"/>
                  </a:cubicBezTo>
                  <a:cubicBezTo>
                    <a:pt x="7" y="0"/>
                    <a:pt x="7" y="0"/>
                    <a:pt x="7" y="0"/>
                  </a:cubicBezTo>
                  <a:cubicBezTo>
                    <a:pt x="2" y="0"/>
                    <a:pt x="0" y="4"/>
                    <a:pt x="2" y="8"/>
                  </a:cubicBezTo>
                  <a:cubicBezTo>
                    <a:pt x="5" y="17"/>
                    <a:pt x="5" y="17"/>
                    <a:pt x="5" y="17"/>
                  </a:cubicBezTo>
                  <a:cubicBezTo>
                    <a:pt x="7" y="21"/>
                    <a:pt x="10" y="25"/>
                    <a:pt x="12" y="25"/>
                  </a:cubicBezTo>
                  <a:cubicBezTo>
                    <a:pt x="14" y="25"/>
                    <a:pt x="16" y="28"/>
                    <a:pt x="17" y="32"/>
                  </a:cubicBezTo>
                  <a:cubicBezTo>
                    <a:pt x="22" y="56"/>
                    <a:pt x="22" y="56"/>
                    <a:pt x="22" y="56"/>
                  </a:cubicBezTo>
                  <a:cubicBezTo>
                    <a:pt x="22" y="60"/>
                    <a:pt x="26" y="63"/>
                    <a:pt x="31" y="63"/>
                  </a:cubicBezTo>
                  <a:cubicBezTo>
                    <a:pt x="90" y="63"/>
                    <a:pt x="90" y="63"/>
                    <a:pt x="90" y="63"/>
                  </a:cubicBezTo>
                  <a:cubicBezTo>
                    <a:pt x="94" y="63"/>
                    <a:pt x="98" y="60"/>
                    <a:pt x="99" y="56"/>
                  </a:cubicBezTo>
                  <a:cubicBezTo>
                    <a:pt x="104" y="32"/>
                    <a:pt x="104" y="32"/>
                    <a:pt x="104" y="32"/>
                  </a:cubicBezTo>
                  <a:cubicBezTo>
                    <a:pt x="104" y="28"/>
                    <a:pt x="107" y="25"/>
                    <a:pt x="109" y="25"/>
                  </a:cubicBezTo>
                  <a:cubicBezTo>
                    <a:pt x="111" y="25"/>
                    <a:pt x="114" y="21"/>
                    <a:pt x="115" y="17"/>
                  </a:cubicBezTo>
                  <a:lnTo>
                    <a:pt x="119"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grpSp>
        <p:nvGrpSpPr>
          <p:cNvPr id="72" name="Group 71">
            <a:extLst>
              <a:ext uri="{FF2B5EF4-FFF2-40B4-BE49-F238E27FC236}">
                <a16:creationId xmlns:a16="http://schemas.microsoft.com/office/drawing/2014/main" id="{88CA8F73-2EA2-EDD1-793A-8D35ECF274DA}"/>
              </a:ext>
            </a:extLst>
          </p:cNvPr>
          <p:cNvGrpSpPr/>
          <p:nvPr/>
        </p:nvGrpSpPr>
        <p:grpSpPr>
          <a:xfrm>
            <a:off x="6673537" y="1798289"/>
            <a:ext cx="273050" cy="527051"/>
            <a:chOff x="5946776" y="1200150"/>
            <a:chExt cx="273050" cy="527051"/>
          </a:xfrm>
          <a:solidFill>
            <a:schemeClr val="bg1"/>
          </a:solidFill>
        </p:grpSpPr>
        <p:sp>
          <p:nvSpPr>
            <p:cNvPr id="73" name="Oval 123">
              <a:extLst>
                <a:ext uri="{FF2B5EF4-FFF2-40B4-BE49-F238E27FC236}">
                  <a16:creationId xmlns:a16="http://schemas.microsoft.com/office/drawing/2014/main" id="{28F01761-6688-A5B1-8D08-5DA952AF60B8}"/>
                </a:ext>
              </a:extLst>
            </p:cNvPr>
            <p:cNvSpPr>
              <a:spLocks noChangeArrowheads="1"/>
            </p:cNvSpPr>
            <p:nvPr/>
          </p:nvSpPr>
          <p:spPr bwMode="auto">
            <a:xfrm>
              <a:off x="6026151" y="1200150"/>
              <a:ext cx="123825" cy="1238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74" name="Freeform 124">
              <a:extLst>
                <a:ext uri="{FF2B5EF4-FFF2-40B4-BE49-F238E27FC236}">
                  <a16:creationId xmlns:a16="http://schemas.microsoft.com/office/drawing/2014/main" id="{4D381371-750B-9F66-23B9-D448A7001341}"/>
                </a:ext>
              </a:extLst>
            </p:cNvPr>
            <p:cNvSpPr>
              <a:spLocks noEditPoints="1"/>
            </p:cNvSpPr>
            <p:nvPr/>
          </p:nvSpPr>
          <p:spPr bwMode="auto">
            <a:xfrm>
              <a:off x="5946776" y="1338263"/>
              <a:ext cx="273050" cy="388938"/>
            </a:xfrm>
            <a:custGeom>
              <a:avLst/>
              <a:gdLst/>
              <a:ahLst/>
              <a:cxnLst>
                <a:cxn ang="0">
                  <a:pos x="71" y="41"/>
                </a:cxn>
                <a:cxn ang="0">
                  <a:pos x="63" y="49"/>
                </a:cxn>
                <a:cxn ang="0">
                  <a:pos x="60" y="49"/>
                </a:cxn>
                <a:cxn ang="0">
                  <a:pos x="51" y="41"/>
                </a:cxn>
                <a:cxn ang="0">
                  <a:pos x="50" y="37"/>
                </a:cxn>
                <a:cxn ang="0">
                  <a:pos x="54" y="15"/>
                </a:cxn>
                <a:cxn ang="0">
                  <a:pos x="54" y="14"/>
                </a:cxn>
                <a:cxn ang="0">
                  <a:pos x="54" y="9"/>
                </a:cxn>
                <a:cxn ang="0">
                  <a:pos x="56" y="7"/>
                </a:cxn>
                <a:cxn ang="0">
                  <a:pos x="66" y="7"/>
                </a:cxn>
                <a:cxn ang="0">
                  <a:pos x="68" y="9"/>
                </a:cxn>
                <a:cxn ang="0">
                  <a:pos x="68" y="14"/>
                </a:cxn>
                <a:cxn ang="0">
                  <a:pos x="68" y="15"/>
                </a:cxn>
                <a:cxn ang="0">
                  <a:pos x="72" y="37"/>
                </a:cxn>
                <a:cxn ang="0">
                  <a:pos x="71" y="41"/>
                </a:cxn>
                <a:cxn ang="0">
                  <a:pos x="117" y="72"/>
                </a:cxn>
                <a:cxn ang="0">
                  <a:pos x="108" y="49"/>
                </a:cxn>
                <a:cxn ang="0">
                  <a:pos x="79" y="0"/>
                </a:cxn>
                <a:cxn ang="0">
                  <a:pos x="43" y="0"/>
                </a:cxn>
                <a:cxn ang="0">
                  <a:pos x="14" y="49"/>
                </a:cxn>
                <a:cxn ang="0">
                  <a:pos x="5" y="72"/>
                </a:cxn>
                <a:cxn ang="0">
                  <a:pos x="8" y="85"/>
                </a:cxn>
                <a:cxn ang="0">
                  <a:pos x="8" y="89"/>
                </a:cxn>
                <a:cxn ang="0">
                  <a:pos x="7" y="90"/>
                </a:cxn>
                <a:cxn ang="0">
                  <a:pos x="6" y="90"/>
                </a:cxn>
                <a:cxn ang="0">
                  <a:pos x="0" y="96"/>
                </a:cxn>
                <a:cxn ang="0">
                  <a:pos x="0" y="132"/>
                </a:cxn>
                <a:cxn ang="0">
                  <a:pos x="6" y="138"/>
                </a:cxn>
                <a:cxn ang="0">
                  <a:pos x="17" y="138"/>
                </a:cxn>
                <a:cxn ang="0">
                  <a:pos x="23" y="132"/>
                </a:cxn>
                <a:cxn ang="0">
                  <a:pos x="23" y="96"/>
                </a:cxn>
                <a:cxn ang="0">
                  <a:pos x="17" y="90"/>
                </a:cxn>
                <a:cxn ang="0">
                  <a:pos x="16" y="90"/>
                </a:cxn>
                <a:cxn ang="0">
                  <a:pos x="15" y="89"/>
                </a:cxn>
                <a:cxn ang="0">
                  <a:pos x="16" y="86"/>
                </a:cxn>
                <a:cxn ang="0">
                  <a:pos x="21" y="80"/>
                </a:cxn>
                <a:cxn ang="0">
                  <a:pos x="31" y="53"/>
                </a:cxn>
                <a:cxn ang="0">
                  <a:pos x="32" y="53"/>
                </a:cxn>
                <a:cxn ang="0">
                  <a:pos x="32" y="78"/>
                </a:cxn>
                <a:cxn ang="0">
                  <a:pos x="33" y="84"/>
                </a:cxn>
                <a:cxn ang="0">
                  <a:pos x="35" y="87"/>
                </a:cxn>
                <a:cxn ang="0">
                  <a:pos x="35" y="157"/>
                </a:cxn>
                <a:cxn ang="0">
                  <a:pos x="47" y="170"/>
                </a:cxn>
                <a:cxn ang="0">
                  <a:pos x="58" y="158"/>
                </a:cxn>
                <a:cxn ang="0">
                  <a:pos x="58" y="90"/>
                </a:cxn>
                <a:cxn ang="0">
                  <a:pos x="60" y="88"/>
                </a:cxn>
                <a:cxn ang="0">
                  <a:pos x="61" y="88"/>
                </a:cxn>
                <a:cxn ang="0">
                  <a:pos x="63" y="90"/>
                </a:cxn>
                <a:cxn ang="0">
                  <a:pos x="63" y="157"/>
                </a:cxn>
                <a:cxn ang="0">
                  <a:pos x="74" y="170"/>
                </a:cxn>
                <a:cxn ang="0">
                  <a:pos x="86" y="157"/>
                </a:cxn>
                <a:cxn ang="0">
                  <a:pos x="86" y="87"/>
                </a:cxn>
                <a:cxn ang="0">
                  <a:pos x="88" y="85"/>
                </a:cxn>
                <a:cxn ang="0">
                  <a:pos x="90" y="80"/>
                </a:cxn>
                <a:cxn ang="0">
                  <a:pos x="90" y="52"/>
                </a:cxn>
                <a:cxn ang="0">
                  <a:pos x="90" y="52"/>
                </a:cxn>
                <a:cxn ang="0">
                  <a:pos x="100" y="80"/>
                </a:cxn>
                <a:cxn ang="0">
                  <a:pos x="108" y="87"/>
                </a:cxn>
                <a:cxn ang="0">
                  <a:pos x="112" y="86"/>
                </a:cxn>
                <a:cxn ang="0">
                  <a:pos x="117" y="72"/>
                </a:cxn>
              </a:cxnLst>
              <a:rect l="0" t="0" r="r" b="b"/>
              <a:pathLst>
                <a:path w="119" h="170">
                  <a:moveTo>
                    <a:pt x="71" y="41"/>
                  </a:moveTo>
                  <a:cubicBezTo>
                    <a:pt x="63" y="49"/>
                    <a:pt x="63" y="49"/>
                    <a:pt x="63" y="49"/>
                  </a:cubicBezTo>
                  <a:cubicBezTo>
                    <a:pt x="62" y="49"/>
                    <a:pt x="60" y="49"/>
                    <a:pt x="60" y="49"/>
                  </a:cubicBezTo>
                  <a:cubicBezTo>
                    <a:pt x="51" y="41"/>
                    <a:pt x="51" y="41"/>
                    <a:pt x="51" y="41"/>
                  </a:cubicBezTo>
                  <a:cubicBezTo>
                    <a:pt x="50" y="40"/>
                    <a:pt x="49" y="38"/>
                    <a:pt x="50" y="37"/>
                  </a:cubicBezTo>
                  <a:cubicBezTo>
                    <a:pt x="54" y="15"/>
                    <a:pt x="54" y="15"/>
                    <a:pt x="54" y="15"/>
                  </a:cubicBezTo>
                  <a:cubicBezTo>
                    <a:pt x="54" y="15"/>
                    <a:pt x="54" y="14"/>
                    <a:pt x="54" y="14"/>
                  </a:cubicBezTo>
                  <a:cubicBezTo>
                    <a:pt x="54" y="13"/>
                    <a:pt x="54" y="9"/>
                    <a:pt x="54" y="9"/>
                  </a:cubicBezTo>
                  <a:cubicBezTo>
                    <a:pt x="54" y="8"/>
                    <a:pt x="55" y="7"/>
                    <a:pt x="56" y="7"/>
                  </a:cubicBezTo>
                  <a:cubicBezTo>
                    <a:pt x="66" y="7"/>
                    <a:pt x="66" y="7"/>
                    <a:pt x="66" y="7"/>
                  </a:cubicBezTo>
                  <a:cubicBezTo>
                    <a:pt x="67" y="7"/>
                    <a:pt x="68" y="8"/>
                    <a:pt x="68" y="9"/>
                  </a:cubicBezTo>
                  <a:cubicBezTo>
                    <a:pt x="68" y="9"/>
                    <a:pt x="68" y="13"/>
                    <a:pt x="68" y="14"/>
                  </a:cubicBezTo>
                  <a:cubicBezTo>
                    <a:pt x="68" y="14"/>
                    <a:pt x="68" y="15"/>
                    <a:pt x="68" y="15"/>
                  </a:cubicBezTo>
                  <a:cubicBezTo>
                    <a:pt x="72" y="37"/>
                    <a:pt x="72" y="37"/>
                    <a:pt x="72" y="37"/>
                  </a:cubicBezTo>
                  <a:cubicBezTo>
                    <a:pt x="73" y="38"/>
                    <a:pt x="72" y="40"/>
                    <a:pt x="71" y="41"/>
                  </a:cubicBezTo>
                  <a:moveTo>
                    <a:pt x="117" y="72"/>
                  </a:moveTo>
                  <a:cubicBezTo>
                    <a:pt x="113" y="64"/>
                    <a:pt x="111" y="57"/>
                    <a:pt x="108" y="49"/>
                  </a:cubicBezTo>
                  <a:cubicBezTo>
                    <a:pt x="101" y="29"/>
                    <a:pt x="92" y="0"/>
                    <a:pt x="79" y="0"/>
                  </a:cubicBezTo>
                  <a:cubicBezTo>
                    <a:pt x="43" y="0"/>
                    <a:pt x="43" y="0"/>
                    <a:pt x="43" y="0"/>
                  </a:cubicBezTo>
                  <a:cubicBezTo>
                    <a:pt x="29" y="0"/>
                    <a:pt x="21" y="29"/>
                    <a:pt x="14" y="49"/>
                  </a:cubicBezTo>
                  <a:cubicBezTo>
                    <a:pt x="11" y="57"/>
                    <a:pt x="9" y="64"/>
                    <a:pt x="5" y="72"/>
                  </a:cubicBezTo>
                  <a:cubicBezTo>
                    <a:pt x="3" y="77"/>
                    <a:pt x="3" y="83"/>
                    <a:pt x="8" y="85"/>
                  </a:cubicBezTo>
                  <a:cubicBezTo>
                    <a:pt x="8" y="86"/>
                    <a:pt x="8" y="88"/>
                    <a:pt x="8" y="89"/>
                  </a:cubicBezTo>
                  <a:cubicBezTo>
                    <a:pt x="8" y="89"/>
                    <a:pt x="8" y="90"/>
                    <a:pt x="7" y="90"/>
                  </a:cubicBezTo>
                  <a:cubicBezTo>
                    <a:pt x="6" y="90"/>
                    <a:pt x="6" y="90"/>
                    <a:pt x="6" y="90"/>
                  </a:cubicBezTo>
                  <a:cubicBezTo>
                    <a:pt x="2" y="90"/>
                    <a:pt x="0" y="93"/>
                    <a:pt x="0" y="96"/>
                  </a:cubicBezTo>
                  <a:cubicBezTo>
                    <a:pt x="0" y="132"/>
                    <a:pt x="0" y="132"/>
                    <a:pt x="0" y="132"/>
                  </a:cubicBezTo>
                  <a:cubicBezTo>
                    <a:pt x="0" y="136"/>
                    <a:pt x="2" y="138"/>
                    <a:pt x="6" y="138"/>
                  </a:cubicBezTo>
                  <a:cubicBezTo>
                    <a:pt x="17" y="138"/>
                    <a:pt x="17" y="138"/>
                    <a:pt x="17" y="138"/>
                  </a:cubicBezTo>
                  <a:cubicBezTo>
                    <a:pt x="20" y="138"/>
                    <a:pt x="23" y="136"/>
                    <a:pt x="23" y="132"/>
                  </a:cubicBezTo>
                  <a:cubicBezTo>
                    <a:pt x="23" y="96"/>
                    <a:pt x="23" y="96"/>
                    <a:pt x="23" y="96"/>
                  </a:cubicBezTo>
                  <a:cubicBezTo>
                    <a:pt x="23" y="93"/>
                    <a:pt x="20" y="90"/>
                    <a:pt x="17" y="90"/>
                  </a:cubicBezTo>
                  <a:cubicBezTo>
                    <a:pt x="16" y="90"/>
                    <a:pt x="16" y="90"/>
                    <a:pt x="16" y="90"/>
                  </a:cubicBezTo>
                  <a:cubicBezTo>
                    <a:pt x="15" y="90"/>
                    <a:pt x="15" y="89"/>
                    <a:pt x="15" y="89"/>
                  </a:cubicBezTo>
                  <a:cubicBezTo>
                    <a:pt x="15" y="88"/>
                    <a:pt x="15" y="86"/>
                    <a:pt x="16" y="86"/>
                  </a:cubicBezTo>
                  <a:cubicBezTo>
                    <a:pt x="18" y="85"/>
                    <a:pt x="20" y="83"/>
                    <a:pt x="21" y="80"/>
                  </a:cubicBezTo>
                  <a:cubicBezTo>
                    <a:pt x="24" y="74"/>
                    <a:pt x="28" y="61"/>
                    <a:pt x="31" y="53"/>
                  </a:cubicBezTo>
                  <a:cubicBezTo>
                    <a:pt x="32" y="51"/>
                    <a:pt x="32" y="50"/>
                    <a:pt x="32" y="53"/>
                  </a:cubicBezTo>
                  <a:cubicBezTo>
                    <a:pt x="32" y="78"/>
                    <a:pt x="32" y="78"/>
                    <a:pt x="32" y="78"/>
                  </a:cubicBezTo>
                  <a:cubicBezTo>
                    <a:pt x="32" y="79"/>
                    <a:pt x="32" y="83"/>
                    <a:pt x="33" y="84"/>
                  </a:cubicBezTo>
                  <a:cubicBezTo>
                    <a:pt x="34" y="85"/>
                    <a:pt x="35" y="85"/>
                    <a:pt x="35" y="87"/>
                  </a:cubicBezTo>
                  <a:cubicBezTo>
                    <a:pt x="35" y="157"/>
                    <a:pt x="35" y="157"/>
                    <a:pt x="35" y="157"/>
                  </a:cubicBezTo>
                  <a:cubicBezTo>
                    <a:pt x="35" y="165"/>
                    <a:pt x="40" y="170"/>
                    <a:pt x="47" y="170"/>
                  </a:cubicBezTo>
                  <a:cubicBezTo>
                    <a:pt x="54" y="170"/>
                    <a:pt x="58" y="165"/>
                    <a:pt x="58" y="158"/>
                  </a:cubicBezTo>
                  <a:cubicBezTo>
                    <a:pt x="58" y="90"/>
                    <a:pt x="58" y="90"/>
                    <a:pt x="58" y="90"/>
                  </a:cubicBezTo>
                  <a:cubicBezTo>
                    <a:pt x="58" y="89"/>
                    <a:pt x="58" y="88"/>
                    <a:pt x="60" y="88"/>
                  </a:cubicBezTo>
                  <a:cubicBezTo>
                    <a:pt x="61" y="88"/>
                    <a:pt x="61" y="88"/>
                    <a:pt x="61" y="88"/>
                  </a:cubicBezTo>
                  <a:cubicBezTo>
                    <a:pt x="63" y="88"/>
                    <a:pt x="63" y="89"/>
                    <a:pt x="63" y="90"/>
                  </a:cubicBezTo>
                  <a:cubicBezTo>
                    <a:pt x="63" y="157"/>
                    <a:pt x="63" y="157"/>
                    <a:pt x="63" y="157"/>
                  </a:cubicBezTo>
                  <a:cubicBezTo>
                    <a:pt x="63" y="164"/>
                    <a:pt x="67" y="170"/>
                    <a:pt x="74" y="170"/>
                  </a:cubicBezTo>
                  <a:cubicBezTo>
                    <a:pt x="81" y="170"/>
                    <a:pt x="86" y="165"/>
                    <a:pt x="86" y="157"/>
                  </a:cubicBezTo>
                  <a:cubicBezTo>
                    <a:pt x="86" y="87"/>
                    <a:pt x="86" y="87"/>
                    <a:pt x="86" y="87"/>
                  </a:cubicBezTo>
                  <a:cubicBezTo>
                    <a:pt x="86" y="86"/>
                    <a:pt x="87" y="86"/>
                    <a:pt x="88" y="85"/>
                  </a:cubicBezTo>
                  <a:cubicBezTo>
                    <a:pt x="89" y="84"/>
                    <a:pt x="90" y="82"/>
                    <a:pt x="90" y="80"/>
                  </a:cubicBezTo>
                  <a:cubicBezTo>
                    <a:pt x="90" y="52"/>
                    <a:pt x="90" y="52"/>
                    <a:pt x="90" y="52"/>
                  </a:cubicBezTo>
                  <a:cubicBezTo>
                    <a:pt x="90" y="49"/>
                    <a:pt x="90" y="51"/>
                    <a:pt x="90" y="52"/>
                  </a:cubicBezTo>
                  <a:cubicBezTo>
                    <a:pt x="93" y="60"/>
                    <a:pt x="97" y="74"/>
                    <a:pt x="100" y="80"/>
                  </a:cubicBezTo>
                  <a:cubicBezTo>
                    <a:pt x="101" y="84"/>
                    <a:pt x="104" y="87"/>
                    <a:pt x="108" y="87"/>
                  </a:cubicBezTo>
                  <a:cubicBezTo>
                    <a:pt x="109" y="87"/>
                    <a:pt x="111" y="86"/>
                    <a:pt x="112" y="86"/>
                  </a:cubicBezTo>
                  <a:cubicBezTo>
                    <a:pt x="117" y="83"/>
                    <a:pt x="119" y="77"/>
                    <a:pt x="117" y="7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grpSp>
      <p:sp>
        <p:nvSpPr>
          <p:cNvPr id="75" name="Oval 74">
            <a:extLst>
              <a:ext uri="{FF2B5EF4-FFF2-40B4-BE49-F238E27FC236}">
                <a16:creationId xmlns:a16="http://schemas.microsoft.com/office/drawing/2014/main" id="{3691C17E-E403-436F-61E2-C68D838C60D7}"/>
              </a:ext>
            </a:extLst>
          </p:cNvPr>
          <p:cNvSpPr/>
          <p:nvPr/>
        </p:nvSpPr>
        <p:spPr>
          <a:xfrm>
            <a:off x="5912090" y="5179900"/>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9C1A"/>
                </a:solidFill>
                <a:latin typeface="Calibri"/>
              </a:rPr>
              <a:t>Digital Marketing</a:t>
            </a:r>
            <a:endParaRPr kumimoji="0" lang="en-US" sz="1200" b="1" i="0" u="none" strike="noStrike" kern="1200" cap="none" spc="0" normalizeH="0" baseline="0" noProof="0" dirty="0">
              <a:ln>
                <a:noFill/>
              </a:ln>
              <a:solidFill>
                <a:srgbClr val="FF9C1A"/>
              </a:solidFill>
              <a:effectLst/>
              <a:uLnTx/>
              <a:uFillTx/>
              <a:latin typeface="Calibri"/>
              <a:ea typeface="+mn-ea"/>
              <a:cs typeface="+mn-cs"/>
            </a:endParaRPr>
          </a:p>
        </p:txBody>
      </p:sp>
      <p:sp>
        <p:nvSpPr>
          <p:cNvPr id="76" name="Freeform 153">
            <a:extLst>
              <a:ext uri="{FF2B5EF4-FFF2-40B4-BE49-F238E27FC236}">
                <a16:creationId xmlns:a16="http://schemas.microsoft.com/office/drawing/2014/main" id="{2586E5E4-FB83-5274-481F-549DAAC4F877}"/>
              </a:ext>
            </a:extLst>
          </p:cNvPr>
          <p:cNvSpPr>
            <a:spLocks noEditPoints="1"/>
          </p:cNvSpPr>
          <p:nvPr/>
        </p:nvSpPr>
        <p:spPr bwMode="auto">
          <a:xfrm>
            <a:off x="6135309" y="5400414"/>
            <a:ext cx="383780" cy="389086"/>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Calibri"/>
              <a:ea typeface="+mn-ea"/>
              <a:cs typeface="+mn-cs"/>
            </a:endParaRPr>
          </a:p>
        </p:txBody>
      </p:sp>
      <p:sp>
        <p:nvSpPr>
          <p:cNvPr id="77" name="Oval 76">
            <a:extLst>
              <a:ext uri="{FF2B5EF4-FFF2-40B4-BE49-F238E27FC236}">
                <a16:creationId xmlns:a16="http://schemas.microsoft.com/office/drawing/2014/main" id="{2803D766-CB6F-2C05-24A5-0C96CB8688F8}"/>
              </a:ext>
            </a:extLst>
          </p:cNvPr>
          <p:cNvSpPr/>
          <p:nvPr/>
        </p:nvSpPr>
        <p:spPr>
          <a:xfrm>
            <a:off x="6282766" y="1407004"/>
            <a:ext cx="831273" cy="8312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11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8A93A2"/>
                </a:solidFill>
                <a:latin typeface="Calibri"/>
              </a:rPr>
              <a:t>SAMPLES</a:t>
            </a:r>
            <a:endParaRPr kumimoji="0" lang="en-US" sz="1200" b="1" i="0" u="none" strike="noStrike" kern="1200" cap="none" spc="0" normalizeH="0" baseline="0" noProof="0" dirty="0">
              <a:ln>
                <a:noFill/>
              </a:ln>
              <a:solidFill>
                <a:srgbClr val="8A93A2"/>
              </a:solidFill>
              <a:effectLst/>
              <a:uLnTx/>
              <a:uFillTx/>
              <a:latin typeface="Calibri"/>
              <a:ea typeface="+mn-ea"/>
              <a:cs typeface="+mn-cs"/>
            </a:endParaRPr>
          </a:p>
        </p:txBody>
      </p:sp>
      <p:sp>
        <p:nvSpPr>
          <p:cNvPr id="78" name="Freeform 4869">
            <a:extLst>
              <a:ext uri="{FF2B5EF4-FFF2-40B4-BE49-F238E27FC236}">
                <a16:creationId xmlns:a16="http://schemas.microsoft.com/office/drawing/2014/main" id="{5AB01680-E24D-27B7-CC98-5B3C491147E3}"/>
              </a:ext>
            </a:extLst>
          </p:cNvPr>
          <p:cNvSpPr>
            <a:spLocks noEditPoints="1"/>
          </p:cNvSpPr>
          <p:nvPr/>
        </p:nvSpPr>
        <p:spPr bwMode="auto">
          <a:xfrm>
            <a:off x="6465499" y="1628693"/>
            <a:ext cx="430037" cy="375463"/>
          </a:xfrm>
          <a:custGeom>
            <a:avLst/>
            <a:gdLst>
              <a:gd name="T0" fmla="*/ 122 w 296"/>
              <a:gd name="T1" fmla="*/ 20 h 296"/>
              <a:gd name="T2" fmla="*/ 98 w 296"/>
              <a:gd name="T3" fmla="*/ 4 h 296"/>
              <a:gd name="T4" fmla="*/ 58 w 296"/>
              <a:gd name="T5" fmla="*/ 0 h 296"/>
              <a:gd name="T6" fmla="*/ 20 w 296"/>
              <a:gd name="T7" fmla="*/ 20 h 296"/>
              <a:gd name="T8" fmla="*/ 6 w 296"/>
              <a:gd name="T9" fmla="*/ 44 h 296"/>
              <a:gd name="T10" fmla="*/ 2 w 296"/>
              <a:gd name="T11" fmla="*/ 86 h 296"/>
              <a:gd name="T12" fmla="*/ 20 w 296"/>
              <a:gd name="T13" fmla="*/ 122 h 296"/>
              <a:gd name="T14" fmla="*/ 174 w 296"/>
              <a:gd name="T15" fmla="*/ 276 h 296"/>
              <a:gd name="T16" fmla="*/ 210 w 296"/>
              <a:gd name="T17" fmla="*/ 296 h 296"/>
              <a:gd name="T18" fmla="*/ 252 w 296"/>
              <a:gd name="T19" fmla="*/ 292 h 296"/>
              <a:gd name="T20" fmla="*/ 276 w 296"/>
              <a:gd name="T21" fmla="*/ 276 h 296"/>
              <a:gd name="T22" fmla="*/ 296 w 296"/>
              <a:gd name="T23" fmla="*/ 238 h 296"/>
              <a:gd name="T24" fmla="*/ 292 w 296"/>
              <a:gd name="T25" fmla="*/ 198 h 296"/>
              <a:gd name="T26" fmla="*/ 276 w 296"/>
              <a:gd name="T27" fmla="*/ 174 h 296"/>
              <a:gd name="T28" fmla="*/ 36 w 296"/>
              <a:gd name="T29" fmla="*/ 108 h 296"/>
              <a:gd name="T30" fmla="*/ 20 w 296"/>
              <a:gd name="T31" fmla="*/ 82 h 296"/>
              <a:gd name="T32" fmla="*/ 24 w 296"/>
              <a:gd name="T33" fmla="*/ 52 h 296"/>
              <a:gd name="T34" fmla="*/ 36 w 296"/>
              <a:gd name="T35" fmla="*/ 34 h 296"/>
              <a:gd name="T36" fmla="*/ 58 w 296"/>
              <a:gd name="T37" fmla="*/ 22 h 296"/>
              <a:gd name="T38" fmla="*/ 62 w 296"/>
              <a:gd name="T39" fmla="*/ 22 h 296"/>
              <a:gd name="T40" fmla="*/ 52 w 296"/>
              <a:gd name="T41" fmla="*/ 40 h 296"/>
              <a:gd name="T42" fmla="*/ 58 w 296"/>
              <a:gd name="T43" fmla="*/ 54 h 296"/>
              <a:gd name="T44" fmla="*/ 72 w 296"/>
              <a:gd name="T45" fmla="*/ 60 h 296"/>
              <a:gd name="T46" fmla="*/ 90 w 296"/>
              <a:gd name="T47" fmla="*/ 48 h 296"/>
              <a:gd name="T48" fmla="*/ 90 w 296"/>
              <a:gd name="T49" fmla="*/ 32 h 296"/>
              <a:gd name="T50" fmla="*/ 76 w 296"/>
              <a:gd name="T51" fmla="*/ 20 h 296"/>
              <a:gd name="T52" fmla="*/ 94 w 296"/>
              <a:gd name="T53" fmla="*/ 24 h 296"/>
              <a:gd name="T54" fmla="*/ 170 w 296"/>
              <a:gd name="T55" fmla="*/ 98 h 296"/>
              <a:gd name="T56" fmla="*/ 262 w 296"/>
              <a:gd name="T57" fmla="*/ 262 h 296"/>
              <a:gd name="T58" fmla="*/ 236 w 296"/>
              <a:gd name="T59" fmla="*/ 278 h 296"/>
              <a:gd name="T60" fmla="*/ 224 w 296"/>
              <a:gd name="T61" fmla="*/ 278 h 296"/>
              <a:gd name="T62" fmla="*/ 204 w 296"/>
              <a:gd name="T63" fmla="*/ 274 h 296"/>
              <a:gd name="T64" fmla="*/ 186 w 296"/>
              <a:gd name="T65" fmla="*/ 262 h 296"/>
              <a:gd name="T66" fmla="*/ 184 w 296"/>
              <a:gd name="T67" fmla="*/ 252 h 296"/>
              <a:gd name="T68" fmla="*/ 190 w 296"/>
              <a:gd name="T69" fmla="*/ 246 h 296"/>
              <a:gd name="T70" fmla="*/ 200 w 296"/>
              <a:gd name="T71" fmla="*/ 248 h 296"/>
              <a:gd name="T72" fmla="*/ 212 w 296"/>
              <a:gd name="T73" fmla="*/ 256 h 296"/>
              <a:gd name="T74" fmla="*/ 224 w 296"/>
              <a:gd name="T75" fmla="*/ 258 h 296"/>
              <a:gd name="T76" fmla="*/ 238 w 296"/>
              <a:gd name="T77" fmla="*/ 256 h 296"/>
              <a:gd name="T78" fmla="*/ 248 w 296"/>
              <a:gd name="T79" fmla="*/ 248 h 296"/>
              <a:gd name="T80" fmla="*/ 260 w 296"/>
              <a:gd name="T81" fmla="*/ 246 h 296"/>
              <a:gd name="T82" fmla="*/ 264 w 296"/>
              <a:gd name="T83" fmla="*/ 252 h 296"/>
              <a:gd name="T84" fmla="*/ 262 w 296"/>
              <a:gd name="T85" fmla="*/ 26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6" h="296">
                <a:moveTo>
                  <a:pt x="276" y="174"/>
                </a:moveTo>
                <a:lnTo>
                  <a:pt x="200" y="98"/>
                </a:lnTo>
                <a:lnTo>
                  <a:pt x="122" y="20"/>
                </a:lnTo>
                <a:lnTo>
                  <a:pt x="122" y="20"/>
                </a:lnTo>
                <a:lnTo>
                  <a:pt x="112" y="12"/>
                </a:lnTo>
                <a:lnTo>
                  <a:pt x="98" y="4"/>
                </a:lnTo>
                <a:lnTo>
                  <a:pt x="86" y="0"/>
                </a:lnTo>
                <a:lnTo>
                  <a:pt x="72" y="0"/>
                </a:lnTo>
                <a:lnTo>
                  <a:pt x="58" y="0"/>
                </a:lnTo>
                <a:lnTo>
                  <a:pt x="44" y="4"/>
                </a:lnTo>
                <a:lnTo>
                  <a:pt x="32" y="12"/>
                </a:lnTo>
                <a:lnTo>
                  <a:pt x="20" y="20"/>
                </a:lnTo>
                <a:lnTo>
                  <a:pt x="20" y="20"/>
                </a:lnTo>
                <a:lnTo>
                  <a:pt x="12" y="32"/>
                </a:lnTo>
                <a:lnTo>
                  <a:pt x="6" y="44"/>
                </a:lnTo>
                <a:lnTo>
                  <a:pt x="2" y="58"/>
                </a:lnTo>
                <a:lnTo>
                  <a:pt x="0" y="72"/>
                </a:lnTo>
                <a:lnTo>
                  <a:pt x="2" y="86"/>
                </a:lnTo>
                <a:lnTo>
                  <a:pt x="6" y="98"/>
                </a:lnTo>
                <a:lnTo>
                  <a:pt x="12" y="112"/>
                </a:lnTo>
                <a:lnTo>
                  <a:pt x="20" y="122"/>
                </a:lnTo>
                <a:lnTo>
                  <a:pt x="98" y="198"/>
                </a:lnTo>
                <a:lnTo>
                  <a:pt x="174" y="276"/>
                </a:lnTo>
                <a:lnTo>
                  <a:pt x="174" y="276"/>
                </a:lnTo>
                <a:lnTo>
                  <a:pt x="184" y="284"/>
                </a:lnTo>
                <a:lnTo>
                  <a:pt x="198" y="292"/>
                </a:lnTo>
                <a:lnTo>
                  <a:pt x="210" y="296"/>
                </a:lnTo>
                <a:lnTo>
                  <a:pt x="224" y="296"/>
                </a:lnTo>
                <a:lnTo>
                  <a:pt x="238" y="296"/>
                </a:lnTo>
                <a:lnTo>
                  <a:pt x="252" y="292"/>
                </a:lnTo>
                <a:lnTo>
                  <a:pt x="264" y="284"/>
                </a:lnTo>
                <a:lnTo>
                  <a:pt x="276" y="276"/>
                </a:lnTo>
                <a:lnTo>
                  <a:pt x="276" y="276"/>
                </a:lnTo>
                <a:lnTo>
                  <a:pt x="284" y="264"/>
                </a:lnTo>
                <a:lnTo>
                  <a:pt x="292" y="252"/>
                </a:lnTo>
                <a:lnTo>
                  <a:pt x="296" y="238"/>
                </a:lnTo>
                <a:lnTo>
                  <a:pt x="296" y="224"/>
                </a:lnTo>
                <a:lnTo>
                  <a:pt x="296" y="210"/>
                </a:lnTo>
                <a:lnTo>
                  <a:pt x="292" y="198"/>
                </a:lnTo>
                <a:lnTo>
                  <a:pt x="284" y="184"/>
                </a:lnTo>
                <a:lnTo>
                  <a:pt x="276" y="174"/>
                </a:lnTo>
                <a:lnTo>
                  <a:pt x="276" y="174"/>
                </a:lnTo>
                <a:close/>
                <a:moveTo>
                  <a:pt x="98" y="170"/>
                </a:moveTo>
                <a:lnTo>
                  <a:pt x="36" y="108"/>
                </a:lnTo>
                <a:lnTo>
                  <a:pt x="36" y="108"/>
                </a:lnTo>
                <a:lnTo>
                  <a:pt x="28" y="100"/>
                </a:lnTo>
                <a:lnTo>
                  <a:pt x="24" y="92"/>
                </a:lnTo>
                <a:lnTo>
                  <a:pt x="20" y="82"/>
                </a:lnTo>
                <a:lnTo>
                  <a:pt x="20" y="72"/>
                </a:lnTo>
                <a:lnTo>
                  <a:pt x="20" y="62"/>
                </a:lnTo>
                <a:lnTo>
                  <a:pt x="24" y="52"/>
                </a:lnTo>
                <a:lnTo>
                  <a:pt x="28" y="44"/>
                </a:lnTo>
                <a:lnTo>
                  <a:pt x="36" y="34"/>
                </a:lnTo>
                <a:lnTo>
                  <a:pt x="36" y="34"/>
                </a:lnTo>
                <a:lnTo>
                  <a:pt x="42" y="28"/>
                </a:lnTo>
                <a:lnTo>
                  <a:pt x="50" y="24"/>
                </a:lnTo>
                <a:lnTo>
                  <a:pt x="58" y="22"/>
                </a:lnTo>
                <a:lnTo>
                  <a:pt x="68" y="20"/>
                </a:lnTo>
                <a:lnTo>
                  <a:pt x="68" y="20"/>
                </a:lnTo>
                <a:lnTo>
                  <a:pt x="62" y="22"/>
                </a:lnTo>
                <a:lnTo>
                  <a:pt x="56" y="26"/>
                </a:lnTo>
                <a:lnTo>
                  <a:pt x="54" y="32"/>
                </a:lnTo>
                <a:lnTo>
                  <a:pt x="52" y="40"/>
                </a:lnTo>
                <a:lnTo>
                  <a:pt x="52" y="40"/>
                </a:lnTo>
                <a:lnTo>
                  <a:pt x="54" y="48"/>
                </a:lnTo>
                <a:lnTo>
                  <a:pt x="58" y="54"/>
                </a:lnTo>
                <a:lnTo>
                  <a:pt x="64" y="58"/>
                </a:lnTo>
                <a:lnTo>
                  <a:pt x="72" y="60"/>
                </a:lnTo>
                <a:lnTo>
                  <a:pt x="72" y="60"/>
                </a:lnTo>
                <a:lnTo>
                  <a:pt x="80" y="58"/>
                </a:lnTo>
                <a:lnTo>
                  <a:pt x="86" y="54"/>
                </a:lnTo>
                <a:lnTo>
                  <a:pt x="90" y="48"/>
                </a:lnTo>
                <a:lnTo>
                  <a:pt x="92" y="40"/>
                </a:lnTo>
                <a:lnTo>
                  <a:pt x="92" y="40"/>
                </a:lnTo>
                <a:lnTo>
                  <a:pt x="90" y="32"/>
                </a:lnTo>
                <a:lnTo>
                  <a:pt x="88" y="26"/>
                </a:lnTo>
                <a:lnTo>
                  <a:pt x="82" y="22"/>
                </a:lnTo>
                <a:lnTo>
                  <a:pt x="76" y="20"/>
                </a:lnTo>
                <a:lnTo>
                  <a:pt x="76" y="20"/>
                </a:lnTo>
                <a:lnTo>
                  <a:pt x="84" y="22"/>
                </a:lnTo>
                <a:lnTo>
                  <a:pt x="94" y="24"/>
                </a:lnTo>
                <a:lnTo>
                  <a:pt x="102" y="28"/>
                </a:lnTo>
                <a:lnTo>
                  <a:pt x="108" y="34"/>
                </a:lnTo>
                <a:lnTo>
                  <a:pt x="170" y="98"/>
                </a:lnTo>
                <a:lnTo>
                  <a:pt x="98" y="170"/>
                </a:lnTo>
                <a:close/>
                <a:moveTo>
                  <a:pt x="262" y="262"/>
                </a:moveTo>
                <a:lnTo>
                  <a:pt x="262" y="262"/>
                </a:lnTo>
                <a:lnTo>
                  <a:pt x="254" y="270"/>
                </a:lnTo>
                <a:lnTo>
                  <a:pt x="246" y="274"/>
                </a:lnTo>
                <a:lnTo>
                  <a:pt x="236" y="278"/>
                </a:lnTo>
                <a:lnTo>
                  <a:pt x="224" y="278"/>
                </a:lnTo>
                <a:lnTo>
                  <a:pt x="224" y="278"/>
                </a:lnTo>
                <a:lnTo>
                  <a:pt x="224" y="278"/>
                </a:lnTo>
                <a:lnTo>
                  <a:pt x="224" y="278"/>
                </a:lnTo>
                <a:lnTo>
                  <a:pt x="214" y="278"/>
                </a:lnTo>
                <a:lnTo>
                  <a:pt x="204" y="274"/>
                </a:lnTo>
                <a:lnTo>
                  <a:pt x="194" y="270"/>
                </a:lnTo>
                <a:lnTo>
                  <a:pt x="186" y="262"/>
                </a:lnTo>
                <a:lnTo>
                  <a:pt x="186" y="262"/>
                </a:lnTo>
                <a:lnTo>
                  <a:pt x="184" y="260"/>
                </a:lnTo>
                <a:lnTo>
                  <a:pt x="184" y="256"/>
                </a:lnTo>
                <a:lnTo>
                  <a:pt x="184" y="252"/>
                </a:lnTo>
                <a:lnTo>
                  <a:pt x="186" y="248"/>
                </a:lnTo>
                <a:lnTo>
                  <a:pt x="186" y="248"/>
                </a:lnTo>
                <a:lnTo>
                  <a:pt x="190" y="246"/>
                </a:lnTo>
                <a:lnTo>
                  <a:pt x="194" y="246"/>
                </a:lnTo>
                <a:lnTo>
                  <a:pt x="198" y="246"/>
                </a:lnTo>
                <a:lnTo>
                  <a:pt x="200" y="248"/>
                </a:lnTo>
                <a:lnTo>
                  <a:pt x="200" y="248"/>
                </a:lnTo>
                <a:lnTo>
                  <a:pt x="206" y="252"/>
                </a:lnTo>
                <a:lnTo>
                  <a:pt x="212" y="256"/>
                </a:lnTo>
                <a:lnTo>
                  <a:pt x="218" y="258"/>
                </a:lnTo>
                <a:lnTo>
                  <a:pt x="224" y="258"/>
                </a:lnTo>
                <a:lnTo>
                  <a:pt x="224" y="258"/>
                </a:lnTo>
                <a:lnTo>
                  <a:pt x="224" y="258"/>
                </a:lnTo>
                <a:lnTo>
                  <a:pt x="232" y="258"/>
                </a:lnTo>
                <a:lnTo>
                  <a:pt x="238" y="256"/>
                </a:lnTo>
                <a:lnTo>
                  <a:pt x="244" y="252"/>
                </a:lnTo>
                <a:lnTo>
                  <a:pt x="248" y="248"/>
                </a:lnTo>
                <a:lnTo>
                  <a:pt x="248" y="248"/>
                </a:lnTo>
                <a:lnTo>
                  <a:pt x="252" y="246"/>
                </a:lnTo>
                <a:lnTo>
                  <a:pt x="256" y="246"/>
                </a:lnTo>
                <a:lnTo>
                  <a:pt x="260" y="246"/>
                </a:lnTo>
                <a:lnTo>
                  <a:pt x="262" y="248"/>
                </a:lnTo>
                <a:lnTo>
                  <a:pt x="262" y="248"/>
                </a:lnTo>
                <a:lnTo>
                  <a:pt x="264" y="252"/>
                </a:lnTo>
                <a:lnTo>
                  <a:pt x="266" y="256"/>
                </a:lnTo>
                <a:lnTo>
                  <a:pt x="264" y="260"/>
                </a:lnTo>
                <a:lnTo>
                  <a:pt x="262" y="262"/>
                </a:lnTo>
                <a:lnTo>
                  <a:pt x="262" y="26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GB" sz="135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56233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FE97-FFB5-3F07-CB66-A4B85B610353}"/>
              </a:ext>
            </a:extLst>
          </p:cNvPr>
          <p:cNvSpPr>
            <a:spLocks noGrp="1"/>
          </p:cNvSpPr>
          <p:nvPr>
            <p:ph type="title"/>
          </p:nvPr>
        </p:nvSpPr>
        <p:spPr/>
        <p:txBody>
          <a:bodyPr/>
          <a:lstStyle/>
          <a:p>
            <a:r>
              <a:rPr lang="en-US" sz="2400" dirty="0"/>
              <a:t>General datasets/variables needed for Marketing Mix</a:t>
            </a:r>
            <a:endParaRPr lang="en-IN" sz="2400" dirty="0"/>
          </a:p>
        </p:txBody>
      </p:sp>
      <p:sp>
        <p:nvSpPr>
          <p:cNvPr id="4" name="Slide Number Placeholder 3">
            <a:extLst>
              <a:ext uri="{FF2B5EF4-FFF2-40B4-BE49-F238E27FC236}">
                <a16:creationId xmlns:a16="http://schemas.microsoft.com/office/drawing/2014/main" id="{577CEE4C-3B01-DB04-08ED-6EDCACA78380}"/>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4</a:t>
            </a:fld>
            <a:endParaRPr lang="en-US" dirty="0"/>
          </a:p>
        </p:txBody>
      </p:sp>
      <p:sp>
        <p:nvSpPr>
          <p:cNvPr id="5" name="Footer Placeholder 4">
            <a:extLst>
              <a:ext uri="{FF2B5EF4-FFF2-40B4-BE49-F238E27FC236}">
                <a16:creationId xmlns:a16="http://schemas.microsoft.com/office/drawing/2014/main" id="{4242F244-B0D3-2A6B-E353-B5F635F72637}"/>
              </a:ext>
            </a:extLst>
          </p:cNvPr>
          <p:cNvSpPr>
            <a:spLocks noGrp="1"/>
          </p:cNvSpPr>
          <p:nvPr>
            <p:ph type="ftr" sz="quarter" idx="11"/>
          </p:nvPr>
        </p:nvSpPr>
        <p:spPr/>
        <p:txBody>
          <a:bodyPr/>
          <a:lstStyle/>
          <a:p>
            <a:r>
              <a:rPr lang="en-US" dirty="0"/>
              <a:t>Copyright © 2023 All rights reserved.  |  DataZymes Confidential</a:t>
            </a:r>
          </a:p>
        </p:txBody>
      </p:sp>
      <p:graphicFrame>
        <p:nvGraphicFramePr>
          <p:cNvPr id="6" name="Table 5">
            <a:extLst>
              <a:ext uri="{FF2B5EF4-FFF2-40B4-BE49-F238E27FC236}">
                <a16:creationId xmlns:a16="http://schemas.microsoft.com/office/drawing/2014/main" id="{2A92C8B0-E6F3-356F-B6A8-813641C00EA8}"/>
              </a:ext>
            </a:extLst>
          </p:cNvPr>
          <p:cNvGraphicFramePr>
            <a:graphicFrameLocks noGrp="1"/>
          </p:cNvGraphicFramePr>
          <p:nvPr>
            <p:extLst>
              <p:ext uri="{D42A27DB-BD31-4B8C-83A1-F6EECF244321}">
                <p14:modId xmlns:p14="http://schemas.microsoft.com/office/powerpoint/2010/main" val="1873362843"/>
              </p:ext>
            </p:extLst>
          </p:nvPr>
        </p:nvGraphicFramePr>
        <p:xfrm>
          <a:off x="3342728" y="1391245"/>
          <a:ext cx="5114246" cy="4577665"/>
        </p:xfrm>
        <a:graphic>
          <a:graphicData uri="http://schemas.openxmlformats.org/drawingml/2006/table">
            <a:tbl>
              <a:tblPr firstRow="1" bandRow="1">
                <a:tableStyleId>{5C22544A-7EE6-4342-B048-85BDC9FD1C3A}</a:tableStyleId>
              </a:tblPr>
              <a:tblGrid>
                <a:gridCol w="5114246">
                  <a:extLst>
                    <a:ext uri="{9D8B030D-6E8A-4147-A177-3AD203B41FA5}">
                      <a16:colId xmlns:a16="http://schemas.microsoft.com/office/drawing/2014/main" val="20000"/>
                    </a:ext>
                  </a:extLst>
                </a:gridCol>
              </a:tblGrid>
              <a:tr h="379215">
                <a:tc>
                  <a:txBody>
                    <a:bodyPr/>
                    <a:lstStyle/>
                    <a:p>
                      <a:pPr algn="ctr"/>
                      <a:r>
                        <a:rPr lang="en-US" sz="1400" b="1" kern="1200" dirty="0">
                          <a:solidFill>
                            <a:schemeClr val="bg1"/>
                          </a:solidFill>
                          <a:latin typeface="+mn-lt"/>
                          <a:ea typeface="+mn-ea"/>
                          <a:cs typeface="+mn-cs"/>
                        </a:rPr>
                        <a:t>Promotions</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7F7F7F"/>
                    </a:solidFill>
                  </a:tcPr>
                </a:tc>
                <a:extLst>
                  <a:ext uri="{0D108BD9-81ED-4DB2-BD59-A6C34878D82A}">
                    <a16:rowId xmlns:a16="http://schemas.microsoft.com/office/drawing/2014/main" val="10000"/>
                  </a:ext>
                </a:extLst>
              </a:tr>
              <a:tr h="2789938">
                <a:tc>
                  <a:txBody>
                    <a:bodyPr/>
                    <a:lstStyle/>
                    <a:p>
                      <a:pPr algn="ctr"/>
                      <a:endParaRPr lang="en-US" dirty="0"/>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3F3F3"/>
                    </a:solidFill>
                  </a:tcPr>
                </a:tc>
                <a:extLst>
                  <a:ext uri="{0D108BD9-81ED-4DB2-BD59-A6C34878D82A}">
                    <a16:rowId xmlns:a16="http://schemas.microsoft.com/office/drawing/2014/main" val="10001"/>
                  </a:ext>
                </a:extLst>
              </a:tr>
              <a:tr h="1408512">
                <a:tc>
                  <a:txBody>
                    <a:bodyPr/>
                    <a:lstStyle/>
                    <a:p>
                      <a:pPr marL="285750" indent="-285750" algn="l">
                        <a:buFont typeface="Arial" panose="020B0604020202020204" pitchFamily="34" charset="0"/>
                        <a:buChar char="•"/>
                      </a:pPr>
                      <a:r>
                        <a:rPr lang="en-US" sz="1400" dirty="0"/>
                        <a:t>Identify relevant channels / factors</a:t>
                      </a:r>
                      <a:r>
                        <a:rPr lang="en-US" sz="1400" baseline="0" dirty="0"/>
                        <a:t> for evaluations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Monthly</a:t>
                      </a:r>
                      <a:r>
                        <a:rPr lang="en-US" sz="1400" baseline="0" dirty="0"/>
                        <a:t> </a:t>
                      </a:r>
                      <a:r>
                        <a:rPr lang="en-US" sz="1400" dirty="0"/>
                        <a:t>sales for “market” </a:t>
                      </a:r>
                      <a:r>
                        <a:rPr lang="en-US" sz="1400" baseline="0" dirty="0"/>
                        <a:t>at Physician / Account level (as available)</a:t>
                      </a:r>
                      <a:endParaRPr lang="en-US" sz="1400" dirty="0"/>
                    </a:p>
                    <a:p>
                      <a:pPr marL="285750" indent="-285750" algn="l">
                        <a:buFont typeface="Arial" panose="020B0604020202020204" pitchFamily="34" charset="0"/>
                        <a:buChar char="•"/>
                      </a:pPr>
                      <a:r>
                        <a:rPr lang="en-US" sz="1400" dirty="0"/>
                        <a:t>Detailing data (daily</a:t>
                      </a:r>
                      <a:r>
                        <a:rPr lang="en-US" sz="1400" baseline="0" dirty="0"/>
                        <a:t>, or as available)</a:t>
                      </a:r>
                      <a:endParaRPr lang="en-US" sz="1400" dirty="0"/>
                    </a:p>
                    <a:p>
                      <a:pPr marL="285750" indent="-285750" algn="l">
                        <a:buFont typeface="Arial" panose="020B0604020202020204" pitchFamily="34" charset="0"/>
                        <a:buChar char="•"/>
                      </a:pPr>
                      <a:r>
                        <a:rPr lang="en-US" sz="1400" dirty="0"/>
                        <a:t>Activity data for other promotion channels</a:t>
                      </a: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12B62F47-1929-4CFC-4C0C-4FD83D1D2BBC}"/>
              </a:ext>
            </a:extLst>
          </p:cNvPr>
          <p:cNvSpPr txBox="1"/>
          <p:nvPr/>
        </p:nvSpPr>
        <p:spPr>
          <a:xfrm>
            <a:off x="3821719" y="3938428"/>
            <a:ext cx="1112441" cy="523220"/>
          </a:xfrm>
          <a:prstGeom prst="rect">
            <a:avLst/>
          </a:prstGeom>
          <a:noFill/>
        </p:spPr>
        <p:txBody>
          <a:bodyPr wrap="square" rtlCol="0" anchor="ctr">
            <a:spAutoFit/>
          </a:bodyPr>
          <a:lstStyle/>
          <a:p>
            <a:pPr algn="ctr" defTabSz="914400"/>
            <a:r>
              <a:rPr lang="en-US" sz="1400" dirty="0">
                <a:latin typeface="+mj-lt"/>
              </a:rPr>
              <a:t>Social Media</a:t>
            </a:r>
          </a:p>
        </p:txBody>
      </p:sp>
      <p:sp>
        <p:nvSpPr>
          <p:cNvPr id="8" name="Freeform 218">
            <a:extLst>
              <a:ext uri="{FF2B5EF4-FFF2-40B4-BE49-F238E27FC236}">
                <a16:creationId xmlns:a16="http://schemas.microsoft.com/office/drawing/2014/main" id="{24DBA8F4-BDC9-0E05-F75E-406F558A63EA}"/>
              </a:ext>
            </a:extLst>
          </p:cNvPr>
          <p:cNvSpPr>
            <a:spLocks noEditPoints="1"/>
          </p:cNvSpPr>
          <p:nvPr/>
        </p:nvSpPr>
        <p:spPr bwMode="auto">
          <a:xfrm>
            <a:off x="3512578" y="3974280"/>
            <a:ext cx="453281" cy="451517"/>
          </a:xfrm>
          <a:custGeom>
            <a:avLst/>
            <a:gdLst/>
            <a:ahLst/>
            <a:cxnLst>
              <a:cxn ang="0">
                <a:pos x="0" y="128"/>
              </a:cxn>
              <a:cxn ang="0">
                <a:pos x="257" y="128"/>
              </a:cxn>
              <a:cxn ang="0">
                <a:pos x="173" y="226"/>
              </a:cxn>
              <a:cxn ang="0">
                <a:pos x="189" y="189"/>
              </a:cxn>
              <a:cxn ang="0">
                <a:pos x="227" y="173"/>
              </a:cxn>
              <a:cxn ang="0">
                <a:pos x="30" y="173"/>
              </a:cxn>
              <a:cxn ang="0">
                <a:pos x="68" y="189"/>
              </a:cxn>
              <a:cxn ang="0">
                <a:pos x="84" y="226"/>
              </a:cxn>
              <a:cxn ang="0">
                <a:pos x="84" y="30"/>
              </a:cxn>
              <a:cxn ang="0">
                <a:pos x="68" y="67"/>
              </a:cxn>
              <a:cxn ang="0">
                <a:pos x="30" y="83"/>
              </a:cxn>
              <a:cxn ang="0">
                <a:pos x="234" y="118"/>
              </a:cxn>
              <a:cxn ang="0">
                <a:pos x="194" y="90"/>
              </a:cxn>
              <a:cxn ang="0">
                <a:pos x="194" y="166"/>
              </a:cxn>
              <a:cxn ang="0">
                <a:pos x="234" y="138"/>
              </a:cxn>
              <a:cxn ang="0">
                <a:pos x="23" y="138"/>
              </a:cxn>
              <a:cxn ang="0">
                <a:pos x="63" y="166"/>
              </a:cxn>
              <a:cxn ang="0">
                <a:pos x="63" y="90"/>
              </a:cxn>
              <a:cxn ang="0">
                <a:pos x="23" y="118"/>
              </a:cxn>
              <a:cxn ang="0">
                <a:pos x="176" y="118"/>
              </a:cxn>
              <a:cxn ang="0">
                <a:pos x="138" y="80"/>
              </a:cxn>
              <a:cxn ang="0">
                <a:pos x="176" y="118"/>
              </a:cxn>
              <a:cxn ang="0">
                <a:pos x="138" y="176"/>
              </a:cxn>
              <a:cxn ang="0">
                <a:pos x="176" y="138"/>
              </a:cxn>
              <a:cxn ang="0">
                <a:pos x="80" y="138"/>
              </a:cxn>
              <a:cxn ang="0">
                <a:pos x="118" y="176"/>
              </a:cxn>
              <a:cxn ang="0">
                <a:pos x="80" y="138"/>
              </a:cxn>
              <a:cxn ang="0">
                <a:pos x="118" y="80"/>
              </a:cxn>
              <a:cxn ang="0">
                <a:pos x="80" y="118"/>
              </a:cxn>
              <a:cxn ang="0">
                <a:pos x="138" y="60"/>
              </a:cxn>
              <a:cxn ang="0">
                <a:pos x="166" y="62"/>
              </a:cxn>
              <a:cxn ang="0">
                <a:pos x="118" y="22"/>
              </a:cxn>
              <a:cxn ang="0">
                <a:pos x="91" y="62"/>
              </a:cxn>
              <a:cxn ang="0">
                <a:pos x="118" y="196"/>
              </a:cxn>
              <a:cxn ang="0">
                <a:pos x="91" y="193"/>
              </a:cxn>
              <a:cxn ang="0">
                <a:pos x="138" y="233"/>
              </a:cxn>
              <a:cxn ang="0">
                <a:pos x="166" y="193"/>
              </a:cxn>
              <a:cxn ang="0">
                <a:pos x="216" y="77"/>
              </a:cxn>
              <a:cxn ang="0">
                <a:pos x="179" y="40"/>
              </a:cxn>
              <a:cxn ang="0">
                <a:pos x="227" y="83"/>
              </a:cxn>
            </a:cxnLst>
            <a:rect l="0" t="0" r="r" b="b"/>
            <a:pathLst>
              <a:path w="257" h="256">
                <a:moveTo>
                  <a:pt x="128" y="0"/>
                </a:moveTo>
                <a:cubicBezTo>
                  <a:pt x="58" y="0"/>
                  <a:pt x="0" y="57"/>
                  <a:pt x="0" y="128"/>
                </a:cubicBezTo>
                <a:cubicBezTo>
                  <a:pt x="0" y="199"/>
                  <a:pt x="58" y="256"/>
                  <a:pt x="128" y="256"/>
                </a:cubicBezTo>
                <a:cubicBezTo>
                  <a:pt x="199" y="256"/>
                  <a:pt x="257" y="199"/>
                  <a:pt x="257" y="128"/>
                </a:cubicBezTo>
                <a:cubicBezTo>
                  <a:pt x="257" y="57"/>
                  <a:pt x="199" y="0"/>
                  <a:pt x="128" y="0"/>
                </a:cubicBezTo>
                <a:moveTo>
                  <a:pt x="173" y="226"/>
                </a:moveTo>
                <a:cubicBezTo>
                  <a:pt x="175" y="223"/>
                  <a:pt x="177" y="220"/>
                  <a:pt x="179" y="216"/>
                </a:cubicBezTo>
                <a:cubicBezTo>
                  <a:pt x="183" y="208"/>
                  <a:pt x="186" y="198"/>
                  <a:pt x="189" y="189"/>
                </a:cubicBezTo>
                <a:cubicBezTo>
                  <a:pt x="199" y="186"/>
                  <a:pt x="208" y="182"/>
                  <a:pt x="216" y="178"/>
                </a:cubicBezTo>
                <a:cubicBezTo>
                  <a:pt x="220" y="176"/>
                  <a:pt x="223" y="175"/>
                  <a:pt x="227" y="173"/>
                </a:cubicBezTo>
                <a:cubicBezTo>
                  <a:pt x="216" y="196"/>
                  <a:pt x="197" y="215"/>
                  <a:pt x="173" y="226"/>
                </a:cubicBezTo>
                <a:moveTo>
                  <a:pt x="30" y="173"/>
                </a:moveTo>
                <a:cubicBezTo>
                  <a:pt x="33" y="175"/>
                  <a:pt x="37" y="176"/>
                  <a:pt x="40" y="178"/>
                </a:cubicBezTo>
                <a:cubicBezTo>
                  <a:pt x="49" y="182"/>
                  <a:pt x="58" y="186"/>
                  <a:pt x="68" y="189"/>
                </a:cubicBezTo>
                <a:cubicBezTo>
                  <a:pt x="70" y="198"/>
                  <a:pt x="74" y="208"/>
                  <a:pt x="78" y="216"/>
                </a:cubicBezTo>
                <a:cubicBezTo>
                  <a:pt x="80" y="220"/>
                  <a:pt x="82" y="223"/>
                  <a:pt x="84" y="226"/>
                </a:cubicBezTo>
                <a:cubicBezTo>
                  <a:pt x="60" y="215"/>
                  <a:pt x="41" y="196"/>
                  <a:pt x="30" y="173"/>
                </a:cubicBezTo>
                <a:moveTo>
                  <a:pt x="84" y="30"/>
                </a:moveTo>
                <a:cubicBezTo>
                  <a:pt x="82" y="33"/>
                  <a:pt x="80" y="36"/>
                  <a:pt x="78" y="40"/>
                </a:cubicBezTo>
                <a:cubicBezTo>
                  <a:pt x="74" y="48"/>
                  <a:pt x="70" y="57"/>
                  <a:pt x="68" y="67"/>
                </a:cubicBezTo>
                <a:cubicBezTo>
                  <a:pt x="58" y="70"/>
                  <a:pt x="49" y="73"/>
                  <a:pt x="40" y="77"/>
                </a:cubicBezTo>
                <a:cubicBezTo>
                  <a:pt x="37" y="79"/>
                  <a:pt x="33" y="81"/>
                  <a:pt x="30" y="83"/>
                </a:cubicBezTo>
                <a:cubicBezTo>
                  <a:pt x="41" y="59"/>
                  <a:pt x="60" y="40"/>
                  <a:pt x="84" y="30"/>
                </a:cubicBezTo>
                <a:moveTo>
                  <a:pt x="234" y="118"/>
                </a:moveTo>
                <a:cubicBezTo>
                  <a:pt x="197" y="118"/>
                  <a:pt x="197" y="118"/>
                  <a:pt x="197" y="118"/>
                </a:cubicBezTo>
                <a:cubicBezTo>
                  <a:pt x="196" y="108"/>
                  <a:pt x="195" y="99"/>
                  <a:pt x="194" y="90"/>
                </a:cubicBezTo>
                <a:cubicBezTo>
                  <a:pt x="213" y="97"/>
                  <a:pt x="228" y="107"/>
                  <a:pt x="234" y="118"/>
                </a:cubicBezTo>
                <a:moveTo>
                  <a:pt x="194" y="166"/>
                </a:moveTo>
                <a:cubicBezTo>
                  <a:pt x="195" y="157"/>
                  <a:pt x="196" y="147"/>
                  <a:pt x="197" y="138"/>
                </a:cubicBezTo>
                <a:cubicBezTo>
                  <a:pt x="234" y="138"/>
                  <a:pt x="234" y="138"/>
                  <a:pt x="234" y="138"/>
                </a:cubicBezTo>
                <a:cubicBezTo>
                  <a:pt x="228" y="149"/>
                  <a:pt x="213" y="159"/>
                  <a:pt x="194" y="166"/>
                </a:cubicBezTo>
                <a:moveTo>
                  <a:pt x="23" y="138"/>
                </a:moveTo>
                <a:cubicBezTo>
                  <a:pt x="60" y="138"/>
                  <a:pt x="60" y="138"/>
                  <a:pt x="60" y="138"/>
                </a:cubicBezTo>
                <a:cubicBezTo>
                  <a:pt x="60" y="147"/>
                  <a:pt x="61" y="157"/>
                  <a:pt x="63" y="166"/>
                </a:cubicBezTo>
                <a:cubicBezTo>
                  <a:pt x="43" y="159"/>
                  <a:pt x="29" y="149"/>
                  <a:pt x="23" y="138"/>
                </a:cubicBezTo>
                <a:moveTo>
                  <a:pt x="63" y="90"/>
                </a:moveTo>
                <a:cubicBezTo>
                  <a:pt x="61" y="99"/>
                  <a:pt x="60" y="108"/>
                  <a:pt x="60" y="118"/>
                </a:cubicBezTo>
                <a:cubicBezTo>
                  <a:pt x="23" y="118"/>
                  <a:pt x="23" y="118"/>
                  <a:pt x="23" y="118"/>
                </a:cubicBezTo>
                <a:cubicBezTo>
                  <a:pt x="29" y="107"/>
                  <a:pt x="43" y="97"/>
                  <a:pt x="63" y="90"/>
                </a:cubicBezTo>
                <a:moveTo>
                  <a:pt x="176" y="118"/>
                </a:moveTo>
                <a:cubicBezTo>
                  <a:pt x="138" y="118"/>
                  <a:pt x="138" y="118"/>
                  <a:pt x="138" y="118"/>
                </a:cubicBezTo>
                <a:cubicBezTo>
                  <a:pt x="138" y="80"/>
                  <a:pt x="138" y="80"/>
                  <a:pt x="138" y="80"/>
                </a:cubicBezTo>
                <a:cubicBezTo>
                  <a:pt x="150" y="80"/>
                  <a:pt x="162" y="82"/>
                  <a:pt x="172" y="84"/>
                </a:cubicBezTo>
                <a:cubicBezTo>
                  <a:pt x="174" y="95"/>
                  <a:pt x="176" y="106"/>
                  <a:pt x="176" y="118"/>
                </a:cubicBezTo>
                <a:moveTo>
                  <a:pt x="172" y="172"/>
                </a:moveTo>
                <a:cubicBezTo>
                  <a:pt x="162" y="174"/>
                  <a:pt x="150" y="175"/>
                  <a:pt x="138" y="176"/>
                </a:cubicBezTo>
                <a:cubicBezTo>
                  <a:pt x="138" y="138"/>
                  <a:pt x="138" y="138"/>
                  <a:pt x="138" y="138"/>
                </a:cubicBezTo>
                <a:cubicBezTo>
                  <a:pt x="176" y="138"/>
                  <a:pt x="176" y="138"/>
                  <a:pt x="176" y="138"/>
                </a:cubicBezTo>
                <a:cubicBezTo>
                  <a:pt x="176" y="150"/>
                  <a:pt x="174" y="161"/>
                  <a:pt x="172" y="172"/>
                </a:cubicBezTo>
                <a:moveTo>
                  <a:pt x="80" y="138"/>
                </a:moveTo>
                <a:cubicBezTo>
                  <a:pt x="118" y="138"/>
                  <a:pt x="118" y="138"/>
                  <a:pt x="118" y="138"/>
                </a:cubicBezTo>
                <a:cubicBezTo>
                  <a:pt x="118" y="176"/>
                  <a:pt x="118" y="176"/>
                  <a:pt x="118" y="176"/>
                </a:cubicBezTo>
                <a:cubicBezTo>
                  <a:pt x="106" y="175"/>
                  <a:pt x="95" y="174"/>
                  <a:pt x="85" y="172"/>
                </a:cubicBezTo>
                <a:cubicBezTo>
                  <a:pt x="82" y="161"/>
                  <a:pt x="81" y="150"/>
                  <a:pt x="80" y="138"/>
                </a:cubicBezTo>
                <a:moveTo>
                  <a:pt x="85" y="84"/>
                </a:moveTo>
                <a:cubicBezTo>
                  <a:pt x="95" y="82"/>
                  <a:pt x="106" y="80"/>
                  <a:pt x="118" y="80"/>
                </a:cubicBezTo>
                <a:cubicBezTo>
                  <a:pt x="118" y="118"/>
                  <a:pt x="118" y="118"/>
                  <a:pt x="118" y="118"/>
                </a:cubicBezTo>
                <a:cubicBezTo>
                  <a:pt x="80" y="118"/>
                  <a:pt x="80" y="118"/>
                  <a:pt x="80" y="118"/>
                </a:cubicBezTo>
                <a:cubicBezTo>
                  <a:pt x="81" y="106"/>
                  <a:pt x="82" y="95"/>
                  <a:pt x="85" y="84"/>
                </a:cubicBezTo>
                <a:moveTo>
                  <a:pt x="138" y="60"/>
                </a:moveTo>
                <a:cubicBezTo>
                  <a:pt x="138" y="22"/>
                  <a:pt x="138" y="22"/>
                  <a:pt x="138" y="22"/>
                </a:cubicBezTo>
                <a:cubicBezTo>
                  <a:pt x="149" y="28"/>
                  <a:pt x="159" y="43"/>
                  <a:pt x="166" y="62"/>
                </a:cubicBezTo>
                <a:cubicBezTo>
                  <a:pt x="157" y="61"/>
                  <a:pt x="148" y="60"/>
                  <a:pt x="138" y="60"/>
                </a:cubicBezTo>
                <a:moveTo>
                  <a:pt x="118" y="22"/>
                </a:moveTo>
                <a:cubicBezTo>
                  <a:pt x="118" y="60"/>
                  <a:pt x="118" y="60"/>
                  <a:pt x="118" y="60"/>
                </a:cubicBezTo>
                <a:cubicBezTo>
                  <a:pt x="109" y="60"/>
                  <a:pt x="99" y="61"/>
                  <a:pt x="91" y="62"/>
                </a:cubicBezTo>
                <a:cubicBezTo>
                  <a:pt x="97" y="43"/>
                  <a:pt x="107" y="28"/>
                  <a:pt x="118" y="22"/>
                </a:cubicBezTo>
                <a:moveTo>
                  <a:pt x="118" y="196"/>
                </a:moveTo>
                <a:cubicBezTo>
                  <a:pt x="118" y="233"/>
                  <a:pt x="118" y="233"/>
                  <a:pt x="118" y="233"/>
                </a:cubicBezTo>
                <a:cubicBezTo>
                  <a:pt x="107" y="228"/>
                  <a:pt x="97" y="213"/>
                  <a:pt x="91" y="193"/>
                </a:cubicBezTo>
                <a:cubicBezTo>
                  <a:pt x="99" y="195"/>
                  <a:pt x="109" y="196"/>
                  <a:pt x="118" y="196"/>
                </a:cubicBezTo>
                <a:moveTo>
                  <a:pt x="138" y="233"/>
                </a:moveTo>
                <a:cubicBezTo>
                  <a:pt x="138" y="196"/>
                  <a:pt x="138" y="196"/>
                  <a:pt x="138" y="196"/>
                </a:cubicBezTo>
                <a:cubicBezTo>
                  <a:pt x="148" y="196"/>
                  <a:pt x="157" y="195"/>
                  <a:pt x="166" y="193"/>
                </a:cubicBezTo>
                <a:cubicBezTo>
                  <a:pt x="159" y="213"/>
                  <a:pt x="149" y="228"/>
                  <a:pt x="138" y="233"/>
                </a:cubicBezTo>
                <a:moveTo>
                  <a:pt x="216" y="77"/>
                </a:moveTo>
                <a:cubicBezTo>
                  <a:pt x="208" y="73"/>
                  <a:pt x="199" y="70"/>
                  <a:pt x="189" y="67"/>
                </a:cubicBezTo>
                <a:cubicBezTo>
                  <a:pt x="186" y="57"/>
                  <a:pt x="183" y="48"/>
                  <a:pt x="179" y="40"/>
                </a:cubicBezTo>
                <a:cubicBezTo>
                  <a:pt x="177" y="36"/>
                  <a:pt x="175" y="33"/>
                  <a:pt x="173" y="30"/>
                </a:cubicBezTo>
                <a:cubicBezTo>
                  <a:pt x="197" y="40"/>
                  <a:pt x="216" y="59"/>
                  <a:pt x="227" y="83"/>
                </a:cubicBezTo>
                <a:cubicBezTo>
                  <a:pt x="223" y="81"/>
                  <a:pt x="220" y="79"/>
                  <a:pt x="216" y="77"/>
                </a:cubicBezTo>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9" name="TextBox 8">
            <a:extLst>
              <a:ext uri="{FF2B5EF4-FFF2-40B4-BE49-F238E27FC236}">
                <a16:creationId xmlns:a16="http://schemas.microsoft.com/office/drawing/2014/main" id="{551D9885-642B-7BC2-34EA-CD7E4B9072FF}"/>
              </a:ext>
            </a:extLst>
          </p:cNvPr>
          <p:cNvSpPr txBox="1"/>
          <p:nvPr/>
        </p:nvSpPr>
        <p:spPr>
          <a:xfrm>
            <a:off x="5920467" y="3985416"/>
            <a:ext cx="736597" cy="523220"/>
          </a:xfrm>
          <a:prstGeom prst="rect">
            <a:avLst/>
          </a:prstGeom>
          <a:noFill/>
        </p:spPr>
        <p:txBody>
          <a:bodyPr wrap="square" rtlCol="0" anchor="ctr">
            <a:spAutoFit/>
          </a:bodyPr>
          <a:lstStyle/>
          <a:p>
            <a:pPr algn="ctr" defTabSz="914400"/>
            <a:r>
              <a:rPr lang="en-US" sz="1400" dirty="0">
                <a:latin typeface="+mj-lt"/>
              </a:rPr>
              <a:t>Promo Call</a:t>
            </a:r>
          </a:p>
        </p:txBody>
      </p:sp>
      <p:sp>
        <p:nvSpPr>
          <p:cNvPr id="10" name="TextBox 9">
            <a:extLst>
              <a:ext uri="{FF2B5EF4-FFF2-40B4-BE49-F238E27FC236}">
                <a16:creationId xmlns:a16="http://schemas.microsoft.com/office/drawing/2014/main" id="{9BC68126-322D-DF67-994B-BFBC792B0550}"/>
              </a:ext>
            </a:extLst>
          </p:cNvPr>
          <p:cNvSpPr txBox="1"/>
          <p:nvPr/>
        </p:nvSpPr>
        <p:spPr>
          <a:xfrm>
            <a:off x="7477924" y="1928611"/>
            <a:ext cx="931053" cy="523220"/>
          </a:xfrm>
          <a:prstGeom prst="rect">
            <a:avLst/>
          </a:prstGeom>
          <a:noFill/>
        </p:spPr>
        <p:txBody>
          <a:bodyPr wrap="square" rtlCol="0" anchor="ctr">
            <a:spAutoFit/>
          </a:bodyPr>
          <a:lstStyle/>
          <a:p>
            <a:pPr algn="ctr" defTabSz="914400"/>
            <a:r>
              <a:rPr lang="en-US" sz="1400" dirty="0">
                <a:latin typeface="+mj-lt"/>
              </a:rPr>
              <a:t>Medical Journal</a:t>
            </a:r>
          </a:p>
        </p:txBody>
      </p:sp>
      <p:sp>
        <p:nvSpPr>
          <p:cNvPr id="11" name="TextBox 10">
            <a:extLst>
              <a:ext uri="{FF2B5EF4-FFF2-40B4-BE49-F238E27FC236}">
                <a16:creationId xmlns:a16="http://schemas.microsoft.com/office/drawing/2014/main" id="{1D2DCD9A-A98F-AAC2-9F45-F8F785760ACA}"/>
              </a:ext>
            </a:extLst>
          </p:cNvPr>
          <p:cNvSpPr txBox="1"/>
          <p:nvPr/>
        </p:nvSpPr>
        <p:spPr>
          <a:xfrm>
            <a:off x="5736349" y="1928612"/>
            <a:ext cx="1130617" cy="523220"/>
          </a:xfrm>
          <a:prstGeom prst="rect">
            <a:avLst/>
          </a:prstGeom>
          <a:noFill/>
        </p:spPr>
        <p:txBody>
          <a:bodyPr wrap="square" rtlCol="0" anchor="ctr">
            <a:spAutoFit/>
          </a:bodyPr>
          <a:lstStyle/>
          <a:p>
            <a:pPr algn="ctr" defTabSz="914400"/>
            <a:r>
              <a:rPr lang="en-US" sz="1400" dirty="0">
                <a:latin typeface="+mj-lt"/>
              </a:rPr>
              <a:t>Approved Emails</a:t>
            </a:r>
          </a:p>
        </p:txBody>
      </p:sp>
      <p:sp>
        <p:nvSpPr>
          <p:cNvPr id="12" name="Freeform 191">
            <a:extLst>
              <a:ext uri="{FF2B5EF4-FFF2-40B4-BE49-F238E27FC236}">
                <a16:creationId xmlns:a16="http://schemas.microsoft.com/office/drawing/2014/main" id="{CE0DFAD3-5E1F-DD46-EBB6-83F251D2A294}"/>
              </a:ext>
            </a:extLst>
          </p:cNvPr>
          <p:cNvSpPr>
            <a:spLocks noEditPoints="1"/>
          </p:cNvSpPr>
          <p:nvPr/>
        </p:nvSpPr>
        <p:spPr bwMode="auto">
          <a:xfrm>
            <a:off x="5390776" y="4004780"/>
            <a:ext cx="420751" cy="390517"/>
          </a:xfrm>
          <a:custGeom>
            <a:avLst/>
            <a:gdLst/>
            <a:ahLst/>
            <a:cxnLst>
              <a:cxn ang="0">
                <a:pos x="52" y="189"/>
              </a:cxn>
              <a:cxn ang="0">
                <a:pos x="52" y="208"/>
              </a:cxn>
              <a:cxn ang="0">
                <a:pos x="0" y="208"/>
              </a:cxn>
              <a:cxn ang="0">
                <a:pos x="0" y="104"/>
              </a:cxn>
              <a:cxn ang="0">
                <a:pos x="52" y="104"/>
              </a:cxn>
              <a:cxn ang="0">
                <a:pos x="52" y="124"/>
              </a:cxn>
              <a:cxn ang="0">
                <a:pos x="130" y="26"/>
              </a:cxn>
              <a:cxn ang="0">
                <a:pos x="130" y="286"/>
              </a:cxn>
              <a:cxn ang="0">
                <a:pos x="52" y="189"/>
              </a:cxn>
              <a:cxn ang="0">
                <a:pos x="156" y="182"/>
              </a:cxn>
              <a:cxn ang="0">
                <a:pos x="156" y="130"/>
              </a:cxn>
              <a:cxn ang="0">
                <a:pos x="182" y="156"/>
              </a:cxn>
              <a:cxn ang="0">
                <a:pos x="156" y="182"/>
              </a:cxn>
              <a:cxn ang="0">
                <a:pos x="266" y="312"/>
              </a:cxn>
              <a:cxn ang="0">
                <a:pos x="248" y="292"/>
              </a:cxn>
              <a:cxn ang="0">
                <a:pos x="312" y="156"/>
              </a:cxn>
              <a:cxn ang="0">
                <a:pos x="248" y="21"/>
              </a:cxn>
              <a:cxn ang="0">
                <a:pos x="266" y="0"/>
              </a:cxn>
              <a:cxn ang="0">
                <a:pos x="338" y="156"/>
              </a:cxn>
              <a:cxn ang="0">
                <a:pos x="266" y="312"/>
              </a:cxn>
              <a:cxn ang="0">
                <a:pos x="210" y="252"/>
              </a:cxn>
              <a:cxn ang="0">
                <a:pos x="191" y="231"/>
              </a:cxn>
              <a:cxn ang="0">
                <a:pos x="234" y="156"/>
              </a:cxn>
              <a:cxn ang="0">
                <a:pos x="191" y="82"/>
              </a:cxn>
              <a:cxn ang="0">
                <a:pos x="210" y="61"/>
              </a:cxn>
              <a:cxn ang="0">
                <a:pos x="260" y="156"/>
              </a:cxn>
              <a:cxn ang="0">
                <a:pos x="210" y="252"/>
              </a:cxn>
            </a:cxnLst>
            <a:rect l="0" t="0" r="r" b="b"/>
            <a:pathLst>
              <a:path w="338" h="312">
                <a:moveTo>
                  <a:pt x="52" y="189"/>
                </a:moveTo>
                <a:cubicBezTo>
                  <a:pt x="52" y="208"/>
                  <a:pt x="52" y="208"/>
                  <a:pt x="52" y="208"/>
                </a:cubicBezTo>
                <a:cubicBezTo>
                  <a:pt x="0" y="208"/>
                  <a:pt x="0" y="208"/>
                  <a:pt x="0" y="208"/>
                </a:cubicBezTo>
                <a:cubicBezTo>
                  <a:pt x="0" y="104"/>
                  <a:pt x="0" y="104"/>
                  <a:pt x="0" y="104"/>
                </a:cubicBezTo>
                <a:cubicBezTo>
                  <a:pt x="52" y="104"/>
                  <a:pt x="52" y="104"/>
                  <a:pt x="52" y="104"/>
                </a:cubicBezTo>
                <a:cubicBezTo>
                  <a:pt x="52" y="124"/>
                  <a:pt x="52" y="124"/>
                  <a:pt x="52" y="124"/>
                </a:cubicBezTo>
                <a:cubicBezTo>
                  <a:pt x="130" y="26"/>
                  <a:pt x="130" y="26"/>
                  <a:pt x="130" y="26"/>
                </a:cubicBezTo>
                <a:cubicBezTo>
                  <a:pt x="130" y="286"/>
                  <a:pt x="130" y="286"/>
                  <a:pt x="130" y="286"/>
                </a:cubicBezTo>
                <a:cubicBezTo>
                  <a:pt x="52" y="189"/>
                  <a:pt x="52" y="189"/>
                  <a:pt x="52" y="189"/>
                </a:cubicBezTo>
                <a:close/>
                <a:moveTo>
                  <a:pt x="156" y="182"/>
                </a:moveTo>
                <a:cubicBezTo>
                  <a:pt x="156" y="130"/>
                  <a:pt x="156" y="130"/>
                  <a:pt x="156" y="130"/>
                </a:cubicBezTo>
                <a:cubicBezTo>
                  <a:pt x="170" y="130"/>
                  <a:pt x="182" y="142"/>
                  <a:pt x="182" y="156"/>
                </a:cubicBezTo>
                <a:cubicBezTo>
                  <a:pt x="182" y="171"/>
                  <a:pt x="170" y="182"/>
                  <a:pt x="156" y="182"/>
                </a:cubicBezTo>
                <a:close/>
                <a:moveTo>
                  <a:pt x="266" y="312"/>
                </a:moveTo>
                <a:cubicBezTo>
                  <a:pt x="248" y="292"/>
                  <a:pt x="248" y="292"/>
                  <a:pt x="248" y="292"/>
                </a:cubicBezTo>
                <a:cubicBezTo>
                  <a:pt x="287" y="262"/>
                  <a:pt x="312" y="212"/>
                  <a:pt x="312" y="156"/>
                </a:cubicBezTo>
                <a:cubicBezTo>
                  <a:pt x="312" y="101"/>
                  <a:pt x="287" y="51"/>
                  <a:pt x="248" y="21"/>
                </a:cubicBezTo>
                <a:cubicBezTo>
                  <a:pt x="266" y="0"/>
                  <a:pt x="266" y="0"/>
                  <a:pt x="266" y="0"/>
                </a:cubicBezTo>
                <a:cubicBezTo>
                  <a:pt x="310" y="36"/>
                  <a:pt x="338" y="93"/>
                  <a:pt x="338" y="156"/>
                </a:cubicBezTo>
                <a:cubicBezTo>
                  <a:pt x="338" y="220"/>
                  <a:pt x="310" y="277"/>
                  <a:pt x="266" y="312"/>
                </a:cubicBezTo>
                <a:close/>
                <a:moveTo>
                  <a:pt x="210" y="252"/>
                </a:moveTo>
                <a:cubicBezTo>
                  <a:pt x="191" y="231"/>
                  <a:pt x="191" y="231"/>
                  <a:pt x="191" y="231"/>
                </a:cubicBezTo>
                <a:cubicBezTo>
                  <a:pt x="216" y="217"/>
                  <a:pt x="234" y="189"/>
                  <a:pt x="234" y="156"/>
                </a:cubicBezTo>
                <a:cubicBezTo>
                  <a:pt x="234" y="124"/>
                  <a:pt x="216" y="96"/>
                  <a:pt x="191" y="82"/>
                </a:cubicBezTo>
                <a:cubicBezTo>
                  <a:pt x="210" y="61"/>
                  <a:pt x="210" y="61"/>
                  <a:pt x="210" y="61"/>
                </a:cubicBezTo>
                <a:cubicBezTo>
                  <a:pt x="240" y="81"/>
                  <a:pt x="260" y="116"/>
                  <a:pt x="260" y="156"/>
                </a:cubicBezTo>
                <a:cubicBezTo>
                  <a:pt x="260" y="197"/>
                  <a:pt x="240" y="232"/>
                  <a:pt x="210" y="252"/>
                </a:cubicBezTo>
                <a:close/>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13" name="Freeform 262">
            <a:extLst>
              <a:ext uri="{FF2B5EF4-FFF2-40B4-BE49-F238E27FC236}">
                <a16:creationId xmlns:a16="http://schemas.microsoft.com/office/drawing/2014/main" id="{02629ACA-8516-AE47-4D9A-A6EEC4967ACC}"/>
              </a:ext>
            </a:extLst>
          </p:cNvPr>
          <p:cNvSpPr>
            <a:spLocks noEditPoints="1"/>
          </p:cNvSpPr>
          <p:nvPr/>
        </p:nvSpPr>
        <p:spPr bwMode="auto">
          <a:xfrm>
            <a:off x="5364614" y="2999436"/>
            <a:ext cx="473075" cy="461963"/>
          </a:xfrm>
          <a:custGeom>
            <a:avLst/>
            <a:gdLst/>
            <a:ahLst/>
            <a:cxnLst>
              <a:cxn ang="0">
                <a:pos x="162" y="51"/>
              </a:cxn>
              <a:cxn ang="0">
                <a:pos x="153" y="51"/>
              </a:cxn>
              <a:cxn ang="0">
                <a:pos x="141" y="16"/>
              </a:cxn>
              <a:cxn ang="0">
                <a:pos x="153" y="13"/>
              </a:cxn>
              <a:cxn ang="0">
                <a:pos x="153" y="4"/>
              </a:cxn>
              <a:cxn ang="0">
                <a:pos x="137" y="9"/>
              </a:cxn>
              <a:cxn ang="0">
                <a:pos x="92" y="41"/>
              </a:cxn>
              <a:cxn ang="0">
                <a:pos x="50" y="15"/>
              </a:cxn>
              <a:cxn ang="0">
                <a:pos x="44" y="0"/>
              </a:cxn>
              <a:cxn ang="0">
                <a:pos x="44" y="17"/>
              </a:cxn>
              <a:cxn ang="0">
                <a:pos x="74" y="42"/>
              </a:cxn>
              <a:cxn ang="0">
                <a:pos x="74" y="51"/>
              </a:cxn>
              <a:cxn ang="0">
                <a:pos x="0" y="178"/>
              </a:cxn>
              <a:cxn ang="0">
                <a:pos x="153" y="178"/>
              </a:cxn>
              <a:cxn ang="0">
                <a:pos x="162" y="178"/>
              </a:cxn>
              <a:cxn ang="0">
                <a:pos x="183" y="178"/>
              </a:cxn>
              <a:cxn ang="0">
                <a:pos x="166" y="51"/>
              </a:cxn>
              <a:cxn ang="0">
                <a:pos x="162" y="70"/>
              </a:cxn>
              <a:cxn ang="0">
                <a:pos x="173" y="83"/>
              </a:cxn>
              <a:cxn ang="0">
                <a:pos x="162" y="73"/>
              </a:cxn>
              <a:cxn ang="0">
                <a:pos x="159" y="70"/>
              </a:cxn>
              <a:cxn ang="0">
                <a:pos x="131" y="158"/>
              </a:cxn>
              <a:cxn ang="0">
                <a:pos x="16" y="158"/>
              </a:cxn>
              <a:cxn ang="0">
                <a:pos x="74" y="67"/>
              </a:cxn>
              <a:cxn ang="0">
                <a:pos x="131" y="158"/>
              </a:cxn>
              <a:cxn ang="0">
                <a:pos x="140" y="88"/>
              </a:cxn>
              <a:cxn ang="0">
                <a:pos x="154" y="102"/>
              </a:cxn>
              <a:cxn ang="0">
                <a:pos x="160" y="102"/>
              </a:cxn>
              <a:cxn ang="0">
                <a:pos x="153" y="98"/>
              </a:cxn>
              <a:cxn ang="0">
                <a:pos x="141" y="82"/>
              </a:cxn>
              <a:cxn ang="0">
                <a:pos x="160" y="101"/>
              </a:cxn>
              <a:cxn ang="0">
                <a:pos x="160" y="102"/>
              </a:cxn>
              <a:cxn ang="0">
                <a:pos x="162" y="99"/>
              </a:cxn>
              <a:cxn ang="0">
                <a:pos x="153" y="91"/>
              </a:cxn>
              <a:cxn ang="0">
                <a:pos x="143" y="77"/>
              </a:cxn>
              <a:cxn ang="0">
                <a:pos x="160" y="94"/>
              </a:cxn>
              <a:cxn ang="0">
                <a:pos x="165" y="100"/>
              </a:cxn>
              <a:cxn ang="0">
                <a:pos x="167" y="98"/>
              </a:cxn>
              <a:cxn ang="0">
                <a:pos x="162" y="93"/>
              </a:cxn>
              <a:cxn ang="0">
                <a:pos x="153" y="84"/>
              </a:cxn>
              <a:cxn ang="0">
                <a:pos x="146" y="73"/>
              </a:cxn>
              <a:cxn ang="0">
                <a:pos x="160" y="87"/>
              </a:cxn>
              <a:cxn ang="0">
                <a:pos x="166" y="93"/>
              </a:cxn>
              <a:cxn ang="0">
                <a:pos x="167" y="98"/>
              </a:cxn>
              <a:cxn ang="0">
                <a:pos x="166" y="90"/>
              </a:cxn>
              <a:cxn ang="0">
                <a:pos x="160" y="84"/>
              </a:cxn>
              <a:cxn ang="0">
                <a:pos x="148" y="72"/>
              </a:cxn>
              <a:cxn ang="0">
                <a:pos x="153" y="74"/>
              </a:cxn>
              <a:cxn ang="0">
                <a:pos x="162" y="83"/>
              </a:cxn>
              <a:cxn ang="0">
                <a:pos x="171" y="92"/>
              </a:cxn>
              <a:cxn ang="0">
                <a:pos x="172" y="90"/>
              </a:cxn>
              <a:cxn ang="0">
                <a:pos x="162" y="79"/>
              </a:cxn>
              <a:cxn ang="0">
                <a:pos x="153" y="71"/>
              </a:cxn>
              <a:cxn ang="0">
                <a:pos x="153" y="70"/>
              </a:cxn>
              <a:cxn ang="0">
                <a:pos x="160" y="74"/>
              </a:cxn>
              <a:cxn ang="0">
                <a:pos x="166" y="80"/>
              </a:cxn>
              <a:cxn ang="0">
                <a:pos x="172" y="90"/>
              </a:cxn>
            </a:cxnLst>
            <a:rect l="0" t="0" r="r" b="b"/>
            <a:pathLst>
              <a:path w="183" h="178">
                <a:moveTo>
                  <a:pt x="166" y="51"/>
                </a:moveTo>
                <a:cubicBezTo>
                  <a:pt x="162" y="51"/>
                  <a:pt x="162" y="51"/>
                  <a:pt x="162" y="51"/>
                </a:cubicBezTo>
                <a:cubicBezTo>
                  <a:pt x="160" y="51"/>
                  <a:pt x="160" y="51"/>
                  <a:pt x="160" y="51"/>
                </a:cubicBezTo>
                <a:cubicBezTo>
                  <a:pt x="153" y="51"/>
                  <a:pt x="153" y="51"/>
                  <a:pt x="153" y="51"/>
                </a:cubicBezTo>
                <a:cubicBezTo>
                  <a:pt x="99" y="51"/>
                  <a:pt x="99" y="51"/>
                  <a:pt x="99" y="51"/>
                </a:cubicBezTo>
                <a:cubicBezTo>
                  <a:pt x="141" y="16"/>
                  <a:pt x="141" y="16"/>
                  <a:pt x="141" y="16"/>
                </a:cubicBezTo>
                <a:cubicBezTo>
                  <a:pt x="142" y="17"/>
                  <a:pt x="144" y="17"/>
                  <a:pt x="146" y="17"/>
                </a:cubicBezTo>
                <a:cubicBezTo>
                  <a:pt x="149" y="17"/>
                  <a:pt x="152" y="16"/>
                  <a:pt x="153" y="13"/>
                </a:cubicBezTo>
                <a:cubicBezTo>
                  <a:pt x="154" y="12"/>
                  <a:pt x="155" y="10"/>
                  <a:pt x="155" y="9"/>
                </a:cubicBezTo>
                <a:cubicBezTo>
                  <a:pt x="155" y="7"/>
                  <a:pt x="154" y="5"/>
                  <a:pt x="153" y="4"/>
                </a:cubicBezTo>
                <a:cubicBezTo>
                  <a:pt x="152" y="2"/>
                  <a:pt x="149" y="0"/>
                  <a:pt x="146" y="0"/>
                </a:cubicBezTo>
                <a:cubicBezTo>
                  <a:pt x="141" y="0"/>
                  <a:pt x="137" y="4"/>
                  <a:pt x="137" y="9"/>
                </a:cubicBezTo>
                <a:cubicBezTo>
                  <a:pt x="137" y="11"/>
                  <a:pt x="138" y="13"/>
                  <a:pt x="139" y="14"/>
                </a:cubicBezTo>
                <a:cubicBezTo>
                  <a:pt x="92" y="41"/>
                  <a:pt x="92" y="41"/>
                  <a:pt x="92" y="41"/>
                </a:cubicBezTo>
                <a:cubicBezTo>
                  <a:pt x="74" y="29"/>
                  <a:pt x="74" y="29"/>
                  <a:pt x="74" y="29"/>
                </a:cubicBezTo>
                <a:cubicBezTo>
                  <a:pt x="50" y="15"/>
                  <a:pt x="50" y="15"/>
                  <a:pt x="50" y="15"/>
                </a:cubicBezTo>
                <a:cubicBezTo>
                  <a:pt x="52" y="13"/>
                  <a:pt x="53" y="11"/>
                  <a:pt x="53" y="9"/>
                </a:cubicBezTo>
                <a:cubicBezTo>
                  <a:pt x="53" y="4"/>
                  <a:pt x="49" y="0"/>
                  <a:pt x="44" y="0"/>
                </a:cubicBezTo>
                <a:cubicBezTo>
                  <a:pt x="40" y="0"/>
                  <a:pt x="36" y="4"/>
                  <a:pt x="36" y="9"/>
                </a:cubicBezTo>
                <a:cubicBezTo>
                  <a:pt x="36" y="13"/>
                  <a:pt x="40" y="17"/>
                  <a:pt x="44" y="17"/>
                </a:cubicBezTo>
                <a:cubicBezTo>
                  <a:pt x="46" y="17"/>
                  <a:pt x="47" y="17"/>
                  <a:pt x="49" y="16"/>
                </a:cubicBezTo>
                <a:cubicBezTo>
                  <a:pt x="74" y="42"/>
                  <a:pt x="74" y="42"/>
                  <a:pt x="74" y="42"/>
                </a:cubicBezTo>
                <a:cubicBezTo>
                  <a:pt x="82" y="51"/>
                  <a:pt x="82" y="51"/>
                  <a:pt x="82" y="51"/>
                </a:cubicBezTo>
                <a:cubicBezTo>
                  <a:pt x="74" y="51"/>
                  <a:pt x="74" y="51"/>
                  <a:pt x="74" y="51"/>
                </a:cubicBezTo>
                <a:cubicBezTo>
                  <a:pt x="0" y="51"/>
                  <a:pt x="0" y="51"/>
                  <a:pt x="0" y="51"/>
                </a:cubicBezTo>
                <a:cubicBezTo>
                  <a:pt x="0" y="178"/>
                  <a:pt x="0" y="178"/>
                  <a:pt x="0" y="178"/>
                </a:cubicBezTo>
                <a:cubicBezTo>
                  <a:pt x="74" y="178"/>
                  <a:pt x="74" y="178"/>
                  <a:pt x="74" y="178"/>
                </a:cubicBezTo>
                <a:cubicBezTo>
                  <a:pt x="153" y="178"/>
                  <a:pt x="153" y="178"/>
                  <a:pt x="153" y="178"/>
                </a:cubicBezTo>
                <a:cubicBezTo>
                  <a:pt x="160" y="178"/>
                  <a:pt x="160" y="178"/>
                  <a:pt x="160" y="178"/>
                </a:cubicBezTo>
                <a:cubicBezTo>
                  <a:pt x="162" y="178"/>
                  <a:pt x="162" y="178"/>
                  <a:pt x="162" y="178"/>
                </a:cubicBezTo>
                <a:cubicBezTo>
                  <a:pt x="166" y="178"/>
                  <a:pt x="166" y="178"/>
                  <a:pt x="166" y="178"/>
                </a:cubicBezTo>
                <a:cubicBezTo>
                  <a:pt x="183" y="178"/>
                  <a:pt x="183" y="178"/>
                  <a:pt x="183" y="178"/>
                </a:cubicBezTo>
                <a:cubicBezTo>
                  <a:pt x="183" y="51"/>
                  <a:pt x="183" y="51"/>
                  <a:pt x="183" y="51"/>
                </a:cubicBezTo>
                <a:lnTo>
                  <a:pt x="166" y="51"/>
                </a:lnTo>
                <a:close/>
                <a:moveTo>
                  <a:pt x="160" y="70"/>
                </a:moveTo>
                <a:cubicBezTo>
                  <a:pt x="160" y="70"/>
                  <a:pt x="161" y="70"/>
                  <a:pt x="162" y="70"/>
                </a:cubicBezTo>
                <a:cubicBezTo>
                  <a:pt x="163" y="71"/>
                  <a:pt x="164" y="72"/>
                  <a:pt x="166" y="72"/>
                </a:cubicBezTo>
                <a:cubicBezTo>
                  <a:pt x="169" y="75"/>
                  <a:pt x="172" y="79"/>
                  <a:pt x="173" y="83"/>
                </a:cubicBezTo>
                <a:cubicBezTo>
                  <a:pt x="166" y="77"/>
                  <a:pt x="166" y="77"/>
                  <a:pt x="166" y="77"/>
                </a:cubicBezTo>
                <a:cubicBezTo>
                  <a:pt x="162" y="73"/>
                  <a:pt x="162" y="73"/>
                  <a:pt x="162" y="73"/>
                </a:cubicBezTo>
                <a:cubicBezTo>
                  <a:pt x="160" y="70"/>
                  <a:pt x="160" y="70"/>
                  <a:pt x="160" y="70"/>
                </a:cubicBezTo>
                <a:cubicBezTo>
                  <a:pt x="159" y="70"/>
                  <a:pt x="159" y="70"/>
                  <a:pt x="159" y="70"/>
                </a:cubicBezTo>
                <a:cubicBezTo>
                  <a:pt x="159" y="70"/>
                  <a:pt x="159" y="70"/>
                  <a:pt x="160" y="70"/>
                </a:cubicBezTo>
                <a:close/>
                <a:moveTo>
                  <a:pt x="131" y="158"/>
                </a:moveTo>
                <a:cubicBezTo>
                  <a:pt x="74" y="158"/>
                  <a:pt x="74" y="158"/>
                  <a:pt x="74" y="158"/>
                </a:cubicBezTo>
                <a:cubicBezTo>
                  <a:pt x="16" y="158"/>
                  <a:pt x="16" y="158"/>
                  <a:pt x="16" y="158"/>
                </a:cubicBezTo>
                <a:cubicBezTo>
                  <a:pt x="16" y="67"/>
                  <a:pt x="16" y="67"/>
                  <a:pt x="16" y="67"/>
                </a:cubicBezTo>
                <a:cubicBezTo>
                  <a:pt x="74" y="67"/>
                  <a:pt x="74" y="67"/>
                  <a:pt x="74" y="67"/>
                </a:cubicBezTo>
                <a:cubicBezTo>
                  <a:pt x="131" y="67"/>
                  <a:pt x="131" y="67"/>
                  <a:pt x="131" y="67"/>
                </a:cubicBezTo>
                <a:lnTo>
                  <a:pt x="131" y="158"/>
                </a:lnTo>
                <a:close/>
                <a:moveTo>
                  <a:pt x="153" y="102"/>
                </a:moveTo>
                <a:cubicBezTo>
                  <a:pt x="147" y="100"/>
                  <a:pt x="141" y="95"/>
                  <a:pt x="140" y="88"/>
                </a:cubicBezTo>
                <a:cubicBezTo>
                  <a:pt x="153" y="101"/>
                  <a:pt x="153" y="101"/>
                  <a:pt x="153" y="101"/>
                </a:cubicBezTo>
                <a:cubicBezTo>
                  <a:pt x="154" y="102"/>
                  <a:pt x="154" y="102"/>
                  <a:pt x="154" y="102"/>
                </a:cubicBezTo>
                <a:cubicBezTo>
                  <a:pt x="154" y="102"/>
                  <a:pt x="154" y="102"/>
                  <a:pt x="153" y="102"/>
                </a:cubicBezTo>
                <a:close/>
                <a:moveTo>
                  <a:pt x="160" y="102"/>
                </a:moveTo>
                <a:cubicBezTo>
                  <a:pt x="159" y="102"/>
                  <a:pt x="158" y="102"/>
                  <a:pt x="158" y="102"/>
                </a:cubicBezTo>
                <a:cubicBezTo>
                  <a:pt x="153" y="98"/>
                  <a:pt x="153" y="98"/>
                  <a:pt x="153" y="98"/>
                </a:cubicBezTo>
                <a:cubicBezTo>
                  <a:pt x="140" y="84"/>
                  <a:pt x="140" y="84"/>
                  <a:pt x="140" y="84"/>
                </a:cubicBezTo>
                <a:cubicBezTo>
                  <a:pt x="140" y="83"/>
                  <a:pt x="140" y="83"/>
                  <a:pt x="141" y="82"/>
                </a:cubicBezTo>
                <a:cubicBezTo>
                  <a:pt x="153" y="94"/>
                  <a:pt x="153" y="94"/>
                  <a:pt x="153" y="94"/>
                </a:cubicBezTo>
                <a:cubicBezTo>
                  <a:pt x="160" y="101"/>
                  <a:pt x="160" y="101"/>
                  <a:pt x="160" y="101"/>
                </a:cubicBezTo>
                <a:cubicBezTo>
                  <a:pt x="160" y="102"/>
                  <a:pt x="160" y="102"/>
                  <a:pt x="160" y="102"/>
                </a:cubicBezTo>
                <a:cubicBezTo>
                  <a:pt x="160" y="102"/>
                  <a:pt x="160" y="102"/>
                  <a:pt x="160" y="102"/>
                </a:cubicBezTo>
                <a:close/>
                <a:moveTo>
                  <a:pt x="163" y="101"/>
                </a:moveTo>
                <a:cubicBezTo>
                  <a:pt x="162" y="99"/>
                  <a:pt x="162" y="99"/>
                  <a:pt x="162" y="99"/>
                </a:cubicBezTo>
                <a:cubicBezTo>
                  <a:pt x="160" y="97"/>
                  <a:pt x="160" y="97"/>
                  <a:pt x="160" y="97"/>
                </a:cubicBezTo>
                <a:cubicBezTo>
                  <a:pt x="153" y="91"/>
                  <a:pt x="153" y="91"/>
                  <a:pt x="153" y="91"/>
                </a:cubicBezTo>
                <a:cubicBezTo>
                  <a:pt x="142" y="79"/>
                  <a:pt x="142" y="79"/>
                  <a:pt x="142" y="79"/>
                </a:cubicBezTo>
                <a:cubicBezTo>
                  <a:pt x="142" y="78"/>
                  <a:pt x="142" y="78"/>
                  <a:pt x="143" y="77"/>
                </a:cubicBezTo>
                <a:cubicBezTo>
                  <a:pt x="153" y="88"/>
                  <a:pt x="153" y="88"/>
                  <a:pt x="153" y="88"/>
                </a:cubicBezTo>
                <a:cubicBezTo>
                  <a:pt x="160" y="94"/>
                  <a:pt x="160" y="94"/>
                  <a:pt x="160" y="94"/>
                </a:cubicBezTo>
                <a:cubicBezTo>
                  <a:pt x="162" y="96"/>
                  <a:pt x="162" y="96"/>
                  <a:pt x="162" y="96"/>
                </a:cubicBezTo>
                <a:cubicBezTo>
                  <a:pt x="165" y="100"/>
                  <a:pt x="165" y="100"/>
                  <a:pt x="165" y="100"/>
                </a:cubicBezTo>
                <a:cubicBezTo>
                  <a:pt x="164" y="100"/>
                  <a:pt x="164" y="100"/>
                  <a:pt x="163" y="101"/>
                </a:cubicBezTo>
                <a:close/>
                <a:moveTo>
                  <a:pt x="167" y="98"/>
                </a:moveTo>
                <a:cubicBezTo>
                  <a:pt x="166" y="97"/>
                  <a:pt x="166" y="97"/>
                  <a:pt x="166" y="97"/>
                </a:cubicBezTo>
                <a:cubicBezTo>
                  <a:pt x="162" y="93"/>
                  <a:pt x="162" y="93"/>
                  <a:pt x="162" y="93"/>
                </a:cubicBezTo>
                <a:cubicBezTo>
                  <a:pt x="160" y="90"/>
                  <a:pt x="160" y="90"/>
                  <a:pt x="160" y="90"/>
                </a:cubicBezTo>
                <a:cubicBezTo>
                  <a:pt x="153" y="84"/>
                  <a:pt x="153" y="84"/>
                  <a:pt x="153" y="84"/>
                </a:cubicBezTo>
                <a:cubicBezTo>
                  <a:pt x="144" y="75"/>
                  <a:pt x="144" y="75"/>
                  <a:pt x="144" y="75"/>
                </a:cubicBezTo>
                <a:cubicBezTo>
                  <a:pt x="145" y="74"/>
                  <a:pt x="145" y="74"/>
                  <a:pt x="146" y="73"/>
                </a:cubicBezTo>
                <a:cubicBezTo>
                  <a:pt x="153" y="81"/>
                  <a:pt x="153" y="81"/>
                  <a:pt x="153" y="81"/>
                </a:cubicBezTo>
                <a:cubicBezTo>
                  <a:pt x="160" y="87"/>
                  <a:pt x="160" y="87"/>
                  <a:pt x="160" y="87"/>
                </a:cubicBezTo>
                <a:cubicBezTo>
                  <a:pt x="162" y="90"/>
                  <a:pt x="162" y="90"/>
                  <a:pt x="162" y="90"/>
                </a:cubicBezTo>
                <a:cubicBezTo>
                  <a:pt x="166" y="93"/>
                  <a:pt x="166" y="93"/>
                  <a:pt x="166" y="93"/>
                </a:cubicBezTo>
                <a:cubicBezTo>
                  <a:pt x="169" y="96"/>
                  <a:pt x="169" y="96"/>
                  <a:pt x="169" y="96"/>
                </a:cubicBezTo>
                <a:cubicBezTo>
                  <a:pt x="168" y="97"/>
                  <a:pt x="168" y="98"/>
                  <a:pt x="167" y="98"/>
                </a:cubicBezTo>
                <a:close/>
                <a:moveTo>
                  <a:pt x="170" y="94"/>
                </a:moveTo>
                <a:cubicBezTo>
                  <a:pt x="166" y="90"/>
                  <a:pt x="166" y="90"/>
                  <a:pt x="166" y="90"/>
                </a:cubicBezTo>
                <a:cubicBezTo>
                  <a:pt x="162" y="86"/>
                  <a:pt x="162" y="86"/>
                  <a:pt x="162" y="86"/>
                </a:cubicBezTo>
                <a:cubicBezTo>
                  <a:pt x="160" y="84"/>
                  <a:pt x="160" y="84"/>
                  <a:pt x="160" y="84"/>
                </a:cubicBezTo>
                <a:cubicBezTo>
                  <a:pt x="153" y="78"/>
                  <a:pt x="153" y="78"/>
                  <a:pt x="153" y="78"/>
                </a:cubicBezTo>
                <a:cubicBezTo>
                  <a:pt x="148" y="72"/>
                  <a:pt x="148" y="72"/>
                  <a:pt x="148" y="72"/>
                </a:cubicBezTo>
                <a:cubicBezTo>
                  <a:pt x="148" y="72"/>
                  <a:pt x="149" y="71"/>
                  <a:pt x="150" y="71"/>
                </a:cubicBezTo>
                <a:cubicBezTo>
                  <a:pt x="153" y="74"/>
                  <a:pt x="153" y="74"/>
                  <a:pt x="153" y="74"/>
                </a:cubicBezTo>
                <a:cubicBezTo>
                  <a:pt x="160" y="81"/>
                  <a:pt x="160" y="81"/>
                  <a:pt x="160" y="81"/>
                </a:cubicBezTo>
                <a:cubicBezTo>
                  <a:pt x="162" y="83"/>
                  <a:pt x="162" y="83"/>
                  <a:pt x="162" y="83"/>
                </a:cubicBezTo>
                <a:cubicBezTo>
                  <a:pt x="166" y="87"/>
                  <a:pt x="166" y="87"/>
                  <a:pt x="166" y="87"/>
                </a:cubicBezTo>
                <a:cubicBezTo>
                  <a:pt x="171" y="92"/>
                  <a:pt x="171" y="92"/>
                  <a:pt x="171" y="92"/>
                </a:cubicBezTo>
                <a:cubicBezTo>
                  <a:pt x="171" y="93"/>
                  <a:pt x="171" y="94"/>
                  <a:pt x="170" y="94"/>
                </a:cubicBezTo>
                <a:close/>
                <a:moveTo>
                  <a:pt x="172" y="90"/>
                </a:moveTo>
                <a:cubicBezTo>
                  <a:pt x="166" y="83"/>
                  <a:pt x="166" y="83"/>
                  <a:pt x="166" y="83"/>
                </a:cubicBezTo>
                <a:cubicBezTo>
                  <a:pt x="162" y="79"/>
                  <a:pt x="162" y="79"/>
                  <a:pt x="162" y="79"/>
                </a:cubicBezTo>
                <a:cubicBezTo>
                  <a:pt x="160" y="77"/>
                  <a:pt x="160" y="77"/>
                  <a:pt x="160" y="77"/>
                </a:cubicBezTo>
                <a:cubicBezTo>
                  <a:pt x="153" y="71"/>
                  <a:pt x="153" y="71"/>
                  <a:pt x="153" y="71"/>
                </a:cubicBezTo>
                <a:cubicBezTo>
                  <a:pt x="152" y="70"/>
                  <a:pt x="152" y="70"/>
                  <a:pt x="152" y="70"/>
                </a:cubicBezTo>
                <a:cubicBezTo>
                  <a:pt x="153" y="70"/>
                  <a:pt x="153" y="70"/>
                  <a:pt x="153" y="70"/>
                </a:cubicBezTo>
                <a:cubicBezTo>
                  <a:pt x="154" y="70"/>
                  <a:pt x="154" y="70"/>
                  <a:pt x="155" y="70"/>
                </a:cubicBezTo>
                <a:cubicBezTo>
                  <a:pt x="160" y="74"/>
                  <a:pt x="160" y="74"/>
                  <a:pt x="160" y="74"/>
                </a:cubicBezTo>
                <a:cubicBezTo>
                  <a:pt x="162" y="76"/>
                  <a:pt x="162" y="76"/>
                  <a:pt x="162" y="76"/>
                </a:cubicBezTo>
                <a:cubicBezTo>
                  <a:pt x="166" y="80"/>
                  <a:pt x="166" y="80"/>
                  <a:pt x="166" y="80"/>
                </a:cubicBezTo>
                <a:cubicBezTo>
                  <a:pt x="173" y="87"/>
                  <a:pt x="173" y="87"/>
                  <a:pt x="173" y="87"/>
                </a:cubicBezTo>
                <a:cubicBezTo>
                  <a:pt x="173" y="88"/>
                  <a:pt x="172" y="89"/>
                  <a:pt x="172" y="90"/>
                </a:cubicBezTo>
                <a:close/>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14" name="Freeform 70">
            <a:extLst>
              <a:ext uri="{FF2B5EF4-FFF2-40B4-BE49-F238E27FC236}">
                <a16:creationId xmlns:a16="http://schemas.microsoft.com/office/drawing/2014/main" id="{057E5A59-A307-1CE2-F0AA-8469C6747D26}"/>
              </a:ext>
            </a:extLst>
          </p:cNvPr>
          <p:cNvSpPr>
            <a:spLocks/>
          </p:cNvSpPr>
          <p:nvPr/>
        </p:nvSpPr>
        <p:spPr bwMode="auto">
          <a:xfrm>
            <a:off x="5393446" y="2083076"/>
            <a:ext cx="123306" cy="237035"/>
          </a:xfrm>
          <a:custGeom>
            <a:avLst/>
            <a:gdLst/>
            <a:ahLst/>
            <a:cxnLst>
              <a:cxn ang="0">
                <a:pos x="9" y="0"/>
              </a:cxn>
              <a:cxn ang="0">
                <a:pos x="0" y="16"/>
              </a:cxn>
              <a:cxn ang="0">
                <a:pos x="0" y="100"/>
              </a:cxn>
              <a:cxn ang="0">
                <a:pos x="4" y="110"/>
              </a:cxn>
              <a:cxn ang="0">
                <a:pos x="57" y="42"/>
              </a:cxn>
              <a:cxn ang="0">
                <a:pos x="9" y="0"/>
              </a:cxn>
            </a:cxnLst>
            <a:rect l="0" t="0" r="r" b="b"/>
            <a:pathLst>
              <a:path w="57" h="110">
                <a:moveTo>
                  <a:pt x="9" y="0"/>
                </a:moveTo>
                <a:cubicBezTo>
                  <a:pt x="3" y="4"/>
                  <a:pt x="0" y="9"/>
                  <a:pt x="0" y="16"/>
                </a:cubicBezTo>
                <a:cubicBezTo>
                  <a:pt x="0" y="100"/>
                  <a:pt x="0" y="100"/>
                  <a:pt x="0" y="100"/>
                </a:cubicBezTo>
                <a:cubicBezTo>
                  <a:pt x="0" y="103"/>
                  <a:pt x="1" y="107"/>
                  <a:pt x="4" y="110"/>
                </a:cubicBezTo>
                <a:cubicBezTo>
                  <a:pt x="57" y="42"/>
                  <a:pt x="57" y="42"/>
                  <a:pt x="57" y="42"/>
                </a:cubicBezTo>
                <a:lnTo>
                  <a:pt x="9" y="0"/>
                </a:lnTo>
                <a:close/>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15" name="Freeform 71">
            <a:extLst>
              <a:ext uri="{FF2B5EF4-FFF2-40B4-BE49-F238E27FC236}">
                <a16:creationId xmlns:a16="http://schemas.microsoft.com/office/drawing/2014/main" id="{3C619B9E-6234-6C49-7517-896B78E0EE88}"/>
              </a:ext>
            </a:extLst>
          </p:cNvPr>
          <p:cNvSpPr>
            <a:spLocks/>
          </p:cNvSpPr>
          <p:nvPr/>
        </p:nvSpPr>
        <p:spPr bwMode="auto">
          <a:xfrm>
            <a:off x="5686747" y="2083076"/>
            <a:ext cx="122109" cy="237035"/>
          </a:xfrm>
          <a:custGeom>
            <a:avLst/>
            <a:gdLst/>
            <a:ahLst/>
            <a:cxnLst>
              <a:cxn ang="0">
                <a:pos x="48" y="0"/>
              </a:cxn>
              <a:cxn ang="0">
                <a:pos x="0" y="42"/>
              </a:cxn>
              <a:cxn ang="0">
                <a:pos x="53" y="110"/>
              </a:cxn>
              <a:cxn ang="0">
                <a:pos x="57" y="100"/>
              </a:cxn>
              <a:cxn ang="0">
                <a:pos x="57" y="16"/>
              </a:cxn>
              <a:cxn ang="0">
                <a:pos x="48" y="0"/>
              </a:cxn>
            </a:cxnLst>
            <a:rect l="0" t="0" r="r" b="b"/>
            <a:pathLst>
              <a:path w="57" h="110">
                <a:moveTo>
                  <a:pt x="48" y="0"/>
                </a:moveTo>
                <a:cubicBezTo>
                  <a:pt x="0" y="42"/>
                  <a:pt x="0" y="42"/>
                  <a:pt x="0" y="42"/>
                </a:cubicBezTo>
                <a:cubicBezTo>
                  <a:pt x="53" y="110"/>
                  <a:pt x="53" y="110"/>
                  <a:pt x="53" y="110"/>
                </a:cubicBezTo>
                <a:cubicBezTo>
                  <a:pt x="55" y="107"/>
                  <a:pt x="57" y="103"/>
                  <a:pt x="57" y="100"/>
                </a:cubicBezTo>
                <a:cubicBezTo>
                  <a:pt x="57" y="16"/>
                  <a:pt x="57" y="16"/>
                  <a:pt x="57" y="16"/>
                </a:cubicBezTo>
                <a:cubicBezTo>
                  <a:pt x="57" y="9"/>
                  <a:pt x="53" y="4"/>
                  <a:pt x="48" y="0"/>
                </a:cubicBezTo>
                <a:close/>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16" name="Freeform 72">
            <a:extLst>
              <a:ext uri="{FF2B5EF4-FFF2-40B4-BE49-F238E27FC236}">
                <a16:creationId xmlns:a16="http://schemas.microsoft.com/office/drawing/2014/main" id="{A1CD243D-82D6-25FD-1D6C-4820F4CFDA82}"/>
              </a:ext>
            </a:extLst>
          </p:cNvPr>
          <p:cNvSpPr>
            <a:spLocks/>
          </p:cNvSpPr>
          <p:nvPr/>
        </p:nvSpPr>
        <p:spPr bwMode="auto">
          <a:xfrm>
            <a:off x="5413798" y="2184834"/>
            <a:ext cx="375904" cy="155629"/>
          </a:xfrm>
          <a:custGeom>
            <a:avLst/>
            <a:gdLst/>
            <a:ahLst/>
            <a:cxnLst>
              <a:cxn ang="0">
                <a:pos x="87" y="30"/>
              </a:cxn>
              <a:cxn ang="0">
                <a:pos x="53" y="0"/>
              </a:cxn>
              <a:cxn ang="0">
                <a:pos x="0" y="68"/>
              </a:cxn>
              <a:cxn ang="0">
                <a:pos x="11" y="72"/>
              </a:cxn>
              <a:cxn ang="0">
                <a:pos x="164" y="72"/>
              </a:cxn>
              <a:cxn ang="0">
                <a:pos x="175" y="68"/>
              </a:cxn>
              <a:cxn ang="0">
                <a:pos x="122" y="0"/>
              </a:cxn>
              <a:cxn ang="0">
                <a:pos x="87" y="30"/>
              </a:cxn>
            </a:cxnLst>
            <a:rect l="0" t="0" r="r" b="b"/>
            <a:pathLst>
              <a:path w="175" h="72">
                <a:moveTo>
                  <a:pt x="87" y="30"/>
                </a:moveTo>
                <a:cubicBezTo>
                  <a:pt x="53" y="0"/>
                  <a:pt x="53" y="0"/>
                  <a:pt x="53" y="0"/>
                </a:cubicBezTo>
                <a:cubicBezTo>
                  <a:pt x="0" y="68"/>
                  <a:pt x="0" y="68"/>
                  <a:pt x="0" y="68"/>
                </a:cubicBezTo>
                <a:cubicBezTo>
                  <a:pt x="3" y="71"/>
                  <a:pt x="7" y="72"/>
                  <a:pt x="11" y="72"/>
                </a:cubicBezTo>
                <a:cubicBezTo>
                  <a:pt x="164" y="72"/>
                  <a:pt x="164" y="72"/>
                  <a:pt x="164" y="72"/>
                </a:cubicBezTo>
                <a:cubicBezTo>
                  <a:pt x="168" y="72"/>
                  <a:pt x="172" y="71"/>
                  <a:pt x="175" y="68"/>
                </a:cubicBezTo>
                <a:cubicBezTo>
                  <a:pt x="122" y="0"/>
                  <a:pt x="122" y="0"/>
                  <a:pt x="122" y="0"/>
                </a:cubicBezTo>
                <a:lnTo>
                  <a:pt x="87" y="30"/>
                </a:lnTo>
                <a:close/>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17" name="Freeform 73">
            <a:extLst>
              <a:ext uri="{FF2B5EF4-FFF2-40B4-BE49-F238E27FC236}">
                <a16:creationId xmlns:a16="http://schemas.microsoft.com/office/drawing/2014/main" id="{BD411CA0-2592-FEAB-CE58-DEEC29604130}"/>
              </a:ext>
            </a:extLst>
          </p:cNvPr>
          <p:cNvSpPr>
            <a:spLocks/>
          </p:cNvSpPr>
          <p:nvPr/>
        </p:nvSpPr>
        <p:spPr bwMode="auto">
          <a:xfrm>
            <a:off x="5411404" y="2039979"/>
            <a:ext cx="380692" cy="180769"/>
          </a:xfrm>
          <a:custGeom>
            <a:avLst/>
            <a:gdLst/>
            <a:ahLst/>
            <a:cxnLst>
              <a:cxn ang="0">
                <a:pos x="171" y="12"/>
              </a:cxn>
              <a:cxn ang="0">
                <a:pos x="166" y="0"/>
              </a:cxn>
              <a:cxn ang="0">
                <a:pos x="10" y="0"/>
              </a:cxn>
              <a:cxn ang="0">
                <a:pos x="6" y="12"/>
              </a:cxn>
              <a:cxn ang="0">
                <a:pos x="88" y="84"/>
              </a:cxn>
              <a:cxn ang="0">
                <a:pos x="171" y="12"/>
              </a:cxn>
            </a:cxnLst>
            <a:rect l="0" t="0" r="r" b="b"/>
            <a:pathLst>
              <a:path w="177" h="84">
                <a:moveTo>
                  <a:pt x="171" y="12"/>
                </a:moveTo>
                <a:cubicBezTo>
                  <a:pt x="177" y="6"/>
                  <a:pt x="175" y="1"/>
                  <a:pt x="166" y="0"/>
                </a:cubicBezTo>
                <a:cubicBezTo>
                  <a:pt x="114" y="0"/>
                  <a:pt x="62" y="0"/>
                  <a:pt x="10" y="0"/>
                </a:cubicBezTo>
                <a:cubicBezTo>
                  <a:pt x="2" y="1"/>
                  <a:pt x="0" y="6"/>
                  <a:pt x="6" y="12"/>
                </a:cubicBezTo>
                <a:cubicBezTo>
                  <a:pt x="88" y="84"/>
                  <a:pt x="88" y="84"/>
                  <a:pt x="88" y="84"/>
                </a:cubicBezTo>
                <a:lnTo>
                  <a:pt x="171" y="12"/>
                </a:lnTo>
                <a:close/>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18" name="Freeform 18">
            <a:extLst>
              <a:ext uri="{FF2B5EF4-FFF2-40B4-BE49-F238E27FC236}">
                <a16:creationId xmlns:a16="http://schemas.microsoft.com/office/drawing/2014/main" id="{7BF12DD7-304C-0078-4824-46321F8103F3}"/>
              </a:ext>
            </a:extLst>
          </p:cNvPr>
          <p:cNvSpPr>
            <a:spLocks noEditPoints="1"/>
          </p:cNvSpPr>
          <p:nvPr/>
        </p:nvSpPr>
        <p:spPr bwMode="auto">
          <a:xfrm>
            <a:off x="7013684" y="1975803"/>
            <a:ext cx="348397" cy="428836"/>
          </a:xfrm>
          <a:custGeom>
            <a:avLst/>
            <a:gdLst/>
            <a:ahLst/>
            <a:cxnLst>
              <a:cxn ang="0">
                <a:pos x="110" y="0"/>
              </a:cxn>
              <a:cxn ang="0">
                <a:pos x="0" y="0"/>
              </a:cxn>
              <a:cxn ang="0">
                <a:pos x="0" y="184"/>
              </a:cxn>
              <a:cxn ang="0">
                <a:pos x="162" y="184"/>
              </a:cxn>
              <a:cxn ang="0">
                <a:pos x="162" y="52"/>
              </a:cxn>
              <a:cxn ang="0">
                <a:pos x="110" y="0"/>
              </a:cxn>
              <a:cxn ang="0">
                <a:pos x="138" y="160"/>
              </a:cxn>
              <a:cxn ang="0">
                <a:pos x="24" y="160"/>
              </a:cxn>
              <a:cxn ang="0">
                <a:pos x="24" y="22"/>
              </a:cxn>
              <a:cxn ang="0">
                <a:pos x="100" y="22"/>
              </a:cxn>
              <a:cxn ang="0">
                <a:pos x="138" y="62"/>
              </a:cxn>
              <a:cxn ang="0">
                <a:pos x="138" y="160"/>
              </a:cxn>
            </a:cxnLst>
            <a:rect l="0" t="0" r="r" b="b"/>
            <a:pathLst>
              <a:path w="162" h="184">
                <a:moveTo>
                  <a:pt x="110" y="0"/>
                </a:moveTo>
                <a:lnTo>
                  <a:pt x="0" y="0"/>
                </a:lnTo>
                <a:lnTo>
                  <a:pt x="0" y="184"/>
                </a:lnTo>
                <a:lnTo>
                  <a:pt x="162" y="184"/>
                </a:lnTo>
                <a:lnTo>
                  <a:pt x="162" y="52"/>
                </a:lnTo>
                <a:lnTo>
                  <a:pt x="110" y="0"/>
                </a:lnTo>
                <a:close/>
                <a:moveTo>
                  <a:pt x="138" y="160"/>
                </a:moveTo>
                <a:lnTo>
                  <a:pt x="24" y="160"/>
                </a:lnTo>
                <a:lnTo>
                  <a:pt x="24" y="22"/>
                </a:lnTo>
                <a:lnTo>
                  <a:pt x="100" y="22"/>
                </a:lnTo>
                <a:lnTo>
                  <a:pt x="138" y="62"/>
                </a:lnTo>
                <a:lnTo>
                  <a:pt x="138" y="160"/>
                </a:lnTo>
                <a:close/>
              </a:path>
            </a:pathLst>
          </a:custGeom>
          <a:solidFill>
            <a:schemeClr val="bg1">
              <a:lumMod val="6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19" name="Rectangle 19">
            <a:extLst>
              <a:ext uri="{FF2B5EF4-FFF2-40B4-BE49-F238E27FC236}">
                <a16:creationId xmlns:a16="http://schemas.microsoft.com/office/drawing/2014/main" id="{2AD04D26-CBDA-E967-6A6E-E9EF96129FDC}"/>
              </a:ext>
            </a:extLst>
          </p:cNvPr>
          <p:cNvSpPr>
            <a:spLocks noChangeArrowheads="1"/>
          </p:cNvSpPr>
          <p:nvPr/>
        </p:nvSpPr>
        <p:spPr bwMode="auto">
          <a:xfrm>
            <a:off x="7112612" y="2159922"/>
            <a:ext cx="150542" cy="30299"/>
          </a:xfrm>
          <a:prstGeom prst="rect">
            <a:avLst/>
          </a:prstGeom>
          <a:solidFill>
            <a:schemeClr val="bg1">
              <a:lumMod val="6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20" name="Rectangle 20">
            <a:extLst>
              <a:ext uri="{FF2B5EF4-FFF2-40B4-BE49-F238E27FC236}">
                <a16:creationId xmlns:a16="http://schemas.microsoft.com/office/drawing/2014/main" id="{40208C6A-C3E7-1254-86E9-EF565C4C6E56}"/>
              </a:ext>
            </a:extLst>
          </p:cNvPr>
          <p:cNvSpPr>
            <a:spLocks noChangeArrowheads="1"/>
          </p:cNvSpPr>
          <p:nvPr/>
        </p:nvSpPr>
        <p:spPr bwMode="auto">
          <a:xfrm>
            <a:off x="7112612" y="2108648"/>
            <a:ext cx="98928" cy="25638"/>
          </a:xfrm>
          <a:prstGeom prst="rect">
            <a:avLst/>
          </a:prstGeom>
          <a:solidFill>
            <a:schemeClr val="bg1">
              <a:lumMod val="6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21" name="Rectangle 21">
            <a:extLst>
              <a:ext uri="{FF2B5EF4-FFF2-40B4-BE49-F238E27FC236}">
                <a16:creationId xmlns:a16="http://schemas.microsoft.com/office/drawing/2014/main" id="{C7F4D3D8-A4C1-0F7E-D59D-3688C5350C24}"/>
              </a:ext>
            </a:extLst>
          </p:cNvPr>
          <p:cNvSpPr>
            <a:spLocks noChangeArrowheads="1"/>
          </p:cNvSpPr>
          <p:nvPr/>
        </p:nvSpPr>
        <p:spPr bwMode="auto">
          <a:xfrm>
            <a:off x="7112612" y="2215857"/>
            <a:ext cx="150542" cy="25638"/>
          </a:xfrm>
          <a:prstGeom prst="rect">
            <a:avLst/>
          </a:prstGeom>
          <a:solidFill>
            <a:schemeClr val="bg1">
              <a:lumMod val="6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22" name="Rectangle 22">
            <a:extLst>
              <a:ext uri="{FF2B5EF4-FFF2-40B4-BE49-F238E27FC236}">
                <a16:creationId xmlns:a16="http://schemas.microsoft.com/office/drawing/2014/main" id="{43DB4FF8-A884-5F95-C2EA-D1A7CDCC223E}"/>
              </a:ext>
            </a:extLst>
          </p:cNvPr>
          <p:cNvSpPr>
            <a:spLocks noChangeArrowheads="1"/>
          </p:cNvSpPr>
          <p:nvPr/>
        </p:nvSpPr>
        <p:spPr bwMode="auto">
          <a:xfrm>
            <a:off x="7112612" y="2271792"/>
            <a:ext cx="150542" cy="25638"/>
          </a:xfrm>
          <a:prstGeom prst="rect">
            <a:avLst/>
          </a:prstGeom>
          <a:solidFill>
            <a:schemeClr val="bg1">
              <a:lumMod val="65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algn="ctr"/>
            <a:endParaRPr lang="en-US" dirty="0"/>
          </a:p>
        </p:txBody>
      </p:sp>
      <p:sp>
        <p:nvSpPr>
          <p:cNvPr id="23" name="TextBox 22">
            <a:extLst>
              <a:ext uri="{FF2B5EF4-FFF2-40B4-BE49-F238E27FC236}">
                <a16:creationId xmlns:a16="http://schemas.microsoft.com/office/drawing/2014/main" id="{443E626D-E0A7-0AC3-D7E8-CE8F6F5FDDB6}"/>
              </a:ext>
            </a:extLst>
          </p:cNvPr>
          <p:cNvSpPr txBox="1"/>
          <p:nvPr/>
        </p:nvSpPr>
        <p:spPr>
          <a:xfrm>
            <a:off x="5920467" y="3025214"/>
            <a:ext cx="762380" cy="523220"/>
          </a:xfrm>
          <a:prstGeom prst="rect">
            <a:avLst/>
          </a:prstGeom>
          <a:noFill/>
        </p:spPr>
        <p:txBody>
          <a:bodyPr wrap="square" rtlCol="0" anchor="ctr">
            <a:spAutoFit/>
          </a:bodyPr>
          <a:lstStyle/>
          <a:p>
            <a:pPr algn="ctr"/>
            <a:r>
              <a:rPr lang="en-US" sz="1400" dirty="0">
                <a:latin typeface="+mj-lt"/>
              </a:rPr>
              <a:t>Banner</a:t>
            </a:r>
          </a:p>
        </p:txBody>
      </p:sp>
      <p:sp>
        <p:nvSpPr>
          <p:cNvPr id="24" name="TextBox 23">
            <a:extLst>
              <a:ext uri="{FF2B5EF4-FFF2-40B4-BE49-F238E27FC236}">
                <a16:creationId xmlns:a16="http://schemas.microsoft.com/office/drawing/2014/main" id="{399B9B01-55B4-9E46-667E-F46B76D7171F}"/>
              </a:ext>
            </a:extLst>
          </p:cNvPr>
          <p:cNvSpPr txBox="1"/>
          <p:nvPr/>
        </p:nvSpPr>
        <p:spPr>
          <a:xfrm>
            <a:off x="3850895" y="1928611"/>
            <a:ext cx="1054088" cy="523220"/>
          </a:xfrm>
          <a:prstGeom prst="rect">
            <a:avLst/>
          </a:prstGeom>
          <a:noFill/>
        </p:spPr>
        <p:txBody>
          <a:bodyPr wrap="square" rtlCol="0" anchor="ctr">
            <a:spAutoFit/>
          </a:bodyPr>
          <a:lstStyle/>
          <a:p>
            <a:pPr algn="ctr" defTabSz="914400"/>
            <a:r>
              <a:rPr lang="en-US" sz="1400" dirty="0">
                <a:latin typeface="+mj-lt"/>
              </a:rPr>
              <a:t>Detailing (Calls)</a:t>
            </a:r>
          </a:p>
        </p:txBody>
      </p:sp>
      <p:pic>
        <p:nvPicPr>
          <p:cNvPr id="25" name="Picture 9" descr="http://www.liveworkcode.com/wp-content/uploads/2016/11/Call-center.png">
            <a:extLst>
              <a:ext uri="{FF2B5EF4-FFF2-40B4-BE49-F238E27FC236}">
                <a16:creationId xmlns:a16="http://schemas.microsoft.com/office/drawing/2014/main" id="{C6F73560-1242-3563-FE0D-E98C1EF3D7AC}"/>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407298" y="1858301"/>
            <a:ext cx="663841" cy="663841"/>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568">
            <a:extLst>
              <a:ext uri="{FF2B5EF4-FFF2-40B4-BE49-F238E27FC236}">
                <a16:creationId xmlns:a16="http://schemas.microsoft.com/office/drawing/2014/main" id="{DFAFF3CE-1575-98FD-56BC-059946E4ADC8}"/>
              </a:ext>
            </a:extLst>
          </p:cNvPr>
          <p:cNvSpPr>
            <a:spLocks/>
          </p:cNvSpPr>
          <p:nvPr/>
        </p:nvSpPr>
        <p:spPr bwMode="auto">
          <a:xfrm>
            <a:off x="7034161" y="4223094"/>
            <a:ext cx="307442" cy="149856"/>
          </a:xfrm>
          <a:custGeom>
            <a:avLst/>
            <a:gdLst/>
            <a:ahLst/>
            <a:cxnLst>
              <a:cxn ang="0">
                <a:pos x="48" y="18"/>
              </a:cxn>
              <a:cxn ang="0">
                <a:pos x="44" y="21"/>
              </a:cxn>
              <a:cxn ang="0">
                <a:pos x="41" y="18"/>
              </a:cxn>
              <a:cxn ang="0">
                <a:pos x="38" y="0"/>
              </a:cxn>
              <a:cxn ang="0">
                <a:pos x="37" y="2"/>
              </a:cxn>
              <a:cxn ang="0">
                <a:pos x="37" y="2"/>
              </a:cxn>
              <a:cxn ang="0">
                <a:pos x="34" y="19"/>
              </a:cxn>
              <a:cxn ang="0">
                <a:pos x="31" y="22"/>
              </a:cxn>
              <a:cxn ang="0">
                <a:pos x="31" y="22"/>
              </a:cxn>
              <a:cxn ang="0">
                <a:pos x="27" y="19"/>
              </a:cxn>
              <a:cxn ang="0">
                <a:pos x="24" y="5"/>
              </a:cxn>
              <a:cxn ang="0">
                <a:pos x="24" y="6"/>
              </a:cxn>
              <a:cxn ang="0">
                <a:pos x="20" y="8"/>
              </a:cxn>
              <a:cxn ang="0">
                <a:pos x="0" y="8"/>
              </a:cxn>
              <a:cxn ang="0">
                <a:pos x="38" y="36"/>
              </a:cxn>
              <a:cxn ang="0">
                <a:pos x="38" y="36"/>
              </a:cxn>
              <a:cxn ang="0">
                <a:pos x="77" y="8"/>
              </a:cxn>
              <a:cxn ang="0">
                <a:pos x="52" y="8"/>
              </a:cxn>
              <a:cxn ang="0">
                <a:pos x="48" y="18"/>
              </a:cxn>
            </a:cxnLst>
            <a:rect l="0" t="0" r="r" b="b"/>
            <a:pathLst>
              <a:path w="77" h="36">
                <a:moveTo>
                  <a:pt x="48" y="18"/>
                </a:moveTo>
                <a:cubicBezTo>
                  <a:pt x="47" y="20"/>
                  <a:pt x="46" y="21"/>
                  <a:pt x="44" y="21"/>
                </a:cubicBezTo>
                <a:cubicBezTo>
                  <a:pt x="42" y="21"/>
                  <a:pt x="41" y="19"/>
                  <a:pt x="41" y="18"/>
                </a:cubicBezTo>
                <a:cubicBezTo>
                  <a:pt x="38" y="0"/>
                  <a:pt x="38" y="0"/>
                  <a:pt x="38" y="0"/>
                </a:cubicBezTo>
                <a:cubicBezTo>
                  <a:pt x="37" y="2"/>
                  <a:pt x="37" y="2"/>
                  <a:pt x="37" y="2"/>
                </a:cubicBezTo>
                <a:cubicBezTo>
                  <a:pt x="37" y="2"/>
                  <a:pt x="37" y="2"/>
                  <a:pt x="37" y="2"/>
                </a:cubicBezTo>
                <a:cubicBezTo>
                  <a:pt x="34" y="19"/>
                  <a:pt x="34" y="19"/>
                  <a:pt x="34" y="19"/>
                </a:cubicBezTo>
                <a:cubicBezTo>
                  <a:pt x="34" y="21"/>
                  <a:pt x="33" y="22"/>
                  <a:pt x="31" y="22"/>
                </a:cubicBezTo>
                <a:cubicBezTo>
                  <a:pt x="31" y="22"/>
                  <a:pt x="31" y="22"/>
                  <a:pt x="31" y="22"/>
                </a:cubicBezTo>
                <a:cubicBezTo>
                  <a:pt x="29" y="22"/>
                  <a:pt x="27" y="21"/>
                  <a:pt x="27" y="19"/>
                </a:cubicBezTo>
                <a:cubicBezTo>
                  <a:pt x="24" y="5"/>
                  <a:pt x="24" y="5"/>
                  <a:pt x="24" y="5"/>
                </a:cubicBezTo>
                <a:cubicBezTo>
                  <a:pt x="24" y="6"/>
                  <a:pt x="24" y="6"/>
                  <a:pt x="24" y="6"/>
                </a:cubicBezTo>
                <a:cubicBezTo>
                  <a:pt x="23" y="7"/>
                  <a:pt x="22" y="8"/>
                  <a:pt x="20" y="8"/>
                </a:cubicBezTo>
                <a:cubicBezTo>
                  <a:pt x="0" y="8"/>
                  <a:pt x="0" y="8"/>
                  <a:pt x="0" y="8"/>
                </a:cubicBezTo>
                <a:cubicBezTo>
                  <a:pt x="8" y="16"/>
                  <a:pt x="19" y="26"/>
                  <a:pt x="38" y="36"/>
                </a:cubicBezTo>
                <a:cubicBezTo>
                  <a:pt x="38" y="36"/>
                  <a:pt x="38" y="36"/>
                  <a:pt x="38" y="36"/>
                </a:cubicBezTo>
                <a:cubicBezTo>
                  <a:pt x="57" y="26"/>
                  <a:pt x="70" y="16"/>
                  <a:pt x="77" y="8"/>
                </a:cubicBezTo>
                <a:cubicBezTo>
                  <a:pt x="52" y="8"/>
                  <a:pt x="52" y="8"/>
                  <a:pt x="52" y="8"/>
                </a:cubicBezTo>
                <a:lnTo>
                  <a:pt x="48" y="18"/>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69">
            <a:extLst>
              <a:ext uri="{FF2B5EF4-FFF2-40B4-BE49-F238E27FC236}">
                <a16:creationId xmlns:a16="http://schemas.microsoft.com/office/drawing/2014/main" id="{0225ACE9-8F0A-D814-8B1D-6C79218885CA}"/>
              </a:ext>
            </a:extLst>
          </p:cNvPr>
          <p:cNvSpPr>
            <a:spLocks noEditPoints="1"/>
          </p:cNvSpPr>
          <p:nvPr/>
        </p:nvSpPr>
        <p:spPr bwMode="auto">
          <a:xfrm>
            <a:off x="6981536" y="4027127"/>
            <a:ext cx="412692" cy="207493"/>
          </a:xfrm>
          <a:custGeom>
            <a:avLst/>
            <a:gdLst/>
            <a:ahLst/>
            <a:cxnLst>
              <a:cxn ang="0">
                <a:pos x="16" y="34"/>
              </a:cxn>
              <a:cxn ang="0">
                <a:pos x="14" y="38"/>
              </a:cxn>
              <a:cxn ang="0">
                <a:pos x="13" y="38"/>
              </a:cxn>
              <a:cxn ang="0">
                <a:pos x="9" y="36"/>
              </a:cxn>
              <a:cxn ang="0">
                <a:pos x="8" y="29"/>
              </a:cxn>
              <a:cxn ang="0">
                <a:pos x="15" y="13"/>
              </a:cxn>
              <a:cxn ang="0">
                <a:pos x="20" y="14"/>
              </a:cxn>
              <a:cxn ang="0">
                <a:pos x="19" y="19"/>
              </a:cxn>
              <a:cxn ang="0">
                <a:pos x="16" y="28"/>
              </a:cxn>
              <a:cxn ang="0">
                <a:pos x="16" y="28"/>
              </a:cxn>
              <a:cxn ang="0">
                <a:pos x="16" y="28"/>
              </a:cxn>
              <a:cxn ang="0">
                <a:pos x="16" y="34"/>
              </a:cxn>
              <a:cxn ang="0">
                <a:pos x="28" y="6"/>
              </a:cxn>
              <a:cxn ang="0">
                <a:pos x="32" y="11"/>
              </a:cxn>
              <a:cxn ang="0">
                <a:pos x="28" y="15"/>
              </a:cxn>
              <a:cxn ang="0">
                <a:pos x="24" y="11"/>
              </a:cxn>
              <a:cxn ang="0">
                <a:pos x="28" y="6"/>
              </a:cxn>
              <a:cxn ang="0">
                <a:pos x="103" y="30"/>
              </a:cxn>
              <a:cxn ang="0">
                <a:pos x="103" y="30"/>
              </a:cxn>
              <a:cxn ang="0">
                <a:pos x="103" y="27"/>
              </a:cxn>
              <a:cxn ang="0">
                <a:pos x="76" y="0"/>
              </a:cxn>
              <a:cxn ang="0">
                <a:pos x="52" y="16"/>
              </a:cxn>
              <a:cxn ang="0">
                <a:pos x="27" y="0"/>
              </a:cxn>
              <a:cxn ang="0">
                <a:pos x="0" y="27"/>
              </a:cxn>
              <a:cxn ang="0">
                <a:pos x="0" y="30"/>
              </a:cxn>
              <a:cxn ang="0">
                <a:pos x="0" y="30"/>
              </a:cxn>
              <a:cxn ang="0">
                <a:pos x="7" y="48"/>
              </a:cxn>
              <a:cxn ang="0">
                <a:pos x="31" y="48"/>
              </a:cxn>
              <a:cxn ang="0">
                <a:pos x="36" y="40"/>
              </a:cxn>
              <a:cxn ang="0">
                <a:pos x="40" y="39"/>
              </a:cxn>
              <a:cxn ang="0">
                <a:pos x="43" y="41"/>
              </a:cxn>
              <a:cxn ang="0">
                <a:pos x="43" y="46"/>
              </a:cxn>
              <a:cxn ang="0">
                <a:pos x="47" y="26"/>
              </a:cxn>
              <a:cxn ang="0">
                <a:pos x="50" y="23"/>
              </a:cxn>
              <a:cxn ang="0">
                <a:pos x="50" y="23"/>
              </a:cxn>
              <a:cxn ang="0">
                <a:pos x="51" y="23"/>
              </a:cxn>
              <a:cxn ang="0">
                <a:pos x="54" y="25"/>
              </a:cxn>
              <a:cxn ang="0">
                <a:pos x="54" y="26"/>
              </a:cxn>
              <a:cxn ang="0">
                <a:pos x="59" y="50"/>
              </a:cxn>
              <a:cxn ang="0">
                <a:pos x="59" y="50"/>
              </a:cxn>
              <a:cxn ang="0">
                <a:pos x="62" y="48"/>
              </a:cxn>
              <a:cxn ang="0">
                <a:pos x="96" y="48"/>
              </a:cxn>
              <a:cxn ang="0">
                <a:pos x="103" y="30"/>
              </a:cxn>
            </a:cxnLst>
            <a:rect l="0" t="0" r="r" b="b"/>
            <a:pathLst>
              <a:path w="103" h="50">
                <a:moveTo>
                  <a:pt x="16" y="34"/>
                </a:moveTo>
                <a:cubicBezTo>
                  <a:pt x="17" y="36"/>
                  <a:pt x="16" y="38"/>
                  <a:pt x="14" y="38"/>
                </a:cubicBezTo>
                <a:cubicBezTo>
                  <a:pt x="14" y="38"/>
                  <a:pt x="13" y="38"/>
                  <a:pt x="13" y="38"/>
                </a:cubicBezTo>
                <a:cubicBezTo>
                  <a:pt x="11" y="38"/>
                  <a:pt x="10" y="37"/>
                  <a:pt x="9" y="36"/>
                </a:cubicBezTo>
                <a:cubicBezTo>
                  <a:pt x="9" y="33"/>
                  <a:pt x="8" y="31"/>
                  <a:pt x="8" y="29"/>
                </a:cubicBezTo>
                <a:cubicBezTo>
                  <a:pt x="8" y="19"/>
                  <a:pt x="14" y="14"/>
                  <a:pt x="15" y="13"/>
                </a:cubicBezTo>
                <a:cubicBezTo>
                  <a:pt x="16" y="12"/>
                  <a:pt x="18" y="13"/>
                  <a:pt x="20" y="14"/>
                </a:cubicBezTo>
                <a:cubicBezTo>
                  <a:pt x="21" y="16"/>
                  <a:pt x="21" y="18"/>
                  <a:pt x="19" y="19"/>
                </a:cubicBezTo>
                <a:cubicBezTo>
                  <a:pt x="19" y="19"/>
                  <a:pt x="16" y="22"/>
                  <a:pt x="16" y="28"/>
                </a:cubicBezTo>
                <a:cubicBezTo>
                  <a:pt x="16" y="28"/>
                  <a:pt x="16" y="28"/>
                  <a:pt x="16" y="28"/>
                </a:cubicBezTo>
                <a:cubicBezTo>
                  <a:pt x="16" y="28"/>
                  <a:pt x="16" y="28"/>
                  <a:pt x="16" y="28"/>
                </a:cubicBezTo>
                <a:cubicBezTo>
                  <a:pt x="16" y="30"/>
                  <a:pt x="16" y="32"/>
                  <a:pt x="16" y="34"/>
                </a:cubicBezTo>
                <a:moveTo>
                  <a:pt x="28" y="6"/>
                </a:moveTo>
                <a:cubicBezTo>
                  <a:pt x="30" y="6"/>
                  <a:pt x="32" y="8"/>
                  <a:pt x="32" y="11"/>
                </a:cubicBezTo>
                <a:cubicBezTo>
                  <a:pt x="32" y="13"/>
                  <a:pt x="30" y="15"/>
                  <a:pt x="28" y="15"/>
                </a:cubicBezTo>
                <a:cubicBezTo>
                  <a:pt x="25" y="15"/>
                  <a:pt x="24" y="13"/>
                  <a:pt x="24" y="11"/>
                </a:cubicBezTo>
                <a:cubicBezTo>
                  <a:pt x="24" y="8"/>
                  <a:pt x="25" y="6"/>
                  <a:pt x="28" y="6"/>
                </a:cubicBezTo>
                <a:moveTo>
                  <a:pt x="103" y="30"/>
                </a:moveTo>
                <a:cubicBezTo>
                  <a:pt x="103" y="30"/>
                  <a:pt x="103" y="30"/>
                  <a:pt x="103" y="30"/>
                </a:cubicBezTo>
                <a:cubicBezTo>
                  <a:pt x="103" y="29"/>
                  <a:pt x="103" y="28"/>
                  <a:pt x="103" y="27"/>
                </a:cubicBezTo>
                <a:cubicBezTo>
                  <a:pt x="103" y="12"/>
                  <a:pt x="91" y="0"/>
                  <a:pt x="76" y="0"/>
                </a:cubicBezTo>
                <a:cubicBezTo>
                  <a:pt x="65" y="0"/>
                  <a:pt x="56" y="7"/>
                  <a:pt x="52" y="16"/>
                </a:cubicBezTo>
                <a:cubicBezTo>
                  <a:pt x="47" y="7"/>
                  <a:pt x="38" y="0"/>
                  <a:pt x="27" y="0"/>
                </a:cubicBezTo>
                <a:cubicBezTo>
                  <a:pt x="12" y="0"/>
                  <a:pt x="0" y="12"/>
                  <a:pt x="0" y="27"/>
                </a:cubicBezTo>
                <a:cubicBezTo>
                  <a:pt x="0" y="28"/>
                  <a:pt x="0" y="29"/>
                  <a:pt x="0" y="30"/>
                </a:cubicBezTo>
                <a:cubicBezTo>
                  <a:pt x="0" y="30"/>
                  <a:pt x="0" y="30"/>
                  <a:pt x="0" y="30"/>
                </a:cubicBezTo>
                <a:cubicBezTo>
                  <a:pt x="0" y="30"/>
                  <a:pt x="0" y="37"/>
                  <a:pt x="7" y="48"/>
                </a:cubicBezTo>
                <a:cubicBezTo>
                  <a:pt x="31" y="48"/>
                  <a:pt x="31" y="48"/>
                  <a:pt x="31" y="48"/>
                </a:cubicBezTo>
                <a:cubicBezTo>
                  <a:pt x="36" y="40"/>
                  <a:pt x="36" y="40"/>
                  <a:pt x="36" y="40"/>
                </a:cubicBezTo>
                <a:cubicBezTo>
                  <a:pt x="37" y="39"/>
                  <a:pt x="38" y="38"/>
                  <a:pt x="40" y="39"/>
                </a:cubicBezTo>
                <a:cubicBezTo>
                  <a:pt x="41" y="39"/>
                  <a:pt x="42" y="40"/>
                  <a:pt x="43" y="41"/>
                </a:cubicBezTo>
                <a:cubicBezTo>
                  <a:pt x="43" y="46"/>
                  <a:pt x="43" y="46"/>
                  <a:pt x="43" y="46"/>
                </a:cubicBezTo>
                <a:cubicBezTo>
                  <a:pt x="47" y="26"/>
                  <a:pt x="47" y="26"/>
                  <a:pt x="47" y="26"/>
                </a:cubicBezTo>
                <a:cubicBezTo>
                  <a:pt x="47" y="25"/>
                  <a:pt x="48" y="23"/>
                  <a:pt x="50" y="23"/>
                </a:cubicBezTo>
                <a:cubicBezTo>
                  <a:pt x="50" y="23"/>
                  <a:pt x="50" y="23"/>
                  <a:pt x="50" y="23"/>
                </a:cubicBezTo>
                <a:cubicBezTo>
                  <a:pt x="50" y="23"/>
                  <a:pt x="50" y="23"/>
                  <a:pt x="51" y="23"/>
                </a:cubicBezTo>
                <a:cubicBezTo>
                  <a:pt x="52" y="23"/>
                  <a:pt x="54" y="24"/>
                  <a:pt x="54" y="25"/>
                </a:cubicBezTo>
                <a:cubicBezTo>
                  <a:pt x="54" y="26"/>
                  <a:pt x="54" y="26"/>
                  <a:pt x="54" y="26"/>
                </a:cubicBezTo>
                <a:cubicBezTo>
                  <a:pt x="59" y="50"/>
                  <a:pt x="59" y="50"/>
                  <a:pt x="59" y="50"/>
                </a:cubicBezTo>
                <a:cubicBezTo>
                  <a:pt x="59" y="50"/>
                  <a:pt x="59" y="50"/>
                  <a:pt x="59" y="50"/>
                </a:cubicBezTo>
                <a:cubicBezTo>
                  <a:pt x="59" y="48"/>
                  <a:pt x="61" y="48"/>
                  <a:pt x="62" y="48"/>
                </a:cubicBezTo>
                <a:cubicBezTo>
                  <a:pt x="96" y="48"/>
                  <a:pt x="96" y="48"/>
                  <a:pt x="96" y="48"/>
                </a:cubicBezTo>
                <a:cubicBezTo>
                  <a:pt x="103" y="37"/>
                  <a:pt x="103" y="30"/>
                  <a:pt x="103" y="30"/>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TextBox 27">
            <a:extLst>
              <a:ext uri="{FF2B5EF4-FFF2-40B4-BE49-F238E27FC236}">
                <a16:creationId xmlns:a16="http://schemas.microsoft.com/office/drawing/2014/main" id="{5DF65E27-74EA-E9E5-DAB4-C765FF8C63FA}"/>
              </a:ext>
            </a:extLst>
          </p:cNvPr>
          <p:cNvSpPr txBox="1"/>
          <p:nvPr/>
        </p:nvSpPr>
        <p:spPr>
          <a:xfrm>
            <a:off x="7480046" y="3938428"/>
            <a:ext cx="926809" cy="523220"/>
          </a:xfrm>
          <a:prstGeom prst="rect">
            <a:avLst/>
          </a:prstGeom>
          <a:noFill/>
        </p:spPr>
        <p:txBody>
          <a:bodyPr wrap="square" rtlCol="0" anchor="ctr">
            <a:spAutoFit/>
          </a:bodyPr>
          <a:lstStyle/>
          <a:p>
            <a:pPr algn="ctr" defTabSz="914400"/>
            <a:r>
              <a:rPr lang="en-US" sz="1400" dirty="0">
                <a:latin typeface="+mj-lt"/>
              </a:rPr>
              <a:t>Managed Care</a:t>
            </a:r>
          </a:p>
        </p:txBody>
      </p:sp>
      <p:sp>
        <p:nvSpPr>
          <p:cNvPr id="29" name="TextBox 28">
            <a:extLst>
              <a:ext uri="{FF2B5EF4-FFF2-40B4-BE49-F238E27FC236}">
                <a16:creationId xmlns:a16="http://schemas.microsoft.com/office/drawing/2014/main" id="{212CA0D1-3759-1EBF-372D-AE4566B7004F}"/>
              </a:ext>
            </a:extLst>
          </p:cNvPr>
          <p:cNvSpPr txBox="1"/>
          <p:nvPr/>
        </p:nvSpPr>
        <p:spPr>
          <a:xfrm>
            <a:off x="7404981" y="2968807"/>
            <a:ext cx="1076938" cy="523220"/>
          </a:xfrm>
          <a:prstGeom prst="rect">
            <a:avLst/>
          </a:prstGeom>
          <a:noFill/>
        </p:spPr>
        <p:txBody>
          <a:bodyPr wrap="square" rtlCol="0" anchor="ctr">
            <a:spAutoFit/>
          </a:bodyPr>
          <a:lstStyle/>
          <a:p>
            <a:pPr algn="ctr" defTabSz="914400"/>
            <a:r>
              <a:rPr lang="en-US" sz="1400" dirty="0">
                <a:latin typeface="+mj-lt"/>
              </a:rPr>
              <a:t>Competitor Sales</a:t>
            </a:r>
          </a:p>
        </p:txBody>
      </p:sp>
      <p:pic>
        <p:nvPicPr>
          <p:cNvPr id="30" name="Picture 15" descr="Image result for competitive advantage png">
            <a:extLst>
              <a:ext uri="{FF2B5EF4-FFF2-40B4-BE49-F238E27FC236}">
                <a16:creationId xmlns:a16="http://schemas.microsoft.com/office/drawing/2014/main" id="{5084E27C-F4F9-F3DE-81C3-D0EB130BEDE4}"/>
              </a:ext>
            </a:extLst>
          </p:cNvPr>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colorTemperature colorTemp="85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712217" y="2946687"/>
            <a:ext cx="951331" cy="56746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7" descr="Image result for speaker program .png clipart">
            <a:extLst>
              <a:ext uri="{FF2B5EF4-FFF2-40B4-BE49-F238E27FC236}">
                <a16:creationId xmlns:a16="http://schemas.microsoft.com/office/drawing/2014/main" id="{C3921FA6-53B9-F759-51A3-8FFD1FE2D805}"/>
              </a:ext>
            </a:extLst>
          </p:cNvPr>
          <p:cNvPicPr>
            <a:picLocks noChangeAspect="1" noChangeArrowheads="1"/>
          </p:cNvPicPr>
          <p:nvPr/>
        </p:nvPicPr>
        <p:blipFill>
          <a:blip r:embed="rId6" cstate="print">
            <a:clrChange>
              <a:clrFrom>
                <a:srgbClr val="EBFFFF"/>
              </a:clrFrom>
              <a:clrTo>
                <a:srgbClr val="EBFFFF">
                  <a:alpha val="0"/>
                </a:srgbClr>
              </a:clrTo>
            </a:clrChange>
            <a:duotone>
              <a:schemeClr val="bg2">
                <a:shade val="45000"/>
                <a:satMod val="135000"/>
              </a:schemeClr>
              <a:prstClr val="white"/>
            </a:duotone>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169884" y="2815995"/>
            <a:ext cx="1112909" cy="74066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BD85793-1898-9D29-71F0-BA8ED9E6443A}"/>
              </a:ext>
            </a:extLst>
          </p:cNvPr>
          <p:cNvSpPr txBox="1"/>
          <p:nvPr/>
        </p:nvSpPr>
        <p:spPr>
          <a:xfrm>
            <a:off x="3677242" y="3028456"/>
            <a:ext cx="1399545" cy="523220"/>
          </a:xfrm>
          <a:prstGeom prst="rect">
            <a:avLst/>
          </a:prstGeom>
          <a:noFill/>
        </p:spPr>
        <p:txBody>
          <a:bodyPr wrap="square" rtlCol="0" anchor="ctr">
            <a:spAutoFit/>
          </a:bodyPr>
          <a:lstStyle/>
          <a:p>
            <a:pPr algn="ctr"/>
            <a:r>
              <a:rPr lang="en-US" sz="1400" dirty="0">
                <a:latin typeface="+mj-lt"/>
              </a:rPr>
              <a:t>Medical Education</a:t>
            </a:r>
          </a:p>
        </p:txBody>
      </p:sp>
      <p:graphicFrame>
        <p:nvGraphicFramePr>
          <p:cNvPr id="33" name="Table 32">
            <a:extLst>
              <a:ext uri="{FF2B5EF4-FFF2-40B4-BE49-F238E27FC236}">
                <a16:creationId xmlns:a16="http://schemas.microsoft.com/office/drawing/2014/main" id="{73A0129F-805C-F652-34BA-839C10B0D1B9}"/>
              </a:ext>
            </a:extLst>
          </p:cNvPr>
          <p:cNvGraphicFramePr>
            <a:graphicFrameLocks noGrp="1"/>
          </p:cNvGraphicFramePr>
          <p:nvPr>
            <p:extLst>
              <p:ext uri="{D42A27DB-BD31-4B8C-83A1-F6EECF244321}">
                <p14:modId xmlns:p14="http://schemas.microsoft.com/office/powerpoint/2010/main" val="3296980173"/>
              </p:ext>
            </p:extLst>
          </p:nvPr>
        </p:nvGraphicFramePr>
        <p:xfrm>
          <a:off x="8494982" y="1391246"/>
          <a:ext cx="3020963" cy="4577663"/>
        </p:xfrm>
        <a:graphic>
          <a:graphicData uri="http://schemas.openxmlformats.org/drawingml/2006/table">
            <a:tbl>
              <a:tblPr firstRow="1" bandRow="1">
                <a:tableStyleId>{5C22544A-7EE6-4342-B048-85BDC9FD1C3A}</a:tableStyleId>
              </a:tblPr>
              <a:tblGrid>
                <a:gridCol w="3020963">
                  <a:extLst>
                    <a:ext uri="{9D8B030D-6E8A-4147-A177-3AD203B41FA5}">
                      <a16:colId xmlns:a16="http://schemas.microsoft.com/office/drawing/2014/main" val="20000"/>
                    </a:ext>
                  </a:extLst>
                </a:gridCol>
              </a:tblGrid>
              <a:tr h="325303">
                <a:tc>
                  <a:txBody>
                    <a:bodyPr/>
                    <a:lstStyle/>
                    <a:p>
                      <a:pPr algn="ctr"/>
                      <a:r>
                        <a:rPr lang="en-US" sz="1400" b="1" kern="1200" dirty="0">
                          <a:solidFill>
                            <a:schemeClr val="tx1">
                              <a:lumMod val="50000"/>
                            </a:schemeClr>
                          </a:solidFill>
                          <a:latin typeface="+mn-lt"/>
                          <a:ea typeface="+mn-ea"/>
                          <a:cs typeface="+mn-cs"/>
                        </a:rPr>
                        <a:t>Brand financials / other files</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4BD0FF"/>
                    </a:solidFill>
                  </a:tcPr>
                </a:tc>
                <a:extLst>
                  <a:ext uri="{0D108BD9-81ED-4DB2-BD59-A6C34878D82A}">
                    <a16:rowId xmlns:a16="http://schemas.microsoft.com/office/drawing/2014/main" val="10000"/>
                  </a:ext>
                </a:extLst>
              </a:tr>
              <a:tr h="916668">
                <a:tc>
                  <a:txBody>
                    <a:bodyPr/>
                    <a:lstStyle/>
                    <a:p>
                      <a:pPr marL="0" indent="0" algn="l">
                        <a:buFont typeface="Arial" panose="020B0604020202020204" pitchFamily="34" charset="0"/>
                        <a:buNone/>
                      </a:pPr>
                      <a:r>
                        <a:rPr lang="en-US" sz="1400" u="sng" dirty="0"/>
                        <a:t>Sales force information</a:t>
                      </a:r>
                    </a:p>
                    <a:p>
                      <a:pPr marL="285750" indent="-285750" algn="l">
                        <a:buFont typeface="Arial" panose="020B0604020202020204" pitchFamily="34" charset="0"/>
                        <a:buChar char="•"/>
                      </a:pPr>
                      <a:r>
                        <a:rPr lang="en-US" sz="1400" dirty="0"/>
                        <a:t>Fully loaded cost of a rep</a:t>
                      </a:r>
                    </a:p>
                    <a:p>
                      <a:pPr marL="285750" indent="-285750" algn="l">
                        <a:buFont typeface="Arial" panose="020B0604020202020204" pitchFamily="34" charset="0"/>
                        <a:buChar char="•"/>
                      </a:pPr>
                      <a:r>
                        <a:rPr lang="en-US" sz="1400" dirty="0"/>
                        <a:t>Call capacity/ rep</a:t>
                      </a:r>
                      <a:endParaRPr lang="en-US" sz="1400" baseline="0" dirty="0"/>
                    </a:p>
                    <a:p>
                      <a:pPr marL="0" indent="0" algn="l">
                        <a:buFont typeface="Arial" panose="020B0604020202020204" pitchFamily="34" charset="0"/>
                        <a:buNone/>
                      </a:pPr>
                      <a:endParaRPr lang="en-US" sz="1400" u="sng"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E5F8FF"/>
                    </a:solidFill>
                  </a:tcPr>
                </a:tc>
                <a:extLst>
                  <a:ext uri="{0D108BD9-81ED-4DB2-BD59-A6C34878D82A}">
                    <a16:rowId xmlns:a16="http://schemas.microsoft.com/office/drawing/2014/main" val="10001"/>
                  </a:ext>
                </a:extLst>
              </a:tr>
              <a:tr h="916668">
                <a:tc>
                  <a:txBody>
                    <a:bodyPr/>
                    <a:lstStyle/>
                    <a:p>
                      <a:pPr marL="0" indent="0" algn="l">
                        <a:buFont typeface="Arial" panose="020B0604020202020204" pitchFamily="34" charset="0"/>
                        <a:buNone/>
                      </a:pPr>
                      <a:r>
                        <a:rPr lang="en-US" sz="1400" u="sng" dirty="0"/>
                        <a:t>Brand financials</a:t>
                      </a:r>
                    </a:p>
                    <a:p>
                      <a:pPr marL="285750" indent="-285750" algn="l">
                        <a:buFont typeface="Arial" panose="020B0604020202020204" pitchFamily="34" charset="0"/>
                        <a:buChar char="•"/>
                      </a:pPr>
                      <a:r>
                        <a:rPr lang="en-US" sz="1400" dirty="0"/>
                        <a:t>Profit margins or Net</a:t>
                      </a:r>
                      <a:r>
                        <a:rPr lang="en-US" sz="1400" baseline="0" dirty="0"/>
                        <a:t> price</a:t>
                      </a:r>
                    </a:p>
                    <a:p>
                      <a:pPr marL="285750" indent="-285750" algn="l">
                        <a:buFont typeface="Arial" panose="020B0604020202020204" pitchFamily="34" charset="0"/>
                        <a:buChar char="•"/>
                      </a:pPr>
                      <a:r>
                        <a:rPr lang="en-US" sz="1400" baseline="0" dirty="0"/>
                        <a:t>Spend and cost information of various channels</a:t>
                      </a: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E5F8FF"/>
                    </a:solidFill>
                  </a:tcPr>
                </a:tc>
                <a:extLst>
                  <a:ext uri="{0D108BD9-81ED-4DB2-BD59-A6C34878D82A}">
                    <a16:rowId xmlns:a16="http://schemas.microsoft.com/office/drawing/2014/main" val="10002"/>
                  </a:ext>
                </a:extLst>
              </a:tr>
              <a:tr h="777640">
                <a:tc>
                  <a:txBody>
                    <a:bodyPr/>
                    <a:lstStyle/>
                    <a:p>
                      <a:pPr marL="0" indent="0" algn="l">
                        <a:buFont typeface="Arial" panose="020B0604020202020204" pitchFamily="34" charset="0"/>
                        <a:buNone/>
                      </a:pPr>
                      <a:r>
                        <a:rPr lang="en-US" sz="1400" u="sng" dirty="0"/>
                        <a:t>Demographics:</a:t>
                      </a:r>
                    </a:p>
                    <a:p>
                      <a:pPr marL="285750" indent="-285750" algn="l">
                        <a:buFont typeface="Arial" panose="020B0604020202020204" pitchFamily="34" charset="0"/>
                        <a:buChar char="•"/>
                      </a:pPr>
                      <a:r>
                        <a:rPr lang="en-US" sz="1400" dirty="0"/>
                        <a:t>Physician demographic</a:t>
                      </a:r>
                      <a:endParaRPr lang="en-US" sz="1400" baseline="0" dirty="0"/>
                    </a:p>
                    <a:p>
                      <a:pPr marL="285750" indent="-285750" algn="l">
                        <a:buFont typeface="Arial" panose="020B0604020202020204" pitchFamily="34" charset="0"/>
                        <a:buChar char="•"/>
                      </a:pPr>
                      <a:r>
                        <a:rPr lang="en-US" sz="1400" baseline="0" dirty="0"/>
                        <a:t>Census / Population distribution </a:t>
                      </a: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E5F8FF"/>
                    </a:solidFill>
                  </a:tcPr>
                </a:tc>
                <a:extLst>
                  <a:ext uri="{0D108BD9-81ED-4DB2-BD59-A6C34878D82A}">
                    <a16:rowId xmlns:a16="http://schemas.microsoft.com/office/drawing/2014/main" val="2872146892"/>
                  </a:ext>
                </a:extLst>
              </a:tr>
              <a:tr h="1537636">
                <a:tc>
                  <a:txBody>
                    <a:bodyPr/>
                    <a:lstStyle/>
                    <a:p>
                      <a:pPr marL="0" indent="0" algn="l">
                        <a:buFont typeface="Arial" panose="020B0604020202020204" pitchFamily="34" charset="0"/>
                        <a:buNone/>
                      </a:pPr>
                      <a:r>
                        <a:rPr lang="en-US" sz="1400" u="sng" baseline="0" dirty="0"/>
                        <a:t>“Bridge” files</a:t>
                      </a:r>
                    </a:p>
                    <a:p>
                      <a:pPr algn="l"/>
                      <a:r>
                        <a:rPr lang="en-US" sz="1400" dirty="0"/>
                        <a:t>Any bridge file that might be needed to bring different data together, e.g.</a:t>
                      </a:r>
                    </a:p>
                    <a:p>
                      <a:pPr marL="285750" indent="-285750" algn="l">
                        <a:buFont typeface="Arial" panose="020B0604020202020204" pitchFamily="34" charset="0"/>
                        <a:buChar char="•"/>
                      </a:pPr>
                      <a:r>
                        <a:rPr lang="en-US" sz="1400" dirty="0"/>
                        <a:t>Current segmentation</a:t>
                      </a:r>
                    </a:p>
                    <a:p>
                      <a:pPr marL="285750" indent="-285750" algn="l">
                        <a:buFont typeface="Arial" panose="020B0604020202020204" pitchFamily="34" charset="0"/>
                        <a:buChar char="•"/>
                      </a:pPr>
                      <a:r>
                        <a:rPr lang="en-US" sz="1400" dirty="0"/>
                        <a:t>Physician to ZIP mapping</a:t>
                      </a:r>
                    </a:p>
                    <a:p>
                      <a:pPr marL="285750" indent="-285750" algn="l">
                        <a:buFont typeface="Arial" panose="020B0604020202020204" pitchFamily="34" charset="0"/>
                        <a:buChar char="•"/>
                      </a:pPr>
                      <a:r>
                        <a:rPr lang="en-US" sz="1400" dirty="0"/>
                        <a:t>ZIP to DMA Code mapping</a:t>
                      </a:r>
                    </a:p>
                    <a:p>
                      <a:pPr marL="285750" indent="-285750" algn="l">
                        <a:buFont typeface="Arial" panose="020B0604020202020204" pitchFamily="34" charset="0"/>
                        <a:buChar char="•"/>
                      </a:pPr>
                      <a:r>
                        <a:rPr lang="en-US" sz="1400" dirty="0"/>
                        <a:t>Physician-to-Account</a:t>
                      </a: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E5F8FF"/>
                    </a:solidFill>
                  </a:tcPr>
                </a:tc>
                <a:extLst>
                  <a:ext uri="{0D108BD9-81ED-4DB2-BD59-A6C34878D82A}">
                    <a16:rowId xmlns:a16="http://schemas.microsoft.com/office/drawing/2014/main" val="10003"/>
                  </a:ext>
                </a:extLst>
              </a:tr>
            </a:tbl>
          </a:graphicData>
        </a:graphic>
      </p:graphicFrame>
      <p:graphicFrame>
        <p:nvGraphicFramePr>
          <p:cNvPr id="34" name="Table 33">
            <a:extLst>
              <a:ext uri="{FF2B5EF4-FFF2-40B4-BE49-F238E27FC236}">
                <a16:creationId xmlns:a16="http://schemas.microsoft.com/office/drawing/2014/main" id="{974FB28A-F7B2-DA83-DBBE-51E8C541C43A}"/>
              </a:ext>
            </a:extLst>
          </p:cNvPr>
          <p:cNvGraphicFramePr>
            <a:graphicFrameLocks noGrp="1"/>
          </p:cNvGraphicFramePr>
          <p:nvPr>
            <p:extLst>
              <p:ext uri="{D42A27DB-BD31-4B8C-83A1-F6EECF244321}">
                <p14:modId xmlns:p14="http://schemas.microsoft.com/office/powerpoint/2010/main" val="3169621361"/>
              </p:ext>
            </p:extLst>
          </p:nvPr>
        </p:nvGraphicFramePr>
        <p:xfrm>
          <a:off x="601972" y="1391244"/>
          <a:ext cx="2697251" cy="4577666"/>
        </p:xfrm>
        <a:graphic>
          <a:graphicData uri="http://schemas.openxmlformats.org/drawingml/2006/table">
            <a:tbl>
              <a:tblPr firstRow="1" bandRow="1">
                <a:tableStyleId>{5C22544A-7EE6-4342-B048-85BDC9FD1C3A}</a:tableStyleId>
              </a:tblPr>
              <a:tblGrid>
                <a:gridCol w="2697251">
                  <a:extLst>
                    <a:ext uri="{9D8B030D-6E8A-4147-A177-3AD203B41FA5}">
                      <a16:colId xmlns:a16="http://schemas.microsoft.com/office/drawing/2014/main" val="20000"/>
                    </a:ext>
                  </a:extLst>
                </a:gridCol>
              </a:tblGrid>
              <a:tr h="379215">
                <a:tc>
                  <a:txBody>
                    <a:bodyPr/>
                    <a:lstStyle/>
                    <a:p>
                      <a:pPr algn="ctr"/>
                      <a:r>
                        <a:rPr lang="en-US" sz="1400" dirty="0">
                          <a:solidFill>
                            <a:schemeClr val="tx1">
                              <a:lumMod val="50000"/>
                            </a:schemeClr>
                          </a:solidFill>
                        </a:rPr>
                        <a:t>Response variables</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AFFF4F"/>
                    </a:solidFill>
                  </a:tcPr>
                </a:tc>
                <a:extLst>
                  <a:ext uri="{0D108BD9-81ED-4DB2-BD59-A6C34878D82A}">
                    <a16:rowId xmlns:a16="http://schemas.microsoft.com/office/drawing/2014/main" val="10000"/>
                  </a:ext>
                </a:extLst>
              </a:tr>
              <a:tr h="2789939">
                <a:tc>
                  <a:txBody>
                    <a:bodyPr/>
                    <a:lstStyle/>
                    <a:p>
                      <a:pPr algn="ctr"/>
                      <a:endParaRPr lang="en-US" dirty="0"/>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EFFBFF"/>
                    </a:solidFill>
                  </a:tcPr>
                </a:tc>
                <a:extLst>
                  <a:ext uri="{0D108BD9-81ED-4DB2-BD59-A6C34878D82A}">
                    <a16:rowId xmlns:a16="http://schemas.microsoft.com/office/drawing/2014/main" val="10001"/>
                  </a:ext>
                </a:extLst>
              </a:tr>
              <a:tr h="1408512">
                <a:tc>
                  <a:txBody>
                    <a:bodyPr/>
                    <a:lstStyle/>
                    <a:p>
                      <a:pPr marL="285750" indent="-285750" algn="l">
                        <a:buFont typeface="Arial" panose="020B0604020202020204" pitchFamily="34" charset="0"/>
                        <a:buChar char="•"/>
                      </a:pPr>
                      <a:r>
                        <a:rPr lang="en-US" sz="1400" dirty="0"/>
                        <a:t>Identify relevant indicator</a:t>
                      </a:r>
                    </a:p>
                    <a:p>
                      <a:pPr marL="285750" indent="-285750" algn="l">
                        <a:buFont typeface="Arial" panose="020B0604020202020204" pitchFamily="34" charset="0"/>
                        <a:buChar char="•"/>
                      </a:pPr>
                      <a:r>
                        <a:rPr lang="en-US" sz="1400" dirty="0"/>
                        <a:t>Monthly sales (of selected performance indicator) for study</a:t>
                      </a:r>
                      <a:r>
                        <a:rPr lang="en-US" sz="1400" baseline="0" dirty="0"/>
                        <a:t> product at Physician / Account level (or </a:t>
                      </a:r>
                      <a:r>
                        <a:rPr lang="en-US" sz="1400" i="1" u="sng" baseline="0" dirty="0"/>
                        <a:t>lowest granularity available</a:t>
                      </a:r>
                      <a:r>
                        <a:rPr lang="en-US" sz="1400" baseline="0" dirty="0"/>
                        <a:t>)</a:t>
                      </a: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EFFBFF"/>
                    </a:solidFill>
                  </a:tcPr>
                </a:tc>
                <a:extLst>
                  <a:ext uri="{0D108BD9-81ED-4DB2-BD59-A6C34878D82A}">
                    <a16:rowId xmlns:a16="http://schemas.microsoft.com/office/drawing/2014/main" val="10002"/>
                  </a:ext>
                </a:extLst>
              </a:tr>
            </a:tbl>
          </a:graphicData>
        </a:graphic>
      </p:graphicFrame>
      <p:pic>
        <p:nvPicPr>
          <p:cNvPr id="35" name="Picture 11" descr="https://cdn2.iconfinder.com/data/icons/money-operations/512/cash_money_dollars-512.png">
            <a:extLst>
              <a:ext uri="{FF2B5EF4-FFF2-40B4-BE49-F238E27FC236}">
                <a16:creationId xmlns:a16="http://schemas.microsoft.com/office/drawing/2014/main" id="{26531E7B-1C3F-834E-AA82-731B26C3D0E8}"/>
              </a:ext>
            </a:extLst>
          </p:cNvPr>
          <p:cNvPicPr>
            <a:picLocks noChangeAspect="1" noChangeArrowheads="1"/>
          </p:cNvPicPr>
          <p:nvPr/>
        </p:nvPicPr>
        <p:blipFill>
          <a:blip r:embed="rId8" cstate="print">
            <a:duotone>
              <a:prstClr val="black"/>
              <a:srgbClr val="70CC00">
                <a:tint val="45000"/>
                <a:satMod val="400000"/>
              </a:srgbClr>
            </a:duotone>
            <a:extLst>
              <a:ext uri="{BEBA8EAE-BF5A-486C-A8C5-ECC9F3942E4B}">
                <a14:imgProps xmlns:a14="http://schemas.microsoft.com/office/drawing/2010/main">
                  <a14:imgLayer r:embed="rId9">
                    <a14:imgEffect>
                      <a14:sharpenSoften amount="-50000"/>
                    </a14:imgEffect>
                    <a14:imgEffect>
                      <a14:colorTemperature colorTemp="4750"/>
                    </a14:imgEffect>
                    <a14:imgEffect>
                      <a14:saturation sat="11500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71266" y="2000219"/>
            <a:ext cx="665733" cy="665733"/>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B5BFBFE-E29A-8E2C-9087-1F4093E807E8}"/>
              </a:ext>
            </a:extLst>
          </p:cNvPr>
          <p:cNvSpPr txBox="1"/>
          <p:nvPr/>
        </p:nvSpPr>
        <p:spPr>
          <a:xfrm>
            <a:off x="2143549" y="2638746"/>
            <a:ext cx="932165" cy="523220"/>
          </a:xfrm>
          <a:prstGeom prst="rect">
            <a:avLst/>
          </a:prstGeom>
          <a:noFill/>
        </p:spPr>
        <p:txBody>
          <a:bodyPr wrap="square" rtlCol="0">
            <a:spAutoFit/>
          </a:bodyPr>
          <a:lstStyle/>
          <a:p>
            <a:pPr algn="ctr" defTabSz="914400"/>
            <a:r>
              <a:rPr lang="en-US" sz="1400" dirty="0">
                <a:latin typeface="+mj-lt"/>
              </a:rPr>
              <a:t>Revenue Sales</a:t>
            </a:r>
          </a:p>
        </p:txBody>
      </p:sp>
      <p:pic>
        <p:nvPicPr>
          <p:cNvPr id="37" name="Picture 36">
            <a:extLst>
              <a:ext uri="{FF2B5EF4-FFF2-40B4-BE49-F238E27FC236}">
                <a16:creationId xmlns:a16="http://schemas.microsoft.com/office/drawing/2014/main" id="{54AE83D0-1176-9705-85F1-D256DA21CC4F}"/>
              </a:ext>
            </a:extLst>
          </p:cNvPr>
          <p:cNvPicPr>
            <a:picLocks noChangeAspect="1"/>
          </p:cNvPicPr>
          <p:nvPr/>
        </p:nvPicPr>
        <p:blipFill>
          <a:blip r:embed="rId10" cstate="print">
            <a:duotone>
              <a:prstClr val="black"/>
              <a:srgbClr val="70CC00">
                <a:tint val="45000"/>
                <a:satMod val="400000"/>
              </a:srgbClr>
            </a:duotone>
            <a:extLst>
              <a:ext uri="{BEBA8EAE-BF5A-486C-A8C5-ECC9F3942E4B}">
                <a14:imgProps xmlns:a14="http://schemas.microsoft.com/office/drawing/2010/main">
                  <a14:imgLayer r:embed="rId11">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36828" y="3223775"/>
            <a:ext cx="616890" cy="833635"/>
          </a:xfrm>
          <a:prstGeom prst="rect">
            <a:avLst/>
          </a:prstGeom>
        </p:spPr>
      </p:pic>
      <p:sp>
        <p:nvSpPr>
          <p:cNvPr id="38" name="TextBox 37">
            <a:extLst>
              <a:ext uri="{FF2B5EF4-FFF2-40B4-BE49-F238E27FC236}">
                <a16:creationId xmlns:a16="http://schemas.microsoft.com/office/drawing/2014/main" id="{C0882C7B-8045-23FE-9D0C-7A823B86E401}"/>
              </a:ext>
            </a:extLst>
          </p:cNvPr>
          <p:cNvSpPr txBox="1"/>
          <p:nvPr/>
        </p:nvSpPr>
        <p:spPr>
          <a:xfrm>
            <a:off x="728021" y="4041685"/>
            <a:ext cx="1025382" cy="307777"/>
          </a:xfrm>
          <a:prstGeom prst="rect">
            <a:avLst/>
          </a:prstGeom>
          <a:noFill/>
        </p:spPr>
        <p:txBody>
          <a:bodyPr wrap="square" rtlCol="0">
            <a:spAutoFit/>
          </a:bodyPr>
          <a:lstStyle/>
          <a:p>
            <a:pPr algn="ctr" defTabSz="914400"/>
            <a:r>
              <a:rPr lang="en-US" sz="1400" dirty="0">
                <a:latin typeface="+mj-lt"/>
              </a:rPr>
              <a:t>TRx / NRx</a:t>
            </a:r>
          </a:p>
        </p:txBody>
      </p:sp>
      <p:sp>
        <p:nvSpPr>
          <p:cNvPr id="39" name="TextBox 38">
            <a:extLst>
              <a:ext uri="{FF2B5EF4-FFF2-40B4-BE49-F238E27FC236}">
                <a16:creationId xmlns:a16="http://schemas.microsoft.com/office/drawing/2014/main" id="{3521FA81-4811-31DF-7411-F574918CD184}"/>
              </a:ext>
            </a:extLst>
          </p:cNvPr>
          <p:cNvSpPr txBox="1"/>
          <p:nvPr/>
        </p:nvSpPr>
        <p:spPr>
          <a:xfrm>
            <a:off x="732582" y="2710452"/>
            <a:ext cx="1025382" cy="307777"/>
          </a:xfrm>
          <a:prstGeom prst="rect">
            <a:avLst/>
          </a:prstGeom>
          <a:noFill/>
        </p:spPr>
        <p:txBody>
          <a:bodyPr wrap="square" rtlCol="0">
            <a:spAutoFit/>
          </a:bodyPr>
          <a:lstStyle/>
          <a:p>
            <a:pPr algn="ctr" defTabSz="914400"/>
            <a:r>
              <a:rPr lang="en-US" sz="1400" dirty="0">
                <a:latin typeface="+mj-lt"/>
              </a:rPr>
              <a:t>Units Sold</a:t>
            </a:r>
          </a:p>
        </p:txBody>
      </p:sp>
      <p:pic>
        <p:nvPicPr>
          <p:cNvPr id="40" name="Picture 2" descr="Image result for tablets and capsules clipart">
            <a:extLst>
              <a:ext uri="{FF2B5EF4-FFF2-40B4-BE49-F238E27FC236}">
                <a16:creationId xmlns:a16="http://schemas.microsoft.com/office/drawing/2014/main" id="{7B0803F5-DA93-F9A4-19FA-CBE9F21EA38B}"/>
              </a:ext>
            </a:extLst>
          </p:cNvPr>
          <p:cNvPicPr>
            <a:picLocks noChangeAspect="1" noChangeArrowheads="1"/>
          </p:cNvPicPr>
          <p:nvPr/>
        </p:nvPicPr>
        <p:blipFill>
          <a:blip r:embed="rId12" cstate="print">
            <a:duotone>
              <a:prstClr val="black"/>
              <a:schemeClr val="accent2">
                <a:tint val="45000"/>
                <a:satMod val="400000"/>
              </a:schemeClr>
            </a:duotone>
            <a:extLst>
              <a:ext uri="{BEBA8EAE-BF5A-486C-A8C5-ECC9F3942E4B}">
                <a14:imgProps xmlns:a14="http://schemas.microsoft.com/office/drawing/2010/main">
                  <a14:imgLayer r:embed="rId1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flipH="1">
            <a:off x="932906" y="2053074"/>
            <a:ext cx="644330" cy="554122"/>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B2C5F21-2938-0FD3-71EB-A55BC09613B8}"/>
              </a:ext>
            </a:extLst>
          </p:cNvPr>
          <p:cNvSpPr txBox="1"/>
          <p:nvPr/>
        </p:nvSpPr>
        <p:spPr>
          <a:xfrm>
            <a:off x="2128154" y="3985416"/>
            <a:ext cx="932165" cy="523220"/>
          </a:xfrm>
          <a:prstGeom prst="rect">
            <a:avLst/>
          </a:prstGeom>
          <a:noFill/>
        </p:spPr>
        <p:txBody>
          <a:bodyPr wrap="square" rtlCol="0">
            <a:spAutoFit/>
          </a:bodyPr>
          <a:lstStyle/>
          <a:p>
            <a:pPr algn="ctr" defTabSz="914400"/>
            <a:r>
              <a:rPr lang="en-US" sz="1400" dirty="0">
                <a:latin typeface="+mj-lt"/>
              </a:rPr>
              <a:t>Patients Enrolled </a:t>
            </a:r>
          </a:p>
        </p:txBody>
      </p:sp>
      <p:sp>
        <p:nvSpPr>
          <p:cNvPr id="42" name="Freeform 64">
            <a:extLst>
              <a:ext uri="{FF2B5EF4-FFF2-40B4-BE49-F238E27FC236}">
                <a16:creationId xmlns:a16="http://schemas.microsoft.com/office/drawing/2014/main" id="{B382FA1D-222D-DBE1-EE59-6F0765A01871}"/>
              </a:ext>
            </a:extLst>
          </p:cNvPr>
          <p:cNvSpPr>
            <a:spLocks noEditPoints="1"/>
          </p:cNvSpPr>
          <p:nvPr/>
        </p:nvSpPr>
        <p:spPr bwMode="auto">
          <a:xfrm>
            <a:off x="2304201" y="3520197"/>
            <a:ext cx="302955" cy="315540"/>
          </a:xfrm>
          <a:custGeom>
            <a:avLst/>
            <a:gdLst/>
            <a:ahLst/>
            <a:cxnLst>
              <a:cxn ang="0">
                <a:pos x="167" y="164"/>
              </a:cxn>
              <a:cxn ang="0">
                <a:pos x="145" y="138"/>
              </a:cxn>
              <a:cxn ang="0">
                <a:pos x="145" y="138"/>
              </a:cxn>
              <a:cxn ang="0">
                <a:pos x="140" y="125"/>
              </a:cxn>
              <a:cxn ang="0">
                <a:pos x="145" y="118"/>
              </a:cxn>
              <a:cxn ang="0">
                <a:pos x="185" y="3"/>
              </a:cxn>
              <a:cxn ang="0">
                <a:pos x="176" y="0"/>
              </a:cxn>
              <a:cxn ang="0">
                <a:pos x="157" y="19"/>
              </a:cxn>
              <a:cxn ang="0">
                <a:pos x="138" y="0"/>
              </a:cxn>
              <a:cxn ang="0">
                <a:pos x="138" y="0"/>
              </a:cxn>
              <a:cxn ang="0">
                <a:pos x="88" y="26"/>
              </a:cxn>
              <a:cxn ang="0">
                <a:pos x="59" y="50"/>
              </a:cxn>
              <a:cxn ang="0">
                <a:pos x="4" y="142"/>
              </a:cxn>
              <a:cxn ang="0">
                <a:pos x="7" y="176"/>
              </a:cxn>
              <a:cxn ang="0">
                <a:pos x="75" y="192"/>
              </a:cxn>
              <a:cxn ang="0">
                <a:pos x="140" y="192"/>
              </a:cxn>
              <a:cxn ang="0">
                <a:pos x="167" y="164"/>
              </a:cxn>
              <a:cxn ang="0">
                <a:pos x="107" y="183"/>
              </a:cxn>
              <a:cxn ang="0">
                <a:pos x="85" y="184"/>
              </a:cxn>
              <a:cxn ang="0">
                <a:pos x="77" y="184"/>
              </a:cxn>
              <a:cxn ang="0">
                <a:pos x="75" y="184"/>
              </a:cxn>
              <a:cxn ang="0">
                <a:pos x="75" y="184"/>
              </a:cxn>
              <a:cxn ang="0">
                <a:pos x="13" y="171"/>
              </a:cxn>
              <a:cxn ang="0">
                <a:pos x="12" y="144"/>
              </a:cxn>
              <a:cxn ang="0">
                <a:pos x="65" y="55"/>
              </a:cxn>
              <a:cxn ang="0">
                <a:pos x="93" y="32"/>
              </a:cxn>
              <a:cxn ang="0">
                <a:pos x="94" y="31"/>
              </a:cxn>
              <a:cxn ang="0">
                <a:pos x="137" y="140"/>
              </a:cxn>
              <a:cxn ang="0">
                <a:pos x="143" y="146"/>
              </a:cxn>
              <a:cxn ang="0">
                <a:pos x="159" y="164"/>
              </a:cxn>
              <a:cxn ang="0">
                <a:pos x="140" y="183"/>
              </a:cxn>
              <a:cxn ang="0">
                <a:pos x="107" y="183"/>
              </a:cxn>
              <a:cxn ang="0">
                <a:pos x="107" y="183"/>
              </a:cxn>
              <a:cxn ang="0">
                <a:pos x="107" y="183"/>
              </a:cxn>
            </a:cxnLst>
            <a:rect l="0" t="0" r="r" b="b"/>
            <a:pathLst>
              <a:path w="185" h="192">
                <a:moveTo>
                  <a:pt x="167" y="164"/>
                </a:moveTo>
                <a:cubicBezTo>
                  <a:pt x="167" y="151"/>
                  <a:pt x="158" y="140"/>
                  <a:pt x="145" y="138"/>
                </a:cubicBezTo>
                <a:cubicBezTo>
                  <a:pt x="145" y="138"/>
                  <a:pt x="145" y="138"/>
                  <a:pt x="145" y="138"/>
                </a:cubicBezTo>
                <a:cubicBezTo>
                  <a:pt x="140" y="125"/>
                  <a:pt x="140" y="125"/>
                  <a:pt x="140" y="125"/>
                </a:cubicBezTo>
                <a:cubicBezTo>
                  <a:pt x="145" y="118"/>
                  <a:pt x="145" y="118"/>
                  <a:pt x="145" y="118"/>
                </a:cubicBezTo>
                <a:cubicBezTo>
                  <a:pt x="185" y="3"/>
                  <a:pt x="185" y="3"/>
                  <a:pt x="185" y="3"/>
                </a:cubicBezTo>
                <a:cubicBezTo>
                  <a:pt x="182" y="2"/>
                  <a:pt x="179" y="1"/>
                  <a:pt x="176" y="0"/>
                </a:cubicBezTo>
                <a:cubicBezTo>
                  <a:pt x="157" y="19"/>
                  <a:pt x="157" y="19"/>
                  <a:pt x="157" y="19"/>
                </a:cubicBezTo>
                <a:cubicBezTo>
                  <a:pt x="138" y="0"/>
                  <a:pt x="138" y="0"/>
                  <a:pt x="138" y="0"/>
                </a:cubicBezTo>
                <a:cubicBezTo>
                  <a:pt x="138" y="0"/>
                  <a:pt x="138" y="0"/>
                  <a:pt x="138" y="0"/>
                </a:cubicBezTo>
                <a:cubicBezTo>
                  <a:pt x="116" y="6"/>
                  <a:pt x="88" y="26"/>
                  <a:pt x="88" y="26"/>
                </a:cubicBezTo>
                <a:cubicBezTo>
                  <a:pt x="78" y="33"/>
                  <a:pt x="68" y="41"/>
                  <a:pt x="59" y="50"/>
                </a:cubicBezTo>
                <a:cubicBezTo>
                  <a:pt x="34" y="75"/>
                  <a:pt x="16" y="104"/>
                  <a:pt x="4" y="142"/>
                </a:cubicBezTo>
                <a:cubicBezTo>
                  <a:pt x="1" y="152"/>
                  <a:pt x="0" y="167"/>
                  <a:pt x="7" y="176"/>
                </a:cubicBezTo>
                <a:cubicBezTo>
                  <a:pt x="15" y="186"/>
                  <a:pt x="20" y="192"/>
                  <a:pt x="75" y="192"/>
                </a:cubicBezTo>
                <a:cubicBezTo>
                  <a:pt x="75" y="192"/>
                  <a:pt x="140" y="192"/>
                  <a:pt x="140" y="192"/>
                </a:cubicBezTo>
                <a:cubicBezTo>
                  <a:pt x="155" y="191"/>
                  <a:pt x="167" y="179"/>
                  <a:pt x="167" y="164"/>
                </a:cubicBezTo>
                <a:close/>
                <a:moveTo>
                  <a:pt x="107" y="183"/>
                </a:moveTo>
                <a:cubicBezTo>
                  <a:pt x="99" y="183"/>
                  <a:pt x="91" y="184"/>
                  <a:pt x="85" y="184"/>
                </a:cubicBezTo>
                <a:cubicBezTo>
                  <a:pt x="82" y="184"/>
                  <a:pt x="79" y="184"/>
                  <a:pt x="77" y="184"/>
                </a:cubicBezTo>
                <a:cubicBezTo>
                  <a:pt x="77" y="184"/>
                  <a:pt x="76" y="184"/>
                  <a:pt x="75" y="184"/>
                </a:cubicBezTo>
                <a:cubicBezTo>
                  <a:pt x="75" y="184"/>
                  <a:pt x="75" y="184"/>
                  <a:pt x="75" y="184"/>
                </a:cubicBezTo>
                <a:cubicBezTo>
                  <a:pt x="24" y="184"/>
                  <a:pt x="20" y="179"/>
                  <a:pt x="13" y="171"/>
                </a:cubicBezTo>
                <a:cubicBezTo>
                  <a:pt x="9" y="165"/>
                  <a:pt x="9" y="153"/>
                  <a:pt x="12" y="144"/>
                </a:cubicBezTo>
                <a:cubicBezTo>
                  <a:pt x="23" y="109"/>
                  <a:pt x="40" y="81"/>
                  <a:pt x="65" y="55"/>
                </a:cubicBezTo>
                <a:cubicBezTo>
                  <a:pt x="73" y="48"/>
                  <a:pt x="82" y="40"/>
                  <a:pt x="93" y="32"/>
                </a:cubicBezTo>
                <a:cubicBezTo>
                  <a:pt x="94" y="31"/>
                  <a:pt x="94" y="31"/>
                  <a:pt x="94" y="31"/>
                </a:cubicBezTo>
                <a:cubicBezTo>
                  <a:pt x="137" y="140"/>
                  <a:pt x="137" y="140"/>
                  <a:pt x="137" y="140"/>
                </a:cubicBezTo>
                <a:cubicBezTo>
                  <a:pt x="138" y="143"/>
                  <a:pt x="140" y="145"/>
                  <a:pt x="143" y="146"/>
                </a:cubicBezTo>
                <a:cubicBezTo>
                  <a:pt x="153" y="147"/>
                  <a:pt x="159" y="155"/>
                  <a:pt x="159" y="164"/>
                </a:cubicBezTo>
                <a:cubicBezTo>
                  <a:pt x="159" y="175"/>
                  <a:pt x="151" y="183"/>
                  <a:pt x="140" y="183"/>
                </a:cubicBezTo>
                <a:cubicBezTo>
                  <a:pt x="140" y="183"/>
                  <a:pt x="124" y="183"/>
                  <a:pt x="107" y="183"/>
                </a:cubicBezTo>
                <a:close/>
                <a:moveTo>
                  <a:pt x="107" y="183"/>
                </a:moveTo>
                <a:cubicBezTo>
                  <a:pt x="107" y="183"/>
                  <a:pt x="107" y="183"/>
                  <a:pt x="107" y="183"/>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baseline="-25000" dirty="0"/>
          </a:p>
        </p:txBody>
      </p:sp>
      <p:sp>
        <p:nvSpPr>
          <p:cNvPr id="43" name="Freeform 65">
            <a:extLst>
              <a:ext uri="{FF2B5EF4-FFF2-40B4-BE49-F238E27FC236}">
                <a16:creationId xmlns:a16="http://schemas.microsoft.com/office/drawing/2014/main" id="{08D0164C-CF2C-9C53-3326-878F2CBF19F1}"/>
              </a:ext>
            </a:extLst>
          </p:cNvPr>
          <p:cNvSpPr>
            <a:spLocks noEditPoints="1"/>
          </p:cNvSpPr>
          <p:nvPr/>
        </p:nvSpPr>
        <p:spPr bwMode="auto">
          <a:xfrm>
            <a:off x="2431855" y="3530086"/>
            <a:ext cx="366782" cy="397346"/>
          </a:xfrm>
          <a:custGeom>
            <a:avLst/>
            <a:gdLst/>
            <a:ahLst/>
            <a:cxnLst>
              <a:cxn ang="0">
                <a:pos x="177" y="54"/>
              </a:cxn>
              <a:cxn ang="0">
                <a:pos x="115" y="0"/>
              </a:cxn>
              <a:cxn ang="0">
                <a:pos x="93" y="141"/>
              </a:cxn>
              <a:cxn ang="0">
                <a:pos x="96" y="158"/>
              </a:cxn>
              <a:cxn ang="0">
                <a:pos x="62" y="193"/>
              </a:cxn>
              <a:cxn ang="0">
                <a:pos x="0" y="193"/>
              </a:cxn>
              <a:cxn ang="0">
                <a:pos x="0" y="230"/>
              </a:cxn>
              <a:cxn ang="0">
                <a:pos x="1" y="242"/>
              </a:cxn>
              <a:cxn ang="0">
                <a:pos x="156" y="242"/>
              </a:cxn>
              <a:cxn ang="0">
                <a:pos x="157" y="230"/>
              </a:cxn>
              <a:cxn ang="0">
                <a:pos x="157" y="134"/>
              </a:cxn>
              <a:cxn ang="0">
                <a:pos x="170" y="236"/>
              </a:cxn>
              <a:cxn ang="0">
                <a:pos x="170" y="242"/>
              </a:cxn>
              <a:cxn ang="0">
                <a:pos x="224" y="242"/>
              </a:cxn>
              <a:cxn ang="0">
                <a:pos x="224" y="236"/>
              </a:cxn>
              <a:cxn ang="0">
                <a:pos x="177" y="54"/>
              </a:cxn>
              <a:cxn ang="0">
                <a:pos x="177" y="54"/>
              </a:cxn>
              <a:cxn ang="0">
                <a:pos x="177" y="54"/>
              </a:cxn>
            </a:cxnLst>
            <a:rect l="0" t="0" r="r" b="b"/>
            <a:pathLst>
              <a:path w="224" h="242">
                <a:moveTo>
                  <a:pt x="177" y="54"/>
                </a:moveTo>
                <a:cubicBezTo>
                  <a:pt x="164" y="37"/>
                  <a:pt x="144" y="15"/>
                  <a:pt x="115" y="0"/>
                </a:cubicBezTo>
                <a:cubicBezTo>
                  <a:pt x="93" y="141"/>
                  <a:pt x="93" y="141"/>
                  <a:pt x="93" y="141"/>
                </a:cubicBezTo>
                <a:cubicBezTo>
                  <a:pt x="93" y="141"/>
                  <a:pt x="96" y="152"/>
                  <a:pt x="96" y="158"/>
                </a:cubicBezTo>
                <a:cubicBezTo>
                  <a:pt x="96" y="177"/>
                  <a:pt x="81" y="193"/>
                  <a:pt x="62" y="193"/>
                </a:cubicBezTo>
                <a:cubicBezTo>
                  <a:pt x="0" y="193"/>
                  <a:pt x="0" y="193"/>
                  <a:pt x="0" y="193"/>
                </a:cubicBezTo>
                <a:cubicBezTo>
                  <a:pt x="0" y="230"/>
                  <a:pt x="0" y="230"/>
                  <a:pt x="0" y="230"/>
                </a:cubicBezTo>
                <a:cubicBezTo>
                  <a:pt x="0" y="234"/>
                  <a:pt x="0" y="238"/>
                  <a:pt x="1" y="242"/>
                </a:cubicBezTo>
                <a:cubicBezTo>
                  <a:pt x="156" y="242"/>
                  <a:pt x="156" y="242"/>
                  <a:pt x="156" y="242"/>
                </a:cubicBezTo>
                <a:cubicBezTo>
                  <a:pt x="157" y="238"/>
                  <a:pt x="157" y="234"/>
                  <a:pt x="157" y="230"/>
                </a:cubicBezTo>
                <a:cubicBezTo>
                  <a:pt x="157" y="134"/>
                  <a:pt x="157" y="134"/>
                  <a:pt x="157" y="134"/>
                </a:cubicBezTo>
                <a:cubicBezTo>
                  <a:pt x="164" y="157"/>
                  <a:pt x="170" y="190"/>
                  <a:pt x="170" y="236"/>
                </a:cubicBezTo>
                <a:cubicBezTo>
                  <a:pt x="170" y="238"/>
                  <a:pt x="170" y="240"/>
                  <a:pt x="170" y="242"/>
                </a:cubicBezTo>
                <a:cubicBezTo>
                  <a:pt x="224" y="242"/>
                  <a:pt x="224" y="242"/>
                  <a:pt x="224" y="242"/>
                </a:cubicBezTo>
                <a:cubicBezTo>
                  <a:pt x="224" y="240"/>
                  <a:pt x="224" y="238"/>
                  <a:pt x="224" y="236"/>
                </a:cubicBezTo>
                <a:cubicBezTo>
                  <a:pt x="224" y="131"/>
                  <a:pt x="197" y="79"/>
                  <a:pt x="177" y="54"/>
                </a:cubicBezTo>
                <a:close/>
                <a:moveTo>
                  <a:pt x="177" y="54"/>
                </a:moveTo>
                <a:cubicBezTo>
                  <a:pt x="177" y="54"/>
                  <a:pt x="177" y="54"/>
                  <a:pt x="177" y="54"/>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baseline="-25000" dirty="0"/>
          </a:p>
        </p:txBody>
      </p:sp>
      <p:sp>
        <p:nvSpPr>
          <p:cNvPr id="44" name="Freeform 66">
            <a:extLst>
              <a:ext uri="{FF2B5EF4-FFF2-40B4-BE49-F238E27FC236}">
                <a16:creationId xmlns:a16="http://schemas.microsoft.com/office/drawing/2014/main" id="{194FDB83-6440-66E2-B35C-EEBF4981A41E}"/>
              </a:ext>
            </a:extLst>
          </p:cNvPr>
          <p:cNvSpPr>
            <a:spLocks noEditPoints="1"/>
          </p:cNvSpPr>
          <p:nvPr/>
        </p:nvSpPr>
        <p:spPr bwMode="auto">
          <a:xfrm>
            <a:off x="2443542" y="3282868"/>
            <a:ext cx="234633" cy="234632"/>
          </a:xfrm>
          <a:custGeom>
            <a:avLst/>
            <a:gdLst/>
            <a:ahLst/>
            <a:cxnLst>
              <a:cxn ang="0">
                <a:pos x="143" y="71"/>
              </a:cxn>
              <a:cxn ang="0">
                <a:pos x="72" y="143"/>
              </a:cxn>
              <a:cxn ang="0">
                <a:pos x="0" y="71"/>
              </a:cxn>
              <a:cxn ang="0">
                <a:pos x="72" y="0"/>
              </a:cxn>
              <a:cxn ang="0">
                <a:pos x="143" y="71"/>
              </a:cxn>
              <a:cxn ang="0">
                <a:pos x="143" y="71"/>
              </a:cxn>
              <a:cxn ang="0">
                <a:pos x="143" y="71"/>
              </a:cxn>
            </a:cxnLst>
            <a:rect l="0" t="0" r="r" b="b"/>
            <a:pathLst>
              <a:path w="143" h="143">
                <a:moveTo>
                  <a:pt x="143" y="71"/>
                </a:moveTo>
                <a:cubicBezTo>
                  <a:pt x="143" y="111"/>
                  <a:pt x="111" y="143"/>
                  <a:pt x="72" y="143"/>
                </a:cubicBezTo>
                <a:cubicBezTo>
                  <a:pt x="32" y="143"/>
                  <a:pt x="0" y="111"/>
                  <a:pt x="0" y="71"/>
                </a:cubicBezTo>
                <a:cubicBezTo>
                  <a:pt x="0" y="32"/>
                  <a:pt x="32" y="0"/>
                  <a:pt x="72" y="0"/>
                </a:cubicBezTo>
                <a:cubicBezTo>
                  <a:pt x="111" y="0"/>
                  <a:pt x="143" y="32"/>
                  <a:pt x="143" y="71"/>
                </a:cubicBezTo>
                <a:close/>
                <a:moveTo>
                  <a:pt x="143" y="71"/>
                </a:moveTo>
                <a:cubicBezTo>
                  <a:pt x="143" y="71"/>
                  <a:pt x="143" y="71"/>
                  <a:pt x="143" y="71"/>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baseline="-25000" dirty="0"/>
          </a:p>
        </p:txBody>
      </p:sp>
    </p:spTree>
    <p:extLst>
      <p:ext uri="{BB962C8B-B14F-4D97-AF65-F5344CB8AC3E}">
        <p14:creationId xmlns:p14="http://schemas.microsoft.com/office/powerpoint/2010/main" val="161579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DDF4-D6C6-2582-FBD6-F760A82066D1}"/>
              </a:ext>
            </a:extLst>
          </p:cNvPr>
          <p:cNvSpPr>
            <a:spLocks noGrp="1"/>
          </p:cNvSpPr>
          <p:nvPr>
            <p:ph type="title"/>
          </p:nvPr>
        </p:nvSpPr>
        <p:spPr/>
        <p:txBody>
          <a:bodyPr/>
          <a:lstStyle/>
          <a:p>
            <a:r>
              <a:rPr lang="en-US" sz="2400" dirty="0"/>
              <a:t>Level/time of master data sets</a:t>
            </a:r>
            <a:endParaRPr lang="en-IN" sz="2400" dirty="0"/>
          </a:p>
        </p:txBody>
      </p:sp>
      <p:sp>
        <p:nvSpPr>
          <p:cNvPr id="4" name="Slide Number Placeholder 3">
            <a:extLst>
              <a:ext uri="{FF2B5EF4-FFF2-40B4-BE49-F238E27FC236}">
                <a16:creationId xmlns:a16="http://schemas.microsoft.com/office/drawing/2014/main" id="{FF2BC0A7-513C-301C-0F96-2CF9CF5E0301}"/>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5</a:t>
            </a:fld>
            <a:endParaRPr lang="en-US" dirty="0"/>
          </a:p>
        </p:txBody>
      </p:sp>
      <p:sp>
        <p:nvSpPr>
          <p:cNvPr id="5" name="Footer Placeholder 4">
            <a:extLst>
              <a:ext uri="{FF2B5EF4-FFF2-40B4-BE49-F238E27FC236}">
                <a16:creationId xmlns:a16="http://schemas.microsoft.com/office/drawing/2014/main" id="{CA9D7FF9-1BD2-DA04-EAA7-39BA1D75A92D}"/>
              </a:ext>
            </a:extLst>
          </p:cNvPr>
          <p:cNvSpPr>
            <a:spLocks noGrp="1"/>
          </p:cNvSpPr>
          <p:nvPr>
            <p:ph type="ftr" sz="quarter" idx="11"/>
          </p:nvPr>
        </p:nvSpPr>
        <p:spPr/>
        <p:txBody>
          <a:bodyPr/>
          <a:lstStyle/>
          <a:p>
            <a:r>
              <a:rPr lang="en-US" dirty="0"/>
              <a:t>Copyright © 2023 All rights reserved.  |  DataZymes Confidential</a:t>
            </a:r>
          </a:p>
        </p:txBody>
      </p:sp>
      <p:sp>
        <p:nvSpPr>
          <p:cNvPr id="6" name="TextBox 246">
            <a:extLst>
              <a:ext uri="{FF2B5EF4-FFF2-40B4-BE49-F238E27FC236}">
                <a16:creationId xmlns:a16="http://schemas.microsoft.com/office/drawing/2014/main" id="{9CDDCE62-A790-5A10-7C06-58163174D0EF}"/>
              </a:ext>
            </a:extLst>
          </p:cNvPr>
          <p:cNvSpPr txBox="1"/>
          <p:nvPr/>
        </p:nvSpPr>
        <p:spPr>
          <a:xfrm>
            <a:off x="5102761" y="1389216"/>
            <a:ext cx="1023797" cy="430887"/>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dirty="0"/>
              <a:t>Level</a:t>
            </a:r>
          </a:p>
        </p:txBody>
      </p:sp>
      <p:sp>
        <p:nvSpPr>
          <p:cNvPr id="7" name="TextBox 246">
            <a:extLst>
              <a:ext uri="{FF2B5EF4-FFF2-40B4-BE49-F238E27FC236}">
                <a16:creationId xmlns:a16="http://schemas.microsoft.com/office/drawing/2014/main" id="{BA614B02-7FC4-2A27-1141-FBA3DE553C9C}"/>
              </a:ext>
            </a:extLst>
          </p:cNvPr>
          <p:cNvSpPr txBox="1"/>
          <p:nvPr/>
        </p:nvSpPr>
        <p:spPr>
          <a:xfrm>
            <a:off x="6800748" y="1389216"/>
            <a:ext cx="968330" cy="430887"/>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t>Time</a:t>
            </a:r>
          </a:p>
        </p:txBody>
      </p:sp>
      <p:cxnSp>
        <p:nvCxnSpPr>
          <p:cNvPr id="8" name="Straight Connector 7">
            <a:extLst>
              <a:ext uri="{FF2B5EF4-FFF2-40B4-BE49-F238E27FC236}">
                <a16:creationId xmlns:a16="http://schemas.microsoft.com/office/drawing/2014/main" id="{20586D03-6032-0117-F50A-B0D1B33CF077}"/>
              </a:ext>
            </a:extLst>
          </p:cNvPr>
          <p:cNvCxnSpPr/>
          <p:nvPr/>
        </p:nvCxnSpPr>
        <p:spPr>
          <a:xfrm>
            <a:off x="4352407" y="2551847"/>
            <a:ext cx="208800" cy="0"/>
          </a:xfrm>
          <a:prstGeom prst="line">
            <a:avLst/>
          </a:prstGeom>
          <a:ln w="12700">
            <a:solidFill>
              <a:srgbClr val="AFFF4F"/>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42B7AE1-CFC1-A716-F669-07F932DA914C}"/>
              </a:ext>
            </a:extLst>
          </p:cNvPr>
          <p:cNvCxnSpPr/>
          <p:nvPr/>
        </p:nvCxnSpPr>
        <p:spPr>
          <a:xfrm>
            <a:off x="3700705" y="3208009"/>
            <a:ext cx="860398" cy="0"/>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F88C37-2DE7-36DC-7390-8B587583CAE1}"/>
              </a:ext>
            </a:extLst>
          </p:cNvPr>
          <p:cNvCxnSpPr/>
          <p:nvPr/>
        </p:nvCxnSpPr>
        <p:spPr>
          <a:xfrm>
            <a:off x="3013254" y="3833122"/>
            <a:ext cx="1547997" cy="0"/>
          </a:xfrm>
          <a:prstGeom prst="line">
            <a:avLst/>
          </a:prstGeom>
          <a:ln w="12700">
            <a:solidFill>
              <a:srgbClr val="FEA14C"/>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0F574-FBC2-14EB-D751-7B64BC92E0AA}"/>
              </a:ext>
            </a:extLst>
          </p:cNvPr>
          <p:cNvCxnSpPr/>
          <p:nvPr/>
        </p:nvCxnSpPr>
        <p:spPr>
          <a:xfrm>
            <a:off x="2400842" y="4486129"/>
            <a:ext cx="2159996" cy="0"/>
          </a:xfrm>
          <a:prstGeom prst="line">
            <a:avLst/>
          </a:prstGeom>
          <a:ln w="12700">
            <a:solidFill>
              <a:srgbClr val="4BD0FF"/>
            </a:solidFill>
            <a:tailEnd type="oval"/>
          </a:ln>
        </p:spPr>
        <p:style>
          <a:lnRef idx="1">
            <a:schemeClr val="accent1"/>
          </a:lnRef>
          <a:fillRef idx="0">
            <a:schemeClr val="accent1"/>
          </a:fillRef>
          <a:effectRef idx="0">
            <a:schemeClr val="accent1"/>
          </a:effectRef>
          <a:fontRef idx="minor">
            <a:schemeClr val="tx1"/>
          </a:fontRef>
        </p:style>
      </p:cxnSp>
      <p:sp>
        <p:nvSpPr>
          <p:cNvPr id="12" name="Freeform 14">
            <a:extLst>
              <a:ext uri="{FF2B5EF4-FFF2-40B4-BE49-F238E27FC236}">
                <a16:creationId xmlns:a16="http://schemas.microsoft.com/office/drawing/2014/main" id="{8F4C10B8-A481-2BB5-FA13-B703709C4330}"/>
              </a:ext>
            </a:extLst>
          </p:cNvPr>
          <p:cNvSpPr>
            <a:spLocks/>
          </p:cNvSpPr>
          <p:nvPr/>
        </p:nvSpPr>
        <p:spPr bwMode="auto">
          <a:xfrm>
            <a:off x="643884" y="1686941"/>
            <a:ext cx="3765919" cy="1148347"/>
          </a:xfrm>
          <a:custGeom>
            <a:avLst/>
            <a:gdLst>
              <a:gd name="T0" fmla="*/ 1331 w 2662"/>
              <a:gd name="T1" fmla="*/ 0 h 784"/>
              <a:gd name="T2" fmla="*/ 0 w 2662"/>
              <a:gd name="T3" fmla="*/ 374 h 784"/>
              <a:gd name="T4" fmla="*/ 0 w 2662"/>
              <a:gd name="T5" fmla="*/ 784 h 784"/>
              <a:gd name="T6" fmla="*/ 2662 w 2662"/>
              <a:gd name="T7" fmla="*/ 784 h 784"/>
              <a:gd name="T8" fmla="*/ 2662 w 2662"/>
              <a:gd name="T9" fmla="*/ 374 h 784"/>
              <a:gd name="T10" fmla="*/ 1331 w 2662"/>
              <a:gd name="T11" fmla="*/ 0 h 784"/>
            </a:gdLst>
            <a:ahLst/>
            <a:cxnLst>
              <a:cxn ang="0">
                <a:pos x="T0" y="T1"/>
              </a:cxn>
              <a:cxn ang="0">
                <a:pos x="T2" y="T3"/>
              </a:cxn>
              <a:cxn ang="0">
                <a:pos x="T4" y="T5"/>
              </a:cxn>
              <a:cxn ang="0">
                <a:pos x="T6" y="T7"/>
              </a:cxn>
              <a:cxn ang="0">
                <a:pos x="T8" y="T9"/>
              </a:cxn>
              <a:cxn ang="0">
                <a:pos x="T10" y="T11"/>
              </a:cxn>
            </a:cxnLst>
            <a:rect l="0" t="0" r="r" b="b"/>
            <a:pathLst>
              <a:path w="2662" h="784">
                <a:moveTo>
                  <a:pt x="1331" y="0"/>
                </a:moveTo>
                <a:cubicBezTo>
                  <a:pt x="596" y="0"/>
                  <a:pt x="0" y="167"/>
                  <a:pt x="0" y="374"/>
                </a:cubicBezTo>
                <a:cubicBezTo>
                  <a:pt x="0" y="784"/>
                  <a:pt x="0" y="784"/>
                  <a:pt x="0" y="784"/>
                </a:cubicBezTo>
                <a:cubicBezTo>
                  <a:pt x="2662" y="784"/>
                  <a:pt x="2662" y="784"/>
                  <a:pt x="2662" y="784"/>
                </a:cubicBezTo>
                <a:cubicBezTo>
                  <a:pt x="2662" y="374"/>
                  <a:pt x="2662" y="374"/>
                  <a:pt x="2662" y="374"/>
                </a:cubicBezTo>
                <a:cubicBezTo>
                  <a:pt x="2662" y="167"/>
                  <a:pt x="2066" y="0"/>
                  <a:pt x="1331" y="0"/>
                </a:cubicBezTo>
                <a:close/>
              </a:path>
            </a:pathLst>
          </a:custGeom>
          <a:solidFill>
            <a:srgbClr val="AFFF4F"/>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3" name="Oval 9">
            <a:extLst>
              <a:ext uri="{FF2B5EF4-FFF2-40B4-BE49-F238E27FC236}">
                <a16:creationId xmlns:a16="http://schemas.microsoft.com/office/drawing/2014/main" id="{BCA734EF-BB53-3EDC-B2D2-28E3563AB775}"/>
              </a:ext>
            </a:extLst>
          </p:cNvPr>
          <p:cNvSpPr>
            <a:spLocks noChangeArrowheads="1"/>
          </p:cNvSpPr>
          <p:nvPr/>
        </p:nvSpPr>
        <p:spPr bwMode="auto">
          <a:xfrm>
            <a:off x="643884" y="2274496"/>
            <a:ext cx="3765919" cy="1095080"/>
          </a:xfrm>
          <a:prstGeom prst="ellipse">
            <a:avLst/>
          </a:prstGeom>
          <a:solidFill>
            <a:srgbClr val="87F600"/>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4" name="Freeform 13">
            <a:extLst>
              <a:ext uri="{FF2B5EF4-FFF2-40B4-BE49-F238E27FC236}">
                <a16:creationId xmlns:a16="http://schemas.microsoft.com/office/drawing/2014/main" id="{DD70F311-A071-02F4-4875-253B149245E9}"/>
              </a:ext>
            </a:extLst>
          </p:cNvPr>
          <p:cNvSpPr>
            <a:spLocks/>
          </p:cNvSpPr>
          <p:nvPr/>
        </p:nvSpPr>
        <p:spPr bwMode="auto">
          <a:xfrm>
            <a:off x="716259" y="2445447"/>
            <a:ext cx="3037379" cy="1033760"/>
          </a:xfrm>
          <a:custGeom>
            <a:avLst/>
            <a:gdLst>
              <a:gd name="T0" fmla="*/ 1073 w 2147"/>
              <a:gd name="T1" fmla="*/ 0 h 706"/>
              <a:gd name="T2" fmla="*/ 0 w 2147"/>
              <a:gd name="T3" fmla="*/ 299 h 706"/>
              <a:gd name="T4" fmla="*/ 0 w 2147"/>
              <a:gd name="T5" fmla="*/ 706 h 706"/>
              <a:gd name="T6" fmla="*/ 2147 w 2147"/>
              <a:gd name="T7" fmla="*/ 706 h 706"/>
              <a:gd name="T8" fmla="*/ 2147 w 2147"/>
              <a:gd name="T9" fmla="*/ 299 h 706"/>
              <a:gd name="T10" fmla="*/ 1073 w 2147"/>
              <a:gd name="T11" fmla="*/ 0 h 706"/>
            </a:gdLst>
            <a:ahLst/>
            <a:cxnLst>
              <a:cxn ang="0">
                <a:pos x="T0" y="T1"/>
              </a:cxn>
              <a:cxn ang="0">
                <a:pos x="T2" y="T3"/>
              </a:cxn>
              <a:cxn ang="0">
                <a:pos x="T4" y="T5"/>
              </a:cxn>
              <a:cxn ang="0">
                <a:pos x="T6" y="T7"/>
              </a:cxn>
              <a:cxn ang="0">
                <a:pos x="T8" y="T9"/>
              </a:cxn>
              <a:cxn ang="0">
                <a:pos x="T10" y="T11"/>
              </a:cxn>
            </a:cxnLst>
            <a:rect l="0" t="0" r="r" b="b"/>
            <a:pathLst>
              <a:path w="2147" h="706">
                <a:moveTo>
                  <a:pt x="1073" y="0"/>
                </a:moveTo>
                <a:cubicBezTo>
                  <a:pt x="480" y="0"/>
                  <a:pt x="0" y="134"/>
                  <a:pt x="0" y="299"/>
                </a:cubicBezTo>
                <a:cubicBezTo>
                  <a:pt x="0" y="706"/>
                  <a:pt x="0" y="706"/>
                  <a:pt x="0" y="706"/>
                </a:cubicBezTo>
                <a:cubicBezTo>
                  <a:pt x="2147" y="706"/>
                  <a:pt x="2147" y="706"/>
                  <a:pt x="2147" y="706"/>
                </a:cubicBezTo>
                <a:cubicBezTo>
                  <a:pt x="2147" y="299"/>
                  <a:pt x="2147" y="299"/>
                  <a:pt x="2147" y="299"/>
                </a:cubicBezTo>
                <a:cubicBezTo>
                  <a:pt x="2147" y="134"/>
                  <a:pt x="1666" y="0"/>
                  <a:pt x="1073" y="0"/>
                </a:cubicBezTo>
                <a:close/>
              </a:path>
            </a:pathLst>
          </a:cu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5" name="Oval 8">
            <a:extLst>
              <a:ext uri="{FF2B5EF4-FFF2-40B4-BE49-F238E27FC236}">
                <a16:creationId xmlns:a16="http://schemas.microsoft.com/office/drawing/2014/main" id="{FCDF37D7-9EC5-3793-9D0A-801FF89F5410}"/>
              </a:ext>
            </a:extLst>
          </p:cNvPr>
          <p:cNvSpPr>
            <a:spLocks noChangeArrowheads="1"/>
          </p:cNvSpPr>
          <p:nvPr/>
        </p:nvSpPr>
        <p:spPr bwMode="auto">
          <a:xfrm>
            <a:off x="716259" y="3041299"/>
            <a:ext cx="3037379" cy="875815"/>
          </a:xfrm>
          <a:prstGeom prst="ellipse">
            <a:avLst/>
          </a:prstGeom>
          <a:solidFill>
            <a:schemeClr val="bg1">
              <a:lumMod val="6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6" name="Freeform 12">
            <a:extLst>
              <a:ext uri="{FF2B5EF4-FFF2-40B4-BE49-F238E27FC236}">
                <a16:creationId xmlns:a16="http://schemas.microsoft.com/office/drawing/2014/main" id="{159970A6-37E6-F45F-AE2B-EB4AEF3A7329}"/>
              </a:ext>
            </a:extLst>
          </p:cNvPr>
          <p:cNvSpPr>
            <a:spLocks/>
          </p:cNvSpPr>
          <p:nvPr/>
        </p:nvSpPr>
        <p:spPr bwMode="auto">
          <a:xfrm>
            <a:off x="761122" y="3211633"/>
            <a:ext cx="2342932" cy="954480"/>
          </a:xfrm>
          <a:custGeom>
            <a:avLst/>
            <a:gdLst>
              <a:gd name="T0" fmla="*/ 828 w 1656"/>
              <a:gd name="T1" fmla="*/ 0 h 652"/>
              <a:gd name="T2" fmla="*/ 0 w 1656"/>
              <a:gd name="T3" fmla="*/ 232 h 652"/>
              <a:gd name="T4" fmla="*/ 0 w 1656"/>
              <a:gd name="T5" fmla="*/ 652 h 652"/>
              <a:gd name="T6" fmla="*/ 1656 w 1656"/>
              <a:gd name="T7" fmla="*/ 652 h 652"/>
              <a:gd name="T8" fmla="*/ 1656 w 1656"/>
              <a:gd name="T9" fmla="*/ 232 h 652"/>
              <a:gd name="T10" fmla="*/ 828 w 1656"/>
              <a:gd name="T11" fmla="*/ 0 h 652"/>
            </a:gdLst>
            <a:ahLst/>
            <a:cxnLst>
              <a:cxn ang="0">
                <a:pos x="T0" y="T1"/>
              </a:cxn>
              <a:cxn ang="0">
                <a:pos x="T2" y="T3"/>
              </a:cxn>
              <a:cxn ang="0">
                <a:pos x="T4" y="T5"/>
              </a:cxn>
              <a:cxn ang="0">
                <a:pos x="T6" y="T7"/>
              </a:cxn>
              <a:cxn ang="0">
                <a:pos x="T8" y="T9"/>
              </a:cxn>
              <a:cxn ang="0">
                <a:pos x="T10" y="T11"/>
              </a:cxn>
            </a:cxnLst>
            <a:rect l="0" t="0" r="r" b="b"/>
            <a:pathLst>
              <a:path w="1656" h="652">
                <a:moveTo>
                  <a:pt x="828" y="0"/>
                </a:moveTo>
                <a:cubicBezTo>
                  <a:pt x="371" y="0"/>
                  <a:pt x="0" y="104"/>
                  <a:pt x="0" y="232"/>
                </a:cubicBezTo>
                <a:cubicBezTo>
                  <a:pt x="0" y="652"/>
                  <a:pt x="0" y="652"/>
                  <a:pt x="0" y="652"/>
                </a:cubicBezTo>
                <a:cubicBezTo>
                  <a:pt x="1656" y="652"/>
                  <a:pt x="1656" y="652"/>
                  <a:pt x="1656" y="652"/>
                </a:cubicBezTo>
                <a:cubicBezTo>
                  <a:pt x="1656" y="232"/>
                  <a:pt x="1656" y="232"/>
                  <a:pt x="1656" y="232"/>
                </a:cubicBezTo>
                <a:cubicBezTo>
                  <a:pt x="1656" y="104"/>
                  <a:pt x="1286" y="0"/>
                  <a:pt x="828" y="0"/>
                </a:cubicBezTo>
                <a:close/>
              </a:path>
            </a:pathLst>
          </a:custGeom>
          <a:solidFill>
            <a:srgbClr val="FEA14C"/>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Oval 7">
            <a:extLst>
              <a:ext uri="{FF2B5EF4-FFF2-40B4-BE49-F238E27FC236}">
                <a16:creationId xmlns:a16="http://schemas.microsoft.com/office/drawing/2014/main" id="{966247C0-A1CE-8429-8039-780E0209C611}"/>
              </a:ext>
            </a:extLst>
          </p:cNvPr>
          <p:cNvSpPr>
            <a:spLocks noChangeArrowheads="1"/>
          </p:cNvSpPr>
          <p:nvPr/>
        </p:nvSpPr>
        <p:spPr bwMode="auto">
          <a:xfrm>
            <a:off x="761122" y="3804389"/>
            <a:ext cx="2342932" cy="679471"/>
          </a:xfrm>
          <a:prstGeom prst="ellipse">
            <a:avLst/>
          </a:prstGeom>
          <a:solidFill>
            <a:srgbClr val="FE7C06"/>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8" name="Freeform 10">
            <a:extLst>
              <a:ext uri="{FF2B5EF4-FFF2-40B4-BE49-F238E27FC236}">
                <a16:creationId xmlns:a16="http://schemas.microsoft.com/office/drawing/2014/main" id="{97807899-9E58-B8FB-E5CB-0F27A2468E4F}"/>
              </a:ext>
            </a:extLst>
          </p:cNvPr>
          <p:cNvSpPr>
            <a:spLocks/>
          </p:cNvSpPr>
          <p:nvPr/>
        </p:nvSpPr>
        <p:spPr bwMode="auto">
          <a:xfrm>
            <a:off x="823327" y="3984631"/>
            <a:ext cx="1641308" cy="818832"/>
          </a:xfrm>
          <a:custGeom>
            <a:avLst/>
            <a:gdLst>
              <a:gd name="T0" fmla="*/ 1160 w 1160"/>
              <a:gd name="T1" fmla="*/ 166 h 559"/>
              <a:gd name="T2" fmla="*/ 580 w 1160"/>
              <a:gd name="T3" fmla="*/ 0 h 559"/>
              <a:gd name="T4" fmla="*/ 0 w 1160"/>
              <a:gd name="T5" fmla="*/ 166 h 559"/>
              <a:gd name="T6" fmla="*/ 4 w 1160"/>
              <a:gd name="T7" fmla="*/ 559 h 559"/>
              <a:gd name="T8" fmla="*/ 1156 w 1160"/>
              <a:gd name="T9" fmla="*/ 559 h 559"/>
              <a:gd name="T10" fmla="*/ 1160 w 1160"/>
              <a:gd name="T11" fmla="*/ 166 h 559"/>
            </a:gdLst>
            <a:ahLst/>
            <a:cxnLst>
              <a:cxn ang="0">
                <a:pos x="T0" y="T1"/>
              </a:cxn>
              <a:cxn ang="0">
                <a:pos x="T2" y="T3"/>
              </a:cxn>
              <a:cxn ang="0">
                <a:pos x="T4" y="T5"/>
              </a:cxn>
              <a:cxn ang="0">
                <a:pos x="T6" y="T7"/>
              </a:cxn>
              <a:cxn ang="0">
                <a:pos x="T8" y="T9"/>
              </a:cxn>
              <a:cxn ang="0">
                <a:pos x="T10" y="T11"/>
              </a:cxn>
            </a:cxnLst>
            <a:rect l="0" t="0" r="r" b="b"/>
            <a:pathLst>
              <a:path w="1160" h="559">
                <a:moveTo>
                  <a:pt x="1160" y="166"/>
                </a:moveTo>
                <a:cubicBezTo>
                  <a:pt x="1160" y="74"/>
                  <a:pt x="900" y="0"/>
                  <a:pt x="580" y="0"/>
                </a:cubicBezTo>
                <a:cubicBezTo>
                  <a:pt x="260" y="0"/>
                  <a:pt x="0" y="74"/>
                  <a:pt x="0" y="166"/>
                </a:cubicBezTo>
                <a:cubicBezTo>
                  <a:pt x="0" y="173"/>
                  <a:pt x="4" y="559"/>
                  <a:pt x="4" y="559"/>
                </a:cubicBezTo>
                <a:cubicBezTo>
                  <a:pt x="1156" y="559"/>
                  <a:pt x="1156" y="559"/>
                  <a:pt x="1156" y="559"/>
                </a:cubicBezTo>
                <a:cubicBezTo>
                  <a:pt x="1156" y="559"/>
                  <a:pt x="1160" y="173"/>
                  <a:pt x="1160" y="166"/>
                </a:cubicBezTo>
                <a:close/>
              </a:path>
            </a:pathLst>
          </a:custGeom>
          <a:solidFill>
            <a:srgbClr val="4BD0FF"/>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9" name="Oval 6">
            <a:extLst>
              <a:ext uri="{FF2B5EF4-FFF2-40B4-BE49-F238E27FC236}">
                <a16:creationId xmlns:a16="http://schemas.microsoft.com/office/drawing/2014/main" id="{B2AC23E1-7C9E-FC0C-A441-D59194B242D4}"/>
              </a:ext>
            </a:extLst>
          </p:cNvPr>
          <p:cNvSpPr>
            <a:spLocks noChangeArrowheads="1"/>
          </p:cNvSpPr>
          <p:nvPr/>
        </p:nvSpPr>
        <p:spPr bwMode="auto">
          <a:xfrm>
            <a:off x="826318" y="4561901"/>
            <a:ext cx="1629943" cy="483123"/>
          </a:xfrm>
          <a:prstGeom prst="ellipse">
            <a:avLst/>
          </a:prstGeom>
          <a:solidFill>
            <a:srgbClr val="09BFFF"/>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20" name="Oval 8">
            <a:extLst>
              <a:ext uri="{FF2B5EF4-FFF2-40B4-BE49-F238E27FC236}">
                <a16:creationId xmlns:a16="http://schemas.microsoft.com/office/drawing/2014/main" id="{79FAF909-87C8-B280-0DE4-4B690B5B6198}"/>
              </a:ext>
            </a:extLst>
          </p:cNvPr>
          <p:cNvSpPr>
            <a:spLocks noChangeArrowheads="1"/>
          </p:cNvSpPr>
          <p:nvPr/>
        </p:nvSpPr>
        <p:spPr bwMode="auto">
          <a:xfrm>
            <a:off x="2285841" y="1706474"/>
            <a:ext cx="482005"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21" name="Oval 8">
            <a:extLst>
              <a:ext uri="{FF2B5EF4-FFF2-40B4-BE49-F238E27FC236}">
                <a16:creationId xmlns:a16="http://schemas.microsoft.com/office/drawing/2014/main" id="{D7181677-80E9-4DE9-668A-131B6AD7E3C5}"/>
              </a:ext>
            </a:extLst>
          </p:cNvPr>
          <p:cNvSpPr>
            <a:spLocks noChangeArrowheads="1"/>
          </p:cNvSpPr>
          <p:nvPr/>
        </p:nvSpPr>
        <p:spPr bwMode="auto">
          <a:xfrm>
            <a:off x="1993946" y="2490770"/>
            <a:ext cx="482005"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22" name="Oval 8">
            <a:extLst>
              <a:ext uri="{FF2B5EF4-FFF2-40B4-BE49-F238E27FC236}">
                <a16:creationId xmlns:a16="http://schemas.microsoft.com/office/drawing/2014/main" id="{5E81E957-15E9-FFAA-262A-D85B95474E15}"/>
              </a:ext>
            </a:extLst>
          </p:cNvPr>
          <p:cNvSpPr>
            <a:spLocks noChangeArrowheads="1"/>
          </p:cNvSpPr>
          <p:nvPr/>
        </p:nvSpPr>
        <p:spPr bwMode="auto">
          <a:xfrm>
            <a:off x="1691585" y="3256140"/>
            <a:ext cx="482005"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23" name="Oval 8">
            <a:extLst>
              <a:ext uri="{FF2B5EF4-FFF2-40B4-BE49-F238E27FC236}">
                <a16:creationId xmlns:a16="http://schemas.microsoft.com/office/drawing/2014/main" id="{44213703-58EE-D844-6629-AFABA8BD7FDC}"/>
              </a:ext>
            </a:extLst>
          </p:cNvPr>
          <p:cNvSpPr>
            <a:spLocks noChangeArrowheads="1"/>
          </p:cNvSpPr>
          <p:nvPr/>
        </p:nvSpPr>
        <p:spPr bwMode="auto">
          <a:xfrm>
            <a:off x="1402979" y="4017533"/>
            <a:ext cx="482005"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24" name="TextBox 23">
            <a:extLst>
              <a:ext uri="{FF2B5EF4-FFF2-40B4-BE49-F238E27FC236}">
                <a16:creationId xmlns:a16="http://schemas.microsoft.com/office/drawing/2014/main" id="{2CAAF993-3A8D-472F-4118-4043D425183B}"/>
              </a:ext>
            </a:extLst>
          </p:cNvPr>
          <p:cNvSpPr txBox="1"/>
          <p:nvPr/>
        </p:nvSpPr>
        <p:spPr>
          <a:xfrm>
            <a:off x="3972519" y="2413297"/>
            <a:ext cx="1840187" cy="492443"/>
          </a:xfrm>
          <a:prstGeom prst="rect">
            <a:avLst/>
          </a:prstGeom>
          <a:noFill/>
          <a:ln w="6350">
            <a:noFill/>
            <a:prstDash val="dash"/>
          </a:ln>
        </p:spPr>
        <p:txBody>
          <a:bodyPr wrap="square" lIns="0" tIns="0" rIns="0" bIns="0" rtlCol="0">
            <a:spAutoFit/>
          </a:bodyPr>
          <a:lstStyle/>
          <a:p>
            <a:pPr algn="r"/>
            <a:r>
              <a:rPr lang="en-US" sz="1600" b="1" dirty="0">
                <a:solidFill>
                  <a:srgbClr val="AFFF4F"/>
                </a:solidFill>
              </a:rPr>
              <a:t>Geo: ZIP/</a:t>
            </a:r>
          </a:p>
          <a:p>
            <a:pPr algn="r"/>
            <a:r>
              <a:rPr lang="en-US" sz="1600" b="1" dirty="0">
                <a:solidFill>
                  <a:srgbClr val="AFFF4F"/>
                </a:solidFill>
              </a:rPr>
              <a:t>City/Country</a:t>
            </a:r>
          </a:p>
        </p:txBody>
      </p:sp>
      <p:sp>
        <p:nvSpPr>
          <p:cNvPr id="25" name="TextBox 24">
            <a:extLst>
              <a:ext uri="{FF2B5EF4-FFF2-40B4-BE49-F238E27FC236}">
                <a16:creationId xmlns:a16="http://schemas.microsoft.com/office/drawing/2014/main" id="{28A31F89-796D-BB35-53B5-618C34AA162F}"/>
              </a:ext>
            </a:extLst>
          </p:cNvPr>
          <p:cNvSpPr txBox="1"/>
          <p:nvPr/>
        </p:nvSpPr>
        <p:spPr>
          <a:xfrm>
            <a:off x="4291891" y="3084899"/>
            <a:ext cx="1520815" cy="246221"/>
          </a:xfrm>
          <a:prstGeom prst="rect">
            <a:avLst/>
          </a:prstGeom>
          <a:noFill/>
          <a:ln w="6350">
            <a:noFill/>
            <a:prstDash val="dash"/>
          </a:ln>
        </p:spPr>
        <p:txBody>
          <a:bodyPr wrap="square" lIns="0" tIns="0" rIns="0" bIns="0" rtlCol="0">
            <a:spAutoFit/>
          </a:bodyPr>
          <a:lstStyle/>
          <a:p>
            <a:pPr algn="r"/>
            <a:r>
              <a:rPr lang="en-US" sz="1600" b="1" dirty="0">
                <a:solidFill>
                  <a:schemeClr val="bg1">
                    <a:lumMod val="75000"/>
                  </a:schemeClr>
                </a:solidFill>
              </a:rPr>
              <a:t>DMA</a:t>
            </a:r>
          </a:p>
        </p:txBody>
      </p:sp>
      <p:sp>
        <p:nvSpPr>
          <p:cNvPr id="26" name="TextBox 25">
            <a:extLst>
              <a:ext uri="{FF2B5EF4-FFF2-40B4-BE49-F238E27FC236}">
                <a16:creationId xmlns:a16="http://schemas.microsoft.com/office/drawing/2014/main" id="{4BD5D5F0-A077-7395-8EF7-F76C9FC4EB97}"/>
              </a:ext>
            </a:extLst>
          </p:cNvPr>
          <p:cNvSpPr txBox="1"/>
          <p:nvPr/>
        </p:nvSpPr>
        <p:spPr>
          <a:xfrm>
            <a:off x="4291890" y="3710012"/>
            <a:ext cx="1520816" cy="246221"/>
          </a:xfrm>
          <a:prstGeom prst="rect">
            <a:avLst/>
          </a:prstGeom>
          <a:noFill/>
          <a:ln w="6350">
            <a:noFill/>
            <a:prstDash val="dash"/>
          </a:ln>
        </p:spPr>
        <p:txBody>
          <a:bodyPr wrap="square" lIns="0" tIns="0" rIns="0" bIns="0" rtlCol="0">
            <a:spAutoFit/>
          </a:bodyPr>
          <a:lstStyle/>
          <a:p>
            <a:pPr algn="r"/>
            <a:r>
              <a:rPr lang="en-US" sz="1600" b="1" dirty="0">
                <a:solidFill>
                  <a:srgbClr val="FEA14C"/>
                </a:solidFill>
              </a:rPr>
              <a:t>Account</a:t>
            </a:r>
          </a:p>
        </p:txBody>
      </p:sp>
      <p:sp>
        <p:nvSpPr>
          <p:cNvPr id="27" name="TextBox 26">
            <a:extLst>
              <a:ext uri="{FF2B5EF4-FFF2-40B4-BE49-F238E27FC236}">
                <a16:creationId xmlns:a16="http://schemas.microsoft.com/office/drawing/2014/main" id="{3BA38188-0C70-F83F-3390-D9DBB47AF7B5}"/>
              </a:ext>
            </a:extLst>
          </p:cNvPr>
          <p:cNvSpPr txBox="1"/>
          <p:nvPr/>
        </p:nvSpPr>
        <p:spPr>
          <a:xfrm>
            <a:off x="4291890" y="4363019"/>
            <a:ext cx="1520816" cy="246221"/>
          </a:xfrm>
          <a:prstGeom prst="rect">
            <a:avLst/>
          </a:prstGeom>
          <a:noFill/>
          <a:ln w="6350">
            <a:noFill/>
            <a:prstDash val="dash"/>
          </a:ln>
        </p:spPr>
        <p:txBody>
          <a:bodyPr wrap="square" lIns="0" tIns="0" rIns="0" bIns="0" rtlCol="0">
            <a:spAutoFit/>
          </a:bodyPr>
          <a:lstStyle/>
          <a:p>
            <a:pPr algn="r"/>
            <a:r>
              <a:rPr lang="en-US" sz="1600" b="1" dirty="0">
                <a:solidFill>
                  <a:srgbClr val="4BD0FF"/>
                </a:solidFill>
              </a:rPr>
              <a:t>Physician</a:t>
            </a:r>
          </a:p>
        </p:txBody>
      </p:sp>
      <p:sp>
        <p:nvSpPr>
          <p:cNvPr id="28" name="Freeform 3391">
            <a:extLst>
              <a:ext uri="{FF2B5EF4-FFF2-40B4-BE49-F238E27FC236}">
                <a16:creationId xmlns:a16="http://schemas.microsoft.com/office/drawing/2014/main" id="{BABA2C4A-F197-FD92-1293-C23B2C685E42}"/>
              </a:ext>
            </a:extLst>
          </p:cNvPr>
          <p:cNvSpPr>
            <a:spLocks noEditPoints="1"/>
          </p:cNvSpPr>
          <p:nvPr/>
        </p:nvSpPr>
        <p:spPr bwMode="auto">
          <a:xfrm>
            <a:off x="1520533" y="4128233"/>
            <a:ext cx="241514" cy="250092"/>
          </a:xfrm>
          <a:custGeom>
            <a:avLst/>
            <a:gdLst>
              <a:gd name="T0" fmla="*/ 400 w 721"/>
              <a:gd name="T1" fmla="*/ 502 h 721"/>
              <a:gd name="T2" fmla="*/ 441 w 721"/>
              <a:gd name="T3" fmla="*/ 487 h 721"/>
              <a:gd name="T4" fmla="*/ 456 w 721"/>
              <a:gd name="T5" fmla="*/ 469 h 721"/>
              <a:gd name="T6" fmla="*/ 477 w 721"/>
              <a:gd name="T7" fmla="*/ 475 h 721"/>
              <a:gd name="T8" fmla="*/ 498 w 721"/>
              <a:gd name="T9" fmla="*/ 505 h 721"/>
              <a:gd name="T10" fmla="*/ 361 w 721"/>
              <a:gd name="T11" fmla="*/ 709 h 721"/>
              <a:gd name="T12" fmla="*/ 315 w 721"/>
              <a:gd name="T13" fmla="*/ 654 h 721"/>
              <a:gd name="T14" fmla="*/ 347 w 721"/>
              <a:gd name="T15" fmla="*/ 606 h 721"/>
              <a:gd name="T16" fmla="*/ 365 w 721"/>
              <a:gd name="T17" fmla="*/ 601 h 721"/>
              <a:gd name="T18" fmla="*/ 387 w 721"/>
              <a:gd name="T19" fmla="*/ 623 h 721"/>
              <a:gd name="T20" fmla="*/ 415 w 721"/>
              <a:gd name="T21" fmla="*/ 691 h 721"/>
              <a:gd name="T22" fmla="*/ 225 w 721"/>
              <a:gd name="T23" fmla="*/ 505 h 721"/>
              <a:gd name="T24" fmla="*/ 245 w 721"/>
              <a:gd name="T25" fmla="*/ 477 h 721"/>
              <a:gd name="T26" fmla="*/ 265 w 721"/>
              <a:gd name="T27" fmla="*/ 469 h 721"/>
              <a:gd name="T28" fmla="*/ 280 w 721"/>
              <a:gd name="T29" fmla="*/ 487 h 721"/>
              <a:gd name="T30" fmla="*/ 321 w 721"/>
              <a:gd name="T31" fmla="*/ 502 h 721"/>
              <a:gd name="T32" fmla="*/ 222 w 721"/>
              <a:gd name="T33" fmla="*/ 511 h 721"/>
              <a:gd name="T34" fmla="*/ 397 w 721"/>
              <a:gd name="T35" fmla="*/ 541 h 721"/>
              <a:gd name="T36" fmla="*/ 385 w 721"/>
              <a:gd name="T37" fmla="*/ 565 h 721"/>
              <a:gd name="T38" fmla="*/ 361 w 721"/>
              <a:gd name="T39" fmla="*/ 577 h 721"/>
              <a:gd name="T40" fmla="*/ 335 w 721"/>
              <a:gd name="T41" fmla="*/ 565 h 721"/>
              <a:gd name="T42" fmla="*/ 325 w 721"/>
              <a:gd name="T43" fmla="*/ 541 h 721"/>
              <a:gd name="T44" fmla="*/ 681 w 721"/>
              <a:gd name="T45" fmla="*/ 552 h 721"/>
              <a:gd name="T46" fmla="*/ 633 w 721"/>
              <a:gd name="T47" fmla="*/ 522 h 721"/>
              <a:gd name="T48" fmla="*/ 524 w 721"/>
              <a:gd name="T49" fmla="*/ 477 h 721"/>
              <a:gd name="T50" fmla="*/ 484 w 721"/>
              <a:gd name="T51" fmla="*/ 448 h 721"/>
              <a:gd name="T52" fmla="*/ 457 w 721"/>
              <a:gd name="T53" fmla="*/ 433 h 721"/>
              <a:gd name="T54" fmla="*/ 466 w 721"/>
              <a:gd name="T55" fmla="*/ 366 h 721"/>
              <a:gd name="T56" fmla="*/ 489 w 721"/>
              <a:gd name="T57" fmla="*/ 322 h 721"/>
              <a:gd name="T58" fmla="*/ 504 w 721"/>
              <a:gd name="T59" fmla="*/ 279 h 721"/>
              <a:gd name="T60" fmla="*/ 513 w 721"/>
              <a:gd name="T61" fmla="*/ 247 h 721"/>
              <a:gd name="T62" fmla="*/ 506 w 721"/>
              <a:gd name="T63" fmla="*/ 215 h 721"/>
              <a:gd name="T64" fmla="*/ 501 w 721"/>
              <a:gd name="T65" fmla="*/ 193 h 721"/>
              <a:gd name="T66" fmla="*/ 527 w 721"/>
              <a:gd name="T67" fmla="*/ 102 h 721"/>
              <a:gd name="T68" fmla="*/ 519 w 721"/>
              <a:gd name="T69" fmla="*/ 51 h 721"/>
              <a:gd name="T70" fmla="*/ 493 w 721"/>
              <a:gd name="T71" fmla="*/ 26 h 721"/>
              <a:gd name="T72" fmla="*/ 453 w 721"/>
              <a:gd name="T73" fmla="*/ 9 h 721"/>
              <a:gd name="T74" fmla="*/ 383 w 721"/>
              <a:gd name="T75" fmla="*/ 0 h 721"/>
              <a:gd name="T76" fmla="*/ 311 w 721"/>
              <a:gd name="T77" fmla="*/ 9 h 721"/>
              <a:gd name="T78" fmla="*/ 271 w 721"/>
              <a:gd name="T79" fmla="*/ 32 h 721"/>
              <a:gd name="T80" fmla="*/ 239 w 721"/>
              <a:gd name="T81" fmla="*/ 50 h 721"/>
              <a:gd name="T82" fmla="*/ 222 w 721"/>
              <a:gd name="T83" fmla="*/ 66 h 721"/>
              <a:gd name="T84" fmla="*/ 211 w 721"/>
              <a:gd name="T85" fmla="*/ 95 h 721"/>
              <a:gd name="T86" fmla="*/ 217 w 721"/>
              <a:gd name="T87" fmla="*/ 164 h 721"/>
              <a:gd name="T88" fmla="*/ 227 w 721"/>
              <a:gd name="T89" fmla="*/ 202 h 721"/>
              <a:gd name="T90" fmla="*/ 212 w 721"/>
              <a:gd name="T91" fmla="*/ 230 h 721"/>
              <a:gd name="T92" fmla="*/ 213 w 721"/>
              <a:gd name="T93" fmla="*/ 263 h 721"/>
              <a:gd name="T94" fmla="*/ 229 w 721"/>
              <a:gd name="T95" fmla="*/ 290 h 721"/>
              <a:gd name="T96" fmla="*/ 243 w 721"/>
              <a:gd name="T97" fmla="*/ 348 h 721"/>
              <a:gd name="T98" fmla="*/ 265 w 721"/>
              <a:gd name="T99" fmla="*/ 378 h 721"/>
              <a:gd name="T100" fmla="*/ 249 w 721"/>
              <a:gd name="T101" fmla="*/ 441 h 721"/>
              <a:gd name="T102" fmla="*/ 209 w 721"/>
              <a:gd name="T103" fmla="*/ 473 h 721"/>
              <a:gd name="T104" fmla="*/ 134 w 721"/>
              <a:gd name="T105" fmla="*/ 502 h 721"/>
              <a:gd name="T106" fmla="*/ 50 w 721"/>
              <a:gd name="T107" fmla="*/ 547 h 721"/>
              <a:gd name="T108" fmla="*/ 28 w 721"/>
              <a:gd name="T109" fmla="*/ 573 h 721"/>
              <a:gd name="T110" fmla="*/ 9 w 721"/>
              <a:gd name="T111" fmla="*/ 629 h 721"/>
              <a:gd name="T112" fmla="*/ 0 w 721"/>
              <a:gd name="T113" fmla="*/ 713 h 721"/>
              <a:gd name="T114" fmla="*/ 709 w 721"/>
              <a:gd name="T115" fmla="*/ 721 h 721"/>
              <a:gd name="T116" fmla="*/ 721 w 721"/>
              <a:gd name="T117" fmla="*/ 709 h 721"/>
              <a:gd name="T118" fmla="*/ 709 w 721"/>
              <a:gd name="T119" fmla="*/ 606 h 721"/>
              <a:gd name="T120" fmla="*/ 691 w 721"/>
              <a:gd name="T121" fmla="*/ 56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1" h="721">
                <a:moveTo>
                  <a:pt x="415" y="510"/>
                </a:moveTo>
                <a:lnTo>
                  <a:pt x="415" y="510"/>
                </a:lnTo>
                <a:lnTo>
                  <a:pt x="415" y="510"/>
                </a:lnTo>
                <a:lnTo>
                  <a:pt x="400" y="502"/>
                </a:lnTo>
                <a:lnTo>
                  <a:pt x="414" y="498"/>
                </a:lnTo>
                <a:lnTo>
                  <a:pt x="428" y="493"/>
                </a:lnTo>
                <a:lnTo>
                  <a:pt x="434" y="491"/>
                </a:lnTo>
                <a:lnTo>
                  <a:pt x="441" y="487"/>
                </a:lnTo>
                <a:lnTo>
                  <a:pt x="447" y="482"/>
                </a:lnTo>
                <a:lnTo>
                  <a:pt x="453" y="477"/>
                </a:lnTo>
                <a:lnTo>
                  <a:pt x="456" y="473"/>
                </a:lnTo>
                <a:lnTo>
                  <a:pt x="456" y="469"/>
                </a:lnTo>
                <a:lnTo>
                  <a:pt x="456" y="459"/>
                </a:lnTo>
                <a:lnTo>
                  <a:pt x="464" y="462"/>
                </a:lnTo>
                <a:lnTo>
                  <a:pt x="470" y="469"/>
                </a:lnTo>
                <a:lnTo>
                  <a:pt x="477" y="475"/>
                </a:lnTo>
                <a:lnTo>
                  <a:pt x="483" y="482"/>
                </a:lnTo>
                <a:lnTo>
                  <a:pt x="489" y="489"/>
                </a:lnTo>
                <a:lnTo>
                  <a:pt x="495" y="497"/>
                </a:lnTo>
                <a:lnTo>
                  <a:pt x="498" y="505"/>
                </a:lnTo>
                <a:lnTo>
                  <a:pt x="501" y="511"/>
                </a:lnTo>
                <a:lnTo>
                  <a:pt x="522" y="574"/>
                </a:lnTo>
                <a:lnTo>
                  <a:pt x="415" y="510"/>
                </a:lnTo>
                <a:close/>
                <a:moveTo>
                  <a:pt x="361" y="709"/>
                </a:moveTo>
                <a:lnTo>
                  <a:pt x="293" y="709"/>
                </a:lnTo>
                <a:lnTo>
                  <a:pt x="299" y="691"/>
                </a:lnTo>
                <a:lnTo>
                  <a:pt x="306" y="672"/>
                </a:lnTo>
                <a:lnTo>
                  <a:pt x="315" y="654"/>
                </a:lnTo>
                <a:lnTo>
                  <a:pt x="322" y="637"/>
                </a:lnTo>
                <a:lnTo>
                  <a:pt x="333" y="623"/>
                </a:lnTo>
                <a:lnTo>
                  <a:pt x="342" y="611"/>
                </a:lnTo>
                <a:lnTo>
                  <a:pt x="347" y="606"/>
                </a:lnTo>
                <a:lnTo>
                  <a:pt x="351" y="604"/>
                </a:lnTo>
                <a:lnTo>
                  <a:pt x="356" y="601"/>
                </a:lnTo>
                <a:lnTo>
                  <a:pt x="361" y="601"/>
                </a:lnTo>
                <a:lnTo>
                  <a:pt x="365" y="601"/>
                </a:lnTo>
                <a:lnTo>
                  <a:pt x="370" y="604"/>
                </a:lnTo>
                <a:lnTo>
                  <a:pt x="374" y="606"/>
                </a:lnTo>
                <a:lnTo>
                  <a:pt x="379" y="611"/>
                </a:lnTo>
                <a:lnTo>
                  <a:pt x="387" y="623"/>
                </a:lnTo>
                <a:lnTo>
                  <a:pt x="396" y="637"/>
                </a:lnTo>
                <a:lnTo>
                  <a:pt x="403" y="654"/>
                </a:lnTo>
                <a:lnTo>
                  <a:pt x="410" y="673"/>
                </a:lnTo>
                <a:lnTo>
                  <a:pt x="415" y="691"/>
                </a:lnTo>
                <a:lnTo>
                  <a:pt x="420" y="709"/>
                </a:lnTo>
                <a:lnTo>
                  <a:pt x="361" y="709"/>
                </a:lnTo>
                <a:close/>
                <a:moveTo>
                  <a:pt x="222" y="511"/>
                </a:moveTo>
                <a:lnTo>
                  <a:pt x="225" y="505"/>
                </a:lnTo>
                <a:lnTo>
                  <a:pt x="229" y="497"/>
                </a:lnTo>
                <a:lnTo>
                  <a:pt x="234" y="489"/>
                </a:lnTo>
                <a:lnTo>
                  <a:pt x="239" y="483"/>
                </a:lnTo>
                <a:lnTo>
                  <a:pt x="245" y="477"/>
                </a:lnTo>
                <a:lnTo>
                  <a:pt x="252" y="470"/>
                </a:lnTo>
                <a:lnTo>
                  <a:pt x="258" y="464"/>
                </a:lnTo>
                <a:lnTo>
                  <a:pt x="265" y="460"/>
                </a:lnTo>
                <a:lnTo>
                  <a:pt x="265" y="469"/>
                </a:lnTo>
                <a:lnTo>
                  <a:pt x="265" y="473"/>
                </a:lnTo>
                <a:lnTo>
                  <a:pt x="267" y="477"/>
                </a:lnTo>
                <a:lnTo>
                  <a:pt x="274" y="482"/>
                </a:lnTo>
                <a:lnTo>
                  <a:pt x="280" y="487"/>
                </a:lnTo>
                <a:lnTo>
                  <a:pt x="286" y="491"/>
                </a:lnTo>
                <a:lnTo>
                  <a:pt x="293" y="493"/>
                </a:lnTo>
                <a:lnTo>
                  <a:pt x="307" y="498"/>
                </a:lnTo>
                <a:lnTo>
                  <a:pt x="321" y="502"/>
                </a:lnTo>
                <a:lnTo>
                  <a:pt x="306" y="511"/>
                </a:lnTo>
                <a:lnTo>
                  <a:pt x="306" y="511"/>
                </a:lnTo>
                <a:lnTo>
                  <a:pt x="202" y="574"/>
                </a:lnTo>
                <a:lnTo>
                  <a:pt x="222" y="511"/>
                </a:lnTo>
                <a:close/>
                <a:moveTo>
                  <a:pt x="325" y="528"/>
                </a:moveTo>
                <a:lnTo>
                  <a:pt x="361" y="506"/>
                </a:lnTo>
                <a:lnTo>
                  <a:pt x="397" y="528"/>
                </a:lnTo>
                <a:lnTo>
                  <a:pt x="397" y="541"/>
                </a:lnTo>
                <a:lnTo>
                  <a:pt x="396" y="547"/>
                </a:lnTo>
                <a:lnTo>
                  <a:pt x="393" y="554"/>
                </a:lnTo>
                <a:lnTo>
                  <a:pt x="391" y="560"/>
                </a:lnTo>
                <a:lnTo>
                  <a:pt x="385" y="565"/>
                </a:lnTo>
                <a:lnTo>
                  <a:pt x="380" y="570"/>
                </a:lnTo>
                <a:lnTo>
                  <a:pt x="374" y="573"/>
                </a:lnTo>
                <a:lnTo>
                  <a:pt x="367" y="575"/>
                </a:lnTo>
                <a:lnTo>
                  <a:pt x="361" y="577"/>
                </a:lnTo>
                <a:lnTo>
                  <a:pt x="353" y="575"/>
                </a:lnTo>
                <a:lnTo>
                  <a:pt x="347" y="573"/>
                </a:lnTo>
                <a:lnTo>
                  <a:pt x="340" y="570"/>
                </a:lnTo>
                <a:lnTo>
                  <a:pt x="335" y="565"/>
                </a:lnTo>
                <a:lnTo>
                  <a:pt x="331" y="560"/>
                </a:lnTo>
                <a:lnTo>
                  <a:pt x="328" y="554"/>
                </a:lnTo>
                <a:lnTo>
                  <a:pt x="325" y="547"/>
                </a:lnTo>
                <a:lnTo>
                  <a:pt x="325" y="541"/>
                </a:lnTo>
                <a:lnTo>
                  <a:pt x="325" y="528"/>
                </a:lnTo>
                <a:close/>
                <a:moveTo>
                  <a:pt x="691" y="564"/>
                </a:moveTo>
                <a:lnTo>
                  <a:pt x="686" y="557"/>
                </a:lnTo>
                <a:lnTo>
                  <a:pt x="681" y="552"/>
                </a:lnTo>
                <a:lnTo>
                  <a:pt x="674" y="547"/>
                </a:lnTo>
                <a:lnTo>
                  <a:pt x="668" y="541"/>
                </a:lnTo>
                <a:lnTo>
                  <a:pt x="651" y="531"/>
                </a:lnTo>
                <a:lnTo>
                  <a:pt x="633" y="522"/>
                </a:lnTo>
                <a:lnTo>
                  <a:pt x="591" y="502"/>
                </a:lnTo>
                <a:lnTo>
                  <a:pt x="545" y="484"/>
                </a:lnTo>
                <a:lnTo>
                  <a:pt x="534" y="480"/>
                </a:lnTo>
                <a:lnTo>
                  <a:pt x="524" y="477"/>
                </a:lnTo>
                <a:lnTo>
                  <a:pt x="514" y="473"/>
                </a:lnTo>
                <a:lnTo>
                  <a:pt x="504" y="469"/>
                </a:lnTo>
                <a:lnTo>
                  <a:pt x="495" y="457"/>
                </a:lnTo>
                <a:lnTo>
                  <a:pt x="484" y="448"/>
                </a:lnTo>
                <a:lnTo>
                  <a:pt x="473" y="441"/>
                </a:lnTo>
                <a:lnTo>
                  <a:pt x="462" y="434"/>
                </a:lnTo>
                <a:lnTo>
                  <a:pt x="460" y="433"/>
                </a:lnTo>
                <a:lnTo>
                  <a:pt x="457" y="433"/>
                </a:lnTo>
                <a:lnTo>
                  <a:pt x="456" y="433"/>
                </a:lnTo>
                <a:lnTo>
                  <a:pt x="456" y="378"/>
                </a:lnTo>
                <a:lnTo>
                  <a:pt x="461" y="373"/>
                </a:lnTo>
                <a:lnTo>
                  <a:pt x="466" y="366"/>
                </a:lnTo>
                <a:lnTo>
                  <a:pt x="473" y="358"/>
                </a:lnTo>
                <a:lnTo>
                  <a:pt x="479" y="348"/>
                </a:lnTo>
                <a:lnTo>
                  <a:pt x="484" y="337"/>
                </a:lnTo>
                <a:lnTo>
                  <a:pt x="489" y="322"/>
                </a:lnTo>
                <a:lnTo>
                  <a:pt x="492" y="308"/>
                </a:lnTo>
                <a:lnTo>
                  <a:pt x="495" y="290"/>
                </a:lnTo>
                <a:lnTo>
                  <a:pt x="500" y="285"/>
                </a:lnTo>
                <a:lnTo>
                  <a:pt x="504" y="279"/>
                </a:lnTo>
                <a:lnTo>
                  <a:pt x="507" y="271"/>
                </a:lnTo>
                <a:lnTo>
                  <a:pt x="510" y="262"/>
                </a:lnTo>
                <a:lnTo>
                  <a:pt x="511" y="254"/>
                </a:lnTo>
                <a:lnTo>
                  <a:pt x="513" y="247"/>
                </a:lnTo>
                <a:lnTo>
                  <a:pt x="513" y="238"/>
                </a:lnTo>
                <a:lnTo>
                  <a:pt x="511" y="230"/>
                </a:lnTo>
                <a:lnTo>
                  <a:pt x="510" y="222"/>
                </a:lnTo>
                <a:lnTo>
                  <a:pt x="506" y="215"/>
                </a:lnTo>
                <a:lnTo>
                  <a:pt x="502" y="208"/>
                </a:lnTo>
                <a:lnTo>
                  <a:pt x="497" y="202"/>
                </a:lnTo>
                <a:lnTo>
                  <a:pt x="498" y="198"/>
                </a:lnTo>
                <a:lnTo>
                  <a:pt x="501" y="193"/>
                </a:lnTo>
                <a:lnTo>
                  <a:pt x="510" y="167"/>
                </a:lnTo>
                <a:lnTo>
                  <a:pt x="520" y="135"/>
                </a:lnTo>
                <a:lnTo>
                  <a:pt x="524" y="118"/>
                </a:lnTo>
                <a:lnTo>
                  <a:pt x="527" y="102"/>
                </a:lnTo>
                <a:lnTo>
                  <a:pt x="527" y="85"/>
                </a:lnTo>
                <a:lnTo>
                  <a:pt x="525" y="68"/>
                </a:lnTo>
                <a:lnTo>
                  <a:pt x="523" y="59"/>
                </a:lnTo>
                <a:lnTo>
                  <a:pt x="519" y="51"/>
                </a:lnTo>
                <a:lnTo>
                  <a:pt x="514" y="44"/>
                </a:lnTo>
                <a:lnTo>
                  <a:pt x="509" y="37"/>
                </a:lnTo>
                <a:lnTo>
                  <a:pt x="501" y="31"/>
                </a:lnTo>
                <a:lnTo>
                  <a:pt x="493" y="26"/>
                </a:lnTo>
                <a:lnTo>
                  <a:pt x="484" y="21"/>
                </a:lnTo>
                <a:lnTo>
                  <a:pt x="475" y="16"/>
                </a:lnTo>
                <a:lnTo>
                  <a:pt x="465" y="12"/>
                </a:lnTo>
                <a:lnTo>
                  <a:pt x="453" y="9"/>
                </a:lnTo>
                <a:lnTo>
                  <a:pt x="442" y="7"/>
                </a:lnTo>
                <a:lnTo>
                  <a:pt x="430" y="4"/>
                </a:lnTo>
                <a:lnTo>
                  <a:pt x="407" y="0"/>
                </a:lnTo>
                <a:lnTo>
                  <a:pt x="383" y="0"/>
                </a:lnTo>
                <a:lnTo>
                  <a:pt x="365" y="0"/>
                </a:lnTo>
                <a:lnTo>
                  <a:pt x="347" y="1"/>
                </a:lnTo>
                <a:lnTo>
                  <a:pt x="329" y="5"/>
                </a:lnTo>
                <a:lnTo>
                  <a:pt x="311" y="9"/>
                </a:lnTo>
                <a:lnTo>
                  <a:pt x="295" y="16"/>
                </a:lnTo>
                <a:lnTo>
                  <a:pt x="281" y="23"/>
                </a:lnTo>
                <a:lnTo>
                  <a:pt x="276" y="27"/>
                </a:lnTo>
                <a:lnTo>
                  <a:pt x="271" y="32"/>
                </a:lnTo>
                <a:lnTo>
                  <a:pt x="266" y="37"/>
                </a:lnTo>
                <a:lnTo>
                  <a:pt x="263" y="44"/>
                </a:lnTo>
                <a:lnTo>
                  <a:pt x="251" y="46"/>
                </a:lnTo>
                <a:lnTo>
                  <a:pt x="239" y="50"/>
                </a:lnTo>
                <a:lnTo>
                  <a:pt x="234" y="53"/>
                </a:lnTo>
                <a:lnTo>
                  <a:pt x="230" y="57"/>
                </a:lnTo>
                <a:lnTo>
                  <a:pt x="225" y="60"/>
                </a:lnTo>
                <a:lnTo>
                  <a:pt x="222" y="66"/>
                </a:lnTo>
                <a:lnTo>
                  <a:pt x="217" y="72"/>
                </a:lnTo>
                <a:lnTo>
                  <a:pt x="215" y="78"/>
                </a:lnTo>
                <a:lnTo>
                  <a:pt x="212" y="87"/>
                </a:lnTo>
                <a:lnTo>
                  <a:pt x="211" y="95"/>
                </a:lnTo>
                <a:lnTo>
                  <a:pt x="209" y="112"/>
                </a:lnTo>
                <a:lnTo>
                  <a:pt x="211" y="130"/>
                </a:lnTo>
                <a:lnTo>
                  <a:pt x="213" y="148"/>
                </a:lnTo>
                <a:lnTo>
                  <a:pt x="217" y="164"/>
                </a:lnTo>
                <a:lnTo>
                  <a:pt x="221" y="181"/>
                </a:lnTo>
                <a:lnTo>
                  <a:pt x="225" y="194"/>
                </a:lnTo>
                <a:lnTo>
                  <a:pt x="226" y="198"/>
                </a:lnTo>
                <a:lnTo>
                  <a:pt x="227" y="202"/>
                </a:lnTo>
                <a:lnTo>
                  <a:pt x="222" y="207"/>
                </a:lnTo>
                <a:lnTo>
                  <a:pt x="217" y="215"/>
                </a:lnTo>
                <a:lnTo>
                  <a:pt x="215" y="221"/>
                </a:lnTo>
                <a:lnTo>
                  <a:pt x="212" y="230"/>
                </a:lnTo>
                <a:lnTo>
                  <a:pt x="211" y="238"/>
                </a:lnTo>
                <a:lnTo>
                  <a:pt x="211" y="247"/>
                </a:lnTo>
                <a:lnTo>
                  <a:pt x="212" y="254"/>
                </a:lnTo>
                <a:lnTo>
                  <a:pt x="213" y="263"/>
                </a:lnTo>
                <a:lnTo>
                  <a:pt x="216" y="272"/>
                </a:lnTo>
                <a:lnTo>
                  <a:pt x="220" y="280"/>
                </a:lnTo>
                <a:lnTo>
                  <a:pt x="224" y="285"/>
                </a:lnTo>
                <a:lnTo>
                  <a:pt x="229" y="290"/>
                </a:lnTo>
                <a:lnTo>
                  <a:pt x="230" y="307"/>
                </a:lnTo>
                <a:lnTo>
                  <a:pt x="234" y="322"/>
                </a:lnTo>
                <a:lnTo>
                  <a:pt x="238" y="337"/>
                </a:lnTo>
                <a:lnTo>
                  <a:pt x="243" y="348"/>
                </a:lnTo>
                <a:lnTo>
                  <a:pt x="249" y="358"/>
                </a:lnTo>
                <a:lnTo>
                  <a:pt x="254" y="366"/>
                </a:lnTo>
                <a:lnTo>
                  <a:pt x="260" y="373"/>
                </a:lnTo>
                <a:lnTo>
                  <a:pt x="265" y="378"/>
                </a:lnTo>
                <a:lnTo>
                  <a:pt x="265" y="433"/>
                </a:lnTo>
                <a:lnTo>
                  <a:pt x="262" y="433"/>
                </a:lnTo>
                <a:lnTo>
                  <a:pt x="261" y="434"/>
                </a:lnTo>
                <a:lnTo>
                  <a:pt x="249" y="441"/>
                </a:lnTo>
                <a:lnTo>
                  <a:pt x="239" y="448"/>
                </a:lnTo>
                <a:lnTo>
                  <a:pt x="229" y="457"/>
                </a:lnTo>
                <a:lnTo>
                  <a:pt x="220" y="469"/>
                </a:lnTo>
                <a:lnTo>
                  <a:pt x="209" y="473"/>
                </a:lnTo>
                <a:lnTo>
                  <a:pt x="200" y="477"/>
                </a:lnTo>
                <a:lnTo>
                  <a:pt x="190" y="480"/>
                </a:lnTo>
                <a:lnTo>
                  <a:pt x="181" y="484"/>
                </a:lnTo>
                <a:lnTo>
                  <a:pt x="134" y="502"/>
                </a:lnTo>
                <a:lnTo>
                  <a:pt x="91" y="522"/>
                </a:lnTo>
                <a:lnTo>
                  <a:pt x="73" y="531"/>
                </a:lnTo>
                <a:lnTo>
                  <a:pt x="57" y="541"/>
                </a:lnTo>
                <a:lnTo>
                  <a:pt x="50" y="547"/>
                </a:lnTo>
                <a:lnTo>
                  <a:pt x="44" y="552"/>
                </a:lnTo>
                <a:lnTo>
                  <a:pt x="39" y="557"/>
                </a:lnTo>
                <a:lnTo>
                  <a:pt x="34" y="564"/>
                </a:lnTo>
                <a:lnTo>
                  <a:pt x="28" y="573"/>
                </a:lnTo>
                <a:lnTo>
                  <a:pt x="23" y="583"/>
                </a:lnTo>
                <a:lnTo>
                  <a:pt x="19" y="595"/>
                </a:lnTo>
                <a:lnTo>
                  <a:pt x="16" y="606"/>
                </a:lnTo>
                <a:lnTo>
                  <a:pt x="9" y="629"/>
                </a:lnTo>
                <a:lnTo>
                  <a:pt x="5" y="653"/>
                </a:lnTo>
                <a:lnTo>
                  <a:pt x="1" y="691"/>
                </a:lnTo>
                <a:lnTo>
                  <a:pt x="0" y="709"/>
                </a:lnTo>
                <a:lnTo>
                  <a:pt x="0" y="713"/>
                </a:lnTo>
                <a:lnTo>
                  <a:pt x="4" y="717"/>
                </a:lnTo>
                <a:lnTo>
                  <a:pt x="8" y="719"/>
                </a:lnTo>
                <a:lnTo>
                  <a:pt x="12" y="721"/>
                </a:lnTo>
                <a:lnTo>
                  <a:pt x="709" y="721"/>
                </a:lnTo>
                <a:lnTo>
                  <a:pt x="714" y="719"/>
                </a:lnTo>
                <a:lnTo>
                  <a:pt x="718" y="717"/>
                </a:lnTo>
                <a:lnTo>
                  <a:pt x="721" y="713"/>
                </a:lnTo>
                <a:lnTo>
                  <a:pt x="721" y="709"/>
                </a:lnTo>
                <a:lnTo>
                  <a:pt x="721" y="691"/>
                </a:lnTo>
                <a:lnTo>
                  <a:pt x="718" y="653"/>
                </a:lnTo>
                <a:lnTo>
                  <a:pt x="714" y="629"/>
                </a:lnTo>
                <a:lnTo>
                  <a:pt x="709" y="606"/>
                </a:lnTo>
                <a:lnTo>
                  <a:pt x="705" y="595"/>
                </a:lnTo>
                <a:lnTo>
                  <a:pt x="701" y="583"/>
                </a:lnTo>
                <a:lnTo>
                  <a:pt x="696" y="573"/>
                </a:lnTo>
                <a:lnTo>
                  <a:pt x="691" y="564"/>
                </a:lnTo>
                <a:close/>
              </a:path>
            </a:pathLst>
          </a:custGeom>
          <a:solidFill>
            <a:srgbClr val="46B688"/>
          </a:solidFill>
          <a:ln>
            <a:noFill/>
          </a:ln>
          <a:effectLst>
            <a:outerShdw blurRad="38100" dist="25400" dir="5400000" algn="ctr" rotWithShape="0">
              <a:srgbClr val="000000">
                <a:alpha val="20000"/>
              </a:srgbClr>
            </a:outerShdw>
          </a:effectLst>
        </p:spPr>
        <p:txBody>
          <a:bodyPr vert="horz" wrap="square" lIns="91440" tIns="45720" rIns="91440" bIns="45720" numCol="1" anchor="t" anchorCtr="0" compatLnSpc="1">
            <a:prstTxWarp prst="textNoShape">
              <a:avLst/>
            </a:prstTxWarp>
          </a:bodyPr>
          <a:lstStyle/>
          <a:p>
            <a:endParaRPr lang="en-US" dirty="0"/>
          </a:p>
        </p:txBody>
      </p:sp>
      <p:cxnSp>
        <p:nvCxnSpPr>
          <p:cNvPr id="29" name="Straight Connector 28">
            <a:extLst>
              <a:ext uri="{FF2B5EF4-FFF2-40B4-BE49-F238E27FC236}">
                <a16:creationId xmlns:a16="http://schemas.microsoft.com/office/drawing/2014/main" id="{02EB2CAC-D946-7936-8A89-7C9E4291B02A}"/>
              </a:ext>
            </a:extLst>
          </p:cNvPr>
          <p:cNvCxnSpPr/>
          <p:nvPr/>
        </p:nvCxnSpPr>
        <p:spPr>
          <a:xfrm rot="10800000">
            <a:off x="7598241" y="4486129"/>
            <a:ext cx="208800" cy="0"/>
          </a:xfrm>
          <a:prstGeom prst="line">
            <a:avLst/>
          </a:prstGeom>
          <a:ln w="12700">
            <a:solidFill>
              <a:srgbClr val="AFFF4F"/>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86FA686-7F2D-D38B-D6C8-777E792C7F2F}"/>
              </a:ext>
            </a:extLst>
          </p:cNvPr>
          <p:cNvCxnSpPr/>
          <p:nvPr/>
        </p:nvCxnSpPr>
        <p:spPr>
          <a:xfrm rot="10800000">
            <a:off x="7598345" y="3833122"/>
            <a:ext cx="860401" cy="0"/>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4BD7C7-2683-7E2A-D93E-C9DD9FCC7FC6}"/>
              </a:ext>
            </a:extLst>
          </p:cNvPr>
          <p:cNvCxnSpPr/>
          <p:nvPr/>
        </p:nvCxnSpPr>
        <p:spPr>
          <a:xfrm rot="10800000">
            <a:off x="7598198" y="3208009"/>
            <a:ext cx="1548001" cy="0"/>
          </a:xfrm>
          <a:prstGeom prst="line">
            <a:avLst/>
          </a:prstGeom>
          <a:ln w="12700">
            <a:solidFill>
              <a:srgbClr val="FEA14C"/>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8C47CDE-5D83-B340-B263-65AA157E8BD1}"/>
              </a:ext>
            </a:extLst>
          </p:cNvPr>
          <p:cNvCxnSpPr/>
          <p:nvPr/>
        </p:nvCxnSpPr>
        <p:spPr>
          <a:xfrm rot="10800000">
            <a:off x="7598611" y="2551847"/>
            <a:ext cx="2160002" cy="0"/>
          </a:xfrm>
          <a:prstGeom prst="line">
            <a:avLst/>
          </a:prstGeom>
          <a:ln w="12700">
            <a:solidFill>
              <a:srgbClr val="4BD0FF"/>
            </a:solidFill>
            <a:tailEnd type="oval"/>
          </a:ln>
        </p:spPr>
        <p:style>
          <a:lnRef idx="1">
            <a:schemeClr val="accent1"/>
          </a:lnRef>
          <a:fillRef idx="0">
            <a:schemeClr val="accent1"/>
          </a:fillRef>
          <a:effectRef idx="0">
            <a:schemeClr val="accent1"/>
          </a:effectRef>
          <a:fontRef idx="minor">
            <a:schemeClr val="tx1"/>
          </a:fontRef>
        </p:style>
      </p:cxnSp>
      <p:sp>
        <p:nvSpPr>
          <p:cNvPr id="33" name="Freeform 14">
            <a:extLst>
              <a:ext uri="{FF2B5EF4-FFF2-40B4-BE49-F238E27FC236}">
                <a16:creationId xmlns:a16="http://schemas.microsoft.com/office/drawing/2014/main" id="{E45BF38E-B179-660D-AA2A-AF8D1BF4F606}"/>
              </a:ext>
            </a:extLst>
          </p:cNvPr>
          <p:cNvSpPr>
            <a:spLocks/>
          </p:cNvSpPr>
          <p:nvPr/>
        </p:nvSpPr>
        <p:spPr bwMode="auto">
          <a:xfrm rot="10800000">
            <a:off x="7749646" y="4178027"/>
            <a:ext cx="3765929" cy="1148347"/>
          </a:xfrm>
          <a:custGeom>
            <a:avLst/>
            <a:gdLst>
              <a:gd name="T0" fmla="*/ 1331 w 2662"/>
              <a:gd name="T1" fmla="*/ 0 h 784"/>
              <a:gd name="T2" fmla="*/ 0 w 2662"/>
              <a:gd name="T3" fmla="*/ 374 h 784"/>
              <a:gd name="T4" fmla="*/ 0 w 2662"/>
              <a:gd name="T5" fmla="*/ 784 h 784"/>
              <a:gd name="T6" fmla="*/ 2662 w 2662"/>
              <a:gd name="T7" fmla="*/ 784 h 784"/>
              <a:gd name="T8" fmla="*/ 2662 w 2662"/>
              <a:gd name="T9" fmla="*/ 374 h 784"/>
              <a:gd name="T10" fmla="*/ 1331 w 2662"/>
              <a:gd name="T11" fmla="*/ 0 h 784"/>
            </a:gdLst>
            <a:ahLst/>
            <a:cxnLst>
              <a:cxn ang="0">
                <a:pos x="T0" y="T1"/>
              </a:cxn>
              <a:cxn ang="0">
                <a:pos x="T2" y="T3"/>
              </a:cxn>
              <a:cxn ang="0">
                <a:pos x="T4" y="T5"/>
              </a:cxn>
              <a:cxn ang="0">
                <a:pos x="T6" y="T7"/>
              </a:cxn>
              <a:cxn ang="0">
                <a:pos x="T8" y="T9"/>
              </a:cxn>
              <a:cxn ang="0">
                <a:pos x="T10" y="T11"/>
              </a:cxn>
            </a:cxnLst>
            <a:rect l="0" t="0" r="r" b="b"/>
            <a:pathLst>
              <a:path w="2662" h="784">
                <a:moveTo>
                  <a:pt x="1331" y="0"/>
                </a:moveTo>
                <a:cubicBezTo>
                  <a:pt x="596" y="0"/>
                  <a:pt x="0" y="167"/>
                  <a:pt x="0" y="374"/>
                </a:cubicBezTo>
                <a:cubicBezTo>
                  <a:pt x="0" y="784"/>
                  <a:pt x="0" y="784"/>
                  <a:pt x="0" y="784"/>
                </a:cubicBezTo>
                <a:cubicBezTo>
                  <a:pt x="2662" y="784"/>
                  <a:pt x="2662" y="784"/>
                  <a:pt x="2662" y="784"/>
                </a:cubicBezTo>
                <a:cubicBezTo>
                  <a:pt x="2662" y="374"/>
                  <a:pt x="2662" y="374"/>
                  <a:pt x="2662" y="374"/>
                </a:cubicBezTo>
                <a:cubicBezTo>
                  <a:pt x="2662" y="167"/>
                  <a:pt x="2066" y="0"/>
                  <a:pt x="1331" y="0"/>
                </a:cubicBezTo>
                <a:close/>
              </a:path>
            </a:pathLst>
          </a:custGeom>
          <a:solidFill>
            <a:srgbClr val="AFFF4F"/>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34" name="Oval 9">
            <a:extLst>
              <a:ext uri="{FF2B5EF4-FFF2-40B4-BE49-F238E27FC236}">
                <a16:creationId xmlns:a16="http://schemas.microsoft.com/office/drawing/2014/main" id="{41F633A9-6269-7BC0-B65D-71016E30DF93}"/>
              </a:ext>
            </a:extLst>
          </p:cNvPr>
          <p:cNvSpPr>
            <a:spLocks noChangeArrowheads="1"/>
          </p:cNvSpPr>
          <p:nvPr/>
        </p:nvSpPr>
        <p:spPr bwMode="auto">
          <a:xfrm rot="10800000">
            <a:off x="7749646" y="3630487"/>
            <a:ext cx="3765929" cy="1095080"/>
          </a:xfrm>
          <a:prstGeom prst="ellipse">
            <a:avLst/>
          </a:prstGeom>
          <a:solidFill>
            <a:srgbClr val="87F600"/>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35" name="Freeform 13">
            <a:extLst>
              <a:ext uri="{FF2B5EF4-FFF2-40B4-BE49-F238E27FC236}">
                <a16:creationId xmlns:a16="http://schemas.microsoft.com/office/drawing/2014/main" id="{A85AFC0F-6B18-5E49-E0D9-323F58C7FE5A}"/>
              </a:ext>
            </a:extLst>
          </p:cNvPr>
          <p:cNvSpPr>
            <a:spLocks/>
          </p:cNvSpPr>
          <p:nvPr/>
        </p:nvSpPr>
        <p:spPr bwMode="auto">
          <a:xfrm rot="10800000">
            <a:off x="8405813" y="3520855"/>
            <a:ext cx="3037387" cy="1033760"/>
          </a:xfrm>
          <a:custGeom>
            <a:avLst/>
            <a:gdLst>
              <a:gd name="T0" fmla="*/ 1073 w 2147"/>
              <a:gd name="T1" fmla="*/ 0 h 706"/>
              <a:gd name="T2" fmla="*/ 0 w 2147"/>
              <a:gd name="T3" fmla="*/ 299 h 706"/>
              <a:gd name="T4" fmla="*/ 0 w 2147"/>
              <a:gd name="T5" fmla="*/ 706 h 706"/>
              <a:gd name="T6" fmla="*/ 2147 w 2147"/>
              <a:gd name="T7" fmla="*/ 706 h 706"/>
              <a:gd name="T8" fmla="*/ 2147 w 2147"/>
              <a:gd name="T9" fmla="*/ 299 h 706"/>
              <a:gd name="T10" fmla="*/ 1073 w 2147"/>
              <a:gd name="T11" fmla="*/ 0 h 706"/>
            </a:gdLst>
            <a:ahLst/>
            <a:cxnLst>
              <a:cxn ang="0">
                <a:pos x="T0" y="T1"/>
              </a:cxn>
              <a:cxn ang="0">
                <a:pos x="T2" y="T3"/>
              </a:cxn>
              <a:cxn ang="0">
                <a:pos x="T4" y="T5"/>
              </a:cxn>
              <a:cxn ang="0">
                <a:pos x="T6" y="T7"/>
              </a:cxn>
              <a:cxn ang="0">
                <a:pos x="T8" y="T9"/>
              </a:cxn>
              <a:cxn ang="0">
                <a:pos x="T10" y="T11"/>
              </a:cxn>
            </a:cxnLst>
            <a:rect l="0" t="0" r="r" b="b"/>
            <a:pathLst>
              <a:path w="2147" h="706">
                <a:moveTo>
                  <a:pt x="1073" y="0"/>
                </a:moveTo>
                <a:cubicBezTo>
                  <a:pt x="480" y="0"/>
                  <a:pt x="0" y="134"/>
                  <a:pt x="0" y="299"/>
                </a:cubicBezTo>
                <a:cubicBezTo>
                  <a:pt x="0" y="706"/>
                  <a:pt x="0" y="706"/>
                  <a:pt x="0" y="706"/>
                </a:cubicBezTo>
                <a:cubicBezTo>
                  <a:pt x="2147" y="706"/>
                  <a:pt x="2147" y="706"/>
                  <a:pt x="2147" y="706"/>
                </a:cubicBezTo>
                <a:cubicBezTo>
                  <a:pt x="2147" y="299"/>
                  <a:pt x="2147" y="299"/>
                  <a:pt x="2147" y="299"/>
                </a:cubicBezTo>
                <a:cubicBezTo>
                  <a:pt x="2147" y="134"/>
                  <a:pt x="1666" y="0"/>
                  <a:pt x="1073" y="0"/>
                </a:cubicBezTo>
                <a:close/>
              </a:path>
            </a:pathLst>
          </a:custGeom>
          <a:solidFill>
            <a:schemeClr val="bg1">
              <a:lumMod val="7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36" name="Oval 8">
            <a:extLst>
              <a:ext uri="{FF2B5EF4-FFF2-40B4-BE49-F238E27FC236}">
                <a16:creationId xmlns:a16="http://schemas.microsoft.com/office/drawing/2014/main" id="{3FA27E12-BC1F-1590-3091-6FDA10F4AA1C}"/>
              </a:ext>
            </a:extLst>
          </p:cNvPr>
          <p:cNvSpPr>
            <a:spLocks noChangeArrowheads="1"/>
          </p:cNvSpPr>
          <p:nvPr/>
        </p:nvSpPr>
        <p:spPr bwMode="auto">
          <a:xfrm rot="10800000">
            <a:off x="8405813" y="3082948"/>
            <a:ext cx="3037387" cy="875815"/>
          </a:xfrm>
          <a:prstGeom prst="ellipse">
            <a:avLst/>
          </a:prstGeom>
          <a:solidFill>
            <a:schemeClr val="bg1">
              <a:lumMod val="6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37" name="Freeform 12">
            <a:extLst>
              <a:ext uri="{FF2B5EF4-FFF2-40B4-BE49-F238E27FC236}">
                <a16:creationId xmlns:a16="http://schemas.microsoft.com/office/drawing/2014/main" id="{59E95529-C0DC-C825-6AB3-7E0576CB443C}"/>
              </a:ext>
            </a:extLst>
          </p:cNvPr>
          <p:cNvSpPr>
            <a:spLocks/>
          </p:cNvSpPr>
          <p:nvPr/>
        </p:nvSpPr>
        <p:spPr bwMode="auto">
          <a:xfrm rot="10800000">
            <a:off x="9055399" y="2833950"/>
            <a:ext cx="2342938" cy="954480"/>
          </a:xfrm>
          <a:custGeom>
            <a:avLst/>
            <a:gdLst>
              <a:gd name="T0" fmla="*/ 828 w 1656"/>
              <a:gd name="T1" fmla="*/ 0 h 652"/>
              <a:gd name="T2" fmla="*/ 0 w 1656"/>
              <a:gd name="T3" fmla="*/ 232 h 652"/>
              <a:gd name="T4" fmla="*/ 0 w 1656"/>
              <a:gd name="T5" fmla="*/ 652 h 652"/>
              <a:gd name="T6" fmla="*/ 1656 w 1656"/>
              <a:gd name="T7" fmla="*/ 652 h 652"/>
              <a:gd name="T8" fmla="*/ 1656 w 1656"/>
              <a:gd name="T9" fmla="*/ 232 h 652"/>
              <a:gd name="T10" fmla="*/ 828 w 1656"/>
              <a:gd name="T11" fmla="*/ 0 h 652"/>
            </a:gdLst>
            <a:ahLst/>
            <a:cxnLst>
              <a:cxn ang="0">
                <a:pos x="T0" y="T1"/>
              </a:cxn>
              <a:cxn ang="0">
                <a:pos x="T2" y="T3"/>
              </a:cxn>
              <a:cxn ang="0">
                <a:pos x="T4" y="T5"/>
              </a:cxn>
              <a:cxn ang="0">
                <a:pos x="T6" y="T7"/>
              </a:cxn>
              <a:cxn ang="0">
                <a:pos x="T8" y="T9"/>
              </a:cxn>
              <a:cxn ang="0">
                <a:pos x="T10" y="T11"/>
              </a:cxn>
            </a:cxnLst>
            <a:rect l="0" t="0" r="r" b="b"/>
            <a:pathLst>
              <a:path w="1656" h="652">
                <a:moveTo>
                  <a:pt x="828" y="0"/>
                </a:moveTo>
                <a:cubicBezTo>
                  <a:pt x="371" y="0"/>
                  <a:pt x="0" y="104"/>
                  <a:pt x="0" y="232"/>
                </a:cubicBezTo>
                <a:cubicBezTo>
                  <a:pt x="0" y="652"/>
                  <a:pt x="0" y="652"/>
                  <a:pt x="0" y="652"/>
                </a:cubicBezTo>
                <a:cubicBezTo>
                  <a:pt x="1656" y="652"/>
                  <a:pt x="1656" y="652"/>
                  <a:pt x="1656" y="652"/>
                </a:cubicBezTo>
                <a:cubicBezTo>
                  <a:pt x="1656" y="232"/>
                  <a:pt x="1656" y="232"/>
                  <a:pt x="1656" y="232"/>
                </a:cubicBezTo>
                <a:cubicBezTo>
                  <a:pt x="1656" y="104"/>
                  <a:pt x="1286" y="0"/>
                  <a:pt x="828" y="0"/>
                </a:cubicBezTo>
                <a:close/>
              </a:path>
            </a:pathLst>
          </a:custGeom>
          <a:solidFill>
            <a:srgbClr val="FEA14C"/>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38" name="Oval 7">
            <a:extLst>
              <a:ext uri="{FF2B5EF4-FFF2-40B4-BE49-F238E27FC236}">
                <a16:creationId xmlns:a16="http://schemas.microsoft.com/office/drawing/2014/main" id="{BAD40FEA-97A3-EFB6-8AFA-416B8C2A4721}"/>
              </a:ext>
            </a:extLst>
          </p:cNvPr>
          <p:cNvSpPr>
            <a:spLocks noChangeArrowheads="1"/>
          </p:cNvSpPr>
          <p:nvPr/>
        </p:nvSpPr>
        <p:spPr bwMode="auto">
          <a:xfrm rot="10800000">
            <a:off x="9055399" y="2516203"/>
            <a:ext cx="2342938" cy="679471"/>
          </a:xfrm>
          <a:prstGeom prst="ellipse">
            <a:avLst/>
          </a:prstGeom>
          <a:solidFill>
            <a:srgbClr val="FE7C06"/>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39" name="Freeform 10">
            <a:extLst>
              <a:ext uri="{FF2B5EF4-FFF2-40B4-BE49-F238E27FC236}">
                <a16:creationId xmlns:a16="http://schemas.microsoft.com/office/drawing/2014/main" id="{CF17DB55-6810-C204-D87A-AF7FFF541172}"/>
              </a:ext>
            </a:extLst>
          </p:cNvPr>
          <p:cNvSpPr>
            <a:spLocks/>
          </p:cNvSpPr>
          <p:nvPr/>
        </p:nvSpPr>
        <p:spPr bwMode="auto">
          <a:xfrm rot="10800000">
            <a:off x="9694819" y="2196600"/>
            <a:ext cx="1641313" cy="818832"/>
          </a:xfrm>
          <a:custGeom>
            <a:avLst/>
            <a:gdLst>
              <a:gd name="T0" fmla="*/ 1160 w 1160"/>
              <a:gd name="T1" fmla="*/ 166 h 559"/>
              <a:gd name="T2" fmla="*/ 580 w 1160"/>
              <a:gd name="T3" fmla="*/ 0 h 559"/>
              <a:gd name="T4" fmla="*/ 0 w 1160"/>
              <a:gd name="T5" fmla="*/ 166 h 559"/>
              <a:gd name="T6" fmla="*/ 4 w 1160"/>
              <a:gd name="T7" fmla="*/ 559 h 559"/>
              <a:gd name="T8" fmla="*/ 1156 w 1160"/>
              <a:gd name="T9" fmla="*/ 559 h 559"/>
              <a:gd name="T10" fmla="*/ 1160 w 1160"/>
              <a:gd name="T11" fmla="*/ 166 h 559"/>
            </a:gdLst>
            <a:ahLst/>
            <a:cxnLst>
              <a:cxn ang="0">
                <a:pos x="T0" y="T1"/>
              </a:cxn>
              <a:cxn ang="0">
                <a:pos x="T2" y="T3"/>
              </a:cxn>
              <a:cxn ang="0">
                <a:pos x="T4" y="T5"/>
              </a:cxn>
              <a:cxn ang="0">
                <a:pos x="T6" y="T7"/>
              </a:cxn>
              <a:cxn ang="0">
                <a:pos x="T8" y="T9"/>
              </a:cxn>
              <a:cxn ang="0">
                <a:pos x="T10" y="T11"/>
              </a:cxn>
            </a:cxnLst>
            <a:rect l="0" t="0" r="r" b="b"/>
            <a:pathLst>
              <a:path w="1160" h="559">
                <a:moveTo>
                  <a:pt x="1160" y="166"/>
                </a:moveTo>
                <a:cubicBezTo>
                  <a:pt x="1160" y="74"/>
                  <a:pt x="900" y="0"/>
                  <a:pt x="580" y="0"/>
                </a:cubicBezTo>
                <a:cubicBezTo>
                  <a:pt x="260" y="0"/>
                  <a:pt x="0" y="74"/>
                  <a:pt x="0" y="166"/>
                </a:cubicBezTo>
                <a:cubicBezTo>
                  <a:pt x="0" y="173"/>
                  <a:pt x="4" y="559"/>
                  <a:pt x="4" y="559"/>
                </a:cubicBezTo>
                <a:cubicBezTo>
                  <a:pt x="1156" y="559"/>
                  <a:pt x="1156" y="559"/>
                  <a:pt x="1156" y="559"/>
                </a:cubicBezTo>
                <a:cubicBezTo>
                  <a:pt x="1156" y="559"/>
                  <a:pt x="1160" y="173"/>
                  <a:pt x="1160" y="166"/>
                </a:cubicBezTo>
                <a:close/>
              </a:path>
            </a:pathLst>
          </a:custGeom>
          <a:solidFill>
            <a:srgbClr val="4BD0FF"/>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40" name="Oval 6">
            <a:extLst>
              <a:ext uri="{FF2B5EF4-FFF2-40B4-BE49-F238E27FC236}">
                <a16:creationId xmlns:a16="http://schemas.microsoft.com/office/drawing/2014/main" id="{77EEF9F2-D8F3-AB4E-0297-DBABA6BF35CF}"/>
              </a:ext>
            </a:extLst>
          </p:cNvPr>
          <p:cNvSpPr>
            <a:spLocks noChangeArrowheads="1"/>
          </p:cNvSpPr>
          <p:nvPr/>
        </p:nvSpPr>
        <p:spPr bwMode="auto">
          <a:xfrm rot="10800000">
            <a:off x="9703193" y="1955039"/>
            <a:ext cx="1629948" cy="483123"/>
          </a:xfrm>
          <a:prstGeom prst="ellipse">
            <a:avLst/>
          </a:prstGeom>
          <a:solidFill>
            <a:srgbClr val="09BFFF"/>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41" name="Oval 8">
            <a:extLst>
              <a:ext uri="{FF2B5EF4-FFF2-40B4-BE49-F238E27FC236}">
                <a16:creationId xmlns:a16="http://schemas.microsoft.com/office/drawing/2014/main" id="{46F9AB3B-62A2-0839-0766-77B838DCCCA2}"/>
              </a:ext>
            </a:extLst>
          </p:cNvPr>
          <p:cNvSpPr>
            <a:spLocks noChangeArrowheads="1"/>
          </p:cNvSpPr>
          <p:nvPr/>
        </p:nvSpPr>
        <p:spPr bwMode="auto">
          <a:xfrm rot="10800000">
            <a:off x="9391607" y="4788242"/>
            <a:ext cx="482007"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42" name="Oval 8">
            <a:extLst>
              <a:ext uri="{FF2B5EF4-FFF2-40B4-BE49-F238E27FC236}">
                <a16:creationId xmlns:a16="http://schemas.microsoft.com/office/drawing/2014/main" id="{37A6A4E9-879A-434A-3C75-9780D43A41ED}"/>
              </a:ext>
            </a:extLst>
          </p:cNvPr>
          <p:cNvSpPr>
            <a:spLocks noChangeArrowheads="1"/>
          </p:cNvSpPr>
          <p:nvPr/>
        </p:nvSpPr>
        <p:spPr bwMode="auto">
          <a:xfrm rot="10800000">
            <a:off x="9683503" y="4003945"/>
            <a:ext cx="482007"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43" name="Oval 8">
            <a:extLst>
              <a:ext uri="{FF2B5EF4-FFF2-40B4-BE49-F238E27FC236}">
                <a16:creationId xmlns:a16="http://schemas.microsoft.com/office/drawing/2014/main" id="{3A014FB8-385D-A0EE-D64C-51D46FD27076}"/>
              </a:ext>
            </a:extLst>
          </p:cNvPr>
          <p:cNvSpPr>
            <a:spLocks noChangeArrowheads="1"/>
          </p:cNvSpPr>
          <p:nvPr/>
        </p:nvSpPr>
        <p:spPr bwMode="auto">
          <a:xfrm rot="10800000">
            <a:off x="9985865" y="3238576"/>
            <a:ext cx="482007"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44" name="Oval 8">
            <a:extLst>
              <a:ext uri="{FF2B5EF4-FFF2-40B4-BE49-F238E27FC236}">
                <a16:creationId xmlns:a16="http://schemas.microsoft.com/office/drawing/2014/main" id="{FC84F63A-A40D-AE99-AC38-6AB9003BA120}"/>
              </a:ext>
            </a:extLst>
          </p:cNvPr>
          <p:cNvSpPr>
            <a:spLocks noChangeArrowheads="1"/>
          </p:cNvSpPr>
          <p:nvPr/>
        </p:nvSpPr>
        <p:spPr bwMode="auto">
          <a:xfrm rot="10800000">
            <a:off x="10274471" y="2477183"/>
            <a:ext cx="482007" cy="505347"/>
          </a:xfrm>
          <a:prstGeom prst="ellipse">
            <a:avLst/>
          </a:prstGeom>
          <a:solidFill>
            <a:schemeClr val="bg1"/>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2400" dirty="0"/>
          </a:p>
        </p:txBody>
      </p:sp>
      <p:sp>
        <p:nvSpPr>
          <p:cNvPr id="45" name="TextBox 44">
            <a:extLst>
              <a:ext uri="{FF2B5EF4-FFF2-40B4-BE49-F238E27FC236}">
                <a16:creationId xmlns:a16="http://schemas.microsoft.com/office/drawing/2014/main" id="{70AB61C9-81B1-F3E0-512B-78672D40E8D3}"/>
              </a:ext>
            </a:extLst>
          </p:cNvPr>
          <p:cNvSpPr txBox="1"/>
          <p:nvPr/>
        </p:nvSpPr>
        <p:spPr>
          <a:xfrm>
            <a:off x="6584155" y="4363019"/>
            <a:ext cx="644976" cy="246221"/>
          </a:xfrm>
          <a:prstGeom prst="rect">
            <a:avLst/>
          </a:prstGeom>
          <a:noFill/>
          <a:ln w="6350">
            <a:noFill/>
            <a:prstDash val="dash"/>
          </a:ln>
        </p:spPr>
        <p:txBody>
          <a:bodyPr wrap="square" lIns="0" tIns="0" rIns="0" bIns="0" rtlCol="0">
            <a:spAutoFit/>
          </a:bodyPr>
          <a:lstStyle/>
          <a:p>
            <a:r>
              <a:rPr lang="en-US" sz="1600" b="1" dirty="0">
                <a:solidFill>
                  <a:srgbClr val="AFFF4F"/>
                </a:solidFill>
              </a:rPr>
              <a:t>Yearly</a:t>
            </a:r>
          </a:p>
        </p:txBody>
      </p:sp>
      <p:sp>
        <p:nvSpPr>
          <p:cNvPr id="46" name="TextBox 45">
            <a:extLst>
              <a:ext uri="{FF2B5EF4-FFF2-40B4-BE49-F238E27FC236}">
                <a16:creationId xmlns:a16="http://schemas.microsoft.com/office/drawing/2014/main" id="{FAE2E74A-6C60-EAF7-9768-587DB95B309E}"/>
              </a:ext>
            </a:extLst>
          </p:cNvPr>
          <p:cNvSpPr txBox="1"/>
          <p:nvPr/>
        </p:nvSpPr>
        <p:spPr>
          <a:xfrm>
            <a:off x="6584155" y="3719486"/>
            <a:ext cx="944309" cy="246221"/>
          </a:xfrm>
          <a:prstGeom prst="rect">
            <a:avLst/>
          </a:prstGeom>
          <a:noFill/>
          <a:ln w="6350">
            <a:noFill/>
            <a:prstDash val="dash"/>
          </a:ln>
        </p:spPr>
        <p:txBody>
          <a:bodyPr wrap="square" lIns="0" tIns="0" rIns="0" bIns="0" rtlCol="0">
            <a:spAutoFit/>
          </a:bodyPr>
          <a:lstStyle>
            <a:defPPr>
              <a:defRPr lang="en-US"/>
            </a:defPPr>
            <a:lvl1pPr algn="r">
              <a:defRPr sz="1600" b="1">
                <a:solidFill>
                  <a:schemeClr val="bg1">
                    <a:lumMod val="75000"/>
                  </a:schemeClr>
                </a:solidFill>
              </a:defRPr>
            </a:lvl1pPr>
          </a:lstStyle>
          <a:p>
            <a:r>
              <a:rPr lang="en-US" dirty="0"/>
              <a:t>Quarterly</a:t>
            </a:r>
          </a:p>
        </p:txBody>
      </p:sp>
      <p:sp>
        <p:nvSpPr>
          <p:cNvPr id="47" name="TextBox 46">
            <a:extLst>
              <a:ext uri="{FF2B5EF4-FFF2-40B4-BE49-F238E27FC236}">
                <a16:creationId xmlns:a16="http://schemas.microsoft.com/office/drawing/2014/main" id="{203EE39A-4C24-099D-C6F9-D532CA7BC66A}"/>
              </a:ext>
            </a:extLst>
          </p:cNvPr>
          <p:cNvSpPr txBox="1"/>
          <p:nvPr/>
        </p:nvSpPr>
        <p:spPr>
          <a:xfrm>
            <a:off x="6584155" y="3084899"/>
            <a:ext cx="780421" cy="246221"/>
          </a:xfrm>
          <a:prstGeom prst="rect">
            <a:avLst/>
          </a:prstGeom>
          <a:noFill/>
          <a:ln w="6350">
            <a:noFill/>
            <a:prstDash val="dash"/>
          </a:ln>
        </p:spPr>
        <p:txBody>
          <a:bodyPr wrap="square" lIns="0" tIns="0" rIns="0" bIns="0" rtlCol="0">
            <a:spAutoFit/>
          </a:bodyPr>
          <a:lstStyle/>
          <a:p>
            <a:r>
              <a:rPr lang="en-US" sz="1600" b="1" dirty="0">
                <a:solidFill>
                  <a:srgbClr val="FEA14C"/>
                </a:solidFill>
              </a:rPr>
              <a:t>Monthly</a:t>
            </a:r>
          </a:p>
        </p:txBody>
      </p:sp>
      <p:sp>
        <p:nvSpPr>
          <p:cNvPr id="48" name="TextBox 47">
            <a:extLst>
              <a:ext uri="{FF2B5EF4-FFF2-40B4-BE49-F238E27FC236}">
                <a16:creationId xmlns:a16="http://schemas.microsoft.com/office/drawing/2014/main" id="{22236B2F-006E-9EA9-BD2E-2FAC89983009}"/>
              </a:ext>
            </a:extLst>
          </p:cNvPr>
          <p:cNvSpPr txBox="1"/>
          <p:nvPr/>
        </p:nvSpPr>
        <p:spPr>
          <a:xfrm>
            <a:off x="6584155" y="2413297"/>
            <a:ext cx="709473" cy="246221"/>
          </a:xfrm>
          <a:prstGeom prst="rect">
            <a:avLst/>
          </a:prstGeom>
          <a:noFill/>
          <a:ln w="6350">
            <a:noFill/>
            <a:prstDash val="dash"/>
          </a:ln>
        </p:spPr>
        <p:txBody>
          <a:bodyPr wrap="square" lIns="0" tIns="0" rIns="0" bIns="0" rtlCol="0">
            <a:spAutoFit/>
          </a:bodyPr>
          <a:lstStyle/>
          <a:p>
            <a:r>
              <a:rPr lang="en-US" sz="1600" b="1" dirty="0">
                <a:solidFill>
                  <a:srgbClr val="4BD0FF"/>
                </a:solidFill>
              </a:rPr>
              <a:t>Weekly</a:t>
            </a:r>
          </a:p>
        </p:txBody>
      </p:sp>
      <p:pic>
        <p:nvPicPr>
          <p:cNvPr id="49" name="Picture 48">
            <a:extLst>
              <a:ext uri="{FF2B5EF4-FFF2-40B4-BE49-F238E27FC236}">
                <a16:creationId xmlns:a16="http://schemas.microsoft.com/office/drawing/2014/main" id="{0431BA4C-BB08-4D07-96EE-8105B96B3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80" y="3333791"/>
            <a:ext cx="386371" cy="356637"/>
          </a:xfrm>
          <a:prstGeom prst="rect">
            <a:avLst/>
          </a:prstGeom>
        </p:spPr>
      </p:pic>
      <p:pic>
        <p:nvPicPr>
          <p:cNvPr id="50" name="Picture 49">
            <a:extLst>
              <a:ext uri="{FF2B5EF4-FFF2-40B4-BE49-F238E27FC236}">
                <a16:creationId xmlns:a16="http://schemas.microsoft.com/office/drawing/2014/main" id="{80A7D8C3-F133-66C2-1BAA-402BF49601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3226" y="1733670"/>
            <a:ext cx="482994" cy="445824"/>
          </a:xfrm>
          <a:prstGeom prst="rect">
            <a:avLst/>
          </a:prstGeom>
        </p:spPr>
      </p:pic>
      <p:pic>
        <p:nvPicPr>
          <p:cNvPr id="51" name="Picture 50">
            <a:extLst>
              <a:ext uri="{FF2B5EF4-FFF2-40B4-BE49-F238E27FC236}">
                <a16:creationId xmlns:a16="http://schemas.microsoft.com/office/drawing/2014/main" id="{B140C8D4-8BA2-2FC8-84A0-765C08F479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771" y="2563082"/>
            <a:ext cx="393304" cy="361307"/>
          </a:xfrm>
          <a:prstGeom prst="rect">
            <a:avLst/>
          </a:prstGeom>
        </p:spPr>
      </p:pic>
      <p:pic>
        <p:nvPicPr>
          <p:cNvPr id="52" name="Picture 51">
            <a:extLst>
              <a:ext uri="{FF2B5EF4-FFF2-40B4-BE49-F238E27FC236}">
                <a16:creationId xmlns:a16="http://schemas.microsoft.com/office/drawing/2014/main" id="{95D6E817-98C5-9348-3B92-75C6BE76A4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8775" y="3322797"/>
            <a:ext cx="336187" cy="310315"/>
          </a:xfrm>
          <a:prstGeom prst="rect">
            <a:avLst/>
          </a:prstGeom>
        </p:spPr>
      </p:pic>
      <p:pic>
        <p:nvPicPr>
          <p:cNvPr id="54" name="Picture 53">
            <a:extLst>
              <a:ext uri="{FF2B5EF4-FFF2-40B4-BE49-F238E27FC236}">
                <a16:creationId xmlns:a16="http://schemas.microsoft.com/office/drawing/2014/main" id="{1C8C3BA5-F032-AEBE-0ED4-F5B60A19E4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9232" y="2547793"/>
            <a:ext cx="342458" cy="358493"/>
          </a:xfrm>
          <a:prstGeom prst="rect">
            <a:avLst/>
          </a:prstGeom>
        </p:spPr>
      </p:pic>
      <p:pic>
        <p:nvPicPr>
          <p:cNvPr id="55" name="Picture 2" descr="Image result for QUARTERLY">
            <a:extLst>
              <a:ext uri="{FF2B5EF4-FFF2-40B4-BE49-F238E27FC236}">
                <a16:creationId xmlns:a16="http://schemas.microsoft.com/office/drawing/2014/main" id="{C7B350FB-7F87-8AC9-83C2-08B5F3EB028D}"/>
              </a:ext>
            </a:extLst>
          </p:cNvPr>
          <p:cNvPicPr>
            <a:picLocks noChangeAspect="1" noChangeArrowheads="1"/>
          </p:cNvPicPr>
          <p:nvPr/>
        </p:nvPicPr>
        <p:blipFill>
          <a:blip r:embed="rId7" cstate="print">
            <a:clrChange>
              <a:clrFrom>
                <a:srgbClr val="F5F4F0"/>
              </a:clrFrom>
              <a:clrTo>
                <a:srgbClr val="F5F4F0">
                  <a:alpha val="0"/>
                </a:srgbClr>
              </a:clrTo>
            </a:clrChange>
            <a:extLst>
              <a:ext uri="{28A0092B-C50C-407E-A947-70E740481C1C}">
                <a14:useLocalDpi xmlns:a14="http://schemas.microsoft.com/office/drawing/2010/main" val="0"/>
              </a:ext>
            </a:extLst>
          </a:blip>
          <a:srcRect/>
          <a:stretch>
            <a:fillRect/>
          </a:stretch>
        </p:blipFill>
        <p:spPr bwMode="auto">
          <a:xfrm>
            <a:off x="9705605" y="4037362"/>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B265D007-06E1-CE31-3992-F3EE2DEE3985}"/>
              </a:ext>
            </a:extLst>
          </p:cNvPr>
          <p:cNvSpPr/>
          <p:nvPr/>
        </p:nvSpPr>
        <p:spPr>
          <a:xfrm>
            <a:off x="564974" y="5326453"/>
            <a:ext cx="10950601" cy="738664"/>
          </a:xfrm>
          <a:prstGeom prst="rect">
            <a:avLst/>
          </a:prstGeom>
        </p:spPr>
        <p:txBody>
          <a:bodyPr wrap="square">
            <a:spAutoFit/>
          </a:bodyPr>
          <a:lstStyle/>
          <a:p>
            <a:r>
              <a:rPr lang="en-US" sz="1400" i="1" dirty="0"/>
              <a:t>Prior to modeling, all datasets should be rolled up at common granularity (Level  x  Time). </a:t>
            </a:r>
          </a:p>
          <a:p>
            <a:r>
              <a:rPr lang="en-US" sz="1400" i="1" dirty="0"/>
              <a:t>However, there would be some static datasets (demographics, specialty mapping, census details) which would be independent of these granularity restrictions</a:t>
            </a:r>
          </a:p>
        </p:txBody>
      </p:sp>
    </p:spTree>
    <p:extLst>
      <p:ext uri="{BB962C8B-B14F-4D97-AF65-F5344CB8AC3E}">
        <p14:creationId xmlns:p14="http://schemas.microsoft.com/office/powerpoint/2010/main" val="19903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E516-2653-E377-BBF4-2AEEE3438160}"/>
              </a:ext>
            </a:extLst>
          </p:cNvPr>
          <p:cNvSpPr>
            <a:spLocks noGrp="1"/>
          </p:cNvSpPr>
          <p:nvPr>
            <p:ph type="title"/>
          </p:nvPr>
        </p:nvSpPr>
        <p:spPr/>
        <p:txBody>
          <a:bodyPr/>
          <a:lstStyle/>
          <a:p>
            <a:r>
              <a:rPr lang="en-US" sz="2400" dirty="0"/>
              <a:t>Analysis and Modeling Universe</a:t>
            </a:r>
            <a:endParaRPr lang="en-IN" sz="2400" dirty="0"/>
          </a:p>
        </p:txBody>
      </p:sp>
      <p:sp>
        <p:nvSpPr>
          <p:cNvPr id="4" name="Slide Number Placeholder 3">
            <a:extLst>
              <a:ext uri="{FF2B5EF4-FFF2-40B4-BE49-F238E27FC236}">
                <a16:creationId xmlns:a16="http://schemas.microsoft.com/office/drawing/2014/main" id="{E9DA23F5-3FAC-B86A-646E-5E647503D2FE}"/>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6</a:t>
            </a:fld>
            <a:endParaRPr lang="en-US" dirty="0"/>
          </a:p>
        </p:txBody>
      </p:sp>
      <p:sp>
        <p:nvSpPr>
          <p:cNvPr id="5" name="Footer Placeholder 4">
            <a:extLst>
              <a:ext uri="{FF2B5EF4-FFF2-40B4-BE49-F238E27FC236}">
                <a16:creationId xmlns:a16="http://schemas.microsoft.com/office/drawing/2014/main" id="{DF831BCD-ACD8-2F41-A00E-724AC6298147}"/>
              </a:ext>
            </a:extLst>
          </p:cNvPr>
          <p:cNvSpPr>
            <a:spLocks noGrp="1"/>
          </p:cNvSpPr>
          <p:nvPr>
            <p:ph type="ftr" sz="quarter" idx="11"/>
          </p:nvPr>
        </p:nvSpPr>
        <p:spPr/>
        <p:txBody>
          <a:bodyPr/>
          <a:lstStyle/>
          <a:p>
            <a:r>
              <a:rPr lang="en-US"/>
              <a:t>Copyright © 2023 All rights reserved.  |  DataZymes Confidential</a:t>
            </a:r>
            <a:endParaRPr lang="en-US" dirty="0"/>
          </a:p>
        </p:txBody>
      </p:sp>
      <p:sp>
        <p:nvSpPr>
          <p:cNvPr id="6" name="Rectangle 5">
            <a:extLst>
              <a:ext uri="{FF2B5EF4-FFF2-40B4-BE49-F238E27FC236}">
                <a16:creationId xmlns:a16="http://schemas.microsoft.com/office/drawing/2014/main" id="{E513DCBE-CE24-F19C-163A-C69ACFBA3AEA}"/>
              </a:ext>
            </a:extLst>
          </p:cNvPr>
          <p:cNvSpPr/>
          <p:nvPr/>
        </p:nvSpPr>
        <p:spPr>
          <a:xfrm>
            <a:off x="806442" y="1595348"/>
            <a:ext cx="6160585" cy="1557349"/>
          </a:xfrm>
          <a:prstGeom prst="rect">
            <a:avLst/>
          </a:prstGeom>
          <a:solidFill>
            <a:srgbClr val="F2F2F2"/>
          </a:solidFill>
        </p:spPr>
        <p:txBody>
          <a:bodyPr wrap="square" anchor="ctr">
            <a:spAutoFit/>
          </a:bodyPr>
          <a:lstStyle/>
          <a:p>
            <a:pPr marR="0" lvl="0" defTabSz="914400" eaLnBrk="1" fontAlgn="auto" latinLnBrk="0" hangingPunct="1">
              <a:lnSpc>
                <a:spcPct val="100000"/>
              </a:lnSpc>
              <a:spcBef>
                <a:spcPct val="20000"/>
              </a:spcBef>
              <a:spcAft>
                <a:spcPts val="0"/>
              </a:spcAft>
              <a:buClrTx/>
              <a:buSzTx/>
              <a:tabLst/>
              <a:defRPr/>
            </a:pPr>
            <a:r>
              <a:rPr kumimoji="0" lang="en-US" sz="1400" b="0" i="0" u="none" strike="noStrike" kern="0" cap="none" spc="0" normalizeH="0" baseline="0" noProof="0" dirty="0">
                <a:ln>
                  <a:noFill/>
                </a:ln>
                <a:solidFill>
                  <a:prstClr val="black"/>
                </a:solidFill>
                <a:effectLst/>
                <a:uLnTx/>
                <a:uFillTx/>
              </a:rPr>
              <a:t>The universe would comprise of doctors :</a:t>
            </a:r>
          </a:p>
          <a:p>
            <a:pPr marL="742950" marR="0" lvl="1"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rPr>
              <a:t>who are</a:t>
            </a:r>
            <a:r>
              <a:rPr kumimoji="0" lang="en-US" sz="1400" b="0" i="0" u="none" strike="noStrike" kern="0" cap="none" spc="0" normalizeH="0" noProof="0" dirty="0">
                <a:ln>
                  <a:noFill/>
                </a:ln>
                <a:solidFill>
                  <a:prstClr val="black"/>
                </a:solidFill>
                <a:effectLst/>
                <a:uLnTx/>
                <a:uFillTx/>
              </a:rPr>
              <a:t> contributing to reasonable sales in the market</a:t>
            </a:r>
          </a:p>
          <a:p>
            <a:pPr marL="742950" marR="0" lvl="1"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rPr>
              <a:t>who are contributing to reasonable sales of the brand</a:t>
            </a:r>
          </a:p>
          <a:p>
            <a:pPr marL="742950" lvl="1" indent="-285750">
              <a:spcBef>
                <a:spcPct val="20000"/>
              </a:spcBef>
              <a:buFont typeface="Arial" panose="020B0604020202020204" pitchFamily="34" charset="0"/>
              <a:buChar char="•"/>
              <a:defRPr/>
            </a:pPr>
            <a:r>
              <a:rPr lang="en-US" sz="1400" kern="0" dirty="0">
                <a:solidFill>
                  <a:prstClr val="black"/>
                </a:solidFill>
              </a:rPr>
              <a:t>Who have historically been targeted</a:t>
            </a:r>
          </a:p>
          <a:p>
            <a:pPr marL="57150" lvl="1" indent="-57150">
              <a:spcBef>
                <a:spcPct val="20000"/>
              </a:spcBef>
              <a:defRPr/>
            </a:pPr>
            <a:r>
              <a:rPr lang="en-US" sz="1400" kern="0" dirty="0">
                <a:solidFill>
                  <a:prstClr val="black"/>
                </a:solidFill>
              </a:rPr>
              <a:t>Ex – Remove HCPs in bottom 2 deciles except brand writers and called on HCPs</a:t>
            </a:r>
            <a:endParaRPr kumimoji="0" lang="en-US" sz="1400" b="0" i="0" u="none" strike="noStrike" kern="0" cap="none" spc="0" normalizeH="0" baseline="0" noProof="0" dirty="0">
              <a:ln>
                <a:noFill/>
              </a:ln>
              <a:solidFill>
                <a:prstClr val="black"/>
              </a:solidFill>
              <a:effectLst/>
              <a:uLnTx/>
              <a:uFillTx/>
            </a:endParaRPr>
          </a:p>
        </p:txBody>
      </p:sp>
      <p:sp>
        <p:nvSpPr>
          <p:cNvPr id="7" name="Rectangle 6">
            <a:extLst>
              <a:ext uri="{FF2B5EF4-FFF2-40B4-BE49-F238E27FC236}">
                <a16:creationId xmlns:a16="http://schemas.microsoft.com/office/drawing/2014/main" id="{75A2A45F-0D10-8F3C-2783-C4EB9B8BF86C}"/>
              </a:ext>
            </a:extLst>
          </p:cNvPr>
          <p:cNvSpPr/>
          <p:nvPr/>
        </p:nvSpPr>
        <p:spPr>
          <a:xfrm>
            <a:off x="790892" y="1285938"/>
            <a:ext cx="2182703" cy="264099"/>
          </a:xfrm>
          <a:prstGeom prst="rect">
            <a:avLst/>
          </a:prstGeom>
          <a:solidFill>
            <a:srgbClr val="E243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Analysis Universe</a:t>
            </a:r>
          </a:p>
        </p:txBody>
      </p:sp>
      <p:sp>
        <p:nvSpPr>
          <p:cNvPr id="8" name="Rectangle 7">
            <a:extLst>
              <a:ext uri="{FF2B5EF4-FFF2-40B4-BE49-F238E27FC236}">
                <a16:creationId xmlns:a16="http://schemas.microsoft.com/office/drawing/2014/main" id="{5641C8FD-551D-EC75-0137-5FCACF90C642}"/>
              </a:ext>
            </a:extLst>
          </p:cNvPr>
          <p:cNvSpPr/>
          <p:nvPr/>
        </p:nvSpPr>
        <p:spPr>
          <a:xfrm>
            <a:off x="816565" y="3799939"/>
            <a:ext cx="5915623" cy="1815882"/>
          </a:xfrm>
          <a:prstGeom prst="rect">
            <a:avLst/>
          </a:prstGeom>
          <a:solidFill>
            <a:srgbClr val="F2F2F2"/>
          </a:solidFill>
        </p:spPr>
        <p:txBody>
          <a:bodyPr wrap="square" anchor="ctr">
            <a:spAutoFit/>
          </a:bodyPr>
          <a:lstStyle/>
          <a:p>
            <a:pPr marL="285750" marR="0" lvl="0"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1400" kern="0" dirty="0">
                <a:solidFill>
                  <a:prstClr val="black"/>
                </a:solidFill>
              </a:rPr>
              <a:t>Subset of Analysis Universe</a:t>
            </a:r>
          </a:p>
          <a:p>
            <a:pPr marL="285750" marR="0" lvl="0"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1400" kern="0" dirty="0">
                <a:solidFill>
                  <a:prstClr val="black"/>
                </a:solidFill>
              </a:rPr>
              <a:t>Remove nonconforming data points</a:t>
            </a:r>
          </a:p>
          <a:p>
            <a:pPr marL="285750" marR="0" lvl="0"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1400" kern="0" dirty="0">
                <a:solidFill>
                  <a:prstClr val="black"/>
                </a:solidFill>
              </a:rPr>
              <a:t>Client specific business rules</a:t>
            </a:r>
          </a:p>
          <a:p>
            <a:pPr marL="285750" marR="0" lvl="0"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rPr>
              <a:t>Possible Modeling Universe - </a:t>
            </a:r>
            <a:r>
              <a:rPr lang="en-US" sz="1400" b="1" kern="0" dirty="0">
                <a:solidFill>
                  <a:prstClr val="black"/>
                </a:solidFill>
              </a:rPr>
              <a:t>B + C + D + E</a:t>
            </a:r>
            <a:endParaRPr kumimoji="0" lang="en-US" sz="1400" b="1" i="0" u="none" strike="noStrike" kern="0" cap="none" spc="0" normalizeH="0" baseline="0" noProof="0" dirty="0">
              <a:ln>
                <a:noFill/>
              </a:ln>
              <a:solidFill>
                <a:prstClr val="black"/>
              </a:solidFill>
              <a:effectLst/>
              <a:uLnTx/>
              <a:uFillTx/>
            </a:endParaRPr>
          </a:p>
          <a:p>
            <a:pPr marL="285750" marR="0" lvl="0" indent="-28575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1400" kern="0" dirty="0">
                <a:solidFill>
                  <a:prstClr val="black"/>
                </a:solidFill>
              </a:rPr>
              <a:t>Additional business rules:</a:t>
            </a:r>
          </a:p>
          <a:p>
            <a:pPr marL="742950" lvl="1" indent="-285750">
              <a:spcBef>
                <a:spcPct val="20000"/>
              </a:spcBef>
              <a:buFont typeface="Arial" panose="020B0604020202020204" pitchFamily="34" charset="0"/>
              <a:buChar char="•"/>
              <a:defRPr/>
            </a:pPr>
            <a:r>
              <a:rPr kumimoji="0" lang="en-US" sz="1400" b="0" i="0" u="none" strike="noStrike" kern="0" cap="none" spc="0" normalizeH="0" baseline="0" noProof="0" dirty="0">
                <a:ln>
                  <a:noFill/>
                </a:ln>
                <a:solidFill>
                  <a:prstClr val="black"/>
                </a:solidFill>
                <a:effectLst/>
                <a:uLnTx/>
                <a:uFillTx/>
              </a:rPr>
              <a:t>Remove HCPs in top 8 decile</a:t>
            </a:r>
            <a:r>
              <a:rPr kumimoji="0" lang="en-US" sz="1400" b="0" i="0" u="none" strike="noStrike" kern="0" cap="none" spc="0" normalizeH="0" noProof="0" dirty="0">
                <a:ln>
                  <a:noFill/>
                </a:ln>
                <a:solidFill>
                  <a:prstClr val="black"/>
                </a:solidFill>
                <a:effectLst/>
                <a:uLnTx/>
                <a:uFillTx/>
              </a:rPr>
              <a:t> that are not brand writers AND not called on</a:t>
            </a:r>
          </a:p>
        </p:txBody>
      </p:sp>
      <p:sp>
        <p:nvSpPr>
          <p:cNvPr id="9" name="Rectangle 8">
            <a:extLst>
              <a:ext uri="{FF2B5EF4-FFF2-40B4-BE49-F238E27FC236}">
                <a16:creationId xmlns:a16="http://schemas.microsoft.com/office/drawing/2014/main" id="{61018E0D-FEC5-F4EC-CE40-AF4720F5AFCA}"/>
              </a:ext>
            </a:extLst>
          </p:cNvPr>
          <p:cNvSpPr/>
          <p:nvPr/>
        </p:nvSpPr>
        <p:spPr>
          <a:xfrm>
            <a:off x="809706" y="3475812"/>
            <a:ext cx="2479713" cy="264099"/>
          </a:xfrm>
          <a:prstGeom prst="rect">
            <a:avLst/>
          </a:prstGeom>
          <a:solidFill>
            <a:srgbClr val="E243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Modeling Universe</a:t>
            </a:r>
          </a:p>
        </p:txBody>
      </p:sp>
      <p:grpSp>
        <p:nvGrpSpPr>
          <p:cNvPr id="10" name="Group 9">
            <a:extLst>
              <a:ext uri="{FF2B5EF4-FFF2-40B4-BE49-F238E27FC236}">
                <a16:creationId xmlns:a16="http://schemas.microsoft.com/office/drawing/2014/main" id="{973F566E-9CB7-AB61-35CA-D582CB391AC1}"/>
              </a:ext>
            </a:extLst>
          </p:cNvPr>
          <p:cNvGrpSpPr/>
          <p:nvPr/>
        </p:nvGrpSpPr>
        <p:grpSpPr>
          <a:xfrm>
            <a:off x="7958328" y="1997339"/>
            <a:ext cx="3457915" cy="2921356"/>
            <a:chOff x="2196859" y="1634722"/>
            <a:chExt cx="3457915" cy="2921356"/>
          </a:xfrm>
        </p:grpSpPr>
        <p:sp>
          <p:nvSpPr>
            <p:cNvPr id="11" name="Oval 10">
              <a:extLst>
                <a:ext uri="{FF2B5EF4-FFF2-40B4-BE49-F238E27FC236}">
                  <a16:creationId xmlns:a16="http://schemas.microsoft.com/office/drawing/2014/main" id="{54C27FAB-B3DF-6688-9C00-77781D0E0BB0}"/>
                </a:ext>
              </a:extLst>
            </p:cNvPr>
            <p:cNvSpPr/>
            <p:nvPr/>
          </p:nvSpPr>
          <p:spPr>
            <a:xfrm>
              <a:off x="2446002" y="2155183"/>
              <a:ext cx="2084380" cy="2106637"/>
            </a:xfrm>
            <a:prstGeom prst="ellipse">
              <a:avLst/>
            </a:prstGeom>
            <a:solidFill>
              <a:srgbClr val="008059">
                <a:alpha val="20000"/>
              </a:srgbClr>
            </a:solidFill>
            <a:ln w="28575"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Source Sans Pro"/>
                <a:ea typeface="+mn-ea"/>
                <a:cs typeface="+mn-cs"/>
              </a:endParaRPr>
            </a:p>
          </p:txBody>
        </p:sp>
        <p:sp>
          <p:nvSpPr>
            <p:cNvPr id="12" name="Oval 11">
              <a:extLst>
                <a:ext uri="{FF2B5EF4-FFF2-40B4-BE49-F238E27FC236}">
                  <a16:creationId xmlns:a16="http://schemas.microsoft.com/office/drawing/2014/main" id="{55D0CD14-7D5D-DB70-DD90-46DA453A1368}"/>
                </a:ext>
              </a:extLst>
            </p:cNvPr>
            <p:cNvSpPr/>
            <p:nvPr/>
          </p:nvSpPr>
          <p:spPr>
            <a:xfrm>
              <a:off x="3433980" y="2488991"/>
              <a:ext cx="1612363" cy="1629580"/>
            </a:xfrm>
            <a:prstGeom prst="ellipse">
              <a:avLst/>
            </a:prstGeom>
            <a:solidFill>
              <a:srgbClr val="FFC000">
                <a:alpha val="80000"/>
              </a:srgbClr>
            </a:solidFill>
            <a:ln w="28575"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ource Sans Pro"/>
                <a:ea typeface="+mn-ea"/>
                <a:cs typeface="+mn-cs"/>
              </a:endParaRPr>
            </a:p>
          </p:txBody>
        </p:sp>
        <p:sp>
          <p:nvSpPr>
            <p:cNvPr id="13" name="Oval 12">
              <a:extLst>
                <a:ext uri="{FF2B5EF4-FFF2-40B4-BE49-F238E27FC236}">
                  <a16:creationId xmlns:a16="http://schemas.microsoft.com/office/drawing/2014/main" id="{4C5003C4-5C65-3E78-2AB2-4D9A8FD022A6}"/>
                </a:ext>
              </a:extLst>
            </p:cNvPr>
            <p:cNvSpPr/>
            <p:nvPr/>
          </p:nvSpPr>
          <p:spPr>
            <a:xfrm>
              <a:off x="2980113" y="2753040"/>
              <a:ext cx="1025128" cy="1036073"/>
            </a:xfrm>
            <a:prstGeom prst="ellipse">
              <a:avLst/>
            </a:prstGeom>
            <a:solidFill>
              <a:srgbClr val="D0D0CE">
                <a:lumMod val="10000"/>
                <a:alpha val="20000"/>
              </a:srgbClr>
            </a:solidFill>
            <a:ln w="28575"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Source Sans Pro"/>
                <a:ea typeface="+mn-ea"/>
                <a:cs typeface="+mn-cs"/>
              </a:endParaRPr>
            </a:p>
          </p:txBody>
        </p:sp>
        <p:sp>
          <p:nvSpPr>
            <p:cNvPr id="14" name="TextBox 13">
              <a:extLst>
                <a:ext uri="{FF2B5EF4-FFF2-40B4-BE49-F238E27FC236}">
                  <a16:creationId xmlns:a16="http://schemas.microsoft.com/office/drawing/2014/main" id="{CDF23931-658F-9B92-3933-86473B1C3FA0}"/>
                </a:ext>
              </a:extLst>
            </p:cNvPr>
            <p:cNvSpPr txBox="1"/>
            <p:nvPr/>
          </p:nvSpPr>
          <p:spPr>
            <a:xfrm>
              <a:off x="2329950" y="1900950"/>
              <a:ext cx="1402296" cy="248882"/>
            </a:xfrm>
            <a:prstGeom prst="rect">
              <a:avLst/>
            </a:prstGeom>
          </p:spPr>
          <p:txBody>
            <a:bodyPr wrap="square" rtlCol="0">
              <a:spAutoFit/>
            </a:bodyPr>
            <a:lstStyle/>
            <a:p>
              <a:pPr defTabSz="685800"/>
              <a:r>
                <a:rPr lang="en-IN" sz="1100" dirty="0">
                  <a:solidFill>
                    <a:prstClr val="black"/>
                  </a:solidFill>
                  <a:latin typeface="Source Sans Pro"/>
                </a:rPr>
                <a:t>Market Writers</a:t>
              </a:r>
            </a:p>
          </p:txBody>
        </p:sp>
        <p:sp>
          <p:nvSpPr>
            <p:cNvPr id="15" name="TextBox 14">
              <a:extLst>
                <a:ext uri="{FF2B5EF4-FFF2-40B4-BE49-F238E27FC236}">
                  <a16:creationId xmlns:a16="http://schemas.microsoft.com/office/drawing/2014/main" id="{E23C3578-92A5-BAFD-631B-F70E2BD4094F}"/>
                </a:ext>
              </a:extLst>
            </p:cNvPr>
            <p:cNvSpPr txBox="1"/>
            <p:nvPr/>
          </p:nvSpPr>
          <p:spPr>
            <a:xfrm>
              <a:off x="4758968" y="2392256"/>
              <a:ext cx="819381" cy="248882"/>
            </a:xfrm>
            <a:prstGeom prst="rect">
              <a:avLst/>
            </a:prstGeom>
          </p:spPr>
          <p:txBody>
            <a:bodyPr wrap="square" rtlCol="0">
              <a:spAutoFit/>
            </a:bodyPr>
            <a:lstStyle/>
            <a:p>
              <a:pPr defTabSz="685800"/>
              <a:r>
                <a:rPr lang="en-IN" sz="1100" dirty="0">
                  <a:solidFill>
                    <a:prstClr val="black"/>
                  </a:solidFill>
                  <a:latin typeface="Source Sans Pro"/>
                </a:rPr>
                <a:t>Called on </a:t>
              </a:r>
            </a:p>
          </p:txBody>
        </p:sp>
        <p:sp>
          <p:nvSpPr>
            <p:cNvPr id="16" name="TextBox 15">
              <a:extLst>
                <a:ext uri="{FF2B5EF4-FFF2-40B4-BE49-F238E27FC236}">
                  <a16:creationId xmlns:a16="http://schemas.microsoft.com/office/drawing/2014/main" id="{118083A0-8C24-117C-B806-E6C6087542DE}"/>
                </a:ext>
              </a:extLst>
            </p:cNvPr>
            <p:cNvSpPr txBox="1"/>
            <p:nvPr/>
          </p:nvSpPr>
          <p:spPr>
            <a:xfrm>
              <a:off x="3890790" y="4307196"/>
              <a:ext cx="1402296" cy="248882"/>
            </a:xfrm>
            <a:prstGeom prst="rect">
              <a:avLst/>
            </a:prstGeom>
          </p:spPr>
          <p:txBody>
            <a:bodyPr wrap="square" rtlCol="0">
              <a:spAutoFit/>
            </a:bodyPr>
            <a:lstStyle/>
            <a:p>
              <a:pPr defTabSz="685800"/>
              <a:r>
                <a:rPr lang="en-IN" sz="1100" dirty="0">
                  <a:solidFill>
                    <a:prstClr val="black"/>
                  </a:solidFill>
                  <a:latin typeface="Source Sans Pro"/>
                </a:rPr>
                <a:t>Brand Writers</a:t>
              </a:r>
            </a:p>
          </p:txBody>
        </p:sp>
        <p:sp>
          <p:nvSpPr>
            <p:cNvPr id="17" name="TextBox 16">
              <a:extLst>
                <a:ext uri="{FF2B5EF4-FFF2-40B4-BE49-F238E27FC236}">
                  <a16:creationId xmlns:a16="http://schemas.microsoft.com/office/drawing/2014/main" id="{8044F817-E607-0790-EFBA-C5906A09D4BB}"/>
                </a:ext>
              </a:extLst>
            </p:cNvPr>
            <p:cNvSpPr txBox="1"/>
            <p:nvPr/>
          </p:nvSpPr>
          <p:spPr>
            <a:xfrm>
              <a:off x="4789888" y="3237228"/>
              <a:ext cx="296869" cy="351363"/>
            </a:xfrm>
            <a:prstGeom prst="rect">
              <a:avLst/>
            </a:prstGeom>
          </p:spPr>
          <p:txBody>
            <a:bodyPr wrap="square" rtlCol="0">
              <a:spAutoFit/>
            </a:bodyPr>
            <a:lstStyle/>
            <a:p>
              <a:pPr defTabSz="685800"/>
              <a:endParaRPr lang="en-US" dirty="0">
                <a:solidFill>
                  <a:srgbClr val="63666A"/>
                </a:solidFill>
                <a:latin typeface="Source Sans Pro"/>
              </a:endParaRPr>
            </a:p>
          </p:txBody>
        </p:sp>
        <p:sp>
          <p:nvSpPr>
            <p:cNvPr id="18" name="TextBox 17">
              <a:extLst>
                <a:ext uri="{FF2B5EF4-FFF2-40B4-BE49-F238E27FC236}">
                  <a16:creationId xmlns:a16="http://schemas.microsoft.com/office/drawing/2014/main" id="{47C562DD-3E3E-89CB-D3DD-7B210A7373B8}"/>
                </a:ext>
              </a:extLst>
            </p:cNvPr>
            <p:cNvSpPr txBox="1"/>
            <p:nvPr/>
          </p:nvSpPr>
          <p:spPr>
            <a:xfrm>
              <a:off x="4933342" y="3382212"/>
              <a:ext cx="296869" cy="351363"/>
            </a:xfrm>
            <a:prstGeom prst="rect">
              <a:avLst/>
            </a:prstGeom>
          </p:spPr>
          <p:txBody>
            <a:bodyPr wrap="square" rtlCol="0">
              <a:spAutoFit/>
            </a:bodyPr>
            <a:lstStyle/>
            <a:p>
              <a:pPr defTabSz="685800"/>
              <a:endParaRPr lang="en-US" dirty="0">
                <a:solidFill>
                  <a:srgbClr val="63666A"/>
                </a:solidFill>
                <a:latin typeface="Source Sans Pro"/>
              </a:endParaRPr>
            </a:p>
          </p:txBody>
        </p:sp>
        <p:sp>
          <p:nvSpPr>
            <p:cNvPr id="19" name="TextBox 18">
              <a:extLst>
                <a:ext uri="{FF2B5EF4-FFF2-40B4-BE49-F238E27FC236}">
                  <a16:creationId xmlns:a16="http://schemas.microsoft.com/office/drawing/2014/main" id="{5EE2E720-7782-A19D-E9CE-F891DD90E4FF}"/>
                </a:ext>
              </a:extLst>
            </p:cNvPr>
            <p:cNvSpPr txBox="1"/>
            <p:nvPr/>
          </p:nvSpPr>
          <p:spPr>
            <a:xfrm>
              <a:off x="2516471" y="3095395"/>
              <a:ext cx="296869" cy="351363"/>
            </a:xfrm>
            <a:prstGeom prst="rect">
              <a:avLst/>
            </a:prstGeom>
          </p:spPr>
          <p:txBody>
            <a:bodyPr wrap="square" rtlCol="0">
              <a:spAutoFit/>
            </a:bodyPr>
            <a:lstStyle/>
            <a:p>
              <a:pPr defTabSz="685800"/>
              <a:endParaRPr lang="en-US" dirty="0">
                <a:solidFill>
                  <a:srgbClr val="63666A"/>
                </a:solidFill>
                <a:latin typeface="Source Sans Pro"/>
              </a:endParaRPr>
            </a:p>
          </p:txBody>
        </p:sp>
        <p:cxnSp>
          <p:nvCxnSpPr>
            <p:cNvPr id="20" name="Straight Arrow Connector 19">
              <a:extLst>
                <a:ext uri="{FF2B5EF4-FFF2-40B4-BE49-F238E27FC236}">
                  <a16:creationId xmlns:a16="http://schemas.microsoft.com/office/drawing/2014/main" id="{5B694AF6-6B33-25F1-AD74-9268CDFDFF70}"/>
                </a:ext>
              </a:extLst>
            </p:cNvPr>
            <p:cNvCxnSpPr/>
            <p:nvPr/>
          </p:nvCxnSpPr>
          <p:spPr>
            <a:xfrm flipH="1" flipV="1">
              <a:off x="3797358" y="3731995"/>
              <a:ext cx="374657" cy="575202"/>
            </a:xfrm>
            <a:prstGeom prst="straightConnector1">
              <a:avLst/>
            </a:prstGeom>
            <a:noFill/>
            <a:ln w="9525" cap="flat" cmpd="sng" algn="ctr">
              <a:solidFill>
                <a:sysClr val="windowText" lastClr="000000"/>
              </a:solidFill>
              <a:prstDash val="solid"/>
              <a:tailEnd type="triangle"/>
            </a:ln>
            <a:effectLst/>
          </p:spPr>
        </p:cxnSp>
        <p:cxnSp>
          <p:nvCxnSpPr>
            <p:cNvPr id="21" name="Straight Arrow Connector 20">
              <a:extLst>
                <a:ext uri="{FF2B5EF4-FFF2-40B4-BE49-F238E27FC236}">
                  <a16:creationId xmlns:a16="http://schemas.microsoft.com/office/drawing/2014/main" id="{9771F75C-218F-8ABB-8AC1-51B1B784F60C}"/>
                </a:ext>
              </a:extLst>
            </p:cNvPr>
            <p:cNvCxnSpPr/>
            <p:nvPr/>
          </p:nvCxnSpPr>
          <p:spPr>
            <a:xfrm flipH="1">
              <a:off x="4943304" y="2616679"/>
              <a:ext cx="103039" cy="264048"/>
            </a:xfrm>
            <a:prstGeom prst="straightConnector1">
              <a:avLst/>
            </a:prstGeom>
            <a:noFill/>
            <a:ln w="9525" cap="flat" cmpd="sng" algn="ctr">
              <a:solidFill>
                <a:sysClr val="windowText" lastClr="000000"/>
              </a:solidFill>
              <a:prstDash val="solid"/>
              <a:tailEnd type="triangle"/>
            </a:ln>
            <a:effectLst/>
          </p:spPr>
        </p:cxnSp>
        <p:cxnSp>
          <p:nvCxnSpPr>
            <p:cNvPr id="22" name="Straight Arrow Connector 21">
              <a:extLst>
                <a:ext uri="{FF2B5EF4-FFF2-40B4-BE49-F238E27FC236}">
                  <a16:creationId xmlns:a16="http://schemas.microsoft.com/office/drawing/2014/main" id="{ECB98DD7-3792-9547-D946-20D2E0F604CE}"/>
                </a:ext>
              </a:extLst>
            </p:cNvPr>
            <p:cNvCxnSpPr>
              <a:cxnSpLocks/>
              <a:endCxn id="11" idx="1"/>
            </p:cNvCxnSpPr>
            <p:nvPr/>
          </p:nvCxnSpPr>
          <p:spPr>
            <a:xfrm>
              <a:off x="2723198" y="2082695"/>
              <a:ext cx="28055" cy="380998"/>
            </a:xfrm>
            <a:prstGeom prst="straightConnector1">
              <a:avLst/>
            </a:prstGeom>
            <a:noFill/>
            <a:ln w="9525" cap="flat" cmpd="sng" algn="ctr">
              <a:solidFill>
                <a:sysClr val="windowText" lastClr="000000"/>
              </a:solidFill>
              <a:prstDash val="solid"/>
              <a:tailEnd type="triangle"/>
            </a:ln>
            <a:effectLst/>
          </p:spPr>
        </p:cxnSp>
        <p:sp>
          <p:nvSpPr>
            <p:cNvPr id="23" name="Oval 22">
              <a:extLst>
                <a:ext uri="{FF2B5EF4-FFF2-40B4-BE49-F238E27FC236}">
                  <a16:creationId xmlns:a16="http://schemas.microsoft.com/office/drawing/2014/main" id="{298C243D-386A-8908-93F1-6A97AB964FF7}"/>
                </a:ext>
              </a:extLst>
            </p:cNvPr>
            <p:cNvSpPr/>
            <p:nvPr/>
          </p:nvSpPr>
          <p:spPr>
            <a:xfrm>
              <a:off x="2594745" y="3107170"/>
              <a:ext cx="295425" cy="307134"/>
            </a:xfrm>
            <a:prstGeom prst="ellipse">
              <a:avLst/>
            </a:prstGeom>
            <a:solidFill>
              <a:sysClr val="window" lastClr="FFFFFF"/>
            </a:solidFill>
            <a:ln w="25400" cap="flat" cmpd="sng" algn="ctr">
              <a:solidFill>
                <a:srgbClr val="D0D0CE"/>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ource Sans Pro"/>
                  <a:ea typeface="+mn-ea"/>
                  <a:cs typeface="+mn-cs"/>
                </a:rPr>
                <a:t>A</a:t>
              </a:r>
            </a:p>
          </p:txBody>
        </p:sp>
        <p:sp>
          <p:nvSpPr>
            <p:cNvPr id="24" name="Oval 23">
              <a:extLst>
                <a:ext uri="{FF2B5EF4-FFF2-40B4-BE49-F238E27FC236}">
                  <a16:creationId xmlns:a16="http://schemas.microsoft.com/office/drawing/2014/main" id="{9743F0BF-5351-0DC6-045B-BAE284B27AAB}"/>
                </a:ext>
              </a:extLst>
            </p:cNvPr>
            <p:cNvSpPr/>
            <p:nvPr/>
          </p:nvSpPr>
          <p:spPr>
            <a:xfrm>
              <a:off x="4637917" y="3083660"/>
              <a:ext cx="295425" cy="307134"/>
            </a:xfrm>
            <a:prstGeom prst="ellipse">
              <a:avLst/>
            </a:prstGeom>
            <a:solidFill>
              <a:sysClr val="window" lastClr="FFFFFF"/>
            </a:solidFill>
            <a:ln w="25400" cap="flat" cmpd="sng" algn="ctr">
              <a:solidFill>
                <a:srgbClr val="D0D0CE"/>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ource Sans Pro"/>
                  <a:ea typeface="+mn-ea"/>
                  <a:cs typeface="+mn-cs"/>
                </a:rPr>
                <a:t>E</a:t>
              </a:r>
            </a:p>
          </p:txBody>
        </p:sp>
        <p:sp>
          <p:nvSpPr>
            <p:cNvPr id="25" name="Oval 24">
              <a:extLst>
                <a:ext uri="{FF2B5EF4-FFF2-40B4-BE49-F238E27FC236}">
                  <a16:creationId xmlns:a16="http://schemas.microsoft.com/office/drawing/2014/main" id="{8B513010-5C4E-73D2-15B2-2808C7D48634}"/>
                </a:ext>
              </a:extLst>
            </p:cNvPr>
            <p:cNvSpPr/>
            <p:nvPr/>
          </p:nvSpPr>
          <p:spPr>
            <a:xfrm>
              <a:off x="4110174" y="3085210"/>
              <a:ext cx="295425" cy="307134"/>
            </a:xfrm>
            <a:prstGeom prst="ellipse">
              <a:avLst/>
            </a:prstGeom>
            <a:solidFill>
              <a:sysClr val="window" lastClr="FFFFFF"/>
            </a:solidFill>
            <a:ln w="25400" cap="flat" cmpd="sng" algn="ctr">
              <a:solidFill>
                <a:srgbClr val="D0D0CE"/>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ource Sans Pro"/>
                  <a:ea typeface="+mn-ea"/>
                  <a:cs typeface="+mn-cs"/>
                </a:rPr>
                <a:t>D</a:t>
              </a:r>
            </a:p>
          </p:txBody>
        </p:sp>
        <p:sp>
          <p:nvSpPr>
            <p:cNvPr id="26" name="Oval 25">
              <a:extLst>
                <a:ext uri="{FF2B5EF4-FFF2-40B4-BE49-F238E27FC236}">
                  <a16:creationId xmlns:a16="http://schemas.microsoft.com/office/drawing/2014/main" id="{5BE73AC5-BE02-5C52-94FF-DF277E90219B}"/>
                </a:ext>
              </a:extLst>
            </p:cNvPr>
            <p:cNvSpPr/>
            <p:nvPr/>
          </p:nvSpPr>
          <p:spPr>
            <a:xfrm>
              <a:off x="3580034" y="3098588"/>
              <a:ext cx="295425" cy="307134"/>
            </a:xfrm>
            <a:prstGeom prst="ellipse">
              <a:avLst/>
            </a:prstGeom>
            <a:solidFill>
              <a:sysClr val="window" lastClr="FFFFFF"/>
            </a:solidFill>
            <a:ln w="25400" cap="flat" cmpd="sng" algn="ctr">
              <a:solidFill>
                <a:srgbClr val="D0D0CE"/>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ource Sans Pro"/>
                  <a:ea typeface="+mn-ea"/>
                  <a:cs typeface="+mn-cs"/>
                </a:rPr>
                <a:t>C</a:t>
              </a:r>
            </a:p>
          </p:txBody>
        </p:sp>
        <p:sp>
          <p:nvSpPr>
            <p:cNvPr id="27" name="Oval 26">
              <a:extLst>
                <a:ext uri="{FF2B5EF4-FFF2-40B4-BE49-F238E27FC236}">
                  <a16:creationId xmlns:a16="http://schemas.microsoft.com/office/drawing/2014/main" id="{C60E2714-413D-F496-B9E0-FC917BBD3070}"/>
                </a:ext>
              </a:extLst>
            </p:cNvPr>
            <p:cNvSpPr/>
            <p:nvPr/>
          </p:nvSpPr>
          <p:spPr>
            <a:xfrm>
              <a:off x="3065984" y="3090006"/>
              <a:ext cx="295425" cy="307134"/>
            </a:xfrm>
            <a:prstGeom prst="ellipse">
              <a:avLst/>
            </a:prstGeom>
            <a:solidFill>
              <a:sysClr val="window" lastClr="FFFFFF"/>
            </a:solidFill>
            <a:ln w="25400" cap="flat" cmpd="sng" algn="ctr">
              <a:solidFill>
                <a:srgbClr val="D0D0CE"/>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ource Sans Pro"/>
                  <a:ea typeface="+mn-ea"/>
                  <a:cs typeface="+mn-cs"/>
                </a:rPr>
                <a:t>B</a:t>
              </a:r>
            </a:p>
          </p:txBody>
        </p:sp>
        <p:sp>
          <p:nvSpPr>
            <p:cNvPr id="28" name="TextBox 27">
              <a:extLst>
                <a:ext uri="{FF2B5EF4-FFF2-40B4-BE49-F238E27FC236}">
                  <a16:creationId xmlns:a16="http://schemas.microsoft.com/office/drawing/2014/main" id="{F1A90165-D3D4-B72E-2A24-16B6F479B27C}"/>
                </a:ext>
              </a:extLst>
            </p:cNvPr>
            <p:cNvSpPr txBox="1"/>
            <p:nvPr/>
          </p:nvSpPr>
          <p:spPr>
            <a:xfrm>
              <a:off x="2475467" y="3364809"/>
              <a:ext cx="579729" cy="204961"/>
            </a:xfrm>
            <a:prstGeom prst="rect">
              <a:avLst/>
            </a:prstGeom>
          </p:spPr>
          <p:txBody>
            <a:bodyPr wrap="square" rtlCol="0">
              <a:spAutoFit/>
            </a:bodyPr>
            <a:lstStyle/>
            <a:p>
              <a:pPr defTabSz="685800"/>
              <a:r>
                <a:rPr lang="en-US" sz="800" dirty="0">
                  <a:solidFill>
                    <a:prstClr val="black"/>
                  </a:solidFill>
                  <a:latin typeface="Source Sans Pro Semibold"/>
                </a:rPr>
                <a:t>404,013</a:t>
              </a:r>
              <a:endParaRPr lang="en-US" sz="900" dirty="0">
                <a:solidFill>
                  <a:prstClr val="black"/>
                </a:solidFill>
                <a:latin typeface="Source Sans Pro Semibold"/>
              </a:endParaRPr>
            </a:p>
          </p:txBody>
        </p:sp>
        <p:sp>
          <p:nvSpPr>
            <p:cNvPr id="29" name="TextBox 28">
              <a:extLst>
                <a:ext uri="{FF2B5EF4-FFF2-40B4-BE49-F238E27FC236}">
                  <a16:creationId xmlns:a16="http://schemas.microsoft.com/office/drawing/2014/main" id="{B369952A-78C4-CFC1-CCE0-089C8FB6AE37}"/>
                </a:ext>
              </a:extLst>
            </p:cNvPr>
            <p:cNvSpPr txBox="1"/>
            <p:nvPr/>
          </p:nvSpPr>
          <p:spPr>
            <a:xfrm>
              <a:off x="3013647" y="3364809"/>
              <a:ext cx="579729" cy="204961"/>
            </a:xfrm>
            <a:prstGeom prst="rect">
              <a:avLst/>
            </a:prstGeom>
          </p:spPr>
          <p:txBody>
            <a:bodyPr wrap="square" rtlCol="0">
              <a:spAutoFit/>
            </a:bodyPr>
            <a:lstStyle/>
            <a:p>
              <a:pPr defTabSz="685800"/>
              <a:r>
                <a:rPr lang="en-US" sz="800" dirty="0">
                  <a:solidFill>
                    <a:prstClr val="black"/>
                  </a:solidFill>
                  <a:latin typeface="Source Sans Pro Semibold"/>
                </a:rPr>
                <a:t>3,179</a:t>
              </a:r>
              <a:endParaRPr lang="en-US" sz="900" dirty="0">
                <a:solidFill>
                  <a:prstClr val="black"/>
                </a:solidFill>
                <a:latin typeface="Source Sans Pro Semibold"/>
              </a:endParaRPr>
            </a:p>
          </p:txBody>
        </p:sp>
        <p:sp>
          <p:nvSpPr>
            <p:cNvPr id="30" name="TextBox 29">
              <a:extLst>
                <a:ext uri="{FF2B5EF4-FFF2-40B4-BE49-F238E27FC236}">
                  <a16:creationId xmlns:a16="http://schemas.microsoft.com/office/drawing/2014/main" id="{1588825E-2E76-E4CF-27D0-ED7AB900A868}"/>
                </a:ext>
              </a:extLst>
            </p:cNvPr>
            <p:cNvSpPr txBox="1"/>
            <p:nvPr/>
          </p:nvSpPr>
          <p:spPr>
            <a:xfrm>
              <a:off x="3531326" y="3364809"/>
              <a:ext cx="579729" cy="204961"/>
            </a:xfrm>
            <a:prstGeom prst="rect">
              <a:avLst/>
            </a:prstGeom>
          </p:spPr>
          <p:txBody>
            <a:bodyPr wrap="square" rtlCol="0">
              <a:spAutoFit/>
            </a:bodyPr>
            <a:lstStyle/>
            <a:p>
              <a:pPr defTabSz="685800"/>
              <a:r>
                <a:rPr lang="en-US" sz="800" dirty="0">
                  <a:solidFill>
                    <a:prstClr val="black"/>
                  </a:solidFill>
                  <a:latin typeface="Source Sans Pro Semibold"/>
                </a:rPr>
                <a:t>4,482</a:t>
              </a:r>
              <a:endParaRPr lang="en-US" sz="900" dirty="0">
                <a:solidFill>
                  <a:prstClr val="black"/>
                </a:solidFill>
                <a:latin typeface="Source Sans Pro Semibold"/>
              </a:endParaRPr>
            </a:p>
          </p:txBody>
        </p:sp>
        <p:sp>
          <p:nvSpPr>
            <p:cNvPr id="31" name="TextBox 30">
              <a:extLst>
                <a:ext uri="{FF2B5EF4-FFF2-40B4-BE49-F238E27FC236}">
                  <a16:creationId xmlns:a16="http://schemas.microsoft.com/office/drawing/2014/main" id="{AAFD52CE-A447-0AB3-C0D4-DA7F14771488}"/>
                </a:ext>
              </a:extLst>
            </p:cNvPr>
            <p:cNvSpPr txBox="1"/>
            <p:nvPr/>
          </p:nvSpPr>
          <p:spPr>
            <a:xfrm>
              <a:off x="4049006" y="3364809"/>
              <a:ext cx="579729" cy="204961"/>
            </a:xfrm>
            <a:prstGeom prst="rect">
              <a:avLst/>
            </a:prstGeom>
          </p:spPr>
          <p:txBody>
            <a:bodyPr wrap="square" rtlCol="0">
              <a:spAutoFit/>
            </a:bodyPr>
            <a:lstStyle/>
            <a:p>
              <a:pPr defTabSz="685800"/>
              <a:r>
                <a:rPr lang="en-US" sz="800" dirty="0">
                  <a:solidFill>
                    <a:prstClr val="black"/>
                  </a:solidFill>
                  <a:latin typeface="Source Sans Pro Semibold"/>
                </a:rPr>
                <a:t>7,964</a:t>
              </a:r>
              <a:endParaRPr lang="en-US" sz="900" dirty="0">
                <a:solidFill>
                  <a:prstClr val="black"/>
                </a:solidFill>
                <a:latin typeface="Source Sans Pro Semibold"/>
              </a:endParaRPr>
            </a:p>
          </p:txBody>
        </p:sp>
        <p:sp>
          <p:nvSpPr>
            <p:cNvPr id="32" name="TextBox 31">
              <a:extLst>
                <a:ext uri="{FF2B5EF4-FFF2-40B4-BE49-F238E27FC236}">
                  <a16:creationId xmlns:a16="http://schemas.microsoft.com/office/drawing/2014/main" id="{0643092D-C4B6-E27C-2257-01951D90F5BB}"/>
                </a:ext>
              </a:extLst>
            </p:cNvPr>
            <p:cNvSpPr txBox="1"/>
            <p:nvPr/>
          </p:nvSpPr>
          <p:spPr>
            <a:xfrm>
              <a:off x="4641524" y="3364809"/>
              <a:ext cx="579729" cy="204961"/>
            </a:xfrm>
            <a:prstGeom prst="rect">
              <a:avLst/>
            </a:prstGeom>
          </p:spPr>
          <p:txBody>
            <a:bodyPr wrap="square" rtlCol="0">
              <a:spAutoFit/>
            </a:bodyPr>
            <a:lstStyle/>
            <a:p>
              <a:pPr defTabSz="685800"/>
              <a:r>
                <a:rPr lang="en-US" sz="800" dirty="0">
                  <a:solidFill>
                    <a:prstClr val="black"/>
                  </a:solidFill>
                  <a:latin typeface="Source Sans Pro Semibold"/>
                </a:rPr>
                <a:t>991</a:t>
              </a:r>
              <a:endParaRPr lang="en-US" sz="900" dirty="0">
                <a:solidFill>
                  <a:prstClr val="black"/>
                </a:solidFill>
                <a:latin typeface="Source Sans Pro Semibold"/>
              </a:endParaRPr>
            </a:p>
          </p:txBody>
        </p:sp>
        <p:sp>
          <p:nvSpPr>
            <p:cNvPr id="33" name="Oval 32">
              <a:extLst>
                <a:ext uri="{FF2B5EF4-FFF2-40B4-BE49-F238E27FC236}">
                  <a16:creationId xmlns:a16="http://schemas.microsoft.com/office/drawing/2014/main" id="{B7CF0078-A4A0-D635-EB22-6971F9CAA616}"/>
                </a:ext>
              </a:extLst>
            </p:cNvPr>
            <p:cNvSpPr/>
            <p:nvPr/>
          </p:nvSpPr>
          <p:spPr>
            <a:xfrm>
              <a:off x="2446002" y="2155183"/>
              <a:ext cx="2084380" cy="2106637"/>
            </a:xfrm>
            <a:prstGeom prst="ellipse">
              <a:avLst/>
            </a:prstGeom>
            <a:solidFill>
              <a:sysClr val="window" lastClr="FFFFFF">
                <a:alpha val="20000"/>
              </a:sysClr>
            </a:solidFill>
            <a:ln w="28575"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Source Sans Pro"/>
                <a:ea typeface="+mn-ea"/>
                <a:cs typeface="+mn-cs"/>
              </a:endParaRPr>
            </a:p>
          </p:txBody>
        </p:sp>
        <p:sp>
          <p:nvSpPr>
            <p:cNvPr id="34" name="Rectangle 33">
              <a:extLst>
                <a:ext uri="{FF2B5EF4-FFF2-40B4-BE49-F238E27FC236}">
                  <a16:creationId xmlns:a16="http://schemas.microsoft.com/office/drawing/2014/main" id="{A929125A-35CB-191A-938C-31B1D8C25E8E}"/>
                </a:ext>
              </a:extLst>
            </p:cNvPr>
            <p:cNvSpPr/>
            <p:nvPr/>
          </p:nvSpPr>
          <p:spPr>
            <a:xfrm>
              <a:off x="2196859" y="1634722"/>
              <a:ext cx="3457915" cy="252939"/>
            </a:xfrm>
            <a:prstGeom prst="rect">
              <a:avLst/>
            </a:prstGeom>
            <a:solidFill>
              <a:srgbClr val="E243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lt1"/>
                  </a:solidFill>
                </a:rPr>
                <a:t>Total HCP Universe (420k HCPs)</a:t>
              </a:r>
            </a:p>
          </p:txBody>
        </p:sp>
        <p:sp>
          <p:nvSpPr>
            <p:cNvPr id="35" name="Rectangle 34">
              <a:extLst>
                <a:ext uri="{FF2B5EF4-FFF2-40B4-BE49-F238E27FC236}">
                  <a16:creationId xmlns:a16="http://schemas.microsoft.com/office/drawing/2014/main" id="{23B3EE2D-B6E9-6139-CCEE-5D8A703B83B5}"/>
                </a:ext>
              </a:extLst>
            </p:cNvPr>
            <p:cNvSpPr/>
            <p:nvPr/>
          </p:nvSpPr>
          <p:spPr>
            <a:xfrm>
              <a:off x="2218809" y="1929402"/>
              <a:ext cx="3435965" cy="2626676"/>
            </a:xfrm>
            <a:prstGeom prst="rect">
              <a:avLst/>
            </a:prstGeom>
            <a:noFill/>
            <a:ln w="28575">
              <a:solidFill>
                <a:srgbClr val="E24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TextBox 35">
            <a:extLst>
              <a:ext uri="{FF2B5EF4-FFF2-40B4-BE49-F238E27FC236}">
                <a16:creationId xmlns:a16="http://schemas.microsoft.com/office/drawing/2014/main" id="{14DBA5FA-EF48-73B4-EC42-7644E4F096D7}"/>
              </a:ext>
            </a:extLst>
          </p:cNvPr>
          <p:cNvSpPr txBox="1"/>
          <p:nvPr/>
        </p:nvSpPr>
        <p:spPr>
          <a:xfrm>
            <a:off x="7751906" y="5119813"/>
            <a:ext cx="3664337" cy="461665"/>
          </a:xfrm>
          <a:prstGeom prst="rect">
            <a:avLst/>
          </a:prstGeom>
          <a:noFill/>
        </p:spPr>
        <p:txBody>
          <a:bodyPr wrap="square" rtlCol="0">
            <a:spAutoFit/>
          </a:bodyPr>
          <a:lstStyle/>
          <a:p>
            <a:r>
              <a:rPr lang="en-IN" sz="1200" dirty="0"/>
              <a:t>*This is illustrative and in most MMX projects, other channels will also play a role in universe selection</a:t>
            </a:r>
          </a:p>
        </p:txBody>
      </p:sp>
      <p:pic>
        <p:nvPicPr>
          <p:cNvPr id="37" name="Picture 2">
            <a:extLst>
              <a:ext uri="{FF2B5EF4-FFF2-40B4-BE49-F238E27FC236}">
                <a16:creationId xmlns:a16="http://schemas.microsoft.com/office/drawing/2014/main" id="{359EFBFC-8E92-7505-934B-FE5C5AB46C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4620" y="1184945"/>
            <a:ext cx="1295580" cy="65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43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A2D2-2D05-0EA2-234E-3A84173CFC5F}"/>
              </a:ext>
            </a:extLst>
          </p:cNvPr>
          <p:cNvSpPr>
            <a:spLocks noGrp="1"/>
          </p:cNvSpPr>
          <p:nvPr>
            <p:ph type="title"/>
          </p:nvPr>
        </p:nvSpPr>
        <p:spPr/>
        <p:txBody>
          <a:bodyPr/>
          <a:lstStyle/>
          <a:p>
            <a:r>
              <a:rPr lang="en-US" sz="2400" dirty="0"/>
              <a:t>Concept of adstocking</a:t>
            </a:r>
            <a:endParaRPr lang="en-IN" sz="2400" dirty="0"/>
          </a:p>
        </p:txBody>
      </p:sp>
      <p:sp>
        <p:nvSpPr>
          <p:cNvPr id="4" name="Slide Number Placeholder 3">
            <a:extLst>
              <a:ext uri="{FF2B5EF4-FFF2-40B4-BE49-F238E27FC236}">
                <a16:creationId xmlns:a16="http://schemas.microsoft.com/office/drawing/2014/main" id="{B97BD1E9-5204-8E49-28FD-9AED7E8143F7}"/>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7</a:t>
            </a:fld>
            <a:endParaRPr lang="en-US" dirty="0"/>
          </a:p>
        </p:txBody>
      </p:sp>
      <p:sp>
        <p:nvSpPr>
          <p:cNvPr id="5" name="Footer Placeholder 4">
            <a:extLst>
              <a:ext uri="{FF2B5EF4-FFF2-40B4-BE49-F238E27FC236}">
                <a16:creationId xmlns:a16="http://schemas.microsoft.com/office/drawing/2014/main" id="{473D125A-62E7-B4F9-747D-654ACBB5B233}"/>
              </a:ext>
            </a:extLst>
          </p:cNvPr>
          <p:cNvSpPr>
            <a:spLocks noGrp="1"/>
          </p:cNvSpPr>
          <p:nvPr>
            <p:ph type="ftr" sz="quarter" idx="11"/>
          </p:nvPr>
        </p:nvSpPr>
        <p:spPr/>
        <p:txBody>
          <a:bodyPr/>
          <a:lstStyle/>
          <a:p>
            <a:r>
              <a:rPr lang="en-US"/>
              <a:t>Copyright © 2023 All rights reserved.  |  DataZymes Confidential</a:t>
            </a:r>
            <a:endParaRPr lang="en-US" dirty="0"/>
          </a:p>
        </p:txBody>
      </p:sp>
      <p:sp>
        <p:nvSpPr>
          <p:cNvPr id="6" name="Rectangle 5">
            <a:extLst>
              <a:ext uri="{FF2B5EF4-FFF2-40B4-BE49-F238E27FC236}">
                <a16:creationId xmlns:a16="http://schemas.microsoft.com/office/drawing/2014/main" id="{7C7633EE-14DB-453E-54EB-B348876893DE}"/>
              </a:ext>
            </a:extLst>
          </p:cNvPr>
          <p:cNvSpPr/>
          <p:nvPr/>
        </p:nvSpPr>
        <p:spPr bwMode="auto">
          <a:xfrm>
            <a:off x="635028" y="4262140"/>
            <a:ext cx="11340396" cy="1764440"/>
          </a:xfrm>
          <a:prstGeom prst="rect">
            <a:avLst/>
          </a:prstGeom>
          <a:solidFill>
            <a:schemeClr val="accent1">
              <a:lumMod val="20000"/>
              <a:lumOff val="80000"/>
            </a:schemeClr>
          </a:solidFill>
          <a:ln w="9525">
            <a:noFill/>
            <a:round/>
            <a:headEnd/>
            <a:tailEnd/>
          </a:ln>
        </p:spPr>
        <p:txBody>
          <a:bodyPr vert="horz" wrap="square" lIns="91440" tIns="45720" rIns="91440" bIns="45720" numCol="1" rtlCol="0" anchor="ctr" anchorCtr="0" compatLnSpc="1">
            <a:prstTxWarp prst="textNoShape">
              <a:avLst/>
            </a:prstTxWarp>
          </a:bodyPr>
          <a:lstStyle/>
          <a:p>
            <a:pPr marL="285750" indent="-285750">
              <a:buFont typeface="Arial" panose="020B0604020202020204" pitchFamily="34" charset="0"/>
              <a:buChar char="•"/>
            </a:pPr>
            <a:r>
              <a:rPr lang="en-US" sz="1600" dirty="0"/>
              <a:t>Used in marketing mix models</a:t>
            </a:r>
          </a:p>
          <a:p>
            <a:pPr marL="742950" lvl="2" indent="-285750">
              <a:buFont typeface="Courier New" panose="02070309020205020404" pitchFamily="49" charset="0"/>
              <a:buChar char="o"/>
            </a:pPr>
            <a:r>
              <a:rPr lang="en-US" sz="1600" dirty="0"/>
              <a:t>Creating advertising &amp; promotional refined variables</a:t>
            </a:r>
          </a:p>
          <a:p>
            <a:pPr marL="285750" indent="-285750">
              <a:spcBef>
                <a:spcPts val="600"/>
              </a:spcBef>
              <a:spcAft>
                <a:spcPts val="600"/>
              </a:spcAft>
              <a:buFont typeface="Arial" panose="020B0604020202020204" pitchFamily="34" charset="0"/>
              <a:buChar char="•"/>
            </a:pPr>
            <a:r>
              <a:rPr lang="en-US" sz="1600" dirty="0"/>
              <a:t>Most widely used for TV advertising (modeling GRPs)</a:t>
            </a:r>
          </a:p>
          <a:p>
            <a:pPr marL="285750" indent="-285750">
              <a:spcBef>
                <a:spcPts val="600"/>
              </a:spcBef>
              <a:spcAft>
                <a:spcPts val="600"/>
              </a:spcAft>
              <a:buFont typeface="Arial" panose="020B0604020202020204" pitchFamily="34" charset="0"/>
              <a:buChar char="•"/>
            </a:pPr>
            <a:r>
              <a:rPr lang="en-US" sz="1600" dirty="0"/>
              <a:t>Cited in several marketing science journals</a:t>
            </a:r>
          </a:p>
        </p:txBody>
      </p:sp>
      <p:sp>
        <p:nvSpPr>
          <p:cNvPr id="7" name="Rectangle 6">
            <a:extLst>
              <a:ext uri="{FF2B5EF4-FFF2-40B4-BE49-F238E27FC236}">
                <a16:creationId xmlns:a16="http://schemas.microsoft.com/office/drawing/2014/main" id="{0D3ED5BB-0BD5-98A5-6AB7-DA31C02F2125}"/>
              </a:ext>
            </a:extLst>
          </p:cNvPr>
          <p:cNvSpPr/>
          <p:nvPr/>
        </p:nvSpPr>
        <p:spPr bwMode="auto">
          <a:xfrm>
            <a:off x="627768" y="1668871"/>
            <a:ext cx="11340396" cy="2580036"/>
          </a:xfrm>
          <a:prstGeom prst="rect">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sz="1600" dirty="0"/>
              <a:t>It is constructed to represent the ‘stock’ of present and past advertising efforts</a:t>
            </a:r>
          </a:p>
          <a:p>
            <a:pPr marL="742950" lvl="1" indent="-285750">
              <a:buFont typeface="Courier New" panose="02070309020205020404" pitchFamily="49" charset="0"/>
              <a:buChar char="o"/>
            </a:pPr>
            <a:r>
              <a:rPr lang="en-US" sz="1400" dirty="0"/>
              <a:t>Captures the prolonged or lagged effect of advertising (advertising memory) on consumer purchasing behavior</a:t>
            </a:r>
          </a:p>
        </p:txBody>
      </p:sp>
      <p:graphicFrame>
        <p:nvGraphicFramePr>
          <p:cNvPr id="8" name="Chart 7">
            <a:extLst>
              <a:ext uri="{FF2B5EF4-FFF2-40B4-BE49-F238E27FC236}">
                <a16:creationId xmlns:a16="http://schemas.microsoft.com/office/drawing/2014/main" id="{D98D0C61-99C0-735B-3818-3D687B28AC76}"/>
              </a:ext>
            </a:extLst>
          </p:cNvPr>
          <p:cNvGraphicFramePr/>
          <p:nvPr>
            <p:extLst>
              <p:ext uri="{D42A27DB-BD31-4B8C-83A1-F6EECF244321}">
                <p14:modId xmlns:p14="http://schemas.microsoft.com/office/powerpoint/2010/main" val="3921084413"/>
              </p:ext>
            </p:extLst>
          </p:nvPr>
        </p:nvGraphicFramePr>
        <p:xfrm>
          <a:off x="975367" y="2593869"/>
          <a:ext cx="10613598" cy="165503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DB4AC55-C4A7-BE2C-CF63-932B724E9DC0}"/>
              </a:ext>
            </a:extLst>
          </p:cNvPr>
          <p:cNvSpPr txBox="1"/>
          <p:nvPr/>
        </p:nvSpPr>
        <p:spPr bwMode="gray">
          <a:xfrm>
            <a:off x="298038" y="1275727"/>
            <a:ext cx="329730" cy="2973179"/>
          </a:xfrm>
          <a:prstGeom prst="rect">
            <a:avLst/>
          </a:prstGeom>
          <a:solidFill>
            <a:srgbClr val="E24301"/>
          </a:solidFill>
        </p:spPr>
        <p:txBody>
          <a:bodyPr vert="vert270" wrap="square" lIns="0" tIns="0" rIns="0" bIns="0" rtlCol="0" anchor="ctr">
            <a:noAutofit/>
          </a:bodyPr>
          <a:lstStyle/>
          <a:p>
            <a:pPr algn="ctr"/>
            <a:r>
              <a:rPr lang="en-US" sz="1600" b="1" dirty="0">
                <a:solidFill>
                  <a:schemeClr val="bg1"/>
                </a:solidFill>
              </a:rPr>
              <a:t>What?</a:t>
            </a:r>
          </a:p>
        </p:txBody>
      </p:sp>
      <p:sp>
        <p:nvSpPr>
          <p:cNvPr id="10" name="Rectangle 9">
            <a:extLst>
              <a:ext uri="{FF2B5EF4-FFF2-40B4-BE49-F238E27FC236}">
                <a16:creationId xmlns:a16="http://schemas.microsoft.com/office/drawing/2014/main" id="{EEE2A533-CE16-E77C-0CB9-869C5FB007B4}"/>
              </a:ext>
            </a:extLst>
          </p:cNvPr>
          <p:cNvSpPr/>
          <p:nvPr/>
        </p:nvSpPr>
        <p:spPr bwMode="auto">
          <a:xfrm>
            <a:off x="627768" y="1275727"/>
            <a:ext cx="11340396" cy="393144"/>
          </a:xfrm>
          <a:prstGeom prst="rect">
            <a:avLst/>
          </a:prstGeom>
          <a:solidFill>
            <a:srgbClr val="E24301"/>
          </a:solidFill>
        </p:spPr>
        <p:txBody>
          <a:bodyPr vert="horz" wrap="square" lIns="0" tIns="0" rIns="0" bIns="0" rtlCol="0" anchor="ctr">
            <a:noAutofit/>
          </a:bodyPr>
          <a:lstStyle/>
          <a:p>
            <a:pPr algn="ctr"/>
            <a:r>
              <a:rPr lang="en-US" sz="1600" b="1" dirty="0">
                <a:solidFill>
                  <a:schemeClr val="bg1"/>
                </a:solidFill>
              </a:rPr>
              <a:t>Advertising </a:t>
            </a:r>
            <a:r>
              <a:rPr lang="en-US" sz="1600" b="1" dirty="0" err="1">
                <a:solidFill>
                  <a:schemeClr val="bg1"/>
                </a:solidFill>
              </a:rPr>
              <a:t>adstock</a:t>
            </a:r>
            <a:endParaRPr lang="en-US" sz="1600" b="1" dirty="0">
              <a:solidFill>
                <a:schemeClr val="bg1"/>
              </a:solidFill>
            </a:endParaRPr>
          </a:p>
        </p:txBody>
      </p:sp>
      <p:sp>
        <p:nvSpPr>
          <p:cNvPr id="11" name="TextBox 10">
            <a:extLst>
              <a:ext uri="{FF2B5EF4-FFF2-40B4-BE49-F238E27FC236}">
                <a16:creationId xmlns:a16="http://schemas.microsoft.com/office/drawing/2014/main" id="{39BD9A0C-A584-4D93-253E-25829076A368}"/>
              </a:ext>
            </a:extLst>
          </p:cNvPr>
          <p:cNvSpPr txBox="1"/>
          <p:nvPr/>
        </p:nvSpPr>
        <p:spPr bwMode="gray">
          <a:xfrm>
            <a:off x="298038" y="4248905"/>
            <a:ext cx="329729" cy="1779331"/>
          </a:xfrm>
          <a:prstGeom prst="rect">
            <a:avLst/>
          </a:prstGeom>
          <a:solidFill>
            <a:schemeClr val="accent3">
              <a:lumMod val="60000"/>
              <a:lumOff val="40000"/>
            </a:schemeClr>
          </a:solidFill>
        </p:spPr>
        <p:txBody>
          <a:bodyPr vert="vert270" wrap="square" lIns="0" tIns="0" rIns="0" bIns="0" rtlCol="0" anchor="ctr">
            <a:noAutofit/>
          </a:bodyPr>
          <a:lstStyle/>
          <a:p>
            <a:pPr algn="ctr"/>
            <a:r>
              <a:rPr lang="en-US" sz="1600" b="1" dirty="0">
                <a:solidFill>
                  <a:schemeClr val="bg1"/>
                </a:solidFill>
              </a:rPr>
              <a:t>Popularity</a:t>
            </a:r>
          </a:p>
        </p:txBody>
      </p:sp>
      <p:cxnSp>
        <p:nvCxnSpPr>
          <p:cNvPr id="12" name="Straight Arrow Connector 11">
            <a:extLst>
              <a:ext uri="{FF2B5EF4-FFF2-40B4-BE49-F238E27FC236}">
                <a16:creationId xmlns:a16="http://schemas.microsoft.com/office/drawing/2014/main" id="{8A472995-BA21-3B09-51A6-9F12BD2DCE0B}"/>
              </a:ext>
            </a:extLst>
          </p:cNvPr>
          <p:cNvCxnSpPr/>
          <p:nvPr/>
        </p:nvCxnSpPr>
        <p:spPr bwMode="gray">
          <a:xfrm flipH="1">
            <a:off x="1655714" y="2954505"/>
            <a:ext cx="89995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42E983-ABF7-3386-7B59-58BE91758B0A}"/>
              </a:ext>
            </a:extLst>
          </p:cNvPr>
          <p:cNvSpPr txBox="1"/>
          <p:nvPr/>
        </p:nvSpPr>
        <p:spPr bwMode="gray">
          <a:xfrm>
            <a:off x="2538120" y="2828263"/>
            <a:ext cx="1530027" cy="252484"/>
          </a:xfrm>
          <a:prstGeom prst="rect">
            <a:avLst/>
          </a:prstGeom>
        </p:spPr>
        <p:txBody>
          <a:bodyPr vert="horz" wrap="square" lIns="0" tIns="0" rIns="0" bIns="0" rtlCol="0" anchor="ctr">
            <a:noAutofit/>
          </a:bodyPr>
          <a:lstStyle/>
          <a:p>
            <a:pPr algn="ctr"/>
            <a:r>
              <a:rPr lang="en-US" sz="1200" b="1" dirty="0">
                <a:solidFill>
                  <a:srgbClr val="33CC33"/>
                </a:solidFill>
              </a:rPr>
              <a:t>Initial advertising</a:t>
            </a:r>
          </a:p>
        </p:txBody>
      </p:sp>
      <p:cxnSp>
        <p:nvCxnSpPr>
          <p:cNvPr id="14" name="Straight Arrow Connector 13">
            <a:extLst>
              <a:ext uri="{FF2B5EF4-FFF2-40B4-BE49-F238E27FC236}">
                <a16:creationId xmlns:a16="http://schemas.microsoft.com/office/drawing/2014/main" id="{C5AC245E-5144-C24F-FAB9-6837957D829C}"/>
              </a:ext>
            </a:extLst>
          </p:cNvPr>
          <p:cNvCxnSpPr/>
          <p:nvPr/>
        </p:nvCxnSpPr>
        <p:spPr bwMode="gray">
          <a:xfrm flipH="1">
            <a:off x="3433740" y="3360906"/>
            <a:ext cx="66765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4BD502-0BE3-C696-1EC8-06E7F8A12DAB}"/>
              </a:ext>
            </a:extLst>
          </p:cNvPr>
          <p:cNvSpPr txBox="1"/>
          <p:nvPr/>
        </p:nvSpPr>
        <p:spPr bwMode="gray">
          <a:xfrm>
            <a:off x="4004061" y="3234664"/>
            <a:ext cx="3871072" cy="252484"/>
          </a:xfrm>
          <a:prstGeom prst="rect">
            <a:avLst/>
          </a:prstGeom>
        </p:spPr>
        <p:txBody>
          <a:bodyPr vert="horz" wrap="square" lIns="0" tIns="0" rIns="0" bIns="0" rtlCol="0" anchor="ctr">
            <a:noAutofit/>
          </a:bodyPr>
          <a:lstStyle/>
          <a:p>
            <a:pPr algn="ctr"/>
            <a:r>
              <a:rPr lang="en-US" sz="1200" b="1" dirty="0" err="1">
                <a:solidFill>
                  <a:srgbClr val="3366FF"/>
                </a:solidFill>
              </a:rPr>
              <a:t>Adstocked</a:t>
            </a:r>
            <a:r>
              <a:rPr lang="en-US" sz="1200" b="1" dirty="0">
                <a:solidFill>
                  <a:srgbClr val="3366FF"/>
                </a:solidFill>
              </a:rPr>
              <a:t> advertising (or advertising memory)</a:t>
            </a:r>
          </a:p>
        </p:txBody>
      </p:sp>
    </p:spTree>
    <p:extLst>
      <p:ext uri="{BB962C8B-B14F-4D97-AF65-F5344CB8AC3E}">
        <p14:creationId xmlns:p14="http://schemas.microsoft.com/office/powerpoint/2010/main" val="292377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F0E2-2A10-F7A7-840E-9AAAC0D1E4E7}"/>
              </a:ext>
            </a:extLst>
          </p:cNvPr>
          <p:cNvSpPr>
            <a:spLocks noGrp="1"/>
          </p:cNvSpPr>
          <p:nvPr>
            <p:ph type="title"/>
          </p:nvPr>
        </p:nvSpPr>
        <p:spPr/>
        <p:txBody>
          <a:bodyPr/>
          <a:lstStyle/>
          <a:p>
            <a:r>
              <a:rPr lang="en-US" sz="2400" dirty="0"/>
              <a:t>Law of diminishing returns</a:t>
            </a:r>
            <a:endParaRPr lang="en-IN" sz="2400" dirty="0"/>
          </a:p>
        </p:txBody>
      </p:sp>
      <p:sp>
        <p:nvSpPr>
          <p:cNvPr id="4" name="Slide Number Placeholder 3">
            <a:extLst>
              <a:ext uri="{FF2B5EF4-FFF2-40B4-BE49-F238E27FC236}">
                <a16:creationId xmlns:a16="http://schemas.microsoft.com/office/drawing/2014/main" id="{79FF148E-5586-00EA-3466-916D46389BB8}"/>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8</a:t>
            </a:fld>
            <a:endParaRPr lang="en-US" dirty="0"/>
          </a:p>
        </p:txBody>
      </p:sp>
      <p:sp>
        <p:nvSpPr>
          <p:cNvPr id="5" name="Footer Placeholder 4">
            <a:extLst>
              <a:ext uri="{FF2B5EF4-FFF2-40B4-BE49-F238E27FC236}">
                <a16:creationId xmlns:a16="http://schemas.microsoft.com/office/drawing/2014/main" id="{DF0DA6D4-CD4F-7716-90BB-7925790E3A59}"/>
              </a:ext>
            </a:extLst>
          </p:cNvPr>
          <p:cNvSpPr>
            <a:spLocks noGrp="1"/>
          </p:cNvSpPr>
          <p:nvPr>
            <p:ph type="ftr" sz="quarter" idx="11"/>
          </p:nvPr>
        </p:nvSpPr>
        <p:spPr/>
        <p:txBody>
          <a:bodyPr/>
          <a:lstStyle/>
          <a:p>
            <a:r>
              <a:rPr lang="en-US"/>
              <a:t>Copyright © 2023 All rights reserved.  |  DataZymes Confidential</a:t>
            </a:r>
            <a:endParaRPr lang="en-US" dirty="0"/>
          </a:p>
        </p:txBody>
      </p:sp>
      <p:grpSp>
        <p:nvGrpSpPr>
          <p:cNvPr id="6" name="Group 5">
            <a:extLst>
              <a:ext uri="{FF2B5EF4-FFF2-40B4-BE49-F238E27FC236}">
                <a16:creationId xmlns:a16="http://schemas.microsoft.com/office/drawing/2014/main" id="{EA9B9FE9-707E-76FE-8E88-1186AC171602}"/>
              </a:ext>
            </a:extLst>
          </p:cNvPr>
          <p:cNvGrpSpPr/>
          <p:nvPr/>
        </p:nvGrpSpPr>
        <p:grpSpPr>
          <a:xfrm>
            <a:off x="304047" y="1796042"/>
            <a:ext cx="11578493" cy="4105023"/>
            <a:chOff x="1004556" y="1784194"/>
            <a:chExt cx="9569003" cy="3844914"/>
          </a:xfrm>
        </p:grpSpPr>
        <p:sp>
          <p:nvSpPr>
            <p:cNvPr id="7" name="TextBox 6">
              <a:extLst>
                <a:ext uri="{FF2B5EF4-FFF2-40B4-BE49-F238E27FC236}">
                  <a16:creationId xmlns:a16="http://schemas.microsoft.com/office/drawing/2014/main" id="{23AF2536-1EEF-6291-8B18-6FEBF3BD3FE9}"/>
                </a:ext>
              </a:extLst>
            </p:cNvPr>
            <p:cNvSpPr txBox="1"/>
            <p:nvPr/>
          </p:nvSpPr>
          <p:spPr bwMode="gray">
            <a:xfrm>
              <a:off x="1004556" y="2034864"/>
              <a:ext cx="9569003" cy="875764"/>
            </a:xfrm>
            <a:prstGeom prst="rect">
              <a:avLst/>
            </a:prstGeom>
          </p:spPr>
          <p:txBody>
            <a:bodyPr vert="horz" wrap="square" lIns="0" tIns="0" rIns="0" bIns="0" rtlCol="0">
              <a:noAutofit/>
            </a:bodyPr>
            <a:lstStyle/>
            <a:p>
              <a:endParaRPr lang="en-US" dirty="0"/>
            </a:p>
          </p:txBody>
        </p:sp>
        <p:sp>
          <p:nvSpPr>
            <p:cNvPr id="8" name="Rectangle 7">
              <a:extLst>
                <a:ext uri="{FF2B5EF4-FFF2-40B4-BE49-F238E27FC236}">
                  <a16:creationId xmlns:a16="http://schemas.microsoft.com/office/drawing/2014/main" id="{3242E8C8-FE45-594F-938F-F23F1ABE0740}"/>
                </a:ext>
              </a:extLst>
            </p:cNvPr>
            <p:cNvSpPr/>
            <p:nvPr/>
          </p:nvSpPr>
          <p:spPr>
            <a:xfrm>
              <a:off x="7255490" y="1784194"/>
              <a:ext cx="2893555" cy="1823977"/>
            </a:xfrm>
            <a:prstGeom prst="rect">
              <a:avLst/>
            </a:prstGeom>
            <a:solidFill>
              <a:srgbClr val="E5F8FF"/>
            </a:solidFill>
            <a:ln w="9525" cap="flat" cmpd="sng" algn="ctr">
              <a:noFill/>
              <a:prstDash val="solid"/>
              <a:round/>
              <a:headEnd type="none" w="med" len="med"/>
              <a:tailEnd type="none" w="med" len="med"/>
            </a:ln>
            <a:effectLst/>
          </p:spPr>
          <p:txBody>
            <a:bodyPr/>
            <a:lstStyle/>
            <a:p>
              <a:pPr lvl="1">
                <a:defRPr/>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2" descr="http://figures.boundless.com/20503/full/diminishing-return.jpe">
              <a:extLst>
                <a:ext uri="{FF2B5EF4-FFF2-40B4-BE49-F238E27FC236}">
                  <a16:creationId xmlns:a16="http://schemas.microsoft.com/office/drawing/2014/main" id="{EC4483A7-30EF-D897-8A49-274A958A8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43" r="8984"/>
            <a:stretch>
              <a:fillRect/>
            </a:stretch>
          </p:blipFill>
          <p:spPr bwMode="auto">
            <a:xfrm>
              <a:off x="7418545" y="1869847"/>
              <a:ext cx="2449513"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1C830B1A-B43D-068F-11EA-222B3901C64E}"/>
                </a:ext>
              </a:extLst>
            </p:cNvPr>
            <p:cNvSpPr/>
            <p:nvPr/>
          </p:nvSpPr>
          <p:spPr>
            <a:xfrm>
              <a:off x="1580176" y="1784196"/>
              <a:ext cx="1610454" cy="1823976"/>
            </a:xfrm>
            <a:prstGeom prst="rect">
              <a:avLst/>
            </a:prstGeom>
            <a:solidFill>
              <a:schemeClr val="accent6">
                <a:lumMod val="60000"/>
                <a:lumOff val="40000"/>
              </a:schemeClr>
            </a:solidFill>
            <a:ln w="9525" cap="flat" cmpd="sng" algn="ctr">
              <a:noFill/>
              <a:prstDash val="solid"/>
              <a:round/>
              <a:headEnd type="none" w="med" len="med"/>
              <a:tailEnd type="none" w="med" len="med"/>
            </a:ln>
            <a:effectLst/>
          </p:spPr>
          <p:txBody>
            <a:bodyPr anchor="ctr"/>
            <a:lstStyle/>
            <a:p>
              <a:pPr algn="ctr">
                <a:defRPr/>
              </a:pPr>
              <a:r>
                <a:rPr lang="en-US" sz="2000" dirty="0">
                  <a:solidFill>
                    <a:schemeClr val="bg1"/>
                  </a:solidFill>
                  <a:ea typeface="Tahoma" panose="020B0604030504040204" pitchFamily="34" charset="0"/>
                  <a:cs typeface="Tahoma" panose="020B0604030504040204" pitchFamily="34" charset="0"/>
                </a:rPr>
                <a:t>Law of diminishing returns</a:t>
              </a:r>
            </a:p>
          </p:txBody>
        </p:sp>
        <p:sp>
          <p:nvSpPr>
            <p:cNvPr id="11" name="Rectangle 10">
              <a:extLst>
                <a:ext uri="{FF2B5EF4-FFF2-40B4-BE49-F238E27FC236}">
                  <a16:creationId xmlns:a16="http://schemas.microsoft.com/office/drawing/2014/main" id="{C6309241-1A16-5923-201E-EA9492554CFA}"/>
                </a:ext>
              </a:extLst>
            </p:cNvPr>
            <p:cNvSpPr/>
            <p:nvPr/>
          </p:nvSpPr>
          <p:spPr bwMode="auto">
            <a:xfrm>
              <a:off x="3190629" y="1784196"/>
              <a:ext cx="4215036" cy="1823976"/>
            </a:xfrm>
            <a:prstGeom prst="rect">
              <a:avLst/>
            </a:prstGeom>
            <a:solidFill>
              <a:srgbClr val="E5F8FF"/>
            </a:solidFill>
            <a:ln w="9525" cap="flat" cmpd="sng" algn="ctr">
              <a:noFill/>
              <a:prstDash val="solid"/>
              <a:round/>
              <a:headEnd type="none" w="med" len="med"/>
              <a:tailEnd type="none" w="med" len="med"/>
            </a:ln>
            <a:effectLst/>
          </p:spPr>
          <p:txBody>
            <a:bodyPr lIns="182880" anchor="ctr"/>
            <a:lstStyle/>
            <a:p>
              <a:pPr>
                <a:defRPr/>
              </a:pPr>
              <a:r>
                <a:rPr lang="en-US" sz="1600" dirty="0">
                  <a:ea typeface="Tahoma" panose="020B0604030504040204" pitchFamily="34" charset="0"/>
                  <a:cs typeface="Tahoma" panose="020B0604030504040204" pitchFamily="34" charset="0"/>
                </a:rPr>
                <a:t>The law of diminishing returns states that in all productive processes, adding more of one factor of production, while holding all others constant, will, at some point, yield lower incremental per-unit return</a:t>
              </a:r>
              <a:endParaRPr lang="en-US" sz="1600" b="0" dirty="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698BEB73-5AF1-6D02-80AA-BD4CEACAB026}"/>
                </a:ext>
              </a:extLst>
            </p:cNvPr>
            <p:cNvSpPr>
              <a:spLocks noChangeArrowheads="1"/>
            </p:cNvSpPr>
            <p:nvPr/>
          </p:nvSpPr>
          <p:spPr bwMode="auto">
            <a:xfrm>
              <a:off x="7012421" y="3608171"/>
              <a:ext cx="3123745" cy="2006649"/>
            </a:xfrm>
            <a:prstGeom prst="rect">
              <a:avLst/>
            </a:prstGeom>
            <a:solidFill>
              <a:schemeClr val="accent2">
                <a:lumMod val="20000"/>
                <a:lumOff val="80000"/>
              </a:schemeClr>
            </a:solidFill>
            <a:ln>
              <a:noFill/>
            </a:ln>
          </p:spPr>
          <p:txBody>
            <a:bodyPr/>
            <a:lstStyle>
              <a:lvl1pPr marL="342900" indent="-342900">
                <a:defRPr b="1">
                  <a:solidFill>
                    <a:schemeClr val="tx1"/>
                  </a:solidFill>
                  <a:latin typeface="Tahoma" panose="020B0604030504040204" pitchFamily="34" charset="0"/>
                  <a:cs typeface="Arial" panose="020B0604020202020204" pitchFamily="34" charset="0"/>
                </a:defRPr>
              </a:lvl1pPr>
              <a:lvl2pPr>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lvl="1"/>
              <a:endParaRPr lang="en-US" altLang="en-US" dirty="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A4CB463B-15E1-5E0D-539D-C547D8D16AE2}"/>
                </a:ext>
              </a:extLst>
            </p:cNvPr>
            <p:cNvSpPr/>
            <p:nvPr/>
          </p:nvSpPr>
          <p:spPr>
            <a:xfrm>
              <a:off x="1567297" y="3608172"/>
              <a:ext cx="1623332" cy="2020936"/>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anchor="ctr"/>
            <a:lstStyle/>
            <a:p>
              <a:pPr algn="ctr">
                <a:defRPr/>
              </a:pPr>
              <a:r>
                <a:rPr lang="en-US" sz="2000" dirty="0">
                  <a:ea typeface="Tahoma" panose="020B0604030504040204" pitchFamily="34" charset="0"/>
                  <a:cs typeface="Tahoma" panose="020B0604030504040204" pitchFamily="34" charset="0"/>
                </a:rPr>
                <a:t>Assisting marketing channels</a:t>
              </a:r>
            </a:p>
          </p:txBody>
        </p:sp>
        <p:sp>
          <p:nvSpPr>
            <p:cNvPr id="14" name="Rectangle 13">
              <a:extLst>
                <a:ext uri="{FF2B5EF4-FFF2-40B4-BE49-F238E27FC236}">
                  <a16:creationId xmlns:a16="http://schemas.microsoft.com/office/drawing/2014/main" id="{0A9F4E26-671B-EC5B-98CD-38A2BE99BE19}"/>
                </a:ext>
              </a:extLst>
            </p:cNvPr>
            <p:cNvSpPr/>
            <p:nvPr/>
          </p:nvSpPr>
          <p:spPr bwMode="auto">
            <a:xfrm>
              <a:off x="3190630" y="3608171"/>
              <a:ext cx="3821792" cy="2006649"/>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lIns="182880"/>
            <a:lstStyle/>
            <a:p>
              <a:pPr>
                <a:defRPr/>
              </a:pPr>
              <a:endParaRPr lang="en-US" sz="1600" b="0" dirty="0">
                <a:ea typeface="Tahoma" panose="020B0604030504040204" pitchFamily="34" charset="0"/>
                <a:cs typeface="Tahoma" panose="020B0604030504040204" pitchFamily="34" charset="0"/>
              </a:endParaRPr>
            </a:p>
            <a:p>
              <a:pPr>
                <a:defRPr/>
              </a:pPr>
              <a:r>
                <a:rPr lang="en-US" sz="1600" b="0" dirty="0">
                  <a:ea typeface="Tahoma" panose="020B0604030504040204" pitchFamily="34" charset="0"/>
                  <a:cs typeface="Tahoma" panose="020B0604030504040204" pitchFamily="34" charset="0"/>
                </a:rPr>
                <a:t>There are multiple channels of promotion – no </a:t>
              </a:r>
              <a:r>
                <a:rPr lang="en-US" sz="1600" dirty="0">
                  <a:ea typeface="Tahoma" panose="020B0604030504040204" pitchFamily="34" charset="0"/>
                  <a:cs typeface="Tahoma" panose="020B0604030504040204" pitchFamily="34" charset="0"/>
                </a:rPr>
                <a:t>single</a:t>
              </a:r>
              <a:r>
                <a:rPr lang="en-US" sz="1600" b="0" dirty="0">
                  <a:ea typeface="Tahoma" panose="020B0604030504040204" pitchFamily="34" charset="0"/>
                  <a:cs typeface="Tahoma" panose="020B0604030504040204" pitchFamily="34" charset="0"/>
                </a:rPr>
                <a:t> channel is completely responsible for entire sales</a:t>
              </a:r>
              <a:endParaRPr lang="en-US" sz="1400" b="0" i="1" dirty="0">
                <a:ea typeface="Tahoma" panose="020B0604030504040204" pitchFamily="34" charset="0"/>
                <a:cs typeface="Tahoma" panose="020B0604030504040204" pitchFamily="34" charset="0"/>
              </a:endParaRPr>
            </a:p>
            <a:p>
              <a:pPr>
                <a:defRPr/>
              </a:pPr>
              <a:endParaRPr lang="en-US" sz="1400" i="1" dirty="0">
                <a:ea typeface="Tahoma" panose="020B0604030504040204" pitchFamily="34" charset="0"/>
                <a:cs typeface="Tahoma" panose="020B0604030504040204" pitchFamily="34" charset="0"/>
              </a:endParaRPr>
            </a:p>
            <a:p>
              <a:pPr>
                <a:defRPr/>
              </a:pPr>
              <a:r>
                <a:rPr lang="en-US" sz="1400" b="0" i="1" dirty="0">
                  <a:ea typeface="Tahoma" panose="020B0604030504040204" pitchFamily="34" charset="0"/>
                  <a:cs typeface="Tahoma" panose="020B0604030504040204" pitchFamily="34" charset="0"/>
                </a:rPr>
                <a:t>Example: Beyond a point, a particular channel promotion cannot make any difference to brand sales as other channels too have an impact on brand sales</a:t>
              </a:r>
            </a:p>
            <a:p>
              <a:pPr>
                <a:defRPr/>
              </a:pPr>
              <a:endParaRPr lang="en-US" sz="1600" b="0" dirty="0">
                <a:ea typeface="Tahoma" panose="020B0604030504040204" pitchFamily="34" charset="0"/>
                <a:cs typeface="Tahoma" panose="020B0604030504040204" pitchFamily="34" charset="0"/>
              </a:endParaRPr>
            </a:p>
          </p:txBody>
        </p:sp>
        <p:pic>
          <p:nvPicPr>
            <p:cNvPr id="15" name="Picture 6">
              <a:extLst>
                <a:ext uri="{FF2B5EF4-FFF2-40B4-BE49-F238E27FC236}">
                  <a16:creationId xmlns:a16="http://schemas.microsoft.com/office/drawing/2014/main" id="{DCAC8AE7-A756-7F86-E5AD-E8C07F5A8AFD}"/>
                </a:ext>
              </a:extLst>
            </p:cNvPr>
            <p:cNvPicPr>
              <a:picLocks noChangeAspect="1" noChangeArrowheads="1"/>
            </p:cNvPicPr>
            <p:nvPr/>
          </p:nvPicPr>
          <p:blipFill>
            <a:blip r:embed="rId3"/>
            <a:srcRect/>
            <a:stretch>
              <a:fillRect/>
            </a:stretch>
          </p:blipFill>
          <p:spPr bwMode="auto">
            <a:xfrm>
              <a:off x="7242611" y="3849520"/>
              <a:ext cx="2598736" cy="16929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3865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319B-C85D-FEF7-159D-4DD2E8D3B33E}"/>
              </a:ext>
            </a:extLst>
          </p:cNvPr>
          <p:cNvSpPr>
            <a:spLocks noGrp="1"/>
          </p:cNvSpPr>
          <p:nvPr>
            <p:ph type="title"/>
          </p:nvPr>
        </p:nvSpPr>
        <p:spPr/>
        <p:txBody>
          <a:bodyPr/>
          <a:lstStyle/>
          <a:p>
            <a:r>
              <a:rPr lang="en-US" sz="2400" dirty="0"/>
              <a:t>Different types of Transformations</a:t>
            </a:r>
            <a:endParaRPr lang="en-IN" sz="2400" dirty="0"/>
          </a:p>
        </p:txBody>
      </p:sp>
      <p:sp>
        <p:nvSpPr>
          <p:cNvPr id="4" name="Slide Number Placeholder 3">
            <a:extLst>
              <a:ext uri="{FF2B5EF4-FFF2-40B4-BE49-F238E27FC236}">
                <a16:creationId xmlns:a16="http://schemas.microsoft.com/office/drawing/2014/main" id="{8C59F8DD-1204-E52F-A878-46E93A92B056}"/>
              </a:ext>
            </a:extLst>
          </p:cNvPr>
          <p:cNvSpPr>
            <a:spLocks noGrp="1"/>
          </p:cNvSpPr>
          <p:nvPr>
            <p:ph type="sldNum" sz="quarter" idx="12"/>
          </p:nvPr>
        </p:nvSpPr>
        <p:spPr/>
        <p:txBody>
          <a:bodyPr/>
          <a:lstStyle/>
          <a:p>
            <a:pPr>
              <a:lnSpc>
                <a:spcPct val="90000"/>
              </a:lnSpc>
              <a:spcBef>
                <a:spcPct val="0"/>
              </a:spcBef>
            </a:pPr>
            <a:fld id="{966ACF59-1DAD-A048-B0BD-072D23E25561}" type="slidenum">
              <a:rPr lang="en-US" smtClean="0"/>
              <a:pPr>
                <a:lnSpc>
                  <a:spcPct val="90000"/>
                </a:lnSpc>
                <a:spcBef>
                  <a:spcPct val="0"/>
                </a:spcBef>
              </a:pPr>
              <a:t>9</a:t>
            </a:fld>
            <a:endParaRPr lang="en-US" dirty="0"/>
          </a:p>
        </p:txBody>
      </p:sp>
      <p:sp>
        <p:nvSpPr>
          <p:cNvPr id="5" name="Footer Placeholder 4">
            <a:extLst>
              <a:ext uri="{FF2B5EF4-FFF2-40B4-BE49-F238E27FC236}">
                <a16:creationId xmlns:a16="http://schemas.microsoft.com/office/drawing/2014/main" id="{9271001A-9A86-785A-1F36-0B61474ED6C2}"/>
              </a:ext>
            </a:extLst>
          </p:cNvPr>
          <p:cNvSpPr>
            <a:spLocks noGrp="1"/>
          </p:cNvSpPr>
          <p:nvPr>
            <p:ph type="ftr" sz="quarter" idx="11"/>
          </p:nvPr>
        </p:nvSpPr>
        <p:spPr/>
        <p:txBody>
          <a:bodyPr/>
          <a:lstStyle/>
          <a:p>
            <a:r>
              <a:rPr lang="en-US"/>
              <a:t>Copyright © 2023 All rights reserved.  |  DataZymes Confidential</a:t>
            </a:r>
            <a:endParaRPr lang="en-US" dirty="0"/>
          </a:p>
        </p:txBody>
      </p:sp>
      <p:grpSp>
        <p:nvGrpSpPr>
          <p:cNvPr id="1154" name="Group 1153">
            <a:extLst>
              <a:ext uri="{FF2B5EF4-FFF2-40B4-BE49-F238E27FC236}">
                <a16:creationId xmlns:a16="http://schemas.microsoft.com/office/drawing/2014/main" id="{0AE087FB-6BD9-B5B8-8BD0-98F8152ADFB4}"/>
              </a:ext>
            </a:extLst>
          </p:cNvPr>
          <p:cNvGrpSpPr/>
          <p:nvPr/>
        </p:nvGrpSpPr>
        <p:grpSpPr>
          <a:xfrm>
            <a:off x="642861" y="1380818"/>
            <a:ext cx="11164824" cy="4675423"/>
            <a:chOff x="642861" y="1380818"/>
            <a:chExt cx="11164824" cy="4675423"/>
          </a:xfrm>
        </p:grpSpPr>
        <p:sp>
          <p:nvSpPr>
            <p:cNvPr id="1155" name="Rectangle 1154">
              <a:extLst>
                <a:ext uri="{FF2B5EF4-FFF2-40B4-BE49-F238E27FC236}">
                  <a16:creationId xmlns:a16="http://schemas.microsoft.com/office/drawing/2014/main" id="{A3A68504-EFFC-2619-0B3C-65CC4FB51268}"/>
                </a:ext>
              </a:extLst>
            </p:cNvPr>
            <p:cNvSpPr/>
            <p:nvPr/>
          </p:nvSpPr>
          <p:spPr bwMode="auto">
            <a:xfrm rot="5400000">
              <a:off x="3927322" y="-1825096"/>
              <a:ext cx="4595978" cy="11164748"/>
            </a:xfrm>
            <a:prstGeom prst="rect">
              <a:avLst/>
            </a:prstGeom>
            <a:solidFill>
              <a:schemeClr val="bg1">
                <a:lumMod val="95000"/>
                <a:alpha val="36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1156" name="TextBox 1155">
              <a:extLst>
                <a:ext uri="{FF2B5EF4-FFF2-40B4-BE49-F238E27FC236}">
                  <a16:creationId xmlns:a16="http://schemas.microsoft.com/office/drawing/2014/main" id="{B75B1CF3-110F-FBC5-A6C8-210FC79236C7}"/>
                </a:ext>
              </a:extLst>
            </p:cNvPr>
            <p:cNvSpPr txBox="1"/>
            <p:nvPr/>
          </p:nvSpPr>
          <p:spPr bwMode="gray">
            <a:xfrm rot="5400000">
              <a:off x="6068406" y="-4044727"/>
              <a:ext cx="313734" cy="11164824"/>
            </a:xfrm>
            <a:prstGeom prst="rect">
              <a:avLst/>
            </a:prstGeom>
            <a:solidFill>
              <a:srgbClr val="E24301"/>
            </a:solidFill>
          </p:spPr>
          <p:txBody>
            <a:bodyPr vert="vert270" wrap="square" lIns="0" tIns="0" rIns="0" bIns="0" rtlCol="0" anchor="ctr">
              <a:noAutofit/>
            </a:bodyPr>
            <a:lstStyle/>
            <a:p>
              <a:pPr algn="ctr"/>
              <a:r>
                <a:rPr lang="en-US" sz="1600" b="1" dirty="0">
                  <a:solidFill>
                    <a:schemeClr val="bg1"/>
                  </a:solidFill>
                </a:rPr>
                <a:t>Possible transforms</a:t>
              </a:r>
            </a:p>
          </p:txBody>
        </p:sp>
        <p:grpSp>
          <p:nvGrpSpPr>
            <p:cNvPr id="1157" name="Group 1156">
              <a:extLst>
                <a:ext uri="{FF2B5EF4-FFF2-40B4-BE49-F238E27FC236}">
                  <a16:creationId xmlns:a16="http://schemas.microsoft.com/office/drawing/2014/main" id="{A1FE7E77-D1CA-CA56-E7DC-99BA72F62F69}"/>
                </a:ext>
              </a:extLst>
            </p:cNvPr>
            <p:cNvGrpSpPr/>
            <p:nvPr/>
          </p:nvGrpSpPr>
          <p:grpSpPr>
            <a:xfrm>
              <a:off x="769348" y="1833999"/>
              <a:ext cx="10893814" cy="4222242"/>
              <a:chOff x="-293105" y="1446231"/>
              <a:chExt cx="10893814" cy="4659144"/>
            </a:xfrm>
          </p:grpSpPr>
          <p:sp>
            <p:nvSpPr>
              <p:cNvPr id="1158" name="TextBox 1157">
                <a:extLst>
                  <a:ext uri="{FF2B5EF4-FFF2-40B4-BE49-F238E27FC236}">
                    <a16:creationId xmlns:a16="http://schemas.microsoft.com/office/drawing/2014/main" id="{878A63E5-9BF2-F2C2-0F9B-49F1B6561C8E}"/>
                  </a:ext>
                </a:extLst>
              </p:cNvPr>
              <p:cNvSpPr txBox="1"/>
              <p:nvPr/>
            </p:nvSpPr>
            <p:spPr>
              <a:xfrm>
                <a:off x="-293105" y="3108587"/>
                <a:ext cx="2625161" cy="105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1600" b="0">
                    <a:latin typeface="Tahoma" panose="020B0604030504040204" pitchFamily="34" charset="0"/>
                    <a:cs typeface="Arial" panose="020B0604020202020204" pitchFamily="34" charset="0"/>
                  </a:defRPr>
                </a:lvl1pPr>
                <a:lvl2pPr marL="742950" indent="-285750" eaLnBrk="0" hangingPunct="0">
                  <a:defRPr b="1">
                    <a:latin typeface="Tahoma" panose="020B0604030504040204" pitchFamily="34" charset="0"/>
                    <a:cs typeface="Arial" panose="020B0604020202020204" pitchFamily="34" charset="0"/>
                  </a:defRPr>
                </a:lvl2pPr>
                <a:lvl3pPr marL="1143000" indent="-228600" eaLnBrk="0" hangingPunct="0">
                  <a:defRPr b="1">
                    <a:latin typeface="Tahoma" panose="020B0604030504040204" pitchFamily="34" charset="0"/>
                    <a:cs typeface="Arial" panose="020B0604020202020204" pitchFamily="34" charset="0"/>
                  </a:defRPr>
                </a:lvl3pPr>
                <a:lvl4pPr marL="1600200" indent="-228600" eaLnBrk="0" hangingPunct="0">
                  <a:defRPr b="1">
                    <a:latin typeface="Tahoma" panose="020B0604030504040204" pitchFamily="34" charset="0"/>
                    <a:cs typeface="Arial" panose="020B0604020202020204" pitchFamily="34" charset="0"/>
                  </a:defRPr>
                </a:lvl4pPr>
                <a:lvl5pPr marL="2057400" indent="-228600" eaLnBrk="0" hangingPunct="0">
                  <a:defRPr b="1">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latin typeface="Tahoma" panose="020B0604030504040204" pitchFamily="34" charset="0"/>
                    <a:cs typeface="Arial" panose="020B0604020202020204" pitchFamily="34" charset="0"/>
                  </a:defRPr>
                </a:lvl9pPr>
              </a:lstStyle>
              <a:p>
                <a:r>
                  <a:rPr lang="en-US" sz="1400" b="1" dirty="0">
                    <a:latin typeface="+mn-lt"/>
                  </a:rPr>
                  <a:t>Most commonly used</a:t>
                </a:r>
              </a:p>
              <a:p>
                <a:r>
                  <a:rPr lang="en-US" sz="1400" b="1" dirty="0">
                    <a:latin typeface="+mn-lt"/>
                  </a:rPr>
                  <a:t>(Negative exponential, Logarithmic, Power (&lt;1)) to calculate “optimal”</a:t>
                </a:r>
              </a:p>
            </p:txBody>
          </p:sp>
          <p:sp>
            <p:nvSpPr>
              <p:cNvPr id="1159" name="TextBox 5">
                <a:extLst>
                  <a:ext uri="{FF2B5EF4-FFF2-40B4-BE49-F238E27FC236}">
                    <a16:creationId xmlns:a16="http://schemas.microsoft.com/office/drawing/2014/main" id="{8815EBE3-2B3D-5F68-1BC8-F63EF3C76E0C}"/>
                  </a:ext>
                </a:extLst>
              </p:cNvPr>
              <p:cNvSpPr txBox="1">
                <a:spLocks noChangeArrowheads="1"/>
              </p:cNvSpPr>
              <p:nvPr/>
            </p:nvSpPr>
            <p:spPr bwMode="auto">
              <a:xfrm>
                <a:off x="-293105" y="1697300"/>
                <a:ext cx="2610873" cy="81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Simple, can calculate historical avg ROI but not “optimal”</a:t>
                </a:r>
              </a:p>
            </p:txBody>
          </p:sp>
          <p:sp>
            <p:nvSpPr>
              <p:cNvPr id="1160" name="TextBox 6">
                <a:extLst>
                  <a:ext uri="{FF2B5EF4-FFF2-40B4-BE49-F238E27FC236}">
                    <a16:creationId xmlns:a16="http://schemas.microsoft.com/office/drawing/2014/main" id="{2D0462F5-6889-3A46-7A9A-B0CC0CBFD102}"/>
                  </a:ext>
                </a:extLst>
              </p:cNvPr>
              <p:cNvSpPr txBox="1">
                <a:spLocks noChangeArrowheads="1"/>
              </p:cNvSpPr>
              <p:nvPr/>
            </p:nvSpPr>
            <p:spPr bwMode="auto">
              <a:xfrm>
                <a:off x="8085155" y="1712931"/>
                <a:ext cx="2515554"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Sometimes seen, not useful</a:t>
                </a:r>
              </a:p>
            </p:txBody>
          </p:sp>
          <p:sp>
            <p:nvSpPr>
              <p:cNvPr id="1161" name="TextBox 7">
                <a:extLst>
                  <a:ext uri="{FF2B5EF4-FFF2-40B4-BE49-F238E27FC236}">
                    <a16:creationId xmlns:a16="http://schemas.microsoft.com/office/drawing/2014/main" id="{DD3EB8C3-EA31-98CB-323C-ED6632D0E698}"/>
                  </a:ext>
                </a:extLst>
              </p:cNvPr>
              <p:cNvSpPr txBox="1">
                <a:spLocks noChangeArrowheads="1"/>
              </p:cNvSpPr>
              <p:nvPr/>
            </p:nvSpPr>
            <p:spPr bwMode="auto">
              <a:xfrm>
                <a:off x="-293105" y="4767525"/>
                <a:ext cx="2610873"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Accounts for threshold effect</a:t>
                </a:r>
              </a:p>
            </p:txBody>
          </p:sp>
          <p:sp>
            <p:nvSpPr>
              <p:cNvPr id="1162" name="TextBox 8">
                <a:extLst>
                  <a:ext uri="{FF2B5EF4-FFF2-40B4-BE49-F238E27FC236}">
                    <a16:creationId xmlns:a16="http://schemas.microsoft.com/office/drawing/2014/main" id="{8AD1EE07-62B2-E96B-8F05-5A3B0FB979B9}"/>
                  </a:ext>
                </a:extLst>
              </p:cNvPr>
              <p:cNvSpPr txBox="1">
                <a:spLocks noChangeArrowheads="1"/>
              </p:cNvSpPr>
              <p:nvPr/>
            </p:nvSpPr>
            <p:spPr bwMode="auto">
              <a:xfrm>
                <a:off x="8097854" y="4456131"/>
                <a:ext cx="2502855"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Typically only when data is limited . . . </a:t>
                </a:r>
              </a:p>
            </p:txBody>
          </p:sp>
          <p:sp>
            <p:nvSpPr>
              <p:cNvPr id="1163" name="TextBox 9">
                <a:extLst>
                  <a:ext uri="{FF2B5EF4-FFF2-40B4-BE49-F238E27FC236}">
                    <a16:creationId xmlns:a16="http://schemas.microsoft.com/office/drawing/2014/main" id="{F90ACF15-61B3-1F02-8C77-6EDE9C46987F}"/>
                  </a:ext>
                </a:extLst>
              </p:cNvPr>
              <p:cNvSpPr txBox="1">
                <a:spLocks noChangeArrowheads="1"/>
              </p:cNvSpPr>
              <p:nvPr/>
            </p:nvSpPr>
            <p:spPr bwMode="auto">
              <a:xfrm>
                <a:off x="8097855" y="2943243"/>
                <a:ext cx="2502854" cy="57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Possibly realistic, but hard to model or to act on</a:t>
                </a:r>
              </a:p>
            </p:txBody>
          </p:sp>
          <p:cxnSp>
            <p:nvCxnSpPr>
              <p:cNvPr id="1164" name="Straight Connector 1163">
                <a:extLst>
                  <a:ext uri="{FF2B5EF4-FFF2-40B4-BE49-F238E27FC236}">
                    <a16:creationId xmlns:a16="http://schemas.microsoft.com/office/drawing/2014/main" id="{41920E78-ABD5-100B-CF93-2C2D4843747F}"/>
                  </a:ext>
                </a:extLst>
              </p:cNvPr>
              <p:cNvCxnSpPr/>
              <p:nvPr/>
            </p:nvCxnSpPr>
            <p:spPr bwMode="auto">
              <a:xfrm>
                <a:off x="6399230" y="4262456"/>
                <a:ext cx="0" cy="1393825"/>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1165" name="Straight Connector 1164">
                <a:extLst>
                  <a:ext uri="{FF2B5EF4-FFF2-40B4-BE49-F238E27FC236}">
                    <a16:creationId xmlns:a16="http://schemas.microsoft.com/office/drawing/2014/main" id="{547B515E-C5E4-7508-EC15-BE172A9AA67A}"/>
                  </a:ext>
                </a:extLst>
              </p:cNvPr>
              <p:cNvCxnSpPr/>
              <p:nvPr/>
            </p:nvCxnSpPr>
            <p:spPr bwMode="auto">
              <a:xfrm>
                <a:off x="7337443" y="4298968"/>
                <a:ext cx="0" cy="135731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1166" name="TextBox 1165">
                <a:extLst>
                  <a:ext uri="{FF2B5EF4-FFF2-40B4-BE49-F238E27FC236}">
                    <a16:creationId xmlns:a16="http://schemas.microsoft.com/office/drawing/2014/main" id="{D7A1E44D-F304-B7A5-349E-8794AA9BEC16}"/>
                  </a:ext>
                </a:extLst>
              </p:cNvPr>
              <p:cNvSpPr txBox="1">
                <a:spLocks noChangeArrowheads="1"/>
              </p:cNvSpPr>
              <p:nvPr/>
            </p:nvSpPr>
            <p:spPr bwMode="auto">
              <a:xfrm>
                <a:off x="2576530" y="5765750"/>
                <a:ext cx="5292725" cy="33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400" dirty="0">
                    <a:latin typeface="+mn-lt"/>
                  </a:rPr>
                  <a:t>In all models:	X axis: Effort	Y axis: Return</a:t>
                </a:r>
              </a:p>
            </p:txBody>
          </p:sp>
          <p:sp>
            <p:nvSpPr>
              <p:cNvPr id="1167" name="AutoShape 3">
                <a:extLst>
                  <a:ext uri="{FF2B5EF4-FFF2-40B4-BE49-F238E27FC236}">
                    <a16:creationId xmlns:a16="http://schemas.microsoft.com/office/drawing/2014/main" id="{DFD6F925-9404-5DD0-9F44-36F2684C2BEA}"/>
                  </a:ext>
                </a:extLst>
              </p:cNvPr>
              <p:cNvSpPr>
                <a:spLocks noChangeAspect="1" noChangeArrowheads="1" noTextEdit="1"/>
              </p:cNvSpPr>
              <p:nvPr/>
            </p:nvSpPr>
            <p:spPr bwMode="auto">
              <a:xfrm>
                <a:off x="2411430" y="1446231"/>
                <a:ext cx="55975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nvGrpSpPr>
              <p:cNvPr id="1168" name="Group 28162">
                <a:extLst>
                  <a:ext uri="{FF2B5EF4-FFF2-40B4-BE49-F238E27FC236}">
                    <a16:creationId xmlns:a16="http://schemas.microsoft.com/office/drawing/2014/main" id="{B1B4484F-EB2D-334A-C7A3-47EE61953AAF}"/>
                  </a:ext>
                </a:extLst>
              </p:cNvPr>
              <p:cNvGrpSpPr>
                <a:grpSpLocks/>
              </p:cNvGrpSpPr>
              <p:nvPr/>
            </p:nvGrpSpPr>
            <p:grpSpPr bwMode="auto">
              <a:xfrm>
                <a:off x="2411430" y="1446231"/>
                <a:ext cx="2779713" cy="1395412"/>
                <a:chOff x="1768475" y="1379538"/>
                <a:chExt cx="2779713" cy="1395413"/>
              </a:xfrm>
            </p:grpSpPr>
            <p:sp>
              <p:nvSpPr>
                <p:cNvPr id="1635" name="Rectangle 5">
                  <a:extLst>
                    <a:ext uri="{FF2B5EF4-FFF2-40B4-BE49-F238E27FC236}">
                      <a16:creationId xmlns:a16="http://schemas.microsoft.com/office/drawing/2014/main" id="{74D4E108-21CB-BE3E-025A-587CECB328CB}"/>
                    </a:ext>
                  </a:extLst>
                </p:cNvPr>
                <p:cNvSpPr>
                  <a:spLocks noChangeArrowheads="1"/>
                </p:cNvSpPr>
                <p:nvPr/>
              </p:nvSpPr>
              <p:spPr bwMode="auto">
                <a:xfrm>
                  <a:off x="1771650" y="1384301"/>
                  <a:ext cx="2771775" cy="1387475"/>
                </a:xfrm>
                <a:prstGeom prst="rect">
                  <a:avLst/>
                </a:prstGeom>
                <a:solidFill>
                  <a:srgbClr val="FFFFFF"/>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636" name="Rectangle 6">
                  <a:extLst>
                    <a:ext uri="{FF2B5EF4-FFF2-40B4-BE49-F238E27FC236}">
                      <a16:creationId xmlns:a16="http://schemas.microsoft.com/office/drawing/2014/main" id="{13356A1E-F8B2-FAA8-0632-ACAB187357C0}"/>
                    </a:ext>
                  </a:extLst>
                </p:cNvPr>
                <p:cNvSpPr>
                  <a:spLocks noChangeArrowheads="1"/>
                </p:cNvSpPr>
                <p:nvPr/>
              </p:nvSpPr>
              <p:spPr bwMode="auto">
                <a:xfrm>
                  <a:off x="2016125" y="1779588"/>
                  <a:ext cx="2419350" cy="755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637" name="Freeform 7">
                  <a:extLst>
                    <a:ext uri="{FF2B5EF4-FFF2-40B4-BE49-F238E27FC236}">
                      <a16:creationId xmlns:a16="http://schemas.microsoft.com/office/drawing/2014/main" id="{1CA407E8-2C40-6710-72E0-04EE4502E486}"/>
                    </a:ext>
                  </a:extLst>
                </p:cNvPr>
                <p:cNvSpPr>
                  <a:spLocks noEditPoints="1"/>
                </p:cNvSpPr>
                <p:nvPr/>
              </p:nvSpPr>
              <p:spPr bwMode="auto">
                <a:xfrm>
                  <a:off x="2016125" y="1776413"/>
                  <a:ext cx="2419350" cy="573088"/>
                </a:xfrm>
                <a:custGeom>
                  <a:avLst/>
                  <a:gdLst>
                    <a:gd name="T0" fmla="*/ 0 w 1524"/>
                    <a:gd name="T1" fmla="*/ 2147483647 h 361"/>
                    <a:gd name="T2" fmla="*/ 2147483647 w 1524"/>
                    <a:gd name="T3" fmla="*/ 2147483647 h 361"/>
                    <a:gd name="T4" fmla="*/ 2147483647 w 1524"/>
                    <a:gd name="T5" fmla="*/ 2147483647 h 361"/>
                    <a:gd name="T6" fmla="*/ 0 w 1524"/>
                    <a:gd name="T7" fmla="*/ 2147483647 h 361"/>
                    <a:gd name="T8" fmla="*/ 0 w 1524"/>
                    <a:gd name="T9" fmla="*/ 2147483647 h 361"/>
                    <a:gd name="T10" fmla="*/ 0 w 1524"/>
                    <a:gd name="T11" fmla="*/ 2147483647 h 361"/>
                    <a:gd name="T12" fmla="*/ 2147483647 w 1524"/>
                    <a:gd name="T13" fmla="*/ 2147483647 h 361"/>
                    <a:gd name="T14" fmla="*/ 2147483647 w 1524"/>
                    <a:gd name="T15" fmla="*/ 2147483647 h 361"/>
                    <a:gd name="T16" fmla="*/ 0 w 1524"/>
                    <a:gd name="T17" fmla="*/ 2147483647 h 361"/>
                    <a:gd name="T18" fmla="*/ 0 w 1524"/>
                    <a:gd name="T19" fmla="*/ 2147483647 h 361"/>
                    <a:gd name="T20" fmla="*/ 0 w 1524"/>
                    <a:gd name="T21" fmla="*/ 2147483647 h 361"/>
                    <a:gd name="T22" fmla="*/ 2147483647 w 1524"/>
                    <a:gd name="T23" fmla="*/ 2147483647 h 361"/>
                    <a:gd name="T24" fmla="*/ 2147483647 w 1524"/>
                    <a:gd name="T25" fmla="*/ 2147483647 h 361"/>
                    <a:gd name="T26" fmla="*/ 0 w 1524"/>
                    <a:gd name="T27" fmla="*/ 2147483647 h 361"/>
                    <a:gd name="T28" fmla="*/ 0 w 1524"/>
                    <a:gd name="T29" fmla="*/ 2147483647 h 361"/>
                    <a:gd name="T30" fmla="*/ 0 w 1524"/>
                    <a:gd name="T31" fmla="*/ 0 h 361"/>
                    <a:gd name="T32" fmla="*/ 2147483647 w 1524"/>
                    <a:gd name="T33" fmla="*/ 0 h 361"/>
                    <a:gd name="T34" fmla="*/ 2147483647 w 1524"/>
                    <a:gd name="T35" fmla="*/ 2147483647 h 361"/>
                    <a:gd name="T36" fmla="*/ 0 w 1524"/>
                    <a:gd name="T37" fmla="*/ 2147483647 h 361"/>
                    <a:gd name="T38" fmla="*/ 0 w 1524"/>
                    <a:gd name="T39" fmla="*/ 0 h 3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24" h="361">
                      <a:moveTo>
                        <a:pt x="0" y="357"/>
                      </a:moveTo>
                      <a:lnTo>
                        <a:pt x="1524" y="357"/>
                      </a:lnTo>
                      <a:lnTo>
                        <a:pt x="1524" y="361"/>
                      </a:lnTo>
                      <a:lnTo>
                        <a:pt x="0" y="361"/>
                      </a:lnTo>
                      <a:lnTo>
                        <a:pt x="0" y="357"/>
                      </a:lnTo>
                      <a:close/>
                      <a:moveTo>
                        <a:pt x="0" y="238"/>
                      </a:moveTo>
                      <a:lnTo>
                        <a:pt x="1524" y="238"/>
                      </a:lnTo>
                      <a:lnTo>
                        <a:pt x="1524" y="242"/>
                      </a:lnTo>
                      <a:lnTo>
                        <a:pt x="0" y="242"/>
                      </a:lnTo>
                      <a:lnTo>
                        <a:pt x="0" y="238"/>
                      </a:lnTo>
                      <a:close/>
                      <a:moveTo>
                        <a:pt x="0" y="119"/>
                      </a:moveTo>
                      <a:lnTo>
                        <a:pt x="1524" y="119"/>
                      </a:lnTo>
                      <a:lnTo>
                        <a:pt x="1524" y="124"/>
                      </a:lnTo>
                      <a:lnTo>
                        <a:pt x="0" y="124"/>
                      </a:lnTo>
                      <a:lnTo>
                        <a:pt x="0" y="119"/>
                      </a:lnTo>
                      <a:close/>
                      <a:moveTo>
                        <a:pt x="0" y="0"/>
                      </a:moveTo>
                      <a:lnTo>
                        <a:pt x="1524" y="0"/>
                      </a:lnTo>
                      <a:lnTo>
                        <a:pt x="1524" y="5"/>
                      </a:lnTo>
                      <a:lnTo>
                        <a:pt x="0" y="5"/>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638" name="Rectangle 8">
                  <a:extLst>
                    <a:ext uri="{FF2B5EF4-FFF2-40B4-BE49-F238E27FC236}">
                      <a16:creationId xmlns:a16="http://schemas.microsoft.com/office/drawing/2014/main" id="{CB074D47-0EAB-6116-4036-F5FD582192F6}"/>
                    </a:ext>
                  </a:extLst>
                </p:cNvPr>
                <p:cNvSpPr>
                  <a:spLocks noChangeArrowheads="1"/>
                </p:cNvSpPr>
                <p:nvPr/>
              </p:nvSpPr>
              <p:spPr bwMode="auto">
                <a:xfrm>
                  <a:off x="2012950" y="1779588"/>
                  <a:ext cx="6350" cy="7556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639" name="Freeform 9">
                  <a:extLst>
                    <a:ext uri="{FF2B5EF4-FFF2-40B4-BE49-F238E27FC236}">
                      <a16:creationId xmlns:a16="http://schemas.microsoft.com/office/drawing/2014/main" id="{1ADAA12A-3EB5-7EA3-B756-9D4B25A15A89}"/>
                    </a:ext>
                  </a:extLst>
                </p:cNvPr>
                <p:cNvSpPr>
                  <a:spLocks noEditPoints="1"/>
                </p:cNvSpPr>
                <p:nvPr/>
              </p:nvSpPr>
              <p:spPr bwMode="auto">
                <a:xfrm>
                  <a:off x="1985963" y="1776413"/>
                  <a:ext cx="30163" cy="762000"/>
                </a:xfrm>
                <a:custGeom>
                  <a:avLst/>
                  <a:gdLst>
                    <a:gd name="T0" fmla="*/ 0 w 19"/>
                    <a:gd name="T1" fmla="*/ 2147483647 h 480"/>
                    <a:gd name="T2" fmla="*/ 2147483647 w 19"/>
                    <a:gd name="T3" fmla="*/ 2147483647 h 480"/>
                    <a:gd name="T4" fmla="*/ 2147483647 w 19"/>
                    <a:gd name="T5" fmla="*/ 2147483647 h 480"/>
                    <a:gd name="T6" fmla="*/ 0 w 19"/>
                    <a:gd name="T7" fmla="*/ 2147483647 h 480"/>
                    <a:gd name="T8" fmla="*/ 0 w 19"/>
                    <a:gd name="T9" fmla="*/ 2147483647 h 480"/>
                    <a:gd name="T10" fmla="*/ 0 w 19"/>
                    <a:gd name="T11" fmla="*/ 2147483647 h 480"/>
                    <a:gd name="T12" fmla="*/ 2147483647 w 19"/>
                    <a:gd name="T13" fmla="*/ 2147483647 h 480"/>
                    <a:gd name="T14" fmla="*/ 2147483647 w 19"/>
                    <a:gd name="T15" fmla="*/ 2147483647 h 480"/>
                    <a:gd name="T16" fmla="*/ 0 w 19"/>
                    <a:gd name="T17" fmla="*/ 2147483647 h 480"/>
                    <a:gd name="T18" fmla="*/ 0 w 19"/>
                    <a:gd name="T19" fmla="*/ 2147483647 h 480"/>
                    <a:gd name="T20" fmla="*/ 0 w 19"/>
                    <a:gd name="T21" fmla="*/ 2147483647 h 480"/>
                    <a:gd name="T22" fmla="*/ 2147483647 w 19"/>
                    <a:gd name="T23" fmla="*/ 2147483647 h 480"/>
                    <a:gd name="T24" fmla="*/ 2147483647 w 19"/>
                    <a:gd name="T25" fmla="*/ 2147483647 h 480"/>
                    <a:gd name="T26" fmla="*/ 0 w 19"/>
                    <a:gd name="T27" fmla="*/ 2147483647 h 480"/>
                    <a:gd name="T28" fmla="*/ 0 w 19"/>
                    <a:gd name="T29" fmla="*/ 2147483647 h 480"/>
                    <a:gd name="T30" fmla="*/ 0 w 19"/>
                    <a:gd name="T31" fmla="*/ 2147483647 h 480"/>
                    <a:gd name="T32" fmla="*/ 2147483647 w 19"/>
                    <a:gd name="T33" fmla="*/ 2147483647 h 480"/>
                    <a:gd name="T34" fmla="*/ 2147483647 w 19"/>
                    <a:gd name="T35" fmla="*/ 2147483647 h 480"/>
                    <a:gd name="T36" fmla="*/ 0 w 19"/>
                    <a:gd name="T37" fmla="*/ 2147483647 h 480"/>
                    <a:gd name="T38" fmla="*/ 0 w 19"/>
                    <a:gd name="T39" fmla="*/ 2147483647 h 480"/>
                    <a:gd name="T40" fmla="*/ 0 w 19"/>
                    <a:gd name="T41" fmla="*/ 0 h 480"/>
                    <a:gd name="T42" fmla="*/ 2147483647 w 19"/>
                    <a:gd name="T43" fmla="*/ 0 h 480"/>
                    <a:gd name="T44" fmla="*/ 2147483647 w 19"/>
                    <a:gd name="T45" fmla="*/ 2147483647 h 480"/>
                    <a:gd name="T46" fmla="*/ 0 w 19"/>
                    <a:gd name="T47" fmla="*/ 2147483647 h 480"/>
                    <a:gd name="T48" fmla="*/ 0 w 19"/>
                    <a:gd name="T49" fmla="*/ 0 h 4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 h="480">
                      <a:moveTo>
                        <a:pt x="0" y="476"/>
                      </a:moveTo>
                      <a:lnTo>
                        <a:pt x="19" y="476"/>
                      </a:lnTo>
                      <a:lnTo>
                        <a:pt x="19" y="480"/>
                      </a:lnTo>
                      <a:lnTo>
                        <a:pt x="0" y="480"/>
                      </a:lnTo>
                      <a:lnTo>
                        <a:pt x="0" y="476"/>
                      </a:lnTo>
                      <a:close/>
                      <a:moveTo>
                        <a:pt x="0" y="357"/>
                      </a:moveTo>
                      <a:lnTo>
                        <a:pt x="19" y="357"/>
                      </a:lnTo>
                      <a:lnTo>
                        <a:pt x="19" y="361"/>
                      </a:lnTo>
                      <a:lnTo>
                        <a:pt x="0" y="361"/>
                      </a:lnTo>
                      <a:lnTo>
                        <a:pt x="0" y="357"/>
                      </a:lnTo>
                      <a:close/>
                      <a:moveTo>
                        <a:pt x="0" y="238"/>
                      </a:moveTo>
                      <a:lnTo>
                        <a:pt x="19" y="238"/>
                      </a:lnTo>
                      <a:lnTo>
                        <a:pt x="19" y="242"/>
                      </a:lnTo>
                      <a:lnTo>
                        <a:pt x="0" y="242"/>
                      </a:lnTo>
                      <a:lnTo>
                        <a:pt x="0" y="238"/>
                      </a:lnTo>
                      <a:close/>
                      <a:moveTo>
                        <a:pt x="0" y="119"/>
                      </a:moveTo>
                      <a:lnTo>
                        <a:pt x="19" y="119"/>
                      </a:lnTo>
                      <a:lnTo>
                        <a:pt x="19" y="124"/>
                      </a:lnTo>
                      <a:lnTo>
                        <a:pt x="0" y="124"/>
                      </a:lnTo>
                      <a:lnTo>
                        <a:pt x="0" y="119"/>
                      </a:lnTo>
                      <a:close/>
                      <a:moveTo>
                        <a:pt x="0" y="0"/>
                      </a:moveTo>
                      <a:lnTo>
                        <a:pt x="19" y="0"/>
                      </a:lnTo>
                      <a:lnTo>
                        <a:pt x="19" y="5"/>
                      </a:lnTo>
                      <a:lnTo>
                        <a:pt x="0" y="5"/>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640" name="Rectangle 10">
                  <a:extLst>
                    <a:ext uri="{FF2B5EF4-FFF2-40B4-BE49-F238E27FC236}">
                      <a16:creationId xmlns:a16="http://schemas.microsoft.com/office/drawing/2014/main" id="{F1B3BAAE-F22D-C6D9-AA58-1C34FA69B659}"/>
                    </a:ext>
                  </a:extLst>
                </p:cNvPr>
                <p:cNvSpPr>
                  <a:spLocks noChangeArrowheads="1"/>
                </p:cNvSpPr>
                <p:nvPr/>
              </p:nvSpPr>
              <p:spPr bwMode="auto">
                <a:xfrm>
                  <a:off x="2016125" y="2532063"/>
                  <a:ext cx="2419350" cy="63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641" name="Freeform 11">
                  <a:extLst>
                    <a:ext uri="{FF2B5EF4-FFF2-40B4-BE49-F238E27FC236}">
                      <a16:creationId xmlns:a16="http://schemas.microsoft.com/office/drawing/2014/main" id="{5E24206B-B36B-392E-311A-4A28F022ECE5}"/>
                    </a:ext>
                  </a:extLst>
                </p:cNvPr>
                <p:cNvSpPr>
                  <a:spLocks noEditPoints="1"/>
                </p:cNvSpPr>
                <p:nvPr/>
              </p:nvSpPr>
              <p:spPr bwMode="auto">
                <a:xfrm>
                  <a:off x="2012950" y="2535238"/>
                  <a:ext cx="2425700" cy="30163"/>
                </a:xfrm>
                <a:custGeom>
                  <a:avLst/>
                  <a:gdLst>
                    <a:gd name="T0" fmla="*/ 0 w 1528"/>
                    <a:gd name="T1" fmla="*/ 2147483647 h 19"/>
                    <a:gd name="T2" fmla="*/ 2147483647 w 1528"/>
                    <a:gd name="T3" fmla="*/ 0 h 19"/>
                    <a:gd name="T4" fmla="*/ 2147483647 w 1528"/>
                    <a:gd name="T5" fmla="*/ 0 h 19"/>
                    <a:gd name="T6" fmla="*/ 2147483647 w 1528"/>
                    <a:gd name="T7" fmla="*/ 2147483647 h 19"/>
                    <a:gd name="T8" fmla="*/ 2147483647 w 1528"/>
                    <a:gd name="T9" fmla="*/ 0 h 19"/>
                    <a:gd name="T10" fmla="*/ 2147483647 w 1528"/>
                    <a:gd name="T11" fmla="*/ 2147483647 h 19"/>
                    <a:gd name="T12" fmla="*/ 2147483647 w 1528"/>
                    <a:gd name="T13" fmla="*/ 0 h 19"/>
                    <a:gd name="T14" fmla="*/ 2147483647 w 1528"/>
                    <a:gd name="T15" fmla="*/ 0 h 19"/>
                    <a:gd name="T16" fmla="*/ 2147483647 w 1528"/>
                    <a:gd name="T17" fmla="*/ 2147483647 h 19"/>
                    <a:gd name="T18" fmla="*/ 2147483647 w 1528"/>
                    <a:gd name="T19" fmla="*/ 0 h 19"/>
                    <a:gd name="T20" fmla="*/ 2147483647 w 1528"/>
                    <a:gd name="T21" fmla="*/ 2147483647 h 19"/>
                    <a:gd name="T22" fmla="*/ 2147483647 w 1528"/>
                    <a:gd name="T23" fmla="*/ 0 h 19"/>
                    <a:gd name="T24" fmla="*/ 2147483647 w 1528"/>
                    <a:gd name="T25" fmla="*/ 0 h 19"/>
                    <a:gd name="T26" fmla="*/ 2147483647 w 1528"/>
                    <a:gd name="T27" fmla="*/ 2147483647 h 19"/>
                    <a:gd name="T28" fmla="*/ 2147483647 w 1528"/>
                    <a:gd name="T29" fmla="*/ 0 h 19"/>
                    <a:gd name="T30" fmla="*/ 2147483647 w 1528"/>
                    <a:gd name="T31" fmla="*/ 2147483647 h 19"/>
                    <a:gd name="T32" fmla="*/ 2147483647 w 1528"/>
                    <a:gd name="T33" fmla="*/ 0 h 19"/>
                    <a:gd name="T34" fmla="*/ 2147483647 w 1528"/>
                    <a:gd name="T35" fmla="*/ 0 h 19"/>
                    <a:gd name="T36" fmla="*/ 2147483647 w 1528"/>
                    <a:gd name="T37" fmla="*/ 2147483647 h 19"/>
                    <a:gd name="T38" fmla="*/ 2147483647 w 1528"/>
                    <a:gd name="T39" fmla="*/ 0 h 19"/>
                    <a:gd name="T40" fmla="*/ 2147483647 w 1528"/>
                    <a:gd name="T41" fmla="*/ 2147483647 h 19"/>
                    <a:gd name="T42" fmla="*/ 2147483647 w 1528"/>
                    <a:gd name="T43" fmla="*/ 0 h 19"/>
                    <a:gd name="T44" fmla="*/ 2147483647 w 1528"/>
                    <a:gd name="T45" fmla="*/ 0 h 19"/>
                    <a:gd name="T46" fmla="*/ 2147483647 w 1528"/>
                    <a:gd name="T47" fmla="*/ 2147483647 h 19"/>
                    <a:gd name="T48" fmla="*/ 2147483647 w 1528"/>
                    <a:gd name="T49" fmla="*/ 0 h 19"/>
                    <a:gd name="T50" fmla="*/ 2147483647 w 1528"/>
                    <a:gd name="T51" fmla="*/ 2147483647 h 19"/>
                    <a:gd name="T52" fmla="*/ 2147483647 w 1528"/>
                    <a:gd name="T53" fmla="*/ 0 h 19"/>
                    <a:gd name="T54" fmla="*/ 2147483647 w 1528"/>
                    <a:gd name="T55" fmla="*/ 0 h 19"/>
                    <a:gd name="T56" fmla="*/ 2147483647 w 1528"/>
                    <a:gd name="T57" fmla="*/ 2147483647 h 19"/>
                    <a:gd name="T58" fmla="*/ 2147483647 w 1528"/>
                    <a:gd name="T59" fmla="*/ 0 h 19"/>
                    <a:gd name="T60" fmla="*/ 2147483647 w 1528"/>
                    <a:gd name="T61" fmla="*/ 2147483647 h 19"/>
                    <a:gd name="T62" fmla="*/ 2147483647 w 1528"/>
                    <a:gd name="T63" fmla="*/ 0 h 19"/>
                    <a:gd name="T64" fmla="*/ 2147483647 w 1528"/>
                    <a:gd name="T65" fmla="*/ 0 h 19"/>
                    <a:gd name="T66" fmla="*/ 2147483647 w 1528"/>
                    <a:gd name="T67" fmla="*/ 2147483647 h 19"/>
                    <a:gd name="T68" fmla="*/ 2147483647 w 1528"/>
                    <a:gd name="T69" fmla="*/ 0 h 19"/>
                    <a:gd name="T70" fmla="*/ 2147483647 w 1528"/>
                    <a:gd name="T71" fmla="*/ 2147483647 h 19"/>
                    <a:gd name="T72" fmla="*/ 2147483647 w 1528"/>
                    <a:gd name="T73" fmla="*/ 0 h 19"/>
                    <a:gd name="T74" fmla="*/ 2147483647 w 1528"/>
                    <a:gd name="T75" fmla="*/ 0 h 19"/>
                    <a:gd name="T76" fmla="*/ 2147483647 w 1528"/>
                    <a:gd name="T77" fmla="*/ 2147483647 h 19"/>
                    <a:gd name="T78" fmla="*/ 2147483647 w 1528"/>
                    <a:gd name="T79" fmla="*/ 0 h 19"/>
                    <a:gd name="T80" fmla="*/ 2147483647 w 1528"/>
                    <a:gd name="T81" fmla="*/ 2147483647 h 19"/>
                    <a:gd name="T82" fmla="*/ 2147483647 w 1528"/>
                    <a:gd name="T83" fmla="*/ 0 h 19"/>
                    <a:gd name="T84" fmla="*/ 2147483647 w 1528"/>
                    <a:gd name="T85" fmla="*/ 0 h 19"/>
                    <a:gd name="T86" fmla="*/ 2147483647 w 1528"/>
                    <a:gd name="T87" fmla="*/ 2147483647 h 19"/>
                    <a:gd name="T88" fmla="*/ 2147483647 w 1528"/>
                    <a:gd name="T89" fmla="*/ 0 h 19"/>
                    <a:gd name="T90" fmla="*/ 2147483647 w 1528"/>
                    <a:gd name="T91" fmla="*/ 2147483647 h 19"/>
                    <a:gd name="T92" fmla="*/ 2147483647 w 1528"/>
                    <a:gd name="T93" fmla="*/ 0 h 19"/>
                    <a:gd name="T94" fmla="*/ 2147483647 w 1528"/>
                    <a:gd name="T95" fmla="*/ 0 h 19"/>
                    <a:gd name="T96" fmla="*/ 2147483647 w 1528"/>
                    <a:gd name="T97" fmla="*/ 2147483647 h 19"/>
                    <a:gd name="T98" fmla="*/ 2147483647 w 1528"/>
                    <a:gd name="T99" fmla="*/ 0 h 19"/>
                    <a:gd name="T100" fmla="*/ 2147483647 w 1528"/>
                    <a:gd name="T101" fmla="*/ 2147483647 h 19"/>
                    <a:gd name="T102" fmla="*/ 2147483647 w 1528"/>
                    <a:gd name="T103" fmla="*/ 0 h 19"/>
                    <a:gd name="T104" fmla="*/ 2147483647 w 1528"/>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8" h="19">
                      <a:moveTo>
                        <a:pt x="4" y="0"/>
                      </a:moveTo>
                      <a:lnTo>
                        <a:pt x="4" y="19"/>
                      </a:lnTo>
                      <a:lnTo>
                        <a:pt x="0" y="19"/>
                      </a:lnTo>
                      <a:lnTo>
                        <a:pt x="0" y="0"/>
                      </a:lnTo>
                      <a:lnTo>
                        <a:pt x="4" y="0"/>
                      </a:lnTo>
                      <a:close/>
                      <a:moveTo>
                        <a:pt x="53" y="0"/>
                      </a:moveTo>
                      <a:lnTo>
                        <a:pt x="53" y="19"/>
                      </a:lnTo>
                      <a:lnTo>
                        <a:pt x="49" y="19"/>
                      </a:lnTo>
                      <a:lnTo>
                        <a:pt x="49" y="0"/>
                      </a:lnTo>
                      <a:lnTo>
                        <a:pt x="53"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1" y="0"/>
                      </a:moveTo>
                      <a:lnTo>
                        <a:pt x="201" y="19"/>
                      </a:lnTo>
                      <a:lnTo>
                        <a:pt x="197" y="19"/>
                      </a:lnTo>
                      <a:lnTo>
                        <a:pt x="197" y="0"/>
                      </a:lnTo>
                      <a:lnTo>
                        <a:pt x="201" y="0"/>
                      </a:lnTo>
                      <a:close/>
                      <a:moveTo>
                        <a:pt x="250" y="0"/>
                      </a:moveTo>
                      <a:lnTo>
                        <a:pt x="250" y="19"/>
                      </a:lnTo>
                      <a:lnTo>
                        <a:pt x="246" y="19"/>
                      </a:lnTo>
                      <a:lnTo>
                        <a:pt x="246" y="0"/>
                      </a:lnTo>
                      <a:lnTo>
                        <a:pt x="250" y="0"/>
                      </a:lnTo>
                      <a:close/>
                      <a:moveTo>
                        <a:pt x="299" y="0"/>
                      </a:moveTo>
                      <a:lnTo>
                        <a:pt x="299" y="19"/>
                      </a:lnTo>
                      <a:lnTo>
                        <a:pt x="295" y="19"/>
                      </a:lnTo>
                      <a:lnTo>
                        <a:pt x="295" y="0"/>
                      </a:lnTo>
                      <a:lnTo>
                        <a:pt x="299" y="0"/>
                      </a:lnTo>
                      <a:close/>
                      <a:moveTo>
                        <a:pt x="348" y="0"/>
                      </a:moveTo>
                      <a:lnTo>
                        <a:pt x="348" y="19"/>
                      </a:lnTo>
                      <a:lnTo>
                        <a:pt x="343" y="19"/>
                      </a:lnTo>
                      <a:lnTo>
                        <a:pt x="343" y="0"/>
                      </a:lnTo>
                      <a:lnTo>
                        <a:pt x="348" y="0"/>
                      </a:lnTo>
                      <a:close/>
                      <a:moveTo>
                        <a:pt x="397" y="0"/>
                      </a:moveTo>
                      <a:lnTo>
                        <a:pt x="397" y="19"/>
                      </a:lnTo>
                      <a:lnTo>
                        <a:pt x="393" y="19"/>
                      </a:lnTo>
                      <a:lnTo>
                        <a:pt x="393" y="0"/>
                      </a:lnTo>
                      <a:lnTo>
                        <a:pt x="397" y="0"/>
                      </a:lnTo>
                      <a:close/>
                      <a:moveTo>
                        <a:pt x="446" y="0"/>
                      </a:moveTo>
                      <a:lnTo>
                        <a:pt x="446" y="19"/>
                      </a:lnTo>
                      <a:lnTo>
                        <a:pt x="442" y="19"/>
                      </a:lnTo>
                      <a:lnTo>
                        <a:pt x="442" y="0"/>
                      </a:lnTo>
                      <a:lnTo>
                        <a:pt x="446" y="0"/>
                      </a:lnTo>
                      <a:close/>
                      <a:moveTo>
                        <a:pt x="495" y="0"/>
                      </a:moveTo>
                      <a:lnTo>
                        <a:pt x="495" y="19"/>
                      </a:lnTo>
                      <a:lnTo>
                        <a:pt x="491" y="19"/>
                      </a:lnTo>
                      <a:lnTo>
                        <a:pt x="491" y="0"/>
                      </a:lnTo>
                      <a:lnTo>
                        <a:pt x="495" y="0"/>
                      </a:lnTo>
                      <a:close/>
                      <a:moveTo>
                        <a:pt x="545" y="0"/>
                      </a:moveTo>
                      <a:lnTo>
                        <a:pt x="545" y="19"/>
                      </a:lnTo>
                      <a:lnTo>
                        <a:pt x="540" y="19"/>
                      </a:lnTo>
                      <a:lnTo>
                        <a:pt x="540" y="0"/>
                      </a:lnTo>
                      <a:lnTo>
                        <a:pt x="545" y="0"/>
                      </a:lnTo>
                      <a:close/>
                      <a:moveTo>
                        <a:pt x="594" y="0"/>
                      </a:moveTo>
                      <a:lnTo>
                        <a:pt x="594" y="19"/>
                      </a:lnTo>
                      <a:lnTo>
                        <a:pt x="590" y="19"/>
                      </a:lnTo>
                      <a:lnTo>
                        <a:pt x="590" y="0"/>
                      </a:lnTo>
                      <a:lnTo>
                        <a:pt x="594" y="0"/>
                      </a:lnTo>
                      <a:close/>
                      <a:moveTo>
                        <a:pt x="643" y="0"/>
                      </a:moveTo>
                      <a:lnTo>
                        <a:pt x="643" y="19"/>
                      </a:lnTo>
                      <a:lnTo>
                        <a:pt x="639" y="19"/>
                      </a:lnTo>
                      <a:lnTo>
                        <a:pt x="639" y="0"/>
                      </a:lnTo>
                      <a:lnTo>
                        <a:pt x="643" y="0"/>
                      </a:lnTo>
                      <a:close/>
                      <a:moveTo>
                        <a:pt x="692" y="0"/>
                      </a:moveTo>
                      <a:lnTo>
                        <a:pt x="692" y="19"/>
                      </a:lnTo>
                      <a:lnTo>
                        <a:pt x="688" y="19"/>
                      </a:lnTo>
                      <a:lnTo>
                        <a:pt x="688" y="0"/>
                      </a:lnTo>
                      <a:lnTo>
                        <a:pt x="692" y="0"/>
                      </a:lnTo>
                      <a:close/>
                      <a:moveTo>
                        <a:pt x="741" y="0"/>
                      </a:moveTo>
                      <a:lnTo>
                        <a:pt x="741" y="19"/>
                      </a:lnTo>
                      <a:lnTo>
                        <a:pt x="737" y="19"/>
                      </a:lnTo>
                      <a:lnTo>
                        <a:pt x="737" y="0"/>
                      </a:lnTo>
                      <a:lnTo>
                        <a:pt x="741" y="0"/>
                      </a:lnTo>
                      <a:close/>
                      <a:moveTo>
                        <a:pt x="791" y="0"/>
                      </a:moveTo>
                      <a:lnTo>
                        <a:pt x="791" y="19"/>
                      </a:lnTo>
                      <a:lnTo>
                        <a:pt x="786" y="19"/>
                      </a:lnTo>
                      <a:lnTo>
                        <a:pt x="786" y="0"/>
                      </a:lnTo>
                      <a:lnTo>
                        <a:pt x="791" y="0"/>
                      </a:lnTo>
                      <a:close/>
                      <a:moveTo>
                        <a:pt x="840" y="0"/>
                      </a:moveTo>
                      <a:lnTo>
                        <a:pt x="840" y="19"/>
                      </a:lnTo>
                      <a:lnTo>
                        <a:pt x="836" y="19"/>
                      </a:lnTo>
                      <a:lnTo>
                        <a:pt x="836" y="0"/>
                      </a:lnTo>
                      <a:lnTo>
                        <a:pt x="840" y="0"/>
                      </a:lnTo>
                      <a:close/>
                      <a:moveTo>
                        <a:pt x="889" y="0"/>
                      </a:moveTo>
                      <a:lnTo>
                        <a:pt x="889" y="19"/>
                      </a:lnTo>
                      <a:lnTo>
                        <a:pt x="885" y="19"/>
                      </a:lnTo>
                      <a:lnTo>
                        <a:pt x="885" y="0"/>
                      </a:lnTo>
                      <a:lnTo>
                        <a:pt x="889" y="0"/>
                      </a:lnTo>
                      <a:close/>
                      <a:moveTo>
                        <a:pt x="938" y="0"/>
                      </a:moveTo>
                      <a:lnTo>
                        <a:pt x="938" y="19"/>
                      </a:lnTo>
                      <a:lnTo>
                        <a:pt x="934" y="19"/>
                      </a:lnTo>
                      <a:lnTo>
                        <a:pt x="934" y="0"/>
                      </a:lnTo>
                      <a:lnTo>
                        <a:pt x="938" y="0"/>
                      </a:lnTo>
                      <a:close/>
                      <a:moveTo>
                        <a:pt x="987" y="0"/>
                      </a:moveTo>
                      <a:lnTo>
                        <a:pt x="987" y="19"/>
                      </a:lnTo>
                      <a:lnTo>
                        <a:pt x="983" y="19"/>
                      </a:lnTo>
                      <a:lnTo>
                        <a:pt x="983" y="0"/>
                      </a:lnTo>
                      <a:lnTo>
                        <a:pt x="987" y="0"/>
                      </a:lnTo>
                      <a:close/>
                      <a:moveTo>
                        <a:pt x="1036" y="0"/>
                      </a:moveTo>
                      <a:lnTo>
                        <a:pt x="1036" y="19"/>
                      </a:lnTo>
                      <a:lnTo>
                        <a:pt x="1032" y="19"/>
                      </a:lnTo>
                      <a:lnTo>
                        <a:pt x="1032" y="0"/>
                      </a:lnTo>
                      <a:lnTo>
                        <a:pt x="1036" y="0"/>
                      </a:lnTo>
                      <a:close/>
                      <a:moveTo>
                        <a:pt x="1085" y="0"/>
                      </a:moveTo>
                      <a:lnTo>
                        <a:pt x="1085" y="19"/>
                      </a:lnTo>
                      <a:lnTo>
                        <a:pt x="1081" y="19"/>
                      </a:lnTo>
                      <a:lnTo>
                        <a:pt x="1081" y="0"/>
                      </a:lnTo>
                      <a:lnTo>
                        <a:pt x="1085" y="0"/>
                      </a:lnTo>
                      <a:close/>
                      <a:moveTo>
                        <a:pt x="1134" y="0"/>
                      </a:moveTo>
                      <a:lnTo>
                        <a:pt x="1134" y="19"/>
                      </a:lnTo>
                      <a:lnTo>
                        <a:pt x="1130" y="19"/>
                      </a:lnTo>
                      <a:lnTo>
                        <a:pt x="1130" y="0"/>
                      </a:lnTo>
                      <a:lnTo>
                        <a:pt x="1134" y="0"/>
                      </a:lnTo>
                      <a:close/>
                      <a:moveTo>
                        <a:pt x="1184" y="0"/>
                      </a:moveTo>
                      <a:lnTo>
                        <a:pt x="1184" y="19"/>
                      </a:lnTo>
                      <a:lnTo>
                        <a:pt x="1179" y="19"/>
                      </a:lnTo>
                      <a:lnTo>
                        <a:pt x="1179" y="0"/>
                      </a:lnTo>
                      <a:lnTo>
                        <a:pt x="1184" y="0"/>
                      </a:lnTo>
                      <a:close/>
                      <a:moveTo>
                        <a:pt x="1233" y="0"/>
                      </a:moveTo>
                      <a:lnTo>
                        <a:pt x="1233" y="19"/>
                      </a:lnTo>
                      <a:lnTo>
                        <a:pt x="1229" y="19"/>
                      </a:lnTo>
                      <a:lnTo>
                        <a:pt x="1229" y="0"/>
                      </a:lnTo>
                      <a:lnTo>
                        <a:pt x="1233" y="0"/>
                      </a:lnTo>
                      <a:close/>
                      <a:moveTo>
                        <a:pt x="1282" y="0"/>
                      </a:moveTo>
                      <a:lnTo>
                        <a:pt x="1282" y="19"/>
                      </a:lnTo>
                      <a:lnTo>
                        <a:pt x="1278" y="19"/>
                      </a:lnTo>
                      <a:lnTo>
                        <a:pt x="1278" y="0"/>
                      </a:lnTo>
                      <a:lnTo>
                        <a:pt x="1282" y="0"/>
                      </a:lnTo>
                      <a:close/>
                      <a:moveTo>
                        <a:pt x="1331" y="0"/>
                      </a:moveTo>
                      <a:lnTo>
                        <a:pt x="1331" y="19"/>
                      </a:lnTo>
                      <a:lnTo>
                        <a:pt x="1327" y="19"/>
                      </a:lnTo>
                      <a:lnTo>
                        <a:pt x="1327" y="0"/>
                      </a:lnTo>
                      <a:lnTo>
                        <a:pt x="1331" y="0"/>
                      </a:lnTo>
                      <a:close/>
                      <a:moveTo>
                        <a:pt x="1380" y="0"/>
                      </a:moveTo>
                      <a:lnTo>
                        <a:pt x="1380" y="19"/>
                      </a:lnTo>
                      <a:lnTo>
                        <a:pt x="1376" y="19"/>
                      </a:lnTo>
                      <a:lnTo>
                        <a:pt x="1376" y="0"/>
                      </a:lnTo>
                      <a:lnTo>
                        <a:pt x="1380" y="0"/>
                      </a:lnTo>
                      <a:close/>
                      <a:moveTo>
                        <a:pt x="1430" y="0"/>
                      </a:moveTo>
                      <a:lnTo>
                        <a:pt x="1430" y="19"/>
                      </a:lnTo>
                      <a:lnTo>
                        <a:pt x="1425" y="19"/>
                      </a:lnTo>
                      <a:lnTo>
                        <a:pt x="1425" y="0"/>
                      </a:lnTo>
                      <a:lnTo>
                        <a:pt x="1430" y="0"/>
                      </a:lnTo>
                      <a:close/>
                      <a:moveTo>
                        <a:pt x="1479" y="0"/>
                      </a:moveTo>
                      <a:lnTo>
                        <a:pt x="1479" y="19"/>
                      </a:lnTo>
                      <a:lnTo>
                        <a:pt x="1475" y="19"/>
                      </a:lnTo>
                      <a:lnTo>
                        <a:pt x="1475" y="0"/>
                      </a:lnTo>
                      <a:lnTo>
                        <a:pt x="1479" y="0"/>
                      </a:lnTo>
                      <a:close/>
                      <a:moveTo>
                        <a:pt x="1528" y="0"/>
                      </a:moveTo>
                      <a:lnTo>
                        <a:pt x="1528" y="19"/>
                      </a:lnTo>
                      <a:lnTo>
                        <a:pt x="1524" y="19"/>
                      </a:lnTo>
                      <a:lnTo>
                        <a:pt x="1524" y="0"/>
                      </a:lnTo>
                      <a:lnTo>
                        <a:pt x="1528"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642" name="Freeform 12">
                  <a:extLst>
                    <a:ext uri="{FF2B5EF4-FFF2-40B4-BE49-F238E27FC236}">
                      <a16:creationId xmlns:a16="http://schemas.microsoft.com/office/drawing/2014/main" id="{9EE2185D-0A51-C93F-7228-690E216C28A4}"/>
                    </a:ext>
                  </a:extLst>
                </p:cNvPr>
                <p:cNvSpPr>
                  <a:spLocks/>
                </p:cNvSpPr>
                <p:nvPr/>
              </p:nvSpPr>
              <p:spPr bwMode="auto">
                <a:xfrm>
                  <a:off x="2043113" y="1957388"/>
                  <a:ext cx="2363788" cy="588963"/>
                </a:xfrm>
                <a:custGeom>
                  <a:avLst/>
                  <a:gdLst>
                    <a:gd name="T0" fmla="*/ 2147483647 w 16703"/>
                    <a:gd name="T1" fmla="*/ 2147483647 h 4167"/>
                    <a:gd name="T2" fmla="*/ 2147483647 w 16703"/>
                    <a:gd name="T3" fmla="*/ 2147483647 h 4167"/>
                    <a:gd name="T4" fmla="*/ 2147483647 w 16703"/>
                    <a:gd name="T5" fmla="*/ 2147483647 h 4167"/>
                    <a:gd name="T6" fmla="*/ 2147483647 w 16703"/>
                    <a:gd name="T7" fmla="*/ 2147483647 h 4167"/>
                    <a:gd name="T8" fmla="*/ 2147483647 w 16703"/>
                    <a:gd name="T9" fmla="*/ 2147483647 h 4167"/>
                    <a:gd name="T10" fmla="*/ 2147483647 w 16703"/>
                    <a:gd name="T11" fmla="*/ 2147483647 h 4167"/>
                    <a:gd name="T12" fmla="*/ 2147483647 w 16703"/>
                    <a:gd name="T13" fmla="*/ 2147483647 h 4167"/>
                    <a:gd name="T14" fmla="*/ 2147483647 w 16703"/>
                    <a:gd name="T15" fmla="*/ 2147483647 h 4167"/>
                    <a:gd name="T16" fmla="*/ 2147483647 w 16703"/>
                    <a:gd name="T17" fmla="*/ 2147483647 h 4167"/>
                    <a:gd name="T18" fmla="*/ 2147483647 w 16703"/>
                    <a:gd name="T19" fmla="*/ 2147483647 h 4167"/>
                    <a:gd name="T20" fmla="*/ 2147483647 w 16703"/>
                    <a:gd name="T21" fmla="*/ 2147483647 h 4167"/>
                    <a:gd name="T22" fmla="*/ 2147483647 w 16703"/>
                    <a:gd name="T23" fmla="*/ 2147483647 h 4167"/>
                    <a:gd name="T24" fmla="*/ 2147483647 w 16703"/>
                    <a:gd name="T25" fmla="*/ 2147483647 h 4167"/>
                    <a:gd name="T26" fmla="*/ 2147483647 w 16703"/>
                    <a:gd name="T27" fmla="*/ 2147483647 h 4167"/>
                    <a:gd name="T28" fmla="*/ 2147483647 w 16703"/>
                    <a:gd name="T29" fmla="*/ 2147483647 h 4167"/>
                    <a:gd name="T30" fmla="*/ 2147483647 w 16703"/>
                    <a:gd name="T31" fmla="*/ 2147483647 h 4167"/>
                    <a:gd name="T32" fmla="*/ 2147483647 w 16703"/>
                    <a:gd name="T33" fmla="*/ 2147483647 h 4167"/>
                    <a:gd name="T34" fmla="*/ 2147483647 w 16703"/>
                    <a:gd name="T35" fmla="*/ 2147483647 h 4167"/>
                    <a:gd name="T36" fmla="*/ 2147483647 w 16703"/>
                    <a:gd name="T37" fmla="*/ 2147483647 h 4167"/>
                    <a:gd name="T38" fmla="*/ 2147483647 w 16703"/>
                    <a:gd name="T39" fmla="*/ 2147483647 h 4167"/>
                    <a:gd name="T40" fmla="*/ 2147483647 w 16703"/>
                    <a:gd name="T41" fmla="*/ 2147483647 h 4167"/>
                    <a:gd name="T42" fmla="*/ 2147483647 w 16703"/>
                    <a:gd name="T43" fmla="*/ 2147483647 h 4167"/>
                    <a:gd name="T44" fmla="*/ 2147483647 w 16703"/>
                    <a:gd name="T45" fmla="*/ 2147483647 h 4167"/>
                    <a:gd name="T46" fmla="*/ 2147483647 w 16703"/>
                    <a:gd name="T47" fmla="*/ 2147483647 h 4167"/>
                    <a:gd name="T48" fmla="*/ 2147483647 w 16703"/>
                    <a:gd name="T49" fmla="*/ 2147483647 h 4167"/>
                    <a:gd name="T50" fmla="*/ 2147483647 w 16703"/>
                    <a:gd name="T51" fmla="*/ 2147483647 h 4167"/>
                    <a:gd name="T52" fmla="*/ 2147483647 w 16703"/>
                    <a:gd name="T53" fmla="*/ 2147483647 h 4167"/>
                    <a:gd name="T54" fmla="*/ 2147483647 w 16703"/>
                    <a:gd name="T55" fmla="*/ 2147483647 h 4167"/>
                    <a:gd name="T56" fmla="*/ 2147483647 w 16703"/>
                    <a:gd name="T57" fmla="*/ 2147483647 h 4167"/>
                    <a:gd name="T58" fmla="*/ 2147483647 w 16703"/>
                    <a:gd name="T59" fmla="*/ 2147483647 h 4167"/>
                    <a:gd name="T60" fmla="*/ 2147483647 w 16703"/>
                    <a:gd name="T61" fmla="*/ 2147483647 h 4167"/>
                    <a:gd name="T62" fmla="*/ 2147483647 w 16703"/>
                    <a:gd name="T63" fmla="*/ 2147483647 h 41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703" h="4167">
                      <a:moveTo>
                        <a:pt x="63" y="4017"/>
                      </a:moveTo>
                      <a:lnTo>
                        <a:pt x="615" y="3889"/>
                      </a:lnTo>
                      <a:lnTo>
                        <a:pt x="1166" y="3754"/>
                      </a:lnTo>
                      <a:lnTo>
                        <a:pt x="1718" y="3618"/>
                      </a:lnTo>
                      <a:lnTo>
                        <a:pt x="2270" y="3482"/>
                      </a:lnTo>
                      <a:lnTo>
                        <a:pt x="2823" y="3353"/>
                      </a:lnTo>
                      <a:lnTo>
                        <a:pt x="3374" y="3218"/>
                      </a:lnTo>
                      <a:lnTo>
                        <a:pt x="3926" y="3082"/>
                      </a:lnTo>
                      <a:lnTo>
                        <a:pt x="4479" y="2953"/>
                      </a:lnTo>
                      <a:lnTo>
                        <a:pt x="5030" y="2818"/>
                      </a:lnTo>
                      <a:lnTo>
                        <a:pt x="5582" y="2682"/>
                      </a:lnTo>
                      <a:lnTo>
                        <a:pt x="6134" y="2546"/>
                      </a:lnTo>
                      <a:lnTo>
                        <a:pt x="6687" y="2417"/>
                      </a:lnTo>
                      <a:lnTo>
                        <a:pt x="7230" y="2282"/>
                      </a:lnTo>
                      <a:lnTo>
                        <a:pt x="7782" y="2146"/>
                      </a:lnTo>
                      <a:lnTo>
                        <a:pt x="8335" y="2017"/>
                      </a:lnTo>
                      <a:lnTo>
                        <a:pt x="8886" y="1882"/>
                      </a:lnTo>
                      <a:lnTo>
                        <a:pt x="9438" y="1746"/>
                      </a:lnTo>
                      <a:lnTo>
                        <a:pt x="9990" y="1610"/>
                      </a:lnTo>
                      <a:lnTo>
                        <a:pt x="10543" y="1481"/>
                      </a:lnTo>
                      <a:lnTo>
                        <a:pt x="11094" y="1346"/>
                      </a:lnTo>
                      <a:lnTo>
                        <a:pt x="11646" y="1210"/>
                      </a:lnTo>
                      <a:lnTo>
                        <a:pt x="12199" y="1081"/>
                      </a:lnTo>
                      <a:lnTo>
                        <a:pt x="12750" y="946"/>
                      </a:lnTo>
                      <a:lnTo>
                        <a:pt x="13302" y="810"/>
                      </a:lnTo>
                      <a:lnTo>
                        <a:pt x="13854" y="674"/>
                      </a:lnTo>
                      <a:lnTo>
                        <a:pt x="14407" y="545"/>
                      </a:lnTo>
                      <a:lnTo>
                        <a:pt x="14950" y="410"/>
                      </a:lnTo>
                      <a:lnTo>
                        <a:pt x="15502" y="274"/>
                      </a:lnTo>
                      <a:lnTo>
                        <a:pt x="16055" y="145"/>
                      </a:lnTo>
                      <a:lnTo>
                        <a:pt x="16606" y="10"/>
                      </a:lnTo>
                      <a:cubicBezTo>
                        <a:pt x="16645" y="0"/>
                        <a:pt x="16684" y="24"/>
                        <a:pt x="16693" y="62"/>
                      </a:cubicBezTo>
                      <a:cubicBezTo>
                        <a:pt x="16703" y="101"/>
                        <a:pt x="16679" y="140"/>
                        <a:pt x="16641" y="149"/>
                      </a:cubicBezTo>
                      <a:lnTo>
                        <a:pt x="16088" y="286"/>
                      </a:lnTo>
                      <a:lnTo>
                        <a:pt x="15537" y="413"/>
                      </a:lnTo>
                      <a:lnTo>
                        <a:pt x="14985" y="549"/>
                      </a:lnTo>
                      <a:lnTo>
                        <a:pt x="14440" y="686"/>
                      </a:lnTo>
                      <a:lnTo>
                        <a:pt x="13889" y="813"/>
                      </a:lnTo>
                      <a:lnTo>
                        <a:pt x="13337" y="949"/>
                      </a:lnTo>
                      <a:lnTo>
                        <a:pt x="12785" y="1085"/>
                      </a:lnTo>
                      <a:lnTo>
                        <a:pt x="12232" y="1222"/>
                      </a:lnTo>
                      <a:lnTo>
                        <a:pt x="11681" y="1349"/>
                      </a:lnTo>
                      <a:lnTo>
                        <a:pt x="11129" y="1485"/>
                      </a:lnTo>
                      <a:lnTo>
                        <a:pt x="10576" y="1622"/>
                      </a:lnTo>
                      <a:lnTo>
                        <a:pt x="10025" y="1749"/>
                      </a:lnTo>
                      <a:lnTo>
                        <a:pt x="9473" y="1885"/>
                      </a:lnTo>
                      <a:lnTo>
                        <a:pt x="8921" y="2021"/>
                      </a:lnTo>
                      <a:lnTo>
                        <a:pt x="8368" y="2158"/>
                      </a:lnTo>
                      <a:lnTo>
                        <a:pt x="7817" y="2285"/>
                      </a:lnTo>
                      <a:lnTo>
                        <a:pt x="7265" y="2421"/>
                      </a:lnTo>
                      <a:lnTo>
                        <a:pt x="6720" y="2558"/>
                      </a:lnTo>
                      <a:lnTo>
                        <a:pt x="6169" y="2685"/>
                      </a:lnTo>
                      <a:lnTo>
                        <a:pt x="5617" y="2821"/>
                      </a:lnTo>
                      <a:lnTo>
                        <a:pt x="5065" y="2957"/>
                      </a:lnTo>
                      <a:lnTo>
                        <a:pt x="4512" y="3094"/>
                      </a:lnTo>
                      <a:lnTo>
                        <a:pt x="3961" y="3221"/>
                      </a:lnTo>
                      <a:lnTo>
                        <a:pt x="3409" y="3357"/>
                      </a:lnTo>
                      <a:lnTo>
                        <a:pt x="2856" y="3494"/>
                      </a:lnTo>
                      <a:lnTo>
                        <a:pt x="2305" y="3621"/>
                      </a:lnTo>
                      <a:lnTo>
                        <a:pt x="1753" y="3757"/>
                      </a:lnTo>
                      <a:lnTo>
                        <a:pt x="1201" y="3893"/>
                      </a:lnTo>
                      <a:lnTo>
                        <a:pt x="648" y="4030"/>
                      </a:lnTo>
                      <a:lnTo>
                        <a:pt x="96" y="4158"/>
                      </a:lnTo>
                      <a:cubicBezTo>
                        <a:pt x="57" y="4167"/>
                        <a:pt x="18" y="4142"/>
                        <a:pt x="9" y="4104"/>
                      </a:cubicBezTo>
                      <a:cubicBezTo>
                        <a:pt x="0" y="4065"/>
                        <a:pt x="24" y="4026"/>
                        <a:pt x="63" y="4017"/>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643" name="Freeform 13">
                  <a:extLst>
                    <a:ext uri="{FF2B5EF4-FFF2-40B4-BE49-F238E27FC236}">
                      <a16:creationId xmlns:a16="http://schemas.microsoft.com/office/drawing/2014/main" id="{9D4C4F62-5E6C-14B1-869E-22FD6196C433}"/>
                    </a:ext>
                  </a:extLst>
                </p:cNvPr>
                <p:cNvSpPr>
                  <a:spLocks/>
                </p:cNvSpPr>
                <p:nvPr/>
              </p:nvSpPr>
              <p:spPr bwMode="auto">
                <a:xfrm>
                  <a:off x="2020888" y="25019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44" name="Freeform 14">
                  <a:extLst>
                    <a:ext uri="{FF2B5EF4-FFF2-40B4-BE49-F238E27FC236}">
                      <a16:creationId xmlns:a16="http://schemas.microsoft.com/office/drawing/2014/main" id="{6781B125-79FE-9041-53A8-6E9833C7619B}"/>
                    </a:ext>
                  </a:extLst>
                </p:cNvPr>
                <p:cNvSpPr>
                  <a:spLocks noEditPoints="1"/>
                </p:cNvSpPr>
                <p:nvPr/>
              </p:nvSpPr>
              <p:spPr bwMode="auto">
                <a:xfrm>
                  <a:off x="2017713" y="24987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45" name="Freeform 15">
                  <a:extLst>
                    <a:ext uri="{FF2B5EF4-FFF2-40B4-BE49-F238E27FC236}">
                      <a16:creationId xmlns:a16="http://schemas.microsoft.com/office/drawing/2014/main" id="{1E641679-99A3-94C7-AB36-D1A6B77B369C}"/>
                    </a:ext>
                  </a:extLst>
                </p:cNvPr>
                <p:cNvSpPr>
                  <a:spLocks/>
                </p:cNvSpPr>
                <p:nvPr/>
              </p:nvSpPr>
              <p:spPr bwMode="auto">
                <a:xfrm>
                  <a:off x="2100263" y="248285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46" name="Freeform 16">
                  <a:extLst>
                    <a:ext uri="{FF2B5EF4-FFF2-40B4-BE49-F238E27FC236}">
                      <a16:creationId xmlns:a16="http://schemas.microsoft.com/office/drawing/2014/main" id="{5C533FEB-A080-F429-BA88-A1DBE723C4B5}"/>
                    </a:ext>
                  </a:extLst>
                </p:cNvPr>
                <p:cNvSpPr>
                  <a:spLocks noEditPoints="1"/>
                </p:cNvSpPr>
                <p:nvPr/>
              </p:nvSpPr>
              <p:spPr bwMode="auto">
                <a:xfrm>
                  <a:off x="2097088" y="247967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47" name="Freeform 17">
                  <a:extLst>
                    <a:ext uri="{FF2B5EF4-FFF2-40B4-BE49-F238E27FC236}">
                      <a16:creationId xmlns:a16="http://schemas.microsoft.com/office/drawing/2014/main" id="{C44864DC-5B5E-E5AE-BA5A-B1CAEFFC90CC}"/>
                    </a:ext>
                  </a:extLst>
                </p:cNvPr>
                <p:cNvSpPr>
                  <a:spLocks/>
                </p:cNvSpPr>
                <p:nvPr/>
              </p:nvSpPr>
              <p:spPr bwMode="auto">
                <a:xfrm>
                  <a:off x="2178050" y="24638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48" name="Freeform 18">
                  <a:extLst>
                    <a:ext uri="{FF2B5EF4-FFF2-40B4-BE49-F238E27FC236}">
                      <a16:creationId xmlns:a16="http://schemas.microsoft.com/office/drawing/2014/main" id="{543F95B9-521D-AEBA-5702-17C6A6B8ECC6}"/>
                    </a:ext>
                  </a:extLst>
                </p:cNvPr>
                <p:cNvSpPr>
                  <a:spLocks noEditPoints="1"/>
                </p:cNvSpPr>
                <p:nvPr/>
              </p:nvSpPr>
              <p:spPr bwMode="auto">
                <a:xfrm>
                  <a:off x="2174875" y="24606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49" name="Freeform 19">
                  <a:extLst>
                    <a:ext uri="{FF2B5EF4-FFF2-40B4-BE49-F238E27FC236}">
                      <a16:creationId xmlns:a16="http://schemas.microsoft.com/office/drawing/2014/main" id="{ABAEB1BC-C562-933C-02C6-7DC13DD43708}"/>
                    </a:ext>
                  </a:extLst>
                </p:cNvPr>
                <p:cNvSpPr>
                  <a:spLocks/>
                </p:cNvSpPr>
                <p:nvPr/>
              </p:nvSpPr>
              <p:spPr bwMode="auto">
                <a:xfrm>
                  <a:off x="2255838" y="244633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0" name="Freeform 20">
                  <a:extLst>
                    <a:ext uri="{FF2B5EF4-FFF2-40B4-BE49-F238E27FC236}">
                      <a16:creationId xmlns:a16="http://schemas.microsoft.com/office/drawing/2014/main" id="{1FEF453F-9B14-0740-8AB1-B5C03595C200}"/>
                    </a:ext>
                  </a:extLst>
                </p:cNvPr>
                <p:cNvSpPr>
                  <a:spLocks noEditPoints="1"/>
                </p:cNvSpPr>
                <p:nvPr/>
              </p:nvSpPr>
              <p:spPr bwMode="auto">
                <a:xfrm>
                  <a:off x="2252663" y="24431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51" name="Freeform 21">
                  <a:extLst>
                    <a:ext uri="{FF2B5EF4-FFF2-40B4-BE49-F238E27FC236}">
                      <a16:creationId xmlns:a16="http://schemas.microsoft.com/office/drawing/2014/main" id="{8C8D6271-9201-28C5-E1E0-125288998A2D}"/>
                    </a:ext>
                  </a:extLst>
                </p:cNvPr>
                <p:cNvSpPr>
                  <a:spLocks/>
                </p:cNvSpPr>
                <p:nvPr/>
              </p:nvSpPr>
              <p:spPr bwMode="auto">
                <a:xfrm>
                  <a:off x="2333625" y="24272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2" name="Freeform 22">
                  <a:extLst>
                    <a:ext uri="{FF2B5EF4-FFF2-40B4-BE49-F238E27FC236}">
                      <a16:creationId xmlns:a16="http://schemas.microsoft.com/office/drawing/2014/main" id="{EF4DE429-5D29-A325-478E-54E4BA853F33}"/>
                    </a:ext>
                  </a:extLst>
                </p:cNvPr>
                <p:cNvSpPr>
                  <a:spLocks noEditPoints="1"/>
                </p:cNvSpPr>
                <p:nvPr/>
              </p:nvSpPr>
              <p:spPr bwMode="auto">
                <a:xfrm>
                  <a:off x="2330450" y="242411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53" name="Freeform 23">
                  <a:extLst>
                    <a:ext uri="{FF2B5EF4-FFF2-40B4-BE49-F238E27FC236}">
                      <a16:creationId xmlns:a16="http://schemas.microsoft.com/office/drawing/2014/main" id="{F70EEA6E-E56B-74C2-B6D0-B6A420C92638}"/>
                    </a:ext>
                  </a:extLst>
                </p:cNvPr>
                <p:cNvSpPr>
                  <a:spLocks/>
                </p:cNvSpPr>
                <p:nvPr/>
              </p:nvSpPr>
              <p:spPr bwMode="auto">
                <a:xfrm>
                  <a:off x="2411413" y="24082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4" name="Freeform 24">
                  <a:extLst>
                    <a:ext uri="{FF2B5EF4-FFF2-40B4-BE49-F238E27FC236}">
                      <a16:creationId xmlns:a16="http://schemas.microsoft.com/office/drawing/2014/main" id="{1107061C-C198-6062-7340-C5EADD658155}"/>
                    </a:ext>
                  </a:extLst>
                </p:cNvPr>
                <p:cNvSpPr>
                  <a:spLocks noEditPoints="1"/>
                </p:cNvSpPr>
                <p:nvPr/>
              </p:nvSpPr>
              <p:spPr bwMode="auto">
                <a:xfrm>
                  <a:off x="2408238" y="240506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55" name="Freeform 25">
                  <a:extLst>
                    <a:ext uri="{FF2B5EF4-FFF2-40B4-BE49-F238E27FC236}">
                      <a16:creationId xmlns:a16="http://schemas.microsoft.com/office/drawing/2014/main" id="{0D2F0562-977A-8CD5-A5B0-4055F9F90F5B}"/>
                    </a:ext>
                  </a:extLst>
                </p:cNvPr>
                <p:cNvSpPr>
                  <a:spLocks/>
                </p:cNvSpPr>
                <p:nvPr/>
              </p:nvSpPr>
              <p:spPr bwMode="auto">
                <a:xfrm>
                  <a:off x="2489200" y="238918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6" name="Freeform 26">
                  <a:extLst>
                    <a:ext uri="{FF2B5EF4-FFF2-40B4-BE49-F238E27FC236}">
                      <a16:creationId xmlns:a16="http://schemas.microsoft.com/office/drawing/2014/main" id="{5A30ED3D-4FED-9CBC-D599-08C965A71B78}"/>
                    </a:ext>
                  </a:extLst>
                </p:cNvPr>
                <p:cNvSpPr>
                  <a:spLocks noEditPoints="1"/>
                </p:cNvSpPr>
                <p:nvPr/>
              </p:nvSpPr>
              <p:spPr bwMode="auto">
                <a:xfrm>
                  <a:off x="2486025" y="23860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57" name="Freeform 27">
                  <a:extLst>
                    <a:ext uri="{FF2B5EF4-FFF2-40B4-BE49-F238E27FC236}">
                      <a16:creationId xmlns:a16="http://schemas.microsoft.com/office/drawing/2014/main" id="{C526DCB7-3CCF-3706-706C-E65C6FDA9694}"/>
                    </a:ext>
                  </a:extLst>
                </p:cNvPr>
                <p:cNvSpPr>
                  <a:spLocks/>
                </p:cNvSpPr>
                <p:nvPr/>
              </p:nvSpPr>
              <p:spPr bwMode="auto">
                <a:xfrm>
                  <a:off x="2566988" y="23701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8" name="Freeform 28">
                  <a:extLst>
                    <a:ext uri="{FF2B5EF4-FFF2-40B4-BE49-F238E27FC236}">
                      <a16:creationId xmlns:a16="http://schemas.microsoft.com/office/drawing/2014/main" id="{AD5554B5-C0FC-A9CA-E776-DDED8E42A0A4}"/>
                    </a:ext>
                  </a:extLst>
                </p:cNvPr>
                <p:cNvSpPr>
                  <a:spLocks noEditPoints="1"/>
                </p:cNvSpPr>
                <p:nvPr/>
              </p:nvSpPr>
              <p:spPr bwMode="auto">
                <a:xfrm>
                  <a:off x="2563813" y="23669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59" name="Freeform 29">
                  <a:extLst>
                    <a:ext uri="{FF2B5EF4-FFF2-40B4-BE49-F238E27FC236}">
                      <a16:creationId xmlns:a16="http://schemas.microsoft.com/office/drawing/2014/main" id="{B7C8F312-183D-D227-66CF-848485F8DBCA}"/>
                    </a:ext>
                  </a:extLst>
                </p:cNvPr>
                <p:cNvSpPr>
                  <a:spLocks/>
                </p:cNvSpPr>
                <p:nvPr/>
              </p:nvSpPr>
              <p:spPr bwMode="auto">
                <a:xfrm>
                  <a:off x="2644775" y="23510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60" name="Freeform 30">
                  <a:extLst>
                    <a:ext uri="{FF2B5EF4-FFF2-40B4-BE49-F238E27FC236}">
                      <a16:creationId xmlns:a16="http://schemas.microsoft.com/office/drawing/2014/main" id="{1F58FCEF-AE2D-03B2-A911-0B6C21CC4944}"/>
                    </a:ext>
                  </a:extLst>
                </p:cNvPr>
                <p:cNvSpPr>
                  <a:spLocks noEditPoints="1"/>
                </p:cNvSpPr>
                <p:nvPr/>
              </p:nvSpPr>
              <p:spPr bwMode="auto">
                <a:xfrm>
                  <a:off x="2641600" y="23479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61" name="Freeform 31">
                  <a:extLst>
                    <a:ext uri="{FF2B5EF4-FFF2-40B4-BE49-F238E27FC236}">
                      <a16:creationId xmlns:a16="http://schemas.microsoft.com/office/drawing/2014/main" id="{CCA0CD45-DDCE-E050-D1E9-11A4A41D7642}"/>
                    </a:ext>
                  </a:extLst>
                </p:cNvPr>
                <p:cNvSpPr>
                  <a:spLocks/>
                </p:cNvSpPr>
                <p:nvPr/>
              </p:nvSpPr>
              <p:spPr bwMode="auto">
                <a:xfrm>
                  <a:off x="2724150" y="233203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62" name="Freeform 32">
                  <a:extLst>
                    <a:ext uri="{FF2B5EF4-FFF2-40B4-BE49-F238E27FC236}">
                      <a16:creationId xmlns:a16="http://schemas.microsoft.com/office/drawing/2014/main" id="{DB186655-B36B-AFD3-C048-B67C108B388B}"/>
                    </a:ext>
                  </a:extLst>
                </p:cNvPr>
                <p:cNvSpPr>
                  <a:spLocks noEditPoints="1"/>
                </p:cNvSpPr>
                <p:nvPr/>
              </p:nvSpPr>
              <p:spPr bwMode="auto">
                <a:xfrm>
                  <a:off x="2719388" y="23288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63" name="Freeform 33">
                  <a:extLst>
                    <a:ext uri="{FF2B5EF4-FFF2-40B4-BE49-F238E27FC236}">
                      <a16:creationId xmlns:a16="http://schemas.microsoft.com/office/drawing/2014/main" id="{CA829FAC-8C50-DA31-0E95-E9F8AE338D04}"/>
                    </a:ext>
                  </a:extLst>
                </p:cNvPr>
                <p:cNvSpPr>
                  <a:spLocks/>
                </p:cNvSpPr>
                <p:nvPr/>
              </p:nvSpPr>
              <p:spPr bwMode="auto">
                <a:xfrm>
                  <a:off x="2801938" y="23145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64" name="Freeform 34">
                  <a:extLst>
                    <a:ext uri="{FF2B5EF4-FFF2-40B4-BE49-F238E27FC236}">
                      <a16:creationId xmlns:a16="http://schemas.microsoft.com/office/drawing/2014/main" id="{304DDFB9-E072-96A8-639C-6BE6A4991790}"/>
                    </a:ext>
                  </a:extLst>
                </p:cNvPr>
                <p:cNvSpPr>
                  <a:spLocks noEditPoints="1"/>
                </p:cNvSpPr>
                <p:nvPr/>
              </p:nvSpPr>
              <p:spPr bwMode="auto">
                <a:xfrm>
                  <a:off x="2798763" y="23098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65" name="Freeform 35">
                  <a:extLst>
                    <a:ext uri="{FF2B5EF4-FFF2-40B4-BE49-F238E27FC236}">
                      <a16:creationId xmlns:a16="http://schemas.microsoft.com/office/drawing/2014/main" id="{1586A93E-843D-248D-3BFE-8018980C309D}"/>
                    </a:ext>
                  </a:extLst>
                </p:cNvPr>
                <p:cNvSpPr>
                  <a:spLocks/>
                </p:cNvSpPr>
                <p:nvPr/>
              </p:nvSpPr>
              <p:spPr bwMode="auto">
                <a:xfrm>
                  <a:off x="2879725" y="22939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66" name="Freeform 36">
                  <a:extLst>
                    <a:ext uri="{FF2B5EF4-FFF2-40B4-BE49-F238E27FC236}">
                      <a16:creationId xmlns:a16="http://schemas.microsoft.com/office/drawing/2014/main" id="{A15E2C74-5291-183D-0370-E354BC406320}"/>
                    </a:ext>
                  </a:extLst>
                </p:cNvPr>
                <p:cNvSpPr>
                  <a:spLocks noEditPoints="1"/>
                </p:cNvSpPr>
                <p:nvPr/>
              </p:nvSpPr>
              <p:spPr bwMode="auto">
                <a:xfrm>
                  <a:off x="2876550" y="22907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67" name="Freeform 37">
                  <a:extLst>
                    <a:ext uri="{FF2B5EF4-FFF2-40B4-BE49-F238E27FC236}">
                      <a16:creationId xmlns:a16="http://schemas.microsoft.com/office/drawing/2014/main" id="{FC195F28-270B-7542-4B5A-F23D7E1F06C0}"/>
                    </a:ext>
                  </a:extLst>
                </p:cNvPr>
                <p:cNvSpPr>
                  <a:spLocks/>
                </p:cNvSpPr>
                <p:nvPr/>
              </p:nvSpPr>
              <p:spPr bwMode="auto">
                <a:xfrm>
                  <a:off x="2957513" y="2274888"/>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68" name="Freeform 38">
                  <a:extLst>
                    <a:ext uri="{FF2B5EF4-FFF2-40B4-BE49-F238E27FC236}">
                      <a16:creationId xmlns:a16="http://schemas.microsoft.com/office/drawing/2014/main" id="{06BCC16E-4593-5211-0E1E-BFD89CB30158}"/>
                    </a:ext>
                  </a:extLst>
                </p:cNvPr>
                <p:cNvSpPr>
                  <a:spLocks noEditPoints="1"/>
                </p:cNvSpPr>
                <p:nvPr/>
              </p:nvSpPr>
              <p:spPr bwMode="auto">
                <a:xfrm>
                  <a:off x="2954338" y="22717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69" name="Freeform 39">
                  <a:extLst>
                    <a:ext uri="{FF2B5EF4-FFF2-40B4-BE49-F238E27FC236}">
                      <a16:creationId xmlns:a16="http://schemas.microsoft.com/office/drawing/2014/main" id="{8EBA1116-FF3E-36D7-B307-EB365726D855}"/>
                    </a:ext>
                  </a:extLst>
                </p:cNvPr>
                <p:cNvSpPr>
                  <a:spLocks/>
                </p:cNvSpPr>
                <p:nvPr/>
              </p:nvSpPr>
              <p:spPr bwMode="auto">
                <a:xfrm>
                  <a:off x="3035300" y="2257426"/>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70" name="Freeform 40">
                  <a:extLst>
                    <a:ext uri="{FF2B5EF4-FFF2-40B4-BE49-F238E27FC236}">
                      <a16:creationId xmlns:a16="http://schemas.microsoft.com/office/drawing/2014/main" id="{D057D824-3B4E-1432-8F98-9356E00E51A5}"/>
                    </a:ext>
                  </a:extLst>
                </p:cNvPr>
                <p:cNvSpPr>
                  <a:spLocks noEditPoints="1"/>
                </p:cNvSpPr>
                <p:nvPr/>
              </p:nvSpPr>
              <p:spPr bwMode="auto">
                <a:xfrm>
                  <a:off x="3032125" y="22542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71" name="Freeform 41">
                  <a:extLst>
                    <a:ext uri="{FF2B5EF4-FFF2-40B4-BE49-F238E27FC236}">
                      <a16:creationId xmlns:a16="http://schemas.microsoft.com/office/drawing/2014/main" id="{775BB47E-F170-2D10-36B9-375418EDFA18}"/>
                    </a:ext>
                  </a:extLst>
                </p:cNvPr>
                <p:cNvSpPr>
                  <a:spLocks/>
                </p:cNvSpPr>
                <p:nvPr/>
              </p:nvSpPr>
              <p:spPr bwMode="auto">
                <a:xfrm>
                  <a:off x="3114675" y="22383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72" name="Freeform 42">
                  <a:extLst>
                    <a:ext uri="{FF2B5EF4-FFF2-40B4-BE49-F238E27FC236}">
                      <a16:creationId xmlns:a16="http://schemas.microsoft.com/office/drawing/2014/main" id="{E99D9FD4-6CA6-9093-B63C-A4087F649F2C}"/>
                    </a:ext>
                  </a:extLst>
                </p:cNvPr>
                <p:cNvSpPr>
                  <a:spLocks noEditPoints="1"/>
                </p:cNvSpPr>
                <p:nvPr/>
              </p:nvSpPr>
              <p:spPr bwMode="auto">
                <a:xfrm>
                  <a:off x="3111500" y="2235201"/>
                  <a:ext cx="71438"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73" name="Freeform 43">
                  <a:extLst>
                    <a:ext uri="{FF2B5EF4-FFF2-40B4-BE49-F238E27FC236}">
                      <a16:creationId xmlns:a16="http://schemas.microsoft.com/office/drawing/2014/main" id="{B42503A2-E6E1-8CB2-C002-3BA855831264}"/>
                    </a:ext>
                  </a:extLst>
                </p:cNvPr>
                <p:cNvSpPr>
                  <a:spLocks/>
                </p:cNvSpPr>
                <p:nvPr/>
              </p:nvSpPr>
              <p:spPr bwMode="auto">
                <a:xfrm>
                  <a:off x="3192463" y="221932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74" name="Freeform 44">
                  <a:extLst>
                    <a:ext uri="{FF2B5EF4-FFF2-40B4-BE49-F238E27FC236}">
                      <a16:creationId xmlns:a16="http://schemas.microsoft.com/office/drawing/2014/main" id="{B29955A8-3BDF-6700-5BE6-B1AF890E64B7}"/>
                    </a:ext>
                  </a:extLst>
                </p:cNvPr>
                <p:cNvSpPr>
                  <a:spLocks noEditPoints="1"/>
                </p:cNvSpPr>
                <p:nvPr/>
              </p:nvSpPr>
              <p:spPr bwMode="auto">
                <a:xfrm>
                  <a:off x="3189288" y="2216151"/>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75" name="Freeform 45">
                  <a:extLst>
                    <a:ext uri="{FF2B5EF4-FFF2-40B4-BE49-F238E27FC236}">
                      <a16:creationId xmlns:a16="http://schemas.microsoft.com/office/drawing/2014/main" id="{0C7179CC-1699-5632-A8CE-61CC03BF99F5}"/>
                    </a:ext>
                  </a:extLst>
                </p:cNvPr>
                <p:cNvSpPr>
                  <a:spLocks/>
                </p:cNvSpPr>
                <p:nvPr/>
              </p:nvSpPr>
              <p:spPr bwMode="auto">
                <a:xfrm>
                  <a:off x="3270250" y="22002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76" name="Freeform 46">
                  <a:extLst>
                    <a:ext uri="{FF2B5EF4-FFF2-40B4-BE49-F238E27FC236}">
                      <a16:creationId xmlns:a16="http://schemas.microsoft.com/office/drawing/2014/main" id="{BA2B3394-AF0A-E6C5-3C52-7C255327B3A8}"/>
                    </a:ext>
                  </a:extLst>
                </p:cNvPr>
                <p:cNvSpPr>
                  <a:spLocks noEditPoints="1"/>
                </p:cNvSpPr>
                <p:nvPr/>
              </p:nvSpPr>
              <p:spPr bwMode="auto">
                <a:xfrm>
                  <a:off x="3267075" y="2195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77" name="Freeform 47">
                  <a:extLst>
                    <a:ext uri="{FF2B5EF4-FFF2-40B4-BE49-F238E27FC236}">
                      <a16:creationId xmlns:a16="http://schemas.microsoft.com/office/drawing/2014/main" id="{846B398A-3293-3279-767F-550BECB758B7}"/>
                    </a:ext>
                  </a:extLst>
                </p:cNvPr>
                <p:cNvSpPr>
                  <a:spLocks/>
                </p:cNvSpPr>
                <p:nvPr/>
              </p:nvSpPr>
              <p:spPr bwMode="auto">
                <a:xfrm>
                  <a:off x="3348038" y="218122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78" name="Freeform 48">
                  <a:extLst>
                    <a:ext uri="{FF2B5EF4-FFF2-40B4-BE49-F238E27FC236}">
                      <a16:creationId xmlns:a16="http://schemas.microsoft.com/office/drawing/2014/main" id="{C4CE1F76-318C-60F2-4456-C34A461BDF27}"/>
                    </a:ext>
                  </a:extLst>
                </p:cNvPr>
                <p:cNvSpPr>
                  <a:spLocks noEditPoints="1"/>
                </p:cNvSpPr>
                <p:nvPr/>
              </p:nvSpPr>
              <p:spPr bwMode="auto">
                <a:xfrm>
                  <a:off x="3344863" y="21780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79" name="Freeform 49">
                  <a:extLst>
                    <a:ext uri="{FF2B5EF4-FFF2-40B4-BE49-F238E27FC236}">
                      <a16:creationId xmlns:a16="http://schemas.microsoft.com/office/drawing/2014/main" id="{74712028-1CF6-111C-7748-C77431B65D67}"/>
                    </a:ext>
                  </a:extLst>
                </p:cNvPr>
                <p:cNvSpPr>
                  <a:spLocks/>
                </p:cNvSpPr>
                <p:nvPr/>
              </p:nvSpPr>
              <p:spPr bwMode="auto">
                <a:xfrm>
                  <a:off x="3427413" y="21621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80" name="Freeform 50">
                  <a:extLst>
                    <a:ext uri="{FF2B5EF4-FFF2-40B4-BE49-F238E27FC236}">
                      <a16:creationId xmlns:a16="http://schemas.microsoft.com/office/drawing/2014/main" id="{DFE7CAE5-9489-7652-5370-AB92B0A5BF7F}"/>
                    </a:ext>
                  </a:extLst>
                </p:cNvPr>
                <p:cNvSpPr>
                  <a:spLocks noEditPoints="1"/>
                </p:cNvSpPr>
                <p:nvPr/>
              </p:nvSpPr>
              <p:spPr bwMode="auto">
                <a:xfrm>
                  <a:off x="3422650" y="21590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81" name="Freeform 51">
                  <a:extLst>
                    <a:ext uri="{FF2B5EF4-FFF2-40B4-BE49-F238E27FC236}">
                      <a16:creationId xmlns:a16="http://schemas.microsoft.com/office/drawing/2014/main" id="{11FE6DC0-C55A-D66A-FC6C-130440598177}"/>
                    </a:ext>
                  </a:extLst>
                </p:cNvPr>
                <p:cNvSpPr>
                  <a:spLocks/>
                </p:cNvSpPr>
                <p:nvPr/>
              </p:nvSpPr>
              <p:spPr bwMode="auto">
                <a:xfrm>
                  <a:off x="3505200" y="214312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82" name="Freeform 52">
                  <a:extLst>
                    <a:ext uri="{FF2B5EF4-FFF2-40B4-BE49-F238E27FC236}">
                      <a16:creationId xmlns:a16="http://schemas.microsoft.com/office/drawing/2014/main" id="{19C322F9-2DB2-3FF7-9F45-353F8A26A10D}"/>
                    </a:ext>
                  </a:extLst>
                </p:cNvPr>
                <p:cNvSpPr>
                  <a:spLocks noEditPoints="1"/>
                </p:cNvSpPr>
                <p:nvPr/>
              </p:nvSpPr>
              <p:spPr bwMode="auto">
                <a:xfrm>
                  <a:off x="3502025" y="2139951"/>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83" name="Freeform 53">
                  <a:extLst>
                    <a:ext uri="{FF2B5EF4-FFF2-40B4-BE49-F238E27FC236}">
                      <a16:creationId xmlns:a16="http://schemas.microsoft.com/office/drawing/2014/main" id="{528D6FE5-81AC-A612-9D58-9CCD6C519FF5}"/>
                    </a:ext>
                  </a:extLst>
                </p:cNvPr>
                <p:cNvSpPr>
                  <a:spLocks/>
                </p:cNvSpPr>
                <p:nvPr/>
              </p:nvSpPr>
              <p:spPr bwMode="auto">
                <a:xfrm>
                  <a:off x="3581400" y="21256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84" name="Freeform 54">
                  <a:extLst>
                    <a:ext uri="{FF2B5EF4-FFF2-40B4-BE49-F238E27FC236}">
                      <a16:creationId xmlns:a16="http://schemas.microsoft.com/office/drawing/2014/main" id="{4284CE3E-1E05-C9A0-9AA9-0C78FFF389EE}"/>
                    </a:ext>
                  </a:extLst>
                </p:cNvPr>
                <p:cNvSpPr>
                  <a:spLocks noEditPoints="1"/>
                </p:cNvSpPr>
                <p:nvPr/>
              </p:nvSpPr>
              <p:spPr bwMode="auto">
                <a:xfrm>
                  <a:off x="3578225" y="21209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85" name="Freeform 55">
                  <a:extLst>
                    <a:ext uri="{FF2B5EF4-FFF2-40B4-BE49-F238E27FC236}">
                      <a16:creationId xmlns:a16="http://schemas.microsoft.com/office/drawing/2014/main" id="{F59401A6-E17D-1F97-6DB4-11CF86C467EA}"/>
                    </a:ext>
                  </a:extLst>
                </p:cNvPr>
                <p:cNvSpPr>
                  <a:spLocks/>
                </p:cNvSpPr>
                <p:nvPr/>
              </p:nvSpPr>
              <p:spPr bwMode="auto">
                <a:xfrm>
                  <a:off x="3659188" y="210661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86" name="Freeform 56">
                  <a:extLst>
                    <a:ext uri="{FF2B5EF4-FFF2-40B4-BE49-F238E27FC236}">
                      <a16:creationId xmlns:a16="http://schemas.microsoft.com/office/drawing/2014/main" id="{07CA91C4-1635-E124-6EA4-31C24E5BDE17}"/>
                    </a:ext>
                  </a:extLst>
                </p:cNvPr>
                <p:cNvSpPr>
                  <a:spLocks noEditPoints="1"/>
                </p:cNvSpPr>
                <p:nvPr/>
              </p:nvSpPr>
              <p:spPr bwMode="auto">
                <a:xfrm>
                  <a:off x="3656013" y="21018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87" name="Freeform 57">
                  <a:extLst>
                    <a:ext uri="{FF2B5EF4-FFF2-40B4-BE49-F238E27FC236}">
                      <a16:creationId xmlns:a16="http://schemas.microsoft.com/office/drawing/2014/main" id="{C92D97EC-FA88-7A30-A7C1-940B4C514B56}"/>
                    </a:ext>
                  </a:extLst>
                </p:cNvPr>
                <p:cNvSpPr>
                  <a:spLocks/>
                </p:cNvSpPr>
                <p:nvPr/>
              </p:nvSpPr>
              <p:spPr bwMode="auto">
                <a:xfrm>
                  <a:off x="3738563" y="208597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88" name="Freeform 58">
                  <a:extLst>
                    <a:ext uri="{FF2B5EF4-FFF2-40B4-BE49-F238E27FC236}">
                      <a16:creationId xmlns:a16="http://schemas.microsoft.com/office/drawing/2014/main" id="{6C690C1F-7B73-8909-E832-CE9043EA06F0}"/>
                    </a:ext>
                  </a:extLst>
                </p:cNvPr>
                <p:cNvSpPr>
                  <a:spLocks noEditPoints="1"/>
                </p:cNvSpPr>
                <p:nvPr/>
              </p:nvSpPr>
              <p:spPr bwMode="auto">
                <a:xfrm>
                  <a:off x="3733800" y="208280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89" name="Freeform 59">
                  <a:extLst>
                    <a:ext uri="{FF2B5EF4-FFF2-40B4-BE49-F238E27FC236}">
                      <a16:creationId xmlns:a16="http://schemas.microsoft.com/office/drawing/2014/main" id="{9B2093B0-FDAD-F554-3093-CE5453EB8564}"/>
                    </a:ext>
                  </a:extLst>
                </p:cNvPr>
                <p:cNvSpPr>
                  <a:spLocks/>
                </p:cNvSpPr>
                <p:nvPr/>
              </p:nvSpPr>
              <p:spPr bwMode="auto">
                <a:xfrm>
                  <a:off x="3816350" y="206692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90" name="Freeform 60">
                  <a:extLst>
                    <a:ext uri="{FF2B5EF4-FFF2-40B4-BE49-F238E27FC236}">
                      <a16:creationId xmlns:a16="http://schemas.microsoft.com/office/drawing/2014/main" id="{7551B5FE-CFF7-C5BE-2A17-6C7BC69FDC4A}"/>
                    </a:ext>
                  </a:extLst>
                </p:cNvPr>
                <p:cNvSpPr>
                  <a:spLocks noEditPoints="1"/>
                </p:cNvSpPr>
                <p:nvPr/>
              </p:nvSpPr>
              <p:spPr bwMode="auto">
                <a:xfrm>
                  <a:off x="3813175" y="20637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91" name="Freeform 61">
                  <a:extLst>
                    <a:ext uri="{FF2B5EF4-FFF2-40B4-BE49-F238E27FC236}">
                      <a16:creationId xmlns:a16="http://schemas.microsoft.com/office/drawing/2014/main" id="{7B47F26C-D6AC-6EEF-8566-0C44E94B8A57}"/>
                    </a:ext>
                  </a:extLst>
                </p:cNvPr>
                <p:cNvSpPr>
                  <a:spLocks/>
                </p:cNvSpPr>
                <p:nvPr/>
              </p:nvSpPr>
              <p:spPr bwMode="auto">
                <a:xfrm>
                  <a:off x="3894138" y="204946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92" name="Freeform 62">
                  <a:extLst>
                    <a:ext uri="{FF2B5EF4-FFF2-40B4-BE49-F238E27FC236}">
                      <a16:creationId xmlns:a16="http://schemas.microsoft.com/office/drawing/2014/main" id="{082D40DF-0134-580E-F3E4-1E8B41C2D569}"/>
                    </a:ext>
                  </a:extLst>
                </p:cNvPr>
                <p:cNvSpPr>
                  <a:spLocks noEditPoints="1"/>
                </p:cNvSpPr>
                <p:nvPr/>
              </p:nvSpPr>
              <p:spPr bwMode="auto">
                <a:xfrm>
                  <a:off x="3890963" y="20462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93" name="Freeform 63">
                  <a:extLst>
                    <a:ext uri="{FF2B5EF4-FFF2-40B4-BE49-F238E27FC236}">
                      <a16:creationId xmlns:a16="http://schemas.microsoft.com/office/drawing/2014/main" id="{3D6F614D-AB08-D0A0-D275-FBC64C58AE01}"/>
                    </a:ext>
                  </a:extLst>
                </p:cNvPr>
                <p:cNvSpPr>
                  <a:spLocks/>
                </p:cNvSpPr>
                <p:nvPr/>
              </p:nvSpPr>
              <p:spPr bwMode="auto">
                <a:xfrm>
                  <a:off x="3971925" y="203041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94" name="Freeform 64">
                  <a:extLst>
                    <a:ext uri="{FF2B5EF4-FFF2-40B4-BE49-F238E27FC236}">
                      <a16:creationId xmlns:a16="http://schemas.microsoft.com/office/drawing/2014/main" id="{D6EF9A02-7D8F-AF9F-BEA0-BC79E4CDE1A2}"/>
                    </a:ext>
                  </a:extLst>
                </p:cNvPr>
                <p:cNvSpPr>
                  <a:spLocks noEditPoints="1"/>
                </p:cNvSpPr>
                <p:nvPr/>
              </p:nvSpPr>
              <p:spPr bwMode="auto">
                <a:xfrm>
                  <a:off x="3968750" y="2027238"/>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95" name="Freeform 65">
                  <a:extLst>
                    <a:ext uri="{FF2B5EF4-FFF2-40B4-BE49-F238E27FC236}">
                      <a16:creationId xmlns:a16="http://schemas.microsoft.com/office/drawing/2014/main" id="{394B2610-95BB-EEDA-DAEC-67B479777627}"/>
                    </a:ext>
                  </a:extLst>
                </p:cNvPr>
                <p:cNvSpPr>
                  <a:spLocks/>
                </p:cNvSpPr>
                <p:nvPr/>
              </p:nvSpPr>
              <p:spPr bwMode="auto">
                <a:xfrm>
                  <a:off x="4049713" y="20113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96" name="Freeform 66">
                  <a:extLst>
                    <a:ext uri="{FF2B5EF4-FFF2-40B4-BE49-F238E27FC236}">
                      <a16:creationId xmlns:a16="http://schemas.microsoft.com/office/drawing/2014/main" id="{B17DA75E-B4F4-A369-0CCC-29B5B1F59F52}"/>
                    </a:ext>
                  </a:extLst>
                </p:cNvPr>
                <p:cNvSpPr>
                  <a:spLocks noEditPoints="1"/>
                </p:cNvSpPr>
                <p:nvPr/>
              </p:nvSpPr>
              <p:spPr bwMode="auto">
                <a:xfrm>
                  <a:off x="4046538" y="2008188"/>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97" name="Freeform 67">
                  <a:extLst>
                    <a:ext uri="{FF2B5EF4-FFF2-40B4-BE49-F238E27FC236}">
                      <a16:creationId xmlns:a16="http://schemas.microsoft.com/office/drawing/2014/main" id="{0B74AF4F-05F1-ADA1-B4CC-74FF2B173343}"/>
                    </a:ext>
                  </a:extLst>
                </p:cNvPr>
                <p:cNvSpPr>
                  <a:spLocks/>
                </p:cNvSpPr>
                <p:nvPr/>
              </p:nvSpPr>
              <p:spPr bwMode="auto">
                <a:xfrm>
                  <a:off x="4129088" y="199231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98" name="Freeform 68">
                  <a:extLst>
                    <a:ext uri="{FF2B5EF4-FFF2-40B4-BE49-F238E27FC236}">
                      <a16:creationId xmlns:a16="http://schemas.microsoft.com/office/drawing/2014/main" id="{AEA4B730-38D9-6277-4EB6-F67EAC8B8A4B}"/>
                    </a:ext>
                  </a:extLst>
                </p:cNvPr>
                <p:cNvSpPr>
                  <a:spLocks noEditPoints="1"/>
                </p:cNvSpPr>
                <p:nvPr/>
              </p:nvSpPr>
              <p:spPr bwMode="auto">
                <a:xfrm>
                  <a:off x="4125913" y="1987551"/>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99" name="Freeform 69">
                  <a:extLst>
                    <a:ext uri="{FF2B5EF4-FFF2-40B4-BE49-F238E27FC236}">
                      <a16:creationId xmlns:a16="http://schemas.microsoft.com/office/drawing/2014/main" id="{FC85BFD8-5C26-517F-C0E8-CF3EA01A365C}"/>
                    </a:ext>
                  </a:extLst>
                </p:cNvPr>
                <p:cNvSpPr>
                  <a:spLocks/>
                </p:cNvSpPr>
                <p:nvPr/>
              </p:nvSpPr>
              <p:spPr bwMode="auto">
                <a:xfrm>
                  <a:off x="4206875" y="19732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00" name="Freeform 70">
                  <a:extLst>
                    <a:ext uri="{FF2B5EF4-FFF2-40B4-BE49-F238E27FC236}">
                      <a16:creationId xmlns:a16="http://schemas.microsoft.com/office/drawing/2014/main" id="{02A61FAE-DD04-B27F-5865-B7770EFEB3DB}"/>
                    </a:ext>
                  </a:extLst>
                </p:cNvPr>
                <p:cNvSpPr>
                  <a:spLocks noEditPoints="1"/>
                </p:cNvSpPr>
                <p:nvPr/>
              </p:nvSpPr>
              <p:spPr bwMode="auto">
                <a:xfrm>
                  <a:off x="4203700" y="197008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701" name="Freeform 71">
                  <a:extLst>
                    <a:ext uri="{FF2B5EF4-FFF2-40B4-BE49-F238E27FC236}">
                      <a16:creationId xmlns:a16="http://schemas.microsoft.com/office/drawing/2014/main" id="{9EF2AE9C-BD84-C0DB-E921-0561EBBF5B5E}"/>
                    </a:ext>
                  </a:extLst>
                </p:cNvPr>
                <p:cNvSpPr>
                  <a:spLocks/>
                </p:cNvSpPr>
                <p:nvPr/>
              </p:nvSpPr>
              <p:spPr bwMode="auto">
                <a:xfrm>
                  <a:off x="4284663" y="195421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02" name="Freeform 72">
                  <a:extLst>
                    <a:ext uri="{FF2B5EF4-FFF2-40B4-BE49-F238E27FC236}">
                      <a16:creationId xmlns:a16="http://schemas.microsoft.com/office/drawing/2014/main" id="{A53B22AB-A341-B0EA-C13F-48D15936C6F8}"/>
                    </a:ext>
                  </a:extLst>
                </p:cNvPr>
                <p:cNvSpPr>
                  <a:spLocks noEditPoints="1"/>
                </p:cNvSpPr>
                <p:nvPr/>
              </p:nvSpPr>
              <p:spPr bwMode="auto">
                <a:xfrm>
                  <a:off x="4281488" y="195103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703" name="Freeform 73">
                  <a:extLst>
                    <a:ext uri="{FF2B5EF4-FFF2-40B4-BE49-F238E27FC236}">
                      <a16:creationId xmlns:a16="http://schemas.microsoft.com/office/drawing/2014/main" id="{B7FBEB90-B48E-D461-A9A0-302EF57C9939}"/>
                    </a:ext>
                  </a:extLst>
                </p:cNvPr>
                <p:cNvSpPr>
                  <a:spLocks/>
                </p:cNvSpPr>
                <p:nvPr/>
              </p:nvSpPr>
              <p:spPr bwMode="auto">
                <a:xfrm>
                  <a:off x="4362450" y="193516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04" name="Freeform 74">
                  <a:extLst>
                    <a:ext uri="{FF2B5EF4-FFF2-40B4-BE49-F238E27FC236}">
                      <a16:creationId xmlns:a16="http://schemas.microsoft.com/office/drawing/2014/main" id="{CE5F61AD-26EF-377E-16BE-13EF769A3E7C}"/>
                    </a:ext>
                  </a:extLst>
                </p:cNvPr>
                <p:cNvSpPr>
                  <a:spLocks noEditPoints="1"/>
                </p:cNvSpPr>
                <p:nvPr/>
              </p:nvSpPr>
              <p:spPr bwMode="auto">
                <a:xfrm>
                  <a:off x="4359275" y="193198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705" name="Rectangle 75">
                  <a:extLst>
                    <a:ext uri="{FF2B5EF4-FFF2-40B4-BE49-F238E27FC236}">
                      <a16:creationId xmlns:a16="http://schemas.microsoft.com/office/drawing/2014/main" id="{E5B18FDE-1F99-8D15-029E-CBD44D2FB8BB}"/>
                    </a:ext>
                  </a:extLst>
                </p:cNvPr>
                <p:cNvSpPr>
                  <a:spLocks noChangeArrowheads="1"/>
                </p:cNvSpPr>
                <p:nvPr/>
              </p:nvSpPr>
              <p:spPr bwMode="auto">
                <a:xfrm>
                  <a:off x="1881188" y="2474913"/>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706" name="Rectangle 76">
                  <a:extLst>
                    <a:ext uri="{FF2B5EF4-FFF2-40B4-BE49-F238E27FC236}">
                      <a16:creationId xmlns:a16="http://schemas.microsoft.com/office/drawing/2014/main" id="{249C4028-407D-811E-78B4-828D5AA825FD}"/>
                    </a:ext>
                  </a:extLst>
                </p:cNvPr>
                <p:cNvSpPr>
                  <a:spLocks noChangeArrowheads="1"/>
                </p:cNvSpPr>
                <p:nvPr/>
              </p:nvSpPr>
              <p:spPr bwMode="auto">
                <a:xfrm>
                  <a:off x="1881188" y="2284413"/>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5</a:t>
                  </a:r>
                  <a:endParaRPr lang="en-US" altLang="en-US" dirty="0"/>
                </a:p>
              </p:txBody>
            </p:sp>
            <p:sp>
              <p:nvSpPr>
                <p:cNvPr id="1707" name="Rectangle 77">
                  <a:extLst>
                    <a:ext uri="{FF2B5EF4-FFF2-40B4-BE49-F238E27FC236}">
                      <a16:creationId xmlns:a16="http://schemas.microsoft.com/office/drawing/2014/main" id="{6595179C-FEFC-8A60-D3FB-4254CAB0CC38}"/>
                    </a:ext>
                  </a:extLst>
                </p:cNvPr>
                <p:cNvSpPr>
                  <a:spLocks noChangeArrowheads="1"/>
                </p:cNvSpPr>
                <p:nvPr/>
              </p:nvSpPr>
              <p:spPr bwMode="auto">
                <a:xfrm>
                  <a:off x="1833563" y="209550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10</a:t>
                  </a:r>
                  <a:endParaRPr lang="en-US" altLang="en-US" dirty="0"/>
                </a:p>
              </p:txBody>
            </p:sp>
            <p:sp>
              <p:nvSpPr>
                <p:cNvPr id="1708" name="Rectangle 78">
                  <a:extLst>
                    <a:ext uri="{FF2B5EF4-FFF2-40B4-BE49-F238E27FC236}">
                      <a16:creationId xmlns:a16="http://schemas.microsoft.com/office/drawing/2014/main" id="{35C4E851-EA03-7E96-F697-FFEAD2A8DCC2}"/>
                    </a:ext>
                  </a:extLst>
                </p:cNvPr>
                <p:cNvSpPr>
                  <a:spLocks noChangeArrowheads="1"/>
                </p:cNvSpPr>
                <p:nvPr/>
              </p:nvSpPr>
              <p:spPr bwMode="auto">
                <a:xfrm>
                  <a:off x="1833563" y="1906588"/>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15</a:t>
                  </a:r>
                  <a:endParaRPr lang="en-US" altLang="en-US" dirty="0"/>
                </a:p>
              </p:txBody>
            </p:sp>
            <p:sp>
              <p:nvSpPr>
                <p:cNvPr id="1709" name="Rectangle 79">
                  <a:extLst>
                    <a:ext uri="{FF2B5EF4-FFF2-40B4-BE49-F238E27FC236}">
                      <a16:creationId xmlns:a16="http://schemas.microsoft.com/office/drawing/2014/main" id="{74582B9C-79B2-BEE0-1EC0-187130D6B18A}"/>
                    </a:ext>
                  </a:extLst>
                </p:cNvPr>
                <p:cNvSpPr>
                  <a:spLocks noChangeArrowheads="1"/>
                </p:cNvSpPr>
                <p:nvPr/>
              </p:nvSpPr>
              <p:spPr bwMode="auto">
                <a:xfrm>
                  <a:off x="1833563" y="1717676"/>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710" name="Rectangle 80">
                  <a:extLst>
                    <a:ext uri="{FF2B5EF4-FFF2-40B4-BE49-F238E27FC236}">
                      <a16:creationId xmlns:a16="http://schemas.microsoft.com/office/drawing/2014/main" id="{45852196-A641-330A-6ACE-5D47984CE662}"/>
                    </a:ext>
                  </a:extLst>
                </p:cNvPr>
                <p:cNvSpPr>
                  <a:spLocks noChangeArrowheads="1"/>
                </p:cNvSpPr>
                <p:nvPr/>
              </p:nvSpPr>
              <p:spPr bwMode="auto">
                <a:xfrm>
                  <a:off x="2032000"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711" name="Rectangle 81">
                  <a:extLst>
                    <a:ext uri="{FF2B5EF4-FFF2-40B4-BE49-F238E27FC236}">
                      <a16:creationId xmlns:a16="http://schemas.microsoft.com/office/drawing/2014/main" id="{6D9F6009-A395-6F38-39A0-87D65B662F1D}"/>
                    </a:ext>
                  </a:extLst>
                </p:cNvPr>
                <p:cNvSpPr>
                  <a:spLocks noChangeArrowheads="1"/>
                </p:cNvSpPr>
                <p:nvPr/>
              </p:nvSpPr>
              <p:spPr bwMode="auto">
                <a:xfrm>
                  <a:off x="2187575"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712" name="Rectangle 82">
                  <a:extLst>
                    <a:ext uri="{FF2B5EF4-FFF2-40B4-BE49-F238E27FC236}">
                      <a16:creationId xmlns:a16="http://schemas.microsoft.com/office/drawing/2014/main" id="{5AC4BB0C-FE1A-5E9E-2073-10E0E4203E17}"/>
                    </a:ext>
                  </a:extLst>
                </p:cNvPr>
                <p:cNvSpPr>
                  <a:spLocks noChangeArrowheads="1"/>
                </p:cNvSpPr>
                <p:nvPr/>
              </p:nvSpPr>
              <p:spPr bwMode="auto">
                <a:xfrm>
                  <a:off x="2343150" y="2597151"/>
                  <a:ext cx="1063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713" name="Rectangle 83">
                  <a:extLst>
                    <a:ext uri="{FF2B5EF4-FFF2-40B4-BE49-F238E27FC236}">
                      <a16:creationId xmlns:a16="http://schemas.microsoft.com/office/drawing/2014/main" id="{04900BA8-6424-1B4A-5B8F-0AB242E9FC57}"/>
                    </a:ext>
                  </a:extLst>
                </p:cNvPr>
                <p:cNvSpPr>
                  <a:spLocks noChangeArrowheads="1"/>
                </p:cNvSpPr>
                <p:nvPr/>
              </p:nvSpPr>
              <p:spPr bwMode="auto">
                <a:xfrm>
                  <a:off x="2500313"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714" name="Rectangle 84">
                  <a:extLst>
                    <a:ext uri="{FF2B5EF4-FFF2-40B4-BE49-F238E27FC236}">
                      <a16:creationId xmlns:a16="http://schemas.microsoft.com/office/drawing/2014/main" id="{46E43E1C-87FE-4209-715B-947D926FDC9B}"/>
                    </a:ext>
                  </a:extLst>
                </p:cNvPr>
                <p:cNvSpPr>
                  <a:spLocks noChangeArrowheads="1"/>
                </p:cNvSpPr>
                <p:nvPr/>
              </p:nvSpPr>
              <p:spPr bwMode="auto">
                <a:xfrm>
                  <a:off x="2655888" y="259715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715" name="Rectangle 85">
                  <a:extLst>
                    <a:ext uri="{FF2B5EF4-FFF2-40B4-BE49-F238E27FC236}">
                      <a16:creationId xmlns:a16="http://schemas.microsoft.com/office/drawing/2014/main" id="{C1319697-7CFA-2520-8456-0E2188989FE1}"/>
                    </a:ext>
                  </a:extLst>
                </p:cNvPr>
                <p:cNvSpPr>
                  <a:spLocks noChangeArrowheads="1"/>
                </p:cNvSpPr>
                <p:nvPr/>
              </p:nvSpPr>
              <p:spPr bwMode="auto">
                <a:xfrm>
                  <a:off x="2787650"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716" name="Rectangle 86">
                  <a:extLst>
                    <a:ext uri="{FF2B5EF4-FFF2-40B4-BE49-F238E27FC236}">
                      <a16:creationId xmlns:a16="http://schemas.microsoft.com/office/drawing/2014/main" id="{7CCDAB85-E680-FC34-9F99-CF5F42750BD9}"/>
                    </a:ext>
                  </a:extLst>
                </p:cNvPr>
                <p:cNvSpPr>
                  <a:spLocks noChangeArrowheads="1"/>
                </p:cNvSpPr>
                <p:nvPr/>
              </p:nvSpPr>
              <p:spPr bwMode="auto">
                <a:xfrm>
                  <a:off x="294481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717" name="Rectangle 87">
                  <a:extLst>
                    <a:ext uri="{FF2B5EF4-FFF2-40B4-BE49-F238E27FC236}">
                      <a16:creationId xmlns:a16="http://schemas.microsoft.com/office/drawing/2014/main" id="{9EC201BB-F082-5542-89BA-A4AFE858D222}"/>
                    </a:ext>
                  </a:extLst>
                </p:cNvPr>
                <p:cNvSpPr>
                  <a:spLocks noChangeArrowheads="1"/>
                </p:cNvSpPr>
                <p:nvPr/>
              </p:nvSpPr>
              <p:spPr bwMode="auto">
                <a:xfrm>
                  <a:off x="3100388"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718" name="Rectangle 88">
                  <a:extLst>
                    <a:ext uri="{FF2B5EF4-FFF2-40B4-BE49-F238E27FC236}">
                      <a16:creationId xmlns:a16="http://schemas.microsoft.com/office/drawing/2014/main" id="{D4050A1A-5D4E-5CB6-072A-A6D4603CC284}"/>
                    </a:ext>
                  </a:extLst>
                </p:cNvPr>
                <p:cNvSpPr>
                  <a:spLocks noChangeArrowheads="1"/>
                </p:cNvSpPr>
                <p:nvPr/>
              </p:nvSpPr>
              <p:spPr bwMode="auto">
                <a:xfrm>
                  <a:off x="325596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719" name="Rectangle 89">
                  <a:extLst>
                    <a:ext uri="{FF2B5EF4-FFF2-40B4-BE49-F238E27FC236}">
                      <a16:creationId xmlns:a16="http://schemas.microsoft.com/office/drawing/2014/main" id="{5C9F8AD8-8CCD-0F60-98D1-8D8B6E580612}"/>
                    </a:ext>
                  </a:extLst>
                </p:cNvPr>
                <p:cNvSpPr>
                  <a:spLocks noChangeArrowheads="1"/>
                </p:cNvSpPr>
                <p:nvPr/>
              </p:nvSpPr>
              <p:spPr bwMode="auto">
                <a:xfrm>
                  <a:off x="3413125" y="259715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720" name="Rectangle 90">
                  <a:extLst>
                    <a:ext uri="{FF2B5EF4-FFF2-40B4-BE49-F238E27FC236}">
                      <a16:creationId xmlns:a16="http://schemas.microsoft.com/office/drawing/2014/main" id="{5F3C8DB4-CE7B-C24B-49B9-5E8A60032961}"/>
                    </a:ext>
                  </a:extLst>
                </p:cNvPr>
                <p:cNvSpPr>
                  <a:spLocks noChangeArrowheads="1"/>
                </p:cNvSpPr>
                <p:nvPr/>
              </p:nvSpPr>
              <p:spPr bwMode="auto">
                <a:xfrm>
                  <a:off x="3568700"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721" name="Rectangle 91">
                  <a:extLst>
                    <a:ext uri="{FF2B5EF4-FFF2-40B4-BE49-F238E27FC236}">
                      <a16:creationId xmlns:a16="http://schemas.microsoft.com/office/drawing/2014/main" id="{F4692AE4-C3C6-BC9C-9B0B-4EECCE9C0866}"/>
                    </a:ext>
                  </a:extLst>
                </p:cNvPr>
                <p:cNvSpPr>
                  <a:spLocks noChangeArrowheads="1"/>
                </p:cNvSpPr>
                <p:nvPr/>
              </p:nvSpPr>
              <p:spPr bwMode="auto">
                <a:xfrm>
                  <a:off x="3724275"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722" name="Rectangle 92">
                  <a:extLst>
                    <a:ext uri="{FF2B5EF4-FFF2-40B4-BE49-F238E27FC236}">
                      <a16:creationId xmlns:a16="http://schemas.microsoft.com/office/drawing/2014/main" id="{3592DF41-4E77-8ADC-8462-B3DB9A36F275}"/>
                    </a:ext>
                  </a:extLst>
                </p:cNvPr>
                <p:cNvSpPr>
                  <a:spLocks noChangeArrowheads="1"/>
                </p:cNvSpPr>
                <p:nvPr/>
              </p:nvSpPr>
              <p:spPr bwMode="auto">
                <a:xfrm>
                  <a:off x="3881438" y="259715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723" name="Rectangle 93">
                  <a:extLst>
                    <a:ext uri="{FF2B5EF4-FFF2-40B4-BE49-F238E27FC236}">
                      <a16:creationId xmlns:a16="http://schemas.microsoft.com/office/drawing/2014/main" id="{0E81B2D0-EB67-D4FC-1E57-163FEF584EE0}"/>
                    </a:ext>
                  </a:extLst>
                </p:cNvPr>
                <p:cNvSpPr>
                  <a:spLocks noChangeArrowheads="1"/>
                </p:cNvSpPr>
                <p:nvPr/>
              </p:nvSpPr>
              <p:spPr bwMode="auto">
                <a:xfrm>
                  <a:off x="403701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724" name="Rectangle 94">
                  <a:extLst>
                    <a:ext uri="{FF2B5EF4-FFF2-40B4-BE49-F238E27FC236}">
                      <a16:creationId xmlns:a16="http://schemas.microsoft.com/office/drawing/2014/main" id="{E06B4D82-9D74-45E7-E0F6-2D6657EC2049}"/>
                    </a:ext>
                  </a:extLst>
                </p:cNvPr>
                <p:cNvSpPr>
                  <a:spLocks noChangeArrowheads="1"/>
                </p:cNvSpPr>
                <p:nvPr/>
              </p:nvSpPr>
              <p:spPr bwMode="auto">
                <a:xfrm>
                  <a:off x="4192588"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725" name="Rectangle 95">
                  <a:extLst>
                    <a:ext uri="{FF2B5EF4-FFF2-40B4-BE49-F238E27FC236}">
                      <a16:creationId xmlns:a16="http://schemas.microsoft.com/office/drawing/2014/main" id="{41016F8F-BE9F-58C8-CDFE-507598A1B9E1}"/>
                    </a:ext>
                  </a:extLst>
                </p:cNvPr>
                <p:cNvSpPr>
                  <a:spLocks noChangeArrowheads="1"/>
                </p:cNvSpPr>
                <p:nvPr/>
              </p:nvSpPr>
              <p:spPr bwMode="auto">
                <a:xfrm>
                  <a:off x="4348163" y="259715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726" name="Rectangle 96">
                  <a:extLst>
                    <a:ext uri="{FF2B5EF4-FFF2-40B4-BE49-F238E27FC236}">
                      <a16:creationId xmlns:a16="http://schemas.microsoft.com/office/drawing/2014/main" id="{AF0C5360-4B03-86CF-BAA4-CFCB3EED3CD9}"/>
                    </a:ext>
                  </a:extLst>
                </p:cNvPr>
                <p:cNvSpPr>
                  <a:spLocks noChangeArrowheads="1"/>
                </p:cNvSpPr>
                <p:nvPr/>
              </p:nvSpPr>
              <p:spPr bwMode="auto">
                <a:xfrm>
                  <a:off x="2940050" y="1455738"/>
                  <a:ext cx="5492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Linear</a:t>
                  </a:r>
                  <a:endParaRPr lang="en-US" altLang="en-US" dirty="0"/>
                </a:p>
              </p:txBody>
            </p:sp>
            <p:sp>
              <p:nvSpPr>
                <p:cNvPr id="1727" name="Freeform 97">
                  <a:extLst>
                    <a:ext uri="{FF2B5EF4-FFF2-40B4-BE49-F238E27FC236}">
                      <a16:creationId xmlns:a16="http://schemas.microsoft.com/office/drawing/2014/main" id="{0C8A0763-A5A2-ECF6-5570-60A4C80E95CC}"/>
                    </a:ext>
                  </a:extLst>
                </p:cNvPr>
                <p:cNvSpPr>
                  <a:spLocks noEditPoints="1"/>
                </p:cNvSpPr>
                <p:nvPr/>
              </p:nvSpPr>
              <p:spPr bwMode="auto">
                <a:xfrm>
                  <a:off x="1768475" y="1379538"/>
                  <a:ext cx="2779713" cy="1395413"/>
                </a:xfrm>
                <a:custGeom>
                  <a:avLst/>
                  <a:gdLst>
                    <a:gd name="T0" fmla="*/ 0 w 19640"/>
                    <a:gd name="T1" fmla="*/ 2147483647 h 9872"/>
                    <a:gd name="T2" fmla="*/ 2147483647 w 19640"/>
                    <a:gd name="T3" fmla="*/ 0 h 9872"/>
                    <a:gd name="T4" fmla="*/ 2147483647 w 19640"/>
                    <a:gd name="T5" fmla="*/ 0 h 9872"/>
                    <a:gd name="T6" fmla="*/ 2147483647 w 19640"/>
                    <a:gd name="T7" fmla="*/ 2147483647 h 9872"/>
                    <a:gd name="T8" fmla="*/ 2147483647 w 19640"/>
                    <a:gd name="T9" fmla="*/ 2147483647 h 9872"/>
                    <a:gd name="T10" fmla="*/ 2147483647 w 19640"/>
                    <a:gd name="T11" fmla="*/ 2147483647 h 9872"/>
                    <a:gd name="T12" fmla="*/ 2147483647 w 19640"/>
                    <a:gd name="T13" fmla="*/ 2147483647 h 9872"/>
                    <a:gd name="T14" fmla="*/ 0 w 19640"/>
                    <a:gd name="T15" fmla="*/ 2147483647 h 9872"/>
                    <a:gd name="T16" fmla="*/ 0 w 19640"/>
                    <a:gd name="T17" fmla="*/ 2147483647 h 9872"/>
                    <a:gd name="T18" fmla="*/ 2147483647 w 19640"/>
                    <a:gd name="T19" fmla="*/ 2147483647 h 9872"/>
                    <a:gd name="T20" fmla="*/ 2147483647 w 19640"/>
                    <a:gd name="T21" fmla="*/ 2147483647 h 9872"/>
                    <a:gd name="T22" fmla="*/ 2147483647 w 19640"/>
                    <a:gd name="T23" fmla="*/ 2147483647 h 9872"/>
                    <a:gd name="T24" fmla="*/ 2147483647 w 19640"/>
                    <a:gd name="T25" fmla="*/ 2147483647 h 9872"/>
                    <a:gd name="T26" fmla="*/ 2147483647 w 19640"/>
                    <a:gd name="T27" fmla="*/ 2147483647 h 9872"/>
                    <a:gd name="T28" fmla="*/ 2147483647 w 19640"/>
                    <a:gd name="T29" fmla="*/ 2147483647 h 9872"/>
                    <a:gd name="T30" fmla="*/ 2147483647 w 19640"/>
                    <a:gd name="T31" fmla="*/ 2147483647 h 9872"/>
                    <a:gd name="T32" fmla="*/ 2147483647 w 19640"/>
                    <a:gd name="T33" fmla="*/ 2147483647 h 9872"/>
                    <a:gd name="T34" fmla="*/ 2147483647 w 19640"/>
                    <a:gd name="T35" fmla="*/ 2147483647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40" h="9872">
                      <a:moveTo>
                        <a:pt x="0" y="24"/>
                      </a:moveTo>
                      <a:cubicBezTo>
                        <a:pt x="0" y="11"/>
                        <a:pt x="11" y="0"/>
                        <a:pt x="24" y="0"/>
                      </a:cubicBezTo>
                      <a:lnTo>
                        <a:pt x="19616" y="0"/>
                      </a:lnTo>
                      <a:cubicBezTo>
                        <a:pt x="19630" y="0"/>
                        <a:pt x="19640" y="11"/>
                        <a:pt x="19640" y="24"/>
                      </a:cubicBezTo>
                      <a:lnTo>
                        <a:pt x="19640" y="9848"/>
                      </a:lnTo>
                      <a:cubicBezTo>
                        <a:pt x="19640" y="9862"/>
                        <a:pt x="19630" y="9872"/>
                        <a:pt x="19616" y="9872"/>
                      </a:cubicBezTo>
                      <a:lnTo>
                        <a:pt x="24" y="9872"/>
                      </a:lnTo>
                      <a:cubicBezTo>
                        <a:pt x="11" y="9872"/>
                        <a:pt x="0" y="9862"/>
                        <a:pt x="0" y="9848"/>
                      </a:cubicBezTo>
                      <a:lnTo>
                        <a:pt x="0" y="24"/>
                      </a:lnTo>
                      <a:close/>
                      <a:moveTo>
                        <a:pt x="48" y="9848"/>
                      </a:moveTo>
                      <a:lnTo>
                        <a:pt x="24" y="9824"/>
                      </a:lnTo>
                      <a:lnTo>
                        <a:pt x="19616" y="9824"/>
                      </a:lnTo>
                      <a:lnTo>
                        <a:pt x="19592" y="9848"/>
                      </a:lnTo>
                      <a:lnTo>
                        <a:pt x="19592" y="24"/>
                      </a:lnTo>
                      <a:lnTo>
                        <a:pt x="19616" y="48"/>
                      </a:lnTo>
                      <a:lnTo>
                        <a:pt x="24" y="48"/>
                      </a:lnTo>
                      <a:lnTo>
                        <a:pt x="48" y="24"/>
                      </a:lnTo>
                      <a:lnTo>
                        <a:pt x="48" y="9848"/>
                      </a:lnTo>
                      <a:close/>
                    </a:path>
                  </a:pathLst>
                </a:custGeom>
                <a:solidFill>
                  <a:srgbClr val="868686"/>
                </a:solidFill>
                <a:ln w="0" cap="flat">
                  <a:solidFill>
                    <a:srgbClr val="868686"/>
                  </a:solidFill>
                  <a:prstDash val="solid"/>
                  <a:round/>
                  <a:headEnd/>
                  <a:tailEnd/>
                </a:ln>
              </p:spPr>
              <p:txBody>
                <a:bodyPr/>
                <a:lstStyle/>
                <a:p>
                  <a:endParaRPr lang="en-US" dirty="0"/>
                </a:p>
              </p:txBody>
            </p:sp>
          </p:grpSp>
          <p:grpSp>
            <p:nvGrpSpPr>
              <p:cNvPr id="1169" name="Group 28161">
                <a:extLst>
                  <a:ext uri="{FF2B5EF4-FFF2-40B4-BE49-F238E27FC236}">
                    <a16:creationId xmlns:a16="http://schemas.microsoft.com/office/drawing/2014/main" id="{5762C7AE-3BAF-3B67-71F5-690680C8068D}"/>
                  </a:ext>
                </a:extLst>
              </p:cNvPr>
              <p:cNvGrpSpPr>
                <a:grpSpLocks/>
              </p:cNvGrpSpPr>
              <p:nvPr/>
            </p:nvGrpSpPr>
            <p:grpSpPr bwMode="auto">
              <a:xfrm>
                <a:off x="2411430" y="2863868"/>
                <a:ext cx="2779713" cy="1395413"/>
                <a:chOff x="1768475" y="2797176"/>
                <a:chExt cx="2779713" cy="1395413"/>
              </a:xfrm>
            </p:grpSpPr>
            <p:sp>
              <p:nvSpPr>
                <p:cNvPr id="1543" name="Rectangle 98">
                  <a:extLst>
                    <a:ext uri="{FF2B5EF4-FFF2-40B4-BE49-F238E27FC236}">
                      <a16:creationId xmlns:a16="http://schemas.microsoft.com/office/drawing/2014/main" id="{5F506266-54D1-CEEE-E991-C4C68B1E08B2}"/>
                    </a:ext>
                  </a:extLst>
                </p:cNvPr>
                <p:cNvSpPr>
                  <a:spLocks noChangeArrowheads="1"/>
                </p:cNvSpPr>
                <p:nvPr/>
              </p:nvSpPr>
              <p:spPr bwMode="auto">
                <a:xfrm>
                  <a:off x="1771650" y="2800351"/>
                  <a:ext cx="2771775" cy="1389063"/>
                </a:xfrm>
                <a:prstGeom prst="rect">
                  <a:avLst/>
                </a:prstGeom>
                <a:solidFill>
                  <a:schemeClr val="bg1"/>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44" name="Rectangle 99">
                  <a:extLst>
                    <a:ext uri="{FF2B5EF4-FFF2-40B4-BE49-F238E27FC236}">
                      <a16:creationId xmlns:a16="http://schemas.microsoft.com/office/drawing/2014/main" id="{EC2B462B-02F9-3C7C-20B0-E22B4435EC43}"/>
                    </a:ext>
                  </a:extLst>
                </p:cNvPr>
                <p:cNvSpPr>
                  <a:spLocks noChangeArrowheads="1"/>
                </p:cNvSpPr>
                <p:nvPr/>
              </p:nvSpPr>
              <p:spPr bwMode="auto">
                <a:xfrm>
                  <a:off x="2016125" y="3197226"/>
                  <a:ext cx="2419350" cy="755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45" name="Freeform 100">
                  <a:extLst>
                    <a:ext uri="{FF2B5EF4-FFF2-40B4-BE49-F238E27FC236}">
                      <a16:creationId xmlns:a16="http://schemas.microsoft.com/office/drawing/2014/main" id="{0C15BC2B-6121-EAB0-2FAB-D70EE2F47E70}"/>
                    </a:ext>
                  </a:extLst>
                </p:cNvPr>
                <p:cNvSpPr>
                  <a:spLocks noEditPoints="1"/>
                </p:cNvSpPr>
                <p:nvPr/>
              </p:nvSpPr>
              <p:spPr bwMode="auto">
                <a:xfrm>
                  <a:off x="2016125" y="3194051"/>
                  <a:ext cx="2419350" cy="509588"/>
                </a:xfrm>
                <a:custGeom>
                  <a:avLst/>
                  <a:gdLst>
                    <a:gd name="T0" fmla="*/ 0 w 1524"/>
                    <a:gd name="T1" fmla="*/ 2147483647 h 321"/>
                    <a:gd name="T2" fmla="*/ 2147483647 w 1524"/>
                    <a:gd name="T3" fmla="*/ 2147483647 h 321"/>
                    <a:gd name="T4" fmla="*/ 2147483647 w 1524"/>
                    <a:gd name="T5" fmla="*/ 2147483647 h 321"/>
                    <a:gd name="T6" fmla="*/ 0 w 1524"/>
                    <a:gd name="T7" fmla="*/ 2147483647 h 321"/>
                    <a:gd name="T8" fmla="*/ 0 w 1524"/>
                    <a:gd name="T9" fmla="*/ 2147483647 h 321"/>
                    <a:gd name="T10" fmla="*/ 0 w 1524"/>
                    <a:gd name="T11" fmla="*/ 2147483647 h 321"/>
                    <a:gd name="T12" fmla="*/ 2147483647 w 1524"/>
                    <a:gd name="T13" fmla="*/ 2147483647 h 321"/>
                    <a:gd name="T14" fmla="*/ 2147483647 w 1524"/>
                    <a:gd name="T15" fmla="*/ 2147483647 h 321"/>
                    <a:gd name="T16" fmla="*/ 0 w 1524"/>
                    <a:gd name="T17" fmla="*/ 2147483647 h 321"/>
                    <a:gd name="T18" fmla="*/ 0 w 1524"/>
                    <a:gd name="T19" fmla="*/ 2147483647 h 321"/>
                    <a:gd name="T20" fmla="*/ 0 w 1524"/>
                    <a:gd name="T21" fmla="*/ 0 h 321"/>
                    <a:gd name="T22" fmla="*/ 2147483647 w 1524"/>
                    <a:gd name="T23" fmla="*/ 0 h 321"/>
                    <a:gd name="T24" fmla="*/ 2147483647 w 1524"/>
                    <a:gd name="T25" fmla="*/ 2147483647 h 321"/>
                    <a:gd name="T26" fmla="*/ 0 w 1524"/>
                    <a:gd name="T27" fmla="*/ 2147483647 h 321"/>
                    <a:gd name="T28" fmla="*/ 0 w 1524"/>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24" h="321">
                      <a:moveTo>
                        <a:pt x="0" y="317"/>
                      </a:moveTo>
                      <a:lnTo>
                        <a:pt x="1524" y="317"/>
                      </a:lnTo>
                      <a:lnTo>
                        <a:pt x="1524" y="321"/>
                      </a:lnTo>
                      <a:lnTo>
                        <a:pt x="0" y="321"/>
                      </a:lnTo>
                      <a:lnTo>
                        <a:pt x="0" y="317"/>
                      </a:lnTo>
                      <a:close/>
                      <a:moveTo>
                        <a:pt x="0" y="159"/>
                      </a:moveTo>
                      <a:lnTo>
                        <a:pt x="1524" y="159"/>
                      </a:lnTo>
                      <a:lnTo>
                        <a:pt x="1524" y="163"/>
                      </a:lnTo>
                      <a:lnTo>
                        <a:pt x="0" y="163"/>
                      </a:lnTo>
                      <a:lnTo>
                        <a:pt x="0" y="159"/>
                      </a:lnTo>
                      <a:close/>
                      <a:moveTo>
                        <a:pt x="0" y="0"/>
                      </a:moveTo>
                      <a:lnTo>
                        <a:pt x="1524" y="0"/>
                      </a:lnTo>
                      <a:lnTo>
                        <a:pt x="1524" y="5"/>
                      </a:lnTo>
                      <a:lnTo>
                        <a:pt x="0" y="5"/>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546" name="Rectangle 101">
                  <a:extLst>
                    <a:ext uri="{FF2B5EF4-FFF2-40B4-BE49-F238E27FC236}">
                      <a16:creationId xmlns:a16="http://schemas.microsoft.com/office/drawing/2014/main" id="{99E7C6ED-DE24-7CCC-EBD1-615A64E0D52E}"/>
                    </a:ext>
                  </a:extLst>
                </p:cNvPr>
                <p:cNvSpPr>
                  <a:spLocks noChangeArrowheads="1"/>
                </p:cNvSpPr>
                <p:nvPr/>
              </p:nvSpPr>
              <p:spPr bwMode="auto">
                <a:xfrm>
                  <a:off x="2012950" y="3197226"/>
                  <a:ext cx="6350" cy="7556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47" name="Freeform 102">
                  <a:extLst>
                    <a:ext uri="{FF2B5EF4-FFF2-40B4-BE49-F238E27FC236}">
                      <a16:creationId xmlns:a16="http://schemas.microsoft.com/office/drawing/2014/main" id="{934197F9-6A3C-743D-7285-2BC8DEF1C2A3}"/>
                    </a:ext>
                  </a:extLst>
                </p:cNvPr>
                <p:cNvSpPr>
                  <a:spLocks noEditPoints="1"/>
                </p:cNvSpPr>
                <p:nvPr/>
              </p:nvSpPr>
              <p:spPr bwMode="auto">
                <a:xfrm>
                  <a:off x="1985963" y="3194051"/>
                  <a:ext cx="30163" cy="762000"/>
                </a:xfrm>
                <a:custGeom>
                  <a:avLst/>
                  <a:gdLst>
                    <a:gd name="T0" fmla="*/ 0 w 19"/>
                    <a:gd name="T1" fmla="*/ 2147483647 h 480"/>
                    <a:gd name="T2" fmla="*/ 2147483647 w 19"/>
                    <a:gd name="T3" fmla="*/ 2147483647 h 480"/>
                    <a:gd name="T4" fmla="*/ 2147483647 w 19"/>
                    <a:gd name="T5" fmla="*/ 2147483647 h 480"/>
                    <a:gd name="T6" fmla="*/ 0 w 19"/>
                    <a:gd name="T7" fmla="*/ 2147483647 h 480"/>
                    <a:gd name="T8" fmla="*/ 0 w 19"/>
                    <a:gd name="T9" fmla="*/ 2147483647 h 480"/>
                    <a:gd name="T10" fmla="*/ 0 w 19"/>
                    <a:gd name="T11" fmla="*/ 2147483647 h 480"/>
                    <a:gd name="T12" fmla="*/ 2147483647 w 19"/>
                    <a:gd name="T13" fmla="*/ 2147483647 h 480"/>
                    <a:gd name="T14" fmla="*/ 2147483647 w 19"/>
                    <a:gd name="T15" fmla="*/ 2147483647 h 480"/>
                    <a:gd name="T16" fmla="*/ 0 w 19"/>
                    <a:gd name="T17" fmla="*/ 2147483647 h 480"/>
                    <a:gd name="T18" fmla="*/ 0 w 19"/>
                    <a:gd name="T19" fmla="*/ 2147483647 h 480"/>
                    <a:gd name="T20" fmla="*/ 0 w 19"/>
                    <a:gd name="T21" fmla="*/ 2147483647 h 480"/>
                    <a:gd name="T22" fmla="*/ 2147483647 w 19"/>
                    <a:gd name="T23" fmla="*/ 2147483647 h 480"/>
                    <a:gd name="T24" fmla="*/ 2147483647 w 19"/>
                    <a:gd name="T25" fmla="*/ 2147483647 h 480"/>
                    <a:gd name="T26" fmla="*/ 0 w 19"/>
                    <a:gd name="T27" fmla="*/ 2147483647 h 480"/>
                    <a:gd name="T28" fmla="*/ 0 w 19"/>
                    <a:gd name="T29" fmla="*/ 2147483647 h 480"/>
                    <a:gd name="T30" fmla="*/ 0 w 19"/>
                    <a:gd name="T31" fmla="*/ 0 h 480"/>
                    <a:gd name="T32" fmla="*/ 2147483647 w 19"/>
                    <a:gd name="T33" fmla="*/ 0 h 480"/>
                    <a:gd name="T34" fmla="*/ 2147483647 w 19"/>
                    <a:gd name="T35" fmla="*/ 2147483647 h 480"/>
                    <a:gd name="T36" fmla="*/ 0 w 19"/>
                    <a:gd name="T37" fmla="*/ 2147483647 h 480"/>
                    <a:gd name="T38" fmla="*/ 0 w 19"/>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 h="480">
                      <a:moveTo>
                        <a:pt x="0" y="476"/>
                      </a:moveTo>
                      <a:lnTo>
                        <a:pt x="19" y="476"/>
                      </a:lnTo>
                      <a:lnTo>
                        <a:pt x="19" y="480"/>
                      </a:lnTo>
                      <a:lnTo>
                        <a:pt x="0" y="480"/>
                      </a:lnTo>
                      <a:lnTo>
                        <a:pt x="0" y="476"/>
                      </a:lnTo>
                      <a:close/>
                      <a:moveTo>
                        <a:pt x="0" y="317"/>
                      </a:moveTo>
                      <a:lnTo>
                        <a:pt x="19" y="317"/>
                      </a:lnTo>
                      <a:lnTo>
                        <a:pt x="19" y="321"/>
                      </a:lnTo>
                      <a:lnTo>
                        <a:pt x="0" y="321"/>
                      </a:lnTo>
                      <a:lnTo>
                        <a:pt x="0" y="317"/>
                      </a:lnTo>
                      <a:close/>
                      <a:moveTo>
                        <a:pt x="0" y="159"/>
                      </a:moveTo>
                      <a:lnTo>
                        <a:pt x="19" y="159"/>
                      </a:lnTo>
                      <a:lnTo>
                        <a:pt x="19" y="163"/>
                      </a:lnTo>
                      <a:lnTo>
                        <a:pt x="0" y="163"/>
                      </a:lnTo>
                      <a:lnTo>
                        <a:pt x="0" y="159"/>
                      </a:lnTo>
                      <a:close/>
                      <a:moveTo>
                        <a:pt x="0" y="0"/>
                      </a:moveTo>
                      <a:lnTo>
                        <a:pt x="19" y="0"/>
                      </a:lnTo>
                      <a:lnTo>
                        <a:pt x="19" y="5"/>
                      </a:lnTo>
                      <a:lnTo>
                        <a:pt x="0" y="5"/>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548" name="Rectangle 103">
                  <a:extLst>
                    <a:ext uri="{FF2B5EF4-FFF2-40B4-BE49-F238E27FC236}">
                      <a16:creationId xmlns:a16="http://schemas.microsoft.com/office/drawing/2014/main" id="{4CDAE2EE-92F3-64A2-3E3F-0A5E6F6CEECA}"/>
                    </a:ext>
                  </a:extLst>
                </p:cNvPr>
                <p:cNvSpPr>
                  <a:spLocks noChangeArrowheads="1"/>
                </p:cNvSpPr>
                <p:nvPr/>
              </p:nvSpPr>
              <p:spPr bwMode="auto">
                <a:xfrm>
                  <a:off x="2016125" y="3949701"/>
                  <a:ext cx="2419350" cy="6350"/>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49" name="Freeform 104">
                  <a:extLst>
                    <a:ext uri="{FF2B5EF4-FFF2-40B4-BE49-F238E27FC236}">
                      <a16:creationId xmlns:a16="http://schemas.microsoft.com/office/drawing/2014/main" id="{3AF0031A-5D29-10B9-3CB6-0D2606C879C6}"/>
                    </a:ext>
                  </a:extLst>
                </p:cNvPr>
                <p:cNvSpPr>
                  <a:spLocks noEditPoints="1"/>
                </p:cNvSpPr>
                <p:nvPr/>
              </p:nvSpPr>
              <p:spPr bwMode="auto">
                <a:xfrm>
                  <a:off x="2012950" y="3952876"/>
                  <a:ext cx="2425700" cy="30163"/>
                </a:xfrm>
                <a:custGeom>
                  <a:avLst/>
                  <a:gdLst>
                    <a:gd name="T0" fmla="*/ 0 w 1528"/>
                    <a:gd name="T1" fmla="*/ 2147483647 h 19"/>
                    <a:gd name="T2" fmla="*/ 2147483647 w 1528"/>
                    <a:gd name="T3" fmla="*/ 0 h 19"/>
                    <a:gd name="T4" fmla="*/ 2147483647 w 1528"/>
                    <a:gd name="T5" fmla="*/ 0 h 19"/>
                    <a:gd name="T6" fmla="*/ 2147483647 w 1528"/>
                    <a:gd name="T7" fmla="*/ 2147483647 h 19"/>
                    <a:gd name="T8" fmla="*/ 2147483647 w 1528"/>
                    <a:gd name="T9" fmla="*/ 0 h 19"/>
                    <a:gd name="T10" fmla="*/ 2147483647 w 1528"/>
                    <a:gd name="T11" fmla="*/ 2147483647 h 19"/>
                    <a:gd name="T12" fmla="*/ 2147483647 w 1528"/>
                    <a:gd name="T13" fmla="*/ 0 h 19"/>
                    <a:gd name="T14" fmla="*/ 2147483647 w 1528"/>
                    <a:gd name="T15" fmla="*/ 0 h 19"/>
                    <a:gd name="T16" fmla="*/ 2147483647 w 1528"/>
                    <a:gd name="T17" fmla="*/ 2147483647 h 19"/>
                    <a:gd name="T18" fmla="*/ 2147483647 w 1528"/>
                    <a:gd name="T19" fmla="*/ 0 h 19"/>
                    <a:gd name="T20" fmla="*/ 2147483647 w 1528"/>
                    <a:gd name="T21" fmla="*/ 2147483647 h 19"/>
                    <a:gd name="T22" fmla="*/ 2147483647 w 1528"/>
                    <a:gd name="T23" fmla="*/ 0 h 19"/>
                    <a:gd name="T24" fmla="*/ 2147483647 w 1528"/>
                    <a:gd name="T25" fmla="*/ 0 h 19"/>
                    <a:gd name="T26" fmla="*/ 2147483647 w 1528"/>
                    <a:gd name="T27" fmla="*/ 2147483647 h 19"/>
                    <a:gd name="T28" fmla="*/ 2147483647 w 1528"/>
                    <a:gd name="T29" fmla="*/ 0 h 19"/>
                    <a:gd name="T30" fmla="*/ 2147483647 w 1528"/>
                    <a:gd name="T31" fmla="*/ 2147483647 h 19"/>
                    <a:gd name="T32" fmla="*/ 2147483647 w 1528"/>
                    <a:gd name="T33" fmla="*/ 0 h 19"/>
                    <a:gd name="T34" fmla="*/ 2147483647 w 1528"/>
                    <a:gd name="T35" fmla="*/ 0 h 19"/>
                    <a:gd name="T36" fmla="*/ 2147483647 w 1528"/>
                    <a:gd name="T37" fmla="*/ 2147483647 h 19"/>
                    <a:gd name="T38" fmla="*/ 2147483647 w 1528"/>
                    <a:gd name="T39" fmla="*/ 0 h 19"/>
                    <a:gd name="T40" fmla="*/ 2147483647 w 1528"/>
                    <a:gd name="T41" fmla="*/ 2147483647 h 19"/>
                    <a:gd name="T42" fmla="*/ 2147483647 w 1528"/>
                    <a:gd name="T43" fmla="*/ 0 h 19"/>
                    <a:gd name="T44" fmla="*/ 2147483647 w 1528"/>
                    <a:gd name="T45" fmla="*/ 0 h 19"/>
                    <a:gd name="T46" fmla="*/ 2147483647 w 1528"/>
                    <a:gd name="T47" fmla="*/ 2147483647 h 19"/>
                    <a:gd name="T48" fmla="*/ 2147483647 w 1528"/>
                    <a:gd name="T49" fmla="*/ 0 h 19"/>
                    <a:gd name="T50" fmla="*/ 2147483647 w 1528"/>
                    <a:gd name="T51" fmla="*/ 2147483647 h 19"/>
                    <a:gd name="T52" fmla="*/ 2147483647 w 1528"/>
                    <a:gd name="T53" fmla="*/ 0 h 19"/>
                    <a:gd name="T54" fmla="*/ 2147483647 w 1528"/>
                    <a:gd name="T55" fmla="*/ 0 h 19"/>
                    <a:gd name="T56" fmla="*/ 2147483647 w 1528"/>
                    <a:gd name="T57" fmla="*/ 2147483647 h 19"/>
                    <a:gd name="T58" fmla="*/ 2147483647 w 1528"/>
                    <a:gd name="T59" fmla="*/ 0 h 19"/>
                    <a:gd name="T60" fmla="*/ 2147483647 w 1528"/>
                    <a:gd name="T61" fmla="*/ 2147483647 h 19"/>
                    <a:gd name="T62" fmla="*/ 2147483647 w 1528"/>
                    <a:gd name="T63" fmla="*/ 0 h 19"/>
                    <a:gd name="T64" fmla="*/ 2147483647 w 1528"/>
                    <a:gd name="T65" fmla="*/ 0 h 19"/>
                    <a:gd name="T66" fmla="*/ 2147483647 w 1528"/>
                    <a:gd name="T67" fmla="*/ 2147483647 h 19"/>
                    <a:gd name="T68" fmla="*/ 2147483647 w 1528"/>
                    <a:gd name="T69" fmla="*/ 0 h 19"/>
                    <a:gd name="T70" fmla="*/ 2147483647 w 1528"/>
                    <a:gd name="T71" fmla="*/ 2147483647 h 19"/>
                    <a:gd name="T72" fmla="*/ 2147483647 w 1528"/>
                    <a:gd name="T73" fmla="*/ 0 h 19"/>
                    <a:gd name="T74" fmla="*/ 2147483647 w 1528"/>
                    <a:gd name="T75" fmla="*/ 0 h 19"/>
                    <a:gd name="T76" fmla="*/ 2147483647 w 1528"/>
                    <a:gd name="T77" fmla="*/ 2147483647 h 19"/>
                    <a:gd name="T78" fmla="*/ 2147483647 w 1528"/>
                    <a:gd name="T79" fmla="*/ 0 h 19"/>
                    <a:gd name="T80" fmla="*/ 2147483647 w 1528"/>
                    <a:gd name="T81" fmla="*/ 2147483647 h 19"/>
                    <a:gd name="T82" fmla="*/ 2147483647 w 1528"/>
                    <a:gd name="T83" fmla="*/ 0 h 19"/>
                    <a:gd name="T84" fmla="*/ 2147483647 w 1528"/>
                    <a:gd name="T85" fmla="*/ 0 h 19"/>
                    <a:gd name="T86" fmla="*/ 2147483647 w 1528"/>
                    <a:gd name="T87" fmla="*/ 2147483647 h 19"/>
                    <a:gd name="T88" fmla="*/ 2147483647 w 1528"/>
                    <a:gd name="T89" fmla="*/ 0 h 19"/>
                    <a:gd name="T90" fmla="*/ 2147483647 w 1528"/>
                    <a:gd name="T91" fmla="*/ 2147483647 h 19"/>
                    <a:gd name="T92" fmla="*/ 2147483647 w 1528"/>
                    <a:gd name="T93" fmla="*/ 0 h 19"/>
                    <a:gd name="T94" fmla="*/ 2147483647 w 1528"/>
                    <a:gd name="T95" fmla="*/ 0 h 19"/>
                    <a:gd name="T96" fmla="*/ 2147483647 w 1528"/>
                    <a:gd name="T97" fmla="*/ 2147483647 h 19"/>
                    <a:gd name="T98" fmla="*/ 2147483647 w 1528"/>
                    <a:gd name="T99" fmla="*/ 0 h 19"/>
                    <a:gd name="T100" fmla="*/ 2147483647 w 1528"/>
                    <a:gd name="T101" fmla="*/ 2147483647 h 19"/>
                    <a:gd name="T102" fmla="*/ 2147483647 w 1528"/>
                    <a:gd name="T103" fmla="*/ 0 h 19"/>
                    <a:gd name="T104" fmla="*/ 2147483647 w 1528"/>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8" h="19">
                      <a:moveTo>
                        <a:pt x="4" y="0"/>
                      </a:moveTo>
                      <a:lnTo>
                        <a:pt x="4" y="19"/>
                      </a:lnTo>
                      <a:lnTo>
                        <a:pt x="0" y="19"/>
                      </a:lnTo>
                      <a:lnTo>
                        <a:pt x="0" y="0"/>
                      </a:lnTo>
                      <a:lnTo>
                        <a:pt x="4" y="0"/>
                      </a:lnTo>
                      <a:close/>
                      <a:moveTo>
                        <a:pt x="53" y="0"/>
                      </a:moveTo>
                      <a:lnTo>
                        <a:pt x="53" y="19"/>
                      </a:lnTo>
                      <a:lnTo>
                        <a:pt x="49" y="19"/>
                      </a:lnTo>
                      <a:lnTo>
                        <a:pt x="49" y="0"/>
                      </a:lnTo>
                      <a:lnTo>
                        <a:pt x="53"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1" y="0"/>
                      </a:moveTo>
                      <a:lnTo>
                        <a:pt x="201" y="19"/>
                      </a:lnTo>
                      <a:lnTo>
                        <a:pt x="197" y="19"/>
                      </a:lnTo>
                      <a:lnTo>
                        <a:pt x="197" y="0"/>
                      </a:lnTo>
                      <a:lnTo>
                        <a:pt x="201" y="0"/>
                      </a:lnTo>
                      <a:close/>
                      <a:moveTo>
                        <a:pt x="250" y="0"/>
                      </a:moveTo>
                      <a:lnTo>
                        <a:pt x="250" y="19"/>
                      </a:lnTo>
                      <a:lnTo>
                        <a:pt x="246" y="19"/>
                      </a:lnTo>
                      <a:lnTo>
                        <a:pt x="246" y="0"/>
                      </a:lnTo>
                      <a:lnTo>
                        <a:pt x="250" y="0"/>
                      </a:lnTo>
                      <a:close/>
                      <a:moveTo>
                        <a:pt x="299" y="0"/>
                      </a:moveTo>
                      <a:lnTo>
                        <a:pt x="299" y="19"/>
                      </a:lnTo>
                      <a:lnTo>
                        <a:pt x="295" y="19"/>
                      </a:lnTo>
                      <a:lnTo>
                        <a:pt x="295" y="0"/>
                      </a:lnTo>
                      <a:lnTo>
                        <a:pt x="299" y="0"/>
                      </a:lnTo>
                      <a:close/>
                      <a:moveTo>
                        <a:pt x="348" y="0"/>
                      </a:moveTo>
                      <a:lnTo>
                        <a:pt x="348" y="19"/>
                      </a:lnTo>
                      <a:lnTo>
                        <a:pt x="343" y="19"/>
                      </a:lnTo>
                      <a:lnTo>
                        <a:pt x="343" y="0"/>
                      </a:lnTo>
                      <a:lnTo>
                        <a:pt x="348" y="0"/>
                      </a:lnTo>
                      <a:close/>
                      <a:moveTo>
                        <a:pt x="397" y="0"/>
                      </a:moveTo>
                      <a:lnTo>
                        <a:pt x="397" y="19"/>
                      </a:lnTo>
                      <a:lnTo>
                        <a:pt x="393" y="19"/>
                      </a:lnTo>
                      <a:lnTo>
                        <a:pt x="393" y="0"/>
                      </a:lnTo>
                      <a:lnTo>
                        <a:pt x="397" y="0"/>
                      </a:lnTo>
                      <a:close/>
                      <a:moveTo>
                        <a:pt x="446" y="0"/>
                      </a:moveTo>
                      <a:lnTo>
                        <a:pt x="446" y="19"/>
                      </a:lnTo>
                      <a:lnTo>
                        <a:pt x="442" y="19"/>
                      </a:lnTo>
                      <a:lnTo>
                        <a:pt x="442" y="0"/>
                      </a:lnTo>
                      <a:lnTo>
                        <a:pt x="446" y="0"/>
                      </a:lnTo>
                      <a:close/>
                      <a:moveTo>
                        <a:pt x="495" y="0"/>
                      </a:moveTo>
                      <a:lnTo>
                        <a:pt x="495" y="19"/>
                      </a:lnTo>
                      <a:lnTo>
                        <a:pt x="491" y="19"/>
                      </a:lnTo>
                      <a:lnTo>
                        <a:pt x="491" y="0"/>
                      </a:lnTo>
                      <a:lnTo>
                        <a:pt x="495" y="0"/>
                      </a:lnTo>
                      <a:close/>
                      <a:moveTo>
                        <a:pt x="545" y="0"/>
                      </a:moveTo>
                      <a:lnTo>
                        <a:pt x="545" y="19"/>
                      </a:lnTo>
                      <a:lnTo>
                        <a:pt x="540" y="19"/>
                      </a:lnTo>
                      <a:lnTo>
                        <a:pt x="540" y="0"/>
                      </a:lnTo>
                      <a:lnTo>
                        <a:pt x="545" y="0"/>
                      </a:lnTo>
                      <a:close/>
                      <a:moveTo>
                        <a:pt x="594" y="0"/>
                      </a:moveTo>
                      <a:lnTo>
                        <a:pt x="594" y="19"/>
                      </a:lnTo>
                      <a:lnTo>
                        <a:pt x="590" y="19"/>
                      </a:lnTo>
                      <a:lnTo>
                        <a:pt x="590" y="0"/>
                      </a:lnTo>
                      <a:lnTo>
                        <a:pt x="594" y="0"/>
                      </a:lnTo>
                      <a:close/>
                      <a:moveTo>
                        <a:pt x="643" y="0"/>
                      </a:moveTo>
                      <a:lnTo>
                        <a:pt x="643" y="19"/>
                      </a:lnTo>
                      <a:lnTo>
                        <a:pt x="639" y="19"/>
                      </a:lnTo>
                      <a:lnTo>
                        <a:pt x="639" y="0"/>
                      </a:lnTo>
                      <a:lnTo>
                        <a:pt x="643" y="0"/>
                      </a:lnTo>
                      <a:close/>
                      <a:moveTo>
                        <a:pt x="692" y="0"/>
                      </a:moveTo>
                      <a:lnTo>
                        <a:pt x="692" y="19"/>
                      </a:lnTo>
                      <a:lnTo>
                        <a:pt x="688" y="19"/>
                      </a:lnTo>
                      <a:lnTo>
                        <a:pt x="688" y="0"/>
                      </a:lnTo>
                      <a:lnTo>
                        <a:pt x="692" y="0"/>
                      </a:lnTo>
                      <a:close/>
                      <a:moveTo>
                        <a:pt x="741" y="0"/>
                      </a:moveTo>
                      <a:lnTo>
                        <a:pt x="741" y="19"/>
                      </a:lnTo>
                      <a:lnTo>
                        <a:pt x="737" y="19"/>
                      </a:lnTo>
                      <a:lnTo>
                        <a:pt x="737" y="0"/>
                      </a:lnTo>
                      <a:lnTo>
                        <a:pt x="741" y="0"/>
                      </a:lnTo>
                      <a:close/>
                      <a:moveTo>
                        <a:pt x="791" y="0"/>
                      </a:moveTo>
                      <a:lnTo>
                        <a:pt x="791" y="19"/>
                      </a:lnTo>
                      <a:lnTo>
                        <a:pt x="786" y="19"/>
                      </a:lnTo>
                      <a:lnTo>
                        <a:pt x="786" y="0"/>
                      </a:lnTo>
                      <a:lnTo>
                        <a:pt x="791" y="0"/>
                      </a:lnTo>
                      <a:close/>
                      <a:moveTo>
                        <a:pt x="840" y="0"/>
                      </a:moveTo>
                      <a:lnTo>
                        <a:pt x="840" y="19"/>
                      </a:lnTo>
                      <a:lnTo>
                        <a:pt x="836" y="19"/>
                      </a:lnTo>
                      <a:lnTo>
                        <a:pt x="836" y="0"/>
                      </a:lnTo>
                      <a:lnTo>
                        <a:pt x="840" y="0"/>
                      </a:lnTo>
                      <a:close/>
                      <a:moveTo>
                        <a:pt x="889" y="0"/>
                      </a:moveTo>
                      <a:lnTo>
                        <a:pt x="889" y="19"/>
                      </a:lnTo>
                      <a:lnTo>
                        <a:pt x="885" y="19"/>
                      </a:lnTo>
                      <a:lnTo>
                        <a:pt x="885" y="0"/>
                      </a:lnTo>
                      <a:lnTo>
                        <a:pt x="889" y="0"/>
                      </a:lnTo>
                      <a:close/>
                      <a:moveTo>
                        <a:pt x="938" y="0"/>
                      </a:moveTo>
                      <a:lnTo>
                        <a:pt x="938" y="19"/>
                      </a:lnTo>
                      <a:lnTo>
                        <a:pt x="934" y="19"/>
                      </a:lnTo>
                      <a:lnTo>
                        <a:pt x="934" y="0"/>
                      </a:lnTo>
                      <a:lnTo>
                        <a:pt x="938" y="0"/>
                      </a:lnTo>
                      <a:close/>
                      <a:moveTo>
                        <a:pt x="987" y="0"/>
                      </a:moveTo>
                      <a:lnTo>
                        <a:pt x="987" y="19"/>
                      </a:lnTo>
                      <a:lnTo>
                        <a:pt x="983" y="19"/>
                      </a:lnTo>
                      <a:lnTo>
                        <a:pt x="983" y="0"/>
                      </a:lnTo>
                      <a:lnTo>
                        <a:pt x="987" y="0"/>
                      </a:lnTo>
                      <a:close/>
                      <a:moveTo>
                        <a:pt x="1036" y="0"/>
                      </a:moveTo>
                      <a:lnTo>
                        <a:pt x="1036" y="19"/>
                      </a:lnTo>
                      <a:lnTo>
                        <a:pt x="1032" y="19"/>
                      </a:lnTo>
                      <a:lnTo>
                        <a:pt x="1032" y="0"/>
                      </a:lnTo>
                      <a:lnTo>
                        <a:pt x="1036" y="0"/>
                      </a:lnTo>
                      <a:close/>
                      <a:moveTo>
                        <a:pt x="1085" y="0"/>
                      </a:moveTo>
                      <a:lnTo>
                        <a:pt x="1085" y="19"/>
                      </a:lnTo>
                      <a:lnTo>
                        <a:pt x="1081" y="19"/>
                      </a:lnTo>
                      <a:lnTo>
                        <a:pt x="1081" y="0"/>
                      </a:lnTo>
                      <a:lnTo>
                        <a:pt x="1085" y="0"/>
                      </a:lnTo>
                      <a:close/>
                      <a:moveTo>
                        <a:pt x="1134" y="0"/>
                      </a:moveTo>
                      <a:lnTo>
                        <a:pt x="1134" y="19"/>
                      </a:lnTo>
                      <a:lnTo>
                        <a:pt x="1130" y="19"/>
                      </a:lnTo>
                      <a:lnTo>
                        <a:pt x="1130" y="0"/>
                      </a:lnTo>
                      <a:lnTo>
                        <a:pt x="1134" y="0"/>
                      </a:lnTo>
                      <a:close/>
                      <a:moveTo>
                        <a:pt x="1184" y="0"/>
                      </a:moveTo>
                      <a:lnTo>
                        <a:pt x="1184" y="19"/>
                      </a:lnTo>
                      <a:lnTo>
                        <a:pt x="1179" y="19"/>
                      </a:lnTo>
                      <a:lnTo>
                        <a:pt x="1179" y="0"/>
                      </a:lnTo>
                      <a:lnTo>
                        <a:pt x="1184" y="0"/>
                      </a:lnTo>
                      <a:close/>
                      <a:moveTo>
                        <a:pt x="1233" y="0"/>
                      </a:moveTo>
                      <a:lnTo>
                        <a:pt x="1233" y="19"/>
                      </a:lnTo>
                      <a:lnTo>
                        <a:pt x="1229" y="19"/>
                      </a:lnTo>
                      <a:lnTo>
                        <a:pt x="1229" y="0"/>
                      </a:lnTo>
                      <a:lnTo>
                        <a:pt x="1233" y="0"/>
                      </a:lnTo>
                      <a:close/>
                      <a:moveTo>
                        <a:pt x="1282" y="0"/>
                      </a:moveTo>
                      <a:lnTo>
                        <a:pt x="1282" y="19"/>
                      </a:lnTo>
                      <a:lnTo>
                        <a:pt x="1278" y="19"/>
                      </a:lnTo>
                      <a:lnTo>
                        <a:pt x="1278" y="0"/>
                      </a:lnTo>
                      <a:lnTo>
                        <a:pt x="1282" y="0"/>
                      </a:lnTo>
                      <a:close/>
                      <a:moveTo>
                        <a:pt x="1331" y="0"/>
                      </a:moveTo>
                      <a:lnTo>
                        <a:pt x="1331" y="19"/>
                      </a:lnTo>
                      <a:lnTo>
                        <a:pt x="1327" y="19"/>
                      </a:lnTo>
                      <a:lnTo>
                        <a:pt x="1327" y="0"/>
                      </a:lnTo>
                      <a:lnTo>
                        <a:pt x="1331" y="0"/>
                      </a:lnTo>
                      <a:close/>
                      <a:moveTo>
                        <a:pt x="1380" y="0"/>
                      </a:moveTo>
                      <a:lnTo>
                        <a:pt x="1380" y="19"/>
                      </a:lnTo>
                      <a:lnTo>
                        <a:pt x="1376" y="19"/>
                      </a:lnTo>
                      <a:lnTo>
                        <a:pt x="1376" y="0"/>
                      </a:lnTo>
                      <a:lnTo>
                        <a:pt x="1380" y="0"/>
                      </a:lnTo>
                      <a:close/>
                      <a:moveTo>
                        <a:pt x="1430" y="0"/>
                      </a:moveTo>
                      <a:lnTo>
                        <a:pt x="1430" y="19"/>
                      </a:lnTo>
                      <a:lnTo>
                        <a:pt x="1425" y="19"/>
                      </a:lnTo>
                      <a:lnTo>
                        <a:pt x="1425" y="0"/>
                      </a:lnTo>
                      <a:lnTo>
                        <a:pt x="1430" y="0"/>
                      </a:lnTo>
                      <a:close/>
                      <a:moveTo>
                        <a:pt x="1479" y="0"/>
                      </a:moveTo>
                      <a:lnTo>
                        <a:pt x="1479" y="19"/>
                      </a:lnTo>
                      <a:lnTo>
                        <a:pt x="1475" y="19"/>
                      </a:lnTo>
                      <a:lnTo>
                        <a:pt x="1475" y="0"/>
                      </a:lnTo>
                      <a:lnTo>
                        <a:pt x="1479" y="0"/>
                      </a:lnTo>
                      <a:close/>
                      <a:moveTo>
                        <a:pt x="1528" y="0"/>
                      </a:moveTo>
                      <a:lnTo>
                        <a:pt x="1528" y="19"/>
                      </a:lnTo>
                      <a:lnTo>
                        <a:pt x="1524" y="19"/>
                      </a:lnTo>
                      <a:lnTo>
                        <a:pt x="1524" y="0"/>
                      </a:lnTo>
                      <a:lnTo>
                        <a:pt x="1528"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550" name="Freeform 105">
                  <a:extLst>
                    <a:ext uri="{FF2B5EF4-FFF2-40B4-BE49-F238E27FC236}">
                      <a16:creationId xmlns:a16="http://schemas.microsoft.com/office/drawing/2014/main" id="{BD2134E2-F1DE-3B65-F294-C3F8919AF33C}"/>
                    </a:ext>
                  </a:extLst>
                </p:cNvPr>
                <p:cNvSpPr>
                  <a:spLocks/>
                </p:cNvSpPr>
                <p:nvPr/>
              </p:nvSpPr>
              <p:spPr bwMode="auto">
                <a:xfrm>
                  <a:off x="2043113" y="3236913"/>
                  <a:ext cx="2362200" cy="727075"/>
                </a:xfrm>
                <a:custGeom>
                  <a:avLst/>
                  <a:gdLst>
                    <a:gd name="T0" fmla="*/ 2147483647 w 16696"/>
                    <a:gd name="T1" fmla="*/ 2147483647 h 5145"/>
                    <a:gd name="T2" fmla="*/ 2147483647 w 16696"/>
                    <a:gd name="T3" fmla="*/ 2147483647 h 5145"/>
                    <a:gd name="T4" fmla="*/ 2147483647 w 16696"/>
                    <a:gd name="T5" fmla="*/ 2147483647 h 5145"/>
                    <a:gd name="T6" fmla="*/ 2147483647 w 16696"/>
                    <a:gd name="T7" fmla="*/ 2147483647 h 5145"/>
                    <a:gd name="T8" fmla="*/ 2147483647 w 16696"/>
                    <a:gd name="T9" fmla="*/ 2147483647 h 5145"/>
                    <a:gd name="T10" fmla="*/ 2147483647 w 16696"/>
                    <a:gd name="T11" fmla="*/ 2147483647 h 5145"/>
                    <a:gd name="T12" fmla="*/ 2147483647 w 16696"/>
                    <a:gd name="T13" fmla="*/ 2147483647 h 5145"/>
                    <a:gd name="T14" fmla="*/ 2147483647 w 16696"/>
                    <a:gd name="T15" fmla="*/ 2147483647 h 5145"/>
                    <a:gd name="T16" fmla="*/ 2147483647 w 16696"/>
                    <a:gd name="T17" fmla="*/ 2147483647 h 5145"/>
                    <a:gd name="T18" fmla="*/ 2147483647 w 16696"/>
                    <a:gd name="T19" fmla="*/ 2147483647 h 5145"/>
                    <a:gd name="T20" fmla="*/ 2147483647 w 16696"/>
                    <a:gd name="T21" fmla="*/ 0 h 5145"/>
                    <a:gd name="T22" fmla="*/ 2147483647 w 16696"/>
                    <a:gd name="T23" fmla="*/ 0 h 5145"/>
                    <a:gd name="T24" fmla="*/ 2147483647 w 16696"/>
                    <a:gd name="T25" fmla="*/ 0 h 5145"/>
                    <a:gd name="T26" fmla="*/ 2147483647 w 16696"/>
                    <a:gd name="T27" fmla="*/ 0 h 5145"/>
                    <a:gd name="T28" fmla="*/ 2147483647 w 16696"/>
                    <a:gd name="T29" fmla="*/ 0 h 5145"/>
                    <a:gd name="T30" fmla="*/ 2147483647 w 16696"/>
                    <a:gd name="T31" fmla="*/ 0 h 5145"/>
                    <a:gd name="T32" fmla="*/ 2147483647 w 16696"/>
                    <a:gd name="T33" fmla="*/ 0 h 5145"/>
                    <a:gd name="T34" fmla="*/ 2147483647 w 16696"/>
                    <a:gd name="T35" fmla="*/ 0 h 5145"/>
                    <a:gd name="T36" fmla="*/ 2147483647 w 16696"/>
                    <a:gd name="T37" fmla="*/ 2147483647 h 5145"/>
                    <a:gd name="T38" fmla="*/ 2147483647 w 16696"/>
                    <a:gd name="T39" fmla="*/ 2147483647 h 5145"/>
                    <a:gd name="T40" fmla="*/ 2147483647 w 16696"/>
                    <a:gd name="T41" fmla="*/ 2147483647 h 5145"/>
                    <a:gd name="T42" fmla="*/ 2147483647 w 16696"/>
                    <a:gd name="T43" fmla="*/ 2147483647 h 5145"/>
                    <a:gd name="T44" fmla="*/ 2147483647 w 16696"/>
                    <a:gd name="T45" fmla="*/ 2147483647 h 5145"/>
                    <a:gd name="T46" fmla="*/ 2147483647 w 16696"/>
                    <a:gd name="T47" fmla="*/ 2147483647 h 5145"/>
                    <a:gd name="T48" fmla="*/ 2147483647 w 16696"/>
                    <a:gd name="T49" fmla="*/ 2147483647 h 5145"/>
                    <a:gd name="T50" fmla="*/ 2147483647 w 16696"/>
                    <a:gd name="T51" fmla="*/ 2147483647 h 5145"/>
                    <a:gd name="T52" fmla="*/ 2147483647 w 16696"/>
                    <a:gd name="T53" fmla="*/ 2147483647 h 5145"/>
                    <a:gd name="T54" fmla="*/ 2147483647 w 16696"/>
                    <a:gd name="T55" fmla="*/ 2147483647 h 5145"/>
                    <a:gd name="T56" fmla="*/ 2147483647 w 16696"/>
                    <a:gd name="T57" fmla="*/ 2147483647 h 5145"/>
                    <a:gd name="T58" fmla="*/ 2147483647 w 16696"/>
                    <a:gd name="T59" fmla="*/ 2147483647 h 5145"/>
                    <a:gd name="T60" fmla="*/ 2147483647 w 16696"/>
                    <a:gd name="T61" fmla="*/ 2147483647 h 5145"/>
                    <a:gd name="T62" fmla="*/ 2147483647 w 16696"/>
                    <a:gd name="T63" fmla="*/ 2147483647 h 5145"/>
                    <a:gd name="T64" fmla="*/ 2147483647 w 16696"/>
                    <a:gd name="T65" fmla="*/ 2147483647 h 5145"/>
                    <a:gd name="T66" fmla="*/ 2147483647 w 16696"/>
                    <a:gd name="T67" fmla="*/ 2147483647 h 5145"/>
                    <a:gd name="T68" fmla="*/ 2147483647 w 16696"/>
                    <a:gd name="T69" fmla="*/ 2147483647 h 5145"/>
                    <a:gd name="T70" fmla="*/ 2147483647 w 16696"/>
                    <a:gd name="T71" fmla="*/ 2147483647 h 5145"/>
                    <a:gd name="T72" fmla="*/ 2147483647 w 16696"/>
                    <a:gd name="T73" fmla="*/ 2147483647 h 51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696" h="5145">
                      <a:moveTo>
                        <a:pt x="11" y="5045"/>
                      </a:moveTo>
                      <a:lnTo>
                        <a:pt x="563" y="3085"/>
                      </a:lnTo>
                      <a:cubicBezTo>
                        <a:pt x="564" y="3081"/>
                        <a:pt x="566" y="3078"/>
                        <a:pt x="567" y="3074"/>
                      </a:cubicBezTo>
                      <a:lnTo>
                        <a:pt x="1119" y="1882"/>
                      </a:lnTo>
                      <a:cubicBezTo>
                        <a:pt x="1121" y="1878"/>
                        <a:pt x="1124" y="1873"/>
                        <a:pt x="1127" y="1869"/>
                      </a:cubicBezTo>
                      <a:lnTo>
                        <a:pt x="1679" y="1141"/>
                      </a:lnTo>
                      <a:cubicBezTo>
                        <a:pt x="1683" y="1136"/>
                        <a:pt x="1687" y="1132"/>
                        <a:pt x="1692" y="1128"/>
                      </a:cubicBezTo>
                      <a:lnTo>
                        <a:pt x="2244" y="696"/>
                      </a:lnTo>
                      <a:cubicBezTo>
                        <a:pt x="2248" y="693"/>
                        <a:pt x="2252" y="690"/>
                        <a:pt x="2257" y="688"/>
                      </a:cubicBezTo>
                      <a:lnTo>
                        <a:pt x="2809" y="416"/>
                      </a:lnTo>
                      <a:cubicBezTo>
                        <a:pt x="2812" y="414"/>
                        <a:pt x="2816" y="412"/>
                        <a:pt x="2820" y="411"/>
                      </a:cubicBezTo>
                      <a:lnTo>
                        <a:pt x="3372" y="251"/>
                      </a:lnTo>
                      <a:lnTo>
                        <a:pt x="3932" y="154"/>
                      </a:lnTo>
                      <a:lnTo>
                        <a:pt x="4489" y="97"/>
                      </a:lnTo>
                      <a:lnTo>
                        <a:pt x="5043" y="57"/>
                      </a:lnTo>
                      <a:lnTo>
                        <a:pt x="5597" y="33"/>
                      </a:lnTo>
                      <a:lnTo>
                        <a:pt x="6151" y="24"/>
                      </a:lnTo>
                      <a:lnTo>
                        <a:pt x="6703" y="16"/>
                      </a:lnTo>
                      <a:lnTo>
                        <a:pt x="7247" y="8"/>
                      </a:lnTo>
                      <a:lnTo>
                        <a:pt x="7800" y="8"/>
                      </a:lnTo>
                      <a:lnTo>
                        <a:pt x="8352" y="8"/>
                      </a:lnTo>
                      <a:lnTo>
                        <a:pt x="8903" y="0"/>
                      </a:lnTo>
                      <a:lnTo>
                        <a:pt x="9456" y="0"/>
                      </a:lnTo>
                      <a:lnTo>
                        <a:pt x="10008" y="0"/>
                      </a:lnTo>
                      <a:lnTo>
                        <a:pt x="10560" y="0"/>
                      </a:lnTo>
                      <a:lnTo>
                        <a:pt x="11112" y="0"/>
                      </a:lnTo>
                      <a:lnTo>
                        <a:pt x="11664" y="0"/>
                      </a:lnTo>
                      <a:lnTo>
                        <a:pt x="12216" y="0"/>
                      </a:lnTo>
                      <a:lnTo>
                        <a:pt x="12768" y="0"/>
                      </a:lnTo>
                      <a:lnTo>
                        <a:pt x="13320" y="0"/>
                      </a:lnTo>
                      <a:lnTo>
                        <a:pt x="13872" y="0"/>
                      </a:lnTo>
                      <a:lnTo>
                        <a:pt x="14424" y="0"/>
                      </a:lnTo>
                      <a:lnTo>
                        <a:pt x="14968" y="0"/>
                      </a:lnTo>
                      <a:lnTo>
                        <a:pt x="15520" y="0"/>
                      </a:lnTo>
                      <a:lnTo>
                        <a:pt x="16072" y="0"/>
                      </a:lnTo>
                      <a:lnTo>
                        <a:pt x="16624" y="0"/>
                      </a:lnTo>
                      <a:cubicBezTo>
                        <a:pt x="16664" y="0"/>
                        <a:pt x="16696" y="33"/>
                        <a:pt x="16696" y="72"/>
                      </a:cubicBezTo>
                      <a:cubicBezTo>
                        <a:pt x="16696" y="112"/>
                        <a:pt x="16664" y="144"/>
                        <a:pt x="16624" y="144"/>
                      </a:cubicBezTo>
                      <a:lnTo>
                        <a:pt x="16072" y="144"/>
                      </a:lnTo>
                      <a:lnTo>
                        <a:pt x="15520" y="144"/>
                      </a:lnTo>
                      <a:lnTo>
                        <a:pt x="14968" y="144"/>
                      </a:lnTo>
                      <a:lnTo>
                        <a:pt x="14424" y="144"/>
                      </a:lnTo>
                      <a:lnTo>
                        <a:pt x="13872" y="144"/>
                      </a:lnTo>
                      <a:lnTo>
                        <a:pt x="13320" y="144"/>
                      </a:lnTo>
                      <a:lnTo>
                        <a:pt x="12768" y="144"/>
                      </a:lnTo>
                      <a:lnTo>
                        <a:pt x="12216" y="144"/>
                      </a:lnTo>
                      <a:lnTo>
                        <a:pt x="11664" y="144"/>
                      </a:lnTo>
                      <a:lnTo>
                        <a:pt x="11112" y="144"/>
                      </a:lnTo>
                      <a:lnTo>
                        <a:pt x="10560" y="144"/>
                      </a:lnTo>
                      <a:lnTo>
                        <a:pt x="10008" y="144"/>
                      </a:lnTo>
                      <a:lnTo>
                        <a:pt x="9456" y="144"/>
                      </a:lnTo>
                      <a:lnTo>
                        <a:pt x="8906" y="144"/>
                      </a:lnTo>
                      <a:lnTo>
                        <a:pt x="8352" y="152"/>
                      </a:lnTo>
                      <a:lnTo>
                        <a:pt x="7800" y="152"/>
                      </a:lnTo>
                      <a:lnTo>
                        <a:pt x="7250" y="152"/>
                      </a:lnTo>
                      <a:lnTo>
                        <a:pt x="6706" y="160"/>
                      </a:lnTo>
                      <a:lnTo>
                        <a:pt x="6154" y="168"/>
                      </a:lnTo>
                      <a:lnTo>
                        <a:pt x="5604" y="176"/>
                      </a:lnTo>
                      <a:lnTo>
                        <a:pt x="5054" y="200"/>
                      </a:lnTo>
                      <a:lnTo>
                        <a:pt x="4504" y="240"/>
                      </a:lnTo>
                      <a:lnTo>
                        <a:pt x="3957" y="295"/>
                      </a:lnTo>
                      <a:lnTo>
                        <a:pt x="3413" y="390"/>
                      </a:lnTo>
                      <a:lnTo>
                        <a:pt x="2861" y="550"/>
                      </a:lnTo>
                      <a:lnTo>
                        <a:pt x="2872" y="545"/>
                      </a:lnTo>
                      <a:lnTo>
                        <a:pt x="2320" y="817"/>
                      </a:lnTo>
                      <a:lnTo>
                        <a:pt x="2333" y="809"/>
                      </a:lnTo>
                      <a:lnTo>
                        <a:pt x="1781" y="1241"/>
                      </a:lnTo>
                      <a:lnTo>
                        <a:pt x="1794" y="1228"/>
                      </a:lnTo>
                      <a:lnTo>
                        <a:pt x="1242" y="1956"/>
                      </a:lnTo>
                      <a:lnTo>
                        <a:pt x="1250" y="1943"/>
                      </a:lnTo>
                      <a:lnTo>
                        <a:pt x="698" y="3135"/>
                      </a:lnTo>
                      <a:lnTo>
                        <a:pt x="702" y="3124"/>
                      </a:lnTo>
                      <a:lnTo>
                        <a:pt x="150" y="5084"/>
                      </a:lnTo>
                      <a:cubicBezTo>
                        <a:pt x="139" y="5122"/>
                        <a:pt x="99" y="5145"/>
                        <a:pt x="61" y="5134"/>
                      </a:cubicBezTo>
                      <a:cubicBezTo>
                        <a:pt x="23" y="5123"/>
                        <a:pt x="0" y="5083"/>
                        <a:pt x="11" y="5045"/>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551" name="Freeform 106">
                  <a:extLst>
                    <a:ext uri="{FF2B5EF4-FFF2-40B4-BE49-F238E27FC236}">
                      <a16:creationId xmlns:a16="http://schemas.microsoft.com/office/drawing/2014/main" id="{60D87C31-9736-34E7-82A4-2A91CF9B76C3}"/>
                    </a:ext>
                  </a:extLst>
                </p:cNvPr>
                <p:cNvSpPr>
                  <a:spLocks/>
                </p:cNvSpPr>
                <p:nvPr/>
              </p:nvSpPr>
              <p:spPr bwMode="auto">
                <a:xfrm>
                  <a:off x="2020888" y="39195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2" name="Freeform 107">
                  <a:extLst>
                    <a:ext uri="{FF2B5EF4-FFF2-40B4-BE49-F238E27FC236}">
                      <a16:creationId xmlns:a16="http://schemas.microsoft.com/office/drawing/2014/main" id="{3E0AAB5B-57C8-6857-BA20-A98324B8E21B}"/>
                    </a:ext>
                  </a:extLst>
                </p:cNvPr>
                <p:cNvSpPr>
                  <a:spLocks noEditPoints="1"/>
                </p:cNvSpPr>
                <p:nvPr/>
              </p:nvSpPr>
              <p:spPr bwMode="auto">
                <a:xfrm>
                  <a:off x="2017713" y="3916363"/>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53" name="Freeform 108">
                  <a:extLst>
                    <a:ext uri="{FF2B5EF4-FFF2-40B4-BE49-F238E27FC236}">
                      <a16:creationId xmlns:a16="http://schemas.microsoft.com/office/drawing/2014/main" id="{C4353676-47E2-E169-2041-29C89F5BDFB5}"/>
                    </a:ext>
                  </a:extLst>
                </p:cNvPr>
                <p:cNvSpPr>
                  <a:spLocks/>
                </p:cNvSpPr>
                <p:nvPr/>
              </p:nvSpPr>
              <p:spPr bwMode="auto">
                <a:xfrm>
                  <a:off x="2100263" y="36401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4" name="Freeform 109">
                  <a:extLst>
                    <a:ext uri="{FF2B5EF4-FFF2-40B4-BE49-F238E27FC236}">
                      <a16:creationId xmlns:a16="http://schemas.microsoft.com/office/drawing/2014/main" id="{0F3164C2-E8EA-1F76-AF65-43A41FE715B1}"/>
                    </a:ext>
                  </a:extLst>
                </p:cNvPr>
                <p:cNvSpPr>
                  <a:spLocks noEditPoints="1"/>
                </p:cNvSpPr>
                <p:nvPr/>
              </p:nvSpPr>
              <p:spPr bwMode="auto">
                <a:xfrm>
                  <a:off x="2097088" y="3636963"/>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55" name="Freeform 110">
                  <a:extLst>
                    <a:ext uri="{FF2B5EF4-FFF2-40B4-BE49-F238E27FC236}">
                      <a16:creationId xmlns:a16="http://schemas.microsoft.com/office/drawing/2014/main" id="{F2907FAA-F202-61F4-937D-42014C724AF4}"/>
                    </a:ext>
                  </a:extLst>
                </p:cNvPr>
                <p:cNvSpPr>
                  <a:spLocks/>
                </p:cNvSpPr>
                <p:nvPr/>
              </p:nvSpPr>
              <p:spPr bwMode="auto">
                <a:xfrm>
                  <a:off x="2178050" y="34718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6" name="Freeform 111">
                  <a:extLst>
                    <a:ext uri="{FF2B5EF4-FFF2-40B4-BE49-F238E27FC236}">
                      <a16:creationId xmlns:a16="http://schemas.microsoft.com/office/drawing/2014/main" id="{31CE7D34-31A2-4659-FA1F-0B126D00FCEF}"/>
                    </a:ext>
                  </a:extLst>
                </p:cNvPr>
                <p:cNvSpPr>
                  <a:spLocks noEditPoints="1"/>
                </p:cNvSpPr>
                <p:nvPr/>
              </p:nvSpPr>
              <p:spPr bwMode="auto">
                <a:xfrm>
                  <a:off x="2174875" y="34686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1"/>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57" name="Freeform 112">
                  <a:extLst>
                    <a:ext uri="{FF2B5EF4-FFF2-40B4-BE49-F238E27FC236}">
                      <a16:creationId xmlns:a16="http://schemas.microsoft.com/office/drawing/2014/main" id="{45CAD1DD-E7FB-0F1A-C669-BF5995970928}"/>
                    </a:ext>
                  </a:extLst>
                </p:cNvPr>
                <p:cNvSpPr>
                  <a:spLocks/>
                </p:cNvSpPr>
                <p:nvPr/>
              </p:nvSpPr>
              <p:spPr bwMode="auto">
                <a:xfrm>
                  <a:off x="2255838" y="337026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8" name="Freeform 113">
                  <a:extLst>
                    <a:ext uri="{FF2B5EF4-FFF2-40B4-BE49-F238E27FC236}">
                      <a16:creationId xmlns:a16="http://schemas.microsoft.com/office/drawing/2014/main" id="{E204A28C-E86D-EF7C-42BE-D8A3E88A950F}"/>
                    </a:ext>
                  </a:extLst>
                </p:cNvPr>
                <p:cNvSpPr>
                  <a:spLocks noEditPoints="1"/>
                </p:cNvSpPr>
                <p:nvPr/>
              </p:nvSpPr>
              <p:spPr bwMode="auto">
                <a:xfrm>
                  <a:off x="2252663" y="33670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59" name="Freeform 114">
                  <a:extLst>
                    <a:ext uri="{FF2B5EF4-FFF2-40B4-BE49-F238E27FC236}">
                      <a16:creationId xmlns:a16="http://schemas.microsoft.com/office/drawing/2014/main" id="{F28F43A2-CA12-AAEE-CE1B-F4FF4C2FA4EA}"/>
                    </a:ext>
                  </a:extLst>
                </p:cNvPr>
                <p:cNvSpPr>
                  <a:spLocks/>
                </p:cNvSpPr>
                <p:nvPr/>
              </p:nvSpPr>
              <p:spPr bwMode="auto">
                <a:xfrm>
                  <a:off x="2333625" y="3308351"/>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60" name="Freeform 115">
                  <a:extLst>
                    <a:ext uri="{FF2B5EF4-FFF2-40B4-BE49-F238E27FC236}">
                      <a16:creationId xmlns:a16="http://schemas.microsoft.com/office/drawing/2014/main" id="{778427C1-8453-07D8-F701-B8BC0E0D31B2}"/>
                    </a:ext>
                  </a:extLst>
                </p:cNvPr>
                <p:cNvSpPr>
                  <a:spLocks noEditPoints="1"/>
                </p:cNvSpPr>
                <p:nvPr/>
              </p:nvSpPr>
              <p:spPr bwMode="auto">
                <a:xfrm>
                  <a:off x="2330450" y="330517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61" name="Freeform 116">
                  <a:extLst>
                    <a:ext uri="{FF2B5EF4-FFF2-40B4-BE49-F238E27FC236}">
                      <a16:creationId xmlns:a16="http://schemas.microsoft.com/office/drawing/2014/main" id="{12A74177-689C-5576-6FAC-AB931F2894E7}"/>
                    </a:ext>
                  </a:extLst>
                </p:cNvPr>
                <p:cNvSpPr>
                  <a:spLocks/>
                </p:cNvSpPr>
                <p:nvPr/>
              </p:nvSpPr>
              <p:spPr bwMode="auto">
                <a:xfrm>
                  <a:off x="2411413" y="327183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62" name="Freeform 117">
                  <a:extLst>
                    <a:ext uri="{FF2B5EF4-FFF2-40B4-BE49-F238E27FC236}">
                      <a16:creationId xmlns:a16="http://schemas.microsoft.com/office/drawing/2014/main" id="{8839A21A-63C5-518B-6734-06F9ABC56BAA}"/>
                    </a:ext>
                  </a:extLst>
                </p:cNvPr>
                <p:cNvSpPr>
                  <a:spLocks noEditPoints="1"/>
                </p:cNvSpPr>
                <p:nvPr/>
              </p:nvSpPr>
              <p:spPr bwMode="auto">
                <a:xfrm>
                  <a:off x="2408238" y="3268663"/>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63" name="Freeform 118">
                  <a:extLst>
                    <a:ext uri="{FF2B5EF4-FFF2-40B4-BE49-F238E27FC236}">
                      <a16:creationId xmlns:a16="http://schemas.microsoft.com/office/drawing/2014/main" id="{F50CE069-4E6E-3FB8-39DA-41E16667A35A}"/>
                    </a:ext>
                  </a:extLst>
                </p:cNvPr>
                <p:cNvSpPr>
                  <a:spLocks/>
                </p:cNvSpPr>
                <p:nvPr/>
              </p:nvSpPr>
              <p:spPr bwMode="auto">
                <a:xfrm>
                  <a:off x="2489200" y="324802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64" name="Freeform 119">
                  <a:extLst>
                    <a:ext uri="{FF2B5EF4-FFF2-40B4-BE49-F238E27FC236}">
                      <a16:creationId xmlns:a16="http://schemas.microsoft.com/office/drawing/2014/main" id="{2DCB8E1C-8E53-FE74-4AE1-91A2CD32E933}"/>
                    </a:ext>
                  </a:extLst>
                </p:cNvPr>
                <p:cNvSpPr>
                  <a:spLocks noEditPoints="1"/>
                </p:cNvSpPr>
                <p:nvPr/>
              </p:nvSpPr>
              <p:spPr bwMode="auto">
                <a:xfrm>
                  <a:off x="2486025" y="32448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65" name="Freeform 120">
                  <a:extLst>
                    <a:ext uri="{FF2B5EF4-FFF2-40B4-BE49-F238E27FC236}">
                      <a16:creationId xmlns:a16="http://schemas.microsoft.com/office/drawing/2014/main" id="{768DB8DA-C337-99CA-5E5F-BD2B3DC29708}"/>
                    </a:ext>
                  </a:extLst>
                </p:cNvPr>
                <p:cNvSpPr>
                  <a:spLocks/>
                </p:cNvSpPr>
                <p:nvPr/>
              </p:nvSpPr>
              <p:spPr bwMode="auto">
                <a:xfrm>
                  <a:off x="2566988" y="3235326"/>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66" name="Freeform 121">
                  <a:extLst>
                    <a:ext uri="{FF2B5EF4-FFF2-40B4-BE49-F238E27FC236}">
                      <a16:creationId xmlns:a16="http://schemas.microsoft.com/office/drawing/2014/main" id="{D727F597-99BA-29E0-18C2-5E6FD815D9CB}"/>
                    </a:ext>
                  </a:extLst>
                </p:cNvPr>
                <p:cNvSpPr>
                  <a:spLocks noEditPoints="1"/>
                </p:cNvSpPr>
                <p:nvPr/>
              </p:nvSpPr>
              <p:spPr bwMode="auto">
                <a:xfrm>
                  <a:off x="2563813" y="3232151"/>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67" name="Freeform 122">
                  <a:extLst>
                    <a:ext uri="{FF2B5EF4-FFF2-40B4-BE49-F238E27FC236}">
                      <a16:creationId xmlns:a16="http://schemas.microsoft.com/office/drawing/2014/main" id="{79AC92B8-ED71-DD6C-5054-591E62F37EC4}"/>
                    </a:ext>
                  </a:extLst>
                </p:cNvPr>
                <p:cNvSpPr>
                  <a:spLocks/>
                </p:cNvSpPr>
                <p:nvPr/>
              </p:nvSpPr>
              <p:spPr bwMode="auto">
                <a:xfrm>
                  <a:off x="2644775" y="3225801"/>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68" name="Freeform 123">
                  <a:extLst>
                    <a:ext uri="{FF2B5EF4-FFF2-40B4-BE49-F238E27FC236}">
                      <a16:creationId xmlns:a16="http://schemas.microsoft.com/office/drawing/2014/main" id="{CD875505-09A4-EE62-9DDE-9281661C1CFC}"/>
                    </a:ext>
                  </a:extLst>
                </p:cNvPr>
                <p:cNvSpPr>
                  <a:spLocks noEditPoints="1"/>
                </p:cNvSpPr>
                <p:nvPr/>
              </p:nvSpPr>
              <p:spPr bwMode="auto">
                <a:xfrm>
                  <a:off x="2641600" y="32226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69" name="Freeform 124">
                  <a:extLst>
                    <a:ext uri="{FF2B5EF4-FFF2-40B4-BE49-F238E27FC236}">
                      <a16:creationId xmlns:a16="http://schemas.microsoft.com/office/drawing/2014/main" id="{9BD05298-C660-3C50-F815-406D68C67F0B}"/>
                    </a:ext>
                  </a:extLst>
                </p:cNvPr>
                <p:cNvSpPr>
                  <a:spLocks/>
                </p:cNvSpPr>
                <p:nvPr/>
              </p:nvSpPr>
              <p:spPr bwMode="auto">
                <a:xfrm>
                  <a:off x="2724150" y="322103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0" name="Freeform 125">
                  <a:extLst>
                    <a:ext uri="{FF2B5EF4-FFF2-40B4-BE49-F238E27FC236}">
                      <a16:creationId xmlns:a16="http://schemas.microsoft.com/office/drawing/2014/main" id="{388558CB-266C-D49B-0607-C8454EE83C6B}"/>
                    </a:ext>
                  </a:extLst>
                </p:cNvPr>
                <p:cNvSpPr>
                  <a:spLocks noEditPoints="1"/>
                </p:cNvSpPr>
                <p:nvPr/>
              </p:nvSpPr>
              <p:spPr bwMode="auto">
                <a:xfrm>
                  <a:off x="2719388" y="321786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71" name="Freeform 126">
                  <a:extLst>
                    <a:ext uri="{FF2B5EF4-FFF2-40B4-BE49-F238E27FC236}">
                      <a16:creationId xmlns:a16="http://schemas.microsoft.com/office/drawing/2014/main" id="{4A5D5582-65EE-62FF-DED1-9052C6052F1A}"/>
                    </a:ext>
                  </a:extLst>
                </p:cNvPr>
                <p:cNvSpPr>
                  <a:spLocks/>
                </p:cNvSpPr>
                <p:nvPr/>
              </p:nvSpPr>
              <p:spPr bwMode="auto">
                <a:xfrm>
                  <a:off x="2801938" y="321786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2" name="Freeform 127">
                  <a:extLst>
                    <a:ext uri="{FF2B5EF4-FFF2-40B4-BE49-F238E27FC236}">
                      <a16:creationId xmlns:a16="http://schemas.microsoft.com/office/drawing/2014/main" id="{7C319602-A0C6-A1BB-9A95-FC7FAFE88CDE}"/>
                    </a:ext>
                  </a:extLst>
                </p:cNvPr>
                <p:cNvSpPr>
                  <a:spLocks noEditPoints="1"/>
                </p:cNvSpPr>
                <p:nvPr/>
              </p:nvSpPr>
              <p:spPr bwMode="auto">
                <a:xfrm>
                  <a:off x="2798763" y="3214688"/>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73" name="Freeform 128">
                  <a:extLst>
                    <a:ext uri="{FF2B5EF4-FFF2-40B4-BE49-F238E27FC236}">
                      <a16:creationId xmlns:a16="http://schemas.microsoft.com/office/drawing/2014/main" id="{E7C92E71-871B-9657-727B-4C71993D34E7}"/>
                    </a:ext>
                  </a:extLst>
                </p:cNvPr>
                <p:cNvSpPr>
                  <a:spLocks/>
                </p:cNvSpPr>
                <p:nvPr/>
              </p:nvSpPr>
              <p:spPr bwMode="auto">
                <a:xfrm>
                  <a:off x="2879725" y="3216276"/>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4" name="Freeform 129">
                  <a:extLst>
                    <a:ext uri="{FF2B5EF4-FFF2-40B4-BE49-F238E27FC236}">
                      <a16:creationId xmlns:a16="http://schemas.microsoft.com/office/drawing/2014/main" id="{36DD221D-7637-2987-AD56-2E4B71F49579}"/>
                    </a:ext>
                  </a:extLst>
                </p:cNvPr>
                <p:cNvSpPr>
                  <a:spLocks noEditPoints="1"/>
                </p:cNvSpPr>
                <p:nvPr/>
              </p:nvSpPr>
              <p:spPr bwMode="auto">
                <a:xfrm>
                  <a:off x="2876550" y="3213101"/>
                  <a:ext cx="73025" cy="71438"/>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75" name="Freeform 130">
                  <a:extLst>
                    <a:ext uri="{FF2B5EF4-FFF2-40B4-BE49-F238E27FC236}">
                      <a16:creationId xmlns:a16="http://schemas.microsoft.com/office/drawing/2014/main" id="{1C3AA2F3-A6E3-5638-B82C-61EBACB74273}"/>
                    </a:ext>
                  </a:extLst>
                </p:cNvPr>
                <p:cNvSpPr>
                  <a:spLocks/>
                </p:cNvSpPr>
                <p:nvPr/>
              </p:nvSpPr>
              <p:spPr bwMode="auto">
                <a:xfrm>
                  <a:off x="2957513" y="32146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6" name="Freeform 131">
                  <a:extLst>
                    <a:ext uri="{FF2B5EF4-FFF2-40B4-BE49-F238E27FC236}">
                      <a16:creationId xmlns:a16="http://schemas.microsoft.com/office/drawing/2014/main" id="{9E0E1871-E610-246A-C644-D1C28753643C}"/>
                    </a:ext>
                  </a:extLst>
                </p:cNvPr>
                <p:cNvSpPr>
                  <a:spLocks noEditPoints="1"/>
                </p:cNvSpPr>
                <p:nvPr/>
              </p:nvSpPr>
              <p:spPr bwMode="auto">
                <a:xfrm>
                  <a:off x="2954338" y="3211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77" name="Freeform 132">
                  <a:extLst>
                    <a:ext uri="{FF2B5EF4-FFF2-40B4-BE49-F238E27FC236}">
                      <a16:creationId xmlns:a16="http://schemas.microsoft.com/office/drawing/2014/main" id="{B200F4D1-2976-BEAF-2160-00270C1C167D}"/>
                    </a:ext>
                  </a:extLst>
                </p:cNvPr>
                <p:cNvSpPr>
                  <a:spLocks/>
                </p:cNvSpPr>
                <p:nvPr/>
              </p:nvSpPr>
              <p:spPr bwMode="auto">
                <a:xfrm>
                  <a:off x="3035300" y="321468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8" name="Freeform 133">
                  <a:extLst>
                    <a:ext uri="{FF2B5EF4-FFF2-40B4-BE49-F238E27FC236}">
                      <a16:creationId xmlns:a16="http://schemas.microsoft.com/office/drawing/2014/main" id="{293066FE-9678-0E07-8C7E-B0A3E45B69FF}"/>
                    </a:ext>
                  </a:extLst>
                </p:cNvPr>
                <p:cNvSpPr>
                  <a:spLocks noEditPoints="1"/>
                </p:cNvSpPr>
                <p:nvPr/>
              </p:nvSpPr>
              <p:spPr bwMode="auto">
                <a:xfrm>
                  <a:off x="3032125" y="3211513"/>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79" name="Freeform 134">
                  <a:extLst>
                    <a:ext uri="{FF2B5EF4-FFF2-40B4-BE49-F238E27FC236}">
                      <a16:creationId xmlns:a16="http://schemas.microsoft.com/office/drawing/2014/main" id="{9EF7F61C-D44D-51AF-22B3-B6F263BBA725}"/>
                    </a:ext>
                  </a:extLst>
                </p:cNvPr>
                <p:cNvSpPr>
                  <a:spLocks/>
                </p:cNvSpPr>
                <p:nvPr/>
              </p:nvSpPr>
              <p:spPr bwMode="auto">
                <a:xfrm>
                  <a:off x="3114675"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80" name="Freeform 135">
                  <a:extLst>
                    <a:ext uri="{FF2B5EF4-FFF2-40B4-BE49-F238E27FC236}">
                      <a16:creationId xmlns:a16="http://schemas.microsoft.com/office/drawing/2014/main" id="{44395364-99CB-371B-F888-A328A198A2A1}"/>
                    </a:ext>
                  </a:extLst>
                </p:cNvPr>
                <p:cNvSpPr>
                  <a:spLocks noEditPoints="1"/>
                </p:cNvSpPr>
                <p:nvPr/>
              </p:nvSpPr>
              <p:spPr bwMode="auto">
                <a:xfrm>
                  <a:off x="3111500" y="320992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81" name="Freeform 136">
                  <a:extLst>
                    <a:ext uri="{FF2B5EF4-FFF2-40B4-BE49-F238E27FC236}">
                      <a16:creationId xmlns:a16="http://schemas.microsoft.com/office/drawing/2014/main" id="{16853B66-CF87-545C-8AA3-3F0EFC0FFC47}"/>
                    </a:ext>
                  </a:extLst>
                </p:cNvPr>
                <p:cNvSpPr>
                  <a:spLocks/>
                </p:cNvSpPr>
                <p:nvPr/>
              </p:nvSpPr>
              <p:spPr bwMode="auto">
                <a:xfrm>
                  <a:off x="31924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82" name="Freeform 137">
                  <a:extLst>
                    <a:ext uri="{FF2B5EF4-FFF2-40B4-BE49-F238E27FC236}">
                      <a16:creationId xmlns:a16="http://schemas.microsoft.com/office/drawing/2014/main" id="{EC8F420C-9F19-D8CD-2633-4B77BD9D2BB7}"/>
                    </a:ext>
                  </a:extLst>
                </p:cNvPr>
                <p:cNvSpPr>
                  <a:spLocks noEditPoints="1"/>
                </p:cNvSpPr>
                <p:nvPr/>
              </p:nvSpPr>
              <p:spPr bwMode="auto">
                <a:xfrm>
                  <a:off x="3189288"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83" name="Freeform 138">
                  <a:extLst>
                    <a:ext uri="{FF2B5EF4-FFF2-40B4-BE49-F238E27FC236}">
                      <a16:creationId xmlns:a16="http://schemas.microsoft.com/office/drawing/2014/main" id="{00E19F6A-8EF4-28B0-DFCF-E7FAFB0A7567}"/>
                    </a:ext>
                  </a:extLst>
                </p:cNvPr>
                <p:cNvSpPr>
                  <a:spLocks/>
                </p:cNvSpPr>
                <p:nvPr/>
              </p:nvSpPr>
              <p:spPr bwMode="auto">
                <a:xfrm>
                  <a:off x="327025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84" name="Freeform 139">
                  <a:extLst>
                    <a:ext uri="{FF2B5EF4-FFF2-40B4-BE49-F238E27FC236}">
                      <a16:creationId xmlns:a16="http://schemas.microsoft.com/office/drawing/2014/main" id="{D4250A78-F500-5268-658F-FFC6C0109186}"/>
                    </a:ext>
                  </a:extLst>
                </p:cNvPr>
                <p:cNvSpPr>
                  <a:spLocks noEditPoints="1"/>
                </p:cNvSpPr>
                <p:nvPr/>
              </p:nvSpPr>
              <p:spPr bwMode="auto">
                <a:xfrm>
                  <a:off x="326707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85" name="Freeform 140">
                  <a:extLst>
                    <a:ext uri="{FF2B5EF4-FFF2-40B4-BE49-F238E27FC236}">
                      <a16:creationId xmlns:a16="http://schemas.microsoft.com/office/drawing/2014/main" id="{907B14E9-9360-0914-C472-F97ADC9B34FF}"/>
                    </a:ext>
                  </a:extLst>
                </p:cNvPr>
                <p:cNvSpPr>
                  <a:spLocks/>
                </p:cNvSpPr>
                <p:nvPr/>
              </p:nvSpPr>
              <p:spPr bwMode="auto">
                <a:xfrm>
                  <a:off x="3348038"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86" name="Freeform 141">
                  <a:extLst>
                    <a:ext uri="{FF2B5EF4-FFF2-40B4-BE49-F238E27FC236}">
                      <a16:creationId xmlns:a16="http://schemas.microsoft.com/office/drawing/2014/main" id="{0D611074-4C7C-A307-D69F-303B9D9E0CFB}"/>
                    </a:ext>
                  </a:extLst>
                </p:cNvPr>
                <p:cNvSpPr>
                  <a:spLocks noEditPoints="1"/>
                </p:cNvSpPr>
                <p:nvPr/>
              </p:nvSpPr>
              <p:spPr bwMode="auto">
                <a:xfrm>
                  <a:off x="334486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87" name="Freeform 142">
                  <a:extLst>
                    <a:ext uri="{FF2B5EF4-FFF2-40B4-BE49-F238E27FC236}">
                      <a16:creationId xmlns:a16="http://schemas.microsoft.com/office/drawing/2014/main" id="{156B2EB7-B828-1CBA-D6B6-0CC5B1F6D27D}"/>
                    </a:ext>
                  </a:extLst>
                </p:cNvPr>
                <p:cNvSpPr>
                  <a:spLocks/>
                </p:cNvSpPr>
                <p:nvPr/>
              </p:nvSpPr>
              <p:spPr bwMode="auto">
                <a:xfrm>
                  <a:off x="342741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88" name="Freeform 143">
                  <a:extLst>
                    <a:ext uri="{FF2B5EF4-FFF2-40B4-BE49-F238E27FC236}">
                      <a16:creationId xmlns:a16="http://schemas.microsoft.com/office/drawing/2014/main" id="{64159CF9-7FA9-3E6C-BADB-400FC2BEC386}"/>
                    </a:ext>
                  </a:extLst>
                </p:cNvPr>
                <p:cNvSpPr>
                  <a:spLocks noEditPoints="1"/>
                </p:cNvSpPr>
                <p:nvPr/>
              </p:nvSpPr>
              <p:spPr bwMode="auto">
                <a:xfrm>
                  <a:off x="342265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89" name="Freeform 144">
                  <a:extLst>
                    <a:ext uri="{FF2B5EF4-FFF2-40B4-BE49-F238E27FC236}">
                      <a16:creationId xmlns:a16="http://schemas.microsoft.com/office/drawing/2014/main" id="{57C85C0C-CCCC-DF3E-2D6D-C10B4B1EE8DE}"/>
                    </a:ext>
                  </a:extLst>
                </p:cNvPr>
                <p:cNvSpPr>
                  <a:spLocks/>
                </p:cNvSpPr>
                <p:nvPr/>
              </p:nvSpPr>
              <p:spPr bwMode="auto">
                <a:xfrm>
                  <a:off x="350520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0" name="Freeform 145">
                  <a:extLst>
                    <a:ext uri="{FF2B5EF4-FFF2-40B4-BE49-F238E27FC236}">
                      <a16:creationId xmlns:a16="http://schemas.microsoft.com/office/drawing/2014/main" id="{F5A66DDF-3078-259F-CEE1-3FE108B845C1}"/>
                    </a:ext>
                  </a:extLst>
                </p:cNvPr>
                <p:cNvSpPr>
                  <a:spLocks noEditPoints="1"/>
                </p:cNvSpPr>
                <p:nvPr/>
              </p:nvSpPr>
              <p:spPr bwMode="auto">
                <a:xfrm>
                  <a:off x="3502025" y="3209926"/>
                  <a:ext cx="71438"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91" name="Freeform 146">
                  <a:extLst>
                    <a:ext uri="{FF2B5EF4-FFF2-40B4-BE49-F238E27FC236}">
                      <a16:creationId xmlns:a16="http://schemas.microsoft.com/office/drawing/2014/main" id="{F7248C5C-97C9-390D-5F92-8E658EE0FAE6}"/>
                    </a:ext>
                  </a:extLst>
                </p:cNvPr>
                <p:cNvSpPr>
                  <a:spLocks/>
                </p:cNvSpPr>
                <p:nvPr/>
              </p:nvSpPr>
              <p:spPr bwMode="auto">
                <a:xfrm>
                  <a:off x="3581400"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2" name="Freeform 147">
                  <a:extLst>
                    <a:ext uri="{FF2B5EF4-FFF2-40B4-BE49-F238E27FC236}">
                      <a16:creationId xmlns:a16="http://schemas.microsoft.com/office/drawing/2014/main" id="{270AF842-CD21-D674-0639-4DC7F1965B6B}"/>
                    </a:ext>
                  </a:extLst>
                </p:cNvPr>
                <p:cNvSpPr>
                  <a:spLocks noEditPoints="1"/>
                </p:cNvSpPr>
                <p:nvPr/>
              </p:nvSpPr>
              <p:spPr bwMode="auto">
                <a:xfrm>
                  <a:off x="357822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93" name="Freeform 148">
                  <a:extLst>
                    <a:ext uri="{FF2B5EF4-FFF2-40B4-BE49-F238E27FC236}">
                      <a16:creationId xmlns:a16="http://schemas.microsoft.com/office/drawing/2014/main" id="{E3007EEF-7053-F511-E72B-676FBC2B2F3B}"/>
                    </a:ext>
                  </a:extLst>
                </p:cNvPr>
                <p:cNvSpPr>
                  <a:spLocks/>
                </p:cNvSpPr>
                <p:nvPr/>
              </p:nvSpPr>
              <p:spPr bwMode="auto">
                <a:xfrm>
                  <a:off x="3659188"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4" name="Freeform 149">
                  <a:extLst>
                    <a:ext uri="{FF2B5EF4-FFF2-40B4-BE49-F238E27FC236}">
                      <a16:creationId xmlns:a16="http://schemas.microsoft.com/office/drawing/2014/main" id="{94C4DE83-2A40-FC84-6246-E5769F080E6B}"/>
                    </a:ext>
                  </a:extLst>
                </p:cNvPr>
                <p:cNvSpPr>
                  <a:spLocks noEditPoints="1"/>
                </p:cNvSpPr>
                <p:nvPr/>
              </p:nvSpPr>
              <p:spPr bwMode="auto">
                <a:xfrm>
                  <a:off x="365601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95" name="Freeform 150">
                  <a:extLst>
                    <a:ext uri="{FF2B5EF4-FFF2-40B4-BE49-F238E27FC236}">
                      <a16:creationId xmlns:a16="http://schemas.microsoft.com/office/drawing/2014/main" id="{A9069478-5D9E-2050-07C4-181C18009814}"/>
                    </a:ext>
                  </a:extLst>
                </p:cNvPr>
                <p:cNvSpPr>
                  <a:spLocks/>
                </p:cNvSpPr>
                <p:nvPr/>
              </p:nvSpPr>
              <p:spPr bwMode="auto">
                <a:xfrm>
                  <a:off x="37385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6" name="Freeform 151">
                  <a:extLst>
                    <a:ext uri="{FF2B5EF4-FFF2-40B4-BE49-F238E27FC236}">
                      <a16:creationId xmlns:a16="http://schemas.microsoft.com/office/drawing/2014/main" id="{55F26868-464B-F873-07B8-0CD1CBB479F3}"/>
                    </a:ext>
                  </a:extLst>
                </p:cNvPr>
                <p:cNvSpPr>
                  <a:spLocks noEditPoints="1"/>
                </p:cNvSpPr>
                <p:nvPr/>
              </p:nvSpPr>
              <p:spPr bwMode="auto">
                <a:xfrm>
                  <a:off x="373380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97" name="Freeform 152">
                  <a:extLst>
                    <a:ext uri="{FF2B5EF4-FFF2-40B4-BE49-F238E27FC236}">
                      <a16:creationId xmlns:a16="http://schemas.microsoft.com/office/drawing/2014/main" id="{83E903C2-D143-1678-7319-53F1223E5524}"/>
                    </a:ext>
                  </a:extLst>
                </p:cNvPr>
                <p:cNvSpPr>
                  <a:spLocks/>
                </p:cNvSpPr>
                <p:nvPr/>
              </p:nvSpPr>
              <p:spPr bwMode="auto">
                <a:xfrm>
                  <a:off x="3816350"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8" name="Freeform 153">
                  <a:extLst>
                    <a:ext uri="{FF2B5EF4-FFF2-40B4-BE49-F238E27FC236}">
                      <a16:creationId xmlns:a16="http://schemas.microsoft.com/office/drawing/2014/main" id="{3F6D567E-6A0C-D52D-52C4-6C8E2E603800}"/>
                    </a:ext>
                  </a:extLst>
                </p:cNvPr>
                <p:cNvSpPr>
                  <a:spLocks noEditPoints="1"/>
                </p:cNvSpPr>
                <p:nvPr/>
              </p:nvSpPr>
              <p:spPr bwMode="auto">
                <a:xfrm>
                  <a:off x="3813175"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99" name="Freeform 154">
                  <a:extLst>
                    <a:ext uri="{FF2B5EF4-FFF2-40B4-BE49-F238E27FC236}">
                      <a16:creationId xmlns:a16="http://schemas.microsoft.com/office/drawing/2014/main" id="{358934D9-1744-A079-26AB-C0820870DF20}"/>
                    </a:ext>
                  </a:extLst>
                </p:cNvPr>
                <p:cNvSpPr>
                  <a:spLocks/>
                </p:cNvSpPr>
                <p:nvPr/>
              </p:nvSpPr>
              <p:spPr bwMode="auto">
                <a:xfrm>
                  <a:off x="3894138"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0" name="Freeform 155">
                  <a:extLst>
                    <a:ext uri="{FF2B5EF4-FFF2-40B4-BE49-F238E27FC236}">
                      <a16:creationId xmlns:a16="http://schemas.microsoft.com/office/drawing/2014/main" id="{303A8075-4326-4D25-53D9-94089714F9EA}"/>
                    </a:ext>
                  </a:extLst>
                </p:cNvPr>
                <p:cNvSpPr>
                  <a:spLocks noEditPoints="1"/>
                </p:cNvSpPr>
                <p:nvPr/>
              </p:nvSpPr>
              <p:spPr bwMode="auto">
                <a:xfrm>
                  <a:off x="3890963"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0"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01" name="Freeform 156">
                  <a:extLst>
                    <a:ext uri="{FF2B5EF4-FFF2-40B4-BE49-F238E27FC236}">
                      <a16:creationId xmlns:a16="http://schemas.microsoft.com/office/drawing/2014/main" id="{185F53AF-C144-A27D-0132-C7F5430566F8}"/>
                    </a:ext>
                  </a:extLst>
                </p:cNvPr>
                <p:cNvSpPr>
                  <a:spLocks/>
                </p:cNvSpPr>
                <p:nvPr/>
              </p:nvSpPr>
              <p:spPr bwMode="auto">
                <a:xfrm>
                  <a:off x="3971925"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2" name="Freeform 157">
                  <a:extLst>
                    <a:ext uri="{FF2B5EF4-FFF2-40B4-BE49-F238E27FC236}">
                      <a16:creationId xmlns:a16="http://schemas.microsoft.com/office/drawing/2014/main" id="{340061AD-0A76-E5DC-C9C0-9B8876ABDF85}"/>
                    </a:ext>
                  </a:extLst>
                </p:cNvPr>
                <p:cNvSpPr>
                  <a:spLocks noEditPoints="1"/>
                </p:cNvSpPr>
                <p:nvPr/>
              </p:nvSpPr>
              <p:spPr bwMode="auto">
                <a:xfrm>
                  <a:off x="3968750" y="3209926"/>
                  <a:ext cx="73025" cy="73025"/>
                </a:xfrm>
                <a:custGeom>
                  <a:avLst/>
                  <a:gdLst>
                    <a:gd name="T0" fmla="*/ 2147483647 w 1029"/>
                    <a:gd name="T1" fmla="*/ 2147483647 h 1029"/>
                    <a:gd name="T2" fmla="*/ 2147483647 w 1029"/>
                    <a:gd name="T3" fmla="*/ 0 h 1029"/>
                    <a:gd name="T4" fmla="*/ 2147483647 w 1029"/>
                    <a:gd name="T5" fmla="*/ 2147483647 h 1029"/>
                    <a:gd name="T6" fmla="*/ 2147483647 w 1029"/>
                    <a:gd name="T7" fmla="*/ 2147483647 h 1029"/>
                    <a:gd name="T8" fmla="*/ 2147483647 w 1029"/>
                    <a:gd name="T9" fmla="*/ 2147483647 h 1029"/>
                    <a:gd name="T10" fmla="*/ 2147483647 w 1029"/>
                    <a:gd name="T11" fmla="*/ 2147483647 h 1029"/>
                    <a:gd name="T12" fmla="*/ 2147483647 w 1029"/>
                    <a:gd name="T13" fmla="*/ 2147483647 h 1029"/>
                    <a:gd name="T14" fmla="*/ 2147483647 w 1029"/>
                    <a:gd name="T15" fmla="*/ 2147483647 h 1029"/>
                    <a:gd name="T16" fmla="*/ 0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9" h="1029">
                      <a:moveTo>
                        <a:pt x="481" y="15"/>
                      </a:moveTo>
                      <a:cubicBezTo>
                        <a:pt x="490" y="5"/>
                        <a:pt x="502" y="0"/>
                        <a:pt x="515" y="0"/>
                      </a:cubicBezTo>
                      <a:cubicBezTo>
                        <a:pt x="528" y="0"/>
                        <a:pt x="540" y="6"/>
                        <a:pt x="549" y="15"/>
                      </a:cubicBezTo>
                      <a:lnTo>
                        <a:pt x="1011" y="481"/>
                      </a:lnTo>
                      <a:cubicBezTo>
                        <a:pt x="1029" y="500"/>
                        <a:pt x="1029" y="530"/>
                        <a:pt x="1010" y="549"/>
                      </a:cubicBezTo>
                      <a:lnTo>
                        <a:pt x="549" y="1010"/>
                      </a:lnTo>
                      <a:cubicBezTo>
                        <a:pt x="530" y="1029"/>
                        <a:pt x="500" y="1029"/>
                        <a:pt x="481" y="1011"/>
                      </a:cubicBezTo>
                      <a:lnTo>
                        <a:pt x="15" y="549"/>
                      </a:lnTo>
                      <a:cubicBezTo>
                        <a:pt x="6" y="540"/>
                        <a:pt x="1" y="528"/>
                        <a:pt x="0" y="515"/>
                      </a:cubicBezTo>
                      <a:cubicBezTo>
                        <a:pt x="0" y="502"/>
                        <a:pt x="5" y="490"/>
                        <a:pt x="15" y="481"/>
                      </a:cubicBezTo>
                      <a:lnTo>
                        <a:pt x="481" y="15"/>
                      </a:lnTo>
                      <a:close/>
                      <a:moveTo>
                        <a:pt x="82" y="549"/>
                      </a:moveTo>
                      <a:lnTo>
                        <a:pt x="82" y="481"/>
                      </a:lnTo>
                      <a:lnTo>
                        <a:pt x="549" y="942"/>
                      </a:lnTo>
                      <a:lnTo>
                        <a:pt x="481" y="943"/>
                      </a:lnTo>
                      <a:lnTo>
                        <a:pt x="943" y="481"/>
                      </a:lnTo>
                      <a:lnTo>
                        <a:pt x="942" y="549"/>
                      </a:lnTo>
                      <a:lnTo>
                        <a:pt x="481" y="82"/>
                      </a:lnTo>
                      <a:lnTo>
                        <a:pt x="549" y="82"/>
                      </a:lnTo>
                      <a:lnTo>
                        <a:pt x="82" y="549"/>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03" name="Freeform 158">
                  <a:extLst>
                    <a:ext uri="{FF2B5EF4-FFF2-40B4-BE49-F238E27FC236}">
                      <a16:creationId xmlns:a16="http://schemas.microsoft.com/office/drawing/2014/main" id="{4B36120E-0A67-124B-1E3C-93D89CE21235}"/>
                    </a:ext>
                  </a:extLst>
                </p:cNvPr>
                <p:cNvSpPr>
                  <a:spLocks/>
                </p:cNvSpPr>
                <p:nvPr/>
              </p:nvSpPr>
              <p:spPr bwMode="auto">
                <a:xfrm>
                  <a:off x="4049713"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4" name="Freeform 159">
                  <a:extLst>
                    <a:ext uri="{FF2B5EF4-FFF2-40B4-BE49-F238E27FC236}">
                      <a16:creationId xmlns:a16="http://schemas.microsoft.com/office/drawing/2014/main" id="{6690465B-9B51-C29B-42BA-839B0F2D049D}"/>
                    </a:ext>
                  </a:extLst>
                </p:cNvPr>
                <p:cNvSpPr>
                  <a:spLocks noEditPoints="1"/>
                </p:cNvSpPr>
                <p:nvPr/>
              </p:nvSpPr>
              <p:spPr bwMode="auto">
                <a:xfrm>
                  <a:off x="4046538"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05" name="Freeform 160">
                  <a:extLst>
                    <a:ext uri="{FF2B5EF4-FFF2-40B4-BE49-F238E27FC236}">
                      <a16:creationId xmlns:a16="http://schemas.microsoft.com/office/drawing/2014/main" id="{71BB614F-1181-6AC9-0C91-6C26D5F96425}"/>
                    </a:ext>
                  </a:extLst>
                </p:cNvPr>
                <p:cNvSpPr>
                  <a:spLocks/>
                </p:cNvSpPr>
                <p:nvPr/>
              </p:nvSpPr>
              <p:spPr bwMode="auto">
                <a:xfrm>
                  <a:off x="4129088"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6" name="Freeform 161">
                  <a:extLst>
                    <a:ext uri="{FF2B5EF4-FFF2-40B4-BE49-F238E27FC236}">
                      <a16:creationId xmlns:a16="http://schemas.microsoft.com/office/drawing/2014/main" id="{E3A986D1-DDD9-65CC-BC8B-8671A64FCD30}"/>
                    </a:ext>
                  </a:extLst>
                </p:cNvPr>
                <p:cNvSpPr>
                  <a:spLocks noEditPoints="1"/>
                </p:cNvSpPr>
                <p:nvPr/>
              </p:nvSpPr>
              <p:spPr bwMode="auto">
                <a:xfrm>
                  <a:off x="4125913" y="3209926"/>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07" name="Freeform 162">
                  <a:extLst>
                    <a:ext uri="{FF2B5EF4-FFF2-40B4-BE49-F238E27FC236}">
                      <a16:creationId xmlns:a16="http://schemas.microsoft.com/office/drawing/2014/main" id="{72472D36-1DFC-0740-BDF2-6FA3C8AC94ED}"/>
                    </a:ext>
                  </a:extLst>
                </p:cNvPr>
                <p:cNvSpPr>
                  <a:spLocks/>
                </p:cNvSpPr>
                <p:nvPr/>
              </p:nvSpPr>
              <p:spPr bwMode="auto">
                <a:xfrm>
                  <a:off x="4206875"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8" name="Freeform 163">
                  <a:extLst>
                    <a:ext uri="{FF2B5EF4-FFF2-40B4-BE49-F238E27FC236}">
                      <a16:creationId xmlns:a16="http://schemas.microsoft.com/office/drawing/2014/main" id="{75EF5436-C9BC-608A-E880-E840E44C6E1B}"/>
                    </a:ext>
                  </a:extLst>
                </p:cNvPr>
                <p:cNvSpPr>
                  <a:spLocks noEditPoints="1"/>
                </p:cNvSpPr>
                <p:nvPr/>
              </p:nvSpPr>
              <p:spPr bwMode="auto">
                <a:xfrm>
                  <a:off x="4203700"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09" name="Freeform 164">
                  <a:extLst>
                    <a:ext uri="{FF2B5EF4-FFF2-40B4-BE49-F238E27FC236}">
                      <a16:creationId xmlns:a16="http://schemas.microsoft.com/office/drawing/2014/main" id="{92A443D5-CAD5-0AFA-7F63-1FFA4604D548}"/>
                    </a:ext>
                  </a:extLst>
                </p:cNvPr>
                <p:cNvSpPr>
                  <a:spLocks/>
                </p:cNvSpPr>
                <p:nvPr/>
              </p:nvSpPr>
              <p:spPr bwMode="auto">
                <a:xfrm>
                  <a:off x="4284663" y="321310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10" name="Freeform 165">
                  <a:extLst>
                    <a:ext uri="{FF2B5EF4-FFF2-40B4-BE49-F238E27FC236}">
                      <a16:creationId xmlns:a16="http://schemas.microsoft.com/office/drawing/2014/main" id="{9012B07F-36EA-3697-DB84-EB6D8C1006D8}"/>
                    </a:ext>
                  </a:extLst>
                </p:cNvPr>
                <p:cNvSpPr>
                  <a:spLocks noEditPoints="1"/>
                </p:cNvSpPr>
                <p:nvPr/>
              </p:nvSpPr>
              <p:spPr bwMode="auto">
                <a:xfrm>
                  <a:off x="4281488"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11" name="Freeform 166">
                  <a:extLst>
                    <a:ext uri="{FF2B5EF4-FFF2-40B4-BE49-F238E27FC236}">
                      <a16:creationId xmlns:a16="http://schemas.microsoft.com/office/drawing/2014/main" id="{D4FE13B5-08F0-25A6-3D92-91030A18AAB7}"/>
                    </a:ext>
                  </a:extLst>
                </p:cNvPr>
                <p:cNvSpPr>
                  <a:spLocks/>
                </p:cNvSpPr>
                <p:nvPr/>
              </p:nvSpPr>
              <p:spPr bwMode="auto">
                <a:xfrm>
                  <a:off x="4362450" y="321310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12" name="Freeform 167">
                  <a:extLst>
                    <a:ext uri="{FF2B5EF4-FFF2-40B4-BE49-F238E27FC236}">
                      <a16:creationId xmlns:a16="http://schemas.microsoft.com/office/drawing/2014/main" id="{3A61BE37-8EFA-A0E5-CAF8-C78A3FBF48E5}"/>
                    </a:ext>
                  </a:extLst>
                </p:cNvPr>
                <p:cNvSpPr>
                  <a:spLocks noEditPoints="1"/>
                </p:cNvSpPr>
                <p:nvPr/>
              </p:nvSpPr>
              <p:spPr bwMode="auto">
                <a:xfrm>
                  <a:off x="4359275" y="320992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613" name="Rectangle 168">
                  <a:extLst>
                    <a:ext uri="{FF2B5EF4-FFF2-40B4-BE49-F238E27FC236}">
                      <a16:creationId xmlns:a16="http://schemas.microsoft.com/office/drawing/2014/main" id="{353D948F-6C00-34B3-AEC3-8ED2B423115A}"/>
                    </a:ext>
                  </a:extLst>
                </p:cNvPr>
                <p:cNvSpPr>
                  <a:spLocks noChangeArrowheads="1"/>
                </p:cNvSpPr>
                <p:nvPr/>
              </p:nvSpPr>
              <p:spPr bwMode="auto">
                <a:xfrm>
                  <a:off x="1881188" y="3890963"/>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614" name="Rectangle 169">
                  <a:extLst>
                    <a:ext uri="{FF2B5EF4-FFF2-40B4-BE49-F238E27FC236}">
                      <a16:creationId xmlns:a16="http://schemas.microsoft.com/office/drawing/2014/main" id="{8CE254FF-D98A-8D94-70DB-BBF3B7A4EA3F}"/>
                    </a:ext>
                  </a:extLst>
                </p:cNvPr>
                <p:cNvSpPr>
                  <a:spLocks noChangeArrowheads="1"/>
                </p:cNvSpPr>
                <p:nvPr/>
              </p:nvSpPr>
              <p:spPr bwMode="auto">
                <a:xfrm>
                  <a:off x="1881188" y="363855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1615" name="Rectangle 170">
                  <a:extLst>
                    <a:ext uri="{FF2B5EF4-FFF2-40B4-BE49-F238E27FC236}">
                      <a16:creationId xmlns:a16="http://schemas.microsoft.com/office/drawing/2014/main" id="{52B85932-1849-0171-D893-3ED13354DE3E}"/>
                    </a:ext>
                  </a:extLst>
                </p:cNvPr>
                <p:cNvSpPr>
                  <a:spLocks noChangeArrowheads="1"/>
                </p:cNvSpPr>
                <p:nvPr/>
              </p:nvSpPr>
              <p:spPr bwMode="auto">
                <a:xfrm>
                  <a:off x="1833563" y="3386138"/>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616" name="Rectangle 171">
                  <a:extLst>
                    <a:ext uri="{FF2B5EF4-FFF2-40B4-BE49-F238E27FC236}">
                      <a16:creationId xmlns:a16="http://schemas.microsoft.com/office/drawing/2014/main" id="{2621FEB6-3AC6-14E4-28B1-B22C5C35F5A6}"/>
                    </a:ext>
                  </a:extLst>
                </p:cNvPr>
                <p:cNvSpPr>
                  <a:spLocks noChangeArrowheads="1"/>
                </p:cNvSpPr>
                <p:nvPr/>
              </p:nvSpPr>
              <p:spPr bwMode="auto">
                <a:xfrm>
                  <a:off x="1833563" y="3135313"/>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15</a:t>
                  </a:r>
                  <a:endParaRPr lang="en-US" altLang="en-US" dirty="0"/>
                </a:p>
              </p:txBody>
            </p:sp>
            <p:sp>
              <p:nvSpPr>
                <p:cNvPr id="1617" name="Rectangle 172">
                  <a:extLst>
                    <a:ext uri="{FF2B5EF4-FFF2-40B4-BE49-F238E27FC236}">
                      <a16:creationId xmlns:a16="http://schemas.microsoft.com/office/drawing/2014/main" id="{3F933DA5-5640-5C3F-01B1-7B98FEC2DBE2}"/>
                    </a:ext>
                  </a:extLst>
                </p:cNvPr>
                <p:cNvSpPr>
                  <a:spLocks noChangeArrowheads="1"/>
                </p:cNvSpPr>
                <p:nvPr/>
              </p:nvSpPr>
              <p:spPr bwMode="auto">
                <a:xfrm>
                  <a:off x="2032000"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618" name="Rectangle 173">
                  <a:extLst>
                    <a:ext uri="{FF2B5EF4-FFF2-40B4-BE49-F238E27FC236}">
                      <a16:creationId xmlns:a16="http://schemas.microsoft.com/office/drawing/2014/main" id="{F6DBDA10-4A82-98FF-FBF0-6F9685C1457F}"/>
                    </a:ext>
                  </a:extLst>
                </p:cNvPr>
                <p:cNvSpPr>
                  <a:spLocks noChangeArrowheads="1"/>
                </p:cNvSpPr>
                <p:nvPr/>
              </p:nvSpPr>
              <p:spPr bwMode="auto">
                <a:xfrm>
                  <a:off x="2187575"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619" name="Rectangle 174">
                  <a:extLst>
                    <a:ext uri="{FF2B5EF4-FFF2-40B4-BE49-F238E27FC236}">
                      <a16:creationId xmlns:a16="http://schemas.microsoft.com/office/drawing/2014/main" id="{00A97C27-13BC-1576-28B7-465CAEBC91D2}"/>
                    </a:ext>
                  </a:extLst>
                </p:cNvPr>
                <p:cNvSpPr>
                  <a:spLocks noChangeArrowheads="1"/>
                </p:cNvSpPr>
                <p:nvPr/>
              </p:nvSpPr>
              <p:spPr bwMode="auto">
                <a:xfrm>
                  <a:off x="2343150" y="4013201"/>
                  <a:ext cx="1063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620" name="Rectangle 175">
                  <a:extLst>
                    <a:ext uri="{FF2B5EF4-FFF2-40B4-BE49-F238E27FC236}">
                      <a16:creationId xmlns:a16="http://schemas.microsoft.com/office/drawing/2014/main" id="{1F06CD53-D783-BE0C-BAD0-3AE0DB4AC7D0}"/>
                    </a:ext>
                  </a:extLst>
                </p:cNvPr>
                <p:cNvSpPr>
                  <a:spLocks noChangeArrowheads="1"/>
                </p:cNvSpPr>
                <p:nvPr/>
              </p:nvSpPr>
              <p:spPr bwMode="auto">
                <a:xfrm>
                  <a:off x="2500313"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621" name="Rectangle 176">
                  <a:extLst>
                    <a:ext uri="{FF2B5EF4-FFF2-40B4-BE49-F238E27FC236}">
                      <a16:creationId xmlns:a16="http://schemas.microsoft.com/office/drawing/2014/main" id="{D30F66E7-E70A-35F9-612C-A95C7F651A50}"/>
                    </a:ext>
                  </a:extLst>
                </p:cNvPr>
                <p:cNvSpPr>
                  <a:spLocks noChangeArrowheads="1"/>
                </p:cNvSpPr>
                <p:nvPr/>
              </p:nvSpPr>
              <p:spPr bwMode="auto">
                <a:xfrm>
                  <a:off x="2655888" y="4013201"/>
                  <a:ext cx="1047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622" name="Rectangle 177">
                  <a:extLst>
                    <a:ext uri="{FF2B5EF4-FFF2-40B4-BE49-F238E27FC236}">
                      <a16:creationId xmlns:a16="http://schemas.microsoft.com/office/drawing/2014/main" id="{37BF6A94-98E6-2F65-1A46-C4F40FF90862}"/>
                    </a:ext>
                  </a:extLst>
                </p:cNvPr>
                <p:cNvSpPr>
                  <a:spLocks noChangeArrowheads="1"/>
                </p:cNvSpPr>
                <p:nvPr/>
              </p:nvSpPr>
              <p:spPr bwMode="auto">
                <a:xfrm>
                  <a:off x="2787650"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623" name="Rectangle 178">
                  <a:extLst>
                    <a:ext uri="{FF2B5EF4-FFF2-40B4-BE49-F238E27FC236}">
                      <a16:creationId xmlns:a16="http://schemas.microsoft.com/office/drawing/2014/main" id="{F0CCA558-5FCC-8ED0-1398-5B1FB7F8654A}"/>
                    </a:ext>
                  </a:extLst>
                </p:cNvPr>
                <p:cNvSpPr>
                  <a:spLocks noChangeArrowheads="1"/>
                </p:cNvSpPr>
                <p:nvPr/>
              </p:nvSpPr>
              <p:spPr bwMode="auto">
                <a:xfrm>
                  <a:off x="294481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624" name="Rectangle 179">
                  <a:extLst>
                    <a:ext uri="{FF2B5EF4-FFF2-40B4-BE49-F238E27FC236}">
                      <a16:creationId xmlns:a16="http://schemas.microsoft.com/office/drawing/2014/main" id="{DECE860C-0A03-4A85-F6D3-88EB0E0B4376}"/>
                    </a:ext>
                  </a:extLst>
                </p:cNvPr>
                <p:cNvSpPr>
                  <a:spLocks noChangeArrowheads="1"/>
                </p:cNvSpPr>
                <p:nvPr/>
              </p:nvSpPr>
              <p:spPr bwMode="auto">
                <a:xfrm>
                  <a:off x="3100388"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625" name="Rectangle 180">
                  <a:extLst>
                    <a:ext uri="{FF2B5EF4-FFF2-40B4-BE49-F238E27FC236}">
                      <a16:creationId xmlns:a16="http://schemas.microsoft.com/office/drawing/2014/main" id="{EC12899B-1184-AD66-65F3-2B3C38A5D914}"/>
                    </a:ext>
                  </a:extLst>
                </p:cNvPr>
                <p:cNvSpPr>
                  <a:spLocks noChangeArrowheads="1"/>
                </p:cNvSpPr>
                <p:nvPr/>
              </p:nvSpPr>
              <p:spPr bwMode="auto">
                <a:xfrm>
                  <a:off x="325596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626" name="Rectangle 181">
                  <a:extLst>
                    <a:ext uri="{FF2B5EF4-FFF2-40B4-BE49-F238E27FC236}">
                      <a16:creationId xmlns:a16="http://schemas.microsoft.com/office/drawing/2014/main" id="{BDD9226E-266C-5A99-FC32-8BDF6D3D1115}"/>
                    </a:ext>
                  </a:extLst>
                </p:cNvPr>
                <p:cNvSpPr>
                  <a:spLocks noChangeArrowheads="1"/>
                </p:cNvSpPr>
                <p:nvPr/>
              </p:nvSpPr>
              <p:spPr bwMode="auto">
                <a:xfrm>
                  <a:off x="3413125" y="401320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627" name="Rectangle 182">
                  <a:extLst>
                    <a:ext uri="{FF2B5EF4-FFF2-40B4-BE49-F238E27FC236}">
                      <a16:creationId xmlns:a16="http://schemas.microsoft.com/office/drawing/2014/main" id="{F31AF736-D7B8-62DB-6DB8-DA23AD69062C}"/>
                    </a:ext>
                  </a:extLst>
                </p:cNvPr>
                <p:cNvSpPr>
                  <a:spLocks noChangeArrowheads="1"/>
                </p:cNvSpPr>
                <p:nvPr/>
              </p:nvSpPr>
              <p:spPr bwMode="auto">
                <a:xfrm>
                  <a:off x="3568700"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628" name="Rectangle 183">
                  <a:extLst>
                    <a:ext uri="{FF2B5EF4-FFF2-40B4-BE49-F238E27FC236}">
                      <a16:creationId xmlns:a16="http://schemas.microsoft.com/office/drawing/2014/main" id="{67F611C1-5182-0CC6-199C-3A74CCDD8E5C}"/>
                    </a:ext>
                  </a:extLst>
                </p:cNvPr>
                <p:cNvSpPr>
                  <a:spLocks noChangeArrowheads="1"/>
                </p:cNvSpPr>
                <p:nvPr/>
              </p:nvSpPr>
              <p:spPr bwMode="auto">
                <a:xfrm>
                  <a:off x="3724275"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629" name="Rectangle 184">
                  <a:extLst>
                    <a:ext uri="{FF2B5EF4-FFF2-40B4-BE49-F238E27FC236}">
                      <a16:creationId xmlns:a16="http://schemas.microsoft.com/office/drawing/2014/main" id="{D1B1879F-F2A5-6148-0D45-5AA4EC140755}"/>
                    </a:ext>
                  </a:extLst>
                </p:cNvPr>
                <p:cNvSpPr>
                  <a:spLocks noChangeArrowheads="1"/>
                </p:cNvSpPr>
                <p:nvPr/>
              </p:nvSpPr>
              <p:spPr bwMode="auto">
                <a:xfrm>
                  <a:off x="3881438" y="4013201"/>
                  <a:ext cx="157163"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630" name="Rectangle 185">
                  <a:extLst>
                    <a:ext uri="{FF2B5EF4-FFF2-40B4-BE49-F238E27FC236}">
                      <a16:creationId xmlns:a16="http://schemas.microsoft.com/office/drawing/2014/main" id="{B8F0F6D5-B243-203B-2B4F-D4EC141343C0}"/>
                    </a:ext>
                  </a:extLst>
                </p:cNvPr>
                <p:cNvSpPr>
                  <a:spLocks noChangeArrowheads="1"/>
                </p:cNvSpPr>
                <p:nvPr/>
              </p:nvSpPr>
              <p:spPr bwMode="auto">
                <a:xfrm>
                  <a:off x="403701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631" name="Rectangle 186">
                  <a:extLst>
                    <a:ext uri="{FF2B5EF4-FFF2-40B4-BE49-F238E27FC236}">
                      <a16:creationId xmlns:a16="http://schemas.microsoft.com/office/drawing/2014/main" id="{0D8D245A-8C51-878A-2522-51C8240E9D1A}"/>
                    </a:ext>
                  </a:extLst>
                </p:cNvPr>
                <p:cNvSpPr>
                  <a:spLocks noChangeArrowheads="1"/>
                </p:cNvSpPr>
                <p:nvPr/>
              </p:nvSpPr>
              <p:spPr bwMode="auto">
                <a:xfrm>
                  <a:off x="4192588"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632" name="Rectangle 187">
                  <a:extLst>
                    <a:ext uri="{FF2B5EF4-FFF2-40B4-BE49-F238E27FC236}">
                      <a16:creationId xmlns:a16="http://schemas.microsoft.com/office/drawing/2014/main" id="{8456F41D-5AE4-989B-1FE2-1EA3B194D439}"/>
                    </a:ext>
                  </a:extLst>
                </p:cNvPr>
                <p:cNvSpPr>
                  <a:spLocks noChangeArrowheads="1"/>
                </p:cNvSpPr>
                <p:nvPr/>
              </p:nvSpPr>
              <p:spPr bwMode="auto">
                <a:xfrm>
                  <a:off x="4348163" y="4013201"/>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633" name="Rectangle 188">
                  <a:extLst>
                    <a:ext uri="{FF2B5EF4-FFF2-40B4-BE49-F238E27FC236}">
                      <a16:creationId xmlns:a16="http://schemas.microsoft.com/office/drawing/2014/main" id="{2E68F954-0A62-AD38-ECAC-F6BCCEE80134}"/>
                    </a:ext>
                  </a:extLst>
                </p:cNvPr>
                <p:cNvSpPr>
                  <a:spLocks noChangeArrowheads="1"/>
                </p:cNvSpPr>
                <p:nvPr/>
              </p:nvSpPr>
              <p:spPr bwMode="auto">
                <a:xfrm>
                  <a:off x="2481263" y="2871788"/>
                  <a:ext cx="15160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Diminishing Return</a:t>
                  </a:r>
                  <a:endParaRPr lang="en-US" altLang="en-US" dirty="0"/>
                </a:p>
              </p:txBody>
            </p:sp>
            <p:sp>
              <p:nvSpPr>
                <p:cNvPr id="1634" name="Freeform 189">
                  <a:extLst>
                    <a:ext uri="{FF2B5EF4-FFF2-40B4-BE49-F238E27FC236}">
                      <a16:creationId xmlns:a16="http://schemas.microsoft.com/office/drawing/2014/main" id="{D094614E-01D5-7E12-A380-BE637DE36237}"/>
                    </a:ext>
                  </a:extLst>
                </p:cNvPr>
                <p:cNvSpPr>
                  <a:spLocks noEditPoints="1"/>
                </p:cNvSpPr>
                <p:nvPr/>
              </p:nvSpPr>
              <p:spPr bwMode="auto">
                <a:xfrm>
                  <a:off x="1768475" y="2797176"/>
                  <a:ext cx="2779713" cy="1395413"/>
                </a:xfrm>
                <a:custGeom>
                  <a:avLst/>
                  <a:gdLst>
                    <a:gd name="T0" fmla="*/ 0 w 19640"/>
                    <a:gd name="T1" fmla="*/ 2147483647 h 9872"/>
                    <a:gd name="T2" fmla="*/ 2147483647 w 19640"/>
                    <a:gd name="T3" fmla="*/ 0 h 9872"/>
                    <a:gd name="T4" fmla="*/ 2147483647 w 19640"/>
                    <a:gd name="T5" fmla="*/ 0 h 9872"/>
                    <a:gd name="T6" fmla="*/ 2147483647 w 19640"/>
                    <a:gd name="T7" fmla="*/ 2147483647 h 9872"/>
                    <a:gd name="T8" fmla="*/ 2147483647 w 19640"/>
                    <a:gd name="T9" fmla="*/ 2147483647 h 9872"/>
                    <a:gd name="T10" fmla="*/ 2147483647 w 19640"/>
                    <a:gd name="T11" fmla="*/ 2147483647 h 9872"/>
                    <a:gd name="T12" fmla="*/ 2147483647 w 19640"/>
                    <a:gd name="T13" fmla="*/ 2147483647 h 9872"/>
                    <a:gd name="T14" fmla="*/ 0 w 19640"/>
                    <a:gd name="T15" fmla="*/ 2147483647 h 9872"/>
                    <a:gd name="T16" fmla="*/ 0 w 19640"/>
                    <a:gd name="T17" fmla="*/ 2147483647 h 9872"/>
                    <a:gd name="T18" fmla="*/ 2147483647 w 19640"/>
                    <a:gd name="T19" fmla="*/ 2147483647 h 9872"/>
                    <a:gd name="T20" fmla="*/ 2147483647 w 19640"/>
                    <a:gd name="T21" fmla="*/ 2147483647 h 9872"/>
                    <a:gd name="T22" fmla="*/ 2147483647 w 19640"/>
                    <a:gd name="T23" fmla="*/ 2147483647 h 9872"/>
                    <a:gd name="T24" fmla="*/ 2147483647 w 19640"/>
                    <a:gd name="T25" fmla="*/ 2147483647 h 9872"/>
                    <a:gd name="T26" fmla="*/ 2147483647 w 19640"/>
                    <a:gd name="T27" fmla="*/ 2147483647 h 9872"/>
                    <a:gd name="T28" fmla="*/ 2147483647 w 19640"/>
                    <a:gd name="T29" fmla="*/ 2147483647 h 9872"/>
                    <a:gd name="T30" fmla="*/ 2147483647 w 19640"/>
                    <a:gd name="T31" fmla="*/ 2147483647 h 9872"/>
                    <a:gd name="T32" fmla="*/ 2147483647 w 19640"/>
                    <a:gd name="T33" fmla="*/ 2147483647 h 9872"/>
                    <a:gd name="T34" fmla="*/ 2147483647 w 19640"/>
                    <a:gd name="T35" fmla="*/ 2147483647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40" h="9872">
                      <a:moveTo>
                        <a:pt x="0" y="24"/>
                      </a:moveTo>
                      <a:cubicBezTo>
                        <a:pt x="0" y="11"/>
                        <a:pt x="11" y="0"/>
                        <a:pt x="24" y="0"/>
                      </a:cubicBezTo>
                      <a:lnTo>
                        <a:pt x="19616" y="0"/>
                      </a:lnTo>
                      <a:cubicBezTo>
                        <a:pt x="19630" y="0"/>
                        <a:pt x="19640" y="11"/>
                        <a:pt x="19640" y="24"/>
                      </a:cubicBezTo>
                      <a:lnTo>
                        <a:pt x="19640" y="9848"/>
                      </a:lnTo>
                      <a:cubicBezTo>
                        <a:pt x="19640" y="9862"/>
                        <a:pt x="19630" y="9872"/>
                        <a:pt x="19616" y="9872"/>
                      </a:cubicBezTo>
                      <a:lnTo>
                        <a:pt x="24" y="9872"/>
                      </a:lnTo>
                      <a:cubicBezTo>
                        <a:pt x="11" y="9872"/>
                        <a:pt x="0" y="9862"/>
                        <a:pt x="0" y="9848"/>
                      </a:cubicBezTo>
                      <a:lnTo>
                        <a:pt x="0" y="24"/>
                      </a:lnTo>
                      <a:close/>
                      <a:moveTo>
                        <a:pt x="48" y="9848"/>
                      </a:moveTo>
                      <a:lnTo>
                        <a:pt x="24" y="9824"/>
                      </a:lnTo>
                      <a:lnTo>
                        <a:pt x="19616" y="9824"/>
                      </a:lnTo>
                      <a:lnTo>
                        <a:pt x="19592" y="9848"/>
                      </a:lnTo>
                      <a:lnTo>
                        <a:pt x="19592" y="24"/>
                      </a:lnTo>
                      <a:lnTo>
                        <a:pt x="19616" y="48"/>
                      </a:lnTo>
                      <a:lnTo>
                        <a:pt x="24" y="48"/>
                      </a:lnTo>
                      <a:lnTo>
                        <a:pt x="48" y="24"/>
                      </a:lnTo>
                      <a:lnTo>
                        <a:pt x="48" y="9848"/>
                      </a:lnTo>
                      <a:close/>
                    </a:path>
                  </a:pathLst>
                </a:custGeom>
                <a:solidFill>
                  <a:schemeClr val="tx1"/>
                </a:solidFill>
                <a:ln w="57150" cap="flat">
                  <a:noFill/>
                  <a:prstDash val="solid"/>
                  <a:round/>
                  <a:headEnd/>
                  <a:tailEnd/>
                </a:ln>
              </p:spPr>
              <p:txBody>
                <a:bodyPr/>
                <a:lstStyle/>
                <a:p>
                  <a:endParaRPr lang="en-US" dirty="0"/>
                </a:p>
              </p:txBody>
            </p:sp>
          </p:grpSp>
          <p:sp>
            <p:nvSpPr>
              <p:cNvPr id="1170" name="Rectangle 190">
                <a:extLst>
                  <a:ext uri="{FF2B5EF4-FFF2-40B4-BE49-F238E27FC236}">
                    <a16:creationId xmlns:a16="http://schemas.microsoft.com/office/drawing/2014/main" id="{5E8A36B8-9C3C-38CD-71E2-2D26D8C0B058}"/>
                  </a:ext>
                </a:extLst>
              </p:cNvPr>
              <p:cNvSpPr>
                <a:spLocks noChangeArrowheads="1"/>
              </p:cNvSpPr>
              <p:nvPr/>
            </p:nvSpPr>
            <p:spPr bwMode="auto">
              <a:xfrm>
                <a:off x="2416193" y="4322781"/>
                <a:ext cx="2768600" cy="13874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171" name="Rectangle 191">
                <a:extLst>
                  <a:ext uri="{FF2B5EF4-FFF2-40B4-BE49-F238E27FC236}">
                    <a16:creationId xmlns:a16="http://schemas.microsoft.com/office/drawing/2014/main" id="{68CA33BD-ADED-2704-B997-56DB5ADCBCF5}"/>
                  </a:ext>
                </a:extLst>
              </p:cNvPr>
              <p:cNvSpPr>
                <a:spLocks noChangeArrowheads="1"/>
              </p:cNvSpPr>
              <p:nvPr/>
            </p:nvSpPr>
            <p:spPr bwMode="auto">
              <a:xfrm>
                <a:off x="2660668" y="4719656"/>
                <a:ext cx="2416175" cy="754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172" name="Freeform 192">
                <a:extLst>
                  <a:ext uri="{FF2B5EF4-FFF2-40B4-BE49-F238E27FC236}">
                    <a16:creationId xmlns:a16="http://schemas.microsoft.com/office/drawing/2014/main" id="{63DD91DE-6015-6CDB-8585-B8E13C667C38}"/>
                  </a:ext>
                </a:extLst>
              </p:cNvPr>
              <p:cNvSpPr>
                <a:spLocks noEditPoints="1"/>
              </p:cNvSpPr>
              <p:nvPr/>
            </p:nvSpPr>
            <p:spPr bwMode="auto">
              <a:xfrm>
                <a:off x="2660668" y="4716481"/>
                <a:ext cx="2416175" cy="509587"/>
              </a:xfrm>
              <a:custGeom>
                <a:avLst/>
                <a:gdLst>
                  <a:gd name="T0" fmla="*/ 0 w 1522"/>
                  <a:gd name="T1" fmla="*/ 2147483647 h 321"/>
                  <a:gd name="T2" fmla="*/ 2147483647 w 1522"/>
                  <a:gd name="T3" fmla="*/ 2147483647 h 321"/>
                  <a:gd name="T4" fmla="*/ 2147483647 w 1522"/>
                  <a:gd name="T5" fmla="*/ 2147483647 h 321"/>
                  <a:gd name="T6" fmla="*/ 0 w 1522"/>
                  <a:gd name="T7" fmla="*/ 2147483647 h 321"/>
                  <a:gd name="T8" fmla="*/ 0 w 1522"/>
                  <a:gd name="T9" fmla="*/ 2147483647 h 321"/>
                  <a:gd name="T10" fmla="*/ 0 w 1522"/>
                  <a:gd name="T11" fmla="*/ 2147483647 h 321"/>
                  <a:gd name="T12" fmla="*/ 2147483647 w 1522"/>
                  <a:gd name="T13" fmla="*/ 2147483647 h 321"/>
                  <a:gd name="T14" fmla="*/ 2147483647 w 1522"/>
                  <a:gd name="T15" fmla="*/ 2147483647 h 321"/>
                  <a:gd name="T16" fmla="*/ 0 w 1522"/>
                  <a:gd name="T17" fmla="*/ 2147483647 h 321"/>
                  <a:gd name="T18" fmla="*/ 0 w 1522"/>
                  <a:gd name="T19" fmla="*/ 2147483647 h 321"/>
                  <a:gd name="T20" fmla="*/ 0 w 1522"/>
                  <a:gd name="T21" fmla="*/ 0 h 321"/>
                  <a:gd name="T22" fmla="*/ 2147483647 w 1522"/>
                  <a:gd name="T23" fmla="*/ 0 h 321"/>
                  <a:gd name="T24" fmla="*/ 2147483647 w 1522"/>
                  <a:gd name="T25" fmla="*/ 2147483647 h 321"/>
                  <a:gd name="T26" fmla="*/ 0 w 1522"/>
                  <a:gd name="T27" fmla="*/ 2147483647 h 321"/>
                  <a:gd name="T28" fmla="*/ 0 w 1522"/>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22" h="321">
                    <a:moveTo>
                      <a:pt x="0" y="317"/>
                    </a:moveTo>
                    <a:lnTo>
                      <a:pt x="1522" y="317"/>
                    </a:lnTo>
                    <a:lnTo>
                      <a:pt x="1522" y="321"/>
                    </a:lnTo>
                    <a:lnTo>
                      <a:pt x="0" y="321"/>
                    </a:lnTo>
                    <a:lnTo>
                      <a:pt x="0" y="317"/>
                    </a:lnTo>
                    <a:close/>
                    <a:moveTo>
                      <a:pt x="0" y="158"/>
                    </a:moveTo>
                    <a:lnTo>
                      <a:pt x="1522" y="158"/>
                    </a:lnTo>
                    <a:lnTo>
                      <a:pt x="1522" y="163"/>
                    </a:lnTo>
                    <a:lnTo>
                      <a:pt x="0" y="163"/>
                    </a:lnTo>
                    <a:lnTo>
                      <a:pt x="0" y="158"/>
                    </a:lnTo>
                    <a:close/>
                    <a:moveTo>
                      <a:pt x="0" y="0"/>
                    </a:moveTo>
                    <a:lnTo>
                      <a:pt x="1522" y="0"/>
                    </a:lnTo>
                    <a:lnTo>
                      <a:pt x="1522"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173" name="Rectangle 193">
                <a:extLst>
                  <a:ext uri="{FF2B5EF4-FFF2-40B4-BE49-F238E27FC236}">
                    <a16:creationId xmlns:a16="http://schemas.microsoft.com/office/drawing/2014/main" id="{401F2F3C-1610-04BB-2FC1-FF98E86B697E}"/>
                  </a:ext>
                </a:extLst>
              </p:cNvPr>
              <p:cNvSpPr>
                <a:spLocks noChangeArrowheads="1"/>
              </p:cNvSpPr>
              <p:nvPr/>
            </p:nvSpPr>
            <p:spPr bwMode="auto">
              <a:xfrm>
                <a:off x="2657493" y="4719656"/>
                <a:ext cx="6350" cy="754062"/>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174" name="Freeform 194">
                <a:extLst>
                  <a:ext uri="{FF2B5EF4-FFF2-40B4-BE49-F238E27FC236}">
                    <a16:creationId xmlns:a16="http://schemas.microsoft.com/office/drawing/2014/main" id="{C1681679-51B5-74A6-C17A-9CD1636438CB}"/>
                  </a:ext>
                </a:extLst>
              </p:cNvPr>
              <p:cNvSpPr>
                <a:spLocks noEditPoints="1"/>
              </p:cNvSpPr>
              <p:nvPr/>
            </p:nvSpPr>
            <p:spPr bwMode="auto">
              <a:xfrm>
                <a:off x="2632093" y="4716481"/>
                <a:ext cx="28575" cy="762000"/>
              </a:xfrm>
              <a:custGeom>
                <a:avLst/>
                <a:gdLst>
                  <a:gd name="T0" fmla="*/ 0 w 18"/>
                  <a:gd name="T1" fmla="*/ 2147483647 h 480"/>
                  <a:gd name="T2" fmla="*/ 2147483647 w 18"/>
                  <a:gd name="T3" fmla="*/ 2147483647 h 480"/>
                  <a:gd name="T4" fmla="*/ 2147483647 w 18"/>
                  <a:gd name="T5" fmla="*/ 2147483647 h 480"/>
                  <a:gd name="T6" fmla="*/ 0 w 18"/>
                  <a:gd name="T7" fmla="*/ 2147483647 h 480"/>
                  <a:gd name="T8" fmla="*/ 0 w 18"/>
                  <a:gd name="T9" fmla="*/ 2147483647 h 480"/>
                  <a:gd name="T10" fmla="*/ 0 w 18"/>
                  <a:gd name="T11" fmla="*/ 2147483647 h 480"/>
                  <a:gd name="T12" fmla="*/ 2147483647 w 18"/>
                  <a:gd name="T13" fmla="*/ 2147483647 h 480"/>
                  <a:gd name="T14" fmla="*/ 2147483647 w 18"/>
                  <a:gd name="T15" fmla="*/ 2147483647 h 480"/>
                  <a:gd name="T16" fmla="*/ 0 w 18"/>
                  <a:gd name="T17" fmla="*/ 2147483647 h 480"/>
                  <a:gd name="T18" fmla="*/ 0 w 18"/>
                  <a:gd name="T19" fmla="*/ 2147483647 h 480"/>
                  <a:gd name="T20" fmla="*/ 0 w 18"/>
                  <a:gd name="T21" fmla="*/ 2147483647 h 480"/>
                  <a:gd name="T22" fmla="*/ 2147483647 w 18"/>
                  <a:gd name="T23" fmla="*/ 2147483647 h 480"/>
                  <a:gd name="T24" fmla="*/ 2147483647 w 18"/>
                  <a:gd name="T25" fmla="*/ 2147483647 h 480"/>
                  <a:gd name="T26" fmla="*/ 0 w 18"/>
                  <a:gd name="T27" fmla="*/ 2147483647 h 480"/>
                  <a:gd name="T28" fmla="*/ 0 w 18"/>
                  <a:gd name="T29" fmla="*/ 2147483647 h 480"/>
                  <a:gd name="T30" fmla="*/ 0 w 18"/>
                  <a:gd name="T31" fmla="*/ 0 h 480"/>
                  <a:gd name="T32" fmla="*/ 2147483647 w 18"/>
                  <a:gd name="T33" fmla="*/ 0 h 480"/>
                  <a:gd name="T34" fmla="*/ 2147483647 w 18"/>
                  <a:gd name="T35" fmla="*/ 2147483647 h 480"/>
                  <a:gd name="T36" fmla="*/ 0 w 18"/>
                  <a:gd name="T37" fmla="*/ 2147483647 h 480"/>
                  <a:gd name="T38" fmla="*/ 0 w 18"/>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 h="480">
                    <a:moveTo>
                      <a:pt x="0" y="475"/>
                    </a:moveTo>
                    <a:lnTo>
                      <a:pt x="18" y="475"/>
                    </a:lnTo>
                    <a:lnTo>
                      <a:pt x="18" y="480"/>
                    </a:lnTo>
                    <a:lnTo>
                      <a:pt x="0" y="480"/>
                    </a:lnTo>
                    <a:lnTo>
                      <a:pt x="0" y="475"/>
                    </a:lnTo>
                    <a:close/>
                    <a:moveTo>
                      <a:pt x="0" y="317"/>
                    </a:moveTo>
                    <a:lnTo>
                      <a:pt x="18" y="317"/>
                    </a:lnTo>
                    <a:lnTo>
                      <a:pt x="18" y="321"/>
                    </a:lnTo>
                    <a:lnTo>
                      <a:pt x="0" y="321"/>
                    </a:lnTo>
                    <a:lnTo>
                      <a:pt x="0" y="317"/>
                    </a:lnTo>
                    <a:close/>
                    <a:moveTo>
                      <a:pt x="0" y="158"/>
                    </a:moveTo>
                    <a:lnTo>
                      <a:pt x="18" y="158"/>
                    </a:lnTo>
                    <a:lnTo>
                      <a:pt x="18" y="163"/>
                    </a:lnTo>
                    <a:lnTo>
                      <a:pt x="0" y="163"/>
                    </a:lnTo>
                    <a:lnTo>
                      <a:pt x="0" y="158"/>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175" name="Rectangle 195">
                <a:extLst>
                  <a:ext uri="{FF2B5EF4-FFF2-40B4-BE49-F238E27FC236}">
                    <a16:creationId xmlns:a16="http://schemas.microsoft.com/office/drawing/2014/main" id="{55C8950A-7334-1E78-A4B8-7BB96394E2C7}"/>
                  </a:ext>
                </a:extLst>
              </p:cNvPr>
              <p:cNvSpPr>
                <a:spLocks noChangeArrowheads="1"/>
              </p:cNvSpPr>
              <p:nvPr/>
            </p:nvSpPr>
            <p:spPr bwMode="auto">
              <a:xfrm>
                <a:off x="2660668" y="5470543"/>
                <a:ext cx="2416175" cy="793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176" name="Freeform 196">
                <a:extLst>
                  <a:ext uri="{FF2B5EF4-FFF2-40B4-BE49-F238E27FC236}">
                    <a16:creationId xmlns:a16="http://schemas.microsoft.com/office/drawing/2014/main" id="{79E03C73-C771-7FA0-EE0C-3F7F11FCA67A}"/>
                  </a:ext>
                </a:extLst>
              </p:cNvPr>
              <p:cNvSpPr>
                <a:spLocks noEditPoints="1"/>
              </p:cNvSpPr>
              <p:nvPr/>
            </p:nvSpPr>
            <p:spPr bwMode="auto">
              <a:xfrm>
                <a:off x="2657493" y="5473718"/>
                <a:ext cx="2422525" cy="31750"/>
              </a:xfrm>
              <a:custGeom>
                <a:avLst/>
                <a:gdLst>
                  <a:gd name="T0" fmla="*/ 0 w 1526"/>
                  <a:gd name="T1" fmla="*/ 2147483647 h 20"/>
                  <a:gd name="T2" fmla="*/ 2147483647 w 1526"/>
                  <a:gd name="T3" fmla="*/ 0 h 20"/>
                  <a:gd name="T4" fmla="*/ 2147483647 w 1526"/>
                  <a:gd name="T5" fmla="*/ 0 h 20"/>
                  <a:gd name="T6" fmla="*/ 2147483647 w 1526"/>
                  <a:gd name="T7" fmla="*/ 2147483647 h 20"/>
                  <a:gd name="T8" fmla="*/ 2147483647 w 1526"/>
                  <a:gd name="T9" fmla="*/ 0 h 20"/>
                  <a:gd name="T10" fmla="*/ 2147483647 w 1526"/>
                  <a:gd name="T11" fmla="*/ 2147483647 h 20"/>
                  <a:gd name="T12" fmla="*/ 2147483647 w 1526"/>
                  <a:gd name="T13" fmla="*/ 0 h 20"/>
                  <a:gd name="T14" fmla="*/ 2147483647 w 1526"/>
                  <a:gd name="T15" fmla="*/ 0 h 20"/>
                  <a:gd name="T16" fmla="*/ 2147483647 w 1526"/>
                  <a:gd name="T17" fmla="*/ 2147483647 h 20"/>
                  <a:gd name="T18" fmla="*/ 2147483647 w 1526"/>
                  <a:gd name="T19" fmla="*/ 0 h 20"/>
                  <a:gd name="T20" fmla="*/ 2147483647 w 1526"/>
                  <a:gd name="T21" fmla="*/ 2147483647 h 20"/>
                  <a:gd name="T22" fmla="*/ 2147483647 w 1526"/>
                  <a:gd name="T23" fmla="*/ 0 h 20"/>
                  <a:gd name="T24" fmla="*/ 2147483647 w 1526"/>
                  <a:gd name="T25" fmla="*/ 0 h 20"/>
                  <a:gd name="T26" fmla="*/ 2147483647 w 1526"/>
                  <a:gd name="T27" fmla="*/ 2147483647 h 20"/>
                  <a:gd name="T28" fmla="*/ 2147483647 w 1526"/>
                  <a:gd name="T29" fmla="*/ 0 h 20"/>
                  <a:gd name="T30" fmla="*/ 2147483647 w 1526"/>
                  <a:gd name="T31" fmla="*/ 2147483647 h 20"/>
                  <a:gd name="T32" fmla="*/ 2147483647 w 1526"/>
                  <a:gd name="T33" fmla="*/ 0 h 20"/>
                  <a:gd name="T34" fmla="*/ 2147483647 w 1526"/>
                  <a:gd name="T35" fmla="*/ 0 h 20"/>
                  <a:gd name="T36" fmla="*/ 2147483647 w 1526"/>
                  <a:gd name="T37" fmla="*/ 2147483647 h 20"/>
                  <a:gd name="T38" fmla="*/ 2147483647 w 1526"/>
                  <a:gd name="T39" fmla="*/ 0 h 20"/>
                  <a:gd name="T40" fmla="*/ 2147483647 w 1526"/>
                  <a:gd name="T41" fmla="*/ 2147483647 h 20"/>
                  <a:gd name="T42" fmla="*/ 2147483647 w 1526"/>
                  <a:gd name="T43" fmla="*/ 0 h 20"/>
                  <a:gd name="T44" fmla="*/ 2147483647 w 1526"/>
                  <a:gd name="T45" fmla="*/ 0 h 20"/>
                  <a:gd name="T46" fmla="*/ 2147483647 w 1526"/>
                  <a:gd name="T47" fmla="*/ 2147483647 h 20"/>
                  <a:gd name="T48" fmla="*/ 2147483647 w 1526"/>
                  <a:gd name="T49" fmla="*/ 0 h 20"/>
                  <a:gd name="T50" fmla="*/ 2147483647 w 1526"/>
                  <a:gd name="T51" fmla="*/ 2147483647 h 20"/>
                  <a:gd name="T52" fmla="*/ 2147483647 w 1526"/>
                  <a:gd name="T53" fmla="*/ 0 h 20"/>
                  <a:gd name="T54" fmla="*/ 2147483647 w 1526"/>
                  <a:gd name="T55" fmla="*/ 0 h 20"/>
                  <a:gd name="T56" fmla="*/ 2147483647 w 1526"/>
                  <a:gd name="T57" fmla="*/ 2147483647 h 20"/>
                  <a:gd name="T58" fmla="*/ 2147483647 w 1526"/>
                  <a:gd name="T59" fmla="*/ 0 h 20"/>
                  <a:gd name="T60" fmla="*/ 2147483647 w 1526"/>
                  <a:gd name="T61" fmla="*/ 2147483647 h 20"/>
                  <a:gd name="T62" fmla="*/ 2147483647 w 1526"/>
                  <a:gd name="T63" fmla="*/ 0 h 20"/>
                  <a:gd name="T64" fmla="*/ 2147483647 w 1526"/>
                  <a:gd name="T65" fmla="*/ 0 h 20"/>
                  <a:gd name="T66" fmla="*/ 2147483647 w 1526"/>
                  <a:gd name="T67" fmla="*/ 2147483647 h 20"/>
                  <a:gd name="T68" fmla="*/ 2147483647 w 1526"/>
                  <a:gd name="T69" fmla="*/ 0 h 20"/>
                  <a:gd name="T70" fmla="*/ 2147483647 w 1526"/>
                  <a:gd name="T71" fmla="*/ 2147483647 h 20"/>
                  <a:gd name="T72" fmla="*/ 2147483647 w 1526"/>
                  <a:gd name="T73" fmla="*/ 0 h 20"/>
                  <a:gd name="T74" fmla="*/ 2147483647 w 1526"/>
                  <a:gd name="T75" fmla="*/ 0 h 20"/>
                  <a:gd name="T76" fmla="*/ 2147483647 w 1526"/>
                  <a:gd name="T77" fmla="*/ 2147483647 h 20"/>
                  <a:gd name="T78" fmla="*/ 2147483647 w 1526"/>
                  <a:gd name="T79" fmla="*/ 0 h 20"/>
                  <a:gd name="T80" fmla="*/ 2147483647 w 1526"/>
                  <a:gd name="T81" fmla="*/ 2147483647 h 20"/>
                  <a:gd name="T82" fmla="*/ 2147483647 w 1526"/>
                  <a:gd name="T83" fmla="*/ 0 h 20"/>
                  <a:gd name="T84" fmla="*/ 2147483647 w 1526"/>
                  <a:gd name="T85" fmla="*/ 0 h 20"/>
                  <a:gd name="T86" fmla="*/ 2147483647 w 1526"/>
                  <a:gd name="T87" fmla="*/ 2147483647 h 20"/>
                  <a:gd name="T88" fmla="*/ 2147483647 w 1526"/>
                  <a:gd name="T89" fmla="*/ 0 h 20"/>
                  <a:gd name="T90" fmla="*/ 2147483647 w 1526"/>
                  <a:gd name="T91" fmla="*/ 2147483647 h 20"/>
                  <a:gd name="T92" fmla="*/ 2147483647 w 1526"/>
                  <a:gd name="T93" fmla="*/ 0 h 20"/>
                  <a:gd name="T94" fmla="*/ 2147483647 w 1526"/>
                  <a:gd name="T95" fmla="*/ 0 h 20"/>
                  <a:gd name="T96" fmla="*/ 2147483647 w 1526"/>
                  <a:gd name="T97" fmla="*/ 2147483647 h 20"/>
                  <a:gd name="T98" fmla="*/ 2147483647 w 1526"/>
                  <a:gd name="T99" fmla="*/ 0 h 20"/>
                  <a:gd name="T100" fmla="*/ 2147483647 w 1526"/>
                  <a:gd name="T101" fmla="*/ 2147483647 h 20"/>
                  <a:gd name="T102" fmla="*/ 2147483647 w 1526"/>
                  <a:gd name="T103" fmla="*/ 0 h 20"/>
                  <a:gd name="T104" fmla="*/ 2147483647 w 1526"/>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6" h="20">
                    <a:moveTo>
                      <a:pt x="4" y="0"/>
                    </a:moveTo>
                    <a:lnTo>
                      <a:pt x="4" y="20"/>
                    </a:lnTo>
                    <a:lnTo>
                      <a:pt x="0" y="20"/>
                    </a:lnTo>
                    <a:lnTo>
                      <a:pt x="0" y="0"/>
                    </a:lnTo>
                    <a:lnTo>
                      <a:pt x="4" y="0"/>
                    </a:lnTo>
                    <a:close/>
                    <a:moveTo>
                      <a:pt x="54" y="0"/>
                    </a:moveTo>
                    <a:lnTo>
                      <a:pt x="54" y="20"/>
                    </a:lnTo>
                    <a:lnTo>
                      <a:pt x="49" y="20"/>
                    </a:lnTo>
                    <a:lnTo>
                      <a:pt x="49" y="0"/>
                    </a:lnTo>
                    <a:lnTo>
                      <a:pt x="54" y="0"/>
                    </a:lnTo>
                    <a:close/>
                    <a:moveTo>
                      <a:pt x="103" y="0"/>
                    </a:moveTo>
                    <a:lnTo>
                      <a:pt x="103" y="20"/>
                    </a:lnTo>
                    <a:lnTo>
                      <a:pt x="99" y="20"/>
                    </a:lnTo>
                    <a:lnTo>
                      <a:pt x="99" y="0"/>
                    </a:lnTo>
                    <a:lnTo>
                      <a:pt x="103" y="0"/>
                    </a:lnTo>
                    <a:close/>
                    <a:moveTo>
                      <a:pt x="151" y="0"/>
                    </a:moveTo>
                    <a:lnTo>
                      <a:pt x="151" y="20"/>
                    </a:lnTo>
                    <a:lnTo>
                      <a:pt x="147" y="20"/>
                    </a:lnTo>
                    <a:lnTo>
                      <a:pt x="147" y="0"/>
                    </a:lnTo>
                    <a:lnTo>
                      <a:pt x="151" y="0"/>
                    </a:lnTo>
                    <a:close/>
                    <a:moveTo>
                      <a:pt x="201" y="0"/>
                    </a:moveTo>
                    <a:lnTo>
                      <a:pt x="201" y="20"/>
                    </a:lnTo>
                    <a:lnTo>
                      <a:pt x="196" y="20"/>
                    </a:lnTo>
                    <a:lnTo>
                      <a:pt x="196" y="0"/>
                    </a:lnTo>
                    <a:lnTo>
                      <a:pt x="201" y="0"/>
                    </a:lnTo>
                    <a:close/>
                    <a:moveTo>
                      <a:pt x="250" y="0"/>
                    </a:moveTo>
                    <a:lnTo>
                      <a:pt x="250" y="20"/>
                    </a:lnTo>
                    <a:lnTo>
                      <a:pt x="245" y="20"/>
                    </a:lnTo>
                    <a:lnTo>
                      <a:pt x="245" y="0"/>
                    </a:lnTo>
                    <a:lnTo>
                      <a:pt x="250" y="0"/>
                    </a:lnTo>
                    <a:close/>
                    <a:moveTo>
                      <a:pt x="299" y="0"/>
                    </a:moveTo>
                    <a:lnTo>
                      <a:pt x="299" y="20"/>
                    </a:lnTo>
                    <a:lnTo>
                      <a:pt x="295" y="20"/>
                    </a:lnTo>
                    <a:lnTo>
                      <a:pt x="295" y="0"/>
                    </a:lnTo>
                    <a:lnTo>
                      <a:pt x="299" y="0"/>
                    </a:lnTo>
                    <a:close/>
                    <a:moveTo>
                      <a:pt x="348" y="0"/>
                    </a:moveTo>
                    <a:lnTo>
                      <a:pt x="348" y="20"/>
                    </a:lnTo>
                    <a:lnTo>
                      <a:pt x="344" y="20"/>
                    </a:lnTo>
                    <a:lnTo>
                      <a:pt x="344" y="0"/>
                    </a:lnTo>
                    <a:lnTo>
                      <a:pt x="348" y="0"/>
                    </a:lnTo>
                    <a:close/>
                    <a:moveTo>
                      <a:pt x="397" y="0"/>
                    </a:moveTo>
                    <a:lnTo>
                      <a:pt x="397" y="20"/>
                    </a:lnTo>
                    <a:lnTo>
                      <a:pt x="393" y="20"/>
                    </a:lnTo>
                    <a:lnTo>
                      <a:pt x="393" y="0"/>
                    </a:lnTo>
                    <a:lnTo>
                      <a:pt x="397" y="0"/>
                    </a:lnTo>
                    <a:close/>
                    <a:moveTo>
                      <a:pt x="446" y="0"/>
                    </a:moveTo>
                    <a:lnTo>
                      <a:pt x="446" y="20"/>
                    </a:lnTo>
                    <a:lnTo>
                      <a:pt x="442" y="20"/>
                    </a:lnTo>
                    <a:lnTo>
                      <a:pt x="442" y="0"/>
                    </a:lnTo>
                    <a:lnTo>
                      <a:pt x="446" y="0"/>
                    </a:lnTo>
                    <a:close/>
                    <a:moveTo>
                      <a:pt x="495" y="0"/>
                    </a:moveTo>
                    <a:lnTo>
                      <a:pt x="495" y="20"/>
                    </a:lnTo>
                    <a:lnTo>
                      <a:pt x="491" y="20"/>
                    </a:lnTo>
                    <a:lnTo>
                      <a:pt x="491" y="0"/>
                    </a:lnTo>
                    <a:lnTo>
                      <a:pt x="495" y="0"/>
                    </a:lnTo>
                    <a:close/>
                    <a:moveTo>
                      <a:pt x="544" y="0"/>
                    </a:moveTo>
                    <a:lnTo>
                      <a:pt x="544" y="20"/>
                    </a:lnTo>
                    <a:lnTo>
                      <a:pt x="540" y="20"/>
                    </a:lnTo>
                    <a:lnTo>
                      <a:pt x="540" y="0"/>
                    </a:lnTo>
                    <a:lnTo>
                      <a:pt x="544" y="0"/>
                    </a:lnTo>
                    <a:close/>
                    <a:moveTo>
                      <a:pt x="594" y="0"/>
                    </a:moveTo>
                    <a:lnTo>
                      <a:pt x="594" y="20"/>
                    </a:lnTo>
                    <a:lnTo>
                      <a:pt x="589" y="20"/>
                    </a:lnTo>
                    <a:lnTo>
                      <a:pt x="589" y="0"/>
                    </a:lnTo>
                    <a:lnTo>
                      <a:pt x="594" y="0"/>
                    </a:lnTo>
                    <a:close/>
                    <a:moveTo>
                      <a:pt x="643" y="0"/>
                    </a:moveTo>
                    <a:lnTo>
                      <a:pt x="643" y="20"/>
                    </a:lnTo>
                    <a:lnTo>
                      <a:pt x="638" y="20"/>
                    </a:lnTo>
                    <a:lnTo>
                      <a:pt x="638" y="0"/>
                    </a:lnTo>
                    <a:lnTo>
                      <a:pt x="643" y="0"/>
                    </a:lnTo>
                    <a:close/>
                    <a:moveTo>
                      <a:pt x="691" y="0"/>
                    </a:moveTo>
                    <a:lnTo>
                      <a:pt x="691" y="20"/>
                    </a:lnTo>
                    <a:lnTo>
                      <a:pt x="687" y="20"/>
                    </a:lnTo>
                    <a:lnTo>
                      <a:pt x="687" y="0"/>
                    </a:lnTo>
                    <a:lnTo>
                      <a:pt x="691" y="0"/>
                    </a:lnTo>
                    <a:close/>
                    <a:moveTo>
                      <a:pt x="740" y="0"/>
                    </a:moveTo>
                    <a:lnTo>
                      <a:pt x="740" y="20"/>
                    </a:lnTo>
                    <a:lnTo>
                      <a:pt x="736" y="20"/>
                    </a:lnTo>
                    <a:lnTo>
                      <a:pt x="736" y="0"/>
                    </a:lnTo>
                    <a:lnTo>
                      <a:pt x="740" y="0"/>
                    </a:lnTo>
                    <a:close/>
                    <a:moveTo>
                      <a:pt x="790" y="0"/>
                    </a:moveTo>
                    <a:lnTo>
                      <a:pt x="790" y="20"/>
                    </a:lnTo>
                    <a:lnTo>
                      <a:pt x="785" y="20"/>
                    </a:lnTo>
                    <a:lnTo>
                      <a:pt x="785" y="0"/>
                    </a:lnTo>
                    <a:lnTo>
                      <a:pt x="790" y="0"/>
                    </a:lnTo>
                    <a:close/>
                    <a:moveTo>
                      <a:pt x="839" y="0"/>
                    </a:moveTo>
                    <a:lnTo>
                      <a:pt x="839" y="20"/>
                    </a:lnTo>
                    <a:lnTo>
                      <a:pt x="835" y="20"/>
                    </a:lnTo>
                    <a:lnTo>
                      <a:pt x="835" y="0"/>
                    </a:lnTo>
                    <a:lnTo>
                      <a:pt x="839" y="0"/>
                    </a:lnTo>
                    <a:close/>
                    <a:moveTo>
                      <a:pt x="888" y="0"/>
                    </a:moveTo>
                    <a:lnTo>
                      <a:pt x="888" y="20"/>
                    </a:lnTo>
                    <a:lnTo>
                      <a:pt x="884" y="20"/>
                    </a:lnTo>
                    <a:lnTo>
                      <a:pt x="884" y="0"/>
                    </a:lnTo>
                    <a:lnTo>
                      <a:pt x="888" y="0"/>
                    </a:lnTo>
                    <a:close/>
                    <a:moveTo>
                      <a:pt x="937" y="0"/>
                    </a:moveTo>
                    <a:lnTo>
                      <a:pt x="937" y="20"/>
                    </a:lnTo>
                    <a:lnTo>
                      <a:pt x="933" y="20"/>
                    </a:lnTo>
                    <a:lnTo>
                      <a:pt x="933" y="0"/>
                    </a:lnTo>
                    <a:lnTo>
                      <a:pt x="937" y="0"/>
                    </a:lnTo>
                    <a:close/>
                    <a:moveTo>
                      <a:pt x="986" y="0"/>
                    </a:moveTo>
                    <a:lnTo>
                      <a:pt x="986" y="20"/>
                    </a:lnTo>
                    <a:lnTo>
                      <a:pt x="982" y="20"/>
                    </a:lnTo>
                    <a:lnTo>
                      <a:pt x="982" y="0"/>
                    </a:lnTo>
                    <a:lnTo>
                      <a:pt x="986" y="0"/>
                    </a:lnTo>
                    <a:close/>
                    <a:moveTo>
                      <a:pt x="1035" y="0"/>
                    </a:moveTo>
                    <a:lnTo>
                      <a:pt x="1035" y="20"/>
                    </a:lnTo>
                    <a:lnTo>
                      <a:pt x="1031" y="20"/>
                    </a:lnTo>
                    <a:lnTo>
                      <a:pt x="1031" y="0"/>
                    </a:lnTo>
                    <a:lnTo>
                      <a:pt x="1035" y="0"/>
                    </a:lnTo>
                    <a:close/>
                    <a:moveTo>
                      <a:pt x="1084" y="0"/>
                    </a:moveTo>
                    <a:lnTo>
                      <a:pt x="1084" y="20"/>
                    </a:lnTo>
                    <a:lnTo>
                      <a:pt x="1080" y="20"/>
                    </a:lnTo>
                    <a:lnTo>
                      <a:pt x="1080" y="0"/>
                    </a:lnTo>
                    <a:lnTo>
                      <a:pt x="1084" y="0"/>
                    </a:lnTo>
                    <a:close/>
                    <a:moveTo>
                      <a:pt x="1133" y="0"/>
                    </a:moveTo>
                    <a:lnTo>
                      <a:pt x="1133" y="20"/>
                    </a:lnTo>
                    <a:lnTo>
                      <a:pt x="1129" y="20"/>
                    </a:lnTo>
                    <a:lnTo>
                      <a:pt x="1129" y="0"/>
                    </a:lnTo>
                    <a:lnTo>
                      <a:pt x="1133" y="0"/>
                    </a:lnTo>
                    <a:close/>
                    <a:moveTo>
                      <a:pt x="1183" y="0"/>
                    </a:moveTo>
                    <a:lnTo>
                      <a:pt x="1183" y="20"/>
                    </a:lnTo>
                    <a:lnTo>
                      <a:pt x="1178" y="20"/>
                    </a:lnTo>
                    <a:lnTo>
                      <a:pt x="1178" y="0"/>
                    </a:lnTo>
                    <a:lnTo>
                      <a:pt x="1183" y="0"/>
                    </a:lnTo>
                    <a:close/>
                    <a:moveTo>
                      <a:pt x="1232" y="0"/>
                    </a:moveTo>
                    <a:lnTo>
                      <a:pt x="1232" y="20"/>
                    </a:lnTo>
                    <a:lnTo>
                      <a:pt x="1228" y="20"/>
                    </a:lnTo>
                    <a:lnTo>
                      <a:pt x="1228" y="0"/>
                    </a:lnTo>
                    <a:lnTo>
                      <a:pt x="1232" y="0"/>
                    </a:lnTo>
                    <a:close/>
                    <a:moveTo>
                      <a:pt x="1280" y="0"/>
                    </a:moveTo>
                    <a:lnTo>
                      <a:pt x="1280" y="20"/>
                    </a:lnTo>
                    <a:lnTo>
                      <a:pt x="1276" y="20"/>
                    </a:lnTo>
                    <a:lnTo>
                      <a:pt x="1276" y="0"/>
                    </a:lnTo>
                    <a:lnTo>
                      <a:pt x="1280" y="0"/>
                    </a:lnTo>
                    <a:close/>
                    <a:moveTo>
                      <a:pt x="1330" y="0"/>
                    </a:moveTo>
                    <a:lnTo>
                      <a:pt x="1330" y="20"/>
                    </a:lnTo>
                    <a:lnTo>
                      <a:pt x="1325" y="20"/>
                    </a:lnTo>
                    <a:lnTo>
                      <a:pt x="1325" y="0"/>
                    </a:lnTo>
                    <a:lnTo>
                      <a:pt x="1330" y="0"/>
                    </a:lnTo>
                    <a:close/>
                    <a:moveTo>
                      <a:pt x="1379" y="0"/>
                    </a:moveTo>
                    <a:lnTo>
                      <a:pt x="1379" y="20"/>
                    </a:lnTo>
                    <a:lnTo>
                      <a:pt x="1374" y="20"/>
                    </a:lnTo>
                    <a:lnTo>
                      <a:pt x="1374" y="0"/>
                    </a:lnTo>
                    <a:lnTo>
                      <a:pt x="1379" y="0"/>
                    </a:lnTo>
                    <a:close/>
                    <a:moveTo>
                      <a:pt x="1428" y="0"/>
                    </a:moveTo>
                    <a:lnTo>
                      <a:pt x="1428" y="20"/>
                    </a:lnTo>
                    <a:lnTo>
                      <a:pt x="1424" y="20"/>
                    </a:lnTo>
                    <a:lnTo>
                      <a:pt x="1424" y="0"/>
                    </a:lnTo>
                    <a:lnTo>
                      <a:pt x="1428" y="0"/>
                    </a:lnTo>
                    <a:close/>
                    <a:moveTo>
                      <a:pt x="1477" y="0"/>
                    </a:moveTo>
                    <a:lnTo>
                      <a:pt x="1477" y="20"/>
                    </a:lnTo>
                    <a:lnTo>
                      <a:pt x="1473" y="20"/>
                    </a:lnTo>
                    <a:lnTo>
                      <a:pt x="1473" y="0"/>
                    </a:lnTo>
                    <a:lnTo>
                      <a:pt x="1477" y="0"/>
                    </a:lnTo>
                    <a:close/>
                    <a:moveTo>
                      <a:pt x="1526" y="0"/>
                    </a:moveTo>
                    <a:lnTo>
                      <a:pt x="1526" y="20"/>
                    </a:lnTo>
                    <a:lnTo>
                      <a:pt x="1521" y="20"/>
                    </a:lnTo>
                    <a:lnTo>
                      <a:pt x="1521" y="0"/>
                    </a:lnTo>
                    <a:lnTo>
                      <a:pt x="1526"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177" name="Freeform 197">
                <a:extLst>
                  <a:ext uri="{FF2B5EF4-FFF2-40B4-BE49-F238E27FC236}">
                    <a16:creationId xmlns:a16="http://schemas.microsoft.com/office/drawing/2014/main" id="{35CEB4F4-88C7-FB5A-4021-141A1C43A8D5}"/>
                  </a:ext>
                </a:extLst>
              </p:cNvPr>
              <p:cNvSpPr>
                <a:spLocks/>
              </p:cNvSpPr>
              <p:nvPr/>
            </p:nvSpPr>
            <p:spPr bwMode="auto">
              <a:xfrm>
                <a:off x="2689243" y="4759343"/>
                <a:ext cx="2359025" cy="725488"/>
              </a:xfrm>
              <a:custGeom>
                <a:avLst/>
                <a:gdLst>
                  <a:gd name="T0" fmla="*/ 2147483647 w 16665"/>
                  <a:gd name="T1" fmla="*/ 2147483647 h 5138"/>
                  <a:gd name="T2" fmla="*/ 2147483647 w 16665"/>
                  <a:gd name="T3" fmla="*/ 2147483647 h 5138"/>
                  <a:gd name="T4" fmla="*/ 2147483647 w 16665"/>
                  <a:gd name="T5" fmla="*/ 2147483647 h 5138"/>
                  <a:gd name="T6" fmla="*/ 2147483647 w 16665"/>
                  <a:gd name="T7" fmla="*/ 2147483647 h 5138"/>
                  <a:gd name="T8" fmla="*/ 2147483647 w 16665"/>
                  <a:gd name="T9" fmla="*/ 2147483647 h 5138"/>
                  <a:gd name="T10" fmla="*/ 2147483647 w 16665"/>
                  <a:gd name="T11" fmla="*/ 2147483647 h 5138"/>
                  <a:gd name="T12" fmla="*/ 2147483647 w 16665"/>
                  <a:gd name="T13" fmla="*/ 2147483647 h 5138"/>
                  <a:gd name="T14" fmla="*/ 2147483647 w 16665"/>
                  <a:gd name="T15" fmla="*/ 2147483647 h 5138"/>
                  <a:gd name="T16" fmla="*/ 2147483647 w 16665"/>
                  <a:gd name="T17" fmla="*/ 2147483647 h 5138"/>
                  <a:gd name="T18" fmla="*/ 2147483647 w 16665"/>
                  <a:gd name="T19" fmla="*/ 2147483647 h 5138"/>
                  <a:gd name="T20" fmla="*/ 2147483647 w 16665"/>
                  <a:gd name="T21" fmla="*/ 2147483647 h 5138"/>
                  <a:gd name="T22" fmla="*/ 2147483647 w 16665"/>
                  <a:gd name="T23" fmla="*/ 0 h 5138"/>
                  <a:gd name="T24" fmla="*/ 2147483647 w 16665"/>
                  <a:gd name="T25" fmla="*/ 0 h 5138"/>
                  <a:gd name="T26" fmla="*/ 2147483647 w 16665"/>
                  <a:gd name="T27" fmla="*/ 0 h 5138"/>
                  <a:gd name="T28" fmla="*/ 2147483647 w 16665"/>
                  <a:gd name="T29" fmla="*/ 0 h 5138"/>
                  <a:gd name="T30" fmla="*/ 2147483647 w 16665"/>
                  <a:gd name="T31" fmla="*/ 2147483647 h 5138"/>
                  <a:gd name="T32" fmla="*/ 2147483647 w 16665"/>
                  <a:gd name="T33" fmla="*/ 2147483647 h 5138"/>
                  <a:gd name="T34" fmla="*/ 2147483647 w 16665"/>
                  <a:gd name="T35" fmla="*/ 2147483647 h 5138"/>
                  <a:gd name="T36" fmla="*/ 2147483647 w 16665"/>
                  <a:gd name="T37" fmla="*/ 2147483647 h 5138"/>
                  <a:gd name="T38" fmla="*/ 2147483647 w 16665"/>
                  <a:gd name="T39" fmla="*/ 2147483647 h 5138"/>
                  <a:gd name="T40" fmla="*/ 2147483647 w 16665"/>
                  <a:gd name="T41" fmla="*/ 2147483647 h 5138"/>
                  <a:gd name="T42" fmla="*/ 2147483647 w 16665"/>
                  <a:gd name="T43" fmla="*/ 2147483647 h 5138"/>
                  <a:gd name="T44" fmla="*/ 2147483647 w 16665"/>
                  <a:gd name="T45" fmla="*/ 2147483647 h 5138"/>
                  <a:gd name="T46" fmla="*/ 2147483647 w 16665"/>
                  <a:gd name="T47" fmla="*/ 2147483647 h 5138"/>
                  <a:gd name="T48" fmla="*/ 2147483647 w 16665"/>
                  <a:gd name="T49" fmla="*/ 2147483647 h 5138"/>
                  <a:gd name="T50" fmla="*/ 2147483647 w 16665"/>
                  <a:gd name="T51" fmla="*/ 2147483647 h 5138"/>
                  <a:gd name="T52" fmla="*/ 2147483647 w 16665"/>
                  <a:gd name="T53" fmla="*/ 2147483647 h 5138"/>
                  <a:gd name="T54" fmla="*/ 2147483647 w 16665"/>
                  <a:gd name="T55" fmla="*/ 2147483647 h 5138"/>
                  <a:gd name="T56" fmla="*/ 2147483647 w 16665"/>
                  <a:gd name="T57" fmla="*/ 2147483647 h 5138"/>
                  <a:gd name="T58" fmla="*/ 2147483647 w 16665"/>
                  <a:gd name="T59" fmla="*/ 2147483647 h 5138"/>
                  <a:gd name="T60" fmla="*/ 2147483647 w 16665"/>
                  <a:gd name="T61" fmla="*/ 2147483647 h 5138"/>
                  <a:gd name="T62" fmla="*/ 2147483647 w 16665"/>
                  <a:gd name="T63" fmla="*/ 2147483647 h 5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665" h="5138">
                    <a:moveTo>
                      <a:pt x="71" y="4992"/>
                    </a:moveTo>
                    <a:lnTo>
                      <a:pt x="623" y="4976"/>
                    </a:lnTo>
                    <a:lnTo>
                      <a:pt x="1168" y="4905"/>
                    </a:lnTo>
                    <a:lnTo>
                      <a:pt x="1710" y="4755"/>
                    </a:lnTo>
                    <a:lnTo>
                      <a:pt x="2253" y="4518"/>
                    </a:lnTo>
                    <a:lnTo>
                      <a:pt x="2788" y="4195"/>
                    </a:lnTo>
                    <a:lnTo>
                      <a:pt x="3335" y="3791"/>
                    </a:lnTo>
                    <a:lnTo>
                      <a:pt x="3883" y="3329"/>
                    </a:lnTo>
                    <a:lnTo>
                      <a:pt x="4433" y="2835"/>
                    </a:lnTo>
                    <a:lnTo>
                      <a:pt x="4985" y="2339"/>
                    </a:lnTo>
                    <a:lnTo>
                      <a:pt x="5538" y="1858"/>
                    </a:lnTo>
                    <a:lnTo>
                      <a:pt x="6085" y="1424"/>
                    </a:lnTo>
                    <a:lnTo>
                      <a:pt x="6641" y="1045"/>
                    </a:lnTo>
                    <a:lnTo>
                      <a:pt x="7199" y="737"/>
                    </a:lnTo>
                    <a:lnTo>
                      <a:pt x="7758" y="502"/>
                    </a:lnTo>
                    <a:lnTo>
                      <a:pt x="8316" y="324"/>
                    </a:lnTo>
                    <a:lnTo>
                      <a:pt x="8874" y="202"/>
                    </a:lnTo>
                    <a:lnTo>
                      <a:pt x="9423" y="121"/>
                    </a:lnTo>
                    <a:lnTo>
                      <a:pt x="9978" y="65"/>
                    </a:lnTo>
                    <a:lnTo>
                      <a:pt x="10534" y="41"/>
                    </a:lnTo>
                    <a:lnTo>
                      <a:pt x="11086" y="17"/>
                    </a:lnTo>
                    <a:lnTo>
                      <a:pt x="11640" y="8"/>
                    </a:lnTo>
                    <a:lnTo>
                      <a:pt x="12185" y="8"/>
                    </a:lnTo>
                    <a:lnTo>
                      <a:pt x="12736" y="0"/>
                    </a:lnTo>
                    <a:lnTo>
                      <a:pt x="13289" y="0"/>
                    </a:lnTo>
                    <a:lnTo>
                      <a:pt x="13841" y="0"/>
                    </a:lnTo>
                    <a:lnTo>
                      <a:pt x="14393" y="0"/>
                    </a:lnTo>
                    <a:lnTo>
                      <a:pt x="14945" y="0"/>
                    </a:lnTo>
                    <a:lnTo>
                      <a:pt x="15489" y="0"/>
                    </a:lnTo>
                    <a:lnTo>
                      <a:pt x="16041" y="0"/>
                    </a:lnTo>
                    <a:lnTo>
                      <a:pt x="16593" y="0"/>
                    </a:lnTo>
                    <a:cubicBezTo>
                      <a:pt x="16633" y="0"/>
                      <a:pt x="16665" y="33"/>
                      <a:pt x="16665" y="72"/>
                    </a:cubicBezTo>
                    <a:cubicBezTo>
                      <a:pt x="16665" y="112"/>
                      <a:pt x="16633" y="144"/>
                      <a:pt x="16593" y="144"/>
                    </a:cubicBezTo>
                    <a:lnTo>
                      <a:pt x="16041" y="144"/>
                    </a:lnTo>
                    <a:lnTo>
                      <a:pt x="15489" y="144"/>
                    </a:lnTo>
                    <a:lnTo>
                      <a:pt x="14945" y="144"/>
                    </a:lnTo>
                    <a:lnTo>
                      <a:pt x="14393" y="144"/>
                    </a:lnTo>
                    <a:lnTo>
                      <a:pt x="13841" y="144"/>
                    </a:lnTo>
                    <a:lnTo>
                      <a:pt x="13289" y="144"/>
                    </a:lnTo>
                    <a:lnTo>
                      <a:pt x="12739" y="144"/>
                    </a:lnTo>
                    <a:lnTo>
                      <a:pt x="12185" y="152"/>
                    </a:lnTo>
                    <a:lnTo>
                      <a:pt x="11643" y="152"/>
                    </a:lnTo>
                    <a:lnTo>
                      <a:pt x="11093" y="160"/>
                    </a:lnTo>
                    <a:lnTo>
                      <a:pt x="10541" y="184"/>
                    </a:lnTo>
                    <a:lnTo>
                      <a:pt x="9993" y="208"/>
                    </a:lnTo>
                    <a:lnTo>
                      <a:pt x="9444" y="264"/>
                    </a:lnTo>
                    <a:lnTo>
                      <a:pt x="8905" y="343"/>
                    </a:lnTo>
                    <a:lnTo>
                      <a:pt x="8359" y="461"/>
                    </a:lnTo>
                    <a:lnTo>
                      <a:pt x="7813" y="635"/>
                    </a:lnTo>
                    <a:lnTo>
                      <a:pt x="7268" y="864"/>
                    </a:lnTo>
                    <a:lnTo>
                      <a:pt x="6722" y="1164"/>
                    </a:lnTo>
                    <a:lnTo>
                      <a:pt x="6174" y="1537"/>
                    </a:lnTo>
                    <a:lnTo>
                      <a:pt x="5633" y="1967"/>
                    </a:lnTo>
                    <a:lnTo>
                      <a:pt x="5082" y="2446"/>
                    </a:lnTo>
                    <a:lnTo>
                      <a:pt x="4530" y="2942"/>
                    </a:lnTo>
                    <a:lnTo>
                      <a:pt x="3976" y="3440"/>
                    </a:lnTo>
                    <a:lnTo>
                      <a:pt x="3420" y="3906"/>
                    </a:lnTo>
                    <a:lnTo>
                      <a:pt x="2863" y="4318"/>
                    </a:lnTo>
                    <a:lnTo>
                      <a:pt x="2310" y="4650"/>
                    </a:lnTo>
                    <a:lnTo>
                      <a:pt x="1749" y="4894"/>
                    </a:lnTo>
                    <a:lnTo>
                      <a:pt x="1187" y="5048"/>
                    </a:lnTo>
                    <a:lnTo>
                      <a:pt x="628" y="5120"/>
                    </a:lnTo>
                    <a:lnTo>
                      <a:pt x="76" y="5136"/>
                    </a:lnTo>
                    <a:cubicBezTo>
                      <a:pt x="36" y="5138"/>
                      <a:pt x="3" y="5106"/>
                      <a:pt x="1" y="5067"/>
                    </a:cubicBezTo>
                    <a:cubicBezTo>
                      <a:pt x="0" y="5027"/>
                      <a:pt x="32" y="4994"/>
                      <a:pt x="71" y="4992"/>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178" name="Freeform 198">
                <a:extLst>
                  <a:ext uri="{FF2B5EF4-FFF2-40B4-BE49-F238E27FC236}">
                    <a16:creationId xmlns:a16="http://schemas.microsoft.com/office/drawing/2014/main" id="{1FB69AE8-83E4-92E1-A54E-2BDCFF6785E0}"/>
                  </a:ext>
                </a:extLst>
              </p:cNvPr>
              <p:cNvSpPr>
                <a:spLocks/>
              </p:cNvSpPr>
              <p:nvPr/>
            </p:nvSpPr>
            <p:spPr bwMode="auto">
              <a:xfrm>
                <a:off x="2667018" y="5441968"/>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79" name="Freeform 199">
                <a:extLst>
                  <a:ext uri="{FF2B5EF4-FFF2-40B4-BE49-F238E27FC236}">
                    <a16:creationId xmlns:a16="http://schemas.microsoft.com/office/drawing/2014/main" id="{79D5F1C7-3CAA-5243-87CF-C502A31E47E6}"/>
                  </a:ext>
                </a:extLst>
              </p:cNvPr>
              <p:cNvSpPr>
                <a:spLocks noEditPoints="1"/>
              </p:cNvSpPr>
              <p:nvPr/>
            </p:nvSpPr>
            <p:spPr bwMode="auto">
              <a:xfrm>
                <a:off x="2663843" y="5438793"/>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80" name="Freeform 200">
                <a:extLst>
                  <a:ext uri="{FF2B5EF4-FFF2-40B4-BE49-F238E27FC236}">
                    <a16:creationId xmlns:a16="http://schemas.microsoft.com/office/drawing/2014/main" id="{17EA9647-4F14-2422-E867-E84FCBB5747E}"/>
                  </a:ext>
                </a:extLst>
              </p:cNvPr>
              <p:cNvSpPr>
                <a:spLocks/>
              </p:cNvSpPr>
              <p:nvPr/>
            </p:nvSpPr>
            <p:spPr bwMode="auto">
              <a:xfrm>
                <a:off x="2744805" y="543879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81" name="Freeform 201">
                <a:extLst>
                  <a:ext uri="{FF2B5EF4-FFF2-40B4-BE49-F238E27FC236}">
                    <a16:creationId xmlns:a16="http://schemas.microsoft.com/office/drawing/2014/main" id="{D850FDAB-A9EB-E155-856C-BDC90B247940}"/>
                  </a:ext>
                </a:extLst>
              </p:cNvPr>
              <p:cNvSpPr>
                <a:spLocks noEditPoints="1"/>
              </p:cNvSpPr>
              <p:nvPr/>
            </p:nvSpPr>
            <p:spPr bwMode="auto">
              <a:xfrm>
                <a:off x="2741630" y="54356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82" name="Freeform 202">
                <a:extLst>
                  <a:ext uri="{FF2B5EF4-FFF2-40B4-BE49-F238E27FC236}">
                    <a16:creationId xmlns:a16="http://schemas.microsoft.com/office/drawing/2014/main" id="{468E55A5-CF38-B553-247C-3EEAEB8C494E}"/>
                  </a:ext>
                </a:extLst>
              </p:cNvPr>
              <p:cNvSpPr>
                <a:spLocks/>
              </p:cNvSpPr>
              <p:nvPr/>
            </p:nvSpPr>
            <p:spPr bwMode="auto">
              <a:xfrm>
                <a:off x="2822593" y="54292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83" name="Freeform 203">
                <a:extLst>
                  <a:ext uri="{FF2B5EF4-FFF2-40B4-BE49-F238E27FC236}">
                    <a16:creationId xmlns:a16="http://schemas.microsoft.com/office/drawing/2014/main" id="{75271633-4EE1-DAFA-664C-8C4BEA717390}"/>
                  </a:ext>
                </a:extLst>
              </p:cNvPr>
              <p:cNvSpPr>
                <a:spLocks noEditPoints="1"/>
              </p:cNvSpPr>
              <p:nvPr/>
            </p:nvSpPr>
            <p:spPr bwMode="auto">
              <a:xfrm>
                <a:off x="2819418" y="54260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84" name="Freeform 204">
                <a:extLst>
                  <a:ext uri="{FF2B5EF4-FFF2-40B4-BE49-F238E27FC236}">
                    <a16:creationId xmlns:a16="http://schemas.microsoft.com/office/drawing/2014/main" id="{12895B2B-CE8D-5EC2-224C-A7C077F80C8B}"/>
                  </a:ext>
                </a:extLst>
              </p:cNvPr>
              <p:cNvSpPr>
                <a:spLocks/>
              </p:cNvSpPr>
              <p:nvPr/>
            </p:nvSpPr>
            <p:spPr bwMode="auto">
              <a:xfrm>
                <a:off x="2900380" y="540704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1185" name="Group 406">
                <a:extLst>
                  <a:ext uri="{FF2B5EF4-FFF2-40B4-BE49-F238E27FC236}">
                    <a16:creationId xmlns:a16="http://schemas.microsoft.com/office/drawing/2014/main" id="{0551C957-C95B-DB66-01E5-CC778387267D}"/>
                  </a:ext>
                </a:extLst>
              </p:cNvPr>
              <p:cNvGrpSpPr>
                <a:grpSpLocks/>
              </p:cNvGrpSpPr>
              <p:nvPr/>
            </p:nvGrpSpPr>
            <p:grpSpPr bwMode="auto">
              <a:xfrm>
                <a:off x="2413018" y="2865456"/>
                <a:ext cx="5588000" cy="2847975"/>
                <a:chOff x="1115" y="1763"/>
                <a:chExt cx="3520" cy="1794"/>
              </a:xfrm>
            </p:grpSpPr>
            <p:sp>
              <p:nvSpPr>
                <p:cNvPr id="1343" name="Freeform 206">
                  <a:extLst>
                    <a:ext uri="{FF2B5EF4-FFF2-40B4-BE49-F238E27FC236}">
                      <a16:creationId xmlns:a16="http://schemas.microsoft.com/office/drawing/2014/main" id="{431988A8-B895-0948-7951-EC109D95094C}"/>
                    </a:ext>
                  </a:extLst>
                </p:cNvPr>
                <p:cNvSpPr>
                  <a:spLocks noEditPoints="1"/>
                </p:cNvSpPr>
                <p:nvPr/>
              </p:nvSpPr>
              <p:spPr bwMode="auto">
                <a:xfrm>
                  <a:off x="1420" y="336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44" name="Freeform 207">
                  <a:extLst>
                    <a:ext uri="{FF2B5EF4-FFF2-40B4-BE49-F238E27FC236}">
                      <a16:creationId xmlns:a16="http://schemas.microsoft.com/office/drawing/2014/main" id="{35379C41-B5A8-205B-B0B1-03AF1ECDB09B}"/>
                    </a:ext>
                  </a:extLst>
                </p:cNvPr>
                <p:cNvSpPr>
                  <a:spLocks/>
                </p:cNvSpPr>
                <p:nvPr/>
              </p:nvSpPr>
              <p:spPr bwMode="auto">
                <a:xfrm>
                  <a:off x="1471" y="3343"/>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5" name="Freeform 208">
                  <a:extLst>
                    <a:ext uri="{FF2B5EF4-FFF2-40B4-BE49-F238E27FC236}">
                      <a16:creationId xmlns:a16="http://schemas.microsoft.com/office/drawing/2014/main" id="{C3505B73-8EA3-C653-BCED-C9C86E5007AA}"/>
                    </a:ext>
                  </a:extLst>
                </p:cNvPr>
                <p:cNvSpPr>
                  <a:spLocks noEditPoints="1"/>
                </p:cNvSpPr>
                <p:nvPr/>
              </p:nvSpPr>
              <p:spPr bwMode="auto">
                <a:xfrm>
                  <a:off x="1469" y="33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46" name="Freeform 209">
                  <a:extLst>
                    <a:ext uri="{FF2B5EF4-FFF2-40B4-BE49-F238E27FC236}">
                      <a16:creationId xmlns:a16="http://schemas.microsoft.com/office/drawing/2014/main" id="{E36C1A4D-6DC9-453B-4CEB-767BBF03B87D}"/>
                    </a:ext>
                  </a:extLst>
                </p:cNvPr>
                <p:cNvSpPr>
                  <a:spLocks/>
                </p:cNvSpPr>
                <p:nvPr/>
              </p:nvSpPr>
              <p:spPr bwMode="auto">
                <a:xfrm>
                  <a:off x="1520" y="3314"/>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7" name="Freeform 210">
                  <a:extLst>
                    <a:ext uri="{FF2B5EF4-FFF2-40B4-BE49-F238E27FC236}">
                      <a16:creationId xmlns:a16="http://schemas.microsoft.com/office/drawing/2014/main" id="{845D80FF-4802-26CC-C16C-C6A59F272E1F}"/>
                    </a:ext>
                  </a:extLst>
                </p:cNvPr>
                <p:cNvSpPr>
                  <a:spLocks noEditPoints="1"/>
                </p:cNvSpPr>
                <p:nvPr/>
              </p:nvSpPr>
              <p:spPr bwMode="auto">
                <a:xfrm>
                  <a:off x="1518" y="331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48" name="Freeform 211">
                  <a:extLst>
                    <a:ext uri="{FF2B5EF4-FFF2-40B4-BE49-F238E27FC236}">
                      <a16:creationId xmlns:a16="http://schemas.microsoft.com/office/drawing/2014/main" id="{3020E505-DFDF-0D09-9E53-A453463BE7B5}"/>
                    </a:ext>
                  </a:extLst>
                </p:cNvPr>
                <p:cNvSpPr>
                  <a:spLocks/>
                </p:cNvSpPr>
                <p:nvPr/>
              </p:nvSpPr>
              <p:spPr bwMode="auto">
                <a:xfrm>
                  <a:off x="1569" y="3278"/>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9" name="Freeform 212">
                  <a:extLst>
                    <a:ext uri="{FF2B5EF4-FFF2-40B4-BE49-F238E27FC236}">
                      <a16:creationId xmlns:a16="http://schemas.microsoft.com/office/drawing/2014/main" id="{7BE192A8-1F4F-9523-7CF1-93D6754B4DEC}"/>
                    </a:ext>
                  </a:extLst>
                </p:cNvPr>
                <p:cNvSpPr>
                  <a:spLocks noEditPoints="1"/>
                </p:cNvSpPr>
                <p:nvPr/>
              </p:nvSpPr>
              <p:spPr bwMode="auto">
                <a:xfrm>
                  <a:off x="1567" y="327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50" name="Freeform 213">
                  <a:extLst>
                    <a:ext uri="{FF2B5EF4-FFF2-40B4-BE49-F238E27FC236}">
                      <a16:creationId xmlns:a16="http://schemas.microsoft.com/office/drawing/2014/main" id="{E16D217B-29D8-31EE-39F7-7850A7526D2F}"/>
                    </a:ext>
                  </a:extLst>
                </p:cNvPr>
                <p:cNvSpPr>
                  <a:spLocks/>
                </p:cNvSpPr>
                <p:nvPr/>
              </p:nvSpPr>
              <p:spPr bwMode="auto">
                <a:xfrm>
                  <a:off x="1619" y="3236"/>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1" name="Freeform 214">
                  <a:extLst>
                    <a:ext uri="{FF2B5EF4-FFF2-40B4-BE49-F238E27FC236}">
                      <a16:creationId xmlns:a16="http://schemas.microsoft.com/office/drawing/2014/main" id="{084E758C-A804-8253-3600-B63315516759}"/>
                    </a:ext>
                  </a:extLst>
                </p:cNvPr>
                <p:cNvSpPr>
                  <a:spLocks noEditPoints="1"/>
                </p:cNvSpPr>
                <p:nvPr/>
              </p:nvSpPr>
              <p:spPr bwMode="auto">
                <a:xfrm>
                  <a:off x="1616" y="323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52" name="Freeform 215">
                  <a:extLst>
                    <a:ext uri="{FF2B5EF4-FFF2-40B4-BE49-F238E27FC236}">
                      <a16:creationId xmlns:a16="http://schemas.microsoft.com/office/drawing/2014/main" id="{5C7A3F57-5E78-AB9F-648A-3DC8E3223993}"/>
                    </a:ext>
                  </a:extLst>
                </p:cNvPr>
                <p:cNvSpPr>
                  <a:spLocks/>
                </p:cNvSpPr>
                <p:nvPr/>
              </p:nvSpPr>
              <p:spPr bwMode="auto">
                <a:xfrm>
                  <a:off x="1667" y="3192"/>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3" name="Freeform 216">
                  <a:extLst>
                    <a:ext uri="{FF2B5EF4-FFF2-40B4-BE49-F238E27FC236}">
                      <a16:creationId xmlns:a16="http://schemas.microsoft.com/office/drawing/2014/main" id="{749A8FEA-0747-681D-CDC9-E3066F917FFE}"/>
                    </a:ext>
                  </a:extLst>
                </p:cNvPr>
                <p:cNvSpPr>
                  <a:spLocks noEditPoints="1"/>
                </p:cNvSpPr>
                <p:nvPr/>
              </p:nvSpPr>
              <p:spPr bwMode="auto">
                <a:xfrm>
                  <a:off x="1665" y="319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54" name="Freeform 217">
                  <a:extLst>
                    <a:ext uri="{FF2B5EF4-FFF2-40B4-BE49-F238E27FC236}">
                      <a16:creationId xmlns:a16="http://schemas.microsoft.com/office/drawing/2014/main" id="{E548BCC2-7794-71D0-F045-E4645ED9DC7E}"/>
                    </a:ext>
                  </a:extLst>
                </p:cNvPr>
                <p:cNvSpPr>
                  <a:spLocks/>
                </p:cNvSpPr>
                <p:nvPr/>
              </p:nvSpPr>
              <p:spPr bwMode="auto">
                <a:xfrm>
                  <a:off x="1716" y="3147"/>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5" name="Freeform 218">
                  <a:extLst>
                    <a:ext uri="{FF2B5EF4-FFF2-40B4-BE49-F238E27FC236}">
                      <a16:creationId xmlns:a16="http://schemas.microsoft.com/office/drawing/2014/main" id="{34FE8701-F6BF-48CE-D31A-3D38DB7C850E}"/>
                    </a:ext>
                  </a:extLst>
                </p:cNvPr>
                <p:cNvSpPr>
                  <a:spLocks noEditPoints="1"/>
                </p:cNvSpPr>
                <p:nvPr/>
              </p:nvSpPr>
              <p:spPr bwMode="auto">
                <a:xfrm>
                  <a:off x="1714" y="314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56" name="Freeform 219">
                  <a:extLst>
                    <a:ext uri="{FF2B5EF4-FFF2-40B4-BE49-F238E27FC236}">
                      <a16:creationId xmlns:a16="http://schemas.microsoft.com/office/drawing/2014/main" id="{CEAEBF76-59B3-338C-9D0E-AFA28DFB1FBF}"/>
                    </a:ext>
                  </a:extLst>
                </p:cNvPr>
                <p:cNvSpPr>
                  <a:spLocks/>
                </p:cNvSpPr>
                <p:nvPr/>
              </p:nvSpPr>
              <p:spPr bwMode="auto">
                <a:xfrm>
                  <a:off x="1766" y="3105"/>
                  <a:ext cx="41" cy="41"/>
                </a:xfrm>
                <a:custGeom>
                  <a:avLst/>
                  <a:gdLst>
                    <a:gd name="T0" fmla="*/ 20 w 41"/>
                    <a:gd name="T1" fmla="*/ 0 h 41"/>
                    <a:gd name="T2" fmla="*/ 41 w 41"/>
                    <a:gd name="T3" fmla="*/ 20 h 41"/>
                    <a:gd name="T4" fmla="*/ 20 w 41"/>
                    <a:gd name="T5" fmla="*/ 41 h 41"/>
                    <a:gd name="T6" fmla="*/ 0 w 41"/>
                    <a:gd name="T7" fmla="*/ 20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0"/>
                      </a:lnTo>
                      <a:lnTo>
                        <a:pt x="20" y="41"/>
                      </a:lnTo>
                      <a:lnTo>
                        <a:pt x="0" y="20"/>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7" name="Freeform 220">
                  <a:extLst>
                    <a:ext uri="{FF2B5EF4-FFF2-40B4-BE49-F238E27FC236}">
                      <a16:creationId xmlns:a16="http://schemas.microsoft.com/office/drawing/2014/main" id="{C535E996-70D1-40D1-1C59-8CA43C1C21B5}"/>
                    </a:ext>
                  </a:extLst>
                </p:cNvPr>
                <p:cNvSpPr>
                  <a:spLocks noEditPoints="1"/>
                </p:cNvSpPr>
                <p:nvPr/>
              </p:nvSpPr>
              <p:spPr bwMode="auto">
                <a:xfrm>
                  <a:off x="1763" y="310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58" name="Freeform 221">
                  <a:extLst>
                    <a:ext uri="{FF2B5EF4-FFF2-40B4-BE49-F238E27FC236}">
                      <a16:creationId xmlns:a16="http://schemas.microsoft.com/office/drawing/2014/main" id="{D3937D3F-76A7-02BD-DCBC-0E964D1B07E7}"/>
                    </a:ext>
                  </a:extLst>
                </p:cNvPr>
                <p:cNvSpPr>
                  <a:spLocks/>
                </p:cNvSpPr>
                <p:nvPr/>
              </p:nvSpPr>
              <p:spPr bwMode="auto">
                <a:xfrm>
                  <a:off x="1815" y="306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9" name="Freeform 222">
                  <a:extLst>
                    <a:ext uri="{FF2B5EF4-FFF2-40B4-BE49-F238E27FC236}">
                      <a16:creationId xmlns:a16="http://schemas.microsoft.com/office/drawing/2014/main" id="{0265A1AC-E83F-6940-EF62-9D42097CE370}"/>
                    </a:ext>
                  </a:extLst>
                </p:cNvPr>
                <p:cNvSpPr>
                  <a:spLocks noEditPoints="1"/>
                </p:cNvSpPr>
                <p:nvPr/>
              </p:nvSpPr>
              <p:spPr bwMode="auto">
                <a:xfrm>
                  <a:off x="1813" y="306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60" name="Freeform 223">
                  <a:extLst>
                    <a:ext uri="{FF2B5EF4-FFF2-40B4-BE49-F238E27FC236}">
                      <a16:creationId xmlns:a16="http://schemas.microsoft.com/office/drawing/2014/main" id="{3D3B4125-374D-89DD-D2EE-8F2DFAF0D96E}"/>
                    </a:ext>
                  </a:extLst>
                </p:cNvPr>
                <p:cNvSpPr>
                  <a:spLocks/>
                </p:cNvSpPr>
                <p:nvPr/>
              </p:nvSpPr>
              <p:spPr bwMode="auto">
                <a:xfrm>
                  <a:off x="1864" y="3033"/>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1" name="Freeform 224">
                  <a:extLst>
                    <a:ext uri="{FF2B5EF4-FFF2-40B4-BE49-F238E27FC236}">
                      <a16:creationId xmlns:a16="http://schemas.microsoft.com/office/drawing/2014/main" id="{7D507FDA-2B0D-D2CC-B5E8-A7E948A49D93}"/>
                    </a:ext>
                  </a:extLst>
                </p:cNvPr>
                <p:cNvSpPr>
                  <a:spLocks noEditPoints="1"/>
                </p:cNvSpPr>
                <p:nvPr/>
              </p:nvSpPr>
              <p:spPr bwMode="auto">
                <a:xfrm>
                  <a:off x="1862" y="303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62" name="Freeform 225">
                  <a:extLst>
                    <a:ext uri="{FF2B5EF4-FFF2-40B4-BE49-F238E27FC236}">
                      <a16:creationId xmlns:a16="http://schemas.microsoft.com/office/drawing/2014/main" id="{965C5CB9-58D0-8DA7-EB8B-12182B0D587F}"/>
                    </a:ext>
                  </a:extLst>
                </p:cNvPr>
                <p:cNvSpPr>
                  <a:spLocks/>
                </p:cNvSpPr>
                <p:nvPr/>
              </p:nvSpPr>
              <p:spPr bwMode="auto">
                <a:xfrm>
                  <a:off x="1913" y="3006"/>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3" name="Freeform 226">
                  <a:extLst>
                    <a:ext uri="{FF2B5EF4-FFF2-40B4-BE49-F238E27FC236}">
                      <a16:creationId xmlns:a16="http://schemas.microsoft.com/office/drawing/2014/main" id="{56EFDF33-3956-66C4-82B1-D7691D6EBBEF}"/>
                    </a:ext>
                  </a:extLst>
                </p:cNvPr>
                <p:cNvSpPr>
                  <a:spLocks noEditPoints="1"/>
                </p:cNvSpPr>
                <p:nvPr/>
              </p:nvSpPr>
              <p:spPr bwMode="auto">
                <a:xfrm>
                  <a:off x="1911" y="300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64" name="Freeform 227">
                  <a:extLst>
                    <a:ext uri="{FF2B5EF4-FFF2-40B4-BE49-F238E27FC236}">
                      <a16:creationId xmlns:a16="http://schemas.microsoft.com/office/drawing/2014/main" id="{E9197D46-C7F1-1233-9919-D9E9D606FC4B}"/>
                    </a:ext>
                  </a:extLst>
                </p:cNvPr>
                <p:cNvSpPr>
                  <a:spLocks/>
                </p:cNvSpPr>
                <p:nvPr/>
              </p:nvSpPr>
              <p:spPr bwMode="auto">
                <a:xfrm>
                  <a:off x="1962" y="2985"/>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5" name="Freeform 228">
                  <a:extLst>
                    <a:ext uri="{FF2B5EF4-FFF2-40B4-BE49-F238E27FC236}">
                      <a16:creationId xmlns:a16="http://schemas.microsoft.com/office/drawing/2014/main" id="{53A2BD91-1E74-28B9-3CD9-17CB1CEE1DBE}"/>
                    </a:ext>
                  </a:extLst>
                </p:cNvPr>
                <p:cNvSpPr>
                  <a:spLocks noEditPoints="1"/>
                </p:cNvSpPr>
                <p:nvPr/>
              </p:nvSpPr>
              <p:spPr bwMode="auto">
                <a:xfrm>
                  <a:off x="1960" y="2983"/>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66" name="Freeform 229">
                  <a:extLst>
                    <a:ext uri="{FF2B5EF4-FFF2-40B4-BE49-F238E27FC236}">
                      <a16:creationId xmlns:a16="http://schemas.microsoft.com/office/drawing/2014/main" id="{2FE5BD8B-000E-52F0-6BE5-CBF3BA018F6A}"/>
                    </a:ext>
                  </a:extLst>
                </p:cNvPr>
                <p:cNvSpPr>
                  <a:spLocks/>
                </p:cNvSpPr>
                <p:nvPr/>
              </p:nvSpPr>
              <p:spPr bwMode="auto">
                <a:xfrm>
                  <a:off x="2011" y="296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7" name="Freeform 230">
                  <a:extLst>
                    <a:ext uri="{FF2B5EF4-FFF2-40B4-BE49-F238E27FC236}">
                      <a16:creationId xmlns:a16="http://schemas.microsoft.com/office/drawing/2014/main" id="{36EB47B2-6C5D-D2C1-B301-C997CD9BF560}"/>
                    </a:ext>
                  </a:extLst>
                </p:cNvPr>
                <p:cNvSpPr>
                  <a:spLocks noEditPoints="1"/>
                </p:cNvSpPr>
                <p:nvPr/>
              </p:nvSpPr>
              <p:spPr bwMode="auto">
                <a:xfrm>
                  <a:off x="2009" y="296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68" name="Freeform 231">
                  <a:extLst>
                    <a:ext uri="{FF2B5EF4-FFF2-40B4-BE49-F238E27FC236}">
                      <a16:creationId xmlns:a16="http://schemas.microsoft.com/office/drawing/2014/main" id="{E98B9878-2164-29FC-87F4-D17574FB9C02}"/>
                    </a:ext>
                  </a:extLst>
                </p:cNvPr>
                <p:cNvSpPr>
                  <a:spLocks/>
                </p:cNvSpPr>
                <p:nvPr/>
              </p:nvSpPr>
              <p:spPr bwMode="auto">
                <a:xfrm>
                  <a:off x="2060" y="2959"/>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9" name="Freeform 232">
                  <a:extLst>
                    <a:ext uri="{FF2B5EF4-FFF2-40B4-BE49-F238E27FC236}">
                      <a16:creationId xmlns:a16="http://schemas.microsoft.com/office/drawing/2014/main" id="{8A426448-560D-8009-45A0-2D742862F454}"/>
                    </a:ext>
                  </a:extLst>
                </p:cNvPr>
                <p:cNvSpPr>
                  <a:spLocks noEditPoints="1"/>
                </p:cNvSpPr>
                <p:nvPr/>
              </p:nvSpPr>
              <p:spPr bwMode="auto">
                <a:xfrm>
                  <a:off x="2058" y="295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70" name="Freeform 233">
                  <a:extLst>
                    <a:ext uri="{FF2B5EF4-FFF2-40B4-BE49-F238E27FC236}">
                      <a16:creationId xmlns:a16="http://schemas.microsoft.com/office/drawing/2014/main" id="{DB453D96-5707-20BB-BE68-CE027D014C9B}"/>
                    </a:ext>
                  </a:extLst>
                </p:cNvPr>
                <p:cNvSpPr>
                  <a:spLocks/>
                </p:cNvSpPr>
                <p:nvPr/>
              </p:nvSpPr>
              <p:spPr bwMode="auto">
                <a:xfrm>
                  <a:off x="2109" y="295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1" name="Freeform 234">
                  <a:extLst>
                    <a:ext uri="{FF2B5EF4-FFF2-40B4-BE49-F238E27FC236}">
                      <a16:creationId xmlns:a16="http://schemas.microsoft.com/office/drawing/2014/main" id="{A56CACF8-32BF-8CF8-F4D2-FF958867AE85}"/>
                    </a:ext>
                  </a:extLst>
                </p:cNvPr>
                <p:cNvSpPr>
                  <a:spLocks noEditPoints="1"/>
                </p:cNvSpPr>
                <p:nvPr/>
              </p:nvSpPr>
              <p:spPr bwMode="auto">
                <a:xfrm>
                  <a:off x="2107" y="294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72" name="Freeform 235">
                  <a:extLst>
                    <a:ext uri="{FF2B5EF4-FFF2-40B4-BE49-F238E27FC236}">
                      <a16:creationId xmlns:a16="http://schemas.microsoft.com/office/drawing/2014/main" id="{38783848-57E6-1B83-97B6-46793A0C4DE5}"/>
                    </a:ext>
                  </a:extLst>
                </p:cNvPr>
                <p:cNvSpPr>
                  <a:spLocks/>
                </p:cNvSpPr>
                <p:nvPr/>
              </p:nvSpPr>
              <p:spPr bwMode="auto">
                <a:xfrm>
                  <a:off x="2159" y="294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3" name="Freeform 236">
                  <a:extLst>
                    <a:ext uri="{FF2B5EF4-FFF2-40B4-BE49-F238E27FC236}">
                      <a16:creationId xmlns:a16="http://schemas.microsoft.com/office/drawing/2014/main" id="{1F50A887-BC7A-8EB9-7889-AD8AA63313DD}"/>
                    </a:ext>
                  </a:extLst>
                </p:cNvPr>
                <p:cNvSpPr>
                  <a:spLocks noEditPoints="1"/>
                </p:cNvSpPr>
                <p:nvPr/>
              </p:nvSpPr>
              <p:spPr bwMode="auto">
                <a:xfrm>
                  <a:off x="2156" y="294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74" name="Freeform 237">
                  <a:extLst>
                    <a:ext uri="{FF2B5EF4-FFF2-40B4-BE49-F238E27FC236}">
                      <a16:creationId xmlns:a16="http://schemas.microsoft.com/office/drawing/2014/main" id="{474FD837-F4A2-691E-8CEB-934F16B822A2}"/>
                    </a:ext>
                  </a:extLst>
                </p:cNvPr>
                <p:cNvSpPr>
                  <a:spLocks/>
                </p:cNvSpPr>
                <p:nvPr/>
              </p:nvSpPr>
              <p:spPr bwMode="auto">
                <a:xfrm>
                  <a:off x="2208" y="2944"/>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5" name="Freeform 238">
                  <a:extLst>
                    <a:ext uri="{FF2B5EF4-FFF2-40B4-BE49-F238E27FC236}">
                      <a16:creationId xmlns:a16="http://schemas.microsoft.com/office/drawing/2014/main" id="{706A8903-CAE9-D8F3-BFD7-EE2CD12F9FEA}"/>
                    </a:ext>
                  </a:extLst>
                </p:cNvPr>
                <p:cNvSpPr>
                  <a:spLocks noEditPoints="1"/>
                </p:cNvSpPr>
                <p:nvPr/>
              </p:nvSpPr>
              <p:spPr bwMode="auto">
                <a:xfrm>
                  <a:off x="2206" y="2942"/>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76" name="Freeform 239">
                  <a:extLst>
                    <a:ext uri="{FF2B5EF4-FFF2-40B4-BE49-F238E27FC236}">
                      <a16:creationId xmlns:a16="http://schemas.microsoft.com/office/drawing/2014/main" id="{69AA6791-8BB6-BBD8-33BC-620F1BD6794C}"/>
                    </a:ext>
                  </a:extLst>
                </p:cNvPr>
                <p:cNvSpPr>
                  <a:spLocks/>
                </p:cNvSpPr>
                <p:nvPr/>
              </p:nvSpPr>
              <p:spPr bwMode="auto">
                <a:xfrm>
                  <a:off x="2256" y="2943"/>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7" name="Freeform 240">
                  <a:extLst>
                    <a:ext uri="{FF2B5EF4-FFF2-40B4-BE49-F238E27FC236}">
                      <a16:creationId xmlns:a16="http://schemas.microsoft.com/office/drawing/2014/main" id="{BE4B8CDE-E1D0-C069-DFBA-89AB9735AAC4}"/>
                    </a:ext>
                  </a:extLst>
                </p:cNvPr>
                <p:cNvSpPr>
                  <a:spLocks noEditPoints="1"/>
                </p:cNvSpPr>
                <p:nvPr/>
              </p:nvSpPr>
              <p:spPr bwMode="auto">
                <a:xfrm>
                  <a:off x="2254" y="29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78" name="Freeform 241">
                  <a:extLst>
                    <a:ext uri="{FF2B5EF4-FFF2-40B4-BE49-F238E27FC236}">
                      <a16:creationId xmlns:a16="http://schemas.microsoft.com/office/drawing/2014/main" id="{1584BC74-529B-2AE8-D6AB-71348094EA49}"/>
                    </a:ext>
                  </a:extLst>
                </p:cNvPr>
                <p:cNvSpPr>
                  <a:spLocks/>
                </p:cNvSpPr>
                <p:nvPr/>
              </p:nvSpPr>
              <p:spPr bwMode="auto">
                <a:xfrm>
                  <a:off x="2305" y="2942"/>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9" name="Freeform 242">
                  <a:extLst>
                    <a:ext uri="{FF2B5EF4-FFF2-40B4-BE49-F238E27FC236}">
                      <a16:creationId xmlns:a16="http://schemas.microsoft.com/office/drawing/2014/main" id="{B73A897D-E634-59A8-B1A1-67B7DA25FA7F}"/>
                    </a:ext>
                  </a:extLst>
                </p:cNvPr>
                <p:cNvSpPr>
                  <a:spLocks noEditPoints="1"/>
                </p:cNvSpPr>
                <p:nvPr/>
              </p:nvSpPr>
              <p:spPr bwMode="auto">
                <a:xfrm>
                  <a:off x="2303" y="294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80" name="Freeform 243">
                  <a:extLst>
                    <a:ext uri="{FF2B5EF4-FFF2-40B4-BE49-F238E27FC236}">
                      <a16:creationId xmlns:a16="http://schemas.microsoft.com/office/drawing/2014/main" id="{23B74152-A800-A566-26C0-D6343F7DDF6E}"/>
                    </a:ext>
                  </a:extLst>
                </p:cNvPr>
                <p:cNvSpPr>
                  <a:spLocks/>
                </p:cNvSpPr>
                <p:nvPr/>
              </p:nvSpPr>
              <p:spPr bwMode="auto">
                <a:xfrm>
                  <a:off x="2355"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1" name="Freeform 244">
                  <a:extLst>
                    <a:ext uri="{FF2B5EF4-FFF2-40B4-BE49-F238E27FC236}">
                      <a16:creationId xmlns:a16="http://schemas.microsoft.com/office/drawing/2014/main" id="{5D507658-1DA0-3ABA-F586-1BC42094E9F3}"/>
                    </a:ext>
                  </a:extLst>
                </p:cNvPr>
                <p:cNvSpPr>
                  <a:spLocks noEditPoints="1"/>
                </p:cNvSpPr>
                <p:nvPr/>
              </p:nvSpPr>
              <p:spPr bwMode="auto">
                <a:xfrm>
                  <a:off x="2352"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82" name="Freeform 245">
                  <a:extLst>
                    <a:ext uri="{FF2B5EF4-FFF2-40B4-BE49-F238E27FC236}">
                      <a16:creationId xmlns:a16="http://schemas.microsoft.com/office/drawing/2014/main" id="{F1220BFE-ABF9-5F26-13BB-C9ED8586C14A}"/>
                    </a:ext>
                  </a:extLst>
                </p:cNvPr>
                <p:cNvSpPr>
                  <a:spLocks/>
                </p:cNvSpPr>
                <p:nvPr/>
              </p:nvSpPr>
              <p:spPr bwMode="auto">
                <a:xfrm>
                  <a:off x="2404"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3" name="Freeform 246">
                  <a:extLst>
                    <a:ext uri="{FF2B5EF4-FFF2-40B4-BE49-F238E27FC236}">
                      <a16:creationId xmlns:a16="http://schemas.microsoft.com/office/drawing/2014/main" id="{496344F3-C2BF-26B1-37A4-F6B9BAED2610}"/>
                    </a:ext>
                  </a:extLst>
                </p:cNvPr>
                <p:cNvSpPr>
                  <a:spLocks noEditPoints="1"/>
                </p:cNvSpPr>
                <p:nvPr/>
              </p:nvSpPr>
              <p:spPr bwMode="auto">
                <a:xfrm>
                  <a:off x="2402"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84" name="Freeform 247">
                  <a:extLst>
                    <a:ext uri="{FF2B5EF4-FFF2-40B4-BE49-F238E27FC236}">
                      <a16:creationId xmlns:a16="http://schemas.microsoft.com/office/drawing/2014/main" id="{383B1003-EF9E-72BD-AF14-BA2820CEB826}"/>
                    </a:ext>
                  </a:extLst>
                </p:cNvPr>
                <p:cNvSpPr>
                  <a:spLocks/>
                </p:cNvSpPr>
                <p:nvPr/>
              </p:nvSpPr>
              <p:spPr bwMode="auto">
                <a:xfrm>
                  <a:off x="2453"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5" name="Freeform 248">
                  <a:extLst>
                    <a:ext uri="{FF2B5EF4-FFF2-40B4-BE49-F238E27FC236}">
                      <a16:creationId xmlns:a16="http://schemas.microsoft.com/office/drawing/2014/main" id="{4681C394-C622-BB1D-444A-F1C9DE6A6A04}"/>
                    </a:ext>
                  </a:extLst>
                </p:cNvPr>
                <p:cNvSpPr>
                  <a:spLocks noEditPoints="1"/>
                </p:cNvSpPr>
                <p:nvPr/>
              </p:nvSpPr>
              <p:spPr bwMode="auto">
                <a:xfrm>
                  <a:off x="2451"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86" name="Freeform 249">
                  <a:extLst>
                    <a:ext uri="{FF2B5EF4-FFF2-40B4-BE49-F238E27FC236}">
                      <a16:creationId xmlns:a16="http://schemas.microsoft.com/office/drawing/2014/main" id="{B57C7F08-3432-31AB-3926-E3C9A631B0A4}"/>
                    </a:ext>
                  </a:extLst>
                </p:cNvPr>
                <p:cNvSpPr>
                  <a:spLocks/>
                </p:cNvSpPr>
                <p:nvPr/>
              </p:nvSpPr>
              <p:spPr bwMode="auto">
                <a:xfrm>
                  <a:off x="2502"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7" name="Freeform 250">
                  <a:extLst>
                    <a:ext uri="{FF2B5EF4-FFF2-40B4-BE49-F238E27FC236}">
                      <a16:creationId xmlns:a16="http://schemas.microsoft.com/office/drawing/2014/main" id="{06F61305-F191-A88D-0656-8589C07BF9D9}"/>
                    </a:ext>
                  </a:extLst>
                </p:cNvPr>
                <p:cNvSpPr>
                  <a:spLocks noEditPoints="1"/>
                </p:cNvSpPr>
                <p:nvPr/>
              </p:nvSpPr>
              <p:spPr bwMode="auto">
                <a:xfrm>
                  <a:off x="2499"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88" name="Freeform 251">
                  <a:extLst>
                    <a:ext uri="{FF2B5EF4-FFF2-40B4-BE49-F238E27FC236}">
                      <a16:creationId xmlns:a16="http://schemas.microsoft.com/office/drawing/2014/main" id="{A95374F6-C0DB-CFBF-FF9D-89AF3150F9EA}"/>
                    </a:ext>
                  </a:extLst>
                </p:cNvPr>
                <p:cNvSpPr>
                  <a:spLocks/>
                </p:cNvSpPr>
                <p:nvPr/>
              </p:nvSpPr>
              <p:spPr bwMode="auto">
                <a:xfrm>
                  <a:off x="2551"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9" name="Freeform 252">
                  <a:extLst>
                    <a:ext uri="{FF2B5EF4-FFF2-40B4-BE49-F238E27FC236}">
                      <a16:creationId xmlns:a16="http://schemas.microsoft.com/office/drawing/2014/main" id="{8437C3AE-41F6-C82B-512D-3D4501BF70F6}"/>
                    </a:ext>
                  </a:extLst>
                </p:cNvPr>
                <p:cNvSpPr>
                  <a:spLocks noEditPoints="1"/>
                </p:cNvSpPr>
                <p:nvPr/>
              </p:nvSpPr>
              <p:spPr bwMode="auto">
                <a:xfrm>
                  <a:off x="2549"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90" name="Freeform 253">
                  <a:extLst>
                    <a:ext uri="{FF2B5EF4-FFF2-40B4-BE49-F238E27FC236}">
                      <a16:creationId xmlns:a16="http://schemas.microsoft.com/office/drawing/2014/main" id="{C62C0874-993E-D2E4-59E1-F09FAB883D9E}"/>
                    </a:ext>
                  </a:extLst>
                </p:cNvPr>
                <p:cNvSpPr>
                  <a:spLocks/>
                </p:cNvSpPr>
                <p:nvPr/>
              </p:nvSpPr>
              <p:spPr bwMode="auto">
                <a:xfrm>
                  <a:off x="2600" y="2941"/>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1" name="Freeform 254">
                  <a:extLst>
                    <a:ext uri="{FF2B5EF4-FFF2-40B4-BE49-F238E27FC236}">
                      <a16:creationId xmlns:a16="http://schemas.microsoft.com/office/drawing/2014/main" id="{FC1D1884-EA2B-F94D-90A3-2F74A5B35316}"/>
                    </a:ext>
                  </a:extLst>
                </p:cNvPr>
                <p:cNvSpPr>
                  <a:spLocks noEditPoints="1"/>
                </p:cNvSpPr>
                <p:nvPr/>
              </p:nvSpPr>
              <p:spPr bwMode="auto">
                <a:xfrm>
                  <a:off x="2598"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92" name="Freeform 255">
                  <a:extLst>
                    <a:ext uri="{FF2B5EF4-FFF2-40B4-BE49-F238E27FC236}">
                      <a16:creationId xmlns:a16="http://schemas.microsoft.com/office/drawing/2014/main" id="{5D63AC55-9E99-DAB3-B48F-D5F8B266F887}"/>
                    </a:ext>
                  </a:extLst>
                </p:cNvPr>
                <p:cNvSpPr>
                  <a:spLocks/>
                </p:cNvSpPr>
                <p:nvPr/>
              </p:nvSpPr>
              <p:spPr bwMode="auto">
                <a:xfrm>
                  <a:off x="2649" y="294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3" name="Freeform 256">
                  <a:extLst>
                    <a:ext uri="{FF2B5EF4-FFF2-40B4-BE49-F238E27FC236}">
                      <a16:creationId xmlns:a16="http://schemas.microsoft.com/office/drawing/2014/main" id="{E8244C5E-E928-EE1E-C9BD-47A3EF21924B}"/>
                    </a:ext>
                  </a:extLst>
                </p:cNvPr>
                <p:cNvSpPr>
                  <a:spLocks noEditPoints="1"/>
                </p:cNvSpPr>
                <p:nvPr/>
              </p:nvSpPr>
              <p:spPr bwMode="auto">
                <a:xfrm>
                  <a:off x="2647"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94" name="Freeform 257">
                  <a:extLst>
                    <a:ext uri="{FF2B5EF4-FFF2-40B4-BE49-F238E27FC236}">
                      <a16:creationId xmlns:a16="http://schemas.microsoft.com/office/drawing/2014/main" id="{A20E4129-2535-04D4-2CC4-325EA5C7A5ED}"/>
                    </a:ext>
                  </a:extLst>
                </p:cNvPr>
                <p:cNvSpPr>
                  <a:spLocks/>
                </p:cNvSpPr>
                <p:nvPr/>
              </p:nvSpPr>
              <p:spPr bwMode="auto">
                <a:xfrm>
                  <a:off x="2698" y="2941"/>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5" name="Freeform 258">
                  <a:extLst>
                    <a:ext uri="{FF2B5EF4-FFF2-40B4-BE49-F238E27FC236}">
                      <a16:creationId xmlns:a16="http://schemas.microsoft.com/office/drawing/2014/main" id="{F7FC335D-3235-E2F0-BCEA-F3B6C7FEAD47}"/>
                    </a:ext>
                  </a:extLst>
                </p:cNvPr>
                <p:cNvSpPr>
                  <a:spLocks noEditPoints="1"/>
                </p:cNvSpPr>
                <p:nvPr/>
              </p:nvSpPr>
              <p:spPr bwMode="auto">
                <a:xfrm>
                  <a:off x="2696"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96" name="Freeform 259">
                  <a:extLst>
                    <a:ext uri="{FF2B5EF4-FFF2-40B4-BE49-F238E27FC236}">
                      <a16:creationId xmlns:a16="http://schemas.microsoft.com/office/drawing/2014/main" id="{BBD22EE9-EA2F-9640-07D8-277E9776DD29}"/>
                    </a:ext>
                  </a:extLst>
                </p:cNvPr>
                <p:cNvSpPr>
                  <a:spLocks/>
                </p:cNvSpPr>
                <p:nvPr/>
              </p:nvSpPr>
              <p:spPr bwMode="auto">
                <a:xfrm>
                  <a:off x="2748" y="2941"/>
                  <a:ext cx="41" cy="42"/>
                </a:xfrm>
                <a:custGeom>
                  <a:avLst/>
                  <a:gdLst>
                    <a:gd name="T0" fmla="*/ 20 w 41"/>
                    <a:gd name="T1" fmla="*/ 0 h 42"/>
                    <a:gd name="T2" fmla="*/ 41 w 41"/>
                    <a:gd name="T3" fmla="*/ 21 h 42"/>
                    <a:gd name="T4" fmla="*/ 20 w 41"/>
                    <a:gd name="T5" fmla="*/ 42 h 42"/>
                    <a:gd name="T6" fmla="*/ 0 w 41"/>
                    <a:gd name="T7" fmla="*/ 21 h 42"/>
                    <a:gd name="T8" fmla="*/ 20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7" name="Freeform 260">
                  <a:extLst>
                    <a:ext uri="{FF2B5EF4-FFF2-40B4-BE49-F238E27FC236}">
                      <a16:creationId xmlns:a16="http://schemas.microsoft.com/office/drawing/2014/main" id="{E2478276-03BB-59EB-2183-17F99BCBDC9F}"/>
                    </a:ext>
                  </a:extLst>
                </p:cNvPr>
                <p:cNvSpPr>
                  <a:spLocks noEditPoints="1"/>
                </p:cNvSpPr>
                <p:nvPr/>
              </p:nvSpPr>
              <p:spPr bwMode="auto">
                <a:xfrm>
                  <a:off x="2745" y="2939"/>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98" name="Rectangle 261">
                  <a:extLst>
                    <a:ext uri="{FF2B5EF4-FFF2-40B4-BE49-F238E27FC236}">
                      <a16:creationId xmlns:a16="http://schemas.microsoft.com/office/drawing/2014/main" id="{92960576-2379-4B01-6847-6B7522E9994C}"/>
                    </a:ext>
                  </a:extLst>
                </p:cNvPr>
                <p:cNvSpPr>
                  <a:spLocks noChangeArrowheads="1"/>
                </p:cNvSpPr>
                <p:nvPr/>
              </p:nvSpPr>
              <p:spPr bwMode="auto">
                <a:xfrm>
                  <a:off x="1186" y="3368"/>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399" name="Rectangle 262">
                  <a:extLst>
                    <a:ext uri="{FF2B5EF4-FFF2-40B4-BE49-F238E27FC236}">
                      <a16:creationId xmlns:a16="http://schemas.microsoft.com/office/drawing/2014/main" id="{4E53DF64-AFBE-8687-2085-15EC063ADA55}"/>
                    </a:ext>
                  </a:extLst>
                </p:cNvPr>
                <p:cNvSpPr>
                  <a:spLocks noChangeArrowheads="1"/>
                </p:cNvSpPr>
                <p:nvPr/>
              </p:nvSpPr>
              <p:spPr bwMode="auto">
                <a:xfrm>
                  <a:off x="1186" y="320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1400" name="Rectangle 263">
                  <a:extLst>
                    <a:ext uri="{FF2B5EF4-FFF2-40B4-BE49-F238E27FC236}">
                      <a16:creationId xmlns:a16="http://schemas.microsoft.com/office/drawing/2014/main" id="{035093C0-2D6A-6575-EEEA-0B6DD4E2C04D}"/>
                    </a:ext>
                  </a:extLst>
                </p:cNvPr>
                <p:cNvSpPr>
                  <a:spLocks noChangeArrowheads="1"/>
                </p:cNvSpPr>
                <p:nvPr/>
              </p:nvSpPr>
              <p:spPr bwMode="auto">
                <a:xfrm>
                  <a:off x="1156" y="3050"/>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401" name="Rectangle 264">
                  <a:extLst>
                    <a:ext uri="{FF2B5EF4-FFF2-40B4-BE49-F238E27FC236}">
                      <a16:creationId xmlns:a16="http://schemas.microsoft.com/office/drawing/2014/main" id="{C56DE870-115D-F3D7-949C-795D894521C8}"/>
                    </a:ext>
                  </a:extLst>
                </p:cNvPr>
                <p:cNvSpPr>
                  <a:spLocks noChangeArrowheads="1"/>
                </p:cNvSpPr>
                <p:nvPr/>
              </p:nvSpPr>
              <p:spPr bwMode="auto">
                <a:xfrm>
                  <a:off x="1156" y="2891"/>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15</a:t>
                  </a:r>
                  <a:endParaRPr lang="en-US" altLang="en-US" dirty="0"/>
                </a:p>
              </p:txBody>
            </p:sp>
            <p:sp>
              <p:nvSpPr>
                <p:cNvPr id="1402" name="Rectangle 265">
                  <a:extLst>
                    <a:ext uri="{FF2B5EF4-FFF2-40B4-BE49-F238E27FC236}">
                      <a16:creationId xmlns:a16="http://schemas.microsoft.com/office/drawing/2014/main" id="{3DD05CB9-2B0D-A583-FE09-7968B87A80CE}"/>
                    </a:ext>
                  </a:extLst>
                </p:cNvPr>
                <p:cNvSpPr>
                  <a:spLocks noChangeArrowheads="1"/>
                </p:cNvSpPr>
                <p:nvPr/>
              </p:nvSpPr>
              <p:spPr bwMode="auto">
                <a:xfrm>
                  <a:off x="1281"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403" name="Rectangle 266">
                  <a:extLst>
                    <a:ext uri="{FF2B5EF4-FFF2-40B4-BE49-F238E27FC236}">
                      <a16:creationId xmlns:a16="http://schemas.microsoft.com/office/drawing/2014/main" id="{F47E58B4-5DAE-FE2A-779E-BE637C0CD40D}"/>
                    </a:ext>
                  </a:extLst>
                </p:cNvPr>
                <p:cNvSpPr>
                  <a:spLocks noChangeArrowheads="1"/>
                </p:cNvSpPr>
                <p:nvPr/>
              </p:nvSpPr>
              <p:spPr bwMode="auto">
                <a:xfrm>
                  <a:off x="1379"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404" name="Rectangle 267">
                  <a:extLst>
                    <a:ext uri="{FF2B5EF4-FFF2-40B4-BE49-F238E27FC236}">
                      <a16:creationId xmlns:a16="http://schemas.microsoft.com/office/drawing/2014/main" id="{6DDE3EDD-D59C-E683-D79F-DF1149F3BD4F}"/>
                    </a:ext>
                  </a:extLst>
                </p:cNvPr>
                <p:cNvSpPr>
                  <a:spLocks noChangeArrowheads="1"/>
                </p:cNvSpPr>
                <p:nvPr/>
              </p:nvSpPr>
              <p:spPr bwMode="auto">
                <a:xfrm>
                  <a:off x="1477" y="3445"/>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405" name="Rectangle 268">
                  <a:extLst>
                    <a:ext uri="{FF2B5EF4-FFF2-40B4-BE49-F238E27FC236}">
                      <a16:creationId xmlns:a16="http://schemas.microsoft.com/office/drawing/2014/main" id="{959F44D7-CFA8-782F-ECC5-883DD80A71F2}"/>
                    </a:ext>
                  </a:extLst>
                </p:cNvPr>
                <p:cNvSpPr>
                  <a:spLocks noChangeArrowheads="1"/>
                </p:cNvSpPr>
                <p:nvPr/>
              </p:nvSpPr>
              <p:spPr bwMode="auto">
                <a:xfrm>
                  <a:off x="1575" y="3445"/>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406" name="Rectangle 269">
                  <a:extLst>
                    <a:ext uri="{FF2B5EF4-FFF2-40B4-BE49-F238E27FC236}">
                      <a16:creationId xmlns:a16="http://schemas.microsoft.com/office/drawing/2014/main" id="{AE44348B-ED85-61AC-E7FB-C00023508D0C}"/>
                    </a:ext>
                  </a:extLst>
                </p:cNvPr>
                <p:cNvSpPr>
                  <a:spLocks noChangeArrowheads="1"/>
                </p:cNvSpPr>
                <p:nvPr/>
              </p:nvSpPr>
              <p:spPr bwMode="auto">
                <a:xfrm>
                  <a:off x="1674" y="3445"/>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407" name="Rectangle 270">
                  <a:extLst>
                    <a:ext uri="{FF2B5EF4-FFF2-40B4-BE49-F238E27FC236}">
                      <a16:creationId xmlns:a16="http://schemas.microsoft.com/office/drawing/2014/main" id="{FA8AED4C-1583-1279-7A63-42E7AC721FBA}"/>
                    </a:ext>
                  </a:extLst>
                </p:cNvPr>
                <p:cNvSpPr>
                  <a:spLocks noChangeArrowheads="1"/>
                </p:cNvSpPr>
                <p:nvPr/>
              </p:nvSpPr>
              <p:spPr bwMode="auto">
                <a:xfrm>
                  <a:off x="1757"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408" name="Rectangle 271">
                  <a:extLst>
                    <a:ext uri="{FF2B5EF4-FFF2-40B4-BE49-F238E27FC236}">
                      <a16:creationId xmlns:a16="http://schemas.microsoft.com/office/drawing/2014/main" id="{D44319E5-9194-630E-0BB9-FC7AAD9E4A12}"/>
                    </a:ext>
                  </a:extLst>
                </p:cNvPr>
                <p:cNvSpPr>
                  <a:spLocks noChangeArrowheads="1"/>
                </p:cNvSpPr>
                <p:nvPr/>
              </p:nvSpPr>
              <p:spPr bwMode="auto">
                <a:xfrm>
                  <a:off x="1855"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409" name="Rectangle 272">
                  <a:extLst>
                    <a:ext uri="{FF2B5EF4-FFF2-40B4-BE49-F238E27FC236}">
                      <a16:creationId xmlns:a16="http://schemas.microsoft.com/office/drawing/2014/main" id="{E89462CA-B0C1-51ED-7B15-657342190B30}"/>
                    </a:ext>
                  </a:extLst>
                </p:cNvPr>
                <p:cNvSpPr>
                  <a:spLocks noChangeArrowheads="1"/>
                </p:cNvSpPr>
                <p:nvPr/>
              </p:nvSpPr>
              <p:spPr bwMode="auto">
                <a:xfrm>
                  <a:off x="1953"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410" name="Rectangle 273">
                  <a:extLst>
                    <a:ext uri="{FF2B5EF4-FFF2-40B4-BE49-F238E27FC236}">
                      <a16:creationId xmlns:a16="http://schemas.microsoft.com/office/drawing/2014/main" id="{B7F53894-F38F-1BC0-B35F-CF0B1D38E2EE}"/>
                    </a:ext>
                  </a:extLst>
                </p:cNvPr>
                <p:cNvSpPr>
                  <a:spLocks noChangeArrowheads="1"/>
                </p:cNvSpPr>
                <p:nvPr/>
              </p:nvSpPr>
              <p:spPr bwMode="auto">
                <a:xfrm>
                  <a:off x="2051"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411" name="Rectangle 274">
                  <a:extLst>
                    <a:ext uri="{FF2B5EF4-FFF2-40B4-BE49-F238E27FC236}">
                      <a16:creationId xmlns:a16="http://schemas.microsoft.com/office/drawing/2014/main" id="{9AAEE89B-A7F1-6367-39EE-6CFF1A9CCC55}"/>
                    </a:ext>
                  </a:extLst>
                </p:cNvPr>
                <p:cNvSpPr>
                  <a:spLocks noChangeArrowheads="1"/>
                </p:cNvSpPr>
                <p:nvPr/>
              </p:nvSpPr>
              <p:spPr bwMode="auto">
                <a:xfrm>
                  <a:off x="2149"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412" name="Rectangle 275">
                  <a:extLst>
                    <a:ext uri="{FF2B5EF4-FFF2-40B4-BE49-F238E27FC236}">
                      <a16:creationId xmlns:a16="http://schemas.microsoft.com/office/drawing/2014/main" id="{E3BBC550-D530-4A25-DD56-95F0F51E0ABB}"/>
                    </a:ext>
                  </a:extLst>
                </p:cNvPr>
                <p:cNvSpPr>
                  <a:spLocks noChangeArrowheads="1"/>
                </p:cNvSpPr>
                <p:nvPr/>
              </p:nvSpPr>
              <p:spPr bwMode="auto">
                <a:xfrm>
                  <a:off x="2248" y="3445"/>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413" name="Rectangle 276">
                  <a:extLst>
                    <a:ext uri="{FF2B5EF4-FFF2-40B4-BE49-F238E27FC236}">
                      <a16:creationId xmlns:a16="http://schemas.microsoft.com/office/drawing/2014/main" id="{78158C7F-DA60-A362-6B56-A3168D81ABAE}"/>
                    </a:ext>
                  </a:extLst>
                </p:cNvPr>
                <p:cNvSpPr>
                  <a:spLocks noChangeArrowheads="1"/>
                </p:cNvSpPr>
                <p:nvPr/>
              </p:nvSpPr>
              <p:spPr bwMode="auto">
                <a:xfrm>
                  <a:off x="2346"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414" name="Rectangle 277">
                  <a:extLst>
                    <a:ext uri="{FF2B5EF4-FFF2-40B4-BE49-F238E27FC236}">
                      <a16:creationId xmlns:a16="http://schemas.microsoft.com/office/drawing/2014/main" id="{50216B3A-E5DB-44CF-5B04-E246A87B0067}"/>
                    </a:ext>
                  </a:extLst>
                </p:cNvPr>
                <p:cNvSpPr>
                  <a:spLocks noChangeArrowheads="1"/>
                </p:cNvSpPr>
                <p:nvPr/>
              </p:nvSpPr>
              <p:spPr bwMode="auto">
                <a:xfrm>
                  <a:off x="2444"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415" name="Rectangle 278">
                  <a:extLst>
                    <a:ext uri="{FF2B5EF4-FFF2-40B4-BE49-F238E27FC236}">
                      <a16:creationId xmlns:a16="http://schemas.microsoft.com/office/drawing/2014/main" id="{E381AE75-5113-9856-36E9-7F1F9B73518A}"/>
                    </a:ext>
                  </a:extLst>
                </p:cNvPr>
                <p:cNvSpPr>
                  <a:spLocks noChangeArrowheads="1"/>
                </p:cNvSpPr>
                <p:nvPr/>
              </p:nvSpPr>
              <p:spPr bwMode="auto">
                <a:xfrm>
                  <a:off x="2542"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416" name="Rectangle 279">
                  <a:extLst>
                    <a:ext uri="{FF2B5EF4-FFF2-40B4-BE49-F238E27FC236}">
                      <a16:creationId xmlns:a16="http://schemas.microsoft.com/office/drawing/2014/main" id="{22770B0D-597B-1005-BBDB-25A5E035AB23}"/>
                    </a:ext>
                  </a:extLst>
                </p:cNvPr>
                <p:cNvSpPr>
                  <a:spLocks noChangeArrowheads="1"/>
                </p:cNvSpPr>
                <p:nvPr/>
              </p:nvSpPr>
              <p:spPr bwMode="auto">
                <a:xfrm>
                  <a:off x="2640"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417" name="Rectangle 280">
                  <a:extLst>
                    <a:ext uri="{FF2B5EF4-FFF2-40B4-BE49-F238E27FC236}">
                      <a16:creationId xmlns:a16="http://schemas.microsoft.com/office/drawing/2014/main" id="{6508DC77-C124-63C8-81D5-F9493C1EB762}"/>
                    </a:ext>
                  </a:extLst>
                </p:cNvPr>
                <p:cNvSpPr>
                  <a:spLocks noChangeArrowheads="1"/>
                </p:cNvSpPr>
                <p:nvPr/>
              </p:nvSpPr>
              <p:spPr bwMode="auto">
                <a:xfrm>
                  <a:off x="2738" y="3445"/>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418" name="Rectangle 281">
                  <a:extLst>
                    <a:ext uri="{FF2B5EF4-FFF2-40B4-BE49-F238E27FC236}">
                      <a16:creationId xmlns:a16="http://schemas.microsoft.com/office/drawing/2014/main" id="{600A6DBD-083D-9E9A-4A92-535969AD3D17}"/>
                    </a:ext>
                  </a:extLst>
                </p:cNvPr>
                <p:cNvSpPr>
                  <a:spLocks noChangeArrowheads="1"/>
                </p:cNvSpPr>
                <p:nvPr/>
              </p:nvSpPr>
              <p:spPr bwMode="auto">
                <a:xfrm>
                  <a:off x="1624" y="2726"/>
                  <a:ext cx="8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S Shaped Return</a:t>
                  </a:r>
                  <a:endParaRPr lang="en-US" altLang="en-US" dirty="0"/>
                </a:p>
              </p:txBody>
            </p:sp>
            <p:sp>
              <p:nvSpPr>
                <p:cNvPr id="1419" name="Freeform 282">
                  <a:extLst>
                    <a:ext uri="{FF2B5EF4-FFF2-40B4-BE49-F238E27FC236}">
                      <a16:creationId xmlns:a16="http://schemas.microsoft.com/office/drawing/2014/main" id="{ECF7E940-F0DC-79B0-034F-094A3F87E337}"/>
                    </a:ext>
                  </a:extLst>
                </p:cNvPr>
                <p:cNvSpPr>
                  <a:spLocks noEditPoints="1"/>
                </p:cNvSpPr>
                <p:nvPr/>
              </p:nvSpPr>
              <p:spPr bwMode="auto">
                <a:xfrm>
                  <a:off x="1115" y="2679"/>
                  <a:ext cx="1748" cy="878"/>
                </a:xfrm>
                <a:custGeom>
                  <a:avLst/>
                  <a:gdLst>
                    <a:gd name="T0" fmla="*/ 0 w 19608"/>
                    <a:gd name="T1" fmla="*/ 0 h 9872"/>
                    <a:gd name="T2" fmla="*/ 0 w 19608"/>
                    <a:gd name="T3" fmla="*/ 0 h 9872"/>
                    <a:gd name="T4" fmla="*/ 0 w 19608"/>
                    <a:gd name="T5" fmla="*/ 0 h 9872"/>
                    <a:gd name="T6" fmla="*/ 0 w 19608"/>
                    <a:gd name="T7" fmla="*/ 0 h 9872"/>
                    <a:gd name="T8" fmla="*/ 0 w 19608"/>
                    <a:gd name="T9" fmla="*/ 0 h 9872"/>
                    <a:gd name="T10" fmla="*/ 0 w 19608"/>
                    <a:gd name="T11" fmla="*/ 0 h 9872"/>
                    <a:gd name="T12" fmla="*/ 0 w 19608"/>
                    <a:gd name="T13" fmla="*/ 0 h 9872"/>
                    <a:gd name="T14" fmla="*/ 0 w 19608"/>
                    <a:gd name="T15" fmla="*/ 0 h 9872"/>
                    <a:gd name="T16" fmla="*/ 0 w 19608"/>
                    <a:gd name="T17" fmla="*/ 0 h 9872"/>
                    <a:gd name="T18" fmla="*/ 0 w 19608"/>
                    <a:gd name="T19" fmla="*/ 0 h 9872"/>
                    <a:gd name="T20" fmla="*/ 0 w 19608"/>
                    <a:gd name="T21" fmla="*/ 0 h 9872"/>
                    <a:gd name="T22" fmla="*/ 0 w 19608"/>
                    <a:gd name="T23" fmla="*/ 0 h 9872"/>
                    <a:gd name="T24" fmla="*/ 0 w 19608"/>
                    <a:gd name="T25" fmla="*/ 0 h 9872"/>
                    <a:gd name="T26" fmla="*/ 0 w 19608"/>
                    <a:gd name="T27" fmla="*/ 0 h 9872"/>
                    <a:gd name="T28" fmla="*/ 0 w 19608"/>
                    <a:gd name="T29" fmla="*/ 0 h 9872"/>
                    <a:gd name="T30" fmla="*/ 0 w 19608"/>
                    <a:gd name="T31" fmla="*/ 0 h 9872"/>
                    <a:gd name="T32" fmla="*/ 0 w 19608"/>
                    <a:gd name="T33" fmla="*/ 0 h 9872"/>
                    <a:gd name="T34" fmla="*/ 0 w 19608"/>
                    <a:gd name="T35" fmla="*/ 0 h 9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08" h="9872">
                      <a:moveTo>
                        <a:pt x="0" y="24"/>
                      </a:moveTo>
                      <a:cubicBezTo>
                        <a:pt x="0" y="11"/>
                        <a:pt x="11" y="0"/>
                        <a:pt x="24" y="0"/>
                      </a:cubicBezTo>
                      <a:lnTo>
                        <a:pt x="19584" y="0"/>
                      </a:lnTo>
                      <a:cubicBezTo>
                        <a:pt x="19598" y="0"/>
                        <a:pt x="19608" y="11"/>
                        <a:pt x="19608" y="24"/>
                      </a:cubicBezTo>
                      <a:lnTo>
                        <a:pt x="19608" y="9848"/>
                      </a:lnTo>
                      <a:cubicBezTo>
                        <a:pt x="19608" y="9862"/>
                        <a:pt x="19598" y="9872"/>
                        <a:pt x="19584" y="9872"/>
                      </a:cubicBezTo>
                      <a:lnTo>
                        <a:pt x="24" y="9872"/>
                      </a:lnTo>
                      <a:cubicBezTo>
                        <a:pt x="11" y="9872"/>
                        <a:pt x="0" y="9862"/>
                        <a:pt x="0" y="9848"/>
                      </a:cubicBezTo>
                      <a:lnTo>
                        <a:pt x="0" y="24"/>
                      </a:lnTo>
                      <a:close/>
                      <a:moveTo>
                        <a:pt x="48" y="9848"/>
                      </a:moveTo>
                      <a:lnTo>
                        <a:pt x="24" y="9824"/>
                      </a:lnTo>
                      <a:lnTo>
                        <a:pt x="19584" y="9824"/>
                      </a:lnTo>
                      <a:lnTo>
                        <a:pt x="19560" y="9848"/>
                      </a:lnTo>
                      <a:lnTo>
                        <a:pt x="19560" y="24"/>
                      </a:lnTo>
                      <a:lnTo>
                        <a:pt x="19584" y="48"/>
                      </a:lnTo>
                      <a:lnTo>
                        <a:pt x="24" y="48"/>
                      </a:lnTo>
                      <a:lnTo>
                        <a:pt x="48" y="24"/>
                      </a:lnTo>
                      <a:lnTo>
                        <a:pt x="48" y="9848"/>
                      </a:lnTo>
                      <a:close/>
                    </a:path>
                  </a:pathLst>
                </a:custGeom>
                <a:solidFill>
                  <a:schemeClr val="bg1"/>
                </a:solidFill>
                <a:ln w="0" cap="flat">
                  <a:noFill/>
                  <a:prstDash val="solid"/>
                  <a:round/>
                  <a:headEnd/>
                  <a:tailEnd/>
                </a:ln>
              </p:spPr>
              <p:txBody>
                <a:bodyPr/>
                <a:lstStyle/>
                <a:p>
                  <a:endParaRPr lang="en-US" dirty="0"/>
                </a:p>
              </p:txBody>
            </p:sp>
            <p:sp>
              <p:nvSpPr>
                <p:cNvPr id="1420" name="Rectangle 283">
                  <a:extLst>
                    <a:ext uri="{FF2B5EF4-FFF2-40B4-BE49-F238E27FC236}">
                      <a16:creationId xmlns:a16="http://schemas.microsoft.com/office/drawing/2014/main" id="{98827438-C8E6-03DA-B3B8-684D2606249B}"/>
                    </a:ext>
                  </a:extLst>
                </p:cNvPr>
                <p:cNvSpPr>
                  <a:spLocks noChangeArrowheads="1"/>
                </p:cNvSpPr>
                <p:nvPr/>
              </p:nvSpPr>
              <p:spPr bwMode="auto">
                <a:xfrm>
                  <a:off x="2895" y="1765"/>
                  <a:ext cx="1738" cy="8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421" name="Rectangle 284">
                  <a:extLst>
                    <a:ext uri="{FF2B5EF4-FFF2-40B4-BE49-F238E27FC236}">
                      <a16:creationId xmlns:a16="http://schemas.microsoft.com/office/drawing/2014/main" id="{CE3B0FA5-FA63-7F69-0B3B-1BF7041C40B3}"/>
                    </a:ext>
                  </a:extLst>
                </p:cNvPr>
                <p:cNvSpPr>
                  <a:spLocks noChangeArrowheads="1"/>
                </p:cNvSpPr>
                <p:nvPr/>
              </p:nvSpPr>
              <p:spPr bwMode="auto">
                <a:xfrm>
                  <a:off x="3049" y="2015"/>
                  <a:ext cx="1516"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422" name="Freeform 285">
                  <a:extLst>
                    <a:ext uri="{FF2B5EF4-FFF2-40B4-BE49-F238E27FC236}">
                      <a16:creationId xmlns:a16="http://schemas.microsoft.com/office/drawing/2014/main" id="{9794B372-1B3C-1F98-A9A6-481579DB4CBF}"/>
                    </a:ext>
                  </a:extLst>
                </p:cNvPr>
                <p:cNvSpPr>
                  <a:spLocks noEditPoints="1"/>
                </p:cNvSpPr>
                <p:nvPr/>
              </p:nvSpPr>
              <p:spPr bwMode="auto">
                <a:xfrm>
                  <a:off x="3049" y="2013"/>
                  <a:ext cx="1516" cy="321"/>
                </a:xfrm>
                <a:custGeom>
                  <a:avLst/>
                  <a:gdLst>
                    <a:gd name="T0" fmla="*/ 0 w 1516"/>
                    <a:gd name="T1" fmla="*/ 317 h 321"/>
                    <a:gd name="T2" fmla="*/ 1516 w 1516"/>
                    <a:gd name="T3" fmla="*/ 317 h 321"/>
                    <a:gd name="T4" fmla="*/ 1516 w 1516"/>
                    <a:gd name="T5" fmla="*/ 321 h 321"/>
                    <a:gd name="T6" fmla="*/ 0 w 1516"/>
                    <a:gd name="T7" fmla="*/ 321 h 321"/>
                    <a:gd name="T8" fmla="*/ 0 w 1516"/>
                    <a:gd name="T9" fmla="*/ 317 h 321"/>
                    <a:gd name="T10" fmla="*/ 0 w 1516"/>
                    <a:gd name="T11" fmla="*/ 159 h 321"/>
                    <a:gd name="T12" fmla="*/ 1516 w 1516"/>
                    <a:gd name="T13" fmla="*/ 159 h 321"/>
                    <a:gd name="T14" fmla="*/ 1516 w 1516"/>
                    <a:gd name="T15" fmla="*/ 163 h 321"/>
                    <a:gd name="T16" fmla="*/ 0 w 1516"/>
                    <a:gd name="T17" fmla="*/ 163 h 321"/>
                    <a:gd name="T18" fmla="*/ 0 w 1516"/>
                    <a:gd name="T19" fmla="*/ 159 h 321"/>
                    <a:gd name="T20" fmla="*/ 0 w 1516"/>
                    <a:gd name="T21" fmla="*/ 0 h 321"/>
                    <a:gd name="T22" fmla="*/ 1516 w 1516"/>
                    <a:gd name="T23" fmla="*/ 0 h 321"/>
                    <a:gd name="T24" fmla="*/ 1516 w 1516"/>
                    <a:gd name="T25" fmla="*/ 4 h 321"/>
                    <a:gd name="T26" fmla="*/ 0 w 1516"/>
                    <a:gd name="T27" fmla="*/ 4 h 321"/>
                    <a:gd name="T28" fmla="*/ 0 w 1516"/>
                    <a:gd name="T29" fmla="*/ 0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16" h="321">
                      <a:moveTo>
                        <a:pt x="0" y="317"/>
                      </a:moveTo>
                      <a:lnTo>
                        <a:pt x="1516" y="317"/>
                      </a:lnTo>
                      <a:lnTo>
                        <a:pt x="1516" y="321"/>
                      </a:lnTo>
                      <a:lnTo>
                        <a:pt x="0" y="321"/>
                      </a:lnTo>
                      <a:lnTo>
                        <a:pt x="0" y="317"/>
                      </a:lnTo>
                      <a:close/>
                      <a:moveTo>
                        <a:pt x="0" y="159"/>
                      </a:moveTo>
                      <a:lnTo>
                        <a:pt x="1516" y="159"/>
                      </a:lnTo>
                      <a:lnTo>
                        <a:pt x="1516" y="163"/>
                      </a:lnTo>
                      <a:lnTo>
                        <a:pt x="0" y="163"/>
                      </a:lnTo>
                      <a:lnTo>
                        <a:pt x="0" y="159"/>
                      </a:lnTo>
                      <a:close/>
                      <a:moveTo>
                        <a:pt x="0" y="0"/>
                      </a:moveTo>
                      <a:lnTo>
                        <a:pt x="1516" y="0"/>
                      </a:lnTo>
                      <a:lnTo>
                        <a:pt x="1516"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423" name="Rectangle 286">
                  <a:extLst>
                    <a:ext uri="{FF2B5EF4-FFF2-40B4-BE49-F238E27FC236}">
                      <a16:creationId xmlns:a16="http://schemas.microsoft.com/office/drawing/2014/main" id="{3E583EC8-43AB-3990-AABD-37B3CAB64D19}"/>
                    </a:ext>
                  </a:extLst>
                </p:cNvPr>
                <p:cNvSpPr>
                  <a:spLocks noChangeArrowheads="1"/>
                </p:cNvSpPr>
                <p:nvPr/>
              </p:nvSpPr>
              <p:spPr bwMode="auto">
                <a:xfrm>
                  <a:off x="3046" y="2015"/>
                  <a:ext cx="5" cy="476"/>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424" name="Freeform 287">
                  <a:extLst>
                    <a:ext uri="{FF2B5EF4-FFF2-40B4-BE49-F238E27FC236}">
                      <a16:creationId xmlns:a16="http://schemas.microsoft.com/office/drawing/2014/main" id="{36C49EC6-98D3-2396-1CB6-BE0A8D40E372}"/>
                    </a:ext>
                  </a:extLst>
                </p:cNvPr>
                <p:cNvSpPr>
                  <a:spLocks noEditPoints="1"/>
                </p:cNvSpPr>
                <p:nvPr/>
              </p:nvSpPr>
              <p:spPr bwMode="auto">
                <a:xfrm>
                  <a:off x="3030" y="2013"/>
                  <a:ext cx="19" cy="480"/>
                </a:xfrm>
                <a:custGeom>
                  <a:avLst/>
                  <a:gdLst>
                    <a:gd name="T0" fmla="*/ 0 w 19"/>
                    <a:gd name="T1" fmla="*/ 476 h 480"/>
                    <a:gd name="T2" fmla="*/ 19 w 19"/>
                    <a:gd name="T3" fmla="*/ 476 h 480"/>
                    <a:gd name="T4" fmla="*/ 19 w 19"/>
                    <a:gd name="T5" fmla="*/ 480 h 480"/>
                    <a:gd name="T6" fmla="*/ 0 w 19"/>
                    <a:gd name="T7" fmla="*/ 480 h 480"/>
                    <a:gd name="T8" fmla="*/ 0 w 19"/>
                    <a:gd name="T9" fmla="*/ 476 h 480"/>
                    <a:gd name="T10" fmla="*/ 0 w 19"/>
                    <a:gd name="T11" fmla="*/ 317 h 480"/>
                    <a:gd name="T12" fmla="*/ 19 w 19"/>
                    <a:gd name="T13" fmla="*/ 317 h 480"/>
                    <a:gd name="T14" fmla="*/ 19 w 19"/>
                    <a:gd name="T15" fmla="*/ 321 h 480"/>
                    <a:gd name="T16" fmla="*/ 0 w 19"/>
                    <a:gd name="T17" fmla="*/ 321 h 480"/>
                    <a:gd name="T18" fmla="*/ 0 w 19"/>
                    <a:gd name="T19" fmla="*/ 317 h 480"/>
                    <a:gd name="T20" fmla="*/ 0 w 19"/>
                    <a:gd name="T21" fmla="*/ 159 h 480"/>
                    <a:gd name="T22" fmla="*/ 19 w 19"/>
                    <a:gd name="T23" fmla="*/ 159 h 480"/>
                    <a:gd name="T24" fmla="*/ 19 w 19"/>
                    <a:gd name="T25" fmla="*/ 163 h 480"/>
                    <a:gd name="T26" fmla="*/ 0 w 19"/>
                    <a:gd name="T27" fmla="*/ 163 h 480"/>
                    <a:gd name="T28" fmla="*/ 0 w 19"/>
                    <a:gd name="T29" fmla="*/ 159 h 480"/>
                    <a:gd name="T30" fmla="*/ 0 w 19"/>
                    <a:gd name="T31" fmla="*/ 0 h 480"/>
                    <a:gd name="T32" fmla="*/ 19 w 19"/>
                    <a:gd name="T33" fmla="*/ 0 h 480"/>
                    <a:gd name="T34" fmla="*/ 19 w 19"/>
                    <a:gd name="T35" fmla="*/ 4 h 480"/>
                    <a:gd name="T36" fmla="*/ 0 w 19"/>
                    <a:gd name="T37" fmla="*/ 4 h 480"/>
                    <a:gd name="T38" fmla="*/ 0 w 19"/>
                    <a:gd name="T39" fmla="*/ 0 h 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 h="480">
                      <a:moveTo>
                        <a:pt x="0" y="476"/>
                      </a:moveTo>
                      <a:lnTo>
                        <a:pt x="19" y="476"/>
                      </a:lnTo>
                      <a:lnTo>
                        <a:pt x="19" y="480"/>
                      </a:lnTo>
                      <a:lnTo>
                        <a:pt x="0" y="480"/>
                      </a:lnTo>
                      <a:lnTo>
                        <a:pt x="0" y="476"/>
                      </a:lnTo>
                      <a:close/>
                      <a:moveTo>
                        <a:pt x="0" y="317"/>
                      </a:moveTo>
                      <a:lnTo>
                        <a:pt x="19" y="317"/>
                      </a:lnTo>
                      <a:lnTo>
                        <a:pt x="19" y="321"/>
                      </a:lnTo>
                      <a:lnTo>
                        <a:pt x="0" y="321"/>
                      </a:lnTo>
                      <a:lnTo>
                        <a:pt x="0" y="317"/>
                      </a:lnTo>
                      <a:close/>
                      <a:moveTo>
                        <a:pt x="0" y="159"/>
                      </a:moveTo>
                      <a:lnTo>
                        <a:pt x="19" y="159"/>
                      </a:lnTo>
                      <a:lnTo>
                        <a:pt x="19" y="163"/>
                      </a:lnTo>
                      <a:lnTo>
                        <a:pt x="0" y="163"/>
                      </a:lnTo>
                      <a:lnTo>
                        <a:pt x="0" y="159"/>
                      </a:lnTo>
                      <a:close/>
                      <a:moveTo>
                        <a:pt x="0" y="0"/>
                      </a:moveTo>
                      <a:lnTo>
                        <a:pt x="19" y="0"/>
                      </a:lnTo>
                      <a:lnTo>
                        <a:pt x="19"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425" name="Rectangle 288">
                  <a:extLst>
                    <a:ext uri="{FF2B5EF4-FFF2-40B4-BE49-F238E27FC236}">
                      <a16:creationId xmlns:a16="http://schemas.microsoft.com/office/drawing/2014/main" id="{088DECFB-87A3-82E9-49AE-B4F021904F17}"/>
                    </a:ext>
                  </a:extLst>
                </p:cNvPr>
                <p:cNvSpPr>
                  <a:spLocks noChangeArrowheads="1"/>
                </p:cNvSpPr>
                <p:nvPr/>
              </p:nvSpPr>
              <p:spPr bwMode="auto">
                <a:xfrm>
                  <a:off x="3049" y="2489"/>
                  <a:ext cx="1516" cy="4"/>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426" name="Freeform 289">
                  <a:extLst>
                    <a:ext uri="{FF2B5EF4-FFF2-40B4-BE49-F238E27FC236}">
                      <a16:creationId xmlns:a16="http://schemas.microsoft.com/office/drawing/2014/main" id="{0DE69ED8-3601-82CF-B5F2-310DA4FD43DE}"/>
                    </a:ext>
                  </a:extLst>
                </p:cNvPr>
                <p:cNvSpPr>
                  <a:spLocks noEditPoints="1"/>
                </p:cNvSpPr>
                <p:nvPr/>
              </p:nvSpPr>
              <p:spPr bwMode="auto">
                <a:xfrm>
                  <a:off x="3046" y="2491"/>
                  <a:ext cx="1521" cy="19"/>
                </a:xfrm>
                <a:custGeom>
                  <a:avLst/>
                  <a:gdLst>
                    <a:gd name="T0" fmla="*/ 0 w 1521"/>
                    <a:gd name="T1" fmla="*/ 19 h 19"/>
                    <a:gd name="T2" fmla="*/ 54 w 1521"/>
                    <a:gd name="T3" fmla="*/ 0 h 19"/>
                    <a:gd name="T4" fmla="*/ 50 w 1521"/>
                    <a:gd name="T5" fmla="*/ 0 h 19"/>
                    <a:gd name="T6" fmla="*/ 102 w 1521"/>
                    <a:gd name="T7" fmla="*/ 19 h 19"/>
                    <a:gd name="T8" fmla="*/ 102 w 1521"/>
                    <a:gd name="T9" fmla="*/ 0 h 19"/>
                    <a:gd name="T10" fmla="*/ 147 w 1521"/>
                    <a:gd name="T11" fmla="*/ 19 h 19"/>
                    <a:gd name="T12" fmla="*/ 200 w 1521"/>
                    <a:gd name="T13" fmla="*/ 0 h 19"/>
                    <a:gd name="T14" fmla="*/ 196 w 1521"/>
                    <a:gd name="T15" fmla="*/ 0 h 19"/>
                    <a:gd name="T16" fmla="*/ 249 w 1521"/>
                    <a:gd name="T17" fmla="*/ 19 h 19"/>
                    <a:gd name="T18" fmla="*/ 249 w 1521"/>
                    <a:gd name="T19" fmla="*/ 0 h 19"/>
                    <a:gd name="T20" fmla="*/ 294 w 1521"/>
                    <a:gd name="T21" fmla="*/ 19 h 19"/>
                    <a:gd name="T22" fmla="*/ 347 w 1521"/>
                    <a:gd name="T23" fmla="*/ 0 h 19"/>
                    <a:gd name="T24" fmla="*/ 343 w 1521"/>
                    <a:gd name="T25" fmla="*/ 0 h 19"/>
                    <a:gd name="T26" fmla="*/ 396 w 1521"/>
                    <a:gd name="T27" fmla="*/ 19 h 19"/>
                    <a:gd name="T28" fmla="*/ 396 w 1521"/>
                    <a:gd name="T29" fmla="*/ 0 h 19"/>
                    <a:gd name="T30" fmla="*/ 440 w 1521"/>
                    <a:gd name="T31" fmla="*/ 19 h 19"/>
                    <a:gd name="T32" fmla="*/ 494 w 1521"/>
                    <a:gd name="T33" fmla="*/ 0 h 19"/>
                    <a:gd name="T34" fmla="*/ 490 w 1521"/>
                    <a:gd name="T35" fmla="*/ 0 h 19"/>
                    <a:gd name="T36" fmla="*/ 542 w 1521"/>
                    <a:gd name="T37" fmla="*/ 19 h 19"/>
                    <a:gd name="T38" fmla="*/ 542 w 1521"/>
                    <a:gd name="T39" fmla="*/ 0 h 19"/>
                    <a:gd name="T40" fmla="*/ 587 w 1521"/>
                    <a:gd name="T41" fmla="*/ 19 h 19"/>
                    <a:gd name="T42" fmla="*/ 640 w 1521"/>
                    <a:gd name="T43" fmla="*/ 0 h 19"/>
                    <a:gd name="T44" fmla="*/ 636 w 1521"/>
                    <a:gd name="T45" fmla="*/ 0 h 19"/>
                    <a:gd name="T46" fmla="*/ 689 w 1521"/>
                    <a:gd name="T47" fmla="*/ 19 h 19"/>
                    <a:gd name="T48" fmla="*/ 689 w 1521"/>
                    <a:gd name="T49" fmla="*/ 0 h 19"/>
                    <a:gd name="T50" fmla="*/ 734 w 1521"/>
                    <a:gd name="T51" fmla="*/ 19 h 19"/>
                    <a:gd name="T52" fmla="*/ 787 w 1521"/>
                    <a:gd name="T53" fmla="*/ 0 h 19"/>
                    <a:gd name="T54" fmla="*/ 783 w 1521"/>
                    <a:gd name="T55" fmla="*/ 0 h 19"/>
                    <a:gd name="T56" fmla="*/ 836 w 1521"/>
                    <a:gd name="T57" fmla="*/ 19 h 19"/>
                    <a:gd name="T58" fmla="*/ 836 w 1521"/>
                    <a:gd name="T59" fmla="*/ 0 h 19"/>
                    <a:gd name="T60" fmla="*/ 881 w 1521"/>
                    <a:gd name="T61" fmla="*/ 19 h 19"/>
                    <a:gd name="T62" fmla="*/ 934 w 1521"/>
                    <a:gd name="T63" fmla="*/ 0 h 19"/>
                    <a:gd name="T64" fmla="*/ 930 w 1521"/>
                    <a:gd name="T65" fmla="*/ 0 h 19"/>
                    <a:gd name="T66" fmla="*/ 983 w 1521"/>
                    <a:gd name="T67" fmla="*/ 19 h 19"/>
                    <a:gd name="T68" fmla="*/ 983 w 1521"/>
                    <a:gd name="T69" fmla="*/ 0 h 19"/>
                    <a:gd name="T70" fmla="*/ 1027 w 1521"/>
                    <a:gd name="T71" fmla="*/ 19 h 19"/>
                    <a:gd name="T72" fmla="*/ 1080 w 1521"/>
                    <a:gd name="T73" fmla="*/ 0 h 19"/>
                    <a:gd name="T74" fmla="*/ 1076 w 1521"/>
                    <a:gd name="T75" fmla="*/ 0 h 19"/>
                    <a:gd name="T76" fmla="*/ 1129 w 1521"/>
                    <a:gd name="T77" fmla="*/ 19 h 19"/>
                    <a:gd name="T78" fmla="*/ 1129 w 1521"/>
                    <a:gd name="T79" fmla="*/ 0 h 19"/>
                    <a:gd name="T80" fmla="*/ 1174 w 1521"/>
                    <a:gd name="T81" fmla="*/ 19 h 19"/>
                    <a:gd name="T82" fmla="*/ 1227 w 1521"/>
                    <a:gd name="T83" fmla="*/ 0 h 19"/>
                    <a:gd name="T84" fmla="*/ 1223 w 1521"/>
                    <a:gd name="T85" fmla="*/ 0 h 19"/>
                    <a:gd name="T86" fmla="*/ 1276 w 1521"/>
                    <a:gd name="T87" fmla="*/ 19 h 19"/>
                    <a:gd name="T88" fmla="*/ 1276 w 1521"/>
                    <a:gd name="T89" fmla="*/ 0 h 19"/>
                    <a:gd name="T90" fmla="*/ 1321 w 1521"/>
                    <a:gd name="T91" fmla="*/ 19 h 19"/>
                    <a:gd name="T92" fmla="*/ 1374 w 1521"/>
                    <a:gd name="T93" fmla="*/ 0 h 19"/>
                    <a:gd name="T94" fmla="*/ 1370 w 1521"/>
                    <a:gd name="T95" fmla="*/ 0 h 19"/>
                    <a:gd name="T96" fmla="*/ 1423 w 1521"/>
                    <a:gd name="T97" fmla="*/ 19 h 19"/>
                    <a:gd name="T98" fmla="*/ 1423 w 1521"/>
                    <a:gd name="T99" fmla="*/ 0 h 19"/>
                    <a:gd name="T100" fmla="*/ 1467 w 1521"/>
                    <a:gd name="T101" fmla="*/ 19 h 19"/>
                    <a:gd name="T102" fmla="*/ 1521 w 1521"/>
                    <a:gd name="T103" fmla="*/ 0 h 19"/>
                    <a:gd name="T104" fmla="*/ 1517 w 1521"/>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1" h="19">
                      <a:moveTo>
                        <a:pt x="5" y="0"/>
                      </a:moveTo>
                      <a:lnTo>
                        <a:pt x="5" y="19"/>
                      </a:lnTo>
                      <a:lnTo>
                        <a:pt x="0" y="19"/>
                      </a:lnTo>
                      <a:lnTo>
                        <a:pt x="0" y="0"/>
                      </a:lnTo>
                      <a:lnTo>
                        <a:pt x="5" y="0"/>
                      </a:lnTo>
                      <a:close/>
                      <a:moveTo>
                        <a:pt x="54" y="0"/>
                      </a:moveTo>
                      <a:lnTo>
                        <a:pt x="54" y="19"/>
                      </a:lnTo>
                      <a:lnTo>
                        <a:pt x="50" y="19"/>
                      </a:lnTo>
                      <a:lnTo>
                        <a:pt x="50" y="0"/>
                      </a:lnTo>
                      <a:lnTo>
                        <a:pt x="54" y="0"/>
                      </a:lnTo>
                      <a:close/>
                      <a:moveTo>
                        <a:pt x="102" y="0"/>
                      </a:moveTo>
                      <a:lnTo>
                        <a:pt x="102" y="19"/>
                      </a:lnTo>
                      <a:lnTo>
                        <a:pt x="98" y="19"/>
                      </a:lnTo>
                      <a:lnTo>
                        <a:pt x="98" y="0"/>
                      </a:lnTo>
                      <a:lnTo>
                        <a:pt x="102" y="0"/>
                      </a:lnTo>
                      <a:close/>
                      <a:moveTo>
                        <a:pt x="152" y="0"/>
                      </a:moveTo>
                      <a:lnTo>
                        <a:pt x="152" y="19"/>
                      </a:lnTo>
                      <a:lnTo>
                        <a:pt x="147" y="19"/>
                      </a:lnTo>
                      <a:lnTo>
                        <a:pt x="147" y="0"/>
                      </a:lnTo>
                      <a:lnTo>
                        <a:pt x="152" y="0"/>
                      </a:lnTo>
                      <a:close/>
                      <a:moveTo>
                        <a:pt x="200" y="0"/>
                      </a:moveTo>
                      <a:lnTo>
                        <a:pt x="200" y="19"/>
                      </a:lnTo>
                      <a:lnTo>
                        <a:pt x="196" y="19"/>
                      </a:lnTo>
                      <a:lnTo>
                        <a:pt x="196" y="0"/>
                      </a:lnTo>
                      <a:lnTo>
                        <a:pt x="200" y="0"/>
                      </a:lnTo>
                      <a:close/>
                      <a:moveTo>
                        <a:pt x="249" y="0"/>
                      </a:moveTo>
                      <a:lnTo>
                        <a:pt x="249" y="19"/>
                      </a:lnTo>
                      <a:lnTo>
                        <a:pt x="245" y="19"/>
                      </a:lnTo>
                      <a:lnTo>
                        <a:pt x="245" y="0"/>
                      </a:lnTo>
                      <a:lnTo>
                        <a:pt x="249" y="0"/>
                      </a:lnTo>
                      <a:close/>
                      <a:moveTo>
                        <a:pt x="298" y="0"/>
                      </a:moveTo>
                      <a:lnTo>
                        <a:pt x="298" y="19"/>
                      </a:lnTo>
                      <a:lnTo>
                        <a:pt x="294" y="19"/>
                      </a:lnTo>
                      <a:lnTo>
                        <a:pt x="294" y="0"/>
                      </a:lnTo>
                      <a:lnTo>
                        <a:pt x="298" y="0"/>
                      </a:lnTo>
                      <a:close/>
                      <a:moveTo>
                        <a:pt x="347" y="0"/>
                      </a:moveTo>
                      <a:lnTo>
                        <a:pt x="347" y="19"/>
                      </a:lnTo>
                      <a:lnTo>
                        <a:pt x="343" y="19"/>
                      </a:lnTo>
                      <a:lnTo>
                        <a:pt x="343" y="0"/>
                      </a:lnTo>
                      <a:lnTo>
                        <a:pt x="347" y="0"/>
                      </a:lnTo>
                      <a:close/>
                      <a:moveTo>
                        <a:pt x="396" y="0"/>
                      </a:moveTo>
                      <a:lnTo>
                        <a:pt x="396" y="19"/>
                      </a:lnTo>
                      <a:lnTo>
                        <a:pt x="392" y="19"/>
                      </a:lnTo>
                      <a:lnTo>
                        <a:pt x="392" y="0"/>
                      </a:lnTo>
                      <a:lnTo>
                        <a:pt x="396" y="0"/>
                      </a:lnTo>
                      <a:close/>
                      <a:moveTo>
                        <a:pt x="445" y="0"/>
                      </a:moveTo>
                      <a:lnTo>
                        <a:pt x="445" y="19"/>
                      </a:lnTo>
                      <a:lnTo>
                        <a:pt x="440" y="19"/>
                      </a:lnTo>
                      <a:lnTo>
                        <a:pt x="440" y="0"/>
                      </a:lnTo>
                      <a:lnTo>
                        <a:pt x="445" y="0"/>
                      </a:lnTo>
                      <a:close/>
                      <a:moveTo>
                        <a:pt x="494" y="0"/>
                      </a:moveTo>
                      <a:lnTo>
                        <a:pt x="494" y="19"/>
                      </a:lnTo>
                      <a:lnTo>
                        <a:pt x="490" y="19"/>
                      </a:lnTo>
                      <a:lnTo>
                        <a:pt x="490" y="0"/>
                      </a:lnTo>
                      <a:lnTo>
                        <a:pt x="494" y="0"/>
                      </a:lnTo>
                      <a:close/>
                      <a:moveTo>
                        <a:pt x="542" y="0"/>
                      </a:moveTo>
                      <a:lnTo>
                        <a:pt x="542" y="19"/>
                      </a:lnTo>
                      <a:lnTo>
                        <a:pt x="538" y="19"/>
                      </a:lnTo>
                      <a:lnTo>
                        <a:pt x="538" y="0"/>
                      </a:lnTo>
                      <a:lnTo>
                        <a:pt x="542" y="0"/>
                      </a:lnTo>
                      <a:close/>
                      <a:moveTo>
                        <a:pt x="592" y="0"/>
                      </a:moveTo>
                      <a:lnTo>
                        <a:pt x="592" y="19"/>
                      </a:lnTo>
                      <a:lnTo>
                        <a:pt x="587" y="19"/>
                      </a:lnTo>
                      <a:lnTo>
                        <a:pt x="587" y="0"/>
                      </a:lnTo>
                      <a:lnTo>
                        <a:pt x="592" y="0"/>
                      </a:lnTo>
                      <a:close/>
                      <a:moveTo>
                        <a:pt x="640" y="0"/>
                      </a:moveTo>
                      <a:lnTo>
                        <a:pt x="640" y="19"/>
                      </a:lnTo>
                      <a:lnTo>
                        <a:pt x="636" y="19"/>
                      </a:lnTo>
                      <a:lnTo>
                        <a:pt x="636" y="0"/>
                      </a:lnTo>
                      <a:lnTo>
                        <a:pt x="640" y="0"/>
                      </a:lnTo>
                      <a:close/>
                      <a:moveTo>
                        <a:pt x="689" y="0"/>
                      </a:moveTo>
                      <a:lnTo>
                        <a:pt x="689" y="19"/>
                      </a:lnTo>
                      <a:lnTo>
                        <a:pt x="685" y="19"/>
                      </a:lnTo>
                      <a:lnTo>
                        <a:pt x="685" y="0"/>
                      </a:lnTo>
                      <a:lnTo>
                        <a:pt x="689" y="0"/>
                      </a:lnTo>
                      <a:close/>
                      <a:moveTo>
                        <a:pt x="738" y="0"/>
                      </a:moveTo>
                      <a:lnTo>
                        <a:pt x="738" y="19"/>
                      </a:lnTo>
                      <a:lnTo>
                        <a:pt x="734" y="19"/>
                      </a:lnTo>
                      <a:lnTo>
                        <a:pt x="734" y="0"/>
                      </a:lnTo>
                      <a:lnTo>
                        <a:pt x="738" y="0"/>
                      </a:lnTo>
                      <a:close/>
                      <a:moveTo>
                        <a:pt x="787" y="0"/>
                      </a:moveTo>
                      <a:lnTo>
                        <a:pt x="787" y="19"/>
                      </a:lnTo>
                      <a:lnTo>
                        <a:pt x="783" y="19"/>
                      </a:lnTo>
                      <a:lnTo>
                        <a:pt x="783" y="0"/>
                      </a:lnTo>
                      <a:lnTo>
                        <a:pt x="787" y="0"/>
                      </a:lnTo>
                      <a:close/>
                      <a:moveTo>
                        <a:pt x="836" y="0"/>
                      </a:moveTo>
                      <a:lnTo>
                        <a:pt x="836" y="19"/>
                      </a:lnTo>
                      <a:lnTo>
                        <a:pt x="832" y="19"/>
                      </a:lnTo>
                      <a:lnTo>
                        <a:pt x="832" y="0"/>
                      </a:lnTo>
                      <a:lnTo>
                        <a:pt x="836" y="0"/>
                      </a:lnTo>
                      <a:close/>
                      <a:moveTo>
                        <a:pt x="885" y="0"/>
                      </a:moveTo>
                      <a:lnTo>
                        <a:pt x="885" y="19"/>
                      </a:lnTo>
                      <a:lnTo>
                        <a:pt x="881" y="19"/>
                      </a:lnTo>
                      <a:lnTo>
                        <a:pt x="881" y="0"/>
                      </a:lnTo>
                      <a:lnTo>
                        <a:pt x="885" y="0"/>
                      </a:lnTo>
                      <a:close/>
                      <a:moveTo>
                        <a:pt x="934" y="0"/>
                      </a:moveTo>
                      <a:lnTo>
                        <a:pt x="934" y="19"/>
                      </a:lnTo>
                      <a:lnTo>
                        <a:pt x="930" y="19"/>
                      </a:lnTo>
                      <a:lnTo>
                        <a:pt x="930" y="0"/>
                      </a:lnTo>
                      <a:lnTo>
                        <a:pt x="934" y="0"/>
                      </a:lnTo>
                      <a:close/>
                      <a:moveTo>
                        <a:pt x="983" y="0"/>
                      </a:moveTo>
                      <a:lnTo>
                        <a:pt x="983" y="19"/>
                      </a:lnTo>
                      <a:lnTo>
                        <a:pt x="978" y="19"/>
                      </a:lnTo>
                      <a:lnTo>
                        <a:pt x="978" y="0"/>
                      </a:lnTo>
                      <a:lnTo>
                        <a:pt x="983" y="0"/>
                      </a:lnTo>
                      <a:close/>
                      <a:moveTo>
                        <a:pt x="1032" y="0"/>
                      </a:moveTo>
                      <a:lnTo>
                        <a:pt x="1032" y="19"/>
                      </a:lnTo>
                      <a:lnTo>
                        <a:pt x="1027" y="19"/>
                      </a:lnTo>
                      <a:lnTo>
                        <a:pt x="1027" y="0"/>
                      </a:lnTo>
                      <a:lnTo>
                        <a:pt x="1032" y="0"/>
                      </a:lnTo>
                      <a:close/>
                      <a:moveTo>
                        <a:pt x="1080" y="0"/>
                      </a:moveTo>
                      <a:lnTo>
                        <a:pt x="1080" y="19"/>
                      </a:lnTo>
                      <a:lnTo>
                        <a:pt x="1076" y="19"/>
                      </a:lnTo>
                      <a:lnTo>
                        <a:pt x="1076" y="0"/>
                      </a:lnTo>
                      <a:lnTo>
                        <a:pt x="1080" y="0"/>
                      </a:lnTo>
                      <a:close/>
                      <a:moveTo>
                        <a:pt x="1129" y="0"/>
                      </a:moveTo>
                      <a:lnTo>
                        <a:pt x="1129" y="19"/>
                      </a:lnTo>
                      <a:lnTo>
                        <a:pt x="1125" y="19"/>
                      </a:lnTo>
                      <a:lnTo>
                        <a:pt x="1125" y="0"/>
                      </a:lnTo>
                      <a:lnTo>
                        <a:pt x="1129" y="0"/>
                      </a:lnTo>
                      <a:close/>
                      <a:moveTo>
                        <a:pt x="1179" y="0"/>
                      </a:moveTo>
                      <a:lnTo>
                        <a:pt x="1179" y="19"/>
                      </a:lnTo>
                      <a:lnTo>
                        <a:pt x="1174" y="19"/>
                      </a:lnTo>
                      <a:lnTo>
                        <a:pt x="1174" y="0"/>
                      </a:lnTo>
                      <a:lnTo>
                        <a:pt x="1179" y="0"/>
                      </a:lnTo>
                      <a:close/>
                      <a:moveTo>
                        <a:pt x="1227" y="0"/>
                      </a:moveTo>
                      <a:lnTo>
                        <a:pt x="1227" y="19"/>
                      </a:lnTo>
                      <a:lnTo>
                        <a:pt x="1223" y="19"/>
                      </a:lnTo>
                      <a:lnTo>
                        <a:pt x="1223" y="0"/>
                      </a:lnTo>
                      <a:lnTo>
                        <a:pt x="1227" y="0"/>
                      </a:lnTo>
                      <a:close/>
                      <a:moveTo>
                        <a:pt x="1276" y="0"/>
                      </a:moveTo>
                      <a:lnTo>
                        <a:pt x="1276" y="19"/>
                      </a:lnTo>
                      <a:lnTo>
                        <a:pt x="1272" y="19"/>
                      </a:lnTo>
                      <a:lnTo>
                        <a:pt x="1272" y="0"/>
                      </a:lnTo>
                      <a:lnTo>
                        <a:pt x="1276" y="0"/>
                      </a:lnTo>
                      <a:close/>
                      <a:moveTo>
                        <a:pt x="1325" y="0"/>
                      </a:moveTo>
                      <a:lnTo>
                        <a:pt x="1325" y="19"/>
                      </a:lnTo>
                      <a:lnTo>
                        <a:pt x="1321" y="19"/>
                      </a:lnTo>
                      <a:lnTo>
                        <a:pt x="1321" y="0"/>
                      </a:lnTo>
                      <a:lnTo>
                        <a:pt x="1325" y="0"/>
                      </a:lnTo>
                      <a:close/>
                      <a:moveTo>
                        <a:pt x="1374" y="0"/>
                      </a:moveTo>
                      <a:lnTo>
                        <a:pt x="1374" y="19"/>
                      </a:lnTo>
                      <a:lnTo>
                        <a:pt x="1370" y="19"/>
                      </a:lnTo>
                      <a:lnTo>
                        <a:pt x="1370" y="0"/>
                      </a:lnTo>
                      <a:lnTo>
                        <a:pt x="1374" y="0"/>
                      </a:lnTo>
                      <a:close/>
                      <a:moveTo>
                        <a:pt x="1423" y="0"/>
                      </a:moveTo>
                      <a:lnTo>
                        <a:pt x="1423" y="19"/>
                      </a:lnTo>
                      <a:lnTo>
                        <a:pt x="1418" y="19"/>
                      </a:lnTo>
                      <a:lnTo>
                        <a:pt x="1418" y="0"/>
                      </a:lnTo>
                      <a:lnTo>
                        <a:pt x="1423" y="0"/>
                      </a:lnTo>
                      <a:close/>
                      <a:moveTo>
                        <a:pt x="1472" y="0"/>
                      </a:moveTo>
                      <a:lnTo>
                        <a:pt x="1472" y="19"/>
                      </a:lnTo>
                      <a:lnTo>
                        <a:pt x="1467" y="19"/>
                      </a:lnTo>
                      <a:lnTo>
                        <a:pt x="1467" y="0"/>
                      </a:lnTo>
                      <a:lnTo>
                        <a:pt x="1472" y="0"/>
                      </a:lnTo>
                      <a:close/>
                      <a:moveTo>
                        <a:pt x="1521" y="0"/>
                      </a:moveTo>
                      <a:lnTo>
                        <a:pt x="1521" y="19"/>
                      </a:lnTo>
                      <a:lnTo>
                        <a:pt x="1517" y="19"/>
                      </a:lnTo>
                      <a:lnTo>
                        <a:pt x="1517" y="0"/>
                      </a:lnTo>
                      <a:lnTo>
                        <a:pt x="1521"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427" name="Freeform 290">
                  <a:extLst>
                    <a:ext uri="{FF2B5EF4-FFF2-40B4-BE49-F238E27FC236}">
                      <a16:creationId xmlns:a16="http://schemas.microsoft.com/office/drawing/2014/main" id="{86FB0F51-5F6C-0BDA-3C9E-3E1189AD8641}"/>
                    </a:ext>
                  </a:extLst>
                </p:cNvPr>
                <p:cNvSpPr>
                  <a:spLocks/>
                </p:cNvSpPr>
                <p:nvPr/>
              </p:nvSpPr>
              <p:spPr bwMode="auto">
                <a:xfrm>
                  <a:off x="3066" y="2040"/>
                  <a:ext cx="1480" cy="457"/>
                </a:xfrm>
                <a:custGeom>
                  <a:avLst/>
                  <a:gdLst>
                    <a:gd name="T0" fmla="*/ 0 w 8300"/>
                    <a:gd name="T1" fmla="*/ 0 h 2568"/>
                    <a:gd name="T2" fmla="*/ 0 w 8300"/>
                    <a:gd name="T3" fmla="*/ 0 h 2568"/>
                    <a:gd name="T4" fmla="*/ 0 w 8300"/>
                    <a:gd name="T5" fmla="*/ 0 h 2568"/>
                    <a:gd name="T6" fmla="*/ 0 w 8300"/>
                    <a:gd name="T7" fmla="*/ 0 h 2568"/>
                    <a:gd name="T8" fmla="*/ 0 w 8300"/>
                    <a:gd name="T9" fmla="*/ 0 h 2568"/>
                    <a:gd name="T10" fmla="*/ 0 w 8300"/>
                    <a:gd name="T11" fmla="*/ 0 h 2568"/>
                    <a:gd name="T12" fmla="*/ 0 w 8300"/>
                    <a:gd name="T13" fmla="*/ 0 h 2568"/>
                    <a:gd name="T14" fmla="*/ 0 w 8300"/>
                    <a:gd name="T15" fmla="*/ 0 h 2568"/>
                    <a:gd name="T16" fmla="*/ 0 w 8300"/>
                    <a:gd name="T17" fmla="*/ 0 h 2568"/>
                    <a:gd name="T18" fmla="*/ 0 w 8300"/>
                    <a:gd name="T19" fmla="*/ 0 h 2568"/>
                    <a:gd name="T20" fmla="*/ 0 w 8300"/>
                    <a:gd name="T21" fmla="*/ 0 h 2568"/>
                    <a:gd name="T22" fmla="*/ 0 w 8300"/>
                    <a:gd name="T23" fmla="*/ 0 h 2568"/>
                    <a:gd name="T24" fmla="*/ 0 w 8300"/>
                    <a:gd name="T25" fmla="*/ 0 h 2568"/>
                    <a:gd name="T26" fmla="*/ 0 w 8300"/>
                    <a:gd name="T27" fmla="*/ 0 h 2568"/>
                    <a:gd name="T28" fmla="*/ 0 w 8300"/>
                    <a:gd name="T29" fmla="*/ 0 h 2568"/>
                    <a:gd name="T30" fmla="*/ 0 w 8300"/>
                    <a:gd name="T31" fmla="*/ 0 h 2568"/>
                    <a:gd name="T32" fmla="*/ 0 w 8300"/>
                    <a:gd name="T33" fmla="*/ 0 h 2568"/>
                    <a:gd name="T34" fmla="*/ 0 w 8300"/>
                    <a:gd name="T35" fmla="*/ 0 h 2568"/>
                    <a:gd name="T36" fmla="*/ 0 w 8300"/>
                    <a:gd name="T37" fmla="*/ 0 h 2568"/>
                    <a:gd name="T38" fmla="*/ 0 w 8300"/>
                    <a:gd name="T39" fmla="*/ 0 h 2568"/>
                    <a:gd name="T40" fmla="*/ 0 w 8300"/>
                    <a:gd name="T41" fmla="*/ 0 h 2568"/>
                    <a:gd name="T42" fmla="*/ 0 w 8300"/>
                    <a:gd name="T43" fmla="*/ 0 h 2568"/>
                    <a:gd name="T44" fmla="*/ 0 w 8300"/>
                    <a:gd name="T45" fmla="*/ 0 h 2568"/>
                    <a:gd name="T46" fmla="*/ 0 w 8300"/>
                    <a:gd name="T47" fmla="*/ 0 h 2568"/>
                    <a:gd name="T48" fmla="*/ 0 w 8300"/>
                    <a:gd name="T49" fmla="*/ 0 h 2568"/>
                    <a:gd name="T50" fmla="*/ 0 w 8300"/>
                    <a:gd name="T51" fmla="*/ 0 h 2568"/>
                    <a:gd name="T52" fmla="*/ 0 w 8300"/>
                    <a:gd name="T53" fmla="*/ 0 h 2568"/>
                    <a:gd name="T54" fmla="*/ 0 w 8300"/>
                    <a:gd name="T55" fmla="*/ 0 h 2568"/>
                    <a:gd name="T56" fmla="*/ 0 w 8300"/>
                    <a:gd name="T57" fmla="*/ 0 h 2568"/>
                    <a:gd name="T58" fmla="*/ 0 w 8300"/>
                    <a:gd name="T59" fmla="*/ 0 h 2568"/>
                    <a:gd name="T60" fmla="*/ 0 w 8300"/>
                    <a:gd name="T61" fmla="*/ 0 h 2568"/>
                    <a:gd name="T62" fmla="*/ 0 w 8300"/>
                    <a:gd name="T63" fmla="*/ 0 h 2568"/>
                    <a:gd name="T64" fmla="*/ 0 w 8300"/>
                    <a:gd name="T65" fmla="*/ 0 h 2568"/>
                    <a:gd name="T66" fmla="*/ 0 w 8300"/>
                    <a:gd name="T67" fmla="*/ 0 h 2568"/>
                    <a:gd name="T68" fmla="*/ 0 w 8300"/>
                    <a:gd name="T69" fmla="*/ 0 h 2568"/>
                    <a:gd name="T70" fmla="*/ 0 w 8300"/>
                    <a:gd name="T71" fmla="*/ 0 h 2568"/>
                    <a:gd name="T72" fmla="*/ 0 w 8300"/>
                    <a:gd name="T73" fmla="*/ 0 h 2568"/>
                    <a:gd name="T74" fmla="*/ 0 w 8300"/>
                    <a:gd name="T75" fmla="*/ 0 h 2568"/>
                    <a:gd name="T76" fmla="*/ 0 w 8300"/>
                    <a:gd name="T77" fmla="*/ 0 h 2568"/>
                    <a:gd name="T78" fmla="*/ 0 w 8300"/>
                    <a:gd name="T79" fmla="*/ 0 h 2568"/>
                    <a:gd name="T80" fmla="*/ 0 w 8300"/>
                    <a:gd name="T81" fmla="*/ 0 h 2568"/>
                    <a:gd name="T82" fmla="*/ 0 w 8300"/>
                    <a:gd name="T83" fmla="*/ 0 h 25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300" h="2568">
                      <a:moveTo>
                        <a:pt x="36" y="2496"/>
                      </a:moveTo>
                      <a:lnTo>
                        <a:pt x="312" y="2496"/>
                      </a:lnTo>
                      <a:lnTo>
                        <a:pt x="584" y="2496"/>
                      </a:lnTo>
                      <a:lnTo>
                        <a:pt x="860" y="2496"/>
                      </a:lnTo>
                      <a:lnTo>
                        <a:pt x="1136" y="2496"/>
                      </a:lnTo>
                      <a:lnTo>
                        <a:pt x="1108" y="2511"/>
                      </a:lnTo>
                      <a:lnTo>
                        <a:pt x="1380" y="2155"/>
                      </a:lnTo>
                      <a:cubicBezTo>
                        <a:pt x="1387" y="2146"/>
                        <a:pt x="1397" y="2140"/>
                        <a:pt x="1408" y="2140"/>
                      </a:cubicBezTo>
                      <a:lnTo>
                        <a:pt x="1684" y="2140"/>
                      </a:lnTo>
                      <a:lnTo>
                        <a:pt x="1956" y="2140"/>
                      </a:lnTo>
                      <a:lnTo>
                        <a:pt x="2232" y="2140"/>
                      </a:lnTo>
                      <a:lnTo>
                        <a:pt x="2199" y="2164"/>
                      </a:lnTo>
                      <a:lnTo>
                        <a:pt x="2471" y="1452"/>
                      </a:lnTo>
                      <a:cubicBezTo>
                        <a:pt x="2476" y="1438"/>
                        <a:pt x="2490" y="1428"/>
                        <a:pt x="2504" y="1428"/>
                      </a:cubicBezTo>
                      <a:lnTo>
                        <a:pt x="2780" y="1428"/>
                      </a:lnTo>
                      <a:lnTo>
                        <a:pt x="3052" y="1428"/>
                      </a:lnTo>
                      <a:lnTo>
                        <a:pt x="3328" y="1428"/>
                      </a:lnTo>
                      <a:lnTo>
                        <a:pt x="3300" y="1442"/>
                      </a:lnTo>
                      <a:lnTo>
                        <a:pt x="3576" y="1086"/>
                      </a:lnTo>
                      <a:cubicBezTo>
                        <a:pt x="3583" y="1078"/>
                        <a:pt x="3593" y="1072"/>
                        <a:pt x="3604" y="1072"/>
                      </a:cubicBezTo>
                      <a:lnTo>
                        <a:pt x="3876" y="1072"/>
                      </a:lnTo>
                      <a:lnTo>
                        <a:pt x="4152" y="1072"/>
                      </a:lnTo>
                      <a:lnTo>
                        <a:pt x="4424" y="1072"/>
                      </a:lnTo>
                      <a:lnTo>
                        <a:pt x="4396" y="1086"/>
                      </a:lnTo>
                      <a:lnTo>
                        <a:pt x="4672" y="730"/>
                      </a:lnTo>
                      <a:cubicBezTo>
                        <a:pt x="4679" y="722"/>
                        <a:pt x="4689" y="716"/>
                        <a:pt x="4700" y="716"/>
                      </a:cubicBezTo>
                      <a:lnTo>
                        <a:pt x="4972" y="716"/>
                      </a:lnTo>
                      <a:lnTo>
                        <a:pt x="5248" y="716"/>
                      </a:lnTo>
                      <a:lnTo>
                        <a:pt x="5524" y="716"/>
                      </a:lnTo>
                      <a:lnTo>
                        <a:pt x="5491" y="740"/>
                      </a:lnTo>
                      <a:lnTo>
                        <a:pt x="5763" y="24"/>
                      </a:lnTo>
                      <a:cubicBezTo>
                        <a:pt x="5768" y="10"/>
                        <a:pt x="5782" y="0"/>
                        <a:pt x="5796" y="0"/>
                      </a:cubicBezTo>
                      <a:lnTo>
                        <a:pt x="6072" y="0"/>
                      </a:lnTo>
                      <a:lnTo>
                        <a:pt x="6344" y="0"/>
                      </a:lnTo>
                      <a:lnTo>
                        <a:pt x="6620" y="0"/>
                      </a:lnTo>
                      <a:lnTo>
                        <a:pt x="6892" y="0"/>
                      </a:lnTo>
                      <a:lnTo>
                        <a:pt x="7168" y="0"/>
                      </a:lnTo>
                      <a:lnTo>
                        <a:pt x="7444" y="0"/>
                      </a:lnTo>
                      <a:lnTo>
                        <a:pt x="7716" y="0"/>
                      </a:lnTo>
                      <a:lnTo>
                        <a:pt x="7992" y="0"/>
                      </a:lnTo>
                      <a:lnTo>
                        <a:pt x="8264" y="0"/>
                      </a:lnTo>
                      <a:cubicBezTo>
                        <a:pt x="8284" y="0"/>
                        <a:pt x="8300" y="17"/>
                        <a:pt x="8300" y="36"/>
                      </a:cubicBezTo>
                      <a:cubicBezTo>
                        <a:pt x="8300" y="56"/>
                        <a:pt x="8284" y="72"/>
                        <a:pt x="8264" y="72"/>
                      </a:cubicBezTo>
                      <a:lnTo>
                        <a:pt x="7992" y="72"/>
                      </a:lnTo>
                      <a:lnTo>
                        <a:pt x="7716" y="72"/>
                      </a:lnTo>
                      <a:lnTo>
                        <a:pt x="7444" y="72"/>
                      </a:lnTo>
                      <a:lnTo>
                        <a:pt x="7168" y="72"/>
                      </a:lnTo>
                      <a:lnTo>
                        <a:pt x="6892" y="72"/>
                      </a:lnTo>
                      <a:lnTo>
                        <a:pt x="6620" y="72"/>
                      </a:lnTo>
                      <a:lnTo>
                        <a:pt x="6344" y="72"/>
                      </a:lnTo>
                      <a:lnTo>
                        <a:pt x="6072" y="72"/>
                      </a:lnTo>
                      <a:lnTo>
                        <a:pt x="5796" y="72"/>
                      </a:lnTo>
                      <a:lnTo>
                        <a:pt x="5830" y="49"/>
                      </a:lnTo>
                      <a:lnTo>
                        <a:pt x="5558" y="765"/>
                      </a:lnTo>
                      <a:cubicBezTo>
                        <a:pt x="5553" y="779"/>
                        <a:pt x="5539" y="788"/>
                        <a:pt x="5524" y="788"/>
                      </a:cubicBezTo>
                      <a:lnTo>
                        <a:pt x="5248" y="788"/>
                      </a:lnTo>
                      <a:lnTo>
                        <a:pt x="4972" y="788"/>
                      </a:lnTo>
                      <a:lnTo>
                        <a:pt x="4700" y="788"/>
                      </a:lnTo>
                      <a:lnTo>
                        <a:pt x="4729" y="775"/>
                      </a:lnTo>
                      <a:lnTo>
                        <a:pt x="4453" y="1131"/>
                      </a:lnTo>
                      <a:cubicBezTo>
                        <a:pt x="4446" y="1139"/>
                        <a:pt x="4436" y="1144"/>
                        <a:pt x="4424" y="1144"/>
                      </a:cubicBezTo>
                      <a:lnTo>
                        <a:pt x="4152" y="1144"/>
                      </a:lnTo>
                      <a:lnTo>
                        <a:pt x="3876" y="1144"/>
                      </a:lnTo>
                      <a:lnTo>
                        <a:pt x="3604" y="1144"/>
                      </a:lnTo>
                      <a:lnTo>
                        <a:pt x="3633" y="1131"/>
                      </a:lnTo>
                      <a:lnTo>
                        <a:pt x="3357" y="1487"/>
                      </a:lnTo>
                      <a:cubicBezTo>
                        <a:pt x="3350" y="1495"/>
                        <a:pt x="3340" y="1500"/>
                        <a:pt x="3328" y="1500"/>
                      </a:cubicBezTo>
                      <a:lnTo>
                        <a:pt x="3052" y="1500"/>
                      </a:lnTo>
                      <a:lnTo>
                        <a:pt x="2780" y="1500"/>
                      </a:lnTo>
                      <a:lnTo>
                        <a:pt x="2504" y="1500"/>
                      </a:lnTo>
                      <a:lnTo>
                        <a:pt x="2538" y="1477"/>
                      </a:lnTo>
                      <a:lnTo>
                        <a:pt x="2266" y="2189"/>
                      </a:lnTo>
                      <a:cubicBezTo>
                        <a:pt x="2261" y="2203"/>
                        <a:pt x="2247" y="2212"/>
                        <a:pt x="2232" y="2212"/>
                      </a:cubicBezTo>
                      <a:lnTo>
                        <a:pt x="1956" y="2212"/>
                      </a:lnTo>
                      <a:lnTo>
                        <a:pt x="1684" y="2212"/>
                      </a:lnTo>
                      <a:lnTo>
                        <a:pt x="1408" y="2212"/>
                      </a:lnTo>
                      <a:lnTo>
                        <a:pt x="1437" y="2198"/>
                      </a:lnTo>
                      <a:lnTo>
                        <a:pt x="1165" y="2554"/>
                      </a:lnTo>
                      <a:cubicBezTo>
                        <a:pt x="1158" y="2563"/>
                        <a:pt x="1148" y="2568"/>
                        <a:pt x="1136" y="2568"/>
                      </a:cubicBezTo>
                      <a:lnTo>
                        <a:pt x="860" y="2568"/>
                      </a:lnTo>
                      <a:lnTo>
                        <a:pt x="584" y="2568"/>
                      </a:lnTo>
                      <a:lnTo>
                        <a:pt x="312" y="2568"/>
                      </a:lnTo>
                      <a:lnTo>
                        <a:pt x="36" y="2568"/>
                      </a:lnTo>
                      <a:cubicBezTo>
                        <a:pt x="17" y="2568"/>
                        <a:pt x="0" y="2552"/>
                        <a:pt x="0" y="2532"/>
                      </a:cubicBezTo>
                      <a:cubicBezTo>
                        <a:pt x="0" y="2513"/>
                        <a:pt x="17" y="2496"/>
                        <a:pt x="36" y="2496"/>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428" name="Freeform 291">
                  <a:extLst>
                    <a:ext uri="{FF2B5EF4-FFF2-40B4-BE49-F238E27FC236}">
                      <a16:creationId xmlns:a16="http://schemas.microsoft.com/office/drawing/2014/main" id="{DF23D319-437D-8FA2-2C12-C9CB79DE7F00}"/>
                    </a:ext>
                  </a:extLst>
                </p:cNvPr>
                <p:cNvSpPr>
                  <a:spLocks/>
                </p:cNvSpPr>
                <p:nvPr/>
              </p:nvSpPr>
              <p:spPr bwMode="auto">
                <a:xfrm>
                  <a:off x="3052" y="2470"/>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29" name="Freeform 292">
                  <a:extLst>
                    <a:ext uri="{FF2B5EF4-FFF2-40B4-BE49-F238E27FC236}">
                      <a16:creationId xmlns:a16="http://schemas.microsoft.com/office/drawing/2014/main" id="{5ED64C86-D98C-CA9A-00C6-1174E7BC02B8}"/>
                    </a:ext>
                  </a:extLst>
                </p:cNvPr>
                <p:cNvSpPr>
                  <a:spLocks noEditPoints="1"/>
                </p:cNvSpPr>
                <p:nvPr/>
              </p:nvSpPr>
              <p:spPr bwMode="auto">
                <a:xfrm>
                  <a:off x="3050"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30" name="Freeform 293">
                  <a:extLst>
                    <a:ext uri="{FF2B5EF4-FFF2-40B4-BE49-F238E27FC236}">
                      <a16:creationId xmlns:a16="http://schemas.microsoft.com/office/drawing/2014/main" id="{265BFF48-4FA0-7A66-CE86-F68C2ECAC557}"/>
                    </a:ext>
                  </a:extLst>
                </p:cNvPr>
                <p:cNvSpPr>
                  <a:spLocks/>
                </p:cNvSpPr>
                <p:nvPr/>
              </p:nvSpPr>
              <p:spPr bwMode="auto">
                <a:xfrm>
                  <a:off x="3101" y="2470"/>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1" name="Freeform 294">
                  <a:extLst>
                    <a:ext uri="{FF2B5EF4-FFF2-40B4-BE49-F238E27FC236}">
                      <a16:creationId xmlns:a16="http://schemas.microsoft.com/office/drawing/2014/main" id="{6707C1A8-55D1-831A-DAAE-55284EBC7919}"/>
                    </a:ext>
                  </a:extLst>
                </p:cNvPr>
                <p:cNvSpPr>
                  <a:spLocks noEditPoints="1"/>
                </p:cNvSpPr>
                <p:nvPr/>
              </p:nvSpPr>
              <p:spPr bwMode="auto">
                <a:xfrm>
                  <a:off x="3099" y="2468"/>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32" name="Freeform 295">
                  <a:extLst>
                    <a:ext uri="{FF2B5EF4-FFF2-40B4-BE49-F238E27FC236}">
                      <a16:creationId xmlns:a16="http://schemas.microsoft.com/office/drawing/2014/main" id="{E665A3BB-FA44-D29E-ABFC-275F906767EC}"/>
                    </a:ext>
                  </a:extLst>
                </p:cNvPr>
                <p:cNvSpPr>
                  <a:spLocks/>
                </p:cNvSpPr>
                <p:nvPr/>
              </p:nvSpPr>
              <p:spPr bwMode="auto">
                <a:xfrm>
                  <a:off x="3150" y="2470"/>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3" name="Freeform 296">
                  <a:extLst>
                    <a:ext uri="{FF2B5EF4-FFF2-40B4-BE49-F238E27FC236}">
                      <a16:creationId xmlns:a16="http://schemas.microsoft.com/office/drawing/2014/main" id="{F8DA3E58-D629-683A-61B9-839ED6DAEF82}"/>
                    </a:ext>
                  </a:extLst>
                </p:cNvPr>
                <p:cNvSpPr>
                  <a:spLocks noEditPoints="1"/>
                </p:cNvSpPr>
                <p:nvPr/>
              </p:nvSpPr>
              <p:spPr bwMode="auto">
                <a:xfrm>
                  <a:off x="3148"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34" name="Freeform 297">
                  <a:extLst>
                    <a:ext uri="{FF2B5EF4-FFF2-40B4-BE49-F238E27FC236}">
                      <a16:creationId xmlns:a16="http://schemas.microsoft.com/office/drawing/2014/main" id="{343C40B5-B12C-D1A4-A18F-FF1E68E9C5FF}"/>
                    </a:ext>
                  </a:extLst>
                </p:cNvPr>
                <p:cNvSpPr>
                  <a:spLocks/>
                </p:cNvSpPr>
                <p:nvPr/>
              </p:nvSpPr>
              <p:spPr bwMode="auto">
                <a:xfrm>
                  <a:off x="3198" y="2470"/>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 name="Freeform 298">
                  <a:extLst>
                    <a:ext uri="{FF2B5EF4-FFF2-40B4-BE49-F238E27FC236}">
                      <a16:creationId xmlns:a16="http://schemas.microsoft.com/office/drawing/2014/main" id="{DCB4E7C5-6347-52FF-0889-D077ABF0BF00}"/>
                    </a:ext>
                  </a:extLst>
                </p:cNvPr>
                <p:cNvSpPr>
                  <a:spLocks noEditPoints="1"/>
                </p:cNvSpPr>
                <p:nvPr/>
              </p:nvSpPr>
              <p:spPr bwMode="auto">
                <a:xfrm>
                  <a:off x="3196"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36" name="Freeform 299">
                  <a:extLst>
                    <a:ext uri="{FF2B5EF4-FFF2-40B4-BE49-F238E27FC236}">
                      <a16:creationId xmlns:a16="http://schemas.microsoft.com/office/drawing/2014/main" id="{F8F27539-1120-67D4-9622-D97BDE89CC63}"/>
                    </a:ext>
                  </a:extLst>
                </p:cNvPr>
                <p:cNvSpPr>
                  <a:spLocks/>
                </p:cNvSpPr>
                <p:nvPr/>
              </p:nvSpPr>
              <p:spPr bwMode="auto">
                <a:xfrm>
                  <a:off x="3248" y="2470"/>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 name="Freeform 300">
                  <a:extLst>
                    <a:ext uri="{FF2B5EF4-FFF2-40B4-BE49-F238E27FC236}">
                      <a16:creationId xmlns:a16="http://schemas.microsoft.com/office/drawing/2014/main" id="{75E8139D-F0A1-56B5-619C-E5C02ECC8B54}"/>
                    </a:ext>
                  </a:extLst>
                </p:cNvPr>
                <p:cNvSpPr>
                  <a:spLocks noEditPoints="1"/>
                </p:cNvSpPr>
                <p:nvPr/>
              </p:nvSpPr>
              <p:spPr bwMode="auto">
                <a:xfrm>
                  <a:off x="3245" y="246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38" name="Freeform 301">
                  <a:extLst>
                    <a:ext uri="{FF2B5EF4-FFF2-40B4-BE49-F238E27FC236}">
                      <a16:creationId xmlns:a16="http://schemas.microsoft.com/office/drawing/2014/main" id="{46862F5C-06C8-0EC6-0299-24B3F468070D}"/>
                    </a:ext>
                  </a:extLst>
                </p:cNvPr>
                <p:cNvSpPr>
                  <a:spLocks/>
                </p:cNvSpPr>
                <p:nvPr/>
              </p:nvSpPr>
              <p:spPr bwMode="auto">
                <a:xfrm>
                  <a:off x="3297" y="2407"/>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 name="Freeform 302">
                  <a:extLst>
                    <a:ext uri="{FF2B5EF4-FFF2-40B4-BE49-F238E27FC236}">
                      <a16:creationId xmlns:a16="http://schemas.microsoft.com/office/drawing/2014/main" id="{9C19E0C6-C5F3-7C0B-C917-FFE13F1C8C35}"/>
                    </a:ext>
                  </a:extLst>
                </p:cNvPr>
                <p:cNvSpPr>
                  <a:spLocks noEditPoints="1"/>
                </p:cNvSpPr>
                <p:nvPr/>
              </p:nvSpPr>
              <p:spPr bwMode="auto">
                <a:xfrm>
                  <a:off x="3295"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40" name="Freeform 303">
                  <a:extLst>
                    <a:ext uri="{FF2B5EF4-FFF2-40B4-BE49-F238E27FC236}">
                      <a16:creationId xmlns:a16="http://schemas.microsoft.com/office/drawing/2014/main" id="{C12ADFF2-BBFA-7AA4-8B24-7277566FBEA8}"/>
                    </a:ext>
                  </a:extLst>
                </p:cNvPr>
                <p:cNvSpPr>
                  <a:spLocks/>
                </p:cNvSpPr>
                <p:nvPr/>
              </p:nvSpPr>
              <p:spPr bwMode="auto">
                <a:xfrm>
                  <a:off x="3345" y="2407"/>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1" name="Freeform 304">
                  <a:extLst>
                    <a:ext uri="{FF2B5EF4-FFF2-40B4-BE49-F238E27FC236}">
                      <a16:creationId xmlns:a16="http://schemas.microsoft.com/office/drawing/2014/main" id="{7C0FBB90-9F0E-8F8F-1439-98FF5C7C81A3}"/>
                    </a:ext>
                  </a:extLst>
                </p:cNvPr>
                <p:cNvSpPr>
                  <a:spLocks noEditPoints="1"/>
                </p:cNvSpPr>
                <p:nvPr/>
              </p:nvSpPr>
              <p:spPr bwMode="auto">
                <a:xfrm>
                  <a:off x="3343"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42" name="Freeform 305">
                  <a:extLst>
                    <a:ext uri="{FF2B5EF4-FFF2-40B4-BE49-F238E27FC236}">
                      <a16:creationId xmlns:a16="http://schemas.microsoft.com/office/drawing/2014/main" id="{0A428B92-2BEE-516E-1498-7FE2B3B86D99}"/>
                    </a:ext>
                  </a:extLst>
                </p:cNvPr>
                <p:cNvSpPr>
                  <a:spLocks/>
                </p:cNvSpPr>
                <p:nvPr/>
              </p:nvSpPr>
              <p:spPr bwMode="auto">
                <a:xfrm>
                  <a:off x="3394" y="2407"/>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3" name="Freeform 306">
                  <a:extLst>
                    <a:ext uri="{FF2B5EF4-FFF2-40B4-BE49-F238E27FC236}">
                      <a16:creationId xmlns:a16="http://schemas.microsoft.com/office/drawing/2014/main" id="{1AA94E8A-9683-72A1-AF93-B41E2939EDF6}"/>
                    </a:ext>
                  </a:extLst>
                </p:cNvPr>
                <p:cNvSpPr>
                  <a:spLocks noEditPoints="1"/>
                </p:cNvSpPr>
                <p:nvPr/>
              </p:nvSpPr>
              <p:spPr bwMode="auto">
                <a:xfrm>
                  <a:off x="3392"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44" name="Freeform 307">
                  <a:extLst>
                    <a:ext uri="{FF2B5EF4-FFF2-40B4-BE49-F238E27FC236}">
                      <a16:creationId xmlns:a16="http://schemas.microsoft.com/office/drawing/2014/main" id="{6109D94C-E1D1-68BD-57D2-F287F16DCB05}"/>
                    </a:ext>
                  </a:extLst>
                </p:cNvPr>
                <p:cNvSpPr>
                  <a:spLocks/>
                </p:cNvSpPr>
                <p:nvPr/>
              </p:nvSpPr>
              <p:spPr bwMode="auto">
                <a:xfrm>
                  <a:off x="3443" y="2407"/>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5" name="Freeform 308">
                  <a:extLst>
                    <a:ext uri="{FF2B5EF4-FFF2-40B4-BE49-F238E27FC236}">
                      <a16:creationId xmlns:a16="http://schemas.microsoft.com/office/drawing/2014/main" id="{1EB19C0D-372A-BB0E-3258-C8923F061A9C}"/>
                    </a:ext>
                  </a:extLst>
                </p:cNvPr>
                <p:cNvSpPr>
                  <a:spLocks noEditPoints="1"/>
                </p:cNvSpPr>
                <p:nvPr/>
              </p:nvSpPr>
              <p:spPr bwMode="auto">
                <a:xfrm>
                  <a:off x="3441" y="2405"/>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46" name="Freeform 309">
                  <a:extLst>
                    <a:ext uri="{FF2B5EF4-FFF2-40B4-BE49-F238E27FC236}">
                      <a16:creationId xmlns:a16="http://schemas.microsoft.com/office/drawing/2014/main" id="{0445EFE7-EF56-0931-6BB3-F8BA239930C2}"/>
                    </a:ext>
                  </a:extLst>
                </p:cNvPr>
                <p:cNvSpPr>
                  <a:spLocks/>
                </p:cNvSpPr>
                <p:nvPr/>
              </p:nvSpPr>
              <p:spPr bwMode="auto">
                <a:xfrm>
                  <a:off x="3492" y="2279"/>
                  <a:ext cx="42" cy="42"/>
                </a:xfrm>
                <a:custGeom>
                  <a:avLst/>
                  <a:gdLst>
                    <a:gd name="T0" fmla="*/ 21 w 42"/>
                    <a:gd name="T1" fmla="*/ 0 h 42"/>
                    <a:gd name="T2" fmla="*/ 42 w 42"/>
                    <a:gd name="T3" fmla="*/ 21 h 42"/>
                    <a:gd name="T4" fmla="*/ 21 w 42"/>
                    <a:gd name="T5" fmla="*/ 42 h 42"/>
                    <a:gd name="T6" fmla="*/ 0 w 42"/>
                    <a:gd name="T7" fmla="*/ 21 h 42"/>
                    <a:gd name="T8" fmla="*/ 21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7" name="Freeform 310">
                  <a:extLst>
                    <a:ext uri="{FF2B5EF4-FFF2-40B4-BE49-F238E27FC236}">
                      <a16:creationId xmlns:a16="http://schemas.microsoft.com/office/drawing/2014/main" id="{DFAAE09D-C419-A941-1D60-6D794C21D084}"/>
                    </a:ext>
                  </a:extLst>
                </p:cNvPr>
                <p:cNvSpPr>
                  <a:spLocks noEditPoints="1"/>
                </p:cNvSpPr>
                <p:nvPr/>
              </p:nvSpPr>
              <p:spPr bwMode="auto">
                <a:xfrm>
                  <a:off x="3490"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48" name="Freeform 311">
                  <a:extLst>
                    <a:ext uri="{FF2B5EF4-FFF2-40B4-BE49-F238E27FC236}">
                      <a16:creationId xmlns:a16="http://schemas.microsoft.com/office/drawing/2014/main" id="{3C05F484-788F-70D4-F241-9B94ACCA14C1}"/>
                    </a:ext>
                  </a:extLst>
                </p:cNvPr>
                <p:cNvSpPr>
                  <a:spLocks/>
                </p:cNvSpPr>
                <p:nvPr/>
              </p:nvSpPr>
              <p:spPr bwMode="auto">
                <a:xfrm>
                  <a:off x="3541"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9" name="Freeform 312">
                  <a:extLst>
                    <a:ext uri="{FF2B5EF4-FFF2-40B4-BE49-F238E27FC236}">
                      <a16:creationId xmlns:a16="http://schemas.microsoft.com/office/drawing/2014/main" id="{1D52B226-A60D-EC10-4B22-3DBC4F0617FF}"/>
                    </a:ext>
                  </a:extLst>
                </p:cNvPr>
                <p:cNvSpPr>
                  <a:spLocks noEditPoints="1"/>
                </p:cNvSpPr>
                <p:nvPr/>
              </p:nvSpPr>
              <p:spPr bwMode="auto">
                <a:xfrm>
                  <a:off x="3539" y="2277"/>
                  <a:ext cx="45"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50" name="Freeform 313">
                  <a:extLst>
                    <a:ext uri="{FF2B5EF4-FFF2-40B4-BE49-F238E27FC236}">
                      <a16:creationId xmlns:a16="http://schemas.microsoft.com/office/drawing/2014/main" id="{ED488594-EC6C-46A1-88D7-F10609520AFF}"/>
                    </a:ext>
                  </a:extLst>
                </p:cNvPr>
                <p:cNvSpPr>
                  <a:spLocks/>
                </p:cNvSpPr>
                <p:nvPr/>
              </p:nvSpPr>
              <p:spPr bwMode="auto">
                <a:xfrm>
                  <a:off x="3590"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1" name="Freeform 314">
                  <a:extLst>
                    <a:ext uri="{FF2B5EF4-FFF2-40B4-BE49-F238E27FC236}">
                      <a16:creationId xmlns:a16="http://schemas.microsoft.com/office/drawing/2014/main" id="{04345B1F-E9C4-7BA5-E14C-B33735314374}"/>
                    </a:ext>
                  </a:extLst>
                </p:cNvPr>
                <p:cNvSpPr>
                  <a:spLocks noEditPoints="1"/>
                </p:cNvSpPr>
                <p:nvPr/>
              </p:nvSpPr>
              <p:spPr bwMode="auto">
                <a:xfrm>
                  <a:off x="3588"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52" name="Freeform 315">
                  <a:extLst>
                    <a:ext uri="{FF2B5EF4-FFF2-40B4-BE49-F238E27FC236}">
                      <a16:creationId xmlns:a16="http://schemas.microsoft.com/office/drawing/2014/main" id="{3824C349-C05B-54CA-06E7-ACA92CC7E0A2}"/>
                    </a:ext>
                  </a:extLst>
                </p:cNvPr>
                <p:cNvSpPr>
                  <a:spLocks/>
                </p:cNvSpPr>
                <p:nvPr/>
              </p:nvSpPr>
              <p:spPr bwMode="auto">
                <a:xfrm>
                  <a:off x="3639" y="2279"/>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3" name="Freeform 316">
                  <a:extLst>
                    <a:ext uri="{FF2B5EF4-FFF2-40B4-BE49-F238E27FC236}">
                      <a16:creationId xmlns:a16="http://schemas.microsoft.com/office/drawing/2014/main" id="{B5FA0BFC-8F5B-6E4B-BE3B-BB67F8B5380F}"/>
                    </a:ext>
                  </a:extLst>
                </p:cNvPr>
                <p:cNvSpPr>
                  <a:spLocks noEditPoints="1"/>
                </p:cNvSpPr>
                <p:nvPr/>
              </p:nvSpPr>
              <p:spPr bwMode="auto">
                <a:xfrm>
                  <a:off x="3637" y="2277"/>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54" name="Freeform 317">
                  <a:extLst>
                    <a:ext uri="{FF2B5EF4-FFF2-40B4-BE49-F238E27FC236}">
                      <a16:creationId xmlns:a16="http://schemas.microsoft.com/office/drawing/2014/main" id="{72CA4924-D83F-4E5D-0480-6E11885429B8}"/>
                    </a:ext>
                  </a:extLst>
                </p:cNvPr>
                <p:cNvSpPr>
                  <a:spLocks/>
                </p:cNvSpPr>
                <p:nvPr/>
              </p:nvSpPr>
              <p:spPr bwMode="auto">
                <a:xfrm>
                  <a:off x="3688" y="221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5" name="Freeform 318">
                  <a:extLst>
                    <a:ext uri="{FF2B5EF4-FFF2-40B4-BE49-F238E27FC236}">
                      <a16:creationId xmlns:a16="http://schemas.microsoft.com/office/drawing/2014/main" id="{81D59FD3-6975-372B-3CCF-94F6AC12F052}"/>
                    </a:ext>
                  </a:extLst>
                </p:cNvPr>
                <p:cNvSpPr>
                  <a:spLocks noEditPoints="1"/>
                </p:cNvSpPr>
                <p:nvPr/>
              </p:nvSpPr>
              <p:spPr bwMode="auto">
                <a:xfrm>
                  <a:off x="3685"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56" name="Freeform 319">
                  <a:extLst>
                    <a:ext uri="{FF2B5EF4-FFF2-40B4-BE49-F238E27FC236}">
                      <a16:creationId xmlns:a16="http://schemas.microsoft.com/office/drawing/2014/main" id="{94BCC05F-DAC4-CD83-4747-DA082CA11AE3}"/>
                    </a:ext>
                  </a:extLst>
                </p:cNvPr>
                <p:cNvSpPr>
                  <a:spLocks/>
                </p:cNvSpPr>
                <p:nvPr/>
              </p:nvSpPr>
              <p:spPr bwMode="auto">
                <a:xfrm>
                  <a:off x="3737" y="221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7" name="Freeform 320">
                  <a:extLst>
                    <a:ext uri="{FF2B5EF4-FFF2-40B4-BE49-F238E27FC236}">
                      <a16:creationId xmlns:a16="http://schemas.microsoft.com/office/drawing/2014/main" id="{79655176-2F03-0CA5-126D-97408BDF6F83}"/>
                    </a:ext>
                  </a:extLst>
                </p:cNvPr>
                <p:cNvSpPr>
                  <a:spLocks noEditPoints="1"/>
                </p:cNvSpPr>
                <p:nvPr/>
              </p:nvSpPr>
              <p:spPr bwMode="auto">
                <a:xfrm>
                  <a:off x="3735"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58" name="Freeform 321">
                  <a:extLst>
                    <a:ext uri="{FF2B5EF4-FFF2-40B4-BE49-F238E27FC236}">
                      <a16:creationId xmlns:a16="http://schemas.microsoft.com/office/drawing/2014/main" id="{C77C0DA2-B095-BEFC-ED24-0657DF417C51}"/>
                    </a:ext>
                  </a:extLst>
                </p:cNvPr>
                <p:cNvSpPr>
                  <a:spLocks/>
                </p:cNvSpPr>
                <p:nvPr/>
              </p:nvSpPr>
              <p:spPr bwMode="auto">
                <a:xfrm>
                  <a:off x="3785" y="221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9" name="Freeform 322">
                  <a:extLst>
                    <a:ext uri="{FF2B5EF4-FFF2-40B4-BE49-F238E27FC236}">
                      <a16:creationId xmlns:a16="http://schemas.microsoft.com/office/drawing/2014/main" id="{DEABD5CB-DBBB-A76F-D436-37589F996A68}"/>
                    </a:ext>
                  </a:extLst>
                </p:cNvPr>
                <p:cNvSpPr>
                  <a:spLocks noEditPoints="1"/>
                </p:cNvSpPr>
                <p:nvPr/>
              </p:nvSpPr>
              <p:spPr bwMode="auto">
                <a:xfrm>
                  <a:off x="3783"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60" name="Freeform 323">
                  <a:extLst>
                    <a:ext uri="{FF2B5EF4-FFF2-40B4-BE49-F238E27FC236}">
                      <a16:creationId xmlns:a16="http://schemas.microsoft.com/office/drawing/2014/main" id="{810C542F-117A-94AB-7AB5-B106E6CC817C}"/>
                    </a:ext>
                  </a:extLst>
                </p:cNvPr>
                <p:cNvSpPr>
                  <a:spLocks/>
                </p:cNvSpPr>
                <p:nvPr/>
              </p:nvSpPr>
              <p:spPr bwMode="auto">
                <a:xfrm>
                  <a:off x="3835" y="221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61" name="Freeform 324">
                  <a:extLst>
                    <a:ext uri="{FF2B5EF4-FFF2-40B4-BE49-F238E27FC236}">
                      <a16:creationId xmlns:a16="http://schemas.microsoft.com/office/drawing/2014/main" id="{FA2C0D56-B534-2378-2E58-EE0BA276588D}"/>
                    </a:ext>
                  </a:extLst>
                </p:cNvPr>
                <p:cNvSpPr>
                  <a:spLocks noEditPoints="1"/>
                </p:cNvSpPr>
                <p:nvPr/>
              </p:nvSpPr>
              <p:spPr bwMode="auto">
                <a:xfrm>
                  <a:off x="3832" y="2214"/>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62" name="Freeform 325">
                  <a:extLst>
                    <a:ext uri="{FF2B5EF4-FFF2-40B4-BE49-F238E27FC236}">
                      <a16:creationId xmlns:a16="http://schemas.microsoft.com/office/drawing/2014/main" id="{AAA61CDC-453A-87FA-F22A-F64DEB29F79E}"/>
                    </a:ext>
                  </a:extLst>
                </p:cNvPr>
                <p:cNvSpPr>
                  <a:spLocks/>
                </p:cNvSpPr>
                <p:nvPr/>
              </p:nvSpPr>
              <p:spPr bwMode="auto">
                <a:xfrm>
                  <a:off x="3883" y="215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63" name="Freeform 326">
                  <a:extLst>
                    <a:ext uri="{FF2B5EF4-FFF2-40B4-BE49-F238E27FC236}">
                      <a16:creationId xmlns:a16="http://schemas.microsoft.com/office/drawing/2014/main" id="{C02B78C1-9590-303D-C005-574D54D6307A}"/>
                    </a:ext>
                  </a:extLst>
                </p:cNvPr>
                <p:cNvSpPr>
                  <a:spLocks noEditPoints="1"/>
                </p:cNvSpPr>
                <p:nvPr/>
              </p:nvSpPr>
              <p:spPr bwMode="auto">
                <a:xfrm>
                  <a:off x="3881"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64" name="Freeform 327">
                  <a:extLst>
                    <a:ext uri="{FF2B5EF4-FFF2-40B4-BE49-F238E27FC236}">
                      <a16:creationId xmlns:a16="http://schemas.microsoft.com/office/drawing/2014/main" id="{E4039766-8CC9-88C3-551A-69A2939AE1F4}"/>
                    </a:ext>
                  </a:extLst>
                </p:cNvPr>
                <p:cNvSpPr>
                  <a:spLocks/>
                </p:cNvSpPr>
                <p:nvPr/>
              </p:nvSpPr>
              <p:spPr bwMode="auto">
                <a:xfrm>
                  <a:off x="3932" y="2153"/>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65" name="Freeform 328">
                  <a:extLst>
                    <a:ext uri="{FF2B5EF4-FFF2-40B4-BE49-F238E27FC236}">
                      <a16:creationId xmlns:a16="http://schemas.microsoft.com/office/drawing/2014/main" id="{9FD02145-25D5-BBC7-E806-7614E3663914}"/>
                    </a:ext>
                  </a:extLst>
                </p:cNvPr>
                <p:cNvSpPr>
                  <a:spLocks noEditPoints="1"/>
                </p:cNvSpPr>
                <p:nvPr/>
              </p:nvSpPr>
              <p:spPr bwMode="auto">
                <a:xfrm>
                  <a:off x="3930"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66" name="Freeform 329">
                  <a:extLst>
                    <a:ext uri="{FF2B5EF4-FFF2-40B4-BE49-F238E27FC236}">
                      <a16:creationId xmlns:a16="http://schemas.microsoft.com/office/drawing/2014/main" id="{7A400037-14E6-F5CC-530B-17225E2895A7}"/>
                    </a:ext>
                  </a:extLst>
                </p:cNvPr>
                <p:cNvSpPr>
                  <a:spLocks/>
                </p:cNvSpPr>
                <p:nvPr/>
              </p:nvSpPr>
              <p:spPr bwMode="auto">
                <a:xfrm>
                  <a:off x="3981" y="2153"/>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67" name="Freeform 330">
                  <a:extLst>
                    <a:ext uri="{FF2B5EF4-FFF2-40B4-BE49-F238E27FC236}">
                      <a16:creationId xmlns:a16="http://schemas.microsoft.com/office/drawing/2014/main" id="{251CB94F-A9E8-9F80-9350-899642BD7AE1}"/>
                    </a:ext>
                  </a:extLst>
                </p:cNvPr>
                <p:cNvSpPr>
                  <a:spLocks noEditPoints="1"/>
                </p:cNvSpPr>
                <p:nvPr/>
              </p:nvSpPr>
              <p:spPr bwMode="auto">
                <a:xfrm>
                  <a:off x="3979" y="215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68" name="Freeform 331">
                  <a:extLst>
                    <a:ext uri="{FF2B5EF4-FFF2-40B4-BE49-F238E27FC236}">
                      <a16:creationId xmlns:a16="http://schemas.microsoft.com/office/drawing/2014/main" id="{444704A3-A309-2EAA-AA67-3F90F8E935C5}"/>
                    </a:ext>
                  </a:extLst>
                </p:cNvPr>
                <p:cNvSpPr>
                  <a:spLocks/>
                </p:cNvSpPr>
                <p:nvPr/>
              </p:nvSpPr>
              <p:spPr bwMode="auto">
                <a:xfrm>
                  <a:off x="4030" y="215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69" name="Freeform 332">
                  <a:extLst>
                    <a:ext uri="{FF2B5EF4-FFF2-40B4-BE49-F238E27FC236}">
                      <a16:creationId xmlns:a16="http://schemas.microsoft.com/office/drawing/2014/main" id="{60499F1B-C7F4-8054-EB20-F0C71604793F}"/>
                    </a:ext>
                  </a:extLst>
                </p:cNvPr>
                <p:cNvSpPr>
                  <a:spLocks noEditPoints="1"/>
                </p:cNvSpPr>
                <p:nvPr/>
              </p:nvSpPr>
              <p:spPr bwMode="auto">
                <a:xfrm>
                  <a:off x="4028" y="2150"/>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70" name="Freeform 333">
                  <a:extLst>
                    <a:ext uri="{FF2B5EF4-FFF2-40B4-BE49-F238E27FC236}">
                      <a16:creationId xmlns:a16="http://schemas.microsoft.com/office/drawing/2014/main" id="{35995421-CC88-0527-5662-D51F0BA51E5D}"/>
                    </a:ext>
                  </a:extLst>
                </p:cNvPr>
                <p:cNvSpPr>
                  <a:spLocks/>
                </p:cNvSpPr>
                <p:nvPr/>
              </p:nvSpPr>
              <p:spPr bwMode="auto">
                <a:xfrm>
                  <a:off x="4079"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1" name="Freeform 334">
                  <a:extLst>
                    <a:ext uri="{FF2B5EF4-FFF2-40B4-BE49-F238E27FC236}">
                      <a16:creationId xmlns:a16="http://schemas.microsoft.com/office/drawing/2014/main" id="{0ABCAD8F-FBD4-5BDB-F43C-682A3A781EDB}"/>
                    </a:ext>
                  </a:extLst>
                </p:cNvPr>
                <p:cNvSpPr>
                  <a:spLocks noEditPoints="1"/>
                </p:cNvSpPr>
                <p:nvPr/>
              </p:nvSpPr>
              <p:spPr bwMode="auto">
                <a:xfrm>
                  <a:off x="4077"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72" name="Freeform 335">
                  <a:extLst>
                    <a:ext uri="{FF2B5EF4-FFF2-40B4-BE49-F238E27FC236}">
                      <a16:creationId xmlns:a16="http://schemas.microsoft.com/office/drawing/2014/main" id="{C86CFD7F-96D3-5A3D-9BA3-CF122EADE8BD}"/>
                    </a:ext>
                  </a:extLst>
                </p:cNvPr>
                <p:cNvSpPr>
                  <a:spLocks/>
                </p:cNvSpPr>
                <p:nvPr/>
              </p:nvSpPr>
              <p:spPr bwMode="auto">
                <a:xfrm>
                  <a:off x="4128"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3" name="Freeform 336">
                  <a:extLst>
                    <a:ext uri="{FF2B5EF4-FFF2-40B4-BE49-F238E27FC236}">
                      <a16:creationId xmlns:a16="http://schemas.microsoft.com/office/drawing/2014/main" id="{B97D07EF-421D-9CC6-7A4B-071A7FFBA570}"/>
                    </a:ext>
                  </a:extLst>
                </p:cNvPr>
                <p:cNvSpPr>
                  <a:spLocks noEditPoints="1"/>
                </p:cNvSpPr>
                <p:nvPr/>
              </p:nvSpPr>
              <p:spPr bwMode="auto">
                <a:xfrm>
                  <a:off x="4126"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74" name="Freeform 337">
                  <a:extLst>
                    <a:ext uri="{FF2B5EF4-FFF2-40B4-BE49-F238E27FC236}">
                      <a16:creationId xmlns:a16="http://schemas.microsoft.com/office/drawing/2014/main" id="{3C13A45D-BB9F-D75D-561E-2B3E5308F5C6}"/>
                    </a:ext>
                  </a:extLst>
                </p:cNvPr>
                <p:cNvSpPr>
                  <a:spLocks/>
                </p:cNvSpPr>
                <p:nvPr/>
              </p:nvSpPr>
              <p:spPr bwMode="auto">
                <a:xfrm>
                  <a:off x="4177"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5" name="Freeform 338">
                  <a:extLst>
                    <a:ext uri="{FF2B5EF4-FFF2-40B4-BE49-F238E27FC236}">
                      <a16:creationId xmlns:a16="http://schemas.microsoft.com/office/drawing/2014/main" id="{BBB566CD-6D44-045F-DB35-A97BFD47B559}"/>
                    </a:ext>
                  </a:extLst>
                </p:cNvPr>
                <p:cNvSpPr>
                  <a:spLocks noEditPoints="1"/>
                </p:cNvSpPr>
                <p:nvPr/>
              </p:nvSpPr>
              <p:spPr bwMode="auto">
                <a:xfrm>
                  <a:off x="4175"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76" name="Freeform 339">
                  <a:extLst>
                    <a:ext uri="{FF2B5EF4-FFF2-40B4-BE49-F238E27FC236}">
                      <a16:creationId xmlns:a16="http://schemas.microsoft.com/office/drawing/2014/main" id="{9587DA21-1A70-7C82-8EDF-071099817EE7}"/>
                    </a:ext>
                  </a:extLst>
                </p:cNvPr>
                <p:cNvSpPr>
                  <a:spLocks/>
                </p:cNvSpPr>
                <p:nvPr/>
              </p:nvSpPr>
              <p:spPr bwMode="auto">
                <a:xfrm>
                  <a:off x="4225"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7" name="Freeform 340">
                  <a:extLst>
                    <a:ext uri="{FF2B5EF4-FFF2-40B4-BE49-F238E27FC236}">
                      <a16:creationId xmlns:a16="http://schemas.microsoft.com/office/drawing/2014/main" id="{EE823B38-AE83-A98C-A85C-B43C998BB9DF}"/>
                    </a:ext>
                  </a:extLst>
                </p:cNvPr>
                <p:cNvSpPr>
                  <a:spLocks noEditPoints="1"/>
                </p:cNvSpPr>
                <p:nvPr/>
              </p:nvSpPr>
              <p:spPr bwMode="auto">
                <a:xfrm>
                  <a:off x="4223"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78" name="Freeform 341">
                  <a:extLst>
                    <a:ext uri="{FF2B5EF4-FFF2-40B4-BE49-F238E27FC236}">
                      <a16:creationId xmlns:a16="http://schemas.microsoft.com/office/drawing/2014/main" id="{EC0D14B6-74FC-99B4-9988-6DEEEA886553}"/>
                    </a:ext>
                  </a:extLst>
                </p:cNvPr>
                <p:cNvSpPr>
                  <a:spLocks/>
                </p:cNvSpPr>
                <p:nvPr/>
              </p:nvSpPr>
              <p:spPr bwMode="auto">
                <a:xfrm>
                  <a:off x="4275" y="2026"/>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9" name="Freeform 342">
                  <a:extLst>
                    <a:ext uri="{FF2B5EF4-FFF2-40B4-BE49-F238E27FC236}">
                      <a16:creationId xmlns:a16="http://schemas.microsoft.com/office/drawing/2014/main" id="{E5AFF2A5-DA92-AA06-4707-6337BB893E83}"/>
                    </a:ext>
                  </a:extLst>
                </p:cNvPr>
                <p:cNvSpPr>
                  <a:spLocks noEditPoints="1"/>
                </p:cNvSpPr>
                <p:nvPr/>
              </p:nvSpPr>
              <p:spPr bwMode="auto">
                <a:xfrm>
                  <a:off x="4272"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80" name="Freeform 343">
                  <a:extLst>
                    <a:ext uri="{FF2B5EF4-FFF2-40B4-BE49-F238E27FC236}">
                      <a16:creationId xmlns:a16="http://schemas.microsoft.com/office/drawing/2014/main" id="{A7807B81-ECCA-5DC9-0045-BFB3CE1C135C}"/>
                    </a:ext>
                  </a:extLst>
                </p:cNvPr>
                <p:cNvSpPr>
                  <a:spLocks/>
                </p:cNvSpPr>
                <p:nvPr/>
              </p:nvSpPr>
              <p:spPr bwMode="auto">
                <a:xfrm>
                  <a:off x="4324"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81" name="Freeform 344">
                  <a:extLst>
                    <a:ext uri="{FF2B5EF4-FFF2-40B4-BE49-F238E27FC236}">
                      <a16:creationId xmlns:a16="http://schemas.microsoft.com/office/drawing/2014/main" id="{B446F867-799A-42B8-FBED-3625E1578179}"/>
                    </a:ext>
                  </a:extLst>
                </p:cNvPr>
                <p:cNvSpPr>
                  <a:spLocks noEditPoints="1"/>
                </p:cNvSpPr>
                <p:nvPr/>
              </p:nvSpPr>
              <p:spPr bwMode="auto">
                <a:xfrm>
                  <a:off x="4322"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82" name="Freeform 345">
                  <a:extLst>
                    <a:ext uri="{FF2B5EF4-FFF2-40B4-BE49-F238E27FC236}">
                      <a16:creationId xmlns:a16="http://schemas.microsoft.com/office/drawing/2014/main" id="{2DC49ABB-0AD9-6378-7839-8801CD047759}"/>
                    </a:ext>
                  </a:extLst>
                </p:cNvPr>
                <p:cNvSpPr>
                  <a:spLocks/>
                </p:cNvSpPr>
                <p:nvPr/>
              </p:nvSpPr>
              <p:spPr bwMode="auto">
                <a:xfrm>
                  <a:off x="4372"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83" name="Freeform 346">
                  <a:extLst>
                    <a:ext uri="{FF2B5EF4-FFF2-40B4-BE49-F238E27FC236}">
                      <a16:creationId xmlns:a16="http://schemas.microsoft.com/office/drawing/2014/main" id="{C0BB11AF-01AC-C1BD-DCF1-94B0437DF5ED}"/>
                    </a:ext>
                  </a:extLst>
                </p:cNvPr>
                <p:cNvSpPr>
                  <a:spLocks noEditPoints="1"/>
                </p:cNvSpPr>
                <p:nvPr/>
              </p:nvSpPr>
              <p:spPr bwMode="auto">
                <a:xfrm>
                  <a:off x="4370"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84" name="Freeform 347">
                  <a:extLst>
                    <a:ext uri="{FF2B5EF4-FFF2-40B4-BE49-F238E27FC236}">
                      <a16:creationId xmlns:a16="http://schemas.microsoft.com/office/drawing/2014/main" id="{C8422685-F693-7DE2-E300-55E38E109D6D}"/>
                    </a:ext>
                  </a:extLst>
                </p:cNvPr>
                <p:cNvSpPr>
                  <a:spLocks/>
                </p:cNvSpPr>
                <p:nvPr/>
              </p:nvSpPr>
              <p:spPr bwMode="auto">
                <a:xfrm>
                  <a:off x="4421"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85" name="Freeform 348">
                  <a:extLst>
                    <a:ext uri="{FF2B5EF4-FFF2-40B4-BE49-F238E27FC236}">
                      <a16:creationId xmlns:a16="http://schemas.microsoft.com/office/drawing/2014/main" id="{362CE188-A49B-93F8-DD03-C23EC32143AC}"/>
                    </a:ext>
                  </a:extLst>
                </p:cNvPr>
                <p:cNvSpPr>
                  <a:spLocks noEditPoints="1"/>
                </p:cNvSpPr>
                <p:nvPr/>
              </p:nvSpPr>
              <p:spPr bwMode="auto">
                <a:xfrm>
                  <a:off x="4419"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86" name="Freeform 349">
                  <a:extLst>
                    <a:ext uri="{FF2B5EF4-FFF2-40B4-BE49-F238E27FC236}">
                      <a16:creationId xmlns:a16="http://schemas.microsoft.com/office/drawing/2014/main" id="{E335521B-3213-B0A0-6A2E-94C4BA8B200C}"/>
                    </a:ext>
                  </a:extLst>
                </p:cNvPr>
                <p:cNvSpPr>
                  <a:spLocks/>
                </p:cNvSpPr>
                <p:nvPr/>
              </p:nvSpPr>
              <p:spPr bwMode="auto">
                <a:xfrm>
                  <a:off x="4470" y="2026"/>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87" name="Freeform 350">
                  <a:extLst>
                    <a:ext uri="{FF2B5EF4-FFF2-40B4-BE49-F238E27FC236}">
                      <a16:creationId xmlns:a16="http://schemas.microsoft.com/office/drawing/2014/main" id="{D7919C17-8478-2A7A-205B-51BFACB763BD}"/>
                    </a:ext>
                  </a:extLst>
                </p:cNvPr>
                <p:cNvSpPr>
                  <a:spLocks noEditPoints="1"/>
                </p:cNvSpPr>
                <p:nvPr/>
              </p:nvSpPr>
              <p:spPr bwMode="auto">
                <a:xfrm>
                  <a:off x="4468"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88" name="Freeform 351">
                  <a:extLst>
                    <a:ext uri="{FF2B5EF4-FFF2-40B4-BE49-F238E27FC236}">
                      <a16:creationId xmlns:a16="http://schemas.microsoft.com/office/drawing/2014/main" id="{082DD793-7D35-40D4-9ED4-4316F790A114}"/>
                    </a:ext>
                  </a:extLst>
                </p:cNvPr>
                <p:cNvSpPr>
                  <a:spLocks/>
                </p:cNvSpPr>
                <p:nvPr/>
              </p:nvSpPr>
              <p:spPr bwMode="auto">
                <a:xfrm>
                  <a:off x="4519" y="2026"/>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89" name="Freeform 352">
                  <a:extLst>
                    <a:ext uri="{FF2B5EF4-FFF2-40B4-BE49-F238E27FC236}">
                      <a16:creationId xmlns:a16="http://schemas.microsoft.com/office/drawing/2014/main" id="{FF0B67D2-CE89-D6BC-8C60-D5EE9B6A3B30}"/>
                    </a:ext>
                  </a:extLst>
                </p:cNvPr>
                <p:cNvSpPr>
                  <a:spLocks noEditPoints="1"/>
                </p:cNvSpPr>
                <p:nvPr/>
              </p:nvSpPr>
              <p:spPr bwMode="auto">
                <a:xfrm>
                  <a:off x="4517" y="2024"/>
                  <a:ext cx="46" cy="46"/>
                </a:xfrm>
                <a:custGeom>
                  <a:avLst/>
                  <a:gdLst>
                    <a:gd name="T0" fmla="*/ 0 w 258"/>
                    <a:gd name="T1" fmla="*/ 0 h 258"/>
                    <a:gd name="T2" fmla="*/ 0 w 258"/>
                    <a:gd name="T3" fmla="*/ 0 h 258"/>
                    <a:gd name="T4" fmla="*/ 0 w 258"/>
                    <a:gd name="T5" fmla="*/ 0 h 258"/>
                    <a:gd name="T6" fmla="*/ 0 w 258"/>
                    <a:gd name="T7" fmla="*/ 0 h 258"/>
                    <a:gd name="T8" fmla="*/ 0 w 258"/>
                    <a:gd name="T9" fmla="*/ 0 h 258"/>
                    <a:gd name="T10" fmla="*/ 0 w 258"/>
                    <a:gd name="T11" fmla="*/ 0 h 258"/>
                    <a:gd name="T12" fmla="*/ 0 w 258"/>
                    <a:gd name="T13" fmla="*/ 0 h 258"/>
                    <a:gd name="T14" fmla="*/ 0 w 258"/>
                    <a:gd name="T15" fmla="*/ 0 h 258"/>
                    <a:gd name="T16" fmla="*/ 0 w 258"/>
                    <a:gd name="T17" fmla="*/ 0 h 258"/>
                    <a:gd name="T18" fmla="*/ 0 w 258"/>
                    <a:gd name="T19" fmla="*/ 0 h 258"/>
                    <a:gd name="T20" fmla="*/ 0 w 258"/>
                    <a:gd name="T21" fmla="*/ 0 h 258"/>
                    <a:gd name="T22" fmla="*/ 0 w 258"/>
                    <a:gd name="T23" fmla="*/ 0 h 258"/>
                    <a:gd name="T24" fmla="*/ 0 w 258"/>
                    <a:gd name="T25" fmla="*/ 0 h 258"/>
                    <a:gd name="T26" fmla="*/ 0 w 258"/>
                    <a:gd name="T27" fmla="*/ 0 h 258"/>
                    <a:gd name="T28" fmla="*/ 0 w 258"/>
                    <a:gd name="T29" fmla="*/ 0 h 258"/>
                    <a:gd name="T30" fmla="*/ 0 w 258"/>
                    <a:gd name="T31" fmla="*/ 0 h 258"/>
                    <a:gd name="T32" fmla="*/ 0 w 258"/>
                    <a:gd name="T33" fmla="*/ 0 h 258"/>
                    <a:gd name="T34" fmla="*/ 0 w 258"/>
                    <a:gd name="T35" fmla="*/ 0 h 258"/>
                    <a:gd name="T36" fmla="*/ 0 w 258"/>
                    <a:gd name="T37" fmla="*/ 0 h 258"/>
                    <a:gd name="T38" fmla="*/ 0 w 258"/>
                    <a:gd name="T39" fmla="*/ 0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490" name="Rectangle 353">
                  <a:extLst>
                    <a:ext uri="{FF2B5EF4-FFF2-40B4-BE49-F238E27FC236}">
                      <a16:creationId xmlns:a16="http://schemas.microsoft.com/office/drawing/2014/main" id="{89B683F6-2EA8-F331-BC8E-C38160ED1883}"/>
                    </a:ext>
                  </a:extLst>
                </p:cNvPr>
                <p:cNvSpPr>
                  <a:spLocks noChangeArrowheads="1"/>
                </p:cNvSpPr>
                <p:nvPr/>
              </p:nvSpPr>
              <p:spPr bwMode="auto">
                <a:xfrm>
                  <a:off x="2964" y="2452"/>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491" name="Rectangle 354">
                  <a:extLst>
                    <a:ext uri="{FF2B5EF4-FFF2-40B4-BE49-F238E27FC236}">
                      <a16:creationId xmlns:a16="http://schemas.microsoft.com/office/drawing/2014/main" id="{4A69687F-0989-0B39-15D6-45B0770A247B}"/>
                    </a:ext>
                  </a:extLst>
                </p:cNvPr>
                <p:cNvSpPr>
                  <a:spLocks noChangeArrowheads="1"/>
                </p:cNvSpPr>
                <p:nvPr/>
              </p:nvSpPr>
              <p:spPr bwMode="auto">
                <a:xfrm>
                  <a:off x="2964" y="2293"/>
                  <a:ext cx="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a:t>
                  </a:r>
                  <a:endParaRPr lang="en-US" altLang="en-US" dirty="0"/>
                </a:p>
              </p:txBody>
            </p:sp>
            <p:sp>
              <p:nvSpPr>
                <p:cNvPr id="1492" name="Rectangle 355">
                  <a:extLst>
                    <a:ext uri="{FF2B5EF4-FFF2-40B4-BE49-F238E27FC236}">
                      <a16:creationId xmlns:a16="http://schemas.microsoft.com/office/drawing/2014/main" id="{E111FCFB-E816-0839-5AF1-8C817B6EF222}"/>
                    </a:ext>
                  </a:extLst>
                </p:cNvPr>
                <p:cNvSpPr>
                  <a:spLocks noChangeArrowheads="1"/>
                </p:cNvSpPr>
                <p:nvPr/>
              </p:nvSpPr>
              <p:spPr bwMode="auto">
                <a:xfrm>
                  <a:off x="2933" y="2134"/>
                  <a:ext cx="1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10</a:t>
                  </a:r>
                  <a:endParaRPr lang="en-US" altLang="en-US" dirty="0"/>
                </a:p>
              </p:txBody>
            </p:sp>
            <p:sp>
              <p:nvSpPr>
                <p:cNvPr id="1493" name="Rectangle 356">
                  <a:extLst>
                    <a:ext uri="{FF2B5EF4-FFF2-40B4-BE49-F238E27FC236}">
                      <a16:creationId xmlns:a16="http://schemas.microsoft.com/office/drawing/2014/main" id="{A20D61F4-9217-D087-0211-E82CBF2BD775}"/>
                    </a:ext>
                  </a:extLst>
                </p:cNvPr>
                <p:cNvSpPr>
                  <a:spLocks noChangeArrowheads="1"/>
                </p:cNvSpPr>
                <p:nvPr/>
              </p:nvSpPr>
              <p:spPr bwMode="auto">
                <a:xfrm>
                  <a:off x="2933" y="1976"/>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15</a:t>
                  </a:r>
                  <a:endParaRPr lang="en-US" altLang="en-US" dirty="0"/>
                </a:p>
              </p:txBody>
            </p:sp>
            <p:sp>
              <p:nvSpPr>
                <p:cNvPr id="1494" name="Rectangle 357">
                  <a:extLst>
                    <a:ext uri="{FF2B5EF4-FFF2-40B4-BE49-F238E27FC236}">
                      <a16:creationId xmlns:a16="http://schemas.microsoft.com/office/drawing/2014/main" id="{033BB3E5-B83C-FEF5-2624-8064EBF0B77E}"/>
                    </a:ext>
                  </a:extLst>
                </p:cNvPr>
                <p:cNvSpPr>
                  <a:spLocks noChangeArrowheads="1"/>
                </p:cNvSpPr>
                <p:nvPr/>
              </p:nvSpPr>
              <p:spPr bwMode="auto">
                <a:xfrm>
                  <a:off x="3058" y="2529"/>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495" name="Rectangle 358">
                  <a:extLst>
                    <a:ext uri="{FF2B5EF4-FFF2-40B4-BE49-F238E27FC236}">
                      <a16:creationId xmlns:a16="http://schemas.microsoft.com/office/drawing/2014/main" id="{8FA4D948-066F-CB4A-1813-B921A285CF78}"/>
                    </a:ext>
                  </a:extLst>
                </p:cNvPr>
                <p:cNvSpPr>
                  <a:spLocks noChangeArrowheads="1"/>
                </p:cNvSpPr>
                <p:nvPr/>
              </p:nvSpPr>
              <p:spPr bwMode="auto">
                <a:xfrm>
                  <a:off x="3156"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496" name="Rectangle 359">
                  <a:extLst>
                    <a:ext uri="{FF2B5EF4-FFF2-40B4-BE49-F238E27FC236}">
                      <a16:creationId xmlns:a16="http://schemas.microsoft.com/office/drawing/2014/main" id="{7B538BE9-3C21-FCC3-D8E8-96DF29915DFC}"/>
                    </a:ext>
                  </a:extLst>
                </p:cNvPr>
                <p:cNvSpPr>
                  <a:spLocks noChangeArrowheads="1"/>
                </p:cNvSpPr>
                <p:nvPr/>
              </p:nvSpPr>
              <p:spPr bwMode="auto">
                <a:xfrm>
                  <a:off x="3254"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497" name="Rectangle 360">
                  <a:extLst>
                    <a:ext uri="{FF2B5EF4-FFF2-40B4-BE49-F238E27FC236}">
                      <a16:creationId xmlns:a16="http://schemas.microsoft.com/office/drawing/2014/main" id="{92F872D5-7E27-DAF5-D14D-80FCF978EFF7}"/>
                    </a:ext>
                  </a:extLst>
                </p:cNvPr>
                <p:cNvSpPr>
                  <a:spLocks noChangeArrowheads="1"/>
                </p:cNvSpPr>
                <p:nvPr/>
              </p:nvSpPr>
              <p:spPr bwMode="auto">
                <a:xfrm>
                  <a:off x="3352" y="2529"/>
                  <a:ext cx="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498" name="Rectangle 361">
                  <a:extLst>
                    <a:ext uri="{FF2B5EF4-FFF2-40B4-BE49-F238E27FC236}">
                      <a16:creationId xmlns:a16="http://schemas.microsoft.com/office/drawing/2014/main" id="{CD7FD568-69CF-5A99-BB97-D1A9E95B874D}"/>
                    </a:ext>
                  </a:extLst>
                </p:cNvPr>
                <p:cNvSpPr>
                  <a:spLocks noChangeArrowheads="1"/>
                </p:cNvSpPr>
                <p:nvPr/>
              </p:nvSpPr>
              <p:spPr bwMode="auto">
                <a:xfrm>
                  <a:off x="3449" y="2529"/>
                  <a:ext cx="6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499" name="Rectangle 362">
                  <a:extLst>
                    <a:ext uri="{FF2B5EF4-FFF2-40B4-BE49-F238E27FC236}">
                      <a16:creationId xmlns:a16="http://schemas.microsoft.com/office/drawing/2014/main" id="{A476E304-1053-F688-52E2-0F0CD48D6950}"/>
                    </a:ext>
                  </a:extLst>
                </p:cNvPr>
                <p:cNvSpPr>
                  <a:spLocks noChangeArrowheads="1"/>
                </p:cNvSpPr>
                <p:nvPr/>
              </p:nvSpPr>
              <p:spPr bwMode="auto">
                <a:xfrm>
                  <a:off x="3532"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500" name="Rectangle 363">
                  <a:extLst>
                    <a:ext uri="{FF2B5EF4-FFF2-40B4-BE49-F238E27FC236}">
                      <a16:creationId xmlns:a16="http://schemas.microsoft.com/office/drawing/2014/main" id="{D148CCE8-4692-834F-1FFA-493348970421}"/>
                    </a:ext>
                  </a:extLst>
                </p:cNvPr>
                <p:cNvSpPr>
                  <a:spLocks noChangeArrowheads="1"/>
                </p:cNvSpPr>
                <p:nvPr/>
              </p:nvSpPr>
              <p:spPr bwMode="auto">
                <a:xfrm>
                  <a:off x="3630"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501" name="Rectangle 364">
                  <a:extLst>
                    <a:ext uri="{FF2B5EF4-FFF2-40B4-BE49-F238E27FC236}">
                      <a16:creationId xmlns:a16="http://schemas.microsoft.com/office/drawing/2014/main" id="{ADAF499E-A201-69A1-088C-4E4573D06BD2}"/>
                    </a:ext>
                  </a:extLst>
                </p:cNvPr>
                <p:cNvSpPr>
                  <a:spLocks noChangeArrowheads="1"/>
                </p:cNvSpPr>
                <p:nvPr/>
              </p:nvSpPr>
              <p:spPr bwMode="auto">
                <a:xfrm>
                  <a:off x="3728"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502" name="Rectangle 365">
                  <a:extLst>
                    <a:ext uri="{FF2B5EF4-FFF2-40B4-BE49-F238E27FC236}">
                      <a16:creationId xmlns:a16="http://schemas.microsoft.com/office/drawing/2014/main" id="{0B2CA9A8-CA3A-24ED-CC25-67D26E32EFC3}"/>
                    </a:ext>
                  </a:extLst>
                </p:cNvPr>
                <p:cNvSpPr>
                  <a:spLocks noChangeArrowheads="1"/>
                </p:cNvSpPr>
                <p:nvPr/>
              </p:nvSpPr>
              <p:spPr bwMode="auto">
                <a:xfrm>
                  <a:off x="3826" y="2529"/>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503" name="Rectangle 366">
                  <a:extLst>
                    <a:ext uri="{FF2B5EF4-FFF2-40B4-BE49-F238E27FC236}">
                      <a16:creationId xmlns:a16="http://schemas.microsoft.com/office/drawing/2014/main" id="{9A9A8E0B-D51A-6842-2C06-C17B43E6A637}"/>
                    </a:ext>
                  </a:extLst>
                </p:cNvPr>
                <p:cNvSpPr>
                  <a:spLocks noChangeArrowheads="1"/>
                </p:cNvSpPr>
                <p:nvPr/>
              </p:nvSpPr>
              <p:spPr bwMode="auto">
                <a:xfrm>
                  <a:off x="3923"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504" name="Rectangle 367">
                  <a:extLst>
                    <a:ext uri="{FF2B5EF4-FFF2-40B4-BE49-F238E27FC236}">
                      <a16:creationId xmlns:a16="http://schemas.microsoft.com/office/drawing/2014/main" id="{1E072375-8CF2-5FC2-8479-1BF7C6F85DD8}"/>
                    </a:ext>
                  </a:extLst>
                </p:cNvPr>
                <p:cNvSpPr>
                  <a:spLocks noChangeArrowheads="1"/>
                </p:cNvSpPr>
                <p:nvPr/>
              </p:nvSpPr>
              <p:spPr bwMode="auto">
                <a:xfrm>
                  <a:off x="4021"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505" name="Rectangle 368">
                  <a:extLst>
                    <a:ext uri="{FF2B5EF4-FFF2-40B4-BE49-F238E27FC236}">
                      <a16:creationId xmlns:a16="http://schemas.microsoft.com/office/drawing/2014/main" id="{A20A7937-C3A1-CF73-5A47-C55477BB1737}"/>
                    </a:ext>
                  </a:extLst>
                </p:cNvPr>
                <p:cNvSpPr>
                  <a:spLocks noChangeArrowheads="1"/>
                </p:cNvSpPr>
                <p:nvPr/>
              </p:nvSpPr>
              <p:spPr bwMode="auto">
                <a:xfrm>
                  <a:off x="4119"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506" name="Rectangle 369">
                  <a:extLst>
                    <a:ext uri="{FF2B5EF4-FFF2-40B4-BE49-F238E27FC236}">
                      <a16:creationId xmlns:a16="http://schemas.microsoft.com/office/drawing/2014/main" id="{3A02E6C1-8246-2B5A-3002-BC29CBD7B79A}"/>
                    </a:ext>
                  </a:extLst>
                </p:cNvPr>
                <p:cNvSpPr>
                  <a:spLocks noChangeArrowheads="1"/>
                </p:cNvSpPr>
                <p:nvPr/>
              </p:nvSpPr>
              <p:spPr bwMode="auto">
                <a:xfrm>
                  <a:off x="4217"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507" name="Rectangle 370">
                  <a:extLst>
                    <a:ext uri="{FF2B5EF4-FFF2-40B4-BE49-F238E27FC236}">
                      <a16:creationId xmlns:a16="http://schemas.microsoft.com/office/drawing/2014/main" id="{B5DDADBC-C3CC-F87D-E9EE-4F9DF5464E8F}"/>
                    </a:ext>
                  </a:extLst>
                </p:cNvPr>
                <p:cNvSpPr>
                  <a:spLocks noChangeArrowheads="1"/>
                </p:cNvSpPr>
                <p:nvPr/>
              </p:nvSpPr>
              <p:spPr bwMode="auto">
                <a:xfrm>
                  <a:off x="4315" y="2529"/>
                  <a:ext cx="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508" name="Rectangle 371">
                  <a:extLst>
                    <a:ext uri="{FF2B5EF4-FFF2-40B4-BE49-F238E27FC236}">
                      <a16:creationId xmlns:a16="http://schemas.microsoft.com/office/drawing/2014/main" id="{E8F67FAF-FF90-088C-A500-C9DEE794311E}"/>
                    </a:ext>
                  </a:extLst>
                </p:cNvPr>
                <p:cNvSpPr>
                  <a:spLocks noChangeArrowheads="1"/>
                </p:cNvSpPr>
                <p:nvPr/>
              </p:nvSpPr>
              <p:spPr bwMode="auto">
                <a:xfrm>
                  <a:off x="4412"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509" name="Rectangle 372">
                  <a:extLst>
                    <a:ext uri="{FF2B5EF4-FFF2-40B4-BE49-F238E27FC236}">
                      <a16:creationId xmlns:a16="http://schemas.microsoft.com/office/drawing/2014/main" id="{5EFF99A2-4E42-6701-A907-CA4EF31E636D}"/>
                    </a:ext>
                  </a:extLst>
                </p:cNvPr>
                <p:cNvSpPr>
                  <a:spLocks noChangeArrowheads="1"/>
                </p:cNvSpPr>
                <p:nvPr/>
              </p:nvSpPr>
              <p:spPr bwMode="auto">
                <a:xfrm>
                  <a:off x="4510" y="2529"/>
                  <a:ext cx="1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510" name="Rectangle 373">
                  <a:extLst>
                    <a:ext uri="{FF2B5EF4-FFF2-40B4-BE49-F238E27FC236}">
                      <a16:creationId xmlns:a16="http://schemas.microsoft.com/office/drawing/2014/main" id="{E7633E2A-06A6-EB45-F8B9-D0EFDBACD100}"/>
                    </a:ext>
                  </a:extLst>
                </p:cNvPr>
                <p:cNvSpPr>
                  <a:spLocks noChangeArrowheads="1"/>
                </p:cNvSpPr>
                <p:nvPr/>
              </p:nvSpPr>
              <p:spPr bwMode="auto">
                <a:xfrm>
                  <a:off x="3564" y="1810"/>
                  <a:ext cx="48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Stepwise</a:t>
                  </a:r>
                  <a:endParaRPr lang="en-US" altLang="en-US" dirty="0"/>
                </a:p>
              </p:txBody>
            </p:sp>
            <p:sp>
              <p:nvSpPr>
                <p:cNvPr id="1511" name="Freeform 374">
                  <a:extLst>
                    <a:ext uri="{FF2B5EF4-FFF2-40B4-BE49-F238E27FC236}">
                      <a16:creationId xmlns:a16="http://schemas.microsoft.com/office/drawing/2014/main" id="{CFF66B13-5C8A-2FEB-71F1-1C43D602894D}"/>
                    </a:ext>
                  </a:extLst>
                </p:cNvPr>
                <p:cNvSpPr>
                  <a:spLocks noEditPoints="1"/>
                </p:cNvSpPr>
                <p:nvPr/>
              </p:nvSpPr>
              <p:spPr bwMode="auto">
                <a:xfrm>
                  <a:off x="2892" y="1763"/>
                  <a:ext cx="1743" cy="879"/>
                </a:xfrm>
                <a:custGeom>
                  <a:avLst/>
                  <a:gdLst>
                    <a:gd name="T0" fmla="*/ 0 w 9772"/>
                    <a:gd name="T1" fmla="*/ 0 h 4936"/>
                    <a:gd name="T2" fmla="*/ 0 w 9772"/>
                    <a:gd name="T3" fmla="*/ 0 h 4936"/>
                    <a:gd name="T4" fmla="*/ 0 w 9772"/>
                    <a:gd name="T5" fmla="*/ 0 h 4936"/>
                    <a:gd name="T6" fmla="*/ 0 w 9772"/>
                    <a:gd name="T7" fmla="*/ 0 h 4936"/>
                    <a:gd name="T8" fmla="*/ 0 w 9772"/>
                    <a:gd name="T9" fmla="*/ 0 h 4936"/>
                    <a:gd name="T10" fmla="*/ 0 w 9772"/>
                    <a:gd name="T11" fmla="*/ 0 h 4936"/>
                    <a:gd name="T12" fmla="*/ 0 w 9772"/>
                    <a:gd name="T13" fmla="*/ 0 h 4936"/>
                    <a:gd name="T14" fmla="*/ 0 w 9772"/>
                    <a:gd name="T15" fmla="*/ 0 h 4936"/>
                    <a:gd name="T16" fmla="*/ 0 w 9772"/>
                    <a:gd name="T17" fmla="*/ 0 h 4936"/>
                    <a:gd name="T18" fmla="*/ 0 w 9772"/>
                    <a:gd name="T19" fmla="*/ 0 h 4936"/>
                    <a:gd name="T20" fmla="*/ 0 w 9772"/>
                    <a:gd name="T21" fmla="*/ 0 h 4936"/>
                    <a:gd name="T22" fmla="*/ 0 w 9772"/>
                    <a:gd name="T23" fmla="*/ 0 h 4936"/>
                    <a:gd name="T24" fmla="*/ 0 w 9772"/>
                    <a:gd name="T25" fmla="*/ 0 h 4936"/>
                    <a:gd name="T26" fmla="*/ 0 w 9772"/>
                    <a:gd name="T27" fmla="*/ 0 h 4936"/>
                    <a:gd name="T28" fmla="*/ 0 w 9772"/>
                    <a:gd name="T29" fmla="*/ 0 h 4936"/>
                    <a:gd name="T30" fmla="*/ 0 w 9772"/>
                    <a:gd name="T31" fmla="*/ 0 h 4936"/>
                    <a:gd name="T32" fmla="*/ 0 w 9772"/>
                    <a:gd name="T33" fmla="*/ 0 h 4936"/>
                    <a:gd name="T34" fmla="*/ 0 w 9772"/>
                    <a:gd name="T35" fmla="*/ 0 h 4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772" h="4936">
                      <a:moveTo>
                        <a:pt x="0" y="12"/>
                      </a:moveTo>
                      <a:cubicBezTo>
                        <a:pt x="0" y="6"/>
                        <a:pt x="6" y="0"/>
                        <a:pt x="12" y="0"/>
                      </a:cubicBezTo>
                      <a:lnTo>
                        <a:pt x="9760" y="0"/>
                      </a:lnTo>
                      <a:cubicBezTo>
                        <a:pt x="9767" y="0"/>
                        <a:pt x="9772" y="6"/>
                        <a:pt x="9772" y="12"/>
                      </a:cubicBezTo>
                      <a:lnTo>
                        <a:pt x="9772" y="4924"/>
                      </a:lnTo>
                      <a:cubicBezTo>
                        <a:pt x="9772" y="4931"/>
                        <a:pt x="9767" y="4936"/>
                        <a:pt x="9760" y="4936"/>
                      </a:cubicBezTo>
                      <a:lnTo>
                        <a:pt x="12" y="4936"/>
                      </a:lnTo>
                      <a:cubicBezTo>
                        <a:pt x="6" y="4936"/>
                        <a:pt x="0" y="4931"/>
                        <a:pt x="0" y="4924"/>
                      </a:cubicBezTo>
                      <a:lnTo>
                        <a:pt x="0" y="12"/>
                      </a:lnTo>
                      <a:close/>
                      <a:moveTo>
                        <a:pt x="24" y="4924"/>
                      </a:moveTo>
                      <a:lnTo>
                        <a:pt x="12" y="4912"/>
                      </a:lnTo>
                      <a:lnTo>
                        <a:pt x="9760" y="4912"/>
                      </a:lnTo>
                      <a:lnTo>
                        <a:pt x="9748" y="4924"/>
                      </a:lnTo>
                      <a:lnTo>
                        <a:pt x="9748" y="12"/>
                      </a:lnTo>
                      <a:lnTo>
                        <a:pt x="9760" y="24"/>
                      </a:lnTo>
                      <a:lnTo>
                        <a:pt x="12" y="24"/>
                      </a:lnTo>
                      <a:lnTo>
                        <a:pt x="24" y="12"/>
                      </a:lnTo>
                      <a:lnTo>
                        <a:pt x="24" y="4924"/>
                      </a:lnTo>
                      <a:close/>
                    </a:path>
                  </a:pathLst>
                </a:custGeom>
                <a:solidFill>
                  <a:srgbClr val="868686"/>
                </a:solidFill>
                <a:ln w="0" cap="flat">
                  <a:solidFill>
                    <a:srgbClr val="868686"/>
                  </a:solidFill>
                  <a:prstDash val="solid"/>
                  <a:round/>
                  <a:headEnd/>
                  <a:tailEnd/>
                </a:ln>
              </p:spPr>
              <p:txBody>
                <a:bodyPr/>
                <a:lstStyle/>
                <a:p>
                  <a:endParaRPr lang="en-US" dirty="0"/>
                </a:p>
              </p:txBody>
            </p:sp>
            <p:sp>
              <p:nvSpPr>
                <p:cNvPr id="1512" name="Rectangle 375">
                  <a:extLst>
                    <a:ext uri="{FF2B5EF4-FFF2-40B4-BE49-F238E27FC236}">
                      <a16:creationId xmlns:a16="http://schemas.microsoft.com/office/drawing/2014/main" id="{E7E35924-28A2-4E5E-D762-00EC30258ACF}"/>
                    </a:ext>
                  </a:extLst>
                </p:cNvPr>
                <p:cNvSpPr>
                  <a:spLocks noChangeArrowheads="1"/>
                </p:cNvSpPr>
                <p:nvPr/>
              </p:nvSpPr>
              <p:spPr bwMode="auto">
                <a:xfrm>
                  <a:off x="2883" y="2675"/>
                  <a:ext cx="1744" cy="877"/>
                </a:xfrm>
                <a:prstGeom prst="rect">
                  <a:avLst/>
                </a:prstGeom>
                <a:solidFill>
                  <a:srgbClr val="FFFFFF"/>
                </a:solidFill>
                <a:ln w="9525">
                  <a:no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13" name="Rectangle 376">
                  <a:extLst>
                    <a:ext uri="{FF2B5EF4-FFF2-40B4-BE49-F238E27FC236}">
                      <a16:creationId xmlns:a16="http://schemas.microsoft.com/office/drawing/2014/main" id="{49F3F9A2-6930-4EC3-D6B7-F67359979154}"/>
                    </a:ext>
                  </a:extLst>
                </p:cNvPr>
                <p:cNvSpPr>
                  <a:spLocks noChangeArrowheads="1"/>
                </p:cNvSpPr>
                <p:nvPr/>
              </p:nvSpPr>
              <p:spPr bwMode="auto">
                <a:xfrm>
                  <a:off x="3067" y="2925"/>
                  <a:ext cx="1491" cy="4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14" name="Freeform 377">
                  <a:extLst>
                    <a:ext uri="{FF2B5EF4-FFF2-40B4-BE49-F238E27FC236}">
                      <a16:creationId xmlns:a16="http://schemas.microsoft.com/office/drawing/2014/main" id="{F0C3089B-3761-552A-9922-59F47A718DD9}"/>
                    </a:ext>
                  </a:extLst>
                </p:cNvPr>
                <p:cNvSpPr>
                  <a:spLocks noEditPoints="1"/>
                </p:cNvSpPr>
                <p:nvPr/>
              </p:nvSpPr>
              <p:spPr bwMode="auto">
                <a:xfrm>
                  <a:off x="3067" y="2923"/>
                  <a:ext cx="1491" cy="387"/>
                </a:xfrm>
                <a:custGeom>
                  <a:avLst/>
                  <a:gdLst>
                    <a:gd name="T0" fmla="*/ 0 w 1491"/>
                    <a:gd name="T1" fmla="*/ 382 h 387"/>
                    <a:gd name="T2" fmla="*/ 1491 w 1491"/>
                    <a:gd name="T3" fmla="*/ 382 h 387"/>
                    <a:gd name="T4" fmla="*/ 1491 w 1491"/>
                    <a:gd name="T5" fmla="*/ 387 h 387"/>
                    <a:gd name="T6" fmla="*/ 0 w 1491"/>
                    <a:gd name="T7" fmla="*/ 387 h 387"/>
                    <a:gd name="T8" fmla="*/ 0 w 1491"/>
                    <a:gd name="T9" fmla="*/ 382 h 387"/>
                    <a:gd name="T10" fmla="*/ 0 w 1491"/>
                    <a:gd name="T11" fmla="*/ 287 h 387"/>
                    <a:gd name="T12" fmla="*/ 1491 w 1491"/>
                    <a:gd name="T13" fmla="*/ 287 h 387"/>
                    <a:gd name="T14" fmla="*/ 1491 w 1491"/>
                    <a:gd name="T15" fmla="*/ 291 h 387"/>
                    <a:gd name="T16" fmla="*/ 0 w 1491"/>
                    <a:gd name="T17" fmla="*/ 291 h 387"/>
                    <a:gd name="T18" fmla="*/ 0 w 1491"/>
                    <a:gd name="T19" fmla="*/ 287 h 387"/>
                    <a:gd name="T20" fmla="*/ 0 w 1491"/>
                    <a:gd name="T21" fmla="*/ 191 h 387"/>
                    <a:gd name="T22" fmla="*/ 1491 w 1491"/>
                    <a:gd name="T23" fmla="*/ 191 h 387"/>
                    <a:gd name="T24" fmla="*/ 1491 w 1491"/>
                    <a:gd name="T25" fmla="*/ 195 h 387"/>
                    <a:gd name="T26" fmla="*/ 0 w 1491"/>
                    <a:gd name="T27" fmla="*/ 195 h 387"/>
                    <a:gd name="T28" fmla="*/ 0 w 1491"/>
                    <a:gd name="T29" fmla="*/ 191 h 387"/>
                    <a:gd name="T30" fmla="*/ 0 w 1491"/>
                    <a:gd name="T31" fmla="*/ 95 h 387"/>
                    <a:gd name="T32" fmla="*/ 1491 w 1491"/>
                    <a:gd name="T33" fmla="*/ 95 h 387"/>
                    <a:gd name="T34" fmla="*/ 1491 w 1491"/>
                    <a:gd name="T35" fmla="*/ 100 h 387"/>
                    <a:gd name="T36" fmla="*/ 0 w 1491"/>
                    <a:gd name="T37" fmla="*/ 100 h 387"/>
                    <a:gd name="T38" fmla="*/ 0 w 1491"/>
                    <a:gd name="T39" fmla="*/ 95 h 387"/>
                    <a:gd name="T40" fmla="*/ 0 w 1491"/>
                    <a:gd name="T41" fmla="*/ 0 h 387"/>
                    <a:gd name="T42" fmla="*/ 1491 w 1491"/>
                    <a:gd name="T43" fmla="*/ 0 h 387"/>
                    <a:gd name="T44" fmla="*/ 1491 w 1491"/>
                    <a:gd name="T45" fmla="*/ 4 h 387"/>
                    <a:gd name="T46" fmla="*/ 0 w 1491"/>
                    <a:gd name="T47" fmla="*/ 4 h 387"/>
                    <a:gd name="T48" fmla="*/ 0 w 1491"/>
                    <a:gd name="T49" fmla="*/ 0 h 3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91" h="387">
                      <a:moveTo>
                        <a:pt x="0" y="382"/>
                      </a:moveTo>
                      <a:lnTo>
                        <a:pt x="1491" y="382"/>
                      </a:lnTo>
                      <a:lnTo>
                        <a:pt x="1491" y="387"/>
                      </a:lnTo>
                      <a:lnTo>
                        <a:pt x="0" y="387"/>
                      </a:lnTo>
                      <a:lnTo>
                        <a:pt x="0" y="382"/>
                      </a:lnTo>
                      <a:close/>
                      <a:moveTo>
                        <a:pt x="0" y="287"/>
                      </a:moveTo>
                      <a:lnTo>
                        <a:pt x="1491" y="287"/>
                      </a:lnTo>
                      <a:lnTo>
                        <a:pt x="1491" y="291"/>
                      </a:lnTo>
                      <a:lnTo>
                        <a:pt x="0" y="291"/>
                      </a:lnTo>
                      <a:lnTo>
                        <a:pt x="0" y="287"/>
                      </a:lnTo>
                      <a:close/>
                      <a:moveTo>
                        <a:pt x="0" y="191"/>
                      </a:moveTo>
                      <a:lnTo>
                        <a:pt x="1491" y="191"/>
                      </a:lnTo>
                      <a:lnTo>
                        <a:pt x="1491" y="195"/>
                      </a:lnTo>
                      <a:lnTo>
                        <a:pt x="0" y="195"/>
                      </a:lnTo>
                      <a:lnTo>
                        <a:pt x="0" y="191"/>
                      </a:lnTo>
                      <a:close/>
                      <a:moveTo>
                        <a:pt x="0" y="95"/>
                      </a:moveTo>
                      <a:lnTo>
                        <a:pt x="1491" y="95"/>
                      </a:lnTo>
                      <a:lnTo>
                        <a:pt x="1491" y="100"/>
                      </a:lnTo>
                      <a:lnTo>
                        <a:pt x="0" y="100"/>
                      </a:lnTo>
                      <a:lnTo>
                        <a:pt x="0" y="95"/>
                      </a:lnTo>
                      <a:close/>
                      <a:moveTo>
                        <a:pt x="0" y="0"/>
                      </a:moveTo>
                      <a:lnTo>
                        <a:pt x="1491" y="0"/>
                      </a:lnTo>
                      <a:lnTo>
                        <a:pt x="1491"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515" name="Rectangle 378">
                  <a:extLst>
                    <a:ext uri="{FF2B5EF4-FFF2-40B4-BE49-F238E27FC236}">
                      <a16:creationId xmlns:a16="http://schemas.microsoft.com/office/drawing/2014/main" id="{524DADB6-B5B0-DA57-EEB0-4813EF19597D}"/>
                    </a:ext>
                  </a:extLst>
                </p:cNvPr>
                <p:cNvSpPr>
                  <a:spLocks noChangeArrowheads="1"/>
                </p:cNvSpPr>
                <p:nvPr/>
              </p:nvSpPr>
              <p:spPr bwMode="auto">
                <a:xfrm>
                  <a:off x="3065" y="2925"/>
                  <a:ext cx="4" cy="47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16" name="Freeform 379">
                  <a:extLst>
                    <a:ext uri="{FF2B5EF4-FFF2-40B4-BE49-F238E27FC236}">
                      <a16:creationId xmlns:a16="http://schemas.microsoft.com/office/drawing/2014/main" id="{CA981F86-7856-EFC5-E2B8-1280DF823A6E}"/>
                    </a:ext>
                  </a:extLst>
                </p:cNvPr>
                <p:cNvSpPr>
                  <a:spLocks noEditPoints="1"/>
                </p:cNvSpPr>
                <p:nvPr/>
              </p:nvSpPr>
              <p:spPr bwMode="auto">
                <a:xfrm>
                  <a:off x="3049" y="2923"/>
                  <a:ext cx="18" cy="482"/>
                </a:xfrm>
                <a:custGeom>
                  <a:avLst/>
                  <a:gdLst>
                    <a:gd name="T0" fmla="*/ 0 w 18"/>
                    <a:gd name="T1" fmla="*/ 478 h 482"/>
                    <a:gd name="T2" fmla="*/ 18 w 18"/>
                    <a:gd name="T3" fmla="*/ 478 h 482"/>
                    <a:gd name="T4" fmla="*/ 18 w 18"/>
                    <a:gd name="T5" fmla="*/ 482 h 482"/>
                    <a:gd name="T6" fmla="*/ 0 w 18"/>
                    <a:gd name="T7" fmla="*/ 482 h 482"/>
                    <a:gd name="T8" fmla="*/ 0 w 18"/>
                    <a:gd name="T9" fmla="*/ 478 h 482"/>
                    <a:gd name="T10" fmla="*/ 0 w 18"/>
                    <a:gd name="T11" fmla="*/ 382 h 482"/>
                    <a:gd name="T12" fmla="*/ 18 w 18"/>
                    <a:gd name="T13" fmla="*/ 382 h 482"/>
                    <a:gd name="T14" fmla="*/ 18 w 18"/>
                    <a:gd name="T15" fmla="*/ 387 h 482"/>
                    <a:gd name="T16" fmla="*/ 0 w 18"/>
                    <a:gd name="T17" fmla="*/ 387 h 482"/>
                    <a:gd name="T18" fmla="*/ 0 w 18"/>
                    <a:gd name="T19" fmla="*/ 382 h 482"/>
                    <a:gd name="T20" fmla="*/ 0 w 18"/>
                    <a:gd name="T21" fmla="*/ 287 h 482"/>
                    <a:gd name="T22" fmla="*/ 18 w 18"/>
                    <a:gd name="T23" fmla="*/ 287 h 482"/>
                    <a:gd name="T24" fmla="*/ 18 w 18"/>
                    <a:gd name="T25" fmla="*/ 291 h 482"/>
                    <a:gd name="T26" fmla="*/ 0 w 18"/>
                    <a:gd name="T27" fmla="*/ 291 h 482"/>
                    <a:gd name="T28" fmla="*/ 0 w 18"/>
                    <a:gd name="T29" fmla="*/ 287 h 482"/>
                    <a:gd name="T30" fmla="*/ 0 w 18"/>
                    <a:gd name="T31" fmla="*/ 191 h 482"/>
                    <a:gd name="T32" fmla="*/ 18 w 18"/>
                    <a:gd name="T33" fmla="*/ 191 h 482"/>
                    <a:gd name="T34" fmla="*/ 18 w 18"/>
                    <a:gd name="T35" fmla="*/ 195 h 482"/>
                    <a:gd name="T36" fmla="*/ 0 w 18"/>
                    <a:gd name="T37" fmla="*/ 195 h 482"/>
                    <a:gd name="T38" fmla="*/ 0 w 18"/>
                    <a:gd name="T39" fmla="*/ 191 h 482"/>
                    <a:gd name="T40" fmla="*/ 0 w 18"/>
                    <a:gd name="T41" fmla="*/ 95 h 482"/>
                    <a:gd name="T42" fmla="*/ 18 w 18"/>
                    <a:gd name="T43" fmla="*/ 95 h 482"/>
                    <a:gd name="T44" fmla="*/ 18 w 18"/>
                    <a:gd name="T45" fmla="*/ 100 h 482"/>
                    <a:gd name="T46" fmla="*/ 0 w 18"/>
                    <a:gd name="T47" fmla="*/ 100 h 482"/>
                    <a:gd name="T48" fmla="*/ 0 w 18"/>
                    <a:gd name="T49" fmla="*/ 95 h 482"/>
                    <a:gd name="T50" fmla="*/ 0 w 18"/>
                    <a:gd name="T51" fmla="*/ 0 h 482"/>
                    <a:gd name="T52" fmla="*/ 18 w 18"/>
                    <a:gd name="T53" fmla="*/ 0 h 482"/>
                    <a:gd name="T54" fmla="*/ 18 w 18"/>
                    <a:gd name="T55" fmla="*/ 4 h 482"/>
                    <a:gd name="T56" fmla="*/ 0 w 18"/>
                    <a:gd name="T57" fmla="*/ 4 h 482"/>
                    <a:gd name="T58" fmla="*/ 0 w 18"/>
                    <a:gd name="T59" fmla="*/ 0 h 4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 h="482">
                      <a:moveTo>
                        <a:pt x="0" y="478"/>
                      </a:moveTo>
                      <a:lnTo>
                        <a:pt x="18" y="478"/>
                      </a:lnTo>
                      <a:lnTo>
                        <a:pt x="18" y="482"/>
                      </a:lnTo>
                      <a:lnTo>
                        <a:pt x="0" y="482"/>
                      </a:lnTo>
                      <a:lnTo>
                        <a:pt x="0" y="478"/>
                      </a:lnTo>
                      <a:close/>
                      <a:moveTo>
                        <a:pt x="0" y="382"/>
                      </a:moveTo>
                      <a:lnTo>
                        <a:pt x="18" y="382"/>
                      </a:lnTo>
                      <a:lnTo>
                        <a:pt x="18" y="387"/>
                      </a:lnTo>
                      <a:lnTo>
                        <a:pt x="0" y="387"/>
                      </a:lnTo>
                      <a:lnTo>
                        <a:pt x="0" y="382"/>
                      </a:lnTo>
                      <a:close/>
                      <a:moveTo>
                        <a:pt x="0" y="287"/>
                      </a:moveTo>
                      <a:lnTo>
                        <a:pt x="18" y="287"/>
                      </a:lnTo>
                      <a:lnTo>
                        <a:pt x="18" y="291"/>
                      </a:lnTo>
                      <a:lnTo>
                        <a:pt x="0" y="291"/>
                      </a:lnTo>
                      <a:lnTo>
                        <a:pt x="0" y="287"/>
                      </a:lnTo>
                      <a:close/>
                      <a:moveTo>
                        <a:pt x="0" y="191"/>
                      </a:moveTo>
                      <a:lnTo>
                        <a:pt x="18" y="191"/>
                      </a:lnTo>
                      <a:lnTo>
                        <a:pt x="18" y="195"/>
                      </a:lnTo>
                      <a:lnTo>
                        <a:pt x="0" y="195"/>
                      </a:lnTo>
                      <a:lnTo>
                        <a:pt x="0" y="191"/>
                      </a:lnTo>
                      <a:close/>
                      <a:moveTo>
                        <a:pt x="0" y="95"/>
                      </a:moveTo>
                      <a:lnTo>
                        <a:pt x="18" y="95"/>
                      </a:lnTo>
                      <a:lnTo>
                        <a:pt x="18" y="100"/>
                      </a:lnTo>
                      <a:lnTo>
                        <a:pt x="0" y="100"/>
                      </a:lnTo>
                      <a:lnTo>
                        <a:pt x="0" y="95"/>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517" name="Rectangle 380">
                  <a:extLst>
                    <a:ext uri="{FF2B5EF4-FFF2-40B4-BE49-F238E27FC236}">
                      <a16:creationId xmlns:a16="http://schemas.microsoft.com/office/drawing/2014/main" id="{91F783DC-991D-6691-B4E3-133FB49FC68F}"/>
                    </a:ext>
                  </a:extLst>
                </p:cNvPr>
                <p:cNvSpPr>
                  <a:spLocks noChangeArrowheads="1"/>
                </p:cNvSpPr>
                <p:nvPr/>
              </p:nvSpPr>
              <p:spPr bwMode="auto">
                <a:xfrm>
                  <a:off x="3067" y="3401"/>
                  <a:ext cx="1491" cy="4"/>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518" name="Freeform 381">
                  <a:extLst>
                    <a:ext uri="{FF2B5EF4-FFF2-40B4-BE49-F238E27FC236}">
                      <a16:creationId xmlns:a16="http://schemas.microsoft.com/office/drawing/2014/main" id="{9E074566-6479-340C-6F06-788638BF861C}"/>
                    </a:ext>
                  </a:extLst>
                </p:cNvPr>
                <p:cNvSpPr>
                  <a:spLocks noEditPoints="1"/>
                </p:cNvSpPr>
                <p:nvPr/>
              </p:nvSpPr>
              <p:spPr bwMode="auto">
                <a:xfrm>
                  <a:off x="3065" y="3403"/>
                  <a:ext cx="1496" cy="19"/>
                </a:xfrm>
                <a:custGeom>
                  <a:avLst/>
                  <a:gdLst>
                    <a:gd name="T0" fmla="*/ 0 w 1496"/>
                    <a:gd name="T1" fmla="*/ 19 h 19"/>
                    <a:gd name="T2" fmla="*/ 53 w 1496"/>
                    <a:gd name="T3" fmla="*/ 0 h 19"/>
                    <a:gd name="T4" fmla="*/ 48 w 1496"/>
                    <a:gd name="T5" fmla="*/ 0 h 19"/>
                    <a:gd name="T6" fmla="*/ 101 w 1496"/>
                    <a:gd name="T7" fmla="*/ 19 h 19"/>
                    <a:gd name="T8" fmla="*/ 101 w 1496"/>
                    <a:gd name="T9" fmla="*/ 0 h 19"/>
                    <a:gd name="T10" fmla="*/ 145 w 1496"/>
                    <a:gd name="T11" fmla="*/ 19 h 19"/>
                    <a:gd name="T12" fmla="*/ 197 w 1496"/>
                    <a:gd name="T13" fmla="*/ 0 h 19"/>
                    <a:gd name="T14" fmla="*/ 193 w 1496"/>
                    <a:gd name="T15" fmla="*/ 0 h 19"/>
                    <a:gd name="T16" fmla="*/ 245 w 1496"/>
                    <a:gd name="T17" fmla="*/ 19 h 19"/>
                    <a:gd name="T18" fmla="*/ 245 w 1496"/>
                    <a:gd name="T19" fmla="*/ 0 h 19"/>
                    <a:gd name="T20" fmla="*/ 289 w 1496"/>
                    <a:gd name="T21" fmla="*/ 19 h 19"/>
                    <a:gd name="T22" fmla="*/ 341 w 1496"/>
                    <a:gd name="T23" fmla="*/ 0 h 19"/>
                    <a:gd name="T24" fmla="*/ 337 w 1496"/>
                    <a:gd name="T25" fmla="*/ 0 h 19"/>
                    <a:gd name="T26" fmla="*/ 389 w 1496"/>
                    <a:gd name="T27" fmla="*/ 19 h 19"/>
                    <a:gd name="T28" fmla="*/ 389 w 1496"/>
                    <a:gd name="T29" fmla="*/ 0 h 19"/>
                    <a:gd name="T30" fmla="*/ 433 w 1496"/>
                    <a:gd name="T31" fmla="*/ 19 h 19"/>
                    <a:gd name="T32" fmla="*/ 486 w 1496"/>
                    <a:gd name="T33" fmla="*/ 0 h 19"/>
                    <a:gd name="T34" fmla="*/ 481 w 1496"/>
                    <a:gd name="T35" fmla="*/ 0 h 19"/>
                    <a:gd name="T36" fmla="*/ 533 w 1496"/>
                    <a:gd name="T37" fmla="*/ 19 h 19"/>
                    <a:gd name="T38" fmla="*/ 533 w 1496"/>
                    <a:gd name="T39" fmla="*/ 0 h 19"/>
                    <a:gd name="T40" fmla="*/ 578 w 1496"/>
                    <a:gd name="T41" fmla="*/ 19 h 19"/>
                    <a:gd name="T42" fmla="*/ 630 w 1496"/>
                    <a:gd name="T43" fmla="*/ 0 h 19"/>
                    <a:gd name="T44" fmla="*/ 625 w 1496"/>
                    <a:gd name="T45" fmla="*/ 0 h 19"/>
                    <a:gd name="T46" fmla="*/ 678 w 1496"/>
                    <a:gd name="T47" fmla="*/ 19 h 19"/>
                    <a:gd name="T48" fmla="*/ 678 w 1496"/>
                    <a:gd name="T49" fmla="*/ 0 h 19"/>
                    <a:gd name="T50" fmla="*/ 722 w 1496"/>
                    <a:gd name="T51" fmla="*/ 19 h 19"/>
                    <a:gd name="T52" fmla="*/ 775 w 1496"/>
                    <a:gd name="T53" fmla="*/ 0 h 19"/>
                    <a:gd name="T54" fmla="*/ 770 w 1496"/>
                    <a:gd name="T55" fmla="*/ 0 h 19"/>
                    <a:gd name="T56" fmla="*/ 822 w 1496"/>
                    <a:gd name="T57" fmla="*/ 19 h 19"/>
                    <a:gd name="T58" fmla="*/ 822 w 1496"/>
                    <a:gd name="T59" fmla="*/ 0 h 19"/>
                    <a:gd name="T60" fmla="*/ 867 w 1496"/>
                    <a:gd name="T61" fmla="*/ 19 h 19"/>
                    <a:gd name="T62" fmla="*/ 919 w 1496"/>
                    <a:gd name="T63" fmla="*/ 0 h 19"/>
                    <a:gd name="T64" fmla="*/ 914 w 1496"/>
                    <a:gd name="T65" fmla="*/ 0 h 19"/>
                    <a:gd name="T66" fmla="*/ 966 w 1496"/>
                    <a:gd name="T67" fmla="*/ 19 h 19"/>
                    <a:gd name="T68" fmla="*/ 966 w 1496"/>
                    <a:gd name="T69" fmla="*/ 0 h 19"/>
                    <a:gd name="T70" fmla="*/ 1011 w 1496"/>
                    <a:gd name="T71" fmla="*/ 19 h 19"/>
                    <a:gd name="T72" fmla="*/ 1063 w 1496"/>
                    <a:gd name="T73" fmla="*/ 0 h 19"/>
                    <a:gd name="T74" fmla="*/ 1058 w 1496"/>
                    <a:gd name="T75" fmla="*/ 0 h 19"/>
                    <a:gd name="T76" fmla="*/ 1111 w 1496"/>
                    <a:gd name="T77" fmla="*/ 19 h 19"/>
                    <a:gd name="T78" fmla="*/ 1111 w 1496"/>
                    <a:gd name="T79" fmla="*/ 0 h 19"/>
                    <a:gd name="T80" fmla="*/ 1155 w 1496"/>
                    <a:gd name="T81" fmla="*/ 19 h 19"/>
                    <a:gd name="T82" fmla="*/ 1207 w 1496"/>
                    <a:gd name="T83" fmla="*/ 0 h 19"/>
                    <a:gd name="T84" fmla="*/ 1203 w 1496"/>
                    <a:gd name="T85" fmla="*/ 0 h 19"/>
                    <a:gd name="T86" fmla="*/ 1255 w 1496"/>
                    <a:gd name="T87" fmla="*/ 19 h 19"/>
                    <a:gd name="T88" fmla="*/ 1255 w 1496"/>
                    <a:gd name="T89" fmla="*/ 0 h 19"/>
                    <a:gd name="T90" fmla="*/ 1299 w 1496"/>
                    <a:gd name="T91" fmla="*/ 19 h 19"/>
                    <a:gd name="T92" fmla="*/ 1351 w 1496"/>
                    <a:gd name="T93" fmla="*/ 0 h 19"/>
                    <a:gd name="T94" fmla="*/ 1347 w 1496"/>
                    <a:gd name="T95" fmla="*/ 0 h 19"/>
                    <a:gd name="T96" fmla="*/ 1400 w 1496"/>
                    <a:gd name="T97" fmla="*/ 19 h 19"/>
                    <a:gd name="T98" fmla="*/ 1400 w 1496"/>
                    <a:gd name="T99" fmla="*/ 0 h 19"/>
                    <a:gd name="T100" fmla="*/ 1443 w 1496"/>
                    <a:gd name="T101" fmla="*/ 19 h 19"/>
                    <a:gd name="T102" fmla="*/ 1496 w 1496"/>
                    <a:gd name="T103" fmla="*/ 0 h 19"/>
                    <a:gd name="T104" fmla="*/ 1491 w 1496"/>
                    <a:gd name="T105" fmla="*/ 0 h 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496" h="19">
                      <a:moveTo>
                        <a:pt x="4" y="0"/>
                      </a:moveTo>
                      <a:lnTo>
                        <a:pt x="4" y="19"/>
                      </a:lnTo>
                      <a:lnTo>
                        <a:pt x="0" y="19"/>
                      </a:lnTo>
                      <a:lnTo>
                        <a:pt x="0" y="0"/>
                      </a:lnTo>
                      <a:lnTo>
                        <a:pt x="4" y="0"/>
                      </a:lnTo>
                      <a:close/>
                      <a:moveTo>
                        <a:pt x="53" y="0"/>
                      </a:moveTo>
                      <a:lnTo>
                        <a:pt x="53" y="19"/>
                      </a:lnTo>
                      <a:lnTo>
                        <a:pt x="48" y="19"/>
                      </a:lnTo>
                      <a:lnTo>
                        <a:pt x="48" y="0"/>
                      </a:lnTo>
                      <a:lnTo>
                        <a:pt x="53" y="0"/>
                      </a:lnTo>
                      <a:close/>
                      <a:moveTo>
                        <a:pt x="101" y="0"/>
                      </a:moveTo>
                      <a:lnTo>
                        <a:pt x="101" y="19"/>
                      </a:lnTo>
                      <a:lnTo>
                        <a:pt x="96" y="19"/>
                      </a:lnTo>
                      <a:lnTo>
                        <a:pt x="96" y="0"/>
                      </a:lnTo>
                      <a:lnTo>
                        <a:pt x="101" y="0"/>
                      </a:lnTo>
                      <a:close/>
                      <a:moveTo>
                        <a:pt x="149" y="0"/>
                      </a:moveTo>
                      <a:lnTo>
                        <a:pt x="149" y="19"/>
                      </a:lnTo>
                      <a:lnTo>
                        <a:pt x="145" y="19"/>
                      </a:lnTo>
                      <a:lnTo>
                        <a:pt x="145" y="0"/>
                      </a:lnTo>
                      <a:lnTo>
                        <a:pt x="149" y="0"/>
                      </a:lnTo>
                      <a:close/>
                      <a:moveTo>
                        <a:pt x="197" y="0"/>
                      </a:moveTo>
                      <a:lnTo>
                        <a:pt x="197" y="19"/>
                      </a:lnTo>
                      <a:lnTo>
                        <a:pt x="193" y="19"/>
                      </a:lnTo>
                      <a:lnTo>
                        <a:pt x="193" y="0"/>
                      </a:lnTo>
                      <a:lnTo>
                        <a:pt x="197" y="0"/>
                      </a:lnTo>
                      <a:close/>
                      <a:moveTo>
                        <a:pt x="245" y="0"/>
                      </a:moveTo>
                      <a:lnTo>
                        <a:pt x="245" y="19"/>
                      </a:lnTo>
                      <a:lnTo>
                        <a:pt x="241" y="19"/>
                      </a:lnTo>
                      <a:lnTo>
                        <a:pt x="241" y="0"/>
                      </a:lnTo>
                      <a:lnTo>
                        <a:pt x="245" y="0"/>
                      </a:lnTo>
                      <a:close/>
                      <a:moveTo>
                        <a:pt x="293" y="0"/>
                      </a:moveTo>
                      <a:lnTo>
                        <a:pt x="293" y="19"/>
                      </a:lnTo>
                      <a:lnTo>
                        <a:pt x="289" y="19"/>
                      </a:lnTo>
                      <a:lnTo>
                        <a:pt x="289" y="0"/>
                      </a:lnTo>
                      <a:lnTo>
                        <a:pt x="293" y="0"/>
                      </a:lnTo>
                      <a:close/>
                      <a:moveTo>
                        <a:pt x="341" y="0"/>
                      </a:moveTo>
                      <a:lnTo>
                        <a:pt x="341" y="19"/>
                      </a:lnTo>
                      <a:lnTo>
                        <a:pt x="337" y="19"/>
                      </a:lnTo>
                      <a:lnTo>
                        <a:pt x="337" y="0"/>
                      </a:lnTo>
                      <a:lnTo>
                        <a:pt x="341" y="0"/>
                      </a:lnTo>
                      <a:close/>
                      <a:moveTo>
                        <a:pt x="389" y="0"/>
                      </a:moveTo>
                      <a:lnTo>
                        <a:pt x="389" y="19"/>
                      </a:lnTo>
                      <a:lnTo>
                        <a:pt x="385" y="19"/>
                      </a:lnTo>
                      <a:lnTo>
                        <a:pt x="385" y="0"/>
                      </a:lnTo>
                      <a:lnTo>
                        <a:pt x="389" y="0"/>
                      </a:lnTo>
                      <a:close/>
                      <a:moveTo>
                        <a:pt x="437" y="0"/>
                      </a:moveTo>
                      <a:lnTo>
                        <a:pt x="437" y="19"/>
                      </a:lnTo>
                      <a:lnTo>
                        <a:pt x="433" y="19"/>
                      </a:lnTo>
                      <a:lnTo>
                        <a:pt x="433" y="0"/>
                      </a:lnTo>
                      <a:lnTo>
                        <a:pt x="437" y="0"/>
                      </a:lnTo>
                      <a:close/>
                      <a:moveTo>
                        <a:pt x="486" y="0"/>
                      </a:moveTo>
                      <a:lnTo>
                        <a:pt x="486" y="19"/>
                      </a:lnTo>
                      <a:lnTo>
                        <a:pt x="481" y="19"/>
                      </a:lnTo>
                      <a:lnTo>
                        <a:pt x="481" y="0"/>
                      </a:lnTo>
                      <a:lnTo>
                        <a:pt x="486" y="0"/>
                      </a:lnTo>
                      <a:close/>
                      <a:moveTo>
                        <a:pt x="533" y="0"/>
                      </a:moveTo>
                      <a:lnTo>
                        <a:pt x="533" y="19"/>
                      </a:lnTo>
                      <a:lnTo>
                        <a:pt x="529" y="19"/>
                      </a:lnTo>
                      <a:lnTo>
                        <a:pt x="529" y="0"/>
                      </a:lnTo>
                      <a:lnTo>
                        <a:pt x="533" y="0"/>
                      </a:lnTo>
                      <a:close/>
                      <a:moveTo>
                        <a:pt x="582" y="0"/>
                      </a:moveTo>
                      <a:lnTo>
                        <a:pt x="582" y="19"/>
                      </a:lnTo>
                      <a:lnTo>
                        <a:pt x="578" y="19"/>
                      </a:lnTo>
                      <a:lnTo>
                        <a:pt x="578" y="0"/>
                      </a:lnTo>
                      <a:lnTo>
                        <a:pt x="582" y="0"/>
                      </a:lnTo>
                      <a:close/>
                      <a:moveTo>
                        <a:pt x="630" y="0"/>
                      </a:moveTo>
                      <a:lnTo>
                        <a:pt x="630" y="19"/>
                      </a:lnTo>
                      <a:lnTo>
                        <a:pt x="625" y="19"/>
                      </a:lnTo>
                      <a:lnTo>
                        <a:pt x="625" y="0"/>
                      </a:lnTo>
                      <a:lnTo>
                        <a:pt x="630" y="0"/>
                      </a:lnTo>
                      <a:close/>
                      <a:moveTo>
                        <a:pt x="678" y="0"/>
                      </a:moveTo>
                      <a:lnTo>
                        <a:pt x="678" y="19"/>
                      </a:lnTo>
                      <a:lnTo>
                        <a:pt x="674" y="19"/>
                      </a:lnTo>
                      <a:lnTo>
                        <a:pt x="674" y="0"/>
                      </a:lnTo>
                      <a:lnTo>
                        <a:pt x="678" y="0"/>
                      </a:lnTo>
                      <a:close/>
                      <a:moveTo>
                        <a:pt x="726" y="0"/>
                      </a:moveTo>
                      <a:lnTo>
                        <a:pt x="726" y="19"/>
                      </a:lnTo>
                      <a:lnTo>
                        <a:pt x="722" y="19"/>
                      </a:lnTo>
                      <a:lnTo>
                        <a:pt x="722" y="0"/>
                      </a:lnTo>
                      <a:lnTo>
                        <a:pt x="726" y="0"/>
                      </a:lnTo>
                      <a:close/>
                      <a:moveTo>
                        <a:pt x="775" y="0"/>
                      </a:moveTo>
                      <a:lnTo>
                        <a:pt x="775" y="19"/>
                      </a:lnTo>
                      <a:lnTo>
                        <a:pt x="770" y="19"/>
                      </a:lnTo>
                      <a:lnTo>
                        <a:pt x="770" y="0"/>
                      </a:lnTo>
                      <a:lnTo>
                        <a:pt x="775" y="0"/>
                      </a:lnTo>
                      <a:close/>
                      <a:moveTo>
                        <a:pt x="822" y="0"/>
                      </a:moveTo>
                      <a:lnTo>
                        <a:pt x="822" y="19"/>
                      </a:lnTo>
                      <a:lnTo>
                        <a:pt x="818" y="19"/>
                      </a:lnTo>
                      <a:lnTo>
                        <a:pt x="818" y="0"/>
                      </a:lnTo>
                      <a:lnTo>
                        <a:pt x="822" y="0"/>
                      </a:lnTo>
                      <a:close/>
                      <a:moveTo>
                        <a:pt x="871" y="0"/>
                      </a:moveTo>
                      <a:lnTo>
                        <a:pt x="871" y="19"/>
                      </a:lnTo>
                      <a:lnTo>
                        <a:pt x="867" y="19"/>
                      </a:lnTo>
                      <a:lnTo>
                        <a:pt x="867" y="0"/>
                      </a:lnTo>
                      <a:lnTo>
                        <a:pt x="871" y="0"/>
                      </a:lnTo>
                      <a:close/>
                      <a:moveTo>
                        <a:pt x="919" y="0"/>
                      </a:moveTo>
                      <a:lnTo>
                        <a:pt x="919" y="19"/>
                      </a:lnTo>
                      <a:lnTo>
                        <a:pt x="914" y="19"/>
                      </a:lnTo>
                      <a:lnTo>
                        <a:pt x="914" y="0"/>
                      </a:lnTo>
                      <a:lnTo>
                        <a:pt x="919" y="0"/>
                      </a:lnTo>
                      <a:close/>
                      <a:moveTo>
                        <a:pt x="966" y="0"/>
                      </a:moveTo>
                      <a:lnTo>
                        <a:pt x="966" y="19"/>
                      </a:lnTo>
                      <a:lnTo>
                        <a:pt x="962" y="19"/>
                      </a:lnTo>
                      <a:lnTo>
                        <a:pt x="962" y="0"/>
                      </a:lnTo>
                      <a:lnTo>
                        <a:pt x="966" y="0"/>
                      </a:lnTo>
                      <a:close/>
                      <a:moveTo>
                        <a:pt x="1015" y="0"/>
                      </a:moveTo>
                      <a:lnTo>
                        <a:pt x="1015" y="19"/>
                      </a:lnTo>
                      <a:lnTo>
                        <a:pt x="1011" y="19"/>
                      </a:lnTo>
                      <a:lnTo>
                        <a:pt x="1011" y="0"/>
                      </a:lnTo>
                      <a:lnTo>
                        <a:pt x="1015" y="0"/>
                      </a:lnTo>
                      <a:close/>
                      <a:moveTo>
                        <a:pt x="1063" y="0"/>
                      </a:moveTo>
                      <a:lnTo>
                        <a:pt x="1063" y="19"/>
                      </a:lnTo>
                      <a:lnTo>
                        <a:pt x="1058" y="19"/>
                      </a:lnTo>
                      <a:lnTo>
                        <a:pt x="1058" y="0"/>
                      </a:lnTo>
                      <a:lnTo>
                        <a:pt x="1063" y="0"/>
                      </a:lnTo>
                      <a:close/>
                      <a:moveTo>
                        <a:pt x="1111" y="0"/>
                      </a:moveTo>
                      <a:lnTo>
                        <a:pt x="1111" y="19"/>
                      </a:lnTo>
                      <a:lnTo>
                        <a:pt x="1107" y="19"/>
                      </a:lnTo>
                      <a:lnTo>
                        <a:pt x="1107" y="0"/>
                      </a:lnTo>
                      <a:lnTo>
                        <a:pt x="1111" y="0"/>
                      </a:lnTo>
                      <a:close/>
                      <a:moveTo>
                        <a:pt x="1159" y="0"/>
                      </a:moveTo>
                      <a:lnTo>
                        <a:pt x="1159" y="19"/>
                      </a:lnTo>
                      <a:lnTo>
                        <a:pt x="1155" y="19"/>
                      </a:lnTo>
                      <a:lnTo>
                        <a:pt x="1155" y="0"/>
                      </a:lnTo>
                      <a:lnTo>
                        <a:pt x="1159" y="0"/>
                      </a:lnTo>
                      <a:close/>
                      <a:moveTo>
                        <a:pt x="1207" y="0"/>
                      </a:moveTo>
                      <a:lnTo>
                        <a:pt x="1207" y="19"/>
                      </a:lnTo>
                      <a:lnTo>
                        <a:pt x="1203" y="19"/>
                      </a:lnTo>
                      <a:lnTo>
                        <a:pt x="1203" y="0"/>
                      </a:lnTo>
                      <a:lnTo>
                        <a:pt x="1207" y="0"/>
                      </a:lnTo>
                      <a:close/>
                      <a:moveTo>
                        <a:pt x="1255" y="0"/>
                      </a:moveTo>
                      <a:lnTo>
                        <a:pt x="1255" y="19"/>
                      </a:lnTo>
                      <a:lnTo>
                        <a:pt x="1251" y="19"/>
                      </a:lnTo>
                      <a:lnTo>
                        <a:pt x="1251" y="0"/>
                      </a:lnTo>
                      <a:lnTo>
                        <a:pt x="1255" y="0"/>
                      </a:lnTo>
                      <a:close/>
                      <a:moveTo>
                        <a:pt x="1304" y="0"/>
                      </a:moveTo>
                      <a:lnTo>
                        <a:pt x="1304" y="19"/>
                      </a:lnTo>
                      <a:lnTo>
                        <a:pt x="1299" y="19"/>
                      </a:lnTo>
                      <a:lnTo>
                        <a:pt x="1299" y="0"/>
                      </a:lnTo>
                      <a:lnTo>
                        <a:pt x="1304" y="0"/>
                      </a:lnTo>
                      <a:close/>
                      <a:moveTo>
                        <a:pt x="1351" y="0"/>
                      </a:moveTo>
                      <a:lnTo>
                        <a:pt x="1351" y="19"/>
                      </a:lnTo>
                      <a:lnTo>
                        <a:pt x="1347" y="19"/>
                      </a:lnTo>
                      <a:lnTo>
                        <a:pt x="1347" y="0"/>
                      </a:lnTo>
                      <a:lnTo>
                        <a:pt x="1351" y="0"/>
                      </a:lnTo>
                      <a:close/>
                      <a:moveTo>
                        <a:pt x="1400" y="0"/>
                      </a:moveTo>
                      <a:lnTo>
                        <a:pt x="1400" y="19"/>
                      </a:lnTo>
                      <a:lnTo>
                        <a:pt x="1396" y="19"/>
                      </a:lnTo>
                      <a:lnTo>
                        <a:pt x="1396" y="0"/>
                      </a:lnTo>
                      <a:lnTo>
                        <a:pt x="1400" y="0"/>
                      </a:lnTo>
                      <a:close/>
                      <a:moveTo>
                        <a:pt x="1448" y="0"/>
                      </a:moveTo>
                      <a:lnTo>
                        <a:pt x="1448" y="19"/>
                      </a:lnTo>
                      <a:lnTo>
                        <a:pt x="1443" y="19"/>
                      </a:lnTo>
                      <a:lnTo>
                        <a:pt x="1443" y="0"/>
                      </a:lnTo>
                      <a:lnTo>
                        <a:pt x="1448" y="0"/>
                      </a:lnTo>
                      <a:close/>
                      <a:moveTo>
                        <a:pt x="1496" y="0"/>
                      </a:moveTo>
                      <a:lnTo>
                        <a:pt x="1496" y="19"/>
                      </a:lnTo>
                      <a:lnTo>
                        <a:pt x="1491" y="19"/>
                      </a:lnTo>
                      <a:lnTo>
                        <a:pt x="1491" y="0"/>
                      </a:lnTo>
                      <a:lnTo>
                        <a:pt x="1496"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519" name="Freeform 382">
                  <a:extLst>
                    <a:ext uri="{FF2B5EF4-FFF2-40B4-BE49-F238E27FC236}">
                      <a16:creationId xmlns:a16="http://schemas.microsoft.com/office/drawing/2014/main" id="{28F4672C-338E-299D-37AB-AF36A34D361F}"/>
                    </a:ext>
                  </a:extLst>
                </p:cNvPr>
                <p:cNvSpPr>
                  <a:spLocks/>
                </p:cNvSpPr>
                <p:nvPr/>
              </p:nvSpPr>
              <p:spPr bwMode="auto">
                <a:xfrm>
                  <a:off x="3084" y="2973"/>
                  <a:ext cx="1457" cy="437"/>
                </a:xfrm>
                <a:custGeom>
                  <a:avLst/>
                  <a:gdLst>
                    <a:gd name="T0" fmla="*/ 0 w 8174"/>
                    <a:gd name="T1" fmla="*/ 0 h 2454"/>
                    <a:gd name="T2" fmla="*/ 0 w 8174"/>
                    <a:gd name="T3" fmla="*/ 0 h 2454"/>
                    <a:gd name="T4" fmla="*/ 0 w 8174"/>
                    <a:gd name="T5" fmla="*/ 0 h 2454"/>
                    <a:gd name="T6" fmla="*/ 0 w 8174"/>
                    <a:gd name="T7" fmla="*/ 0 h 2454"/>
                    <a:gd name="T8" fmla="*/ 0 w 8174"/>
                    <a:gd name="T9" fmla="*/ 0 h 2454"/>
                    <a:gd name="T10" fmla="*/ 0 w 8174"/>
                    <a:gd name="T11" fmla="*/ 0 h 2454"/>
                    <a:gd name="T12" fmla="*/ 0 w 8174"/>
                    <a:gd name="T13" fmla="*/ 0 h 2454"/>
                    <a:gd name="T14" fmla="*/ 0 w 8174"/>
                    <a:gd name="T15" fmla="*/ 0 h 2454"/>
                    <a:gd name="T16" fmla="*/ 0 w 8174"/>
                    <a:gd name="T17" fmla="*/ 0 h 2454"/>
                    <a:gd name="T18" fmla="*/ 0 w 8174"/>
                    <a:gd name="T19" fmla="*/ 0 h 2454"/>
                    <a:gd name="T20" fmla="*/ 0 w 8174"/>
                    <a:gd name="T21" fmla="*/ 0 h 2454"/>
                    <a:gd name="T22" fmla="*/ 0 w 8174"/>
                    <a:gd name="T23" fmla="*/ 0 h 2454"/>
                    <a:gd name="T24" fmla="*/ 0 w 8174"/>
                    <a:gd name="T25" fmla="*/ 0 h 2454"/>
                    <a:gd name="T26" fmla="*/ 0 w 8174"/>
                    <a:gd name="T27" fmla="*/ 0 h 2454"/>
                    <a:gd name="T28" fmla="*/ 0 w 8174"/>
                    <a:gd name="T29" fmla="*/ 0 h 2454"/>
                    <a:gd name="T30" fmla="*/ 0 w 8174"/>
                    <a:gd name="T31" fmla="*/ 0 h 2454"/>
                    <a:gd name="T32" fmla="*/ 0 w 8174"/>
                    <a:gd name="T33" fmla="*/ 0 h 2454"/>
                    <a:gd name="T34" fmla="*/ 0 w 8174"/>
                    <a:gd name="T35" fmla="*/ 0 h 2454"/>
                    <a:gd name="T36" fmla="*/ 0 w 8174"/>
                    <a:gd name="T37" fmla="*/ 0 h 2454"/>
                    <a:gd name="T38" fmla="*/ 0 w 8174"/>
                    <a:gd name="T39" fmla="*/ 0 h 2454"/>
                    <a:gd name="T40" fmla="*/ 0 w 8174"/>
                    <a:gd name="T41" fmla="*/ 0 h 2454"/>
                    <a:gd name="T42" fmla="*/ 0 w 8174"/>
                    <a:gd name="T43" fmla="*/ 0 h 2454"/>
                    <a:gd name="T44" fmla="*/ 0 w 8174"/>
                    <a:gd name="T45" fmla="*/ 0 h 2454"/>
                    <a:gd name="T46" fmla="*/ 0 w 8174"/>
                    <a:gd name="T47" fmla="*/ 0 h 2454"/>
                    <a:gd name="T48" fmla="*/ 0 w 8174"/>
                    <a:gd name="T49" fmla="*/ 0 h 2454"/>
                    <a:gd name="T50" fmla="*/ 0 w 8174"/>
                    <a:gd name="T51" fmla="*/ 0 h 2454"/>
                    <a:gd name="T52" fmla="*/ 0 w 8174"/>
                    <a:gd name="T53" fmla="*/ 0 h 2454"/>
                    <a:gd name="T54" fmla="*/ 0 w 8174"/>
                    <a:gd name="T55" fmla="*/ 0 h 2454"/>
                    <a:gd name="T56" fmla="*/ 0 w 8174"/>
                    <a:gd name="T57" fmla="*/ 0 h 2454"/>
                    <a:gd name="T58" fmla="*/ 0 w 8174"/>
                    <a:gd name="T59" fmla="*/ 0 h 2454"/>
                    <a:gd name="T60" fmla="*/ 0 w 8174"/>
                    <a:gd name="T61" fmla="*/ 0 h 2454"/>
                    <a:gd name="T62" fmla="*/ 0 w 8174"/>
                    <a:gd name="T63" fmla="*/ 0 h 2454"/>
                    <a:gd name="T64" fmla="*/ 0 w 8174"/>
                    <a:gd name="T65" fmla="*/ 0 h 2454"/>
                    <a:gd name="T66" fmla="*/ 0 w 8174"/>
                    <a:gd name="T67" fmla="*/ 0 h 2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174" h="2454">
                      <a:moveTo>
                        <a:pt x="26" y="2380"/>
                      </a:moveTo>
                      <a:lnTo>
                        <a:pt x="294" y="2248"/>
                      </a:lnTo>
                      <a:lnTo>
                        <a:pt x="565" y="2112"/>
                      </a:lnTo>
                      <a:lnTo>
                        <a:pt x="834" y="1980"/>
                      </a:lnTo>
                      <a:lnTo>
                        <a:pt x="1105" y="1844"/>
                      </a:lnTo>
                      <a:lnTo>
                        <a:pt x="1374" y="1712"/>
                      </a:lnTo>
                      <a:lnTo>
                        <a:pt x="1645" y="1576"/>
                      </a:lnTo>
                      <a:lnTo>
                        <a:pt x="1913" y="1440"/>
                      </a:lnTo>
                      <a:lnTo>
                        <a:pt x="2186" y="1308"/>
                      </a:lnTo>
                      <a:lnTo>
                        <a:pt x="2453" y="1172"/>
                      </a:lnTo>
                      <a:lnTo>
                        <a:pt x="2726" y="1040"/>
                      </a:lnTo>
                      <a:lnTo>
                        <a:pt x="2993" y="904"/>
                      </a:lnTo>
                      <a:cubicBezTo>
                        <a:pt x="2996" y="903"/>
                        <a:pt x="2998" y="902"/>
                        <a:pt x="3001" y="902"/>
                      </a:cubicBezTo>
                      <a:lnTo>
                        <a:pt x="3269" y="834"/>
                      </a:lnTo>
                      <a:lnTo>
                        <a:pt x="3541" y="766"/>
                      </a:lnTo>
                      <a:lnTo>
                        <a:pt x="3809" y="701"/>
                      </a:lnTo>
                      <a:lnTo>
                        <a:pt x="4081" y="634"/>
                      </a:lnTo>
                      <a:lnTo>
                        <a:pt x="4349" y="566"/>
                      </a:lnTo>
                      <a:lnTo>
                        <a:pt x="4621" y="498"/>
                      </a:lnTo>
                      <a:lnTo>
                        <a:pt x="4889" y="430"/>
                      </a:lnTo>
                      <a:lnTo>
                        <a:pt x="5161" y="365"/>
                      </a:lnTo>
                      <a:lnTo>
                        <a:pt x="5429" y="298"/>
                      </a:lnTo>
                      <a:lnTo>
                        <a:pt x="5701" y="230"/>
                      </a:lnTo>
                      <a:lnTo>
                        <a:pt x="5969" y="162"/>
                      </a:lnTo>
                      <a:lnTo>
                        <a:pt x="6241" y="94"/>
                      </a:lnTo>
                      <a:cubicBezTo>
                        <a:pt x="6243" y="93"/>
                        <a:pt x="6245" y="93"/>
                        <a:pt x="6248" y="93"/>
                      </a:cubicBezTo>
                      <a:lnTo>
                        <a:pt x="6516" y="81"/>
                      </a:lnTo>
                      <a:lnTo>
                        <a:pt x="6784" y="69"/>
                      </a:lnTo>
                      <a:lnTo>
                        <a:pt x="7055" y="53"/>
                      </a:lnTo>
                      <a:lnTo>
                        <a:pt x="7324" y="41"/>
                      </a:lnTo>
                      <a:lnTo>
                        <a:pt x="7596" y="29"/>
                      </a:lnTo>
                      <a:lnTo>
                        <a:pt x="7863" y="13"/>
                      </a:lnTo>
                      <a:lnTo>
                        <a:pt x="8136" y="1"/>
                      </a:lnTo>
                      <a:cubicBezTo>
                        <a:pt x="8156" y="0"/>
                        <a:pt x="8173" y="15"/>
                        <a:pt x="8173" y="35"/>
                      </a:cubicBezTo>
                      <a:cubicBezTo>
                        <a:pt x="8174" y="55"/>
                        <a:pt x="8159" y="72"/>
                        <a:pt x="8139" y="72"/>
                      </a:cubicBezTo>
                      <a:lnTo>
                        <a:pt x="7868" y="84"/>
                      </a:lnTo>
                      <a:lnTo>
                        <a:pt x="7599" y="100"/>
                      </a:lnTo>
                      <a:lnTo>
                        <a:pt x="7327" y="112"/>
                      </a:lnTo>
                      <a:lnTo>
                        <a:pt x="7060" y="124"/>
                      </a:lnTo>
                      <a:lnTo>
                        <a:pt x="6787" y="140"/>
                      </a:lnTo>
                      <a:lnTo>
                        <a:pt x="6519" y="152"/>
                      </a:lnTo>
                      <a:lnTo>
                        <a:pt x="6251" y="164"/>
                      </a:lnTo>
                      <a:lnTo>
                        <a:pt x="6258" y="163"/>
                      </a:lnTo>
                      <a:lnTo>
                        <a:pt x="5986" y="231"/>
                      </a:lnTo>
                      <a:lnTo>
                        <a:pt x="5718" y="299"/>
                      </a:lnTo>
                      <a:lnTo>
                        <a:pt x="5446" y="367"/>
                      </a:lnTo>
                      <a:lnTo>
                        <a:pt x="5178" y="436"/>
                      </a:lnTo>
                      <a:lnTo>
                        <a:pt x="4906" y="499"/>
                      </a:lnTo>
                      <a:lnTo>
                        <a:pt x="4638" y="567"/>
                      </a:lnTo>
                      <a:lnTo>
                        <a:pt x="4366" y="635"/>
                      </a:lnTo>
                      <a:lnTo>
                        <a:pt x="4098" y="703"/>
                      </a:lnTo>
                      <a:lnTo>
                        <a:pt x="3826" y="771"/>
                      </a:lnTo>
                      <a:lnTo>
                        <a:pt x="3558" y="835"/>
                      </a:lnTo>
                      <a:lnTo>
                        <a:pt x="3286" y="903"/>
                      </a:lnTo>
                      <a:lnTo>
                        <a:pt x="3018" y="971"/>
                      </a:lnTo>
                      <a:lnTo>
                        <a:pt x="3026" y="969"/>
                      </a:lnTo>
                      <a:lnTo>
                        <a:pt x="2757" y="1105"/>
                      </a:lnTo>
                      <a:lnTo>
                        <a:pt x="2486" y="1237"/>
                      </a:lnTo>
                      <a:lnTo>
                        <a:pt x="2217" y="1373"/>
                      </a:lnTo>
                      <a:lnTo>
                        <a:pt x="1946" y="1505"/>
                      </a:lnTo>
                      <a:lnTo>
                        <a:pt x="1678" y="1641"/>
                      </a:lnTo>
                      <a:lnTo>
                        <a:pt x="1405" y="1777"/>
                      </a:lnTo>
                      <a:lnTo>
                        <a:pt x="1138" y="1909"/>
                      </a:lnTo>
                      <a:lnTo>
                        <a:pt x="865" y="2045"/>
                      </a:lnTo>
                      <a:lnTo>
                        <a:pt x="598" y="2177"/>
                      </a:lnTo>
                      <a:lnTo>
                        <a:pt x="325" y="2313"/>
                      </a:lnTo>
                      <a:lnTo>
                        <a:pt x="57" y="2445"/>
                      </a:lnTo>
                      <a:cubicBezTo>
                        <a:pt x="40" y="2454"/>
                        <a:pt x="18" y="2446"/>
                        <a:pt x="9" y="2428"/>
                      </a:cubicBezTo>
                      <a:cubicBezTo>
                        <a:pt x="0" y="2411"/>
                        <a:pt x="8" y="2389"/>
                        <a:pt x="26" y="2380"/>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520" name="Freeform 383">
                  <a:extLst>
                    <a:ext uri="{FF2B5EF4-FFF2-40B4-BE49-F238E27FC236}">
                      <a16:creationId xmlns:a16="http://schemas.microsoft.com/office/drawing/2014/main" id="{1DFDA1B9-EA09-6BAB-1196-9F6D64BE1E6D}"/>
                    </a:ext>
                  </a:extLst>
                </p:cNvPr>
                <p:cNvSpPr>
                  <a:spLocks/>
                </p:cNvSpPr>
                <p:nvPr/>
              </p:nvSpPr>
              <p:spPr bwMode="auto">
                <a:xfrm>
                  <a:off x="3070" y="3382"/>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1" name="Freeform 384">
                  <a:extLst>
                    <a:ext uri="{FF2B5EF4-FFF2-40B4-BE49-F238E27FC236}">
                      <a16:creationId xmlns:a16="http://schemas.microsoft.com/office/drawing/2014/main" id="{A2E9F3E5-11BD-7FAA-A7AC-465BF3287973}"/>
                    </a:ext>
                  </a:extLst>
                </p:cNvPr>
                <p:cNvSpPr>
                  <a:spLocks noEditPoints="1"/>
                </p:cNvSpPr>
                <p:nvPr/>
              </p:nvSpPr>
              <p:spPr bwMode="auto">
                <a:xfrm>
                  <a:off x="3068" y="338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22" name="Freeform 385">
                  <a:extLst>
                    <a:ext uri="{FF2B5EF4-FFF2-40B4-BE49-F238E27FC236}">
                      <a16:creationId xmlns:a16="http://schemas.microsoft.com/office/drawing/2014/main" id="{813CEAFA-C1B4-1D28-4398-B6557F4C28F3}"/>
                    </a:ext>
                  </a:extLst>
                </p:cNvPr>
                <p:cNvSpPr>
                  <a:spLocks/>
                </p:cNvSpPr>
                <p:nvPr/>
              </p:nvSpPr>
              <p:spPr bwMode="auto">
                <a:xfrm>
                  <a:off x="3118" y="3358"/>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3" name="Freeform 386">
                  <a:extLst>
                    <a:ext uri="{FF2B5EF4-FFF2-40B4-BE49-F238E27FC236}">
                      <a16:creationId xmlns:a16="http://schemas.microsoft.com/office/drawing/2014/main" id="{781F55F9-502D-72C8-F1DE-517D3A4FA678}"/>
                    </a:ext>
                  </a:extLst>
                </p:cNvPr>
                <p:cNvSpPr>
                  <a:spLocks noEditPoints="1"/>
                </p:cNvSpPr>
                <p:nvPr/>
              </p:nvSpPr>
              <p:spPr bwMode="auto">
                <a:xfrm>
                  <a:off x="3116" y="335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24" name="Freeform 387">
                  <a:extLst>
                    <a:ext uri="{FF2B5EF4-FFF2-40B4-BE49-F238E27FC236}">
                      <a16:creationId xmlns:a16="http://schemas.microsoft.com/office/drawing/2014/main" id="{72240465-E4BD-25FC-7A7C-A5891F70EE38}"/>
                    </a:ext>
                  </a:extLst>
                </p:cNvPr>
                <p:cNvSpPr>
                  <a:spLocks/>
                </p:cNvSpPr>
                <p:nvPr/>
              </p:nvSpPr>
              <p:spPr bwMode="auto">
                <a:xfrm>
                  <a:off x="3166" y="3335"/>
                  <a:ext cx="42" cy="41"/>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5" name="Freeform 388">
                  <a:extLst>
                    <a:ext uri="{FF2B5EF4-FFF2-40B4-BE49-F238E27FC236}">
                      <a16:creationId xmlns:a16="http://schemas.microsoft.com/office/drawing/2014/main" id="{0E64CFE0-6CE8-9003-9042-69347D5821E1}"/>
                    </a:ext>
                  </a:extLst>
                </p:cNvPr>
                <p:cNvSpPr>
                  <a:spLocks noEditPoints="1"/>
                </p:cNvSpPr>
                <p:nvPr/>
              </p:nvSpPr>
              <p:spPr bwMode="auto">
                <a:xfrm>
                  <a:off x="3164" y="3332"/>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26" name="Freeform 389">
                  <a:extLst>
                    <a:ext uri="{FF2B5EF4-FFF2-40B4-BE49-F238E27FC236}">
                      <a16:creationId xmlns:a16="http://schemas.microsoft.com/office/drawing/2014/main" id="{56034C81-8374-9AD0-22AB-ED55518976BE}"/>
                    </a:ext>
                  </a:extLst>
                </p:cNvPr>
                <p:cNvSpPr>
                  <a:spLocks/>
                </p:cNvSpPr>
                <p:nvPr/>
              </p:nvSpPr>
              <p:spPr bwMode="auto">
                <a:xfrm>
                  <a:off x="3215" y="3310"/>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7" name="Freeform 390">
                  <a:extLst>
                    <a:ext uri="{FF2B5EF4-FFF2-40B4-BE49-F238E27FC236}">
                      <a16:creationId xmlns:a16="http://schemas.microsoft.com/office/drawing/2014/main" id="{09952F2F-488A-4823-BD46-629A04EAC6DB}"/>
                    </a:ext>
                  </a:extLst>
                </p:cNvPr>
                <p:cNvSpPr>
                  <a:spLocks noEditPoints="1"/>
                </p:cNvSpPr>
                <p:nvPr/>
              </p:nvSpPr>
              <p:spPr bwMode="auto">
                <a:xfrm>
                  <a:off x="3213" y="3308"/>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28" name="Freeform 391">
                  <a:extLst>
                    <a:ext uri="{FF2B5EF4-FFF2-40B4-BE49-F238E27FC236}">
                      <a16:creationId xmlns:a16="http://schemas.microsoft.com/office/drawing/2014/main" id="{FEB2C120-55EF-A180-F7E3-72922E88840F}"/>
                    </a:ext>
                  </a:extLst>
                </p:cNvPr>
                <p:cNvSpPr>
                  <a:spLocks/>
                </p:cNvSpPr>
                <p:nvPr/>
              </p:nvSpPr>
              <p:spPr bwMode="auto">
                <a:xfrm>
                  <a:off x="3263" y="328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9" name="Freeform 392">
                  <a:extLst>
                    <a:ext uri="{FF2B5EF4-FFF2-40B4-BE49-F238E27FC236}">
                      <a16:creationId xmlns:a16="http://schemas.microsoft.com/office/drawing/2014/main" id="{E64FD27F-1354-ABB1-9A55-1AA6AF21BF5C}"/>
                    </a:ext>
                  </a:extLst>
                </p:cNvPr>
                <p:cNvSpPr>
                  <a:spLocks noEditPoints="1"/>
                </p:cNvSpPr>
                <p:nvPr/>
              </p:nvSpPr>
              <p:spPr bwMode="auto">
                <a:xfrm>
                  <a:off x="3260" y="328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30" name="Freeform 393">
                  <a:extLst>
                    <a:ext uri="{FF2B5EF4-FFF2-40B4-BE49-F238E27FC236}">
                      <a16:creationId xmlns:a16="http://schemas.microsoft.com/office/drawing/2014/main" id="{8B5C624B-6241-587A-B0FE-9E9D55806CCA}"/>
                    </a:ext>
                  </a:extLst>
                </p:cNvPr>
                <p:cNvSpPr>
                  <a:spLocks/>
                </p:cNvSpPr>
                <p:nvPr/>
              </p:nvSpPr>
              <p:spPr bwMode="auto">
                <a:xfrm>
                  <a:off x="3311" y="3263"/>
                  <a:ext cx="41" cy="41"/>
                </a:xfrm>
                <a:custGeom>
                  <a:avLst/>
                  <a:gdLst>
                    <a:gd name="T0" fmla="*/ 21 w 41"/>
                    <a:gd name="T1" fmla="*/ 0 h 41"/>
                    <a:gd name="T2" fmla="*/ 41 w 41"/>
                    <a:gd name="T3" fmla="*/ 20 h 41"/>
                    <a:gd name="T4" fmla="*/ 21 w 41"/>
                    <a:gd name="T5" fmla="*/ 41 h 41"/>
                    <a:gd name="T6" fmla="*/ 0 w 41"/>
                    <a:gd name="T7" fmla="*/ 20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1" name="Freeform 394">
                  <a:extLst>
                    <a:ext uri="{FF2B5EF4-FFF2-40B4-BE49-F238E27FC236}">
                      <a16:creationId xmlns:a16="http://schemas.microsoft.com/office/drawing/2014/main" id="{F72EA81A-0B85-46E0-C16C-018D697C71AF}"/>
                    </a:ext>
                  </a:extLst>
                </p:cNvPr>
                <p:cNvSpPr>
                  <a:spLocks noEditPoints="1"/>
                </p:cNvSpPr>
                <p:nvPr/>
              </p:nvSpPr>
              <p:spPr bwMode="auto">
                <a:xfrm>
                  <a:off x="3309" y="3260"/>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32" name="Freeform 395">
                  <a:extLst>
                    <a:ext uri="{FF2B5EF4-FFF2-40B4-BE49-F238E27FC236}">
                      <a16:creationId xmlns:a16="http://schemas.microsoft.com/office/drawing/2014/main" id="{E0E835FD-BC1D-1E6B-38EE-D77390A02FA9}"/>
                    </a:ext>
                  </a:extLst>
                </p:cNvPr>
                <p:cNvSpPr>
                  <a:spLocks/>
                </p:cNvSpPr>
                <p:nvPr/>
              </p:nvSpPr>
              <p:spPr bwMode="auto">
                <a:xfrm>
                  <a:off x="3359" y="3238"/>
                  <a:ext cx="41" cy="42"/>
                </a:xfrm>
                <a:custGeom>
                  <a:avLst/>
                  <a:gdLst>
                    <a:gd name="T0" fmla="*/ 21 w 41"/>
                    <a:gd name="T1" fmla="*/ 0 h 42"/>
                    <a:gd name="T2" fmla="*/ 41 w 41"/>
                    <a:gd name="T3" fmla="*/ 21 h 42"/>
                    <a:gd name="T4" fmla="*/ 21 w 41"/>
                    <a:gd name="T5" fmla="*/ 42 h 42"/>
                    <a:gd name="T6" fmla="*/ 0 w 41"/>
                    <a:gd name="T7" fmla="*/ 21 h 42"/>
                    <a:gd name="T8" fmla="*/ 21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3" name="Freeform 396">
                  <a:extLst>
                    <a:ext uri="{FF2B5EF4-FFF2-40B4-BE49-F238E27FC236}">
                      <a16:creationId xmlns:a16="http://schemas.microsoft.com/office/drawing/2014/main" id="{FFC5A3BB-ECA4-F823-E713-F0F78FA174BF}"/>
                    </a:ext>
                  </a:extLst>
                </p:cNvPr>
                <p:cNvSpPr>
                  <a:spLocks noEditPoints="1"/>
                </p:cNvSpPr>
                <p:nvPr/>
              </p:nvSpPr>
              <p:spPr bwMode="auto">
                <a:xfrm>
                  <a:off x="3357" y="3236"/>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34" name="Freeform 397">
                  <a:extLst>
                    <a:ext uri="{FF2B5EF4-FFF2-40B4-BE49-F238E27FC236}">
                      <a16:creationId xmlns:a16="http://schemas.microsoft.com/office/drawing/2014/main" id="{D2508F96-7589-9C2F-6063-E6E6C5CD14C1}"/>
                    </a:ext>
                  </a:extLst>
                </p:cNvPr>
                <p:cNvSpPr>
                  <a:spLocks/>
                </p:cNvSpPr>
                <p:nvPr/>
              </p:nvSpPr>
              <p:spPr bwMode="auto">
                <a:xfrm>
                  <a:off x="3407" y="3215"/>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5" name="Freeform 398">
                  <a:extLst>
                    <a:ext uri="{FF2B5EF4-FFF2-40B4-BE49-F238E27FC236}">
                      <a16:creationId xmlns:a16="http://schemas.microsoft.com/office/drawing/2014/main" id="{CF93C6B0-766A-EEBF-DD98-CBBF3086AABF}"/>
                    </a:ext>
                  </a:extLst>
                </p:cNvPr>
                <p:cNvSpPr>
                  <a:spLocks noEditPoints="1"/>
                </p:cNvSpPr>
                <p:nvPr/>
              </p:nvSpPr>
              <p:spPr bwMode="auto">
                <a:xfrm>
                  <a:off x="3405" y="3213"/>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36" name="Freeform 399">
                  <a:extLst>
                    <a:ext uri="{FF2B5EF4-FFF2-40B4-BE49-F238E27FC236}">
                      <a16:creationId xmlns:a16="http://schemas.microsoft.com/office/drawing/2014/main" id="{E35E7BEB-D0FA-E8BE-93E0-91640489D7AF}"/>
                    </a:ext>
                  </a:extLst>
                </p:cNvPr>
                <p:cNvSpPr>
                  <a:spLocks/>
                </p:cNvSpPr>
                <p:nvPr/>
              </p:nvSpPr>
              <p:spPr bwMode="auto">
                <a:xfrm>
                  <a:off x="3455" y="3191"/>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7" name="Freeform 400">
                  <a:extLst>
                    <a:ext uri="{FF2B5EF4-FFF2-40B4-BE49-F238E27FC236}">
                      <a16:creationId xmlns:a16="http://schemas.microsoft.com/office/drawing/2014/main" id="{51845D5A-C8BB-3BD9-7EF4-0D98B57D9369}"/>
                    </a:ext>
                  </a:extLst>
                </p:cNvPr>
                <p:cNvSpPr>
                  <a:spLocks noEditPoints="1"/>
                </p:cNvSpPr>
                <p:nvPr/>
              </p:nvSpPr>
              <p:spPr bwMode="auto">
                <a:xfrm>
                  <a:off x="3453" y="3189"/>
                  <a:ext cx="46" cy="45"/>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38" name="Freeform 401">
                  <a:extLst>
                    <a:ext uri="{FF2B5EF4-FFF2-40B4-BE49-F238E27FC236}">
                      <a16:creationId xmlns:a16="http://schemas.microsoft.com/office/drawing/2014/main" id="{2ED77DEF-6BC6-907C-D9C9-DA69C1BE59D1}"/>
                    </a:ext>
                  </a:extLst>
                </p:cNvPr>
                <p:cNvSpPr>
                  <a:spLocks/>
                </p:cNvSpPr>
                <p:nvPr/>
              </p:nvSpPr>
              <p:spPr bwMode="auto">
                <a:xfrm>
                  <a:off x="3504" y="3167"/>
                  <a:ext cx="41" cy="41"/>
                </a:xfrm>
                <a:custGeom>
                  <a:avLst/>
                  <a:gdLst>
                    <a:gd name="T0" fmla="*/ 20 w 41"/>
                    <a:gd name="T1" fmla="*/ 0 h 41"/>
                    <a:gd name="T2" fmla="*/ 41 w 41"/>
                    <a:gd name="T3" fmla="*/ 21 h 41"/>
                    <a:gd name="T4" fmla="*/ 20 w 41"/>
                    <a:gd name="T5" fmla="*/ 41 h 41"/>
                    <a:gd name="T6" fmla="*/ 0 w 41"/>
                    <a:gd name="T7" fmla="*/ 21 h 41"/>
                    <a:gd name="T8" fmla="*/ 20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 name="Freeform 402">
                  <a:extLst>
                    <a:ext uri="{FF2B5EF4-FFF2-40B4-BE49-F238E27FC236}">
                      <a16:creationId xmlns:a16="http://schemas.microsoft.com/office/drawing/2014/main" id="{110B85C1-28DA-BD35-753E-3875CA805203}"/>
                    </a:ext>
                  </a:extLst>
                </p:cNvPr>
                <p:cNvSpPr>
                  <a:spLocks noEditPoints="1"/>
                </p:cNvSpPr>
                <p:nvPr/>
              </p:nvSpPr>
              <p:spPr bwMode="auto">
                <a:xfrm>
                  <a:off x="3501" y="3165"/>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40" name="Freeform 403">
                  <a:extLst>
                    <a:ext uri="{FF2B5EF4-FFF2-40B4-BE49-F238E27FC236}">
                      <a16:creationId xmlns:a16="http://schemas.microsoft.com/office/drawing/2014/main" id="{02574340-2250-5A0F-839C-041517282E5C}"/>
                    </a:ext>
                  </a:extLst>
                </p:cNvPr>
                <p:cNvSpPr>
                  <a:spLocks/>
                </p:cNvSpPr>
                <p:nvPr/>
              </p:nvSpPr>
              <p:spPr bwMode="auto">
                <a:xfrm>
                  <a:off x="3551" y="3143"/>
                  <a:ext cx="42" cy="41"/>
                </a:xfrm>
                <a:custGeom>
                  <a:avLst/>
                  <a:gdLst>
                    <a:gd name="T0" fmla="*/ 21 w 42"/>
                    <a:gd name="T1" fmla="*/ 0 h 41"/>
                    <a:gd name="T2" fmla="*/ 42 w 42"/>
                    <a:gd name="T3" fmla="*/ 21 h 41"/>
                    <a:gd name="T4" fmla="*/ 21 w 42"/>
                    <a:gd name="T5" fmla="*/ 41 h 41"/>
                    <a:gd name="T6" fmla="*/ 0 w 42"/>
                    <a:gd name="T7" fmla="*/ 21 h 41"/>
                    <a:gd name="T8" fmla="*/ 21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 name="Freeform 404">
                  <a:extLst>
                    <a:ext uri="{FF2B5EF4-FFF2-40B4-BE49-F238E27FC236}">
                      <a16:creationId xmlns:a16="http://schemas.microsoft.com/office/drawing/2014/main" id="{546E64A6-49E6-C78E-83D8-4ACAE39A0C47}"/>
                    </a:ext>
                  </a:extLst>
                </p:cNvPr>
                <p:cNvSpPr>
                  <a:spLocks noEditPoints="1"/>
                </p:cNvSpPr>
                <p:nvPr/>
              </p:nvSpPr>
              <p:spPr bwMode="auto">
                <a:xfrm>
                  <a:off x="3549" y="3141"/>
                  <a:ext cx="46" cy="46"/>
                </a:xfrm>
                <a:custGeom>
                  <a:avLst/>
                  <a:gdLst>
                    <a:gd name="T0" fmla="*/ 0 w 515"/>
                    <a:gd name="T1" fmla="*/ 0 h 515"/>
                    <a:gd name="T2" fmla="*/ 0 w 515"/>
                    <a:gd name="T3" fmla="*/ 0 h 515"/>
                    <a:gd name="T4" fmla="*/ 0 w 515"/>
                    <a:gd name="T5" fmla="*/ 0 h 515"/>
                    <a:gd name="T6" fmla="*/ 0 w 515"/>
                    <a:gd name="T7" fmla="*/ 0 h 515"/>
                    <a:gd name="T8" fmla="*/ 0 w 515"/>
                    <a:gd name="T9" fmla="*/ 0 h 515"/>
                    <a:gd name="T10" fmla="*/ 0 w 515"/>
                    <a:gd name="T11" fmla="*/ 0 h 515"/>
                    <a:gd name="T12" fmla="*/ 0 w 515"/>
                    <a:gd name="T13" fmla="*/ 0 h 515"/>
                    <a:gd name="T14" fmla="*/ 0 w 515"/>
                    <a:gd name="T15" fmla="*/ 0 h 515"/>
                    <a:gd name="T16" fmla="*/ 0 w 515"/>
                    <a:gd name="T17" fmla="*/ 0 h 515"/>
                    <a:gd name="T18" fmla="*/ 0 w 515"/>
                    <a:gd name="T19" fmla="*/ 0 h 515"/>
                    <a:gd name="T20" fmla="*/ 0 w 515"/>
                    <a:gd name="T21" fmla="*/ 0 h 515"/>
                    <a:gd name="T22" fmla="*/ 0 w 515"/>
                    <a:gd name="T23" fmla="*/ 0 h 515"/>
                    <a:gd name="T24" fmla="*/ 0 w 515"/>
                    <a:gd name="T25" fmla="*/ 0 h 515"/>
                    <a:gd name="T26" fmla="*/ 0 w 515"/>
                    <a:gd name="T27" fmla="*/ 0 h 515"/>
                    <a:gd name="T28" fmla="*/ 0 w 515"/>
                    <a:gd name="T29" fmla="*/ 0 h 515"/>
                    <a:gd name="T30" fmla="*/ 0 w 515"/>
                    <a:gd name="T31" fmla="*/ 0 h 515"/>
                    <a:gd name="T32" fmla="*/ 0 w 515"/>
                    <a:gd name="T33" fmla="*/ 0 h 515"/>
                    <a:gd name="T34" fmla="*/ 0 w 515"/>
                    <a:gd name="T35" fmla="*/ 0 h 515"/>
                    <a:gd name="T36" fmla="*/ 0 w 515"/>
                    <a:gd name="T37" fmla="*/ 0 h 515"/>
                    <a:gd name="T38" fmla="*/ 0 w 515"/>
                    <a:gd name="T39" fmla="*/ 0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542" name="Freeform 405">
                  <a:extLst>
                    <a:ext uri="{FF2B5EF4-FFF2-40B4-BE49-F238E27FC236}">
                      <a16:creationId xmlns:a16="http://schemas.microsoft.com/office/drawing/2014/main" id="{63059B63-9B69-B27F-8D48-CF7CAB089D31}"/>
                    </a:ext>
                  </a:extLst>
                </p:cNvPr>
                <p:cNvSpPr>
                  <a:spLocks/>
                </p:cNvSpPr>
                <p:nvPr/>
              </p:nvSpPr>
              <p:spPr bwMode="auto">
                <a:xfrm>
                  <a:off x="3600" y="3119"/>
                  <a:ext cx="41" cy="41"/>
                </a:xfrm>
                <a:custGeom>
                  <a:avLst/>
                  <a:gdLst>
                    <a:gd name="T0" fmla="*/ 21 w 41"/>
                    <a:gd name="T1" fmla="*/ 0 h 41"/>
                    <a:gd name="T2" fmla="*/ 41 w 41"/>
                    <a:gd name="T3" fmla="*/ 21 h 41"/>
                    <a:gd name="T4" fmla="*/ 21 w 41"/>
                    <a:gd name="T5" fmla="*/ 41 h 41"/>
                    <a:gd name="T6" fmla="*/ 0 w 41"/>
                    <a:gd name="T7" fmla="*/ 21 h 41"/>
                    <a:gd name="T8" fmla="*/ 21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186" name="Freeform 407">
                <a:extLst>
                  <a:ext uri="{FF2B5EF4-FFF2-40B4-BE49-F238E27FC236}">
                    <a16:creationId xmlns:a16="http://schemas.microsoft.com/office/drawing/2014/main" id="{F52F0B30-B5EC-2002-AE68-6154874A4502}"/>
                  </a:ext>
                </a:extLst>
              </p:cNvPr>
              <p:cNvSpPr>
                <a:spLocks noEditPoints="1"/>
              </p:cNvSpPr>
              <p:nvPr/>
            </p:nvSpPr>
            <p:spPr bwMode="auto">
              <a:xfrm>
                <a:off x="6354780" y="5014931"/>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87" name="Freeform 408">
                <a:extLst>
                  <a:ext uri="{FF2B5EF4-FFF2-40B4-BE49-F238E27FC236}">
                    <a16:creationId xmlns:a16="http://schemas.microsoft.com/office/drawing/2014/main" id="{0EDDBEB3-D834-3F93-5311-4332C21D1478}"/>
                  </a:ext>
                </a:extLst>
              </p:cNvPr>
              <p:cNvSpPr>
                <a:spLocks/>
              </p:cNvSpPr>
              <p:nvPr/>
            </p:nvSpPr>
            <p:spPr bwMode="auto">
              <a:xfrm>
                <a:off x="6434155" y="499905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88" name="Freeform 409">
                <a:extLst>
                  <a:ext uri="{FF2B5EF4-FFF2-40B4-BE49-F238E27FC236}">
                    <a16:creationId xmlns:a16="http://schemas.microsoft.com/office/drawing/2014/main" id="{F064455A-7D48-F4CB-E597-657A62EEE23A}"/>
                  </a:ext>
                </a:extLst>
              </p:cNvPr>
              <p:cNvSpPr>
                <a:spLocks noEditPoints="1"/>
              </p:cNvSpPr>
              <p:nvPr/>
            </p:nvSpPr>
            <p:spPr bwMode="auto">
              <a:xfrm>
                <a:off x="6430980" y="4995881"/>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89" name="Freeform 410">
                <a:extLst>
                  <a:ext uri="{FF2B5EF4-FFF2-40B4-BE49-F238E27FC236}">
                    <a16:creationId xmlns:a16="http://schemas.microsoft.com/office/drawing/2014/main" id="{5D11D319-9B49-D4CC-2712-F98858BBB7F6}"/>
                  </a:ext>
                </a:extLst>
              </p:cNvPr>
              <p:cNvSpPr>
                <a:spLocks/>
              </p:cNvSpPr>
              <p:nvPr/>
            </p:nvSpPr>
            <p:spPr bwMode="auto">
              <a:xfrm>
                <a:off x="6508768" y="498000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0" name="Freeform 411">
                <a:extLst>
                  <a:ext uri="{FF2B5EF4-FFF2-40B4-BE49-F238E27FC236}">
                    <a16:creationId xmlns:a16="http://schemas.microsoft.com/office/drawing/2014/main" id="{54EFDEB4-D32D-7452-99BA-C55D74E611D5}"/>
                  </a:ext>
                </a:extLst>
              </p:cNvPr>
              <p:cNvSpPr>
                <a:spLocks noEditPoints="1"/>
              </p:cNvSpPr>
              <p:nvPr/>
            </p:nvSpPr>
            <p:spPr bwMode="auto">
              <a:xfrm>
                <a:off x="6505593" y="49768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91" name="Freeform 412">
                <a:extLst>
                  <a:ext uri="{FF2B5EF4-FFF2-40B4-BE49-F238E27FC236}">
                    <a16:creationId xmlns:a16="http://schemas.microsoft.com/office/drawing/2014/main" id="{C12607B1-EF2E-3A89-64E8-7233AB844ED0}"/>
                  </a:ext>
                </a:extLst>
              </p:cNvPr>
              <p:cNvSpPr>
                <a:spLocks/>
              </p:cNvSpPr>
              <p:nvPr/>
            </p:nvSpPr>
            <p:spPr bwMode="auto">
              <a:xfrm>
                <a:off x="6586555" y="496095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2" name="Freeform 413">
                <a:extLst>
                  <a:ext uri="{FF2B5EF4-FFF2-40B4-BE49-F238E27FC236}">
                    <a16:creationId xmlns:a16="http://schemas.microsoft.com/office/drawing/2014/main" id="{A8B66636-F4E0-0020-9724-9407B6C459CB}"/>
                  </a:ext>
                </a:extLst>
              </p:cNvPr>
              <p:cNvSpPr>
                <a:spLocks noEditPoints="1"/>
              </p:cNvSpPr>
              <p:nvPr/>
            </p:nvSpPr>
            <p:spPr bwMode="auto">
              <a:xfrm>
                <a:off x="6583380" y="49577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93" name="Freeform 414">
                <a:extLst>
                  <a:ext uri="{FF2B5EF4-FFF2-40B4-BE49-F238E27FC236}">
                    <a16:creationId xmlns:a16="http://schemas.microsoft.com/office/drawing/2014/main" id="{9C0674E6-FBBC-AD1E-B798-0457FC235F24}"/>
                  </a:ext>
                </a:extLst>
              </p:cNvPr>
              <p:cNvSpPr>
                <a:spLocks/>
              </p:cNvSpPr>
              <p:nvPr/>
            </p:nvSpPr>
            <p:spPr bwMode="auto">
              <a:xfrm>
                <a:off x="6662755" y="494190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4" name="Freeform 415">
                <a:extLst>
                  <a:ext uri="{FF2B5EF4-FFF2-40B4-BE49-F238E27FC236}">
                    <a16:creationId xmlns:a16="http://schemas.microsoft.com/office/drawing/2014/main" id="{87A20C50-EB2F-A3FF-A818-FC8BD8B3AAFA}"/>
                  </a:ext>
                </a:extLst>
              </p:cNvPr>
              <p:cNvSpPr>
                <a:spLocks noEditPoints="1"/>
              </p:cNvSpPr>
              <p:nvPr/>
            </p:nvSpPr>
            <p:spPr bwMode="auto">
              <a:xfrm>
                <a:off x="6659580" y="49387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95" name="Freeform 416">
                <a:extLst>
                  <a:ext uri="{FF2B5EF4-FFF2-40B4-BE49-F238E27FC236}">
                    <a16:creationId xmlns:a16="http://schemas.microsoft.com/office/drawing/2014/main" id="{14B6E4DB-8ABC-56E8-A9DA-8EAE37698B25}"/>
                  </a:ext>
                </a:extLst>
              </p:cNvPr>
              <p:cNvSpPr>
                <a:spLocks/>
              </p:cNvSpPr>
              <p:nvPr/>
            </p:nvSpPr>
            <p:spPr bwMode="auto">
              <a:xfrm>
                <a:off x="6738955" y="492285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6" name="Freeform 417">
                <a:extLst>
                  <a:ext uri="{FF2B5EF4-FFF2-40B4-BE49-F238E27FC236}">
                    <a16:creationId xmlns:a16="http://schemas.microsoft.com/office/drawing/2014/main" id="{83318E6D-CDF9-FA38-0B04-299A49EFEF94}"/>
                  </a:ext>
                </a:extLst>
              </p:cNvPr>
              <p:cNvSpPr>
                <a:spLocks noEditPoints="1"/>
              </p:cNvSpPr>
              <p:nvPr/>
            </p:nvSpPr>
            <p:spPr bwMode="auto">
              <a:xfrm>
                <a:off x="6735780" y="49196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97" name="Freeform 418">
                <a:extLst>
                  <a:ext uri="{FF2B5EF4-FFF2-40B4-BE49-F238E27FC236}">
                    <a16:creationId xmlns:a16="http://schemas.microsoft.com/office/drawing/2014/main" id="{A062B302-8F2D-389D-685D-3BF6A0B6A7A6}"/>
                  </a:ext>
                </a:extLst>
              </p:cNvPr>
              <p:cNvSpPr>
                <a:spLocks/>
              </p:cNvSpPr>
              <p:nvPr/>
            </p:nvSpPr>
            <p:spPr bwMode="auto">
              <a:xfrm>
                <a:off x="6815155" y="490539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8" name="Freeform 419">
                <a:extLst>
                  <a:ext uri="{FF2B5EF4-FFF2-40B4-BE49-F238E27FC236}">
                    <a16:creationId xmlns:a16="http://schemas.microsoft.com/office/drawing/2014/main" id="{89B7DB73-2D4A-05C9-921D-1EA361C52EB5}"/>
                  </a:ext>
                </a:extLst>
              </p:cNvPr>
              <p:cNvSpPr>
                <a:spLocks noEditPoints="1"/>
              </p:cNvSpPr>
              <p:nvPr/>
            </p:nvSpPr>
            <p:spPr bwMode="auto">
              <a:xfrm>
                <a:off x="6811980" y="49006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199" name="Freeform 420">
                <a:extLst>
                  <a:ext uri="{FF2B5EF4-FFF2-40B4-BE49-F238E27FC236}">
                    <a16:creationId xmlns:a16="http://schemas.microsoft.com/office/drawing/2014/main" id="{25CDB194-1009-50A9-F8B6-C1730FEC1A57}"/>
                  </a:ext>
                </a:extLst>
              </p:cNvPr>
              <p:cNvSpPr>
                <a:spLocks/>
              </p:cNvSpPr>
              <p:nvPr/>
            </p:nvSpPr>
            <p:spPr bwMode="auto">
              <a:xfrm>
                <a:off x="6892943" y="48847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0" name="Freeform 421">
                <a:extLst>
                  <a:ext uri="{FF2B5EF4-FFF2-40B4-BE49-F238E27FC236}">
                    <a16:creationId xmlns:a16="http://schemas.microsoft.com/office/drawing/2014/main" id="{262A1350-5E35-361F-63D7-88B7EB8DD775}"/>
                  </a:ext>
                </a:extLst>
              </p:cNvPr>
              <p:cNvSpPr>
                <a:spLocks noEditPoints="1"/>
              </p:cNvSpPr>
              <p:nvPr/>
            </p:nvSpPr>
            <p:spPr bwMode="auto">
              <a:xfrm>
                <a:off x="6888180" y="48815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01" name="Freeform 422">
                <a:extLst>
                  <a:ext uri="{FF2B5EF4-FFF2-40B4-BE49-F238E27FC236}">
                    <a16:creationId xmlns:a16="http://schemas.microsoft.com/office/drawing/2014/main" id="{A00FFE7F-7E57-48D4-FEC7-46B055611443}"/>
                  </a:ext>
                </a:extLst>
              </p:cNvPr>
              <p:cNvSpPr>
                <a:spLocks/>
              </p:cNvSpPr>
              <p:nvPr/>
            </p:nvSpPr>
            <p:spPr bwMode="auto">
              <a:xfrm>
                <a:off x="6967555" y="4865706"/>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2" name="Freeform 423">
                <a:extLst>
                  <a:ext uri="{FF2B5EF4-FFF2-40B4-BE49-F238E27FC236}">
                    <a16:creationId xmlns:a16="http://schemas.microsoft.com/office/drawing/2014/main" id="{BD806FE4-DD2E-1FF4-6EC3-B7443EE61630}"/>
                  </a:ext>
                </a:extLst>
              </p:cNvPr>
              <p:cNvSpPr>
                <a:spLocks noEditPoints="1"/>
              </p:cNvSpPr>
              <p:nvPr/>
            </p:nvSpPr>
            <p:spPr bwMode="auto">
              <a:xfrm>
                <a:off x="6964380" y="48625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03" name="Freeform 424">
                <a:extLst>
                  <a:ext uri="{FF2B5EF4-FFF2-40B4-BE49-F238E27FC236}">
                    <a16:creationId xmlns:a16="http://schemas.microsoft.com/office/drawing/2014/main" id="{A0AFC185-C115-35FD-EE45-1A6A1572884A}"/>
                  </a:ext>
                </a:extLst>
              </p:cNvPr>
              <p:cNvSpPr>
                <a:spLocks/>
              </p:cNvSpPr>
              <p:nvPr/>
            </p:nvSpPr>
            <p:spPr bwMode="auto">
              <a:xfrm>
                <a:off x="7045343" y="48466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4" name="Freeform 425">
                <a:extLst>
                  <a:ext uri="{FF2B5EF4-FFF2-40B4-BE49-F238E27FC236}">
                    <a16:creationId xmlns:a16="http://schemas.microsoft.com/office/drawing/2014/main" id="{DD293A2F-8DAB-0103-1A45-7FFAD025E4D2}"/>
                  </a:ext>
                </a:extLst>
              </p:cNvPr>
              <p:cNvSpPr>
                <a:spLocks noEditPoints="1"/>
              </p:cNvSpPr>
              <p:nvPr/>
            </p:nvSpPr>
            <p:spPr bwMode="auto">
              <a:xfrm>
                <a:off x="7042168" y="48434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05" name="Freeform 426">
                <a:extLst>
                  <a:ext uri="{FF2B5EF4-FFF2-40B4-BE49-F238E27FC236}">
                    <a16:creationId xmlns:a16="http://schemas.microsoft.com/office/drawing/2014/main" id="{FC293D22-1705-0776-E29D-D135D5A30365}"/>
                  </a:ext>
                </a:extLst>
              </p:cNvPr>
              <p:cNvSpPr>
                <a:spLocks/>
              </p:cNvSpPr>
              <p:nvPr/>
            </p:nvSpPr>
            <p:spPr bwMode="auto">
              <a:xfrm>
                <a:off x="7121543" y="48291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6" name="Freeform 427">
                <a:extLst>
                  <a:ext uri="{FF2B5EF4-FFF2-40B4-BE49-F238E27FC236}">
                    <a16:creationId xmlns:a16="http://schemas.microsoft.com/office/drawing/2014/main" id="{98254676-5C78-D502-ED27-A6EB0FA7CEAC}"/>
                  </a:ext>
                </a:extLst>
              </p:cNvPr>
              <p:cNvSpPr>
                <a:spLocks noEditPoints="1"/>
              </p:cNvSpPr>
              <p:nvPr/>
            </p:nvSpPr>
            <p:spPr bwMode="auto">
              <a:xfrm>
                <a:off x="7116780" y="482601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07" name="Freeform 428">
                <a:extLst>
                  <a:ext uri="{FF2B5EF4-FFF2-40B4-BE49-F238E27FC236}">
                    <a16:creationId xmlns:a16="http://schemas.microsoft.com/office/drawing/2014/main" id="{3395DD79-D3F3-866C-876F-DC25906583A8}"/>
                  </a:ext>
                </a:extLst>
              </p:cNvPr>
              <p:cNvSpPr>
                <a:spLocks/>
              </p:cNvSpPr>
              <p:nvPr/>
            </p:nvSpPr>
            <p:spPr bwMode="auto">
              <a:xfrm>
                <a:off x="7197743" y="481014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8" name="Freeform 429">
                <a:extLst>
                  <a:ext uri="{FF2B5EF4-FFF2-40B4-BE49-F238E27FC236}">
                    <a16:creationId xmlns:a16="http://schemas.microsoft.com/office/drawing/2014/main" id="{DB725EB3-A6EA-41A7-23DB-268C4313E93B}"/>
                  </a:ext>
                </a:extLst>
              </p:cNvPr>
              <p:cNvSpPr>
                <a:spLocks noEditPoints="1"/>
              </p:cNvSpPr>
              <p:nvPr/>
            </p:nvSpPr>
            <p:spPr bwMode="auto">
              <a:xfrm>
                <a:off x="7194568" y="48069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09" name="Freeform 430">
                <a:extLst>
                  <a:ext uri="{FF2B5EF4-FFF2-40B4-BE49-F238E27FC236}">
                    <a16:creationId xmlns:a16="http://schemas.microsoft.com/office/drawing/2014/main" id="{47023478-3656-4C29-5FC8-FFED6A305B9D}"/>
                  </a:ext>
                </a:extLst>
              </p:cNvPr>
              <p:cNvSpPr>
                <a:spLocks/>
              </p:cNvSpPr>
              <p:nvPr/>
            </p:nvSpPr>
            <p:spPr bwMode="auto">
              <a:xfrm>
                <a:off x="7273943" y="47910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0" name="Freeform 431">
                <a:extLst>
                  <a:ext uri="{FF2B5EF4-FFF2-40B4-BE49-F238E27FC236}">
                    <a16:creationId xmlns:a16="http://schemas.microsoft.com/office/drawing/2014/main" id="{66A14984-CC50-CE92-BBDE-DE26858E5622}"/>
                  </a:ext>
                </a:extLst>
              </p:cNvPr>
              <p:cNvSpPr>
                <a:spLocks noEditPoints="1"/>
              </p:cNvSpPr>
              <p:nvPr/>
            </p:nvSpPr>
            <p:spPr bwMode="auto">
              <a:xfrm>
                <a:off x="7270768" y="47863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11" name="Freeform 432">
                <a:extLst>
                  <a:ext uri="{FF2B5EF4-FFF2-40B4-BE49-F238E27FC236}">
                    <a16:creationId xmlns:a16="http://schemas.microsoft.com/office/drawing/2014/main" id="{D5B1BACC-D6A5-210D-1CD2-742F959218C3}"/>
                  </a:ext>
                </a:extLst>
              </p:cNvPr>
              <p:cNvSpPr>
                <a:spLocks/>
              </p:cNvSpPr>
              <p:nvPr/>
            </p:nvSpPr>
            <p:spPr bwMode="auto">
              <a:xfrm>
                <a:off x="7350143" y="4786331"/>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2" name="Freeform 433">
                <a:extLst>
                  <a:ext uri="{FF2B5EF4-FFF2-40B4-BE49-F238E27FC236}">
                    <a16:creationId xmlns:a16="http://schemas.microsoft.com/office/drawing/2014/main" id="{5A572252-A8E9-D7EA-4663-5DC4AED26F5E}"/>
                  </a:ext>
                </a:extLst>
              </p:cNvPr>
              <p:cNvSpPr>
                <a:spLocks noEditPoints="1"/>
              </p:cNvSpPr>
              <p:nvPr/>
            </p:nvSpPr>
            <p:spPr bwMode="auto">
              <a:xfrm>
                <a:off x="7346968" y="478315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13" name="Freeform 434">
                <a:extLst>
                  <a:ext uri="{FF2B5EF4-FFF2-40B4-BE49-F238E27FC236}">
                    <a16:creationId xmlns:a16="http://schemas.microsoft.com/office/drawing/2014/main" id="{5B57F566-048B-ECD7-DBA3-B81FD1A851B3}"/>
                  </a:ext>
                </a:extLst>
              </p:cNvPr>
              <p:cNvSpPr>
                <a:spLocks/>
              </p:cNvSpPr>
              <p:nvPr/>
            </p:nvSpPr>
            <p:spPr bwMode="auto">
              <a:xfrm>
                <a:off x="7426343" y="478315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4" name="Freeform 435">
                <a:extLst>
                  <a:ext uri="{FF2B5EF4-FFF2-40B4-BE49-F238E27FC236}">
                    <a16:creationId xmlns:a16="http://schemas.microsoft.com/office/drawing/2014/main" id="{4576408F-42D9-37BF-9EAE-13A18734FF71}"/>
                  </a:ext>
                </a:extLst>
              </p:cNvPr>
              <p:cNvSpPr>
                <a:spLocks noEditPoints="1"/>
              </p:cNvSpPr>
              <p:nvPr/>
            </p:nvSpPr>
            <p:spPr bwMode="auto">
              <a:xfrm>
                <a:off x="7423168" y="4779981"/>
                <a:ext cx="73025" cy="71437"/>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15" name="Freeform 436">
                <a:extLst>
                  <a:ext uri="{FF2B5EF4-FFF2-40B4-BE49-F238E27FC236}">
                    <a16:creationId xmlns:a16="http://schemas.microsoft.com/office/drawing/2014/main" id="{C82C30F4-5726-421A-27F5-C468EADDB684}"/>
                  </a:ext>
                </a:extLst>
              </p:cNvPr>
              <p:cNvSpPr>
                <a:spLocks/>
              </p:cNvSpPr>
              <p:nvPr/>
            </p:nvSpPr>
            <p:spPr bwMode="auto">
              <a:xfrm>
                <a:off x="7502543" y="477998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6" name="Freeform 437">
                <a:extLst>
                  <a:ext uri="{FF2B5EF4-FFF2-40B4-BE49-F238E27FC236}">
                    <a16:creationId xmlns:a16="http://schemas.microsoft.com/office/drawing/2014/main" id="{015F8321-319A-5736-0E5C-FA50AD963909}"/>
                  </a:ext>
                </a:extLst>
              </p:cNvPr>
              <p:cNvSpPr>
                <a:spLocks noEditPoints="1"/>
              </p:cNvSpPr>
              <p:nvPr/>
            </p:nvSpPr>
            <p:spPr bwMode="auto">
              <a:xfrm>
                <a:off x="7499368" y="477521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17" name="Freeform 438">
                <a:extLst>
                  <a:ext uri="{FF2B5EF4-FFF2-40B4-BE49-F238E27FC236}">
                    <a16:creationId xmlns:a16="http://schemas.microsoft.com/office/drawing/2014/main" id="{E8DFE6AF-1F33-C47D-C19D-9B9AE9735AF5}"/>
                  </a:ext>
                </a:extLst>
              </p:cNvPr>
              <p:cNvSpPr>
                <a:spLocks/>
              </p:cNvSpPr>
              <p:nvPr/>
            </p:nvSpPr>
            <p:spPr bwMode="auto">
              <a:xfrm>
                <a:off x="7578743" y="477521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8" name="Freeform 439">
                <a:extLst>
                  <a:ext uri="{FF2B5EF4-FFF2-40B4-BE49-F238E27FC236}">
                    <a16:creationId xmlns:a16="http://schemas.microsoft.com/office/drawing/2014/main" id="{34969908-1919-9000-783B-59EC6C072CB7}"/>
                  </a:ext>
                </a:extLst>
              </p:cNvPr>
              <p:cNvSpPr>
                <a:spLocks noEditPoints="1"/>
              </p:cNvSpPr>
              <p:nvPr/>
            </p:nvSpPr>
            <p:spPr bwMode="auto">
              <a:xfrm>
                <a:off x="7575568" y="47720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19" name="Freeform 440">
                <a:extLst>
                  <a:ext uri="{FF2B5EF4-FFF2-40B4-BE49-F238E27FC236}">
                    <a16:creationId xmlns:a16="http://schemas.microsoft.com/office/drawing/2014/main" id="{25A6DC52-900C-09CC-3E06-B6CD8257D24F}"/>
                  </a:ext>
                </a:extLst>
              </p:cNvPr>
              <p:cNvSpPr>
                <a:spLocks/>
              </p:cNvSpPr>
              <p:nvPr/>
            </p:nvSpPr>
            <p:spPr bwMode="auto">
              <a:xfrm>
                <a:off x="7654943" y="4772043"/>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0" name="Freeform 441">
                <a:extLst>
                  <a:ext uri="{FF2B5EF4-FFF2-40B4-BE49-F238E27FC236}">
                    <a16:creationId xmlns:a16="http://schemas.microsoft.com/office/drawing/2014/main" id="{785C0566-1425-C57B-9060-6F587BBB6885}"/>
                  </a:ext>
                </a:extLst>
              </p:cNvPr>
              <p:cNvSpPr>
                <a:spLocks noEditPoints="1"/>
              </p:cNvSpPr>
              <p:nvPr/>
            </p:nvSpPr>
            <p:spPr bwMode="auto">
              <a:xfrm>
                <a:off x="7651768" y="47672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21" name="Freeform 442">
                <a:extLst>
                  <a:ext uri="{FF2B5EF4-FFF2-40B4-BE49-F238E27FC236}">
                    <a16:creationId xmlns:a16="http://schemas.microsoft.com/office/drawing/2014/main" id="{168606EC-EC4B-23F4-3E78-2A0FC8DA45D5}"/>
                  </a:ext>
                </a:extLst>
              </p:cNvPr>
              <p:cNvSpPr>
                <a:spLocks/>
              </p:cNvSpPr>
              <p:nvPr/>
            </p:nvSpPr>
            <p:spPr bwMode="auto">
              <a:xfrm>
                <a:off x="7732730" y="476728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2" name="Freeform 443">
                <a:extLst>
                  <a:ext uri="{FF2B5EF4-FFF2-40B4-BE49-F238E27FC236}">
                    <a16:creationId xmlns:a16="http://schemas.microsoft.com/office/drawing/2014/main" id="{FC6552EC-D9E2-5800-A97E-9550820DC704}"/>
                  </a:ext>
                </a:extLst>
              </p:cNvPr>
              <p:cNvSpPr>
                <a:spLocks noEditPoints="1"/>
              </p:cNvSpPr>
              <p:nvPr/>
            </p:nvSpPr>
            <p:spPr bwMode="auto">
              <a:xfrm>
                <a:off x="7729555" y="47641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23" name="Freeform 444">
                <a:extLst>
                  <a:ext uri="{FF2B5EF4-FFF2-40B4-BE49-F238E27FC236}">
                    <a16:creationId xmlns:a16="http://schemas.microsoft.com/office/drawing/2014/main" id="{C5BD0540-B6F2-24F0-4EC5-501E5E1B2040}"/>
                  </a:ext>
                </a:extLst>
              </p:cNvPr>
              <p:cNvSpPr>
                <a:spLocks/>
              </p:cNvSpPr>
              <p:nvPr/>
            </p:nvSpPr>
            <p:spPr bwMode="auto">
              <a:xfrm>
                <a:off x="7807343" y="4764106"/>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4" name="Freeform 445">
                <a:extLst>
                  <a:ext uri="{FF2B5EF4-FFF2-40B4-BE49-F238E27FC236}">
                    <a16:creationId xmlns:a16="http://schemas.microsoft.com/office/drawing/2014/main" id="{B7A765F7-2B88-8D22-A1CB-E2F063BAAF2F}"/>
                  </a:ext>
                </a:extLst>
              </p:cNvPr>
              <p:cNvSpPr>
                <a:spLocks noEditPoints="1"/>
              </p:cNvSpPr>
              <p:nvPr/>
            </p:nvSpPr>
            <p:spPr bwMode="auto">
              <a:xfrm>
                <a:off x="7804168" y="4759343"/>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25" name="Rectangle 446">
                <a:extLst>
                  <a:ext uri="{FF2B5EF4-FFF2-40B4-BE49-F238E27FC236}">
                    <a16:creationId xmlns:a16="http://schemas.microsoft.com/office/drawing/2014/main" id="{6553BB1F-6BA1-CCE2-9652-B2BF395C3843}"/>
                  </a:ext>
                </a:extLst>
              </p:cNvPr>
              <p:cNvSpPr>
                <a:spLocks noChangeArrowheads="1"/>
              </p:cNvSpPr>
              <p:nvPr/>
            </p:nvSpPr>
            <p:spPr bwMode="auto">
              <a:xfrm>
                <a:off x="5378468" y="5407043"/>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226" name="Rectangle 447">
                <a:extLst>
                  <a:ext uri="{FF2B5EF4-FFF2-40B4-BE49-F238E27FC236}">
                    <a16:creationId xmlns:a16="http://schemas.microsoft.com/office/drawing/2014/main" id="{C7FB41E2-EA91-25A8-B185-D1FBCAB97C0A}"/>
                  </a:ext>
                </a:extLst>
              </p:cNvPr>
              <p:cNvSpPr>
                <a:spLocks noChangeArrowheads="1"/>
              </p:cNvSpPr>
              <p:nvPr/>
            </p:nvSpPr>
            <p:spPr bwMode="auto">
              <a:xfrm>
                <a:off x="5329255" y="5256231"/>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227" name="Rectangle 448">
                <a:extLst>
                  <a:ext uri="{FF2B5EF4-FFF2-40B4-BE49-F238E27FC236}">
                    <a16:creationId xmlns:a16="http://schemas.microsoft.com/office/drawing/2014/main" id="{D7AF0ED4-1BAF-A123-2574-3E10B3BE0544}"/>
                  </a:ext>
                </a:extLst>
              </p:cNvPr>
              <p:cNvSpPr>
                <a:spLocks noChangeArrowheads="1"/>
              </p:cNvSpPr>
              <p:nvPr/>
            </p:nvSpPr>
            <p:spPr bwMode="auto">
              <a:xfrm>
                <a:off x="5329255" y="5103831"/>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40</a:t>
                </a:r>
                <a:endParaRPr lang="en-US" altLang="en-US" dirty="0"/>
              </a:p>
            </p:txBody>
          </p:sp>
          <p:sp>
            <p:nvSpPr>
              <p:cNvPr id="1228" name="Rectangle 449">
                <a:extLst>
                  <a:ext uri="{FF2B5EF4-FFF2-40B4-BE49-F238E27FC236}">
                    <a16:creationId xmlns:a16="http://schemas.microsoft.com/office/drawing/2014/main" id="{D5C69511-6B14-B450-4584-DCB15AE17DF3}"/>
                  </a:ext>
                </a:extLst>
              </p:cNvPr>
              <p:cNvSpPr>
                <a:spLocks noChangeArrowheads="1"/>
              </p:cNvSpPr>
              <p:nvPr/>
            </p:nvSpPr>
            <p:spPr bwMode="auto">
              <a:xfrm>
                <a:off x="5329255" y="495143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60</a:t>
                </a:r>
                <a:endParaRPr lang="en-US" altLang="en-US" dirty="0"/>
              </a:p>
            </p:txBody>
          </p:sp>
          <p:sp>
            <p:nvSpPr>
              <p:cNvPr id="1229" name="Rectangle 450">
                <a:extLst>
                  <a:ext uri="{FF2B5EF4-FFF2-40B4-BE49-F238E27FC236}">
                    <a16:creationId xmlns:a16="http://schemas.microsoft.com/office/drawing/2014/main" id="{84AA74F8-AD4F-0599-8B9F-F6FF156A99A7}"/>
                  </a:ext>
                </a:extLst>
              </p:cNvPr>
              <p:cNvSpPr>
                <a:spLocks noChangeArrowheads="1"/>
              </p:cNvSpPr>
              <p:nvPr/>
            </p:nvSpPr>
            <p:spPr bwMode="auto">
              <a:xfrm>
                <a:off x="5329255" y="4800618"/>
                <a:ext cx="1587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80</a:t>
                </a:r>
                <a:endParaRPr lang="en-US" altLang="en-US" dirty="0"/>
              </a:p>
            </p:txBody>
          </p:sp>
          <p:sp>
            <p:nvSpPr>
              <p:cNvPr id="1230" name="Rectangle 451">
                <a:extLst>
                  <a:ext uri="{FF2B5EF4-FFF2-40B4-BE49-F238E27FC236}">
                    <a16:creationId xmlns:a16="http://schemas.microsoft.com/office/drawing/2014/main" id="{9B75024F-2B47-9413-0B2A-7372FB83187B}"/>
                  </a:ext>
                </a:extLst>
              </p:cNvPr>
              <p:cNvSpPr>
                <a:spLocks noChangeArrowheads="1"/>
              </p:cNvSpPr>
              <p:nvPr/>
            </p:nvSpPr>
            <p:spPr bwMode="auto">
              <a:xfrm>
                <a:off x="5281630" y="4648218"/>
                <a:ext cx="211138"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100</a:t>
                </a:r>
                <a:endParaRPr lang="en-US" altLang="en-US" dirty="0"/>
              </a:p>
            </p:txBody>
          </p:sp>
          <p:sp>
            <p:nvSpPr>
              <p:cNvPr id="1231" name="Rectangle 452">
                <a:extLst>
                  <a:ext uri="{FF2B5EF4-FFF2-40B4-BE49-F238E27FC236}">
                    <a16:creationId xmlns:a16="http://schemas.microsoft.com/office/drawing/2014/main" id="{2EEE07E2-BBAA-F614-3C67-E694BEA71406}"/>
                  </a:ext>
                </a:extLst>
              </p:cNvPr>
              <p:cNvSpPr>
                <a:spLocks noChangeArrowheads="1"/>
              </p:cNvSpPr>
              <p:nvPr/>
            </p:nvSpPr>
            <p:spPr bwMode="auto">
              <a:xfrm>
                <a:off x="5527693"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232" name="Rectangle 453">
                <a:extLst>
                  <a:ext uri="{FF2B5EF4-FFF2-40B4-BE49-F238E27FC236}">
                    <a16:creationId xmlns:a16="http://schemas.microsoft.com/office/drawing/2014/main" id="{593B11D2-3E79-5E3D-2E19-223B2C4D7945}"/>
                  </a:ext>
                </a:extLst>
              </p:cNvPr>
              <p:cNvSpPr>
                <a:spLocks noChangeArrowheads="1"/>
              </p:cNvSpPr>
              <p:nvPr/>
            </p:nvSpPr>
            <p:spPr bwMode="auto">
              <a:xfrm>
                <a:off x="5680093"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233" name="Rectangle 454">
                <a:extLst>
                  <a:ext uri="{FF2B5EF4-FFF2-40B4-BE49-F238E27FC236}">
                    <a16:creationId xmlns:a16="http://schemas.microsoft.com/office/drawing/2014/main" id="{E17E17AE-E071-A665-72B7-42B49586D52C}"/>
                  </a:ext>
                </a:extLst>
              </p:cNvPr>
              <p:cNvSpPr>
                <a:spLocks noChangeArrowheads="1"/>
              </p:cNvSpPr>
              <p:nvPr/>
            </p:nvSpPr>
            <p:spPr bwMode="auto">
              <a:xfrm>
                <a:off x="5832493" y="5529281"/>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234" name="Rectangle 455">
                <a:extLst>
                  <a:ext uri="{FF2B5EF4-FFF2-40B4-BE49-F238E27FC236}">
                    <a16:creationId xmlns:a16="http://schemas.microsoft.com/office/drawing/2014/main" id="{033AD7D5-BFE6-EB05-B7D5-C9A3C31A09C2}"/>
                  </a:ext>
                </a:extLst>
              </p:cNvPr>
              <p:cNvSpPr>
                <a:spLocks noChangeArrowheads="1"/>
              </p:cNvSpPr>
              <p:nvPr/>
            </p:nvSpPr>
            <p:spPr bwMode="auto">
              <a:xfrm>
                <a:off x="5984893" y="5529281"/>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235" name="Rectangle 456">
                <a:extLst>
                  <a:ext uri="{FF2B5EF4-FFF2-40B4-BE49-F238E27FC236}">
                    <a16:creationId xmlns:a16="http://schemas.microsoft.com/office/drawing/2014/main" id="{96C9DEFA-4C29-49E9-6C29-A71728DB642B}"/>
                  </a:ext>
                </a:extLst>
              </p:cNvPr>
              <p:cNvSpPr>
                <a:spLocks noChangeArrowheads="1"/>
              </p:cNvSpPr>
              <p:nvPr/>
            </p:nvSpPr>
            <p:spPr bwMode="auto">
              <a:xfrm>
                <a:off x="6138880" y="552928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236" name="Rectangle 457">
                <a:extLst>
                  <a:ext uri="{FF2B5EF4-FFF2-40B4-BE49-F238E27FC236}">
                    <a16:creationId xmlns:a16="http://schemas.microsoft.com/office/drawing/2014/main" id="{E1DF70C6-BAE5-7090-0052-235A0AC550A9}"/>
                  </a:ext>
                </a:extLst>
              </p:cNvPr>
              <p:cNvSpPr>
                <a:spLocks noChangeArrowheads="1"/>
              </p:cNvSpPr>
              <p:nvPr/>
            </p:nvSpPr>
            <p:spPr bwMode="auto">
              <a:xfrm>
                <a:off x="62674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237" name="Rectangle 458">
                <a:extLst>
                  <a:ext uri="{FF2B5EF4-FFF2-40B4-BE49-F238E27FC236}">
                    <a16:creationId xmlns:a16="http://schemas.microsoft.com/office/drawing/2014/main" id="{9BF8D37C-778A-8D82-0AF2-6B038334BE03}"/>
                  </a:ext>
                </a:extLst>
              </p:cNvPr>
              <p:cNvSpPr>
                <a:spLocks noChangeArrowheads="1"/>
              </p:cNvSpPr>
              <p:nvPr/>
            </p:nvSpPr>
            <p:spPr bwMode="auto">
              <a:xfrm>
                <a:off x="64198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238" name="Rectangle 459">
                <a:extLst>
                  <a:ext uri="{FF2B5EF4-FFF2-40B4-BE49-F238E27FC236}">
                    <a16:creationId xmlns:a16="http://schemas.microsoft.com/office/drawing/2014/main" id="{DF2AF656-8659-928F-6E16-8142C059471A}"/>
                  </a:ext>
                </a:extLst>
              </p:cNvPr>
              <p:cNvSpPr>
                <a:spLocks noChangeArrowheads="1"/>
              </p:cNvSpPr>
              <p:nvPr/>
            </p:nvSpPr>
            <p:spPr bwMode="auto">
              <a:xfrm>
                <a:off x="6572268"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239" name="Rectangle 460">
                <a:extLst>
                  <a:ext uri="{FF2B5EF4-FFF2-40B4-BE49-F238E27FC236}">
                    <a16:creationId xmlns:a16="http://schemas.microsoft.com/office/drawing/2014/main" id="{54897767-C563-EFBA-6881-20470A473DB9}"/>
                  </a:ext>
                </a:extLst>
              </p:cNvPr>
              <p:cNvSpPr>
                <a:spLocks noChangeArrowheads="1"/>
              </p:cNvSpPr>
              <p:nvPr/>
            </p:nvSpPr>
            <p:spPr bwMode="auto">
              <a:xfrm>
                <a:off x="6726255" y="5529281"/>
                <a:ext cx="1571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240" name="Rectangle 461">
                <a:extLst>
                  <a:ext uri="{FF2B5EF4-FFF2-40B4-BE49-F238E27FC236}">
                    <a16:creationId xmlns:a16="http://schemas.microsoft.com/office/drawing/2014/main" id="{7D13BE0A-9D4F-A4A8-7B0C-89726CA7A582}"/>
                  </a:ext>
                </a:extLst>
              </p:cNvPr>
              <p:cNvSpPr>
                <a:spLocks noChangeArrowheads="1"/>
              </p:cNvSpPr>
              <p:nvPr/>
            </p:nvSpPr>
            <p:spPr bwMode="auto">
              <a:xfrm>
                <a:off x="68786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241" name="Rectangle 462">
                <a:extLst>
                  <a:ext uri="{FF2B5EF4-FFF2-40B4-BE49-F238E27FC236}">
                    <a16:creationId xmlns:a16="http://schemas.microsoft.com/office/drawing/2014/main" id="{4FD3DF3C-D442-F003-F316-181470B140E7}"/>
                  </a:ext>
                </a:extLst>
              </p:cNvPr>
              <p:cNvSpPr>
                <a:spLocks noChangeArrowheads="1"/>
              </p:cNvSpPr>
              <p:nvPr/>
            </p:nvSpPr>
            <p:spPr bwMode="auto">
              <a:xfrm>
                <a:off x="70310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242" name="Rectangle 463">
                <a:extLst>
                  <a:ext uri="{FF2B5EF4-FFF2-40B4-BE49-F238E27FC236}">
                    <a16:creationId xmlns:a16="http://schemas.microsoft.com/office/drawing/2014/main" id="{CF7E1875-39CF-AEA2-08C4-729BF05832B9}"/>
                  </a:ext>
                </a:extLst>
              </p:cNvPr>
              <p:cNvSpPr>
                <a:spLocks noChangeArrowheads="1"/>
              </p:cNvSpPr>
              <p:nvPr/>
            </p:nvSpPr>
            <p:spPr bwMode="auto">
              <a:xfrm>
                <a:off x="71834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243" name="Rectangle 464">
                <a:extLst>
                  <a:ext uri="{FF2B5EF4-FFF2-40B4-BE49-F238E27FC236}">
                    <a16:creationId xmlns:a16="http://schemas.microsoft.com/office/drawing/2014/main" id="{2FD52135-EA0B-10A2-CDEF-37FB9A4DA0C1}"/>
                  </a:ext>
                </a:extLst>
              </p:cNvPr>
              <p:cNvSpPr>
                <a:spLocks noChangeArrowheads="1"/>
              </p:cNvSpPr>
              <p:nvPr/>
            </p:nvSpPr>
            <p:spPr bwMode="auto">
              <a:xfrm>
                <a:off x="7335855"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244" name="Rectangle 465">
                <a:extLst>
                  <a:ext uri="{FF2B5EF4-FFF2-40B4-BE49-F238E27FC236}">
                    <a16:creationId xmlns:a16="http://schemas.microsoft.com/office/drawing/2014/main" id="{6721C889-92DF-6188-3F29-C76739677710}"/>
                  </a:ext>
                </a:extLst>
              </p:cNvPr>
              <p:cNvSpPr>
                <a:spLocks noChangeArrowheads="1"/>
              </p:cNvSpPr>
              <p:nvPr/>
            </p:nvSpPr>
            <p:spPr bwMode="auto">
              <a:xfrm>
                <a:off x="74898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245" name="Rectangle 466">
                <a:extLst>
                  <a:ext uri="{FF2B5EF4-FFF2-40B4-BE49-F238E27FC236}">
                    <a16:creationId xmlns:a16="http://schemas.microsoft.com/office/drawing/2014/main" id="{56B78CC4-D110-99A9-334D-4AF095823DCD}"/>
                  </a:ext>
                </a:extLst>
              </p:cNvPr>
              <p:cNvSpPr>
                <a:spLocks noChangeArrowheads="1"/>
              </p:cNvSpPr>
              <p:nvPr/>
            </p:nvSpPr>
            <p:spPr bwMode="auto">
              <a:xfrm>
                <a:off x="76422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246" name="Rectangle 467">
                <a:extLst>
                  <a:ext uri="{FF2B5EF4-FFF2-40B4-BE49-F238E27FC236}">
                    <a16:creationId xmlns:a16="http://schemas.microsoft.com/office/drawing/2014/main" id="{B8D027FC-867E-EF1E-3745-AD4E7DA354CC}"/>
                  </a:ext>
                </a:extLst>
              </p:cNvPr>
              <p:cNvSpPr>
                <a:spLocks noChangeArrowheads="1"/>
              </p:cNvSpPr>
              <p:nvPr/>
            </p:nvSpPr>
            <p:spPr bwMode="auto">
              <a:xfrm>
                <a:off x="7794643" y="5529281"/>
                <a:ext cx="158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247" name="Rectangle 468">
                <a:extLst>
                  <a:ext uri="{FF2B5EF4-FFF2-40B4-BE49-F238E27FC236}">
                    <a16:creationId xmlns:a16="http://schemas.microsoft.com/office/drawing/2014/main" id="{E48C113A-D01B-4190-CFD7-C8EB411C5B08}"/>
                  </a:ext>
                </a:extLst>
              </p:cNvPr>
              <p:cNvSpPr>
                <a:spLocks noChangeArrowheads="1"/>
              </p:cNvSpPr>
              <p:nvPr/>
            </p:nvSpPr>
            <p:spPr bwMode="auto">
              <a:xfrm>
                <a:off x="6021405" y="4384693"/>
                <a:ext cx="13176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Piecewise Linear</a:t>
                </a:r>
                <a:endParaRPr lang="en-US" altLang="en-US" dirty="0"/>
              </a:p>
            </p:txBody>
          </p:sp>
          <p:sp>
            <p:nvSpPr>
              <p:cNvPr id="1248" name="Freeform 469">
                <a:extLst>
                  <a:ext uri="{FF2B5EF4-FFF2-40B4-BE49-F238E27FC236}">
                    <a16:creationId xmlns:a16="http://schemas.microsoft.com/office/drawing/2014/main" id="{F0AACECD-949E-021A-349E-99BBD85F9AF4}"/>
                  </a:ext>
                </a:extLst>
              </p:cNvPr>
              <p:cNvSpPr>
                <a:spLocks noEditPoints="1"/>
              </p:cNvSpPr>
              <p:nvPr/>
            </p:nvSpPr>
            <p:spPr bwMode="auto">
              <a:xfrm>
                <a:off x="5216543" y="4310081"/>
                <a:ext cx="2776537" cy="1398587"/>
              </a:xfrm>
              <a:custGeom>
                <a:avLst/>
                <a:gdLst>
                  <a:gd name="T0" fmla="*/ 0 w 9808"/>
                  <a:gd name="T1" fmla="*/ 2147483647 h 4948"/>
                  <a:gd name="T2" fmla="*/ 2147483647 w 9808"/>
                  <a:gd name="T3" fmla="*/ 0 h 4948"/>
                  <a:gd name="T4" fmla="*/ 2147483647 w 9808"/>
                  <a:gd name="T5" fmla="*/ 0 h 4948"/>
                  <a:gd name="T6" fmla="*/ 2147483647 w 9808"/>
                  <a:gd name="T7" fmla="*/ 2147483647 h 4948"/>
                  <a:gd name="T8" fmla="*/ 2147483647 w 9808"/>
                  <a:gd name="T9" fmla="*/ 2147483647 h 4948"/>
                  <a:gd name="T10" fmla="*/ 2147483647 w 9808"/>
                  <a:gd name="T11" fmla="*/ 2147483647 h 4948"/>
                  <a:gd name="T12" fmla="*/ 2147483647 w 9808"/>
                  <a:gd name="T13" fmla="*/ 2147483647 h 4948"/>
                  <a:gd name="T14" fmla="*/ 0 w 9808"/>
                  <a:gd name="T15" fmla="*/ 2147483647 h 4948"/>
                  <a:gd name="T16" fmla="*/ 0 w 9808"/>
                  <a:gd name="T17" fmla="*/ 2147483647 h 4948"/>
                  <a:gd name="T18" fmla="*/ 2147483647 w 9808"/>
                  <a:gd name="T19" fmla="*/ 2147483647 h 4948"/>
                  <a:gd name="T20" fmla="*/ 2147483647 w 9808"/>
                  <a:gd name="T21" fmla="*/ 2147483647 h 4948"/>
                  <a:gd name="T22" fmla="*/ 2147483647 w 9808"/>
                  <a:gd name="T23" fmla="*/ 2147483647 h 4948"/>
                  <a:gd name="T24" fmla="*/ 2147483647 w 9808"/>
                  <a:gd name="T25" fmla="*/ 2147483647 h 4948"/>
                  <a:gd name="T26" fmla="*/ 2147483647 w 9808"/>
                  <a:gd name="T27" fmla="*/ 2147483647 h 4948"/>
                  <a:gd name="T28" fmla="*/ 2147483647 w 9808"/>
                  <a:gd name="T29" fmla="*/ 2147483647 h 4948"/>
                  <a:gd name="T30" fmla="*/ 2147483647 w 9808"/>
                  <a:gd name="T31" fmla="*/ 2147483647 h 4948"/>
                  <a:gd name="T32" fmla="*/ 2147483647 w 9808"/>
                  <a:gd name="T33" fmla="*/ 2147483647 h 4948"/>
                  <a:gd name="T34" fmla="*/ 2147483647 w 9808"/>
                  <a:gd name="T35" fmla="*/ 2147483647 h 49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8" h="4948">
                    <a:moveTo>
                      <a:pt x="0" y="12"/>
                    </a:moveTo>
                    <a:cubicBezTo>
                      <a:pt x="0" y="6"/>
                      <a:pt x="6" y="0"/>
                      <a:pt x="12" y="0"/>
                    </a:cubicBezTo>
                    <a:lnTo>
                      <a:pt x="9796" y="0"/>
                    </a:lnTo>
                    <a:cubicBezTo>
                      <a:pt x="9803" y="0"/>
                      <a:pt x="9808" y="6"/>
                      <a:pt x="9808" y="12"/>
                    </a:cubicBezTo>
                    <a:lnTo>
                      <a:pt x="9808" y="4936"/>
                    </a:lnTo>
                    <a:cubicBezTo>
                      <a:pt x="9808" y="4943"/>
                      <a:pt x="9803" y="4948"/>
                      <a:pt x="9796" y="4948"/>
                    </a:cubicBezTo>
                    <a:lnTo>
                      <a:pt x="12" y="4948"/>
                    </a:lnTo>
                    <a:cubicBezTo>
                      <a:pt x="6" y="4948"/>
                      <a:pt x="0" y="4943"/>
                      <a:pt x="0" y="4936"/>
                    </a:cubicBezTo>
                    <a:lnTo>
                      <a:pt x="0" y="12"/>
                    </a:lnTo>
                    <a:close/>
                    <a:moveTo>
                      <a:pt x="24" y="4936"/>
                    </a:moveTo>
                    <a:lnTo>
                      <a:pt x="12" y="4924"/>
                    </a:lnTo>
                    <a:lnTo>
                      <a:pt x="9796" y="4924"/>
                    </a:lnTo>
                    <a:lnTo>
                      <a:pt x="9784" y="4936"/>
                    </a:lnTo>
                    <a:lnTo>
                      <a:pt x="9784" y="12"/>
                    </a:lnTo>
                    <a:lnTo>
                      <a:pt x="9796" y="24"/>
                    </a:lnTo>
                    <a:lnTo>
                      <a:pt x="12" y="24"/>
                    </a:lnTo>
                    <a:lnTo>
                      <a:pt x="24" y="12"/>
                    </a:lnTo>
                    <a:lnTo>
                      <a:pt x="24" y="4936"/>
                    </a:lnTo>
                    <a:close/>
                  </a:path>
                </a:pathLst>
              </a:custGeom>
              <a:solidFill>
                <a:srgbClr val="868686"/>
              </a:solidFill>
              <a:ln w="0" cap="flat">
                <a:solidFill>
                  <a:srgbClr val="868686"/>
                </a:solidFill>
                <a:prstDash val="solid"/>
                <a:round/>
                <a:headEnd/>
                <a:tailEnd/>
              </a:ln>
            </p:spPr>
            <p:txBody>
              <a:bodyPr/>
              <a:lstStyle/>
              <a:p>
                <a:endParaRPr lang="en-US" dirty="0"/>
              </a:p>
            </p:txBody>
          </p:sp>
          <p:sp>
            <p:nvSpPr>
              <p:cNvPr id="1249" name="Rectangle 470">
                <a:extLst>
                  <a:ext uri="{FF2B5EF4-FFF2-40B4-BE49-F238E27FC236}">
                    <a16:creationId xmlns:a16="http://schemas.microsoft.com/office/drawing/2014/main" id="{CA7C7F70-E3FF-0875-212C-582E5FF94FCC}"/>
                  </a:ext>
                </a:extLst>
              </p:cNvPr>
              <p:cNvSpPr>
                <a:spLocks noChangeArrowheads="1"/>
              </p:cNvSpPr>
              <p:nvPr/>
            </p:nvSpPr>
            <p:spPr bwMode="auto">
              <a:xfrm>
                <a:off x="5238768" y="1449406"/>
                <a:ext cx="2767012" cy="1387475"/>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250" name="Rectangle 471">
                <a:extLst>
                  <a:ext uri="{FF2B5EF4-FFF2-40B4-BE49-F238E27FC236}">
                    <a16:creationId xmlns:a16="http://schemas.microsoft.com/office/drawing/2014/main" id="{823C77DA-A6B6-6464-772F-1F0A3645A09E}"/>
                  </a:ext>
                </a:extLst>
              </p:cNvPr>
              <p:cNvSpPr>
                <a:spLocks noChangeArrowheads="1"/>
              </p:cNvSpPr>
              <p:nvPr/>
            </p:nvSpPr>
            <p:spPr bwMode="auto">
              <a:xfrm>
                <a:off x="5483243" y="1846281"/>
                <a:ext cx="2414587" cy="754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251" name="Freeform 472">
                <a:extLst>
                  <a:ext uri="{FF2B5EF4-FFF2-40B4-BE49-F238E27FC236}">
                    <a16:creationId xmlns:a16="http://schemas.microsoft.com/office/drawing/2014/main" id="{75212CC0-F393-7F6C-E976-361874514B39}"/>
                  </a:ext>
                </a:extLst>
              </p:cNvPr>
              <p:cNvSpPr>
                <a:spLocks noEditPoints="1"/>
              </p:cNvSpPr>
              <p:nvPr/>
            </p:nvSpPr>
            <p:spPr bwMode="auto">
              <a:xfrm>
                <a:off x="5483243" y="1843106"/>
                <a:ext cx="2414587" cy="611187"/>
              </a:xfrm>
              <a:custGeom>
                <a:avLst/>
                <a:gdLst>
                  <a:gd name="T0" fmla="*/ 0 w 1521"/>
                  <a:gd name="T1" fmla="*/ 2147483647 h 385"/>
                  <a:gd name="T2" fmla="*/ 2147483647 w 1521"/>
                  <a:gd name="T3" fmla="*/ 2147483647 h 385"/>
                  <a:gd name="T4" fmla="*/ 2147483647 w 1521"/>
                  <a:gd name="T5" fmla="*/ 2147483647 h 385"/>
                  <a:gd name="T6" fmla="*/ 0 w 1521"/>
                  <a:gd name="T7" fmla="*/ 2147483647 h 385"/>
                  <a:gd name="T8" fmla="*/ 0 w 1521"/>
                  <a:gd name="T9" fmla="*/ 2147483647 h 385"/>
                  <a:gd name="T10" fmla="*/ 0 w 1521"/>
                  <a:gd name="T11" fmla="*/ 2147483647 h 385"/>
                  <a:gd name="T12" fmla="*/ 2147483647 w 1521"/>
                  <a:gd name="T13" fmla="*/ 2147483647 h 385"/>
                  <a:gd name="T14" fmla="*/ 2147483647 w 1521"/>
                  <a:gd name="T15" fmla="*/ 2147483647 h 385"/>
                  <a:gd name="T16" fmla="*/ 0 w 1521"/>
                  <a:gd name="T17" fmla="*/ 2147483647 h 385"/>
                  <a:gd name="T18" fmla="*/ 0 w 1521"/>
                  <a:gd name="T19" fmla="*/ 2147483647 h 385"/>
                  <a:gd name="T20" fmla="*/ 0 w 1521"/>
                  <a:gd name="T21" fmla="*/ 2147483647 h 385"/>
                  <a:gd name="T22" fmla="*/ 2147483647 w 1521"/>
                  <a:gd name="T23" fmla="*/ 2147483647 h 385"/>
                  <a:gd name="T24" fmla="*/ 2147483647 w 1521"/>
                  <a:gd name="T25" fmla="*/ 2147483647 h 385"/>
                  <a:gd name="T26" fmla="*/ 0 w 1521"/>
                  <a:gd name="T27" fmla="*/ 2147483647 h 385"/>
                  <a:gd name="T28" fmla="*/ 0 w 1521"/>
                  <a:gd name="T29" fmla="*/ 2147483647 h 385"/>
                  <a:gd name="T30" fmla="*/ 0 w 1521"/>
                  <a:gd name="T31" fmla="*/ 2147483647 h 385"/>
                  <a:gd name="T32" fmla="*/ 2147483647 w 1521"/>
                  <a:gd name="T33" fmla="*/ 2147483647 h 385"/>
                  <a:gd name="T34" fmla="*/ 2147483647 w 1521"/>
                  <a:gd name="T35" fmla="*/ 2147483647 h 385"/>
                  <a:gd name="T36" fmla="*/ 0 w 1521"/>
                  <a:gd name="T37" fmla="*/ 2147483647 h 385"/>
                  <a:gd name="T38" fmla="*/ 0 w 1521"/>
                  <a:gd name="T39" fmla="*/ 2147483647 h 385"/>
                  <a:gd name="T40" fmla="*/ 0 w 1521"/>
                  <a:gd name="T41" fmla="*/ 0 h 385"/>
                  <a:gd name="T42" fmla="*/ 2147483647 w 1521"/>
                  <a:gd name="T43" fmla="*/ 0 h 385"/>
                  <a:gd name="T44" fmla="*/ 2147483647 w 1521"/>
                  <a:gd name="T45" fmla="*/ 2147483647 h 385"/>
                  <a:gd name="T46" fmla="*/ 0 w 1521"/>
                  <a:gd name="T47" fmla="*/ 2147483647 h 385"/>
                  <a:gd name="T48" fmla="*/ 0 w 1521"/>
                  <a:gd name="T49" fmla="*/ 0 h 3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21" h="385">
                    <a:moveTo>
                      <a:pt x="0" y="381"/>
                    </a:moveTo>
                    <a:lnTo>
                      <a:pt x="1521" y="381"/>
                    </a:lnTo>
                    <a:lnTo>
                      <a:pt x="1521" y="385"/>
                    </a:lnTo>
                    <a:lnTo>
                      <a:pt x="0" y="385"/>
                    </a:lnTo>
                    <a:lnTo>
                      <a:pt x="0" y="381"/>
                    </a:lnTo>
                    <a:close/>
                    <a:moveTo>
                      <a:pt x="0" y="285"/>
                    </a:moveTo>
                    <a:lnTo>
                      <a:pt x="1521" y="285"/>
                    </a:lnTo>
                    <a:lnTo>
                      <a:pt x="1521" y="289"/>
                    </a:lnTo>
                    <a:lnTo>
                      <a:pt x="0" y="289"/>
                    </a:lnTo>
                    <a:lnTo>
                      <a:pt x="0" y="285"/>
                    </a:lnTo>
                    <a:close/>
                    <a:moveTo>
                      <a:pt x="0" y="190"/>
                    </a:moveTo>
                    <a:lnTo>
                      <a:pt x="1521" y="190"/>
                    </a:lnTo>
                    <a:lnTo>
                      <a:pt x="1521" y="194"/>
                    </a:lnTo>
                    <a:lnTo>
                      <a:pt x="0" y="194"/>
                    </a:lnTo>
                    <a:lnTo>
                      <a:pt x="0" y="190"/>
                    </a:lnTo>
                    <a:close/>
                    <a:moveTo>
                      <a:pt x="0" y="94"/>
                    </a:moveTo>
                    <a:lnTo>
                      <a:pt x="1521" y="94"/>
                    </a:lnTo>
                    <a:lnTo>
                      <a:pt x="1521" y="99"/>
                    </a:lnTo>
                    <a:lnTo>
                      <a:pt x="0" y="99"/>
                    </a:lnTo>
                    <a:lnTo>
                      <a:pt x="0" y="94"/>
                    </a:lnTo>
                    <a:close/>
                    <a:moveTo>
                      <a:pt x="0" y="0"/>
                    </a:moveTo>
                    <a:lnTo>
                      <a:pt x="1521" y="0"/>
                    </a:lnTo>
                    <a:lnTo>
                      <a:pt x="1521" y="4"/>
                    </a:lnTo>
                    <a:lnTo>
                      <a:pt x="0" y="4"/>
                    </a:lnTo>
                    <a:lnTo>
                      <a:pt x="0" y="0"/>
                    </a:lnTo>
                    <a:close/>
                  </a:path>
                </a:pathLst>
              </a:custGeom>
              <a:solidFill>
                <a:srgbClr val="D9D9D9"/>
              </a:solidFill>
              <a:ln w="1" cap="flat">
                <a:solidFill>
                  <a:srgbClr val="D9D9D9"/>
                </a:solidFill>
                <a:prstDash val="solid"/>
                <a:bevel/>
                <a:headEnd/>
                <a:tailEnd/>
              </a:ln>
            </p:spPr>
            <p:txBody>
              <a:bodyPr/>
              <a:lstStyle/>
              <a:p>
                <a:endParaRPr lang="en-US" dirty="0"/>
              </a:p>
            </p:txBody>
          </p:sp>
          <p:sp>
            <p:nvSpPr>
              <p:cNvPr id="1252" name="Rectangle 473">
                <a:extLst>
                  <a:ext uri="{FF2B5EF4-FFF2-40B4-BE49-F238E27FC236}">
                    <a16:creationId xmlns:a16="http://schemas.microsoft.com/office/drawing/2014/main" id="{86F83924-DE18-826D-4527-A2E67297AE54}"/>
                  </a:ext>
                </a:extLst>
              </p:cNvPr>
              <p:cNvSpPr>
                <a:spLocks noChangeArrowheads="1"/>
              </p:cNvSpPr>
              <p:nvPr/>
            </p:nvSpPr>
            <p:spPr bwMode="auto">
              <a:xfrm>
                <a:off x="5480068" y="1846281"/>
                <a:ext cx="6350" cy="754062"/>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253" name="Freeform 474">
                <a:extLst>
                  <a:ext uri="{FF2B5EF4-FFF2-40B4-BE49-F238E27FC236}">
                    <a16:creationId xmlns:a16="http://schemas.microsoft.com/office/drawing/2014/main" id="{CC733C50-B491-D7F1-7269-B03E7FD78062}"/>
                  </a:ext>
                </a:extLst>
              </p:cNvPr>
              <p:cNvSpPr>
                <a:spLocks noEditPoints="1"/>
              </p:cNvSpPr>
              <p:nvPr/>
            </p:nvSpPr>
            <p:spPr bwMode="auto">
              <a:xfrm>
                <a:off x="5454668" y="1843106"/>
                <a:ext cx="28575" cy="762000"/>
              </a:xfrm>
              <a:custGeom>
                <a:avLst/>
                <a:gdLst>
                  <a:gd name="T0" fmla="*/ 0 w 18"/>
                  <a:gd name="T1" fmla="*/ 2147483647 h 480"/>
                  <a:gd name="T2" fmla="*/ 2147483647 w 18"/>
                  <a:gd name="T3" fmla="*/ 2147483647 h 480"/>
                  <a:gd name="T4" fmla="*/ 2147483647 w 18"/>
                  <a:gd name="T5" fmla="*/ 2147483647 h 480"/>
                  <a:gd name="T6" fmla="*/ 0 w 18"/>
                  <a:gd name="T7" fmla="*/ 2147483647 h 480"/>
                  <a:gd name="T8" fmla="*/ 0 w 18"/>
                  <a:gd name="T9" fmla="*/ 2147483647 h 480"/>
                  <a:gd name="T10" fmla="*/ 0 w 18"/>
                  <a:gd name="T11" fmla="*/ 2147483647 h 480"/>
                  <a:gd name="T12" fmla="*/ 2147483647 w 18"/>
                  <a:gd name="T13" fmla="*/ 2147483647 h 480"/>
                  <a:gd name="T14" fmla="*/ 2147483647 w 18"/>
                  <a:gd name="T15" fmla="*/ 2147483647 h 480"/>
                  <a:gd name="T16" fmla="*/ 0 w 18"/>
                  <a:gd name="T17" fmla="*/ 2147483647 h 480"/>
                  <a:gd name="T18" fmla="*/ 0 w 18"/>
                  <a:gd name="T19" fmla="*/ 2147483647 h 480"/>
                  <a:gd name="T20" fmla="*/ 0 w 18"/>
                  <a:gd name="T21" fmla="*/ 2147483647 h 480"/>
                  <a:gd name="T22" fmla="*/ 2147483647 w 18"/>
                  <a:gd name="T23" fmla="*/ 2147483647 h 480"/>
                  <a:gd name="T24" fmla="*/ 2147483647 w 18"/>
                  <a:gd name="T25" fmla="*/ 2147483647 h 480"/>
                  <a:gd name="T26" fmla="*/ 0 w 18"/>
                  <a:gd name="T27" fmla="*/ 2147483647 h 480"/>
                  <a:gd name="T28" fmla="*/ 0 w 18"/>
                  <a:gd name="T29" fmla="*/ 2147483647 h 480"/>
                  <a:gd name="T30" fmla="*/ 0 w 18"/>
                  <a:gd name="T31" fmla="*/ 2147483647 h 480"/>
                  <a:gd name="T32" fmla="*/ 2147483647 w 18"/>
                  <a:gd name="T33" fmla="*/ 2147483647 h 480"/>
                  <a:gd name="T34" fmla="*/ 2147483647 w 18"/>
                  <a:gd name="T35" fmla="*/ 2147483647 h 480"/>
                  <a:gd name="T36" fmla="*/ 0 w 18"/>
                  <a:gd name="T37" fmla="*/ 2147483647 h 480"/>
                  <a:gd name="T38" fmla="*/ 0 w 18"/>
                  <a:gd name="T39" fmla="*/ 2147483647 h 480"/>
                  <a:gd name="T40" fmla="*/ 0 w 18"/>
                  <a:gd name="T41" fmla="*/ 2147483647 h 480"/>
                  <a:gd name="T42" fmla="*/ 2147483647 w 18"/>
                  <a:gd name="T43" fmla="*/ 2147483647 h 480"/>
                  <a:gd name="T44" fmla="*/ 2147483647 w 18"/>
                  <a:gd name="T45" fmla="*/ 2147483647 h 480"/>
                  <a:gd name="T46" fmla="*/ 0 w 18"/>
                  <a:gd name="T47" fmla="*/ 2147483647 h 480"/>
                  <a:gd name="T48" fmla="*/ 0 w 18"/>
                  <a:gd name="T49" fmla="*/ 2147483647 h 480"/>
                  <a:gd name="T50" fmla="*/ 0 w 18"/>
                  <a:gd name="T51" fmla="*/ 0 h 480"/>
                  <a:gd name="T52" fmla="*/ 2147483647 w 18"/>
                  <a:gd name="T53" fmla="*/ 0 h 480"/>
                  <a:gd name="T54" fmla="*/ 2147483647 w 18"/>
                  <a:gd name="T55" fmla="*/ 2147483647 h 480"/>
                  <a:gd name="T56" fmla="*/ 0 w 18"/>
                  <a:gd name="T57" fmla="*/ 2147483647 h 480"/>
                  <a:gd name="T58" fmla="*/ 0 w 18"/>
                  <a:gd name="T59" fmla="*/ 0 h 4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 h="480">
                    <a:moveTo>
                      <a:pt x="0" y="475"/>
                    </a:moveTo>
                    <a:lnTo>
                      <a:pt x="18" y="475"/>
                    </a:lnTo>
                    <a:lnTo>
                      <a:pt x="18" y="480"/>
                    </a:lnTo>
                    <a:lnTo>
                      <a:pt x="0" y="480"/>
                    </a:lnTo>
                    <a:lnTo>
                      <a:pt x="0" y="475"/>
                    </a:lnTo>
                    <a:close/>
                    <a:moveTo>
                      <a:pt x="0" y="381"/>
                    </a:moveTo>
                    <a:lnTo>
                      <a:pt x="18" y="381"/>
                    </a:lnTo>
                    <a:lnTo>
                      <a:pt x="18" y="385"/>
                    </a:lnTo>
                    <a:lnTo>
                      <a:pt x="0" y="385"/>
                    </a:lnTo>
                    <a:lnTo>
                      <a:pt x="0" y="381"/>
                    </a:lnTo>
                    <a:close/>
                    <a:moveTo>
                      <a:pt x="0" y="285"/>
                    </a:moveTo>
                    <a:lnTo>
                      <a:pt x="18" y="285"/>
                    </a:lnTo>
                    <a:lnTo>
                      <a:pt x="18" y="289"/>
                    </a:lnTo>
                    <a:lnTo>
                      <a:pt x="0" y="289"/>
                    </a:lnTo>
                    <a:lnTo>
                      <a:pt x="0" y="285"/>
                    </a:lnTo>
                    <a:close/>
                    <a:moveTo>
                      <a:pt x="0" y="190"/>
                    </a:moveTo>
                    <a:lnTo>
                      <a:pt x="18" y="190"/>
                    </a:lnTo>
                    <a:lnTo>
                      <a:pt x="18" y="194"/>
                    </a:lnTo>
                    <a:lnTo>
                      <a:pt x="0" y="194"/>
                    </a:lnTo>
                    <a:lnTo>
                      <a:pt x="0" y="190"/>
                    </a:lnTo>
                    <a:close/>
                    <a:moveTo>
                      <a:pt x="0" y="94"/>
                    </a:moveTo>
                    <a:lnTo>
                      <a:pt x="18" y="94"/>
                    </a:lnTo>
                    <a:lnTo>
                      <a:pt x="18" y="99"/>
                    </a:lnTo>
                    <a:lnTo>
                      <a:pt x="0" y="99"/>
                    </a:lnTo>
                    <a:lnTo>
                      <a:pt x="0" y="94"/>
                    </a:lnTo>
                    <a:close/>
                    <a:moveTo>
                      <a:pt x="0" y="0"/>
                    </a:moveTo>
                    <a:lnTo>
                      <a:pt x="18" y="0"/>
                    </a:lnTo>
                    <a:lnTo>
                      <a:pt x="18" y="4"/>
                    </a:lnTo>
                    <a:lnTo>
                      <a:pt x="0" y="4"/>
                    </a:lnTo>
                    <a:lnTo>
                      <a:pt x="0"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254" name="Rectangle 475">
                <a:extLst>
                  <a:ext uri="{FF2B5EF4-FFF2-40B4-BE49-F238E27FC236}">
                    <a16:creationId xmlns:a16="http://schemas.microsoft.com/office/drawing/2014/main" id="{BDCDFB3F-63CB-5C50-87DA-3BBF3D452561}"/>
                  </a:ext>
                </a:extLst>
              </p:cNvPr>
              <p:cNvSpPr>
                <a:spLocks noChangeArrowheads="1"/>
              </p:cNvSpPr>
              <p:nvPr/>
            </p:nvSpPr>
            <p:spPr bwMode="auto">
              <a:xfrm>
                <a:off x="5483243" y="2597168"/>
                <a:ext cx="2414587" cy="7938"/>
              </a:xfrm>
              <a:prstGeom prst="rect">
                <a:avLst/>
              </a:prstGeom>
              <a:solidFill>
                <a:srgbClr val="868686"/>
              </a:solidFill>
              <a:ln w="1">
                <a:solidFill>
                  <a:srgbClr val="868686"/>
                </a:solidFill>
                <a:bevel/>
                <a:headEnd/>
                <a:tailEnd/>
              </a:ln>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endParaRPr lang="en-US" altLang="en-US" dirty="0"/>
              </a:p>
            </p:txBody>
          </p:sp>
          <p:sp>
            <p:nvSpPr>
              <p:cNvPr id="1255" name="Freeform 476">
                <a:extLst>
                  <a:ext uri="{FF2B5EF4-FFF2-40B4-BE49-F238E27FC236}">
                    <a16:creationId xmlns:a16="http://schemas.microsoft.com/office/drawing/2014/main" id="{E3722488-3C1E-9CFF-8600-1228329A9B07}"/>
                  </a:ext>
                </a:extLst>
              </p:cNvPr>
              <p:cNvSpPr>
                <a:spLocks noEditPoints="1"/>
              </p:cNvSpPr>
              <p:nvPr/>
            </p:nvSpPr>
            <p:spPr bwMode="auto">
              <a:xfrm>
                <a:off x="5480068" y="2600343"/>
                <a:ext cx="2420937" cy="31750"/>
              </a:xfrm>
              <a:custGeom>
                <a:avLst/>
                <a:gdLst>
                  <a:gd name="T0" fmla="*/ 0 w 1525"/>
                  <a:gd name="T1" fmla="*/ 2147483647 h 20"/>
                  <a:gd name="T2" fmla="*/ 2147483647 w 1525"/>
                  <a:gd name="T3" fmla="*/ 0 h 20"/>
                  <a:gd name="T4" fmla="*/ 2147483647 w 1525"/>
                  <a:gd name="T5" fmla="*/ 0 h 20"/>
                  <a:gd name="T6" fmla="*/ 2147483647 w 1525"/>
                  <a:gd name="T7" fmla="*/ 2147483647 h 20"/>
                  <a:gd name="T8" fmla="*/ 2147483647 w 1525"/>
                  <a:gd name="T9" fmla="*/ 0 h 20"/>
                  <a:gd name="T10" fmla="*/ 2147483647 w 1525"/>
                  <a:gd name="T11" fmla="*/ 2147483647 h 20"/>
                  <a:gd name="T12" fmla="*/ 2147483647 w 1525"/>
                  <a:gd name="T13" fmla="*/ 0 h 20"/>
                  <a:gd name="T14" fmla="*/ 2147483647 w 1525"/>
                  <a:gd name="T15" fmla="*/ 0 h 20"/>
                  <a:gd name="T16" fmla="*/ 2147483647 w 1525"/>
                  <a:gd name="T17" fmla="*/ 2147483647 h 20"/>
                  <a:gd name="T18" fmla="*/ 2147483647 w 1525"/>
                  <a:gd name="T19" fmla="*/ 0 h 20"/>
                  <a:gd name="T20" fmla="*/ 2147483647 w 1525"/>
                  <a:gd name="T21" fmla="*/ 2147483647 h 20"/>
                  <a:gd name="T22" fmla="*/ 2147483647 w 1525"/>
                  <a:gd name="T23" fmla="*/ 0 h 20"/>
                  <a:gd name="T24" fmla="*/ 2147483647 w 1525"/>
                  <a:gd name="T25" fmla="*/ 0 h 20"/>
                  <a:gd name="T26" fmla="*/ 2147483647 w 1525"/>
                  <a:gd name="T27" fmla="*/ 2147483647 h 20"/>
                  <a:gd name="T28" fmla="*/ 2147483647 w 1525"/>
                  <a:gd name="T29" fmla="*/ 0 h 20"/>
                  <a:gd name="T30" fmla="*/ 2147483647 w 1525"/>
                  <a:gd name="T31" fmla="*/ 2147483647 h 20"/>
                  <a:gd name="T32" fmla="*/ 2147483647 w 1525"/>
                  <a:gd name="T33" fmla="*/ 0 h 20"/>
                  <a:gd name="T34" fmla="*/ 2147483647 w 1525"/>
                  <a:gd name="T35" fmla="*/ 0 h 20"/>
                  <a:gd name="T36" fmla="*/ 2147483647 w 1525"/>
                  <a:gd name="T37" fmla="*/ 2147483647 h 20"/>
                  <a:gd name="T38" fmla="*/ 2147483647 w 1525"/>
                  <a:gd name="T39" fmla="*/ 0 h 20"/>
                  <a:gd name="T40" fmla="*/ 2147483647 w 1525"/>
                  <a:gd name="T41" fmla="*/ 2147483647 h 20"/>
                  <a:gd name="T42" fmla="*/ 2147483647 w 1525"/>
                  <a:gd name="T43" fmla="*/ 0 h 20"/>
                  <a:gd name="T44" fmla="*/ 2147483647 w 1525"/>
                  <a:gd name="T45" fmla="*/ 0 h 20"/>
                  <a:gd name="T46" fmla="*/ 2147483647 w 1525"/>
                  <a:gd name="T47" fmla="*/ 2147483647 h 20"/>
                  <a:gd name="T48" fmla="*/ 2147483647 w 1525"/>
                  <a:gd name="T49" fmla="*/ 0 h 20"/>
                  <a:gd name="T50" fmla="*/ 2147483647 w 1525"/>
                  <a:gd name="T51" fmla="*/ 2147483647 h 20"/>
                  <a:gd name="T52" fmla="*/ 2147483647 w 1525"/>
                  <a:gd name="T53" fmla="*/ 0 h 20"/>
                  <a:gd name="T54" fmla="*/ 2147483647 w 1525"/>
                  <a:gd name="T55" fmla="*/ 0 h 20"/>
                  <a:gd name="T56" fmla="*/ 2147483647 w 1525"/>
                  <a:gd name="T57" fmla="*/ 2147483647 h 20"/>
                  <a:gd name="T58" fmla="*/ 2147483647 w 1525"/>
                  <a:gd name="T59" fmla="*/ 0 h 20"/>
                  <a:gd name="T60" fmla="*/ 2147483647 w 1525"/>
                  <a:gd name="T61" fmla="*/ 2147483647 h 20"/>
                  <a:gd name="T62" fmla="*/ 2147483647 w 1525"/>
                  <a:gd name="T63" fmla="*/ 0 h 20"/>
                  <a:gd name="T64" fmla="*/ 2147483647 w 1525"/>
                  <a:gd name="T65" fmla="*/ 0 h 20"/>
                  <a:gd name="T66" fmla="*/ 2147483647 w 1525"/>
                  <a:gd name="T67" fmla="*/ 2147483647 h 20"/>
                  <a:gd name="T68" fmla="*/ 2147483647 w 1525"/>
                  <a:gd name="T69" fmla="*/ 0 h 20"/>
                  <a:gd name="T70" fmla="*/ 2147483647 w 1525"/>
                  <a:gd name="T71" fmla="*/ 2147483647 h 20"/>
                  <a:gd name="T72" fmla="*/ 2147483647 w 1525"/>
                  <a:gd name="T73" fmla="*/ 0 h 20"/>
                  <a:gd name="T74" fmla="*/ 2147483647 w 1525"/>
                  <a:gd name="T75" fmla="*/ 0 h 20"/>
                  <a:gd name="T76" fmla="*/ 2147483647 w 1525"/>
                  <a:gd name="T77" fmla="*/ 2147483647 h 20"/>
                  <a:gd name="T78" fmla="*/ 2147483647 w 1525"/>
                  <a:gd name="T79" fmla="*/ 0 h 20"/>
                  <a:gd name="T80" fmla="*/ 2147483647 w 1525"/>
                  <a:gd name="T81" fmla="*/ 2147483647 h 20"/>
                  <a:gd name="T82" fmla="*/ 2147483647 w 1525"/>
                  <a:gd name="T83" fmla="*/ 0 h 20"/>
                  <a:gd name="T84" fmla="*/ 2147483647 w 1525"/>
                  <a:gd name="T85" fmla="*/ 0 h 20"/>
                  <a:gd name="T86" fmla="*/ 2147483647 w 1525"/>
                  <a:gd name="T87" fmla="*/ 2147483647 h 20"/>
                  <a:gd name="T88" fmla="*/ 2147483647 w 1525"/>
                  <a:gd name="T89" fmla="*/ 0 h 20"/>
                  <a:gd name="T90" fmla="*/ 2147483647 w 1525"/>
                  <a:gd name="T91" fmla="*/ 2147483647 h 20"/>
                  <a:gd name="T92" fmla="*/ 2147483647 w 1525"/>
                  <a:gd name="T93" fmla="*/ 0 h 20"/>
                  <a:gd name="T94" fmla="*/ 2147483647 w 1525"/>
                  <a:gd name="T95" fmla="*/ 0 h 20"/>
                  <a:gd name="T96" fmla="*/ 2147483647 w 1525"/>
                  <a:gd name="T97" fmla="*/ 2147483647 h 20"/>
                  <a:gd name="T98" fmla="*/ 2147483647 w 1525"/>
                  <a:gd name="T99" fmla="*/ 0 h 20"/>
                  <a:gd name="T100" fmla="*/ 2147483647 w 1525"/>
                  <a:gd name="T101" fmla="*/ 2147483647 h 20"/>
                  <a:gd name="T102" fmla="*/ 2147483647 w 1525"/>
                  <a:gd name="T103" fmla="*/ 0 h 20"/>
                  <a:gd name="T104" fmla="*/ 2147483647 w 1525"/>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25" h="20">
                    <a:moveTo>
                      <a:pt x="4" y="0"/>
                    </a:moveTo>
                    <a:lnTo>
                      <a:pt x="4" y="20"/>
                    </a:lnTo>
                    <a:lnTo>
                      <a:pt x="0" y="20"/>
                    </a:lnTo>
                    <a:lnTo>
                      <a:pt x="0" y="0"/>
                    </a:lnTo>
                    <a:lnTo>
                      <a:pt x="4" y="0"/>
                    </a:lnTo>
                    <a:close/>
                    <a:moveTo>
                      <a:pt x="54" y="0"/>
                    </a:moveTo>
                    <a:lnTo>
                      <a:pt x="54" y="20"/>
                    </a:lnTo>
                    <a:lnTo>
                      <a:pt x="49" y="20"/>
                    </a:lnTo>
                    <a:lnTo>
                      <a:pt x="49" y="0"/>
                    </a:lnTo>
                    <a:lnTo>
                      <a:pt x="54" y="0"/>
                    </a:lnTo>
                    <a:close/>
                    <a:moveTo>
                      <a:pt x="103" y="0"/>
                    </a:moveTo>
                    <a:lnTo>
                      <a:pt x="103" y="20"/>
                    </a:lnTo>
                    <a:lnTo>
                      <a:pt x="99" y="20"/>
                    </a:lnTo>
                    <a:lnTo>
                      <a:pt x="99" y="0"/>
                    </a:lnTo>
                    <a:lnTo>
                      <a:pt x="103" y="0"/>
                    </a:lnTo>
                    <a:close/>
                    <a:moveTo>
                      <a:pt x="151" y="0"/>
                    </a:moveTo>
                    <a:lnTo>
                      <a:pt x="151" y="20"/>
                    </a:lnTo>
                    <a:lnTo>
                      <a:pt x="147" y="20"/>
                    </a:lnTo>
                    <a:lnTo>
                      <a:pt x="147" y="0"/>
                    </a:lnTo>
                    <a:lnTo>
                      <a:pt x="151" y="0"/>
                    </a:lnTo>
                    <a:close/>
                    <a:moveTo>
                      <a:pt x="201" y="0"/>
                    </a:moveTo>
                    <a:lnTo>
                      <a:pt x="201" y="20"/>
                    </a:lnTo>
                    <a:lnTo>
                      <a:pt x="196" y="20"/>
                    </a:lnTo>
                    <a:lnTo>
                      <a:pt x="196" y="0"/>
                    </a:lnTo>
                    <a:lnTo>
                      <a:pt x="201" y="0"/>
                    </a:lnTo>
                    <a:close/>
                    <a:moveTo>
                      <a:pt x="250" y="0"/>
                    </a:moveTo>
                    <a:lnTo>
                      <a:pt x="250" y="20"/>
                    </a:lnTo>
                    <a:lnTo>
                      <a:pt x="245" y="20"/>
                    </a:lnTo>
                    <a:lnTo>
                      <a:pt x="245" y="0"/>
                    </a:lnTo>
                    <a:lnTo>
                      <a:pt x="250" y="0"/>
                    </a:lnTo>
                    <a:close/>
                    <a:moveTo>
                      <a:pt x="299" y="0"/>
                    </a:moveTo>
                    <a:lnTo>
                      <a:pt x="299" y="20"/>
                    </a:lnTo>
                    <a:lnTo>
                      <a:pt x="295" y="20"/>
                    </a:lnTo>
                    <a:lnTo>
                      <a:pt x="295" y="0"/>
                    </a:lnTo>
                    <a:lnTo>
                      <a:pt x="299" y="0"/>
                    </a:lnTo>
                    <a:close/>
                    <a:moveTo>
                      <a:pt x="347" y="0"/>
                    </a:moveTo>
                    <a:lnTo>
                      <a:pt x="347" y="20"/>
                    </a:lnTo>
                    <a:lnTo>
                      <a:pt x="343" y="20"/>
                    </a:lnTo>
                    <a:lnTo>
                      <a:pt x="343" y="0"/>
                    </a:lnTo>
                    <a:lnTo>
                      <a:pt x="347" y="0"/>
                    </a:lnTo>
                    <a:close/>
                    <a:moveTo>
                      <a:pt x="397" y="0"/>
                    </a:moveTo>
                    <a:lnTo>
                      <a:pt x="397" y="20"/>
                    </a:lnTo>
                    <a:lnTo>
                      <a:pt x="392" y="20"/>
                    </a:lnTo>
                    <a:lnTo>
                      <a:pt x="392" y="0"/>
                    </a:lnTo>
                    <a:lnTo>
                      <a:pt x="397" y="0"/>
                    </a:lnTo>
                    <a:close/>
                    <a:moveTo>
                      <a:pt x="446" y="0"/>
                    </a:moveTo>
                    <a:lnTo>
                      <a:pt x="446" y="20"/>
                    </a:lnTo>
                    <a:lnTo>
                      <a:pt x="442" y="20"/>
                    </a:lnTo>
                    <a:lnTo>
                      <a:pt x="442" y="0"/>
                    </a:lnTo>
                    <a:lnTo>
                      <a:pt x="446" y="0"/>
                    </a:lnTo>
                    <a:close/>
                    <a:moveTo>
                      <a:pt x="495" y="0"/>
                    </a:moveTo>
                    <a:lnTo>
                      <a:pt x="495" y="20"/>
                    </a:lnTo>
                    <a:lnTo>
                      <a:pt x="491" y="20"/>
                    </a:lnTo>
                    <a:lnTo>
                      <a:pt x="491" y="0"/>
                    </a:lnTo>
                    <a:lnTo>
                      <a:pt x="495" y="0"/>
                    </a:lnTo>
                    <a:close/>
                    <a:moveTo>
                      <a:pt x="544" y="0"/>
                    </a:moveTo>
                    <a:lnTo>
                      <a:pt x="544" y="20"/>
                    </a:lnTo>
                    <a:lnTo>
                      <a:pt x="539" y="20"/>
                    </a:lnTo>
                    <a:lnTo>
                      <a:pt x="539" y="0"/>
                    </a:lnTo>
                    <a:lnTo>
                      <a:pt x="544" y="0"/>
                    </a:lnTo>
                    <a:close/>
                    <a:moveTo>
                      <a:pt x="593" y="0"/>
                    </a:moveTo>
                    <a:lnTo>
                      <a:pt x="593" y="20"/>
                    </a:lnTo>
                    <a:lnTo>
                      <a:pt x="589" y="20"/>
                    </a:lnTo>
                    <a:lnTo>
                      <a:pt x="589" y="0"/>
                    </a:lnTo>
                    <a:lnTo>
                      <a:pt x="593" y="0"/>
                    </a:lnTo>
                    <a:close/>
                    <a:moveTo>
                      <a:pt x="642" y="0"/>
                    </a:moveTo>
                    <a:lnTo>
                      <a:pt x="642" y="20"/>
                    </a:lnTo>
                    <a:lnTo>
                      <a:pt x="638" y="20"/>
                    </a:lnTo>
                    <a:lnTo>
                      <a:pt x="638" y="0"/>
                    </a:lnTo>
                    <a:lnTo>
                      <a:pt x="642" y="0"/>
                    </a:lnTo>
                    <a:close/>
                    <a:moveTo>
                      <a:pt x="691" y="0"/>
                    </a:moveTo>
                    <a:lnTo>
                      <a:pt x="691" y="20"/>
                    </a:lnTo>
                    <a:lnTo>
                      <a:pt x="687" y="20"/>
                    </a:lnTo>
                    <a:lnTo>
                      <a:pt x="687" y="0"/>
                    </a:lnTo>
                    <a:lnTo>
                      <a:pt x="691" y="0"/>
                    </a:lnTo>
                    <a:close/>
                    <a:moveTo>
                      <a:pt x="740" y="0"/>
                    </a:moveTo>
                    <a:lnTo>
                      <a:pt x="740" y="20"/>
                    </a:lnTo>
                    <a:lnTo>
                      <a:pt x="736" y="20"/>
                    </a:lnTo>
                    <a:lnTo>
                      <a:pt x="736" y="0"/>
                    </a:lnTo>
                    <a:lnTo>
                      <a:pt x="740" y="0"/>
                    </a:lnTo>
                    <a:close/>
                    <a:moveTo>
                      <a:pt x="789" y="0"/>
                    </a:moveTo>
                    <a:lnTo>
                      <a:pt x="789" y="20"/>
                    </a:lnTo>
                    <a:lnTo>
                      <a:pt x="785" y="20"/>
                    </a:lnTo>
                    <a:lnTo>
                      <a:pt x="785" y="0"/>
                    </a:lnTo>
                    <a:lnTo>
                      <a:pt x="789" y="0"/>
                    </a:lnTo>
                    <a:close/>
                    <a:moveTo>
                      <a:pt x="838" y="0"/>
                    </a:moveTo>
                    <a:lnTo>
                      <a:pt x="838" y="20"/>
                    </a:lnTo>
                    <a:lnTo>
                      <a:pt x="834" y="20"/>
                    </a:lnTo>
                    <a:lnTo>
                      <a:pt x="834" y="0"/>
                    </a:lnTo>
                    <a:lnTo>
                      <a:pt x="838" y="0"/>
                    </a:lnTo>
                    <a:close/>
                    <a:moveTo>
                      <a:pt x="887" y="0"/>
                    </a:moveTo>
                    <a:lnTo>
                      <a:pt x="887" y="20"/>
                    </a:lnTo>
                    <a:lnTo>
                      <a:pt x="883" y="20"/>
                    </a:lnTo>
                    <a:lnTo>
                      <a:pt x="883" y="0"/>
                    </a:lnTo>
                    <a:lnTo>
                      <a:pt x="887" y="0"/>
                    </a:lnTo>
                    <a:close/>
                    <a:moveTo>
                      <a:pt x="937" y="0"/>
                    </a:moveTo>
                    <a:lnTo>
                      <a:pt x="937" y="20"/>
                    </a:lnTo>
                    <a:lnTo>
                      <a:pt x="932" y="20"/>
                    </a:lnTo>
                    <a:lnTo>
                      <a:pt x="932" y="0"/>
                    </a:lnTo>
                    <a:lnTo>
                      <a:pt x="937" y="0"/>
                    </a:lnTo>
                    <a:close/>
                    <a:moveTo>
                      <a:pt x="985" y="0"/>
                    </a:moveTo>
                    <a:lnTo>
                      <a:pt x="985" y="20"/>
                    </a:lnTo>
                    <a:lnTo>
                      <a:pt x="981" y="20"/>
                    </a:lnTo>
                    <a:lnTo>
                      <a:pt x="981" y="0"/>
                    </a:lnTo>
                    <a:lnTo>
                      <a:pt x="985" y="0"/>
                    </a:lnTo>
                    <a:close/>
                    <a:moveTo>
                      <a:pt x="1034" y="0"/>
                    </a:moveTo>
                    <a:lnTo>
                      <a:pt x="1034" y="20"/>
                    </a:lnTo>
                    <a:lnTo>
                      <a:pt x="1030" y="20"/>
                    </a:lnTo>
                    <a:lnTo>
                      <a:pt x="1030" y="0"/>
                    </a:lnTo>
                    <a:lnTo>
                      <a:pt x="1034" y="0"/>
                    </a:lnTo>
                    <a:close/>
                    <a:moveTo>
                      <a:pt x="1084" y="0"/>
                    </a:moveTo>
                    <a:lnTo>
                      <a:pt x="1084" y="20"/>
                    </a:lnTo>
                    <a:lnTo>
                      <a:pt x="1079" y="20"/>
                    </a:lnTo>
                    <a:lnTo>
                      <a:pt x="1079" y="0"/>
                    </a:lnTo>
                    <a:lnTo>
                      <a:pt x="1084" y="0"/>
                    </a:lnTo>
                    <a:close/>
                    <a:moveTo>
                      <a:pt x="1133" y="0"/>
                    </a:moveTo>
                    <a:lnTo>
                      <a:pt x="1133" y="20"/>
                    </a:lnTo>
                    <a:lnTo>
                      <a:pt x="1128" y="20"/>
                    </a:lnTo>
                    <a:lnTo>
                      <a:pt x="1128" y="0"/>
                    </a:lnTo>
                    <a:lnTo>
                      <a:pt x="1133" y="0"/>
                    </a:lnTo>
                    <a:close/>
                    <a:moveTo>
                      <a:pt x="1181" y="0"/>
                    </a:moveTo>
                    <a:lnTo>
                      <a:pt x="1181" y="20"/>
                    </a:lnTo>
                    <a:lnTo>
                      <a:pt x="1177" y="20"/>
                    </a:lnTo>
                    <a:lnTo>
                      <a:pt x="1177" y="0"/>
                    </a:lnTo>
                    <a:lnTo>
                      <a:pt x="1181" y="0"/>
                    </a:lnTo>
                    <a:close/>
                    <a:moveTo>
                      <a:pt x="1230" y="0"/>
                    </a:moveTo>
                    <a:lnTo>
                      <a:pt x="1230" y="20"/>
                    </a:lnTo>
                    <a:lnTo>
                      <a:pt x="1226" y="20"/>
                    </a:lnTo>
                    <a:lnTo>
                      <a:pt x="1226" y="0"/>
                    </a:lnTo>
                    <a:lnTo>
                      <a:pt x="1230" y="0"/>
                    </a:lnTo>
                    <a:close/>
                    <a:moveTo>
                      <a:pt x="1280" y="0"/>
                    </a:moveTo>
                    <a:lnTo>
                      <a:pt x="1280" y="20"/>
                    </a:lnTo>
                    <a:lnTo>
                      <a:pt x="1275" y="20"/>
                    </a:lnTo>
                    <a:lnTo>
                      <a:pt x="1275" y="0"/>
                    </a:lnTo>
                    <a:lnTo>
                      <a:pt x="1280" y="0"/>
                    </a:lnTo>
                    <a:close/>
                    <a:moveTo>
                      <a:pt x="1329" y="0"/>
                    </a:moveTo>
                    <a:lnTo>
                      <a:pt x="1329" y="20"/>
                    </a:lnTo>
                    <a:lnTo>
                      <a:pt x="1325" y="20"/>
                    </a:lnTo>
                    <a:lnTo>
                      <a:pt x="1325" y="0"/>
                    </a:lnTo>
                    <a:lnTo>
                      <a:pt x="1329" y="0"/>
                    </a:lnTo>
                    <a:close/>
                    <a:moveTo>
                      <a:pt x="1378" y="0"/>
                    </a:moveTo>
                    <a:lnTo>
                      <a:pt x="1378" y="20"/>
                    </a:lnTo>
                    <a:lnTo>
                      <a:pt x="1374" y="20"/>
                    </a:lnTo>
                    <a:lnTo>
                      <a:pt x="1374" y="0"/>
                    </a:lnTo>
                    <a:lnTo>
                      <a:pt x="1378" y="0"/>
                    </a:lnTo>
                    <a:close/>
                    <a:moveTo>
                      <a:pt x="1427" y="0"/>
                    </a:moveTo>
                    <a:lnTo>
                      <a:pt x="1427" y="20"/>
                    </a:lnTo>
                    <a:lnTo>
                      <a:pt x="1422" y="20"/>
                    </a:lnTo>
                    <a:lnTo>
                      <a:pt x="1422" y="0"/>
                    </a:lnTo>
                    <a:lnTo>
                      <a:pt x="1427" y="0"/>
                    </a:lnTo>
                    <a:close/>
                    <a:moveTo>
                      <a:pt x="1476" y="0"/>
                    </a:moveTo>
                    <a:lnTo>
                      <a:pt x="1476" y="20"/>
                    </a:lnTo>
                    <a:lnTo>
                      <a:pt x="1471" y="20"/>
                    </a:lnTo>
                    <a:lnTo>
                      <a:pt x="1471" y="0"/>
                    </a:lnTo>
                    <a:lnTo>
                      <a:pt x="1476" y="0"/>
                    </a:lnTo>
                    <a:close/>
                    <a:moveTo>
                      <a:pt x="1525" y="0"/>
                    </a:moveTo>
                    <a:lnTo>
                      <a:pt x="1525" y="20"/>
                    </a:lnTo>
                    <a:lnTo>
                      <a:pt x="1521" y="20"/>
                    </a:lnTo>
                    <a:lnTo>
                      <a:pt x="1521" y="0"/>
                    </a:lnTo>
                    <a:lnTo>
                      <a:pt x="1525" y="0"/>
                    </a:lnTo>
                    <a:close/>
                  </a:path>
                </a:pathLst>
              </a:custGeom>
              <a:solidFill>
                <a:srgbClr val="868686"/>
              </a:solidFill>
              <a:ln w="1" cap="flat">
                <a:solidFill>
                  <a:srgbClr val="868686"/>
                </a:solidFill>
                <a:prstDash val="solid"/>
                <a:bevel/>
                <a:headEnd/>
                <a:tailEnd/>
              </a:ln>
            </p:spPr>
            <p:txBody>
              <a:bodyPr/>
              <a:lstStyle/>
              <a:p>
                <a:endParaRPr lang="en-US" dirty="0"/>
              </a:p>
            </p:txBody>
          </p:sp>
          <p:sp>
            <p:nvSpPr>
              <p:cNvPr id="1256" name="Freeform 477">
                <a:extLst>
                  <a:ext uri="{FF2B5EF4-FFF2-40B4-BE49-F238E27FC236}">
                    <a16:creationId xmlns:a16="http://schemas.microsoft.com/office/drawing/2014/main" id="{A00B5022-5331-3623-D596-F9FBDB81594D}"/>
                  </a:ext>
                </a:extLst>
              </p:cNvPr>
              <p:cNvSpPr>
                <a:spLocks/>
              </p:cNvSpPr>
              <p:nvPr/>
            </p:nvSpPr>
            <p:spPr bwMode="auto">
              <a:xfrm>
                <a:off x="5511818" y="1982806"/>
                <a:ext cx="2359025" cy="598487"/>
              </a:xfrm>
              <a:custGeom>
                <a:avLst/>
                <a:gdLst>
                  <a:gd name="T0" fmla="*/ 2147483647 w 8333"/>
                  <a:gd name="T1" fmla="*/ 2147483647 h 2121"/>
                  <a:gd name="T2" fmla="*/ 2147483647 w 8333"/>
                  <a:gd name="T3" fmla="*/ 2147483647 h 2121"/>
                  <a:gd name="T4" fmla="*/ 2147483647 w 8333"/>
                  <a:gd name="T5" fmla="*/ 2147483647 h 2121"/>
                  <a:gd name="T6" fmla="*/ 2147483647 w 8333"/>
                  <a:gd name="T7" fmla="*/ 2147483647 h 2121"/>
                  <a:gd name="T8" fmla="*/ 2147483647 w 8333"/>
                  <a:gd name="T9" fmla="*/ 2147483647 h 2121"/>
                  <a:gd name="T10" fmla="*/ 2147483647 w 8333"/>
                  <a:gd name="T11" fmla="*/ 2147483647 h 2121"/>
                  <a:gd name="T12" fmla="*/ 2147483647 w 8333"/>
                  <a:gd name="T13" fmla="*/ 2147483647 h 2121"/>
                  <a:gd name="T14" fmla="*/ 2147483647 w 8333"/>
                  <a:gd name="T15" fmla="*/ 2147483647 h 2121"/>
                  <a:gd name="T16" fmla="*/ 2147483647 w 8333"/>
                  <a:gd name="T17" fmla="*/ 2147483647 h 2121"/>
                  <a:gd name="T18" fmla="*/ 2147483647 w 8333"/>
                  <a:gd name="T19" fmla="*/ 2147483647 h 2121"/>
                  <a:gd name="T20" fmla="*/ 2147483647 w 8333"/>
                  <a:gd name="T21" fmla="*/ 2147483647 h 2121"/>
                  <a:gd name="T22" fmla="*/ 2147483647 w 8333"/>
                  <a:gd name="T23" fmla="*/ 2147483647 h 2121"/>
                  <a:gd name="T24" fmla="*/ 2147483647 w 8333"/>
                  <a:gd name="T25" fmla="*/ 2147483647 h 2121"/>
                  <a:gd name="T26" fmla="*/ 2147483647 w 8333"/>
                  <a:gd name="T27" fmla="*/ 2147483647 h 2121"/>
                  <a:gd name="T28" fmla="*/ 2147483647 w 8333"/>
                  <a:gd name="T29" fmla="*/ 2147483647 h 2121"/>
                  <a:gd name="T30" fmla="*/ 2147483647 w 8333"/>
                  <a:gd name="T31" fmla="*/ 2147483647 h 2121"/>
                  <a:gd name="T32" fmla="*/ 2147483647 w 8333"/>
                  <a:gd name="T33" fmla="*/ 2147483647 h 2121"/>
                  <a:gd name="T34" fmla="*/ 2147483647 w 8333"/>
                  <a:gd name="T35" fmla="*/ 2147483647 h 2121"/>
                  <a:gd name="T36" fmla="*/ 2147483647 w 8333"/>
                  <a:gd name="T37" fmla="*/ 2147483647 h 2121"/>
                  <a:gd name="T38" fmla="*/ 2147483647 w 8333"/>
                  <a:gd name="T39" fmla="*/ 2147483647 h 2121"/>
                  <a:gd name="T40" fmla="*/ 2147483647 w 8333"/>
                  <a:gd name="T41" fmla="*/ 2147483647 h 2121"/>
                  <a:gd name="T42" fmla="*/ 2147483647 w 8333"/>
                  <a:gd name="T43" fmla="*/ 2147483647 h 2121"/>
                  <a:gd name="T44" fmla="*/ 2147483647 w 8333"/>
                  <a:gd name="T45" fmla="*/ 2147483647 h 2121"/>
                  <a:gd name="T46" fmla="*/ 2147483647 w 8333"/>
                  <a:gd name="T47" fmla="*/ 2147483647 h 2121"/>
                  <a:gd name="T48" fmla="*/ 2147483647 w 8333"/>
                  <a:gd name="T49" fmla="*/ 2147483647 h 2121"/>
                  <a:gd name="T50" fmla="*/ 2147483647 w 8333"/>
                  <a:gd name="T51" fmla="*/ 2147483647 h 2121"/>
                  <a:gd name="T52" fmla="*/ 2147483647 w 8333"/>
                  <a:gd name="T53" fmla="*/ 2147483647 h 2121"/>
                  <a:gd name="T54" fmla="*/ 2147483647 w 8333"/>
                  <a:gd name="T55" fmla="*/ 2147483647 h 2121"/>
                  <a:gd name="T56" fmla="*/ 2147483647 w 8333"/>
                  <a:gd name="T57" fmla="*/ 2147483647 h 2121"/>
                  <a:gd name="T58" fmla="*/ 2147483647 w 8333"/>
                  <a:gd name="T59" fmla="*/ 2147483647 h 2121"/>
                  <a:gd name="T60" fmla="*/ 2147483647 w 8333"/>
                  <a:gd name="T61" fmla="*/ 2147483647 h 2121"/>
                  <a:gd name="T62" fmla="*/ 2147483647 w 8333"/>
                  <a:gd name="T63" fmla="*/ 2147483647 h 21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33" h="2121">
                    <a:moveTo>
                      <a:pt x="35" y="2049"/>
                    </a:moveTo>
                    <a:lnTo>
                      <a:pt x="311" y="2037"/>
                    </a:lnTo>
                    <a:lnTo>
                      <a:pt x="587" y="2025"/>
                    </a:lnTo>
                    <a:lnTo>
                      <a:pt x="862" y="2009"/>
                    </a:lnTo>
                    <a:lnTo>
                      <a:pt x="1134" y="1993"/>
                    </a:lnTo>
                    <a:lnTo>
                      <a:pt x="1410" y="1977"/>
                    </a:lnTo>
                    <a:lnTo>
                      <a:pt x="1686" y="1961"/>
                    </a:lnTo>
                    <a:lnTo>
                      <a:pt x="1961" y="1937"/>
                    </a:lnTo>
                    <a:lnTo>
                      <a:pt x="2238" y="1917"/>
                    </a:lnTo>
                    <a:lnTo>
                      <a:pt x="2509" y="1893"/>
                    </a:lnTo>
                    <a:lnTo>
                      <a:pt x="2785" y="1865"/>
                    </a:lnTo>
                    <a:lnTo>
                      <a:pt x="3060" y="1833"/>
                    </a:lnTo>
                    <a:lnTo>
                      <a:pt x="3336" y="1801"/>
                    </a:lnTo>
                    <a:lnTo>
                      <a:pt x="3607" y="1761"/>
                    </a:lnTo>
                    <a:lnTo>
                      <a:pt x="3883" y="1721"/>
                    </a:lnTo>
                    <a:lnTo>
                      <a:pt x="4158" y="1673"/>
                    </a:lnTo>
                    <a:lnTo>
                      <a:pt x="4434" y="1625"/>
                    </a:lnTo>
                    <a:lnTo>
                      <a:pt x="4705" y="1569"/>
                    </a:lnTo>
                    <a:lnTo>
                      <a:pt x="4981" y="1509"/>
                    </a:lnTo>
                    <a:lnTo>
                      <a:pt x="5256" y="1442"/>
                    </a:lnTo>
                    <a:lnTo>
                      <a:pt x="5531" y="1366"/>
                    </a:lnTo>
                    <a:lnTo>
                      <a:pt x="5806" y="1282"/>
                    </a:lnTo>
                    <a:lnTo>
                      <a:pt x="6077" y="1190"/>
                    </a:lnTo>
                    <a:lnTo>
                      <a:pt x="6352" y="1091"/>
                    </a:lnTo>
                    <a:lnTo>
                      <a:pt x="6627" y="979"/>
                    </a:lnTo>
                    <a:lnTo>
                      <a:pt x="6901" y="852"/>
                    </a:lnTo>
                    <a:lnTo>
                      <a:pt x="7172" y="716"/>
                    </a:lnTo>
                    <a:lnTo>
                      <a:pt x="7447" y="565"/>
                    </a:lnTo>
                    <a:lnTo>
                      <a:pt x="7722" y="398"/>
                    </a:lnTo>
                    <a:lnTo>
                      <a:pt x="7996" y="215"/>
                    </a:lnTo>
                    <a:lnTo>
                      <a:pt x="8271" y="12"/>
                    </a:lnTo>
                    <a:cubicBezTo>
                      <a:pt x="8287" y="0"/>
                      <a:pt x="8310" y="3"/>
                      <a:pt x="8321" y="19"/>
                    </a:cubicBezTo>
                    <a:cubicBezTo>
                      <a:pt x="8333" y="35"/>
                      <a:pt x="8330" y="58"/>
                      <a:pt x="8314" y="69"/>
                    </a:cubicBezTo>
                    <a:lnTo>
                      <a:pt x="8036" y="274"/>
                    </a:lnTo>
                    <a:lnTo>
                      <a:pt x="7759" y="459"/>
                    </a:lnTo>
                    <a:lnTo>
                      <a:pt x="7482" y="628"/>
                    </a:lnTo>
                    <a:lnTo>
                      <a:pt x="7205" y="781"/>
                    </a:lnTo>
                    <a:lnTo>
                      <a:pt x="6932" y="917"/>
                    </a:lnTo>
                    <a:lnTo>
                      <a:pt x="6654" y="1046"/>
                    </a:lnTo>
                    <a:lnTo>
                      <a:pt x="6377" y="1158"/>
                    </a:lnTo>
                    <a:lnTo>
                      <a:pt x="6100" y="1259"/>
                    </a:lnTo>
                    <a:lnTo>
                      <a:pt x="5827" y="1351"/>
                    </a:lnTo>
                    <a:lnTo>
                      <a:pt x="5550" y="1435"/>
                    </a:lnTo>
                    <a:lnTo>
                      <a:pt x="5273" y="1511"/>
                    </a:lnTo>
                    <a:lnTo>
                      <a:pt x="4996" y="1580"/>
                    </a:lnTo>
                    <a:lnTo>
                      <a:pt x="4720" y="1640"/>
                    </a:lnTo>
                    <a:lnTo>
                      <a:pt x="4447" y="1696"/>
                    </a:lnTo>
                    <a:lnTo>
                      <a:pt x="4171" y="1744"/>
                    </a:lnTo>
                    <a:lnTo>
                      <a:pt x="3894" y="1792"/>
                    </a:lnTo>
                    <a:lnTo>
                      <a:pt x="3618" y="1832"/>
                    </a:lnTo>
                    <a:lnTo>
                      <a:pt x="3345" y="1872"/>
                    </a:lnTo>
                    <a:lnTo>
                      <a:pt x="3069" y="1904"/>
                    </a:lnTo>
                    <a:lnTo>
                      <a:pt x="2792" y="1936"/>
                    </a:lnTo>
                    <a:lnTo>
                      <a:pt x="2516" y="1964"/>
                    </a:lnTo>
                    <a:lnTo>
                      <a:pt x="2243" y="1988"/>
                    </a:lnTo>
                    <a:lnTo>
                      <a:pt x="1968" y="2008"/>
                    </a:lnTo>
                    <a:lnTo>
                      <a:pt x="1691" y="2032"/>
                    </a:lnTo>
                    <a:lnTo>
                      <a:pt x="1415" y="2048"/>
                    </a:lnTo>
                    <a:lnTo>
                      <a:pt x="1139" y="2064"/>
                    </a:lnTo>
                    <a:lnTo>
                      <a:pt x="867" y="2080"/>
                    </a:lnTo>
                    <a:lnTo>
                      <a:pt x="590" y="2096"/>
                    </a:lnTo>
                    <a:lnTo>
                      <a:pt x="314" y="2108"/>
                    </a:lnTo>
                    <a:lnTo>
                      <a:pt x="38" y="2120"/>
                    </a:lnTo>
                    <a:cubicBezTo>
                      <a:pt x="18" y="2121"/>
                      <a:pt x="1" y="2106"/>
                      <a:pt x="1" y="2086"/>
                    </a:cubicBezTo>
                    <a:cubicBezTo>
                      <a:pt x="0" y="2066"/>
                      <a:pt x="15" y="2049"/>
                      <a:pt x="35" y="2049"/>
                    </a:cubicBezTo>
                    <a:close/>
                  </a:path>
                </a:pathLst>
              </a:custGeom>
              <a:solidFill>
                <a:srgbClr val="4A7EBB"/>
              </a:solidFill>
              <a:ln w="1" cap="flat">
                <a:solidFill>
                  <a:srgbClr val="4A7EBB"/>
                </a:solidFill>
                <a:prstDash val="solid"/>
                <a:bevel/>
                <a:headEnd/>
                <a:tailEnd/>
              </a:ln>
            </p:spPr>
            <p:txBody>
              <a:bodyPr/>
              <a:lstStyle/>
              <a:p>
                <a:endParaRPr lang="en-US" dirty="0"/>
              </a:p>
            </p:txBody>
          </p:sp>
          <p:sp>
            <p:nvSpPr>
              <p:cNvPr id="1257" name="Freeform 478">
                <a:extLst>
                  <a:ext uri="{FF2B5EF4-FFF2-40B4-BE49-F238E27FC236}">
                    <a16:creationId xmlns:a16="http://schemas.microsoft.com/office/drawing/2014/main" id="{4C9F1BBD-3654-F420-F6FE-F2979394B297}"/>
                  </a:ext>
                </a:extLst>
              </p:cNvPr>
              <p:cNvSpPr>
                <a:spLocks/>
              </p:cNvSpPr>
              <p:nvPr/>
            </p:nvSpPr>
            <p:spPr bwMode="auto">
              <a:xfrm>
                <a:off x="5489593" y="25384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58" name="Freeform 479">
                <a:extLst>
                  <a:ext uri="{FF2B5EF4-FFF2-40B4-BE49-F238E27FC236}">
                    <a16:creationId xmlns:a16="http://schemas.microsoft.com/office/drawing/2014/main" id="{3224D3BD-4F91-B0F3-0A31-0CE686352437}"/>
                  </a:ext>
                </a:extLst>
              </p:cNvPr>
              <p:cNvSpPr>
                <a:spLocks noEditPoints="1"/>
              </p:cNvSpPr>
              <p:nvPr/>
            </p:nvSpPr>
            <p:spPr bwMode="auto">
              <a:xfrm>
                <a:off x="5486418" y="253366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59" name="Freeform 480">
                <a:extLst>
                  <a:ext uri="{FF2B5EF4-FFF2-40B4-BE49-F238E27FC236}">
                    <a16:creationId xmlns:a16="http://schemas.microsoft.com/office/drawing/2014/main" id="{4F4048C4-C7D3-6200-32D0-351AD95312CB}"/>
                  </a:ext>
                </a:extLst>
              </p:cNvPr>
              <p:cNvSpPr>
                <a:spLocks/>
              </p:cNvSpPr>
              <p:nvPr/>
            </p:nvSpPr>
            <p:spPr bwMode="auto">
              <a:xfrm>
                <a:off x="5567380" y="253366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0" name="Freeform 481">
                <a:extLst>
                  <a:ext uri="{FF2B5EF4-FFF2-40B4-BE49-F238E27FC236}">
                    <a16:creationId xmlns:a16="http://schemas.microsoft.com/office/drawing/2014/main" id="{A5A656C0-D050-AA8B-EDF8-7242FA4E88C3}"/>
                  </a:ext>
                </a:extLst>
              </p:cNvPr>
              <p:cNvSpPr>
                <a:spLocks noEditPoints="1"/>
              </p:cNvSpPr>
              <p:nvPr/>
            </p:nvSpPr>
            <p:spPr bwMode="auto">
              <a:xfrm>
                <a:off x="5564205" y="25304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61" name="Freeform 482">
                <a:extLst>
                  <a:ext uri="{FF2B5EF4-FFF2-40B4-BE49-F238E27FC236}">
                    <a16:creationId xmlns:a16="http://schemas.microsoft.com/office/drawing/2014/main" id="{D73BB838-B237-3DD0-C369-2D9F75DA2C96}"/>
                  </a:ext>
                </a:extLst>
              </p:cNvPr>
              <p:cNvSpPr>
                <a:spLocks/>
              </p:cNvSpPr>
              <p:nvPr/>
            </p:nvSpPr>
            <p:spPr bwMode="auto">
              <a:xfrm>
                <a:off x="5645168" y="2530493"/>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0" y="0"/>
                    </a:moveTo>
                    <a:lnTo>
                      <a:pt x="41" y="21"/>
                    </a:lnTo>
                    <a:lnTo>
                      <a:pt x="20" y="42"/>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2" name="Freeform 483">
                <a:extLst>
                  <a:ext uri="{FF2B5EF4-FFF2-40B4-BE49-F238E27FC236}">
                    <a16:creationId xmlns:a16="http://schemas.microsoft.com/office/drawing/2014/main" id="{4B3AF0FD-691D-2BB8-2FDD-75EFB599B775}"/>
                  </a:ext>
                </a:extLst>
              </p:cNvPr>
              <p:cNvSpPr>
                <a:spLocks noEditPoints="1"/>
              </p:cNvSpPr>
              <p:nvPr/>
            </p:nvSpPr>
            <p:spPr bwMode="auto">
              <a:xfrm>
                <a:off x="5640405" y="25273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63" name="Freeform 484">
                <a:extLst>
                  <a:ext uri="{FF2B5EF4-FFF2-40B4-BE49-F238E27FC236}">
                    <a16:creationId xmlns:a16="http://schemas.microsoft.com/office/drawing/2014/main" id="{19E06104-310F-CBE3-A807-DEECA49742DD}"/>
                  </a:ext>
                </a:extLst>
              </p:cNvPr>
              <p:cNvSpPr>
                <a:spLocks/>
              </p:cNvSpPr>
              <p:nvPr/>
            </p:nvSpPr>
            <p:spPr bwMode="auto">
              <a:xfrm>
                <a:off x="5722955" y="252731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4" name="Freeform 485">
                <a:extLst>
                  <a:ext uri="{FF2B5EF4-FFF2-40B4-BE49-F238E27FC236}">
                    <a16:creationId xmlns:a16="http://schemas.microsoft.com/office/drawing/2014/main" id="{67F49591-5561-F193-2906-61AE4C64681F}"/>
                  </a:ext>
                </a:extLst>
              </p:cNvPr>
              <p:cNvSpPr>
                <a:spLocks noEditPoints="1"/>
              </p:cNvSpPr>
              <p:nvPr/>
            </p:nvSpPr>
            <p:spPr bwMode="auto">
              <a:xfrm>
                <a:off x="5719780" y="252414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65" name="Freeform 486">
                <a:extLst>
                  <a:ext uri="{FF2B5EF4-FFF2-40B4-BE49-F238E27FC236}">
                    <a16:creationId xmlns:a16="http://schemas.microsoft.com/office/drawing/2014/main" id="{B15F0793-43AB-AE9C-BDFE-6308660B35DA}"/>
                  </a:ext>
                </a:extLst>
              </p:cNvPr>
              <p:cNvSpPr>
                <a:spLocks/>
              </p:cNvSpPr>
              <p:nvPr/>
            </p:nvSpPr>
            <p:spPr bwMode="auto">
              <a:xfrm>
                <a:off x="5800743" y="2522556"/>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6" name="Freeform 487">
                <a:extLst>
                  <a:ext uri="{FF2B5EF4-FFF2-40B4-BE49-F238E27FC236}">
                    <a16:creationId xmlns:a16="http://schemas.microsoft.com/office/drawing/2014/main" id="{43CBDA8A-CB8C-867D-8A69-C516F472BC28}"/>
                  </a:ext>
                </a:extLst>
              </p:cNvPr>
              <p:cNvSpPr>
                <a:spLocks noEditPoints="1"/>
              </p:cNvSpPr>
              <p:nvPr/>
            </p:nvSpPr>
            <p:spPr bwMode="auto">
              <a:xfrm>
                <a:off x="5797568" y="251938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67" name="Freeform 488">
                <a:extLst>
                  <a:ext uri="{FF2B5EF4-FFF2-40B4-BE49-F238E27FC236}">
                    <a16:creationId xmlns:a16="http://schemas.microsoft.com/office/drawing/2014/main" id="{876BA07B-6C58-E19E-773C-019F22BF072C}"/>
                  </a:ext>
                </a:extLst>
              </p:cNvPr>
              <p:cNvSpPr>
                <a:spLocks/>
              </p:cNvSpPr>
              <p:nvPr/>
            </p:nvSpPr>
            <p:spPr bwMode="auto">
              <a:xfrm>
                <a:off x="5878530" y="251779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8" name="Freeform 489">
                <a:extLst>
                  <a:ext uri="{FF2B5EF4-FFF2-40B4-BE49-F238E27FC236}">
                    <a16:creationId xmlns:a16="http://schemas.microsoft.com/office/drawing/2014/main" id="{E3F18203-439E-145B-928E-56364EC60D7C}"/>
                  </a:ext>
                </a:extLst>
              </p:cNvPr>
              <p:cNvSpPr>
                <a:spLocks noEditPoints="1"/>
              </p:cNvSpPr>
              <p:nvPr/>
            </p:nvSpPr>
            <p:spPr bwMode="auto">
              <a:xfrm>
                <a:off x="5875355" y="25146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69" name="Freeform 490">
                <a:extLst>
                  <a:ext uri="{FF2B5EF4-FFF2-40B4-BE49-F238E27FC236}">
                    <a16:creationId xmlns:a16="http://schemas.microsoft.com/office/drawing/2014/main" id="{EE34F39A-6E40-D3F6-B980-03067B64B436}"/>
                  </a:ext>
                </a:extLst>
              </p:cNvPr>
              <p:cNvSpPr>
                <a:spLocks/>
              </p:cNvSpPr>
              <p:nvPr/>
            </p:nvSpPr>
            <p:spPr bwMode="auto">
              <a:xfrm>
                <a:off x="5956318" y="25130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0" name="Freeform 491">
                <a:extLst>
                  <a:ext uri="{FF2B5EF4-FFF2-40B4-BE49-F238E27FC236}">
                    <a16:creationId xmlns:a16="http://schemas.microsoft.com/office/drawing/2014/main" id="{9BFF3FD2-D4A8-E3A4-BF59-CA6D8EFE94DC}"/>
                  </a:ext>
                </a:extLst>
              </p:cNvPr>
              <p:cNvSpPr>
                <a:spLocks noEditPoints="1"/>
              </p:cNvSpPr>
              <p:nvPr/>
            </p:nvSpPr>
            <p:spPr bwMode="auto">
              <a:xfrm>
                <a:off x="5953143" y="2509856"/>
                <a:ext cx="71437"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71" name="Freeform 492">
                <a:extLst>
                  <a:ext uri="{FF2B5EF4-FFF2-40B4-BE49-F238E27FC236}">
                    <a16:creationId xmlns:a16="http://schemas.microsoft.com/office/drawing/2014/main" id="{CA5B5894-BC25-9394-A4FB-F16301D35891}"/>
                  </a:ext>
                </a:extLst>
              </p:cNvPr>
              <p:cNvSpPr>
                <a:spLocks/>
              </p:cNvSpPr>
              <p:nvPr/>
            </p:nvSpPr>
            <p:spPr bwMode="auto">
              <a:xfrm>
                <a:off x="6034105" y="2506681"/>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2" name="Freeform 493">
                <a:extLst>
                  <a:ext uri="{FF2B5EF4-FFF2-40B4-BE49-F238E27FC236}">
                    <a16:creationId xmlns:a16="http://schemas.microsoft.com/office/drawing/2014/main" id="{FB304008-56DA-4F09-0A70-FBAA4EC04488}"/>
                  </a:ext>
                </a:extLst>
              </p:cNvPr>
              <p:cNvSpPr>
                <a:spLocks noEditPoints="1"/>
              </p:cNvSpPr>
              <p:nvPr/>
            </p:nvSpPr>
            <p:spPr bwMode="auto">
              <a:xfrm>
                <a:off x="6030930" y="250350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73" name="Freeform 494">
                <a:extLst>
                  <a:ext uri="{FF2B5EF4-FFF2-40B4-BE49-F238E27FC236}">
                    <a16:creationId xmlns:a16="http://schemas.microsoft.com/office/drawing/2014/main" id="{BD1A2C83-17E4-69E5-1977-2612A7A7167C}"/>
                  </a:ext>
                </a:extLst>
              </p:cNvPr>
              <p:cNvSpPr>
                <a:spLocks/>
              </p:cNvSpPr>
              <p:nvPr/>
            </p:nvSpPr>
            <p:spPr bwMode="auto">
              <a:xfrm>
                <a:off x="6111893" y="2500331"/>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4" name="Freeform 495">
                <a:extLst>
                  <a:ext uri="{FF2B5EF4-FFF2-40B4-BE49-F238E27FC236}">
                    <a16:creationId xmlns:a16="http://schemas.microsoft.com/office/drawing/2014/main" id="{B28E575D-3840-21D9-E6A9-6CB44ACE79BE}"/>
                  </a:ext>
                </a:extLst>
              </p:cNvPr>
              <p:cNvSpPr>
                <a:spLocks noEditPoints="1"/>
              </p:cNvSpPr>
              <p:nvPr/>
            </p:nvSpPr>
            <p:spPr bwMode="auto">
              <a:xfrm>
                <a:off x="6108718" y="249715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75" name="Freeform 496">
                <a:extLst>
                  <a:ext uri="{FF2B5EF4-FFF2-40B4-BE49-F238E27FC236}">
                    <a16:creationId xmlns:a16="http://schemas.microsoft.com/office/drawing/2014/main" id="{0A5DB71F-4FA4-1A26-B3E1-4A91A26DB782}"/>
                  </a:ext>
                </a:extLst>
              </p:cNvPr>
              <p:cNvSpPr>
                <a:spLocks/>
              </p:cNvSpPr>
              <p:nvPr/>
            </p:nvSpPr>
            <p:spPr bwMode="auto">
              <a:xfrm>
                <a:off x="6189680" y="2493981"/>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6" name="Freeform 497">
                <a:extLst>
                  <a:ext uri="{FF2B5EF4-FFF2-40B4-BE49-F238E27FC236}">
                    <a16:creationId xmlns:a16="http://schemas.microsoft.com/office/drawing/2014/main" id="{D0CB6CC0-7D05-3C7A-460A-74574F389344}"/>
                  </a:ext>
                </a:extLst>
              </p:cNvPr>
              <p:cNvSpPr>
                <a:spLocks noEditPoints="1"/>
              </p:cNvSpPr>
              <p:nvPr/>
            </p:nvSpPr>
            <p:spPr bwMode="auto">
              <a:xfrm>
                <a:off x="6186505" y="2490806"/>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77" name="Freeform 498">
                <a:extLst>
                  <a:ext uri="{FF2B5EF4-FFF2-40B4-BE49-F238E27FC236}">
                    <a16:creationId xmlns:a16="http://schemas.microsoft.com/office/drawing/2014/main" id="{272BED4C-4537-FAAF-6C61-5FCDDBC6EFA0}"/>
                  </a:ext>
                </a:extLst>
              </p:cNvPr>
              <p:cNvSpPr>
                <a:spLocks/>
              </p:cNvSpPr>
              <p:nvPr/>
            </p:nvSpPr>
            <p:spPr bwMode="auto">
              <a:xfrm>
                <a:off x="6269055" y="2486043"/>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8" name="Freeform 499">
                <a:extLst>
                  <a:ext uri="{FF2B5EF4-FFF2-40B4-BE49-F238E27FC236}">
                    <a16:creationId xmlns:a16="http://schemas.microsoft.com/office/drawing/2014/main" id="{5E081232-DB07-A55C-0392-09C99B6EF885}"/>
                  </a:ext>
                </a:extLst>
              </p:cNvPr>
              <p:cNvSpPr>
                <a:spLocks noEditPoints="1"/>
              </p:cNvSpPr>
              <p:nvPr/>
            </p:nvSpPr>
            <p:spPr bwMode="auto">
              <a:xfrm>
                <a:off x="6264293" y="2482868"/>
                <a:ext cx="73025" cy="71438"/>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79" name="Freeform 500">
                <a:extLst>
                  <a:ext uri="{FF2B5EF4-FFF2-40B4-BE49-F238E27FC236}">
                    <a16:creationId xmlns:a16="http://schemas.microsoft.com/office/drawing/2014/main" id="{4C04F660-5FB9-702D-64C3-EC059BA0B5F5}"/>
                  </a:ext>
                </a:extLst>
              </p:cNvPr>
              <p:cNvSpPr>
                <a:spLocks/>
              </p:cNvSpPr>
              <p:nvPr/>
            </p:nvSpPr>
            <p:spPr bwMode="auto">
              <a:xfrm>
                <a:off x="6345255" y="247810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0" name="Freeform 501">
                <a:extLst>
                  <a:ext uri="{FF2B5EF4-FFF2-40B4-BE49-F238E27FC236}">
                    <a16:creationId xmlns:a16="http://schemas.microsoft.com/office/drawing/2014/main" id="{FE3AAECC-94D5-E57E-2D84-A5888E1D2667}"/>
                  </a:ext>
                </a:extLst>
              </p:cNvPr>
              <p:cNvSpPr>
                <a:spLocks noEditPoints="1"/>
              </p:cNvSpPr>
              <p:nvPr/>
            </p:nvSpPr>
            <p:spPr bwMode="auto">
              <a:xfrm>
                <a:off x="6342080" y="2474931"/>
                <a:ext cx="73025" cy="71437"/>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81" name="Freeform 502">
                <a:extLst>
                  <a:ext uri="{FF2B5EF4-FFF2-40B4-BE49-F238E27FC236}">
                    <a16:creationId xmlns:a16="http://schemas.microsoft.com/office/drawing/2014/main" id="{84862424-FD6E-D6E2-CED4-B23993224307}"/>
                  </a:ext>
                </a:extLst>
              </p:cNvPr>
              <p:cNvSpPr>
                <a:spLocks/>
              </p:cNvSpPr>
              <p:nvPr/>
            </p:nvSpPr>
            <p:spPr bwMode="auto">
              <a:xfrm>
                <a:off x="6423043" y="246699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2" name="Freeform 503">
                <a:extLst>
                  <a:ext uri="{FF2B5EF4-FFF2-40B4-BE49-F238E27FC236}">
                    <a16:creationId xmlns:a16="http://schemas.microsoft.com/office/drawing/2014/main" id="{65FE2517-42C8-360B-D725-10EFEDB8FA4A}"/>
                  </a:ext>
                </a:extLst>
              </p:cNvPr>
              <p:cNvSpPr>
                <a:spLocks noEditPoints="1"/>
              </p:cNvSpPr>
              <p:nvPr/>
            </p:nvSpPr>
            <p:spPr bwMode="auto">
              <a:xfrm>
                <a:off x="6419868" y="24638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83" name="Freeform 504">
                <a:extLst>
                  <a:ext uri="{FF2B5EF4-FFF2-40B4-BE49-F238E27FC236}">
                    <a16:creationId xmlns:a16="http://schemas.microsoft.com/office/drawing/2014/main" id="{020D8B68-DD14-215A-6DA0-3BFD22B6A9EC}"/>
                  </a:ext>
                </a:extLst>
              </p:cNvPr>
              <p:cNvSpPr>
                <a:spLocks/>
              </p:cNvSpPr>
              <p:nvPr/>
            </p:nvSpPr>
            <p:spPr bwMode="auto">
              <a:xfrm>
                <a:off x="6500830" y="24574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4" name="Freeform 505">
                <a:extLst>
                  <a:ext uri="{FF2B5EF4-FFF2-40B4-BE49-F238E27FC236}">
                    <a16:creationId xmlns:a16="http://schemas.microsoft.com/office/drawing/2014/main" id="{6ADE5A4E-A7D0-EFC1-A0CD-4C311FCAB176}"/>
                  </a:ext>
                </a:extLst>
              </p:cNvPr>
              <p:cNvSpPr>
                <a:spLocks noEditPoints="1"/>
              </p:cNvSpPr>
              <p:nvPr/>
            </p:nvSpPr>
            <p:spPr bwMode="auto">
              <a:xfrm>
                <a:off x="6497655" y="24542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85" name="Freeform 506">
                <a:extLst>
                  <a:ext uri="{FF2B5EF4-FFF2-40B4-BE49-F238E27FC236}">
                    <a16:creationId xmlns:a16="http://schemas.microsoft.com/office/drawing/2014/main" id="{4BB7E4B8-3708-F595-08CE-69B3236B299A}"/>
                  </a:ext>
                </a:extLst>
              </p:cNvPr>
              <p:cNvSpPr>
                <a:spLocks/>
              </p:cNvSpPr>
              <p:nvPr/>
            </p:nvSpPr>
            <p:spPr bwMode="auto">
              <a:xfrm>
                <a:off x="6580205" y="244476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6" name="Freeform 507">
                <a:extLst>
                  <a:ext uri="{FF2B5EF4-FFF2-40B4-BE49-F238E27FC236}">
                    <a16:creationId xmlns:a16="http://schemas.microsoft.com/office/drawing/2014/main" id="{6923EBFB-2C5A-5263-B7AC-4CAAEDC49EE8}"/>
                  </a:ext>
                </a:extLst>
              </p:cNvPr>
              <p:cNvSpPr>
                <a:spLocks noEditPoints="1"/>
              </p:cNvSpPr>
              <p:nvPr/>
            </p:nvSpPr>
            <p:spPr bwMode="auto">
              <a:xfrm>
                <a:off x="6577030" y="2441593"/>
                <a:ext cx="71438"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87" name="Freeform 508">
                <a:extLst>
                  <a:ext uri="{FF2B5EF4-FFF2-40B4-BE49-F238E27FC236}">
                    <a16:creationId xmlns:a16="http://schemas.microsoft.com/office/drawing/2014/main" id="{86B00F75-50F5-B6DB-9A89-97806FDC8C41}"/>
                  </a:ext>
                </a:extLst>
              </p:cNvPr>
              <p:cNvSpPr>
                <a:spLocks/>
              </p:cNvSpPr>
              <p:nvPr/>
            </p:nvSpPr>
            <p:spPr bwMode="auto">
              <a:xfrm>
                <a:off x="6656405" y="2432068"/>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8" name="Freeform 509">
                <a:extLst>
                  <a:ext uri="{FF2B5EF4-FFF2-40B4-BE49-F238E27FC236}">
                    <a16:creationId xmlns:a16="http://schemas.microsoft.com/office/drawing/2014/main" id="{2B4F7512-8C8D-91C5-3029-E66DA52D5082}"/>
                  </a:ext>
                </a:extLst>
              </p:cNvPr>
              <p:cNvSpPr>
                <a:spLocks noEditPoints="1"/>
              </p:cNvSpPr>
              <p:nvPr/>
            </p:nvSpPr>
            <p:spPr bwMode="auto">
              <a:xfrm>
                <a:off x="6653230" y="2428893"/>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89" name="Freeform 510">
                <a:extLst>
                  <a:ext uri="{FF2B5EF4-FFF2-40B4-BE49-F238E27FC236}">
                    <a16:creationId xmlns:a16="http://schemas.microsoft.com/office/drawing/2014/main" id="{9EB74D2E-6DAF-F756-BBFF-C909B62C9C1D}"/>
                  </a:ext>
                </a:extLst>
              </p:cNvPr>
              <p:cNvSpPr>
                <a:spLocks/>
              </p:cNvSpPr>
              <p:nvPr/>
            </p:nvSpPr>
            <p:spPr bwMode="auto">
              <a:xfrm>
                <a:off x="6734193" y="2417781"/>
                <a:ext cx="66675" cy="65087"/>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0" name="Freeform 511">
                <a:extLst>
                  <a:ext uri="{FF2B5EF4-FFF2-40B4-BE49-F238E27FC236}">
                    <a16:creationId xmlns:a16="http://schemas.microsoft.com/office/drawing/2014/main" id="{2B92CF36-6D1A-DA60-ACCE-2653475BBB23}"/>
                  </a:ext>
                </a:extLst>
              </p:cNvPr>
              <p:cNvSpPr>
                <a:spLocks noEditPoints="1"/>
              </p:cNvSpPr>
              <p:nvPr/>
            </p:nvSpPr>
            <p:spPr bwMode="auto">
              <a:xfrm>
                <a:off x="6731018" y="2414606"/>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91" name="Freeform 512">
                <a:extLst>
                  <a:ext uri="{FF2B5EF4-FFF2-40B4-BE49-F238E27FC236}">
                    <a16:creationId xmlns:a16="http://schemas.microsoft.com/office/drawing/2014/main" id="{1A225937-36BD-7105-D088-3E4A916338EA}"/>
                  </a:ext>
                </a:extLst>
              </p:cNvPr>
              <p:cNvSpPr>
                <a:spLocks/>
              </p:cNvSpPr>
              <p:nvPr/>
            </p:nvSpPr>
            <p:spPr bwMode="auto">
              <a:xfrm>
                <a:off x="6813568" y="2401906"/>
                <a:ext cx="65087"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2" name="Freeform 513">
                <a:extLst>
                  <a:ext uri="{FF2B5EF4-FFF2-40B4-BE49-F238E27FC236}">
                    <a16:creationId xmlns:a16="http://schemas.microsoft.com/office/drawing/2014/main" id="{4BC3B2BF-5D1F-7DEE-B370-8F4C3CE611DF}"/>
                  </a:ext>
                </a:extLst>
              </p:cNvPr>
              <p:cNvSpPr>
                <a:spLocks noEditPoints="1"/>
              </p:cNvSpPr>
              <p:nvPr/>
            </p:nvSpPr>
            <p:spPr bwMode="auto">
              <a:xfrm>
                <a:off x="6808805" y="2398731"/>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93" name="Freeform 514">
                <a:extLst>
                  <a:ext uri="{FF2B5EF4-FFF2-40B4-BE49-F238E27FC236}">
                    <a16:creationId xmlns:a16="http://schemas.microsoft.com/office/drawing/2014/main" id="{4798CA63-628A-A1E1-81E4-7139A1A9AB34}"/>
                  </a:ext>
                </a:extLst>
              </p:cNvPr>
              <p:cNvSpPr>
                <a:spLocks/>
              </p:cNvSpPr>
              <p:nvPr/>
            </p:nvSpPr>
            <p:spPr bwMode="auto">
              <a:xfrm>
                <a:off x="6891355" y="2384443"/>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4" name="Freeform 515">
                <a:extLst>
                  <a:ext uri="{FF2B5EF4-FFF2-40B4-BE49-F238E27FC236}">
                    <a16:creationId xmlns:a16="http://schemas.microsoft.com/office/drawing/2014/main" id="{BAB6DCBC-1F2E-9A48-4C5F-F18B1826FA0F}"/>
                  </a:ext>
                </a:extLst>
              </p:cNvPr>
              <p:cNvSpPr>
                <a:spLocks noEditPoints="1"/>
              </p:cNvSpPr>
              <p:nvPr/>
            </p:nvSpPr>
            <p:spPr bwMode="auto">
              <a:xfrm>
                <a:off x="6888180" y="238126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95" name="Freeform 516">
                <a:extLst>
                  <a:ext uri="{FF2B5EF4-FFF2-40B4-BE49-F238E27FC236}">
                    <a16:creationId xmlns:a16="http://schemas.microsoft.com/office/drawing/2014/main" id="{C6482B59-4559-5A8C-9D3A-5C7F2BAD8752}"/>
                  </a:ext>
                </a:extLst>
              </p:cNvPr>
              <p:cNvSpPr>
                <a:spLocks/>
              </p:cNvSpPr>
              <p:nvPr/>
            </p:nvSpPr>
            <p:spPr bwMode="auto">
              <a:xfrm>
                <a:off x="6969143" y="2365393"/>
                <a:ext cx="65087"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6" name="Freeform 517">
                <a:extLst>
                  <a:ext uri="{FF2B5EF4-FFF2-40B4-BE49-F238E27FC236}">
                    <a16:creationId xmlns:a16="http://schemas.microsoft.com/office/drawing/2014/main" id="{5D23B8CC-2306-CE08-518B-A499D0E28023}"/>
                  </a:ext>
                </a:extLst>
              </p:cNvPr>
              <p:cNvSpPr>
                <a:spLocks noEditPoints="1"/>
              </p:cNvSpPr>
              <p:nvPr/>
            </p:nvSpPr>
            <p:spPr bwMode="auto">
              <a:xfrm>
                <a:off x="6965968" y="2362218"/>
                <a:ext cx="73025" cy="73025"/>
              </a:xfrm>
              <a:custGeom>
                <a:avLst/>
                <a:gdLst>
                  <a:gd name="T0" fmla="*/ 2147483647 w 515"/>
                  <a:gd name="T1" fmla="*/ 2147483647 h 515"/>
                  <a:gd name="T2" fmla="*/ 2147483647 w 515"/>
                  <a:gd name="T3" fmla="*/ 0 h 515"/>
                  <a:gd name="T4" fmla="*/ 2147483647 w 515"/>
                  <a:gd name="T5" fmla="*/ 2147483647 h 515"/>
                  <a:gd name="T6" fmla="*/ 2147483647 w 515"/>
                  <a:gd name="T7" fmla="*/ 2147483647 h 515"/>
                  <a:gd name="T8" fmla="*/ 2147483647 w 515"/>
                  <a:gd name="T9" fmla="*/ 2147483647 h 515"/>
                  <a:gd name="T10" fmla="*/ 2147483647 w 515"/>
                  <a:gd name="T11" fmla="*/ 2147483647 h 515"/>
                  <a:gd name="T12" fmla="*/ 2147483647 w 515"/>
                  <a:gd name="T13" fmla="*/ 2147483647 h 515"/>
                  <a:gd name="T14" fmla="*/ 2147483647 w 515"/>
                  <a:gd name="T15" fmla="*/ 2147483647 h 515"/>
                  <a:gd name="T16" fmla="*/ 0 w 515"/>
                  <a:gd name="T17" fmla="*/ 2147483647 h 515"/>
                  <a:gd name="T18" fmla="*/ 2147483647 w 515"/>
                  <a:gd name="T19" fmla="*/ 2147483647 h 515"/>
                  <a:gd name="T20" fmla="*/ 2147483647 w 515"/>
                  <a:gd name="T21" fmla="*/ 2147483647 h 515"/>
                  <a:gd name="T22" fmla="*/ 2147483647 w 515"/>
                  <a:gd name="T23" fmla="*/ 2147483647 h 515"/>
                  <a:gd name="T24" fmla="*/ 2147483647 w 515"/>
                  <a:gd name="T25" fmla="*/ 2147483647 h 515"/>
                  <a:gd name="T26" fmla="*/ 2147483647 w 515"/>
                  <a:gd name="T27" fmla="*/ 2147483647 h 515"/>
                  <a:gd name="T28" fmla="*/ 2147483647 w 515"/>
                  <a:gd name="T29" fmla="*/ 2147483647 h 515"/>
                  <a:gd name="T30" fmla="*/ 2147483647 w 515"/>
                  <a:gd name="T31" fmla="*/ 2147483647 h 515"/>
                  <a:gd name="T32" fmla="*/ 2147483647 w 515"/>
                  <a:gd name="T33" fmla="*/ 2147483647 h 515"/>
                  <a:gd name="T34" fmla="*/ 2147483647 w 515"/>
                  <a:gd name="T35" fmla="*/ 2147483647 h 515"/>
                  <a:gd name="T36" fmla="*/ 2147483647 w 515"/>
                  <a:gd name="T37" fmla="*/ 2147483647 h 515"/>
                  <a:gd name="T38" fmla="*/ 2147483647 w 515"/>
                  <a:gd name="T39" fmla="*/ 2147483647 h 5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15" h="515">
                    <a:moveTo>
                      <a:pt x="241" y="7"/>
                    </a:moveTo>
                    <a:cubicBezTo>
                      <a:pt x="245" y="3"/>
                      <a:pt x="251" y="0"/>
                      <a:pt x="258" y="0"/>
                    </a:cubicBezTo>
                    <a:cubicBezTo>
                      <a:pt x="264" y="0"/>
                      <a:pt x="270" y="3"/>
                      <a:pt x="275" y="8"/>
                    </a:cubicBezTo>
                    <a:lnTo>
                      <a:pt x="506" y="241"/>
                    </a:lnTo>
                    <a:cubicBezTo>
                      <a:pt x="515" y="250"/>
                      <a:pt x="515" y="265"/>
                      <a:pt x="505" y="275"/>
                    </a:cubicBezTo>
                    <a:lnTo>
                      <a:pt x="275" y="505"/>
                    </a:lnTo>
                    <a:cubicBezTo>
                      <a:pt x="265" y="515"/>
                      <a:pt x="250" y="515"/>
                      <a:pt x="241" y="506"/>
                    </a:cubicBezTo>
                    <a:lnTo>
                      <a:pt x="8" y="275"/>
                    </a:lnTo>
                    <a:cubicBezTo>
                      <a:pt x="3" y="270"/>
                      <a:pt x="0" y="264"/>
                      <a:pt x="0" y="258"/>
                    </a:cubicBezTo>
                    <a:cubicBezTo>
                      <a:pt x="0" y="251"/>
                      <a:pt x="3" y="245"/>
                      <a:pt x="7" y="241"/>
                    </a:cubicBezTo>
                    <a:lnTo>
                      <a:pt x="241" y="7"/>
                    </a:lnTo>
                    <a:close/>
                    <a:moveTo>
                      <a:pt x="41" y="275"/>
                    </a:moveTo>
                    <a:lnTo>
                      <a:pt x="41" y="241"/>
                    </a:lnTo>
                    <a:lnTo>
                      <a:pt x="275" y="471"/>
                    </a:lnTo>
                    <a:lnTo>
                      <a:pt x="241" y="471"/>
                    </a:lnTo>
                    <a:lnTo>
                      <a:pt x="471" y="241"/>
                    </a:lnTo>
                    <a:lnTo>
                      <a:pt x="471" y="275"/>
                    </a:lnTo>
                    <a:lnTo>
                      <a:pt x="241" y="41"/>
                    </a:lnTo>
                    <a:lnTo>
                      <a:pt x="275" y="41"/>
                    </a:lnTo>
                    <a:lnTo>
                      <a:pt x="41" y="275"/>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97" name="Freeform 518">
                <a:extLst>
                  <a:ext uri="{FF2B5EF4-FFF2-40B4-BE49-F238E27FC236}">
                    <a16:creationId xmlns:a16="http://schemas.microsoft.com/office/drawing/2014/main" id="{C23A62FA-A845-9DA7-D69A-91D2BB64A6B3}"/>
                  </a:ext>
                </a:extLst>
              </p:cNvPr>
              <p:cNvSpPr>
                <a:spLocks/>
              </p:cNvSpPr>
              <p:nvPr/>
            </p:nvSpPr>
            <p:spPr bwMode="auto">
              <a:xfrm>
                <a:off x="7046930" y="2344756"/>
                <a:ext cx="65088" cy="65087"/>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8" name="Freeform 519">
                <a:extLst>
                  <a:ext uri="{FF2B5EF4-FFF2-40B4-BE49-F238E27FC236}">
                    <a16:creationId xmlns:a16="http://schemas.microsoft.com/office/drawing/2014/main" id="{D7C2FBDB-9E9F-5ADE-D76F-0221E46AD4C9}"/>
                  </a:ext>
                </a:extLst>
              </p:cNvPr>
              <p:cNvSpPr>
                <a:spLocks noEditPoints="1"/>
              </p:cNvSpPr>
              <p:nvPr/>
            </p:nvSpPr>
            <p:spPr bwMode="auto">
              <a:xfrm>
                <a:off x="7042168" y="23415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299" name="Freeform 520">
                <a:extLst>
                  <a:ext uri="{FF2B5EF4-FFF2-40B4-BE49-F238E27FC236}">
                    <a16:creationId xmlns:a16="http://schemas.microsoft.com/office/drawing/2014/main" id="{5929B7D5-3D4C-333F-178A-DFF669BEF3BE}"/>
                  </a:ext>
                </a:extLst>
              </p:cNvPr>
              <p:cNvSpPr>
                <a:spLocks/>
              </p:cNvSpPr>
              <p:nvPr/>
            </p:nvSpPr>
            <p:spPr bwMode="auto">
              <a:xfrm>
                <a:off x="7124718" y="232094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0" name="Freeform 521">
                <a:extLst>
                  <a:ext uri="{FF2B5EF4-FFF2-40B4-BE49-F238E27FC236}">
                    <a16:creationId xmlns:a16="http://schemas.microsoft.com/office/drawing/2014/main" id="{4A39662D-EA77-75F2-3A17-23933176A331}"/>
                  </a:ext>
                </a:extLst>
              </p:cNvPr>
              <p:cNvSpPr>
                <a:spLocks noEditPoints="1"/>
              </p:cNvSpPr>
              <p:nvPr/>
            </p:nvSpPr>
            <p:spPr bwMode="auto">
              <a:xfrm>
                <a:off x="7121543" y="23177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01" name="Freeform 522">
                <a:extLst>
                  <a:ext uri="{FF2B5EF4-FFF2-40B4-BE49-F238E27FC236}">
                    <a16:creationId xmlns:a16="http://schemas.microsoft.com/office/drawing/2014/main" id="{5FBA9216-90C7-157B-857C-7E945B7B254C}"/>
                  </a:ext>
                </a:extLst>
              </p:cNvPr>
              <p:cNvSpPr>
                <a:spLocks/>
              </p:cNvSpPr>
              <p:nvPr/>
            </p:nvSpPr>
            <p:spPr bwMode="auto">
              <a:xfrm>
                <a:off x="7202505" y="229395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2" name="Freeform 523">
                <a:extLst>
                  <a:ext uri="{FF2B5EF4-FFF2-40B4-BE49-F238E27FC236}">
                    <a16:creationId xmlns:a16="http://schemas.microsoft.com/office/drawing/2014/main" id="{48DDAAC4-CD3D-BB1D-BAF8-2B499F3686E4}"/>
                  </a:ext>
                </a:extLst>
              </p:cNvPr>
              <p:cNvSpPr>
                <a:spLocks noEditPoints="1"/>
              </p:cNvSpPr>
              <p:nvPr/>
            </p:nvSpPr>
            <p:spPr bwMode="auto">
              <a:xfrm>
                <a:off x="7199330" y="229078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03" name="Freeform 524">
                <a:extLst>
                  <a:ext uri="{FF2B5EF4-FFF2-40B4-BE49-F238E27FC236}">
                    <a16:creationId xmlns:a16="http://schemas.microsoft.com/office/drawing/2014/main" id="{8F905B3F-83B2-7FBE-45B5-86F81B346712}"/>
                  </a:ext>
                </a:extLst>
              </p:cNvPr>
              <p:cNvSpPr>
                <a:spLocks/>
              </p:cNvSpPr>
              <p:nvPr/>
            </p:nvSpPr>
            <p:spPr bwMode="auto">
              <a:xfrm>
                <a:off x="7280293" y="2266968"/>
                <a:ext cx="66675" cy="65088"/>
              </a:xfrm>
              <a:custGeom>
                <a:avLst/>
                <a:gdLst>
                  <a:gd name="T0" fmla="*/ 2147483647 w 42"/>
                  <a:gd name="T1" fmla="*/ 0 h 41"/>
                  <a:gd name="T2" fmla="*/ 2147483647 w 42"/>
                  <a:gd name="T3" fmla="*/ 2147483647 h 41"/>
                  <a:gd name="T4" fmla="*/ 2147483647 w 42"/>
                  <a:gd name="T5" fmla="*/ 2147483647 h 41"/>
                  <a:gd name="T6" fmla="*/ 0 w 42"/>
                  <a:gd name="T7" fmla="*/ 2147483647 h 41"/>
                  <a:gd name="T8" fmla="*/ 2147483647 w 4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1">
                    <a:moveTo>
                      <a:pt x="21" y="0"/>
                    </a:moveTo>
                    <a:lnTo>
                      <a:pt x="42"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4" name="Freeform 525">
                <a:extLst>
                  <a:ext uri="{FF2B5EF4-FFF2-40B4-BE49-F238E27FC236}">
                    <a16:creationId xmlns:a16="http://schemas.microsoft.com/office/drawing/2014/main" id="{FA125705-10BE-1D13-ADCD-72EFC38E192F}"/>
                  </a:ext>
                </a:extLst>
              </p:cNvPr>
              <p:cNvSpPr>
                <a:spLocks noEditPoints="1"/>
              </p:cNvSpPr>
              <p:nvPr/>
            </p:nvSpPr>
            <p:spPr bwMode="auto">
              <a:xfrm>
                <a:off x="7277118" y="22622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05" name="Freeform 526">
                <a:extLst>
                  <a:ext uri="{FF2B5EF4-FFF2-40B4-BE49-F238E27FC236}">
                    <a16:creationId xmlns:a16="http://schemas.microsoft.com/office/drawing/2014/main" id="{ED64908A-3970-10AC-D18C-7CB92EA13640}"/>
                  </a:ext>
                </a:extLst>
              </p:cNvPr>
              <p:cNvSpPr>
                <a:spLocks/>
              </p:cNvSpPr>
              <p:nvPr/>
            </p:nvSpPr>
            <p:spPr bwMode="auto">
              <a:xfrm>
                <a:off x="7358080" y="2235218"/>
                <a:ext cx="65088"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0" y="0"/>
                    </a:moveTo>
                    <a:lnTo>
                      <a:pt x="41" y="21"/>
                    </a:lnTo>
                    <a:lnTo>
                      <a:pt x="20" y="41"/>
                    </a:lnTo>
                    <a:lnTo>
                      <a:pt x="0" y="21"/>
                    </a:lnTo>
                    <a:lnTo>
                      <a:pt x="2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6" name="Freeform 527">
                <a:extLst>
                  <a:ext uri="{FF2B5EF4-FFF2-40B4-BE49-F238E27FC236}">
                    <a16:creationId xmlns:a16="http://schemas.microsoft.com/office/drawing/2014/main" id="{C8F9AC72-2184-1A0B-C12C-72FB61524F37}"/>
                  </a:ext>
                </a:extLst>
              </p:cNvPr>
              <p:cNvSpPr>
                <a:spLocks noEditPoints="1"/>
              </p:cNvSpPr>
              <p:nvPr/>
            </p:nvSpPr>
            <p:spPr bwMode="auto">
              <a:xfrm>
                <a:off x="7353318" y="22320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07" name="Freeform 528">
                <a:extLst>
                  <a:ext uri="{FF2B5EF4-FFF2-40B4-BE49-F238E27FC236}">
                    <a16:creationId xmlns:a16="http://schemas.microsoft.com/office/drawing/2014/main" id="{E994ACD2-1680-C503-9195-AB98042DBEDD}"/>
                  </a:ext>
                </a:extLst>
              </p:cNvPr>
              <p:cNvSpPr>
                <a:spLocks/>
              </p:cNvSpPr>
              <p:nvPr/>
            </p:nvSpPr>
            <p:spPr bwMode="auto">
              <a:xfrm>
                <a:off x="7435868" y="2200293"/>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0"/>
                    </a:lnTo>
                    <a:lnTo>
                      <a:pt x="21" y="41"/>
                    </a:lnTo>
                    <a:lnTo>
                      <a:pt x="0" y="20"/>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8" name="Freeform 529">
                <a:extLst>
                  <a:ext uri="{FF2B5EF4-FFF2-40B4-BE49-F238E27FC236}">
                    <a16:creationId xmlns:a16="http://schemas.microsoft.com/office/drawing/2014/main" id="{CA9E02F9-F022-F31D-3230-1668DD1962C8}"/>
                  </a:ext>
                </a:extLst>
              </p:cNvPr>
              <p:cNvSpPr>
                <a:spLocks noEditPoints="1"/>
              </p:cNvSpPr>
              <p:nvPr/>
            </p:nvSpPr>
            <p:spPr bwMode="auto">
              <a:xfrm>
                <a:off x="7432693" y="21955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09" name="Freeform 530">
                <a:extLst>
                  <a:ext uri="{FF2B5EF4-FFF2-40B4-BE49-F238E27FC236}">
                    <a16:creationId xmlns:a16="http://schemas.microsoft.com/office/drawing/2014/main" id="{87746265-5C4B-E663-3E42-4B83328D24F7}"/>
                  </a:ext>
                </a:extLst>
              </p:cNvPr>
              <p:cNvSpPr>
                <a:spLocks/>
              </p:cNvSpPr>
              <p:nvPr/>
            </p:nvSpPr>
            <p:spPr bwMode="auto">
              <a:xfrm>
                <a:off x="7513655" y="2160606"/>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0" name="Freeform 531">
                <a:extLst>
                  <a:ext uri="{FF2B5EF4-FFF2-40B4-BE49-F238E27FC236}">
                    <a16:creationId xmlns:a16="http://schemas.microsoft.com/office/drawing/2014/main" id="{01C752D1-8F39-84A8-BCA6-18F7C0ADFCD8}"/>
                  </a:ext>
                </a:extLst>
              </p:cNvPr>
              <p:cNvSpPr>
                <a:spLocks noEditPoints="1"/>
              </p:cNvSpPr>
              <p:nvPr/>
            </p:nvSpPr>
            <p:spPr bwMode="auto">
              <a:xfrm>
                <a:off x="7510480" y="2157431"/>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11" name="Freeform 532">
                <a:extLst>
                  <a:ext uri="{FF2B5EF4-FFF2-40B4-BE49-F238E27FC236}">
                    <a16:creationId xmlns:a16="http://schemas.microsoft.com/office/drawing/2014/main" id="{E457619A-91D0-8A61-3E91-5DB98D947A49}"/>
                  </a:ext>
                </a:extLst>
              </p:cNvPr>
              <p:cNvSpPr>
                <a:spLocks/>
              </p:cNvSpPr>
              <p:nvPr/>
            </p:nvSpPr>
            <p:spPr bwMode="auto">
              <a:xfrm>
                <a:off x="7591443" y="2117743"/>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2" name="Freeform 533">
                <a:extLst>
                  <a:ext uri="{FF2B5EF4-FFF2-40B4-BE49-F238E27FC236}">
                    <a16:creationId xmlns:a16="http://schemas.microsoft.com/office/drawing/2014/main" id="{101D45BD-A932-64DD-5963-D75C2EF6B8D6}"/>
                  </a:ext>
                </a:extLst>
              </p:cNvPr>
              <p:cNvSpPr>
                <a:spLocks noEditPoints="1"/>
              </p:cNvSpPr>
              <p:nvPr/>
            </p:nvSpPr>
            <p:spPr bwMode="auto">
              <a:xfrm>
                <a:off x="7588268" y="2114568"/>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13" name="Freeform 534">
                <a:extLst>
                  <a:ext uri="{FF2B5EF4-FFF2-40B4-BE49-F238E27FC236}">
                    <a16:creationId xmlns:a16="http://schemas.microsoft.com/office/drawing/2014/main" id="{7290A23A-5ED0-415C-A338-D4B67266D820}"/>
                  </a:ext>
                </a:extLst>
              </p:cNvPr>
              <p:cNvSpPr>
                <a:spLocks/>
              </p:cNvSpPr>
              <p:nvPr/>
            </p:nvSpPr>
            <p:spPr bwMode="auto">
              <a:xfrm>
                <a:off x="7669230" y="2070118"/>
                <a:ext cx="65088" cy="66675"/>
              </a:xfrm>
              <a:custGeom>
                <a:avLst/>
                <a:gdLst>
                  <a:gd name="T0" fmla="*/ 2147483647 w 41"/>
                  <a:gd name="T1" fmla="*/ 0 h 42"/>
                  <a:gd name="T2" fmla="*/ 2147483647 w 41"/>
                  <a:gd name="T3" fmla="*/ 2147483647 h 42"/>
                  <a:gd name="T4" fmla="*/ 2147483647 w 41"/>
                  <a:gd name="T5" fmla="*/ 2147483647 h 42"/>
                  <a:gd name="T6" fmla="*/ 0 w 41"/>
                  <a:gd name="T7" fmla="*/ 2147483647 h 42"/>
                  <a:gd name="T8" fmla="*/ 2147483647 w 41"/>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2">
                    <a:moveTo>
                      <a:pt x="21" y="0"/>
                    </a:moveTo>
                    <a:lnTo>
                      <a:pt x="41"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4" name="Freeform 535">
                <a:extLst>
                  <a:ext uri="{FF2B5EF4-FFF2-40B4-BE49-F238E27FC236}">
                    <a16:creationId xmlns:a16="http://schemas.microsoft.com/office/drawing/2014/main" id="{702E5A39-F134-B61F-A980-20BF71614436}"/>
                  </a:ext>
                </a:extLst>
              </p:cNvPr>
              <p:cNvSpPr>
                <a:spLocks noEditPoints="1"/>
              </p:cNvSpPr>
              <p:nvPr/>
            </p:nvSpPr>
            <p:spPr bwMode="auto">
              <a:xfrm>
                <a:off x="7666055" y="2066943"/>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15" name="Freeform 536">
                <a:extLst>
                  <a:ext uri="{FF2B5EF4-FFF2-40B4-BE49-F238E27FC236}">
                    <a16:creationId xmlns:a16="http://schemas.microsoft.com/office/drawing/2014/main" id="{F715ED91-3898-3B22-04FA-E05AAB341B51}"/>
                  </a:ext>
                </a:extLst>
              </p:cNvPr>
              <p:cNvSpPr>
                <a:spLocks/>
              </p:cNvSpPr>
              <p:nvPr/>
            </p:nvSpPr>
            <p:spPr bwMode="auto">
              <a:xfrm>
                <a:off x="7747018" y="2019318"/>
                <a:ext cx="65087" cy="65088"/>
              </a:xfrm>
              <a:custGeom>
                <a:avLst/>
                <a:gdLst>
                  <a:gd name="T0" fmla="*/ 2147483647 w 41"/>
                  <a:gd name="T1" fmla="*/ 0 h 41"/>
                  <a:gd name="T2" fmla="*/ 2147483647 w 41"/>
                  <a:gd name="T3" fmla="*/ 2147483647 h 41"/>
                  <a:gd name="T4" fmla="*/ 2147483647 w 41"/>
                  <a:gd name="T5" fmla="*/ 2147483647 h 41"/>
                  <a:gd name="T6" fmla="*/ 0 w 41"/>
                  <a:gd name="T7" fmla="*/ 2147483647 h 41"/>
                  <a:gd name="T8" fmla="*/ 2147483647 w 41"/>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1" y="0"/>
                    </a:moveTo>
                    <a:lnTo>
                      <a:pt x="41" y="21"/>
                    </a:lnTo>
                    <a:lnTo>
                      <a:pt x="21" y="41"/>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6" name="Freeform 537">
                <a:extLst>
                  <a:ext uri="{FF2B5EF4-FFF2-40B4-BE49-F238E27FC236}">
                    <a16:creationId xmlns:a16="http://schemas.microsoft.com/office/drawing/2014/main" id="{5E60C98B-EC31-DF9D-AF99-C9789F2031D0}"/>
                  </a:ext>
                </a:extLst>
              </p:cNvPr>
              <p:cNvSpPr>
                <a:spLocks noEditPoints="1"/>
              </p:cNvSpPr>
              <p:nvPr/>
            </p:nvSpPr>
            <p:spPr bwMode="auto">
              <a:xfrm>
                <a:off x="7743843" y="2016143"/>
                <a:ext cx="73025" cy="71438"/>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17" name="Freeform 538">
                <a:extLst>
                  <a:ext uri="{FF2B5EF4-FFF2-40B4-BE49-F238E27FC236}">
                    <a16:creationId xmlns:a16="http://schemas.microsoft.com/office/drawing/2014/main" id="{04818F8E-E3D6-2612-EFA0-8FEF76E4F412}"/>
                  </a:ext>
                </a:extLst>
              </p:cNvPr>
              <p:cNvSpPr>
                <a:spLocks/>
              </p:cNvSpPr>
              <p:nvPr/>
            </p:nvSpPr>
            <p:spPr bwMode="auto">
              <a:xfrm>
                <a:off x="7824805" y="1960581"/>
                <a:ext cx="66675" cy="66675"/>
              </a:xfrm>
              <a:custGeom>
                <a:avLst/>
                <a:gdLst>
                  <a:gd name="T0" fmla="*/ 2147483647 w 42"/>
                  <a:gd name="T1" fmla="*/ 0 h 42"/>
                  <a:gd name="T2" fmla="*/ 2147483647 w 42"/>
                  <a:gd name="T3" fmla="*/ 2147483647 h 42"/>
                  <a:gd name="T4" fmla="*/ 2147483647 w 42"/>
                  <a:gd name="T5" fmla="*/ 2147483647 h 42"/>
                  <a:gd name="T6" fmla="*/ 0 w 42"/>
                  <a:gd name="T7" fmla="*/ 2147483647 h 42"/>
                  <a:gd name="T8" fmla="*/ 2147483647 w 4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2">
                    <a:moveTo>
                      <a:pt x="21" y="0"/>
                    </a:moveTo>
                    <a:lnTo>
                      <a:pt x="42" y="21"/>
                    </a:lnTo>
                    <a:lnTo>
                      <a:pt x="21" y="42"/>
                    </a:lnTo>
                    <a:lnTo>
                      <a:pt x="0" y="21"/>
                    </a:lnTo>
                    <a:lnTo>
                      <a:pt x="2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8" name="Freeform 539">
                <a:extLst>
                  <a:ext uri="{FF2B5EF4-FFF2-40B4-BE49-F238E27FC236}">
                    <a16:creationId xmlns:a16="http://schemas.microsoft.com/office/drawing/2014/main" id="{0459C1C0-18DE-B6FB-52DD-64AD88C2474A}"/>
                  </a:ext>
                </a:extLst>
              </p:cNvPr>
              <p:cNvSpPr>
                <a:spLocks noEditPoints="1"/>
              </p:cNvSpPr>
              <p:nvPr/>
            </p:nvSpPr>
            <p:spPr bwMode="auto">
              <a:xfrm>
                <a:off x="7821630" y="1957406"/>
                <a:ext cx="73025" cy="73025"/>
              </a:xfrm>
              <a:custGeom>
                <a:avLst/>
                <a:gdLst>
                  <a:gd name="T0" fmla="*/ 2147483647 w 258"/>
                  <a:gd name="T1" fmla="*/ 2147483647 h 258"/>
                  <a:gd name="T2" fmla="*/ 2147483647 w 258"/>
                  <a:gd name="T3" fmla="*/ 0 h 258"/>
                  <a:gd name="T4" fmla="*/ 2147483647 w 258"/>
                  <a:gd name="T5" fmla="*/ 2147483647 h 258"/>
                  <a:gd name="T6" fmla="*/ 2147483647 w 258"/>
                  <a:gd name="T7" fmla="*/ 2147483647 h 258"/>
                  <a:gd name="T8" fmla="*/ 2147483647 w 258"/>
                  <a:gd name="T9" fmla="*/ 2147483647 h 258"/>
                  <a:gd name="T10" fmla="*/ 2147483647 w 258"/>
                  <a:gd name="T11" fmla="*/ 2147483647 h 258"/>
                  <a:gd name="T12" fmla="*/ 2147483647 w 258"/>
                  <a:gd name="T13" fmla="*/ 2147483647 h 258"/>
                  <a:gd name="T14" fmla="*/ 2147483647 w 258"/>
                  <a:gd name="T15" fmla="*/ 2147483647 h 258"/>
                  <a:gd name="T16" fmla="*/ 0 w 258"/>
                  <a:gd name="T17" fmla="*/ 2147483647 h 258"/>
                  <a:gd name="T18" fmla="*/ 2147483647 w 258"/>
                  <a:gd name="T19" fmla="*/ 2147483647 h 258"/>
                  <a:gd name="T20" fmla="*/ 2147483647 w 258"/>
                  <a:gd name="T21" fmla="*/ 2147483647 h 258"/>
                  <a:gd name="T22" fmla="*/ 2147483647 w 258"/>
                  <a:gd name="T23" fmla="*/ 2147483647 h 258"/>
                  <a:gd name="T24" fmla="*/ 2147483647 w 258"/>
                  <a:gd name="T25" fmla="*/ 2147483647 h 258"/>
                  <a:gd name="T26" fmla="*/ 2147483647 w 258"/>
                  <a:gd name="T27" fmla="*/ 2147483647 h 258"/>
                  <a:gd name="T28" fmla="*/ 2147483647 w 258"/>
                  <a:gd name="T29" fmla="*/ 2147483647 h 258"/>
                  <a:gd name="T30" fmla="*/ 2147483647 w 258"/>
                  <a:gd name="T31" fmla="*/ 2147483647 h 258"/>
                  <a:gd name="T32" fmla="*/ 2147483647 w 258"/>
                  <a:gd name="T33" fmla="*/ 2147483647 h 258"/>
                  <a:gd name="T34" fmla="*/ 2147483647 w 258"/>
                  <a:gd name="T35" fmla="*/ 2147483647 h 258"/>
                  <a:gd name="T36" fmla="*/ 2147483647 w 258"/>
                  <a:gd name="T37" fmla="*/ 2147483647 h 258"/>
                  <a:gd name="T38" fmla="*/ 2147483647 w 258"/>
                  <a:gd name="T39" fmla="*/ 2147483647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8" h="258">
                    <a:moveTo>
                      <a:pt x="121" y="4"/>
                    </a:moveTo>
                    <a:cubicBezTo>
                      <a:pt x="123" y="2"/>
                      <a:pt x="126" y="0"/>
                      <a:pt x="129" y="0"/>
                    </a:cubicBezTo>
                    <a:cubicBezTo>
                      <a:pt x="132" y="0"/>
                      <a:pt x="135" y="2"/>
                      <a:pt x="138" y="4"/>
                    </a:cubicBezTo>
                    <a:lnTo>
                      <a:pt x="253" y="121"/>
                    </a:lnTo>
                    <a:cubicBezTo>
                      <a:pt x="258" y="125"/>
                      <a:pt x="258" y="133"/>
                      <a:pt x="253" y="138"/>
                    </a:cubicBezTo>
                    <a:lnTo>
                      <a:pt x="138" y="253"/>
                    </a:lnTo>
                    <a:cubicBezTo>
                      <a:pt x="133" y="258"/>
                      <a:pt x="125" y="258"/>
                      <a:pt x="121" y="253"/>
                    </a:cubicBezTo>
                    <a:lnTo>
                      <a:pt x="4" y="138"/>
                    </a:lnTo>
                    <a:cubicBezTo>
                      <a:pt x="2" y="135"/>
                      <a:pt x="0" y="132"/>
                      <a:pt x="0" y="129"/>
                    </a:cubicBezTo>
                    <a:cubicBezTo>
                      <a:pt x="0" y="126"/>
                      <a:pt x="2" y="123"/>
                      <a:pt x="4" y="121"/>
                    </a:cubicBezTo>
                    <a:lnTo>
                      <a:pt x="121" y="4"/>
                    </a:lnTo>
                    <a:close/>
                    <a:moveTo>
                      <a:pt x="21" y="138"/>
                    </a:moveTo>
                    <a:lnTo>
                      <a:pt x="21" y="121"/>
                    </a:lnTo>
                    <a:lnTo>
                      <a:pt x="138" y="236"/>
                    </a:lnTo>
                    <a:lnTo>
                      <a:pt x="121" y="236"/>
                    </a:lnTo>
                    <a:lnTo>
                      <a:pt x="236" y="121"/>
                    </a:lnTo>
                    <a:lnTo>
                      <a:pt x="236" y="138"/>
                    </a:lnTo>
                    <a:lnTo>
                      <a:pt x="121" y="21"/>
                    </a:lnTo>
                    <a:lnTo>
                      <a:pt x="138" y="21"/>
                    </a:lnTo>
                    <a:lnTo>
                      <a:pt x="21" y="138"/>
                    </a:lnTo>
                    <a:close/>
                  </a:path>
                </a:pathLst>
              </a:custGeom>
              <a:solidFill>
                <a:srgbClr val="4A7EBB"/>
              </a:solidFill>
              <a:ln w="0" cap="flat">
                <a:solidFill>
                  <a:srgbClr val="4A7EBB"/>
                </a:solidFill>
                <a:prstDash val="solid"/>
                <a:round/>
                <a:headEnd/>
                <a:tailEnd/>
              </a:ln>
            </p:spPr>
            <p:txBody>
              <a:bodyPr/>
              <a:lstStyle/>
              <a:p>
                <a:endParaRPr lang="en-US" dirty="0"/>
              </a:p>
            </p:txBody>
          </p:sp>
          <p:sp>
            <p:nvSpPr>
              <p:cNvPr id="1319" name="Rectangle 540">
                <a:extLst>
                  <a:ext uri="{FF2B5EF4-FFF2-40B4-BE49-F238E27FC236}">
                    <a16:creationId xmlns:a16="http://schemas.microsoft.com/office/drawing/2014/main" id="{6C75219B-18FD-4FBA-6332-426DD8744C11}"/>
                  </a:ext>
                </a:extLst>
              </p:cNvPr>
              <p:cNvSpPr>
                <a:spLocks noChangeArrowheads="1"/>
              </p:cNvSpPr>
              <p:nvPr/>
            </p:nvSpPr>
            <p:spPr bwMode="auto">
              <a:xfrm>
                <a:off x="5349893" y="2538431"/>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0</a:t>
                </a:r>
                <a:endParaRPr lang="en-US" altLang="en-US" dirty="0"/>
              </a:p>
            </p:txBody>
          </p:sp>
          <p:sp>
            <p:nvSpPr>
              <p:cNvPr id="1320" name="Rectangle 541">
                <a:extLst>
                  <a:ext uri="{FF2B5EF4-FFF2-40B4-BE49-F238E27FC236}">
                    <a16:creationId xmlns:a16="http://schemas.microsoft.com/office/drawing/2014/main" id="{6B36E207-35A4-6F0F-9402-0B5F0463C23F}"/>
                  </a:ext>
                </a:extLst>
              </p:cNvPr>
              <p:cNvSpPr>
                <a:spLocks noChangeArrowheads="1"/>
              </p:cNvSpPr>
              <p:nvPr/>
            </p:nvSpPr>
            <p:spPr bwMode="auto">
              <a:xfrm>
                <a:off x="5302268" y="2387618"/>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321" name="Rectangle 542">
                <a:extLst>
                  <a:ext uri="{FF2B5EF4-FFF2-40B4-BE49-F238E27FC236}">
                    <a16:creationId xmlns:a16="http://schemas.microsoft.com/office/drawing/2014/main" id="{AFDDE7AC-C8EE-BED1-E2F9-335F477DBDC5}"/>
                  </a:ext>
                </a:extLst>
              </p:cNvPr>
              <p:cNvSpPr>
                <a:spLocks noChangeArrowheads="1"/>
              </p:cNvSpPr>
              <p:nvPr/>
            </p:nvSpPr>
            <p:spPr bwMode="auto">
              <a:xfrm>
                <a:off x="5302268" y="2236806"/>
                <a:ext cx="1571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322" name="Rectangle 543">
                <a:extLst>
                  <a:ext uri="{FF2B5EF4-FFF2-40B4-BE49-F238E27FC236}">
                    <a16:creationId xmlns:a16="http://schemas.microsoft.com/office/drawing/2014/main" id="{279F9DDF-FB18-31A5-F4F1-75C951650BB5}"/>
                  </a:ext>
                </a:extLst>
              </p:cNvPr>
              <p:cNvSpPr>
                <a:spLocks noChangeArrowheads="1"/>
              </p:cNvSpPr>
              <p:nvPr/>
            </p:nvSpPr>
            <p:spPr bwMode="auto">
              <a:xfrm>
                <a:off x="5302268" y="2085993"/>
                <a:ext cx="157162"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323" name="Rectangle 544">
                <a:extLst>
                  <a:ext uri="{FF2B5EF4-FFF2-40B4-BE49-F238E27FC236}">
                    <a16:creationId xmlns:a16="http://schemas.microsoft.com/office/drawing/2014/main" id="{B6C8D210-8A2C-9843-2CEC-361C91453D4E}"/>
                  </a:ext>
                </a:extLst>
              </p:cNvPr>
              <p:cNvSpPr>
                <a:spLocks noChangeArrowheads="1"/>
              </p:cNvSpPr>
              <p:nvPr/>
            </p:nvSpPr>
            <p:spPr bwMode="auto">
              <a:xfrm>
                <a:off x="5302268" y="1933593"/>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800" b="0" dirty="0">
                    <a:solidFill>
                      <a:srgbClr val="000000"/>
                    </a:solidFill>
                    <a:latin typeface="Calibri" panose="020F0502020204030204" pitchFamily="34" charset="0"/>
                  </a:rPr>
                  <a:t>40</a:t>
                </a:r>
                <a:endParaRPr lang="en-US" altLang="en-US" dirty="0"/>
              </a:p>
            </p:txBody>
          </p:sp>
          <p:sp>
            <p:nvSpPr>
              <p:cNvPr id="1324" name="Rectangle 545">
                <a:extLst>
                  <a:ext uri="{FF2B5EF4-FFF2-40B4-BE49-F238E27FC236}">
                    <a16:creationId xmlns:a16="http://schemas.microsoft.com/office/drawing/2014/main" id="{2E3E0829-3171-4806-D0BC-3869BFCF2826}"/>
                  </a:ext>
                </a:extLst>
              </p:cNvPr>
              <p:cNvSpPr>
                <a:spLocks noChangeArrowheads="1"/>
              </p:cNvSpPr>
              <p:nvPr/>
            </p:nvSpPr>
            <p:spPr bwMode="auto">
              <a:xfrm>
                <a:off x="5302268" y="1782781"/>
                <a:ext cx="157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50</a:t>
                </a:r>
                <a:endParaRPr lang="en-US" altLang="en-US" dirty="0"/>
              </a:p>
            </p:txBody>
          </p:sp>
          <p:sp>
            <p:nvSpPr>
              <p:cNvPr id="1325" name="Rectangle 546">
                <a:extLst>
                  <a:ext uri="{FF2B5EF4-FFF2-40B4-BE49-F238E27FC236}">
                    <a16:creationId xmlns:a16="http://schemas.microsoft.com/office/drawing/2014/main" id="{93D1E6B1-BCA1-F29F-D5B5-E657272DA960}"/>
                  </a:ext>
                </a:extLst>
              </p:cNvPr>
              <p:cNvSpPr>
                <a:spLocks noChangeArrowheads="1"/>
              </p:cNvSpPr>
              <p:nvPr/>
            </p:nvSpPr>
            <p:spPr bwMode="auto">
              <a:xfrm>
                <a:off x="5499118" y="2662256"/>
                <a:ext cx="1063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0</a:t>
                </a:r>
                <a:endParaRPr lang="en-US" altLang="en-US" dirty="0"/>
              </a:p>
            </p:txBody>
          </p:sp>
          <p:sp>
            <p:nvSpPr>
              <p:cNvPr id="1326" name="Rectangle 547">
                <a:extLst>
                  <a:ext uri="{FF2B5EF4-FFF2-40B4-BE49-F238E27FC236}">
                    <a16:creationId xmlns:a16="http://schemas.microsoft.com/office/drawing/2014/main" id="{D4FAC8F7-BCFE-5A9C-566E-A04832E24113}"/>
                  </a:ext>
                </a:extLst>
              </p:cNvPr>
              <p:cNvSpPr>
                <a:spLocks noChangeArrowheads="1"/>
              </p:cNvSpPr>
              <p:nvPr/>
            </p:nvSpPr>
            <p:spPr bwMode="auto">
              <a:xfrm>
                <a:off x="5654693" y="2662256"/>
                <a:ext cx="106362"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a:t>
                </a:r>
                <a:endParaRPr lang="en-US" altLang="en-US" dirty="0"/>
              </a:p>
            </p:txBody>
          </p:sp>
          <p:sp>
            <p:nvSpPr>
              <p:cNvPr id="1327" name="Rectangle 548">
                <a:extLst>
                  <a:ext uri="{FF2B5EF4-FFF2-40B4-BE49-F238E27FC236}">
                    <a16:creationId xmlns:a16="http://schemas.microsoft.com/office/drawing/2014/main" id="{F8B711E0-9410-37EE-8F47-B31B5AEB4CB3}"/>
                  </a:ext>
                </a:extLst>
              </p:cNvPr>
              <p:cNvSpPr>
                <a:spLocks noChangeArrowheads="1"/>
              </p:cNvSpPr>
              <p:nvPr/>
            </p:nvSpPr>
            <p:spPr bwMode="auto">
              <a:xfrm>
                <a:off x="5811855"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4</a:t>
                </a:r>
                <a:endParaRPr lang="en-US" altLang="en-US" dirty="0"/>
              </a:p>
            </p:txBody>
          </p:sp>
          <p:sp>
            <p:nvSpPr>
              <p:cNvPr id="1328" name="Rectangle 549">
                <a:extLst>
                  <a:ext uri="{FF2B5EF4-FFF2-40B4-BE49-F238E27FC236}">
                    <a16:creationId xmlns:a16="http://schemas.microsoft.com/office/drawing/2014/main" id="{484C4DF8-44D1-74BD-2274-E9B8CA4419F5}"/>
                  </a:ext>
                </a:extLst>
              </p:cNvPr>
              <p:cNvSpPr>
                <a:spLocks noChangeArrowheads="1"/>
              </p:cNvSpPr>
              <p:nvPr/>
            </p:nvSpPr>
            <p:spPr bwMode="auto">
              <a:xfrm>
                <a:off x="5967430"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6</a:t>
                </a:r>
                <a:endParaRPr lang="en-US" altLang="en-US" dirty="0"/>
              </a:p>
            </p:txBody>
          </p:sp>
          <p:sp>
            <p:nvSpPr>
              <p:cNvPr id="1329" name="Rectangle 550">
                <a:extLst>
                  <a:ext uri="{FF2B5EF4-FFF2-40B4-BE49-F238E27FC236}">
                    <a16:creationId xmlns:a16="http://schemas.microsoft.com/office/drawing/2014/main" id="{D8F83D38-39DC-7A95-EC5A-B916CF605C20}"/>
                  </a:ext>
                </a:extLst>
              </p:cNvPr>
              <p:cNvSpPr>
                <a:spLocks noChangeArrowheads="1"/>
              </p:cNvSpPr>
              <p:nvPr/>
            </p:nvSpPr>
            <p:spPr bwMode="auto">
              <a:xfrm>
                <a:off x="6123005" y="2662256"/>
                <a:ext cx="104775"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8</a:t>
                </a:r>
                <a:endParaRPr lang="en-US" altLang="en-US" dirty="0"/>
              </a:p>
            </p:txBody>
          </p:sp>
          <p:sp>
            <p:nvSpPr>
              <p:cNvPr id="1330" name="Rectangle 551">
                <a:extLst>
                  <a:ext uri="{FF2B5EF4-FFF2-40B4-BE49-F238E27FC236}">
                    <a16:creationId xmlns:a16="http://schemas.microsoft.com/office/drawing/2014/main" id="{2A6ED906-FD5D-AF88-E5B2-EAD70C811870}"/>
                  </a:ext>
                </a:extLst>
              </p:cNvPr>
              <p:cNvSpPr>
                <a:spLocks noChangeArrowheads="1"/>
              </p:cNvSpPr>
              <p:nvPr/>
            </p:nvSpPr>
            <p:spPr bwMode="auto">
              <a:xfrm>
                <a:off x="625476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10</a:t>
                </a:r>
                <a:endParaRPr lang="en-US" altLang="en-US" dirty="0"/>
              </a:p>
            </p:txBody>
          </p:sp>
          <p:sp>
            <p:nvSpPr>
              <p:cNvPr id="1331" name="Rectangle 552">
                <a:extLst>
                  <a:ext uri="{FF2B5EF4-FFF2-40B4-BE49-F238E27FC236}">
                    <a16:creationId xmlns:a16="http://schemas.microsoft.com/office/drawing/2014/main" id="{3DD25E45-3312-EBA3-B95F-9C7F91AD1125}"/>
                  </a:ext>
                </a:extLst>
              </p:cNvPr>
              <p:cNvSpPr>
                <a:spLocks noChangeArrowheads="1"/>
              </p:cNvSpPr>
              <p:nvPr/>
            </p:nvSpPr>
            <p:spPr bwMode="auto">
              <a:xfrm>
                <a:off x="641034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12</a:t>
                </a:r>
                <a:endParaRPr lang="en-US" altLang="en-US" dirty="0"/>
              </a:p>
            </p:txBody>
          </p:sp>
          <p:sp>
            <p:nvSpPr>
              <p:cNvPr id="1332" name="Rectangle 553">
                <a:extLst>
                  <a:ext uri="{FF2B5EF4-FFF2-40B4-BE49-F238E27FC236}">
                    <a16:creationId xmlns:a16="http://schemas.microsoft.com/office/drawing/2014/main" id="{92DCACA7-CEB5-9E51-9BA3-3E98BC096DC4}"/>
                  </a:ext>
                </a:extLst>
              </p:cNvPr>
              <p:cNvSpPr>
                <a:spLocks noChangeArrowheads="1"/>
              </p:cNvSpPr>
              <p:nvPr/>
            </p:nvSpPr>
            <p:spPr bwMode="auto">
              <a:xfrm>
                <a:off x="656591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14</a:t>
                </a:r>
                <a:endParaRPr lang="en-US" altLang="en-US" dirty="0"/>
              </a:p>
            </p:txBody>
          </p:sp>
          <p:sp>
            <p:nvSpPr>
              <p:cNvPr id="1333" name="Rectangle 554">
                <a:extLst>
                  <a:ext uri="{FF2B5EF4-FFF2-40B4-BE49-F238E27FC236}">
                    <a16:creationId xmlns:a16="http://schemas.microsoft.com/office/drawing/2014/main" id="{B58F111E-0634-0B89-56C3-3762DF4802D9}"/>
                  </a:ext>
                </a:extLst>
              </p:cNvPr>
              <p:cNvSpPr>
                <a:spLocks noChangeArrowheads="1"/>
              </p:cNvSpPr>
              <p:nvPr/>
            </p:nvSpPr>
            <p:spPr bwMode="auto">
              <a:xfrm>
                <a:off x="672149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16</a:t>
                </a:r>
                <a:endParaRPr lang="en-US" altLang="en-US" dirty="0"/>
              </a:p>
            </p:txBody>
          </p:sp>
          <p:sp>
            <p:nvSpPr>
              <p:cNvPr id="1334" name="Rectangle 555">
                <a:extLst>
                  <a:ext uri="{FF2B5EF4-FFF2-40B4-BE49-F238E27FC236}">
                    <a16:creationId xmlns:a16="http://schemas.microsoft.com/office/drawing/2014/main" id="{AF6B26D4-4F91-2FEE-5A72-F25DC0E945D4}"/>
                  </a:ext>
                </a:extLst>
              </p:cNvPr>
              <p:cNvSpPr>
                <a:spLocks noChangeArrowheads="1"/>
              </p:cNvSpPr>
              <p:nvPr/>
            </p:nvSpPr>
            <p:spPr bwMode="auto">
              <a:xfrm>
                <a:off x="687706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18</a:t>
                </a:r>
                <a:endParaRPr lang="en-US" altLang="en-US" dirty="0"/>
              </a:p>
            </p:txBody>
          </p:sp>
          <p:sp>
            <p:nvSpPr>
              <p:cNvPr id="1335" name="Rectangle 556">
                <a:extLst>
                  <a:ext uri="{FF2B5EF4-FFF2-40B4-BE49-F238E27FC236}">
                    <a16:creationId xmlns:a16="http://schemas.microsoft.com/office/drawing/2014/main" id="{EB335AD8-FF1E-C539-9039-2BA079D92B76}"/>
                  </a:ext>
                </a:extLst>
              </p:cNvPr>
              <p:cNvSpPr>
                <a:spLocks noChangeArrowheads="1"/>
              </p:cNvSpPr>
              <p:nvPr/>
            </p:nvSpPr>
            <p:spPr bwMode="auto">
              <a:xfrm>
                <a:off x="703264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20</a:t>
                </a:r>
                <a:endParaRPr lang="en-US" altLang="en-US" dirty="0"/>
              </a:p>
            </p:txBody>
          </p:sp>
          <p:sp>
            <p:nvSpPr>
              <p:cNvPr id="1336" name="Rectangle 557">
                <a:extLst>
                  <a:ext uri="{FF2B5EF4-FFF2-40B4-BE49-F238E27FC236}">
                    <a16:creationId xmlns:a16="http://schemas.microsoft.com/office/drawing/2014/main" id="{148EDA3D-3F9D-97E3-6C1A-38EA79A5D64C}"/>
                  </a:ext>
                </a:extLst>
              </p:cNvPr>
              <p:cNvSpPr>
                <a:spLocks noChangeArrowheads="1"/>
              </p:cNvSpPr>
              <p:nvPr/>
            </p:nvSpPr>
            <p:spPr bwMode="auto">
              <a:xfrm>
                <a:off x="7188218"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22</a:t>
                </a:r>
                <a:endParaRPr lang="en-US" altLang="en-US" dirty="0"/>
              </a:p>
            </p:txBody>
          </p:sp>
          <p:sp>
            <p:nvSpPr>
              <p:cNvPr id="1337" name="Rectangle 558">
                <a:extLst>
                  <a:ext uri="{FF2B5EF4-FFF2-40B4-BE49-F238E27FC236}">
                    <a16:creationId xmlns:a16="http://schemas.microsoft.com/office/drawing/2014/main" id="{69960639-F7B0-8AE9-34E1-25F02BF45609}"/>
                  </a:ext>
                </a:extLst>
              </p:cNvPr>
              <p:cNvSpPr>
                <a:spLocks noChangeArrowheads="1"/>
              </p:cNvSpPr>
              <p:nvPr/>
            </p:nvSpPr>
            <p:spPr bwMode="auto">
              <a:xfrm>
                <a:off x="7343793"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24</a:t>
                </a:r>
                <a:endParaRPr lang="en-US" altLang="en-US" dirty="0"/>
              </a:p>
            </p:txBody>
          </p:sp>
          <p:sp>
            <p:nvSpPr>
              <p:cNvPr id="1338" name="Rectangle 559">
                <a:extLst>
                  <a:ext uri="{FF2B5EF4-FFF2-40B4-BE49-F238E27FC236}">
                    <a16:creationId xmlns:a16="http://schemas.microsoft.com/office/drawing/2014/main" id="{8230E6D6-47D0-E0C4-BB63-F815C3E9B8D5}"/>
                  </a:ext>
                </a:extLst>
              </p:cNvPr>
              <p:cNvSpPr>
                <a:spLocks noChangeArrowheads="1"/>
              </p:cNvSpPr>
              <p:nvPr/>
            </p:nvSpPr>
            <p:spPr bwMode="auto">
              <a:xfrm>
                <a:off x="7500955" y="2662256"/>
                <a:ext cx="157163"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26</a:t>
                </a:r>
                <a:endParaRPr lang="en-US" altLang="en-US" dirty="0"/>
              </a:p>
            </p:txBody>
          </p:sp>
          <p:sp>
            <p:nvSpPr>
              <p:cNvPr id="1339" name="Rectangle 560">
                <a:extLst>
                  <a:ext uri="{FF2B5EF4-FFF2-40B4-BE49-F238E27FC236}">
                    <a16:creationId xmlns:a16="http://schemas.microsoft.com/office/drawing/2014/main" id="{5274EC11-3A96-A544-F015-50BE6A5AFD8D}"/>
                  </a:ext>
                </a:extLst>
              </p:cNvPr>
              <p:cNvSpPr>
                <a:spLocks noChangeArrowheads="1"/>
              </p:cNvSpPr>
              <p:nvPr/>
            </p:nvSpPr>
            <p:spPr bwMode="auto">
              <a:xfrm>
                <a:off x="7656530"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28</a:t>
                </a:r>
                <a:endParaRPr lang="en-US" altLang="en-US" dirty="0"/>
              </a:p>
            </p:txBody>
          </p:sp>
          <p:sp>
            <p:nvSpPr>
              <p:cNvPr id="1340" name="Rectangle 561">
                <a:extLst>
                  <a:ext uri="{FF2B5EF4-FFF2-40B4-BE49-F238E27FC236}">
                    <a16:creationId xmlns:a16="http://schemas.microsoft.com/office/drawing/2014/main" id="{00FC0AEC-8F70-444B-7623-2C9000EB1027}"/>
                  </a:ext>
                </a:extLst>
              </p:cNvPr>
              <p:cNvSpPr>
                <a:spLocks noChangeArrowheads="1"/>
              </p:cNvSpPr>
              <p:nvPr/>
            </p:nvSpPr>
            <p:spPr bwMode="auto">
              <a:xfrm>
                <a:off x="7812105" y="2662256"/>
                <a:ext cx="1587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700" b="0" dirty="0">
                    <a:solidFill>
                      <a:srgbClr val="000000"/>
                    </a:solidFill>
                    <a:latin typeface="Calibri" panose="020F0502020204030204" pitchFamily="34" charset="0"/>
                  </a:rPr>
                  <a:t>30</a:t>
                </a:r>
                <a:endParaRPr lang="en-US" altLang="en-US" dirty="0"/>
              </a:p>
            </p:txBody>
          </p:sp>
          <p:sp>
            <p:nvSpPr>
              <p:cNvPr id="1341" name="Rectangle 562">
                <a:extLst>
                  <a:ext uri="{FF2B5EF4-FFF2-40B4-BE49-F238E27FC236}">
                    <a16:creationId xmlns:a16="http://schemas.microsoft.com/office/drawing/2014/main" id="{A2557113-A8B3-8C27-C192-2C748DB316A1}"/>
                  </a:ext>
                </a:extLst>
              </p:cNvPr>
              <p:cNvSpPr>
                <a:spLocks noChangeArrowheads="1"/>
              </p:cNvSpPr>
              <p:nvPr/>
            </p:nvSpPr>
            <p:spPr bwMode="auto">
              <a:xfrm>
                <a:off x="5848368" y="1520843"/>
                <a:ext cx="17240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r>
                  <a:rPr lang="en-US" altLang="en-US" sz="1300" dirty="0">
                    <a:solidFill>
                      <a:srgbClr val="000000"/>
                    </a:solidFill>
                    <a:latin typeface="Calibri" panose="020F0502020204030204" pitchFamily="34" charset="0"/>
                  </a:rPr>
                  <a:t>Non Dimishing Return</a:t>
                </a:r>
                <a:endParaRPr lang="en-US" altLang="en-US" dirty="0"/>
              </a:p>
            </p:txBody>
          </p:sp>
          <p:sp>
            <p:nvSpPr>
              <p:cNvPr id="1342" name="Freeform 563">
                <a:extLst>
                  <a:ext uri="{FF2B5EF4-FFF2-40B4-BE49-F238E27FC236}">
                    <a16:creationId xmlns:a16="http://schemas.microsoft.com/office/drawing/2014/main" id="{CEBF089D-7A62-6A64-66A4-70DBB9F4193B}"/>
                  </a:ext>
                </a:extLst>
              </p:cNvPr>
              <p:cNvSpPr>
                <a:spLocks noEditPoints="1"/>
              </p:cNvSpPr>
              <p:nvPr/>
            </p:nvSpPr>
            <p:spPr bwMode="auto">
              <a:xfrm>
                <a:off x="5235593" y="1446231"/>
                <a:ext cx="2773362" cy="1393825"/>
              </a:xfrm>
              <a:custGeom>
                <a:avLst/>
                <a:gdLst>
                  <a:gd name="T0" fmla="*/ 0 w 9800"/>
                  <a:gd name="T1" fmla="*/ 2147483647 h 4936"/>
                  <a:gd name="T2" fmla="*/ 2147483647 w 9800"/>
                  <a:gd name="T3" fmla="*/ 0 h 4936"/>
                  <a:gd name="T4" fmla="*/ 2147483647 w 9800"/>
                  <a:gd name="T5" fmla="*/ 0 h 4936"/>
                  <a:gd name="T6" fmla="*/ 2147483647 w 9800"/>
                  <a:gd name="T7" fmla="*/ 2147483647 h 4936"/>
                  <a:gd name="T8" fmla="*/ 2147483647 w 9800"/>
                  <a:gd name="T9" fmla="*/ 2147483647 h 4936"/>
                  <a:gd name="T10" fmla="*/ 2147483647 w 9800"/>
                  <a:gd name="T11" fmla="*/ 2147483647 h 4936"/>
                  <a:gd name="T12" fmla="*/ 2147483647 w 9800"/>
                  <a:gd name="T13" fmla="*/ 2147483647 h 4936"/>
                  <a:gd name="T14" fmla="*/ 0 w 9800"/>
                  <a:gd name="T15" fmla="*/ 2147483647 h 4936"/>
                  <a:gd name="T16" fmla="*/ 0 w 9800"/>
                  <a:gd name="T17" fmla="*/ 2147483647 h 4936"/>
                  <a:gd name="T18" fmla="*/ 2147483647 w 9800"/>
                  <a:gd name="T19" fmla="*/ 2147483647 h 4936"/>
                  <a:gd name="T20" fmla="*/ 2147483647 w 9800"/>
                  <a:gd name="T21" fmla="*/ 2147483647 h 4936"/>
                  <a:gd name="T22" fmla="*/ 2147483647 w 9800"/>
                  <a:gd name="T23" fmla="*/ 2147483647 h 4936"/>
                  <a:gd name="T24" fmla="*/ 2147483647 w 9800"/>
                  <a:gd name="T25" fmla="*/ 2147483647 h 4936"/>
                  <a:gd name="T26" fmla="*/ 2147483647 w 9800"/>
                  <a:gd name="T27" fmla="*/ 2147483647 h 4936"/>
                  <a:gd name="T28" fmla="*/ 2147483647 w 9800"/>
                  <a:gd name="T29" fmla="*/ 2147483647 h 4936"/>
                  <a:gd name="T30" fmla="*/ 2147483647 w 9800"/>
                  <a:gd name="T31" fmla="*/ 2147483647 h 4936"/>
                  <a:gd name="T32" fmla="*/ 2147483647 w 9800"/>
                  <a:gd name="T33" fmla="*/ 2147483647 h 4936"/>
                  <a:gd name="T34" fmla="*/ 2147483647 w 9800"/>
                  <a:gd name="T35" fmla="*/ 2147483647 h 4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0" h="4936">
                    <a:moveTo>
                      <a:pt x="0" y="12"/>
                    </a:moveTo>
                    <a:cubicBezTo>
                      <a:pt x="0" y="6"/>
                      <a:pt x="6" y="0"/>
                      <a:pt x="12" y="0"/>
                    </a:cubicBezTo>
                    <a:lnTo>
                      <a:pt x="9788" y="0"/>
                    </a:lnTo>
                    <a:cubicBezTo>
                      <a:pt x="9795" y="0"/>
                      <a:pt x="9800" y="6"/>
                      <a:pt x="9800" y="12"/>
                    </a:cubicBezTo>
                    <a:lnTo>
                      <a:pt x="9800" y="4924"/>
                    </a:lnTo>
                    <a:cubicBezTo>
                      <a:pt x="9800" y="4931"/>
                      <a:pt x="9795" y="4936"/>
                      <a:pt x="9788" y="4936"/>
                    </a:cubicBezTo>
                    <a:lnTo>
                      <a:pt x="12" y="4936"/>
                    </a:lnTo>
                    <a:cubicBezTo>
                      <a:pt x="6" y="4936"/>
                      <a:pt x="0" y="4931"/>
                      <a:pt x="0" y="4924"/>
                    </a:cubicBezTo>
                    <a:lnTo>
                      <a:pt x="0" y="12"/>
                    </a:lnTo>
                    <a:close/>
                    <a:moveTo>
                      <a:pt x="24" y="4924"/>
                    </a:moveTo>
                    <a:lnTo>
                      <a:pt x="12" y="4912"/>
                    </a:lnTo>
                    <a:lnTo>
                      <a:pt x="9788" y="4912"/>
                    </a:lnTo>
                    <a:lnTo>
                      <a:pt x="9776" y="4924"/>
                    </a:lnTo>
                    <a:lnTo>
                      <a:pt x="9776" y="12"/>
                    </a:lnTo>
                    <a:lnTo>
                      <a:pt x="9788" y="24"/>
                    </a:lnTo>
                    <a:lnTo>
                      <a:pt x="12" y="24"/>
                    </a:lnTo>
                    <a:lnTo>
                      <a:pt x="24" y="12"/>
                    </a:lnTo>
                    <a:lnTo>
                      <a:pt x="24" y="4924"/>
                    </a:lnTo>
                    <a:close/>
                  </a:path>
                </a:pathLst>
              </a:custGeom>
              <a:solidFill>
                <a:srgbClr val="868686"/>
              </a:solidFill>
              <a:ln w="0" cap="flat">
                <a:solidFill>
                  <a:srgbClr val="868686"/>
                </a:solidFill>
                <a:prstDash val="solid"/>
                <a:round/>
                <a:headEnd/>
                <a:tailEnd/>
              </a:ln>
            </p:spPr>
            <p:txBody>
              <a:bodyPr/>
              <a:lstStyle/>
              <a:p>
                <a:endParaRPr lang="en-US" dirty="0"/>
              </a:p>
            </p:txBody>
          </p:sp>
        </p:grpSp>
      </p:grpSp>
    </p:spTree>
    <p:extLst>
      <p:ext uri="{BB962C8B-B14F-4D97-AF65-F5344CB8AC3E}">
        <p14:creationId xmlns:p14="http://schemas.microsoft.com/office/powerpoint/2010/main" val="9171888"/>
      </p:ext>
    </p:extLst>
  </p:cSld>
  <p:clrMapOvr>
    <a:masterClrMapping/>
  </p:clrMapOvr>
</p:sld>
</file>

<file path=ppt/theme/theme1.xml><?xml version="1.0" encoding="utf-8"?>
<a:theme xmlns:a="http://schemas.openxmlformats.org/drawingml/2006/main" name="Office Theme">
  <a:themeElements>
    <a:clrScheme name="PROTARA 3">
      <a:dk1>
        <a:srgbClr val="000000"/>
      </a:dk1>
      <a:lt1>
        <a:srgbClr val="FFFFFF"/>
      </a:lt1>
      <a:dk2>
        <a:srgbClr val="44546A"/>
      </a:dk2>
      <a:lt2>
        <a:srgbClr val="98D279"/>
      </a:lt2>
      <a:accent1>
        <a:srgbClr val="3C7CCA"/>
      </a:accent1>
      <a:accent2>
        <a:srgbClr val="3C7CCA"/>
      </a:accent2>
      <a:accent3>
        <a:srgbClr val="FFBF3C"/>
      </a:accent3>
      <a:accent4>
        <a:srgbClr val="923A7F"/>
      </a:accent4>
      <a:accent5>
        <a:srgbClr val="767779"/>
      </a:accent5>
      <a:accent6>
        <a:srgbClr val="009FDE"/>
      </a:accent6>
      <a:hlink>
        <a:srgbClr val="0563C1"/>
      </a:hlink>
      <a:folHlink>
        <a:srgbClr val="954F72"/>
      </a:folHlink>
    </a:clrScheme>
    <a:fontScheme name="Custom 1">
      <a:majorFont>
        <a:latin typeface="ubuntu"/>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642E6AE886FC4D9D1BEEE5504437EE" ma:contentTypeVersion="16" ma:contentTypeDescription="Create a new document." ma:contentTypeScope="" ma:versionID="3205768af56bf348d35d93203f0c8f1f">
  <xsd:schema xmlns:xsd="http://www.w3.org/2001/XMLSchema" xmlns:xs="http://www.w3.org/2001/XMLSchema" xmlns:p="http://schemas.microsoft.com/office/2006/metadata/properties" xmlns:ns2="3504f3ba-471d-4926-9bb6-3dd39dff2749" xmlns:ns3="b8db4687-460c-407a-9472-5bac87e39629" targetNamespace="http://schemas.microsoft.com/office/2006/metadata/properties" ma:root="true" ma:fieldsID="3c560bcd7115b1ad102522ff0168fe76" ns2:_="" ns3:_="">
    <xsd:import namespace="3504f3ba-471d-4926-9bb6-3dd39dff2749"/>
    <xsd:import namespace="b8db4687-460c-407a-9472-5bac87e3962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Rol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4f3ba-471d-4926-9bb6-3dd39dff27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Role" ma:index="19" nillable="true" ma:displayName="Role" ma:format="Dropdown" ma:internalName="Role">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0c04c95-0c70-4bb6-a19c-0ea8154b30d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8db4687-460c-407a-9472-5bac87e3962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5c3658-c654-4ae6-b850-a13dda82f0fd}" ma:internalName="TaxCatchAll" ma:showField="CatchAllData" ma:web="b8db4687-460c-407a-9472-5bac87e396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504f3ba-471d-4926-9bb6-3dd39dff2749">
      <Terms xmlns="http://schemas.microsoft.com/office/infopath/2007/PartnerControls"/>
    </lcf76f155ced4ddcb4097134ff3c332f>
    <TaxCatchAll xmlns="b8db4687-460c-407a-9472-5bac87e39629" xsi:nil="true"/>
    <Role xmlns="3504f3ba-471d-4926-9bb6-3dd39dff2749" xsi:nil="true"/>
  </documentManagement>
</p:properties>
</file>

<file path=customXml/itemProps1.xml><?xml version="1.0" encoding="utf-8"?>
<ds:datastoreItem xmlns:ds="http://schemas.openxmlformats.org/officeDocument/2006/customXml" ds:itemID="{82A5AF1E-C77F-4CEC-8648-5A3167FAB6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4f3ba-471d-4926-9bb6-3dd39dff2749"/>
    <ds:schemaRef ds:uri="b8db4687-460c-407a-9472-5bac87e396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A112BF-9CB1-46C0-B78C-26BB6E1FB06D}">
  <ds:schemaRefs>
    <ds:schemaRef ds:uri="http://schemas.microsoft.com/sharepoint/v3/contenttype/forms"/>
  </ds:schemaRefs>
</ds:datastoreItem>
</file>

<file path=customXml/itemProps3.xml><?xml version="1.0" encoding="utf-8"?>
<ds:datastoreItem xmlns:ds="http://schemas.openxmlformats.org/officeDocument/2006/customXml" ds:itemID="{338F7B2F-8198-41F6-8653-20F1CB4F41EF}">
  <ds:schemaRefs>
    <ds:schemaRef ds:uri="http://schemas.microsoft.com/office/2006/documentManagement/types"/>
    <ds:schemaRef ds:uri="http://www.w3.org/XML/1998/namespace"/>
    <ds:schemaRef ds:uri="http://purl.org/dc/terms/"/>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b8db4687-460c-407a-9472-5bac87e39629"/>
    <ds:schemaRef ds:uri="3504f3ba-471d-4926-9bb6-3dd39dff2749"/>
  </ds:schemaRefs>
</ds:datastoreItem>
</file>

<file path=docProps/app.xml><?xml version="1.0" encoding="utf-8"?>
<Properties xmlns="http://schemas.openxmlformats.org/officeDocument/2006/extended-properties" xmlns:vt="http://schemas.openxmlformats.org/officeDocument/2006/docPropsVTypes">
  <TotalTime>22901</TotalTime>
  <Words>1204</Words>
  <Application>Microsoft Office PowerPoint</Application>
  <PresentationFormat>Widescreen</PresentationFormat>
  <Paragraphs>354</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Courier New</vt:lpstr>
      <vt:lpstr>Helvetica</vt:lpstr>
      <vt:lpstr>Leelawadee UI</vt:lpstr>
      <vt:lpstr>Montserrat</vt:lpstr>
      <vt:lpstr>Source Sans Pro</vt:lpstr>
      <vt:lpstr>Source Sans Pro Semibold</vt:lpstr>
      <vt:lpstr>Tahoma</vt:lpstr>
      <vt:lpstr>ubuntu</vt:lpstr>
      <vt:lpstr>Office Theme</vt:lpstr>
      <vt:lpstr>DataZymes –  Marketing Mix Walkthrough</vt:lpstr>
      <vt:lpstr>Typical steps in Marketing Mix project</vt:lpstr>
      <vt:lpstr>Promotional Channels</vt:lpstr>
      <vt:lpstr>General datasets/variables needed for Marketing Mix</vt:lpstr>
      <vt:lpstr>Level/time of master data sets</vt:lpstr>
      <vt:lpstr>Analysis and Modeling Universe</vt:lpstr>
      <vt:lpstr>Concept of adstocking</vt:lpstr>
      <vt:lpstr>Law of diminishing returns</vt:lpstr>
      <vt:lpstr>Different types of Transformations</vt:lpstr>
      <vt:lpstr>Promotion Response Model Construct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DataZymes Orals Presentation Merck Analytics Services</dc:title>
  <dc:creator>Adarsh Hegde</dc:creator>
  <cp:lastModifiedBy>A, Sarath</cp:lastModifiedBy>
  <cp:revision>584</cp:revision>
  <dcterms:created xsi:type="dcterms:W3CDTF">2021-11-24T19:04:20Z</dcterms:created>
  <dcterms:modified xsi:type="dcterms:W3CDTF">2023-08-16T13:04:46Z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0x01010058642E6AE886FC4D9D1BEEE5504437EE</vt:lpwstr>
  </property>
  <property fmtid="{D5CDD505-2E9C-101B-9397-08002B2CF9AE}" pid="3" name="MediaServiceImageTags">
    <vt:lpwstr/>
  </property>
  <property fmtid="{D5CDD505-2E9C-101B-9397-08002B2CF9AE}" pid="4" name="MSIP_Label_2c56a699-e9bd-437a-8412-901342082749_Enabled">
    <vt:lpwstr>true</vt:lpwstr>
  </property>
  <property fmtid="{D5CDD505-2E9C-101B-9397-08002B2CF9AE}" pid="5" name="MSIP_Label_2c56a699-e9bd-437a-8412-901342082749_SetDate">
    <vt:lpwstr>2023-08-16T13:04:36Z</vt:lpwstr>
  </property>
  <property fmtid="{D5CDD505-2E9C-101B-9397-08002B2CF9AE}" pid="6" name="MSIP_Label_2c56a699-e9bd-437a-8412-901342082749_Method">
    <vt:lpwstr>Privileged</vt:lpwstr>
  </property>
  <property fmtid="{D5CDD505-2E9C-101B-9397-08002B2CF9AE}" pid="7" name="MSIP_Label_2c56a699-e9bd-437a-8412-901342082749_Name">
    <vt:lpwstr>2c56a699-e9bd-437a-8412-901342082749</vt:lpwstr>
  </property>
  <property fmtid="{D5CDD505-2E9C-101B-9397-08002B2CF9AE}" pid="8" name="MSIP_Label_2c56a699-e9bd-437a-8412-901342082749_SiteId">
    <vt:lpwstr>a00de4ec-48a8-43a6-be74-e31274e2060d</vt:lpwstr>
  </property>
  <property fmtid="{D5CDD505-2E9C-101B-9397-08002B2CF9AE}" pid="9" name="MSIP_Label_2c56a699-e9bd-437a-8412-901342082749_ActionId">
    <vt:lpwstr>34d2409a-3dce-4d79-9d2a-03b7842b8558</vt:lpwstr>
  </property>
  <property fmtid="{D5CDD505-2E9C-101B-9397-08002B2CF9AE}" pid="10" name="MSIP_Label_2c56a699-e9bd-437a-8412-901342082749_ContentBits">
    <vt:lpwstr>1</vt:lpwstr>
  </property>
  <property fmtid="{D5CDD505-2E9C-101B-9397-08002B2CF9AE}" pid="11" name="MerckAIPLabel">
    <vt:lpwstr>Confidential</vt:lpwstr>
  </property>
  <property fmtid="{D5CDD505-2E9C-101B-9397-08002B2CF9AE}" pid="12" name="MerckAIPDataExchange">
    <vt:lpwstr>!MRKMIP@Confidential</vt:lpwstr>
  </property>
</Properties>
</file>