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41" r:id="rId5"/>
  </p:sldMasterIdLst>
  <p:notesMasterIdLst>
    <p:notesMasterId r:id="rId8"/>
  </p:notesMasterIdLst>
  <p:sldIdLst>
    <p:sldId id="430" r:id="rId6"/>
    <p:sldId id="431" r:id="rId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192"/>
  </p:normalViewPr>
  <p:slideViewPr>
    <p:cSldViewPr snapToGrid="0" showGuides="1">
      <p:cViewPr varScale="1">
        <p:scale>
          <a:sx n="69" d="100"/>
          <a:sy n="69" d="100"/>
        </p:scale>
        <p:origin x="9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27/09/2023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4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477063E-CAEB-7D03-A6EB-EF34373B8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2317" y="304800"/>
            <a:ext cx="33867" cy="59563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B247AFD-FEAD-F673-3079-7000F2032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818" y="1068388"/>
          <a:ext cx="336338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373438" imgH="1017588" progId="Word.Picture.8">
                  <p:embed/>
                </p:oleObj>
              </mc:Choice>
              <mc:Fallback>
                <p:oleObj name="Picture" r:id="rId2" imgW="3373438" imgH="1017588" progId="Word.Picture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B247AFD-FEAD-F673-3079-7000F2032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818" y="1068388"/>
                        <a:ext cx="336338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1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EA763-B2AB-68CF-B447-2901F6AC4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C1B3F-3110-4037-A9CD-B0AA591C6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58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0050EE-865A-1123-5546-A66F92621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578A-FFD5-42A5-9949-8E0D4DB0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328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6DB07-AA27-9998-1B6C-695512452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9D376-3BFD-4829-8560-AB2CE8AF8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715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72D9CF-2960-CA08-46EC-12A7C9A59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E94B7-DDDA-458F-919C-15F5D7F02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05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605CC5-ADBE-CBE4-D2E7-0540C8BDC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47664-89CD-49D1-8F45-414C7440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8122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24A534-B496-7B66-5D49-5CDB17DD67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06C63-3835-4AE8-9282-7629EACC9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470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8B614-285F-C5B8-FEAB-AFED56C072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447D3-D1AB-468D-BB4D-01E0AE0BA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09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D3A62-2260-692A-975A-E516AA0BF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209AC-7D88-4E94-A645-CE101CF0B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06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E44CA-E0D4-AEFE-E21C-1791BEF63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8D0E-9A85-411A-A413-168C297A9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30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3" y="87314"/>
            <a:ext cx="2904067" cy="6084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333" y="87314"/>
            <a:ext cx="8509000" cy="6084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F790A8-87F3-22B1-E279-A6690EFAA4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ACECD-69C7-4984-BF7A-7B1F9A97D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71600"/>
            <a:ext cx="113792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E489A-EDDB-683C-B456-0CEFBF455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F3D-84EC-4FDF-8FCC-0F827F367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626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046AD-F425-C432-57DF-096B5E36D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7387-3260-44C0-B6E1-8034DE694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75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B8F438-440A-6378-8F52-4573FD8A1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38B0-D1D0-4E0C-8A1E-A7E14399D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50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C8879-2F92-564E-D923-32B4EB3CA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3CDF6-48B6-485D-9DA8-A6DEBCF99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2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27,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18822E-D2A3-4DE6-9413-06AB7E9C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333" y="87314"/>
            <a:ext cx="944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1F5F01-A244-2938-3028-2BC8D4453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71600"/>
            <a:ext cx="1137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FBFF05DC-D91B-A762-19F6-5E33AAFBA4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36D42897-4470-4722-8C9F-E11D3D6631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8F76071-635B-AE50-A9F5-DF4342F6D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863600"/>
            <a:ext cx="115824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1" name="AutoShape 14">
            <a:extLst>
              <a:ext uri="{FF2B5EF4-FFF2-40B4-BE49-F238E27FC236}">
                <a16:creationId xmlns:a16="http://schemas.microsoft.com/office/drawing/2014/main" id="{9BE0461F-DB49-6DBE-3370-60FCE435FE2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464800" y="3175"/>
            <a:ext cx="1625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3" name="Rectangle 27">
            <a:extLst>
              <a:ext uri="{FF2B5EF4-FFF2-40B4-BE49-F238E27FC236}">
                <a16:creationId xmlns:a16="http://schemas.microsoft.com/office/drawing/2014/main" id="{4464B6D4-37B8-1531-B709-C7773607E1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0" y="566739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</a:t>
            </a:r>
            <a:endParaRPr lang="en-US" altLang="en-US" sz="900" b="0"/>
          </a:p>
        </p:txBody>
      </p:sp>
      <p:grpSp>
        <p:nvGrpSpPr>
          <p:cNvPr id="1034" name="Group 33">
            <a:extLst>
              <a:ext uri="{FF2B5EF4-FFF2-40B4-BE49-F238E27FC236}">
                <a16:creationId xmlns:a16="http://schemas.microsoft.com/office/drawing/2014/main" id="{35AC038B-8A57-774F-C152-95D8F3135B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98151" y="538163"/>
            <a:ext cx="281516" cy="176212"/>
            <a:chOff x="5007" y="339"/>
            <a:chExt cx="133" cy="111"/>
          </a:xfrm>
        </p:grpSpPr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4EB76EEA-8F13-6E9A-F818-D9430E9AF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0F7A2097-BB7A-A544-9EEE-3ADDA142F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7" name="Line 30">
              <a:extLst>
                <a:ext uri="{FF2B5EF4-FFF2-40B4-BE49-F238E27FC236}">
                  <a16:creationId xmlns:a16="http://schemas.microsoft.com/office/drawing/2014/main" id="{CF597197-BBAF-0A52-47C3-76C62560F6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C25980C1-4D39-3B1B-17D9-E61744685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1EF9B18-DE41-7687-CDD6-D04F27408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  <p:sp>
        <p:nvSpPr>
          <p:cNvPr id="1037" name="Rectangle 39">
            <a:extLst>
              <a:ext uri="{FF2B5EF4-FFF2-40B4-BE49-F238E27FC236}">
                <a16:creationId xmlns:a16="http://schemas.microsoft.com/office/drawing/2014/main" id="{6FB1990C-5746-A8F5-2501-865BB1CB1A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68567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en-US" sz="900" b="0"/>
          </a:p>
        </p:txBody>
      </p:sp>
      <p:sp>
        <p:nvSpPr>
          <p:cNvPr id="1038" name="Rectangle 40">
            <a:extLst>
              <a:ext uri="{FF2B5EF4-FFF2-40B4-BE49-F238E27FC236}">
                <a16:creationId xmlns:a16="http://schemas.microsoft.com/office/drawing/2014/main" id="{2B0506E8-2EE1-BE20-016A-527F11EEE7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8" y="163514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endParaRPr lang="en-US" altLang="en-US" sz="900" b="0"/>
          </a:p>
        </p:txBody>
      </p:sp>
      <p:sp>
        <p:nvSpPr>
          <p:cNvPr id="1039" name="Rectangle 41">
            <a:extLst>
              <a:ext uri="{FF2B5EF4-FFF2-40B4-BE49-F238E27FC236}">
                <a16:creationId xmlns:a16="http://schemas.microsoft.com/office/drawing/2014/main" id="{F0F0FF94-0DBF-E955-E333-69E6B91465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0" name="Rectangle 42">
            <a:extLst>
              <a:ext uri="{FF2B5EF4-FFF2-40B4-BE49-F238E27FC236}">
                <a16:creationId xmlns:a16="http://schemas.microsoft.com/office/drawing/2014/main" id="{A727FD77-9992-7E1E-44CF-5FD15E1340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1" name="Rectangle 43">
            <a:extLst>
              <a:ext uri="{FF2B5EF4-FFF2-40B4-BE49-F238E27FC236}">
                <a16:creationId xmlns:a16="http://schemas.microsoft.com/office/drawing/2014/main" id="{27CA0549-D2E7-0D0E-D779-4E8421C1A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4" name="Rectangle 49">
            <a:extLst>
              <a:ext uri="{FF2B5EF4-FFF2-40B4-BE49-F238E27FC236}">
                <a16:creationId xmlns:a16="http://schemas.microsoft.com/office/drawing/2014/main" id="{91C6AA9F-E7BE-DFAF-FE88-B589AD1E42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94484" y="3333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en-US" altLang="en-US" sz="900" b="0"/>
          </a:p>
        </p:txBody>
      </p:sp>
      <p:sp>
        <p:nvSpPr>
          <p:cNvPr id="1045" name="Rectangle 50">
            <a:extLst>
              <a:ext uri="{FF2B5EF4-FFF2-40B4-BE49-F238E27FC236}">
                <a16:creationId xmlns:a16="http://schemas.microsoft.com/office/drawing/2014/main" id="{08FD5756-143D-063D-CE27-49C0FD611E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7" y="163514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en-US" altLang="en-US" sz="900" b="0"/>
          </a:p>
        </p:txBody>
      </p:sp>
      <p:sp>
        <p:nvSpPr>
          <p:cNvPr id="1046" name="Rectangle 51">
            <a:extLst>
              <a:ext uri="{FF2B5EF4-FFF2-40B4-BE49-F238E27FC236}">
                <a16:creationId xmlns:a16="http://schemas.microsoft.com/office/drawing/2014/main" id="{51D69E05-2F0C-12C1-6481-E1EA2B74C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7" name="Rectangle 52">
            <a:extLst>
              <a:ext uri="{FF2B5EF4-FFF2-40B4-BE49-F238E27FC236}">
                <a16:creationId xmlns:a16="http://schemas.microsoft.com/office/drawing/2014/main" id="{9FD8A50F-509E-91A4-739F-FC68C4B0FD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8" name="Rectangle 53">
            <a:extLst>
              <a:ext uri="{FF2B5EF4-FFF2-40B4-BE49-F238E27FC236}">
                <a16:creationId xmlns:a16="http://schemas.microsoft.com/office/drawing/2014/main" id="{E9F9BC0C-06CB-D98D-5812-A72BD05D0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9" name="Rectangle 54">
            <a:extLst>
              <a:ext uri="{FF2B5EF4-FFF2-40B4-BE49-F238E27FC236}">
                <a16:creationId xmlns:a16="http://schemas.microsoft.com/office/drawing/2014/main" id="{835868D6-91BA-EC90-96AA-DAACBF87A4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1" y="566739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1Team</a:t>
            </a:r>
            <a:endParaRPr lang="en-US" altLang="en-US" sz="900" b="0"/>
          </a:p>
        </p:txBody>
      </p:sp>
      <p:sp>
        <p:nvSpPr>
          <p:cNvPr id="1053" name="Text Box 64">
            <a:extLst>
              <a:ext uri="{FF2B5EF4-FFF2-40B4-BE49-F238E27FC236}">
                <a16:creationId xmlns:a16="http://schemas.microsoft.com/office/drawing/2014/main" id="{4054AC48-2D88-CF7C-FEF8-41453FB5B9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6154738"/>
            <a:ext cx="601556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8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2087-9DE0-7CA3-40DD-7399ABB799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911197" y="6309418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0E2A63D-4C17-3982-A141-159E54C037B6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695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FASTCLUS in 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BF671-7832-C8D2-A107-701B83CDE98C}"/>
              </a:ext>
            </a:extLst>
          </p:cNvPr>
          <p:cNvSpPr txBox="1"/>
          <p:nvPr/>
        </p:nvSpPr>
        <p:spPr>
          <a:xfrm>
            <a:off x="374904" y="1427018"/>
            <a:ext cx="10182260" cy="16902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FASTCLUS is SAS procedure used for the clustering analysis. This procedure displays a cluster summary, giving the following for each cluster: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Cluster number, the number of observations in the cluster, maximum distance from seed to observation, the maximum distance from the cluster seed to any observation in the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8A468-9CA4-20B1-DABB-F2C1910A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156" y="2819111"/>
            <a:ext cx="3999008" cy="3661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92C57-46E0-2A42-BF80-F9CF22400696}"/>
              </a:ext>
            </a:extLst>
          </p:cNvPr>
          <p:cNvSpPr txBox="1"/>
          <p:nvPr/>
        </p:nvSpPr>
        <p:spPr>
          <a:xfrm>
            <a:off x="236359" y="2865980"/>
            <a:ext cx="6060117" cy="361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 FASTCLUS 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DATA=STDCAND 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  MAXC=N_TEST 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MAXITER=0 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OUT=RESULT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SEED=STDTEST;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	ODS OUTPUT INITIALSEEDS=INITIAL;</a:t>
            </a:r>
          </a:p>
          <a:p>
            <a:pPr marL="228600">
              <a:lnSpc>
                <a:spcPct val="150000"/>
              </a:lnSpc>
            </a:pPr>
            <a:r>
              <a:rPr lang="en-US" sz="11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	VAR </a:t>
            </a: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SALES_L6M SALES_L5M SALES_L4M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SALES_L3M SALES_L2M SALES_L1M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CALLS_L6M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MMF_L6M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EM_ENGAGED_L6M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ALERTS_ENGAGED_L6M; </a:t>
            </a:r>
          </a:p>
          <a:p>
            <a:pPr marL="228600">
              <a:lnSpc>
                <a:spcPct val="150000"/>
              </a:lnSpc>
            </a:pPr>
            <a:r>
              <a:rPr 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2272479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1741-17CF-B884-B063-4190E2E2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3ECE5-D8F4-3DE8-CD78-9E3CF7C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15E68-B764-C175-EAFB-015E458DA339}"/>
              </a:ext>
            </a:extLst>
          </p:cNvPr>
          <p:cNvSpPr txBox="1"/>
          <p:nvPr/>
        </p:nvSpPr>
        <p:spPr>
          <a:xfrm>
            <a:off x="323561" y="2729094"/>
            <a:ext cx="5375564" cy="2549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PROC REG </a:t>
            </a:r>
            <a:r>
              <a:rPr lang="en-US" sz="1600" dirty="0"/>
              <a:t>DATA= DATA OUTEST=OUT_MOD;</a:t>
            </a:r>
          </a:p>
          <a:p>
            <a:pPr algn="l"/>
            <a:r>
              <a:rPr lang="en-US" sz="1600" dirty="0"/>
              <a:t>MODEL: SALES_POST_12M = SALES_PRE_12M </a:t>
            </a:r>
          </a:p>
          <a:p>
            <a:pPr algn="l"/>
            <a:r>
              <a:rPr lang="en-US" sz="1600" dirty="0"/>
              <a:t>CALLS_POST_12M MMF_POST_12M 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EM_ENGAGED_POST_L12M ALERTS_ENGAGED_POST_L12M</a:t>
            </a:r>
            <a:endParaRPr lang="en-US" sz="1600" dirty="0"/>
          </a:p>
          <a:p>
            <a:pPr algn="l"/>
            <a:r>
              <a:rPr lang="en-US" sz="1600" b="1" dirty="0">
                <a:solidFill>
                  <a:srgbClr val="C00000"/>
                </a:solidFill>
              </a:rPr>
              <a:t>TEST_FLAG</a:t>
            </a:r>
            <a:r>
              <a:rPr lang="en-US" sz="1600" dirty="0"/>
              <a:t>/VIF; </a:t>
            </a:r>
          </a:p>
          <a:p>
            <a:pPr algn="l"/>
            <a:r>
              <a:rPr lang="en-US" sz="1600" dirty="0"/>
              <a:t>ID ZIP_CD;</a:t>
            </a:r>
          </a:p>
          <a:p>
            <a:pPr algn="l"/>
            <a:r>
              <a:rPr lang="en-US" sz="1600" dirty="0"/>
              <a:t>PLOT / RIDGEPLOT NOMODEL NOSTAT;</a:t>
            </a:r>
          </a:p>
          <a:p>
            <a:pPr algn="l"/>
            <a:r>
              <a:rPr lang="en-US" sz="1600" dirty="0"/>
              <a:t>ODS OUTPUT OUTPUTSTATISTICS=OUTSTATS;</a:t>
            </a:r>
          </a:p>
          <a:p>
            <a:pPr algn="l"/>
            <a:r>
              <a:rPr lang="en-US" sz="1600" dirty="0"/>
              <a:t>RUN;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E2BFA1-BE18-5A77-D9EB-E3DE56E8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2666062"/>
            <a:ext cx="6115050" cy="2340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EA3CF-2268-766B-FA26-F626E797AAEE}"/>
              </a:ext>
            </a:extLst>
          </p:cNvPr>
          <p:cNvSpPr txBox="1"/>
          <p:nvPr/>
        </p:nvSpPr>
        <p:spPr>
          <a:xfrm>
            <a:off x="2109642" y="5404825"/>
            <a:ext cx="5593485" cy="76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 b="1" dirty="0"/>
              <a:t>Impact  (%) – Estimate * # Tests*12 /Total 12 Month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CF453-6FBF-F06C-6210-38C9DD8EAD01}"/>
              </a:ext>
            </a:extLst>
          </p:cNvPr>
          <p:cNvSpPr txBox="1"/>
          <p:nvPr/>
        </p:nvSpPr>
        <p:spPr>
          <a:xfrm>
            <a:off x="323561" y="1427018"/>
            <a:ext cx="11261183" cy="840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Regression model is run based on the matched test and control pair universe with post sales as dependent variables and post variables as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5846725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4956</TotalTime>
  <Words>248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Narrow</vt:lpstr>
      <vt:lpstr>Calibri</vt:lpstr>
      <vt:lpstr>Invention</vt:lpstr>
      <vt:lpstr>Invention Light</vt:lpstr>
      <vt:lpstr>Times New Roman</vt:lpstr>
      <vt:lpstr>Wingdings</vt:lpstr>
      <vt:lpstr>Merck 16:9 PPT Theme</vt:lpstr>
      <vt:lpstr>1_Default Design</vt:lpstr>
      <vt:lpstr>Picture</vt:lpstr>
      <vt:lpstr>PowerPoint Presentation</vt:lpstr>
      <vt:lpstr>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A, Sarath</cp:lastModifiedBy>
  <cp:revision>269</cp:revision>
  <dcterms:created xsi:type="dcterms:W3CDTF">2022-11-08T10:28:18Z</dcterms:created>
  <dcterms:modified xsi:type="dcterms:W3CDTF">2023-09-27T08:00:54Z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