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41" r:id="rId5"/>
  </p:sldMasterIdLst>
  <p:notesMasterIdLst>
    <p:notesMasterId r:id="rId34"/>
  </p:notesMasterIdLst>
  <p:sldIdLst>
    <p:sldId id="394" r:id="rId6"/>
    <p:sldId id="637" r:id="rId7"/>
    <p:sldId id="430" r:id="rId8"/>
    <p:sldId id="638" r:id="rId9"/>
    <p:sldId id="639" r:id="rId10"/>
    <p:sldId id="642" r:id="rId11"/>
    <p:sldId id="640" r:id="rId12"/>
    <p:sldId id="641" r:id="rId13"/>
    <p:sldId id="643" r:id="rId14"/>
    <p:sldId id="644" r:id="rId15"/>
    <p:sldId id="653" r:id="rId16"/>
    <p:sldId id="654" r:id="rId17"/>
    <p:sldId id="645" r:id="rId18"/>
    <p:sldId id="656" r:id="rId19"/>
    <p:sldId id="646" r:id="rId20"/>
    <p:sldId id="659" r:id="rId21"/>
    <p:sldId id="657" r:id="rId22"/>
    <p:sldId id="658" r:id="rId23"/>
    <p:sldId id="647" r:id="rId24"/>
    <p:sldId id="661" r:id="rId25"/>
    <p:sldId id="660" r:id="rId26"/>
    <p:sldId id="648" r:id="rId27"/>
    <p:sldId id="649" r:id="rId28"/>
    <p:sldId id="662" r:id="rId29"/>
    <p:sldId id="664" r:id="rId30"/>
    <p:sldId id="665" r:id="rId31"/>
    <p:sldId id="431" r:id="rId32"/>
    <p:sldId id="663" r:id="rId33"/>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Pharma Data Skills 301" id="{CE25109D-E847-40CA-8DEC-066DADDCD4B2}">
          <p14:sldIdLst>
            <p14:sldId id="394"/>
            <p14:sldId id="637"/>
            <p14:sldId id="430"/>
            <p14:sldId id="638"/>
            <p14:sldId id="639"/>
            <p14:sldId id="642"/>
            <p14:sldId id="640"/>
            <p14:sldId id="641"/>
            <p14:sldId id="643"/>
            <p14:sldId id="644"/>
            <p14:sldId id="653"/>
            <p14:sldId id="654"/>
            <p14:sldId id="645"/>
            <p14:sldId id="656"/>
            <p14:sldId id="646"/>
            <p14:sldId id="659"/>
            <p14:sldId id="657"/>
            <p14:sldId id="658"/>
            <p14:sldId id="647"/>
            <p14:sldId id="661"/>
            <p14:sldId id="660"/>
            <p14:sldId id="648"/>
            <p14:sldId id="649"/>
            <p14:sldId id="662"/>
            <p14:sldId id="664"/>
            <p14:sldId id="665"/>
            <p14:sldId id="431"/>
            <p14:sldId id="6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CEA7E-C07E-FAF2-B2E0-39BB02AD7B64}" name="Shinde, Samwad" initials="SS" userId="S::shindsam@merck.com::40922429-2f7d-4c1d-90df-ddf76551a42d" providerId="AD"/>
  <p188:author id="{4FCA97FB-6B76-332A-043B-AC8FCD5594B2}" name="kapoor, aditya" initials="ka" userId="S::kapooadi@merck.com::681f1a22-e9fb-42b0-aa12-aec6248a71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rck &amp; Co., Inc." initials="L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70B"/>
    <a:srgbClr val="FF0000"/>
    <a:srgbClr val="00857C"/>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6192"/>
  </p:normalViewPr>
  <p:slideViewPr>
    <p:cSldViewPr snapToGrid="0" showGuides="1">
      <p:cViewPr varScale="1">
        <p:scale>
          <a:sx n="69" d="100"/>
          <a:sy n="69" d="100"/>
        </p:scale>
        <p:origin x="9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27/09/2023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024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7527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5620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194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55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007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8855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6626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6944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0849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45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78132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6536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6170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5300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B81DB02-B8FA-8373-5631-0EDC7C0624D3}"/>
              </a:ext>
            </a:extLst>
          </p:cNvPr>
          <p:cNvSpPr>
            <a:spLocks noGrp="1" noChangeArrowheads="1"/>
          </p:cNvSpPr>
          <p:nvPr>
            <p:ph type="sldNum" sz="quarter" idx="5"/>
          </p:nvPr>
        </p:nvSpPr>
        <p:spPr>
          <a:noFill/>
        </p:spPr>
        <p:txBody>
          <a:bodyPr/>
          <a:lstStyle>
            <a:lvl1pPr defTabSz="922338" eaLnBrk="0" hangingPunct="0">
              <a:defRPr b="1">
                <a:solidFill>
                  <a:schemeClr val="tx1"/>
                </a:solidFill>
                <a:latin typeface="Arial" panose="020B0604020202020204" pitchFamily="34" charset="0"/>
                <a:cs typeface="Arial" panose="020B0604020202020204" pitchFamily="34" charset="0"/>
              </a:defRPr>
            </a:lvl1pPr>
            <a:lvl2pPr marL="742950" indent="-285750" defTabSz="922338" eaLnBrk="0" hangingPunct="0">
              <a:defRPr b="1">
                <a:solidFill>
                  <a:schemeClr val="tx1"/>
                </a:solidFill>
                <a:latin typeface="Arial" panose="020B0604020202020204" pitchFamily="34" charset="0"/>
                <a:cs typeface="Arial" panose="020B0604020202020204" pitchFamily="34" charset="0"/>
              </a:defRPr>
            </a:lvl2pPr>
            <a:lvl3pPr marL="1143000" indent="-228600" defTabSz="922338" eaLnBrk="0" hangingPunct="0">
              <a:defRPr b="1">
                <a:solidFill>
                  <a:schemeClr val="tx1"/>
                </a:solidFill>
                <a:latin typeface="Arial" panose="020B0604020202020204" pitchFamily="34" charset="0"/>
                <a:cs typeface="Arial" panose="020B0604020202020204" pitchFamily="34" charset="0"/>
              </a:defRPr>
            </a:lvl3pPr>
            <a:lvl4pPr marL="1600200" indent="-228600" defTabSz="922338" eaLnBrk="0" hangingPunct="0">
              <a:defRPr b="1">
                <a:solidFill>
                  <a:schemeClr val="tx1"/>
                </a:solidFill>
                <a:latin typeface="Arial" panose="020B0604020202020204" pitchFamily="34" charset="0"/>
                <a:cs typeface="Arial" panose="020B0604020202020204" pitchFamily="34" charset="0"/>
              </a:defRPr>
            </a:lvl4pPr>
            <a:lvl5pPr marL="2057400" indent="-228600" defTabSz="922338" eaLnBrk="0" hangingPunct="0">
              <a:defRPr b="1">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r" defTabSz="922338" rtl="0" eaLnBrk="1" fontAlgn="base" latinLnBrk="0" hangingPunct="1">
              <a:lnSpc>
                <a:spcPct val="100000"/>
              </a:lnSpc>
              <a:spcBef>
                <a:spcPct val="0"/>
              </a:spcBef>
              <a:spcAft>
                <a:spcPct val="0"/>
              </a:spcAft>
              <a:buClrTx/>
              <a:buSzTx/>
              <a:buFontTx/>
              <a:buNone/>
              <a:tabLst/>
              <a:defRPr/>
            </a:pPr>
            <a:fld id="{FB2E0579-93D3-4C42-A2FD-6674A7DB2D2A}" type="slidenum">
              <a:rPr kumimoji="0" lang="en-US" altLang="en-US" sz="11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22338" rtl="0" eaLnBrk="1" fontAlgn="base" latinLnBrk="0" hangingPunct="1">
                <a:lnSpc>
                  <a:spcPct val="100000"/>
                </a:lnSpc>
                <a:spcBef>
                  <a:spcPct val="0"/>
                </a:spcBef>
                <a:spcAft>
                  <a:spcPct val="0"/>
                </a:spcAft>
                <a:buClrTx/>
                <a:buSzTx/>
                <a:buFontTx/>
                <a:buNone/>
                <a:tabLst/>
                <a:defRPr/>
              </a:pPr>
              <a:t>25</a:t>
            </a:fld>
            <a:endParaRPr kumimoji="0" lang="en-US" alt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627" name="Rectangle 2">
            <a:extLst>
              <a:ext uri="{FF2B5EF4-FFF2-40B4-BE49-F238E27FC236}">
                <a16:creationId xmlns:a16="http://schemas.microsoft.com/office/drawing/2014/main" id="{AA6A67B7-487E-C7AA-C11B-554CFCE484E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23312DF-B14C-2158-B8FE-A5C7C61BDF0C}"/>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057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0241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B81DB02-B8FA-8373-5631-0EDC7C0624D3}"/>
              </a:ext>
            </a:extLst>
          </p:cNvPr>
          <p:cNvSpPr>
            <a:spLocks noGrp="1" noChangeArrowheads="1"/>
          </p:cNvSpPr>
          <p:nvPr>
            <p:ph type="sldNum" sz="quarter" idx="5"/>
          </p:nvPr>
        </p:nvSpPr>
        <p:spPr>
          <a:noFill/>
        </p:spPr>
        <p:txBody>
          <a:bodyPr/>
          <a:lstStyle>
            <a:lvl1pPr defTabSz="922338" eaLnBrk="0" hangingPunct="0">
              <a:defRPr b="1">
                <a:solidFill>
                  <a:schemeClr val="tx1"/>
                </a:solidFill>
                <a:latin typeface="Arial" panose="020B0604020202020204" pitchFamily="34" charset="0"/>
                <a:cs typeface="Arial" panose="020B0604020202020204" pitchFamily="34" charset="0"/>
              </a:defRPr>
            </a:lvl1pPr>
            <a:lvl2pPr marL="742950" indent="-285750" defTabSz="922338" eaLnBrk="0" hangingPunct="0">
              <a:defRPr b="1">
                <a:solidFill>
                  <a:schemeClr val="tx1"/>
                </a:solidFill>
                <a:latin typeface="Arial" panose="020B0604020202020204" pitchFamily="34" charset="0"/>
                <a:cs typeface="Arial" panose="020B0604020202020204" pitchFamily="34" charset="0"/>
              </a:defRPr>
            </a:lvl2pPr>
            <a:lvl3pPr marL="1143000" indent="-228600" defTabSz="922338" eaLnBrk="0" hangingPunct="0">
              <a:defRPr b="1">
                <a:solidFill>
                  <a:schemeClr val="tx1"/>
                </a:solidFill>
                <a:latin typeface="Arial" panose="020B0604020202020204" pitchFamily="34" charset="0"/>
                <a:cs typeface="Arial" panose="020B0604020202020204" pitchFamily="34" charset="0"/>
              </a:defRPr>
            </a:lvl3pPr>
            <a:lvl4pPr marL="1600200" indent="-228600" defTabSz="922338" eaLnBrk="0" hangingPunct="0">
              <a:defRPr b="1">
                <a:solidFill>
                  <a:schemeClr val="tx1"/>
                </a:solidFill>
                <a:latin typeface="Arial" panose="020B0604020202020204" pitchFamily="34" charset="0"/>
                <a:cs typeface="Arial" panose="020B0604020202020204" pitchFamily="34" charset="0"/>
              </a:defRPr>
            </a:lvl4pPr>
            <a:lvl5pPr marL="2057400" indent="-228600" defTabSz="922338" eaLnBrk="0" hangingPunct="0">
              <a:defRPr b="1">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r" defTabSz="922338" rtl="0" eaLnBrk="1" fontAlgn="base" latinLnBrk="0" hangingPunct="1">
              <a:lnSpc>
                <a:spcPct val="100000"/>
              </a:lnSpc>
              <a:spcBef>
                <a:spcPct val="0"/>
              </a:spcBef>
              <a:spcAft>
                <a:spcPct val="0"/>
              </a:spcAft>
              <a:buClrTx/>
              <a:buSzTx/>
              <a:buFontTx/>
              <a:buNone/>
              <a:tabLst/>
              <a:defRPr/>
            </a:pPr>
            <a:fld id="{FB2E0579-93D3-4C42-A2FD-6674A7DB2D2A}" type="slidenum">
              <a:rPr kumimoji="0" lang="en-US" altLang="en-US" sz="11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22338" rtl="0" eaLnBrk="1" fontAlgn="base" latinLnBrk="0" hangingPunct="1">
                <a:lnSpc>
                  <a:spcPct val="100000"/>
                </a:lnSpc>
                <a:spcBef>
                  <a:spcPct val="0"/>
                </a:spcBef>
                <a:spcAft>
                  <a:spcPct val="0"/>
                </a:spcAft>
                <a:buClrTx/>
                <a:buSzTx/>
                <a:buFontTx/>
                <a:buNone/>
                <a:tabLst/>
                <a:defRPr/>
              </a:pPr>
              <a:t>28</a:t>
            </a:fld>
            <a:endParaRPr kumimoji="0" lang="en-US" alt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627" name="Rectangle 2">
            <a:extLst>
              <a:ext uri="{FF2B5EF4-FFF2-40B4-BE49-F238E27FC236}">
                <a16:creationId xmlns:a16="http://schemas.microsoft.com/office/drawing/2014/main" id="{AA6A67B7-487E-C7AA-C11B-554CFCE484E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23312DF-B14C-2158-B8FE-A5C7C61BDF0C}"/>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571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961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B81DB02-B8FA-8373-5631-0EDC7C0624D3}"/>
              </a:ext>
            </a:extLst>
          </p:cNvPr>
          <p:cNvSpPr>
            <a:spLocks noGrp="1" noChangeArrowheads="1"/>
          </p:cNvSpPr>
          <p:nvPr>
            <p:ph type="sldNum" sz="quarter" idx="5"/>
          </p:nvPr>
        </p:nvSpPr>
        <p:spPr>
          <a:noFill/>
        </p:spPr>
        <p:txBody>
          <a:bodyPr/>
          <a:lstStyle>
            <a:lvl1pPr defTabSz="922338" eaLnBrk="0" hangingPunct="0">
              <a:defRPr b="1">
                <a:solidFill>
                  <a:schemeClr val="tx1"/>
                </a:solidFill>
                <a:latin typeface="Arial" panose="020B0604020202020204" pitchFamily="34" charset="0"/>
                <a:cs typeface="Arial" panose="020B0604020202020204" pitchFamily="34" charset="0"/>
              </a:defRPr>
            </a:lvl1pPr>
            <a:lvl2pPr marL="742950" indent="-285750" defTabSz="922338" eaLnBrk="0" hangingPunct="0">
              <a:defRPr b="1">
                <a:solidFill>
                  <a:schemeClr val="tx1"/>
                </a:solidFill>
                <a:latin typeface="Arial" panose="020B0604020202020204" pitchFamily="34" charset="0"/>
                <a:cs typeface="Arial" panose="020B0604020202020204" pitchFamily="34" charset="0"/>
              </a:defRPr>
            </a:lvl2pPr>
            <a:lvl3pPr marL="1143000" indent="-228600" defTabSz="922338" eaLnBrk="0" hangingPunct="0">
              <a:defRPr b="1">
                <a:solidFill>
                  <a:schemeClr val="tx1"/>
                </a:solidFill>
                <a:latin typeface="Arial" panose="020B0604020202020204" pitchFamily="34" charset="0"/>
                <a:cs typeface="Arial" panose="020B0604020202020204" pitchFamily="34" charset="0"/>
              </a:defRPr>
            </a:lvl3pPr>
            <a:lvl4pPr marL="1600200" indent="-228600" defTabSz="922338" eaLnBrk="0" hangingPunct="0">
              <a:defRPr b="1">
                <a:solidFill>
                  <a:schemeClr val="tx1"/>
                </a:solidFill>
                <a:latin typeface="Arial" panose="020B0604020202020204" pitchFamily="34" charset="0"/>
                <a:cs typeface="Arial" panose="020B0604020202020204" pitchFamily="34" charset="0"/>
              </a:defRPr>
            </a:lvl4pPr>
            <a:lvl5pPr marL="2057400" indent="-228600" defTabSz="922338" eaLnBrk="0" hangingPunct="0">
              <a:defRPr b="1">
                <a:solidFill>
                  <a:schemeClr val="tx1"/>
                </a:solidFill>
                <a:latin typeface="Arial" panose="020B0604020202020204" pitchFamily="34" charset="0"/>
                <a:cs typeface="Arial" panose="020B0604020202020204" pitchFamily="34" charset="0"/>
              </a:defRPr>
            </a:lvl5pPr>
            <a:lvl6pPr marL="25146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defTabSz="922338"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marR="0" lvl="0" indent="0" algn="r" defTabSz="922338" rtl="0" eaLnBrk="1" fontAlgn="base" latinLnBrk="0" hangingPunct="1">
              <a:lnSpc>
                <a:spcPct val="100000"/>
              </a:lnSpc>
              <a:spcBef>
                <a:spcPct val="0"/>
              </a:spcBef>
              <a:spcAft>
                <a:spcPct val="0"/>
              </a:spcAft>
              <a:buClrTx/>
              <a:buSzTx/>
              <a:buFontTx/>
              <a:buNone/>
              <a:tabLst/>
              <a:defRPr/>
            </a:pPr>
            <a:fld id="{FB2E0579-93D3-4C42-A2FD-6674A7DB2D2A}" type="slidenum">
              <a:rPr kumimoji="0" lang="en-US" altLang="en-US" sz="11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22338" rtl="0" eaLnBrk="1" fontAlgn="base" latinLnBrk="0" hangingPunct="1">
                <a:lnSpc>
                  <a:spcPct val="100000"/>
                </a:lnSpc>
                <a:spcBef>
                  <a:spcPct val="0"/>
                </a:spcBef>
                <a:spcAft>
                  <a:spcPct val="0"/>
                </a:spcAft>
                <a:buClrTx/>
                <a:buSzTx/>
                <a:buFontTx/>
                <a:buNone/>
                <a:tabLst/>
                <a:defRPr/>
              </a:pPr>
              <a:t>6</a:t>
            </a:fld>
            <a:endParaRPr kumimoji="0" lang="en-US" alt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627" name="Rectangle 2">
            <a:extLst>
              <a:ext uri="{FF2B5EF4-FFF2-40B4-BE49-F238E27FC236}">
                <a16:creationId xmlns:a16="http://schemas.microsoft.com/office/drawing/2014/main" id="{AA6A67B7-487E-C7AA-C11B-554CFCE484E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23312DF-B14C-2158-B8FE-A5C7C61BDF0C}"/>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45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3718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1559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3677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389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428D681-7867-E949-A3D2-41DDE609BE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627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September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September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27,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27,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September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September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September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September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27,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27,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27,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27,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27,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27,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27,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27,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27,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27,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September 27,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27,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5" y="446259"/>
            <a:ext cx="10962696" cy="1076155"/>
          </a:xfrm>
        </p:spPr>
        <p:txBody>
          <a:bodyPr/>
          <a:lstStyle/>
          <a:p>
            <a:r>
              <a:rPr lang="en-US" dirty="0"/>
              <a:t>&lt;2 column&gt;</a:t>
            </a:r>
          </a:p>
        </p:txBody>
      </p:sp>
      <p:sp>
        <p:nvSpPr>
          <p:cNvPr id="3" name="Content Placeholder 2"/>
          <p:cNvSpPr>
            <a:spLocks noGrp="1"/>
          </p:cNvSpPr>
          <p:nvPr>
            <p:ph idx="1"/>
          </p:nvPr>
        </p:nvSpPr>
        <p:spPr>
          <a:xfrm>
            <a:off x="6316720"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5"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4"/>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5"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39" y="6292349"/>
            <a:ext cx="1515979" cy="430887"/>
          </a:xfrm>
          <a:prstGeom prst="rect">
            <a:avLst/>
          </a:prstGeom>
          <a:noFill/>
        </p:spPr>
        <p:txBody>
          <a:bodyPr wrap="square" lIns="0" tIns="0" rIns="0" bIns="0" rtlCol="0" anchor="t" anchorCtr="0">
            <a:spAutoFit/>
          </a:bodyPr>
          <a:lstStyle/>
          <a:p>
            <a:pPr algn="r"/>
            <a:r>
              <a:rPr lang="en-US" sz="1400" b="1" kern="600" spc="30" dirty="0">
                <a:solidFill>
                  <a:schemeClr val="accent2"/>
                </a:solidFill>
              </a:rPr>
              <a:t>Global </a:t>
            </a:r>
          </a:p>
          <a:p>
            <a:pPr algn="r"/>
            <a:r>
              <a:rPr lang="en-US" sz="1400" b="1" kern="600" spc="30" dirty="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964297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Cover slide">
    <p:spTree>
      <p:nvGrpSpPr>
        <p:cNvPr id="1" name=""/>
        <p:cNvGrpSpPr/>
        <p:nvPr/>
      </p:nvGrpSpPr>
      <p:grpSpPr>
        <a:xfrm>
          <a:off x="0" y="0"/>
          <a:ext cx="0" cy="0"/>
          <a:chOff x="0" y="0"/>
          <a:chExt cx="0" cy="0"/>
        </a:xfrm>
      </p:grpSpPr>
      <p:pic>
        <p:nvPicPr>
          <p:cNvPr id="8" name="Picture 7" descr="MRK_FirstPage.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ctrTitle" hasCustomPrompt="1"/>
          </p:nvPr>
        </p:nvSpPr>
        <p:spPr>
          <a:xfrm>
            <a:off x="616754" y="1185905"/>
            <a:ext cx="9298822"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755" y="5628837"/>
            <a:ext cx="480184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755" y="5374232"/>
            <a:ext cx="2581947"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13323609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5" y="2256205"/>
            <a:ext cx="6570528"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545" y="4631270"/>
            <a:ext cx="6570528" cy="1380067"/>
          </a:xfrm>
        </p:spPr>
        <p:txBody>
          <a:bodyPr anchor="t" anchorCtr="0"/>
          <a:lstStyle>
            <a:lvl1pPr marL="0" indent="0">
              <a:lnSpc>
                <a:spcPct val="95000"/>
              </a:lnSpc>
              <a:buNone/>
              <a:defRPr sz="2000" baseline="0">
                <a:solidFill>
                  <a:srgbClr val="000000"/>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grpSp>
        <p:nvGrpSpPr>
          <p:cNvPr id="8" name="Group 7"/>
          <p:cNvGrpSpPr/>
          <p:nvPr userDrawn="1"/>
        </p:nvGrpSpPr>
        <p:grpSpPr>
          <a:xfrm>
            <a:off x="93462" y="5977662"/>
            <a:ext cx="4835583" cy="789128"/>
            <a:chOff x="222030" y="5963374"/>
            <a:chExt cx="4834324" cy="78912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0" y="5963374"/>
              <a:ext cx="789128" cy="789128"/>
            </a:xfrm>
            <a:prstGeom prst="rect">
              <a:avLst/>
            </a:prstGeom>
            <a:effectLst>
              <a:softEdge rad="38100"/>
            </a:effectLst>
          </p:spPr>
        </p:pic>
        <p:sp>
          <p:nvSpPr>
            <p:cNvPr id="10" name="TextBox 9"/>
            <p:cNvSpPr txBox="1"/>
            <p:nvPr/>
          </p:nvSpPr>
          <p:spPr>
            <a:xfrm>
              <a:off x="1053624" y="6019384"/>
              <a:ext cx="4002730" cy="677108"/>
            </a:xfrm>
            <a:prstGeom prst="rect">
              <a:avLst/>
            </a:prstGeom>
            <a:noFill/>
          </p:spPr>
          <p:txBody>
            <a:bodyPr wrap="square" lIns="0" tIns="0" rIns="0" bIns="0" rtlCol="0" anchor="t" anchorCtr="0">
              <a:spAutoFit/>
            </a:bodyPr>
            <a:lstStyle/>
            <a:p>
              <a:r>
                <a:rPr lang="en-US" sz="2000" b="1" u="sng" kern="600" spc="30" dirty="0">
                  <a:solidFill>
                    <a:schemeClr val="tx1"/>
                  </a:solidFill>
                  <a:uFill>
                    <a:solidFill>
                      <a:schemeClr val="accent2"/>
                    </a:solidFill>
                  </a:uFill>
                </a:rPr>
                <a:t>CUSTOMER &amp; DATA ANALYTICS</a:t>
              </a:r>
            </a:p>
            <a:p>
              <a:r>
                <a:rPr lang="en-US" sz="1800" b="1" kern="600" spc="30" dirty="0">
                  <a:solidFill>
                    <a:schemeClr val="tx1"/>
                  </a:solidFill>
                  <a:latin typeface="Calibri" panose="020F0502020204030204" pitchFamily="34" charset="0"/>
                  <a:cs typeface="Calibri" panose="020F0502020204030204" pitchFamily="34" charset="0"/>
                </a:rPr>
                <a:t>Making </a:t>
              </a:r>
              <a:r>
                <a:rPr lang="en-US" sz="2400" b="1" kern="600" spc="30" dirty="0">
                  <a:solidFill>
                    <a:schemeClr val="tx1"/>
                  </a:solidFill>
                  <a:latin typeface="Calibri" panose="020F0502020204030204" pitchFamily="34" charset="0"/>
                  <a:cs typeface="Calibri" panose="020F0502020204030204" pitchFamily="34" charset="0"/>
                </a:rPr>
                <a:t>BIG</a:t>
              </a:r>
              <a:r>
                <a:rPr lang="en-US" sz="1800" b="1" kern="600" spc="30" dirty="0">
                  <a:solidFill>
                    <a:schemeClr val="tx1"/>
                  </a:solidFill>
                  <a:latin typeface="Calibri" panose="020F0502020204030204" pitchFamily="34" charset="0"/>
                  <a:cs typeface="Calibri" panose="020F0502020204030204" pitchFamily="34" charset="0"/>
                </a:rPr>
                <a:t> Data </a:t>
              </a:r>
              <a:r>
                <a:rPr lang="en-US" sz="1400" b="1" kern="600" spc="30" dirty="0">
                  <a:solidFill>
                    <a:schemeClr val="tx1"/>
                  </a:solidFill>
                  <a:latin typeface="Calibri" panose="020F0502020204030204" pitchFamily="34" charset="0"/>
                  <a:cs typeface="Calibri" panose="020F0502020204030204" pitchFamily="34" charset="0"/>
                </a:rPr>
                <a:t>SMALL</a:t>
              </a:r>
            </a:p>
          </p:txBody>
        </p:sp>
      </p:grpSp>
    </p:spTree>
    <p:extLst>
      <p:ext uri="{BB962C8B-B14F-4D97-AF65-F5344CB8AC3E}">
        <p14:creationId xmlns:p14="http://schemas.microsoft.com/office/powerpoint/2010/main" val="29986592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C477063E-CAEB-7D03-A6EB-EF34373B8690}"/>
              </a:ext>
            </a:extLst>
          </p:cNvPr>
          <p:cNvSpPr>
            <a:spLocks noChangeShapeType="1"/>
          </p:cNvSpPr>
          <p:nvPr/>
        </p:nvSpPr>
        <p:spPr bwMode="auto">
          <a:xfrm flipV="1">
            <a:off x="4142317" y="304800"/>
            <a:ext cx="33867" cy="5956300"/>
          </a:xfrm>
          <a:prstGeom prst="line">
            <a:avLst/>
          </a:prstGeom>
          <a:noFill/>
          <a:ln w="25400">
            <a:solidFill>
              <a:srgbClr val="00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p>
        </p:txBody>
      </p:sp>
      <p:graphicFrame>
        <p:nvGraphicFramePr>
          <p:cNvPr id="3" name="Object 3">
            <a:extLst>
              <a:ext uri="{FF2B5EF4-FFF2-40B4-BE49-F238E27FC236}">
                <a16:creationId xmlns:a16="http://schemas.microsoft.com/office/drawing/2014/main" id="{4B247AFD-FEAD-F673-3079-7000F2032F9E}"/>
              </a:ext>
            </a:extLst>
          </p:cNvPr>
          <p:cNvGraphicFramePr>
            <a:graphicFrameLocks noChangeAspect="1"/>
          </p:cNvGraphicFramePr>
          <p:nvPr/>
        </p:nvGraphicFramePr>
        <p:xfrm>
          <a:off x="4459818" y="1068388"/>
          <a:ext cx="3363383" cy="760412"/>
        </p:xfrm>
        <a:graphic>
          <a:graphicData uri="http://schemas.openxmlformats.org/presentationml/2006/ole">
            <mc:AlternateContent xmlns:mc="http://schemas.openxmlformats.org/markup-compatibility/2006">
              <mc:Choice xmlns:v="urn:schemas-microsoft-com:vml" Requires="v">
                <p:oleObj name="Picture" r:id="rId2" imgW="3373438" imgH="1017588" progId="Word.Picture.8">
                  <p:embed/>
                </p:oleObj>
              </mc:Choice>
              <mc:Fallback>
                <p:oleObj name="Picture" r:id="rId2" imgW="3373438" imgH="1017588" progId="Word.Picture.8">
                  <p:embed/>
                  <p:pic>
                    <p:nvPicPr>
                      <p:cNvPr id="3" name="Object 3">
                        <a:extLst>
                          <a:ext uri="{FF2B5EF4-FFF2-40B4-BE49-F238E27FC236}">
                            <a16:creationId xmlns:a16="http://schemas.microsoft.com/office/drawing/2014/main" id="{4B247AFD-FEAD-F673-3079-7000F2032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9818" y="1068388"/>
                        <a:ext cx="3363383"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9519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EDEA763-B2AB-68CF-B447-2901F6AC4AA7}"/>
              </a:ext>
            </a:extLst>
          </p:cNvPr>
          <p:cNvSpPr>
            <a:spLocks noGrp="1" noChangeArrowheads="1"/>
          </p:cNvSpPr>
          <p:nvPr>
            <p:ph type="sldNum" sz="quarter" idx="10"/>
          </p:nvPr>
        </p:nvSpPr>
        <p:spPr>
          <a:ln/>
        </p:spPr>
        <p:txBody>
          <a:bodyPr/>
          <a:lstStyle>
            <a:lvl1pPr>
              <a:defRPr/>
            </a:lvl1pPr>
          </a:lstStyle>
          <a:p>
            <a:fld id="{C18C1B3F-3110-4037-A9CD-B0AA591C6CCF}" type="slidenum">
              <a:rPr lang="en-US" altLang="en-US"/>
              <a:pPr/>
              <a:t>‹#›</a:t>
            </a:fld>
            <a:endParaRPr lang="en-US" altLang="en-US"/>
          </a:p>
        </p:txBody>
      </p:sp>
    </p:spTree>
    <p:extLst>
      <p:ext uri="{BB962C8B-B14F-4D97-AF65-F5344CB8AC3E}">
        <p14:creationId xmlns:p14="http://schemas.microsoft.com/office/powerpoint/2010/main" val="9300958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60050EE-865A-1123-5546-A66F92621C92}"/>
              </a:ext>
            </a:extLst>
          </p:cNvPr>
          <p:cNvSpPr>
            <a:spLocks noGrp="1" noChangeArrowheads="1"/>
          </p:cNvSpPr>
          <p:nvPr>
            <p:ph type="sldNum" sz="quarter" idx="10"/>
          </p:nvPr>
        </p:nvSpPr>
        <p:spPr>
          <a:ln/>
        </p:spPr>
        <p:txBody>
          <a:bodyPr/>
          <a:lstStyle>
            <a:lvl1pPr>
              <a:defRPr/>
            </a:lvl1pPr>
          </a:lstStyle>
          <a:p>
            <a:fld id="{8135578A-FFD5-42A5-9949-8E0D4DB017B4}" type="slidenum">
              <a:rPr lang="en-US" altLang="en-US"/>
              <a:pPr/>
              <a:t>‹#›</a:t>
            </a:fld>
            <a:endParaRPr lang="en-US" altLang="en-US"/>
          </a:p>
        </p:txBody>
      </p:sp>
    </p:spTree>
    <p:extLst>
      <p:ext uri="{BB962C8B-B14F-4D97-AF65-F5344CB8AC3E}">
        <p14:creationId xmlns:p14="http://schemas.microsoft.com/office/powerpoint/2010/main" val="20053283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371600"/>
            <a:ext cx="558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58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3E6DB07-AA27-9998-1B6C-695512452577}"/>
              </a:ext>
            </a:extLst>
          </p:cNvPr>
          <p:cNvSpPr>
            <a:spLocks noGrp="1" noChangeArrowheads="1"/>
          </p:cNvSpPr>
          <p:nvPr>
            <p:ph type="sldNum" sz="quarter" idx="10"/>
          </p:nvPr>
        </p:nvSpPr>
        <p:spPr>
          <a:ln/>
        </p:spPr>
        <p:txBody>
          <a:bodyPr/>
          <a:lstStyle>
            <a:lvl1pPr>
              <a:defRPr/>
            </a:lvl1pPr>
          </a:lstStyle>
          <a:p>
            <a:fld id="{CE89D376-3BFD-4829-8560-AB2CE8AF8E56}" type="slidenum">
              <a:rPr lang="en-US" altLang="en-US"/>
              <a:pPr/>
              <a:t>‹#›</a:t>
            </a:fld>
            <a:endParaRPr lang="en-US" altLang="en-US"/>
          </a:p>
        </p:txBody>
      </p:sp>
    </p:spTree>
    <p:extLst>
      <p:ext uri="{BB962C8B-B14F-4D97-AF65-F5344CB8AC3E}">
        <p14:creationId xmlns:p14="http://schemas.microsoft.com/office/powerpoint/2010/main" val="16005715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672D9CF-2960-CA08-46EC-12A7C9A59203}"/>
              </a:ext>
            </a:extLst>
          </p:cNvPr>
          <p:cNvSpPr>
            <a:spLocks noGrp="1" noChangeArrowheads="1"/>
          </p:cNvSpPr>
          <p:nvPr>
            <p:ph type="sldNum" sz="quarter" idx="10"/>
          </p:nvPr>
        </p:nvSpPr>
        <p:spPr>
          <a:ln/>
        </p:spPr>
        <p:txBody>
          <a:bodyPr/>
          <a:lstStyle>
            <a:lvl1pPr>
              <a:defRPr/>
            </a:lvl1pPr>
          </a:lstStyle>
          <a:p>
            <a:fld id="{7D6E94B7-DDDA-458F-919C-15F5D7F02739}" type="slidenum">
              <a:rPr lang="en-US" altLang="en-US"/>
              <a:pPr/>
              <a:t>‹#›</a:t>
            </a:fld>
            <a:endParaRPr lang="en-US" altLang="en-US"/>
          </a:p>
        </p:txBody>
      </p:sp>
    </p:spTree>
    <p:extLst>
      <p:ext uri="{BB962C8B-B14F-4D97-AF65-F5344CB8AC3E}">
        <p14:creationId xmlns:p14="http://schemas.microsoft.com/office/powerpoint/2010/main" val="23487054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E605CC5-ADBE-CBE4-D2E7-0540C8BDC168}"/>
              </a:ext>
            </a:extLst>
          </p:cNvPr>
          <p:cNvSpPr>
            <a:spLocks noGrp="1" noChangeArrowheads="1"/>
          </p:cNvSpPr>
          <p:nvPr>
            <p:ph type="sldNum" sz="quarter" idx="10"/>
          </p:nvPr>
        </p:nvSpPr>
        <p:spPr>
          <a:ln/>
        </p:spPr>
        <p:txBody>
          <a:bodyPr/>
          <a:lstStyle>
            <a:lvl1pPr>
              <a:defRPr/>
            </a:lvl1pPr>
          </a:lstStyle>
          <a:p>
            <a:fld id="{D8047664-89CD-49D1-8F45-414C74406B34}" type="slidenum">
              <a:rPr lang="en-US" altLang="en-US"/>
              <a:pPr/>
              <a:t>‹#›</a:t>
            </a:fld>
            <a:endParaRPr lang="en-US" altLang="en-US"/>
          </a:p>
        </p:txBody>
      </p:sp>
    </p:spTree>
    <p:extLst>
      <p:ext uri="{BB962C8B-B14F-4D97-AF65-F5344CB8AC3E}">
        <p14:creationId xmlns:p14="http://schemas.microsoft.com/office/powerpoint/2010/main" val="22398122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D24A534-B496-7B66-5D49-5CDB17DD67EF}"/>
              </a:ext>
            </a:extLst>
          </p:cNvPr>
          <p:cNvSpPr>
            <a:spLocks noGrp="1" noChangeArrowheads="1"/>
          </p:cNvSpPr>
          <p:nvPr>
            <p:ph type="sldNum" sz="quarter" idx="10"/>
          </p:nvPr>
        </p:nvSpPr>
        <p:spPr>
          <a:ln/>
        </p:spPr>
        <p:txBody>
          <a:bodyPr/>
          <a:lstStyle>
            <a:lvl1pPr>
              <a:defRPr/>
            </a:lvl1pPr>
          </a:lstStyle>
          <a:p>
            <a:fld id="{31406C63-3835-4AE8-9282-7629EACC99A4}" type="slidenum">
              <a:rPr lang="en-US" altLang="en-US"/>
              <a:pPr/>
              <a:t>‹#›</a:t>
            </a:fld>
            <a:endParaRPr lang="en-US" altLang="en-US"/>
          </a:p>
        </p:txBody>
      </p:sp>
    </p:spTree>
    <p:extLst>
      <p:ext uri="{BB962C8B-B14F-4D97-AF65-F5344CB8AC3E}">
        <p14:creationId xmlns:p14="http://schemas.microsoft.com/office/powerpoint/2010/main" val="34334704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B38B614-285F-C5B8-FEAB-AFED56C072C5}"/>
              </a:ext>
            </a:extLst>
          </p:cNvPr>
          <p:cNvSpPr>
            <a:spLocks noGrp="1" noChangeArrowheads="1"/>
          </p:cNvSpPr>
          <p:nvPr>
            <p:ph type="sldNum" sz="quarter" idx="10"/>
          </p:nvPr>
        </p:nvSpPr>
        <p:spPr>
          <a:ln/>
        </p:spPr>
        <p:txBody>
          <a:bodyPr/>
          <a:lstStyle>
            <a:lvl1pPr>
              <a:defRPr/>
            </a:lvl1pPr>
          </a:lstStyle>
          <a:p>
            <a:fld id="{65F447D3-D1AB-468D-BB4D-01E0AE0BA600}" type="slidenum">
              <a:rPr lang="en-US" altLang="en-US"/>
              <a:pPr/>
              <a:t>‹#›</a:t>
            </a:fld>
            <a:endParaRPr lang="en-US" altLang="en-US"/>
          </a:p>
        </p:txBody>
      </p:sp>
    </p:spTree>
    <p:extLst>
      <p:ext uri="{BB962C8B-B14F-4D97-AF65-F5344CB8AC3E}">
        <p14:creationId xmlns:p14="http://schemas.microsoft.com/office/powerpoint/2010/main" val="29955094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5BD3A62-2260-692A-975A-E516AA0BF058}"/>
              </a:ext>
            </a:extLst>
          </p:cNvPr>
          <p:cNvSpPr>
            <a:spLocks noGrp="1" noChangeArrowheads="1"/>
          </p:cNvSpPr>
          <p:nvPr>
            <p:ph type="sldNum" sz="quarter" idx="10"/>
          </p:nvPr>
        </p:nvSpPr>
        <p:spPr>
          <a:ln/>
        </p:spPr>
        <p:txBody>
          <a:bodyPr/>
          <a:lstStyle>
            <a:lvl1pPr>
              <a:defRPr/>
            </a:lvl1pPr>
          </a:lstStyle>
          <a:p>
            <a:fld id="{262209AC-7D88-4E94-A645-CE101CF0B9C5}" type="slidenum">
              <a:rPr lang="en-US" altLang="en-US"/>
              <a:pPr/>
              <a:t>‹#›</a:t>
            </a:fld>
            <a:endParaRPr lang="en-US" altLang="en-US"/>
          </a:p>
        </p:txBody>
      </p:sp>
    </p:spTree>
    <p:extLst>
      <p:ext uri="{BB962C8B-B14F-4D97-AF65-F5344CB8AC3E}">
        <p14:creationId xmlns:p14="http://schemas.microsoft.com/office/powerpoint/2010/main" val="15505065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4AE44CA-E0D4-AEFE-E21C-1791BEF63804}"/>
              </a:ext>
            </a:extLst>
          </p:cNvPr>
          <p:cNvSpPr>
            <a:spLocks noGrp="1" noChangeArrowheads="1"/>
          </p:cNvSpPr>
          <p:nvPr>
            <p:ph type="sldNum" sz="quarter" idx="10"/>
          </p:nvPr>
        </p:nvSpPr>
        <p:spPr>
          <a:ln/>
        </p:spPr>
        <p:txBody>
          <a:bodyPr/>
          <a:lstStyle>
            <a:lvl1pPr>
              <a:defRPr/>
            </a:lvl1pPr>
          </a:lstStyle>
          <a:p>
            <a:fld id="{621E8D0E-9A85-411A-A413-168C297A908C}" type="slidenum">
              <a:rPr lang="en-US" altLang="en-US"/>
              <a:pPr/>
              <a:t>‹#›</a:t>
            </a:fld>
            <a:endParaRPr lang="en-US" altLang="en-US"/>
          </a:p>
        </p:txBody>
      </p:sp>
    </p:spTree>
    <p:extLst>
      <p:ext uri="{BB962C8B-B14F-4D97-AF65-F5344CB8AC3E}">
        <p14:creationId xmlns:p14="http://schemas.microsoft.com/office/powerpoint/2010/main" val="41077305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1533" y="87314"/>
            <a:ext cx="2904067" cy="60848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9333" y="87314"/>
            <a:ext cx="8509000" cy="6084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BF790A8-87F3-22B1-E279-A6690EFAA4A3}"/>
              </a:ext>
            </a:extLst>
          </p:cNvPr>
          <p:cNvSpPr>
            <a:spLocks noGrp="1" noChangeArrowheads="1"/>
          </p:cNvSpPr>
          <p:nvPr>
            <p:ph type="sldNum" sz="quarter" idx="10"/>
          </p:nvPr>
        </p:nvSpPr>
        <p:spPr>
          <a:ln/>
        </p:spPr>
        <p:txBody>
          <a:bodyPr/>
          <a:lstStyle>
            <a:lvl1pPr>
              <a:defRPr/>
            </a:lvl1pPr>
          </a:lstStyle>
          <a:p>
            <a:fld id="{93FACECD-69C7-4984-BF7A-7B1F9A97D55D}" type="slidenum">
              <a:rPr lang="en-US" altLang="en-US"/>
              <a:pPr/>
              <a:t>‹#›</a:t>
            </a:fld>
            <a:endParaRPr lang="en-US" altLang="en-US"/>
          </a:p>
        </p:txBody>
      </p:sp>
    </p:spTree>
    <p:extLst>
      <p:ext uri="{BB962C8B-B14F-4D97-AF65-F5344CB8AC3E}">
        <p14:creationId xmlns:p14="http://schemas.microsoft.com/office/powerpoint/2010/main" val="306061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9333" y="87314"/>
            <a:ext cx="9448800" cy="695325"/>
          </a:xfrm>
        </p:spPr>
        <p:txBody>
          <a:bodyPr/>
          <a:lstStyle/>
          <a:p>
            <a:r>
              <a:rPr lang="en-US"/>
              <a:t>Click to edit Master title style</a:t>
            </a:r>
          </a:p>
        </p:txBody>
      </p:sp>
      <p:sp>
        <p:nvSpPr>
          <p:cNvPr id="3" name="Table Placeholder 2"/>
          <p:cNvSpPr>
            <a:spLocks noGrp="1"/>
          </p:cNvSpPr>
          <p:nvPr>
            <p:ph type="tbl" idx="1"/>
          </p:nvPr>
        </p:nvSpPr>
        <p:spPr>
          <a:xfrm>
            <a:off x="406400" y="1371600"/>
            <a:ext cx="11379200" cy="4800600"/>
          </a:xfrm>
        </p:spPr>
        <p:txBody>
          <a:bodyPr/>
          <a:lstStyle/>
          <a:p>
            <a:pPr lvl="0"/>
            <a:endParaRPr lang="en-US" noProof="0"/>
          </a:p>
        </p:txBody>
      </p:sp>
      <p:sp>
        <p:nvSpPr>
          <p:cNvPr id="4" name="Rectangle 4">
            <a:extLst>
              <a:ext uri="{FF2B5EF4-FFF2-40B4-BE49-F238E27FC236}">
                <a16:creationId xmlns:a16="http://schemas.microsoft.com/office/drawing/2014/main" id="{3B7E489A-EDDB-683C-B456-0CEFBF455B36}"/>
              </a:ext>
            </a:extLst>
          </p:cNvPr>
          <p:cNvSpPr>
            <a:spLocks noGrp="1" noChangeArrowheads="1"/>
          </p:cNvSpPr>
          <p:nvPr>
            <p:ph type="sldNum" sz="quarter" idx="10"/>
          </p:nvPr>
        </p:nvSpPr>
        <p:spPr>
          <a:ln/>
        </p:spPr>
        <p:txBody>
          <a:bodyPr/>
          <a:lstStyle>
            <a:lvl1pPr>
              <a:defRPr/>
            </a:lvl1pPr>
          </a:lstStyle>
          <a:p>
            <a:fld id="{8F47CF3D-84EC-4FDF-8FCC-0F827F36750B}" type="slidenum">
              <a:rPr lang="en-US" altLang="en-US"/>
              <a:pPr/>
              <a:t>‹#›</a:t>
            </a:fld>
            <a:endParaRPr lang="en-US" altLang="en-US"/>
          </a:p>
        </p:txBody>
      </p:sp>
    </p:spTree>
    <p:extLst>
      <p:ext uri="{BB962C8B-B14F-4D97-AF65-F5344CB8AC3E}">
        <p14:creationId xmlns:p14="http://schemas.microsoft.com/office/powerpoint/2010/main" val="6492626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333" y="87314"/>
            <a:ext cx="9448800" cy="695325"/>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88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588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10046AD-F425-C432-57DF-096B5E36D439}"/>
              </a:ext>
            </a:extLst>
          </p:cNvPr>
          <p:cNvSpPr>
            <a:spLocks noGrp="1" noChangeArrowheads="1"/>
          </p:cNvSpPr>
          <p:nvPr>
            <p:ph type="sldNum" sz="quarter" idx="10"/>
          </p:nvPr>
        </p:nvSpPr>
        <p:spPr>
          <a:ln/>
        </p:spPr>
        <p:txBody>
          <a:bodyPr/>
          <a:lstStyle>
            <a:lvl1pPr>
              <a:defRPr/>
            </a:lvl1pPr>
          </a:lstStyle>
          <a:p>
            <a:fld id="{EBDE7387-3260-44C0-B6E1-8034DE69427B}" type="slidenum">
              <a:rPr lang="en-US" altLang="en-US"/>
              <a:pPr/>
              <a:t>‹#›</a:t>
            </a:fld>
            <a:endParaRPr lang="en-US" altLang="en-US"/>
          </a:p>
        </p:txBody>
      </p:sp>
    </p:spTree>
    <p:extLst>
      <p:ext uri="{BB962C8B-B14F-4D97-AF65-F5344CB8AC3E}">
        <p14:creationId xmlns:p14="http://schemas.microsoft.com/office/powerpoint/2010/main" val="788075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9333" y="87314"/>
            <a:ext cx="9448800" cy="695325"/>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88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716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481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46B8F438-440A-6378-8F52-4573FD8A1B3C}"/>
              </a:ext>
            </a:extLst>
          </p:cNvPr>
          <p:cNvSpPr>
            <a:spLocks noGrp="1" noChangeArrowheads="1"/>
          </p:cNvSpPr>
          <p:nvPr>
            <p:ph type="sldNum" sz="quarter" idx="10"/>
          </p:nvPr>
        </p:nvSpPr>
        <p:spPr>
          <a:ln/>
        </p:spPr>
        <p:txBody>
          <a:bodyPr/>
          <a:lstStyle>
            <a:lvl1pPr>
              <a:defRPr/>
            </a:lvl1pPr>
          </a:lstStyle>
          <a:p>
            <a:fld id="{5DDC38B0-D1D0-4E0C-8A1E-A7E14399D73A}" type="slidenum">
              <a:rPr lang="en-US" altLang="en-US"/>
              <a:pPr/>
              <a:t>‹#›</a:t>
            </a:fld>
            <a:endParaRPr lang="en-US" altLang="en-US"/>
          </a:p>
        </p:txBody>
      </p:sp>
    </p:spTree>
    <p:extLst>
      <p:ext uri="{BB962C8B-B14F-4D97-AF65-F5344CB8AC3E}">
        <p14:creationId xmlns:p14="http://schemas.microsoft.com/office/powerpoint/2010/main" val="2742150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9333" y="87314"/>
            <a:ext cx="9448800" cy="695325"/>
          </a:xfrm>
        </p:spPr>
        <p:txBody>
          <a:bodyPr/>
          <a:lstStyle/>
          <a:p>
            <a:r>
              <a:rPr lang="en-US"/>
              <a:t>Click to edit Master title style</a:t>
            </a:r>
          </a:p>
        </p:txBody>
      </p:sp>
      <p:sp>
        <p:nvSpPr>
          <p:cNvPr id="3" name="Content Placeholder 2"/>
          <p:cNvSpPr>
            <a:spLocks noGrp="1"/>
          </p:cNvSpPr>
          <p:nvPr>
            <p:ph sz="quarter" idx="1"/>
          </p:nvPr>
        </p:nvSpPr>
        <p:spPr>
          <a:xfrm>
            <a:off x="406400" y="13716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716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8481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848100"/>
            <a:ext cx="5588000" cy="2324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EDC8879-2F92-564E-D923-32B4EB3CADEC}"/>
              </a:ext>
            </a:extLst>
          </p:cNvPr>
          <p:cNvSpPr>
            <a:spLocks noGrp="1" noChangeArrowheads="1"/>
          </p:cNvSpPr>
          <p:nvPr>
            <p:ph type="sldNum" sz="quarter" idx="10"/>
          </p:nvPr>
        </p:nvSpPr>
        <p:spPr>
          <a:ln/>
        </p:spPr>
        <p:txBody>
          <a:bodyPr/>
          <a:lstStyle>
            <a:lvl1pPr>
              <a:defRPr/>
            </a:lvl1pPr>
          </a:lstStyle>
          <a:p>
            <a:fld id="{F033CDF6-48B6-485D-9DA8-A6DEBCF99659}" type="slidenum">
              <a:rPr lang="en-US" altLang="en-US"/>
              <a:pPr/>
              <a:t>‹#›</a:t>
            </a:fld>
            <a:endParaRPr lang="en-US" altLang="en-US"/>
          </a:p>
        </p:txBody>
      </p:sp>
    </p:spTree>
    <p:extLst>
      <p:ext uri="{BB962C8B-B14F-4D97-AF65-F5344CB8AC3E}">
        <p14:creationId xmlns:p14="http://schemas.microsoft.com/office/powerpoint/2010/main" val="223821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image" Target="../media/image1.png"/><Relationship Id="rId2" Type="http://schemas.openxmlformats.org/officeDocument/2006/relationships/slideLayout" Target="../slideLayouts/slideLayout60.xml"/><Relationship Id="rId16" Type="http://schemas.openxmlformats.org/officeDocument/2006/relationships/theme" Target="../theme/theme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27,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60">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468442394,&quot;Placement&quot;:&quot;Header&quot;,&quot;Top&quot;:0.0,&quot;Left&quot;:0.0,&quot;SlideWidth&quot;:960,&quot;SlideHeight&quot;:540}">
            <a:extLst>
              <a:ext uri="{FF2B5EF4-FFF2-40B4-BE49-F238E27FC236}">
                <a16:creationId xmlns:a16="http://schemas.microsoft.com/office/drawing/2014/main" id="{46AA26BA-D8B4-4593-8CCC-FC18C6E052FD}"/>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endParaRPr lang="en-US" sz="1200" dirty="0">
              <a:solidFill>
                <a:srgbClr val="00B294"/>
              </a:solidFill>
              <a:latin typeface="Calibri" panose="020F0502020204030204" pitchFamily="34" charset="0"/>
            </a:endParaRP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35" r:id="rId56"/>
    <p:sldLayoutId id="2147483738" r:id="rId57"/>
    <p:sldLayoutId id="2147483739" r:id="rId58"/>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218822E-D2A3-4DE6-9413-06AB7E9C7B1C}"/>
              </a:ext>
            </a:extLst>
          </p:cNvPr>
          <p:cNvSpPr>
            <a:spLocks noGrp="1" noChangeArrowheads="1"/>
          </p:cNvSpPr>
          <p:nvPr>
            <p:ph type="title"/>
          </p:nvPr>
        </p:nvSpPr>
        <p:spPr bwMode="auto">
          <a:xfrm>
            <a:off x="169333" y="87314"/>
            <a:ext cx="94488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31F5F01-A244-2938-3028-2BC8D4453927}"/>
              </a:ext>
            </a:extLst>
          </p:cNvPr>
          <p:cNvSpPr>
            <a:spLocks noGrp="1" noChangeArrowheads="1"/>
          </p:cNvSpPr>
          <p:nvPr>
            <p:ph type="body" idx="1"/>
          </p:nvPr>
        </p:nvSpPr>
        <p:spPr bwMode="auto">
          <a:xfrm>
            <a:off x="406400" y="1371600"/>
            <a:ext cx="11379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9812" name="Rectangle 4">
            <a:extLst>
              <a:ext uri="{FF2B5EF4-FFF2-40B4-BE49-F238E27FC236}">
                <a16:creationId xmlns:a16="http://schemas.microsoft.com/office/drawing/2014/main" id="{FBFF05DC-D91B-A762-19F6-5E33AAFBA4B7}"/>
              </a:ext>
            </a:extLst>
          </p:cNvPr>
          <p:cNvSpPr>
            <a:spLocks noGrp="1" noChangeArrowheads="1"/>
          </p:cNvSpPr>
          <p:nvPr>
            <p:ph type="sldNum" sz="quarter" idx="4"/>
          </p:nvPr>
        </p:nvSpPr>
        <p:spPr bwMode="auto">
          <a:xfrm>
            <a:off x="11582400" y="6553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b="0"/>
            </a:lvl1pPr>
          </a:lstStyle>
          <a:p>
            <a:fld id="{36D42897-4470-4722-8C9F-E11D3D663195}" type="slidenum">
              <a:rPr lang="en-US" altLang="en-US"/>
              <a:pPr/>
              <a:t>‹#›</a:t>
            </a:fld>
            <a:endParaRPr lang="en-US" altLang="en-US"/>
          </a:p>
        </p:txBody>
      </p:sp>
      <p:sp>
        <p:nvSpPr>
          <p:cNvPr id="1029" name="Line 5">
            <a:extLst>
              <a:ext uri="{FF2B5EF4-FFF2-40B4-BE49-F238E27FC236}">
                <a16:creationId xmlns:a16="http://schemas.microsoft.com/office/drawing/2014/main" id="{B8F76071-635B-AE50-A9F5-DF4342F6D5A2}"/>
              </a:ext>
            </a:extLst>
          </p:cNvPr>
          <p:cNvSpPr>
            <a:spLocks noChangeShapeType="1"/>
          </p:cNvSpPr>
          <p:nvPr/>
        </p:nvSpPr>
        <p:spPr bwMode="auto">
          <a:xfrm flipH="1">
            <a:off x="304800" y="863600"/>
            <a:ext cx="11582400" cy="0"/>
          </a:xfrm>
          <a:prstGeom prst="line">
            <a:avLst/>
          </a:prstGeom>
          <a:noFill/>
          <a:ln w="28575">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p>
        </p:txBody>
      </p:sp>
      <p:sp>
        <p:nvSpPr>
          <p:cNvPr id="1031" name="AutoShape 14">
            <a:extLst>
              <a:ext uri="{FF2B5EF4-FFF2-40B4-BE49-F238E27FC236}">
                <a16:creationId xmlns:a16="http://schemas.microsoft.com/office/drawing/2014/main" id="{9BE0461F-DB49-6DBE-3370-60FCE435FE23}"/>
              </a:ext>
            </a:extLst>
          </p:cNvPr>
          <p:cNvSpPr>
            <a:spLocks noChangeAspect="1" noChangeArrowheads="1" noTextEdit="1"/>
          </p:cNvSpPr>
          <p:nvPr userDrawn="1"/>
        </p:nvSpPr>
        <p:spPr bwMode="auto">
          <a:xfrm>
            <a:off x="10464800" y="3175"/>
            <a:ext cx="1625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900"/>
          </a:p>
        </p:txBody>
      </p:sp>
      <p:sp>
        <p:nvSpPr>
          <p:cNvPr id="1033" name="Rectangle 27">
            <a:extLst>
              <a:ext uri="{FF2B5EF4-FFF2-40B4-BE49-F238E27FC236}">
                <a16:creationId xmlns:a16="http://schemas.microsoft.com/office/drawing/2014/main" id="{4464B6D4-37B8-1531-B709-C7773607E176}"/>
              </a:ext>
            </a:extLst>
          </p:cNvPr>
          <p:cNvSpPr>
            <a:spLocks noChangeArrowheads="1"/>
          </p:cNvSpPr>
          <p:nvPr userDrawn="1"/>
        </p:nvSpPr>
        <p:spPr bwMode="auto">
          <a:xfrm>
            <a:off x="10655300" y="566739"/>
            <a:ext cx="13465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900" i="1">
                <a:solidFill>
                  <a:srgbClr val="FFFFFF"/>
                </a:solidFill>
              </a:rPr>
              <a:t>1T</a:t>
            </a:r>
            <a:endParaRPr lang="en-US" altLang="en-US" sz="900" b="0"/>
          </a:p>
        </p:txBody>
      </p:sp>
      <p:grpSp>
        <p:nvGrpSpPr>
          <p:cNvPr id="1034" name="Group 33">
            <a:extLst>
              <a:ext uri="{FF2B5EF4-FFF2-40B4-BE49-F238E27FC236}">
                <a16:creationId xmlns:a16="http://schemas.microsoft.com/office/drawing/2014/main" id="{35AC038B-8A57-774F-C152-95D8F3135BCC}"/>
              </a:ext>
            </a:extLst>
          </p:cNvPr>
          <p:cNvGrpSpPr>
            <a:grpSpLocks/>
          </p:cNvGrpSpPr>
          <p:nvPr userDrawn="1"/>
        </p:nvGrpSpPr>
        <p:grpSpPr bwMode="auto">
          <a:xfrm>
            <a:off x="10598151" y="538163"/>
            <a:ext cx="281516" cy="176212"/>
            <a:chOff x="5007" y="339"/>
            <a:chExt cx="133" cy="111"/>
          </a:xfrm>
        </p:grpSpPr>
        <p:sp>
          <p:nvSpPr>
            <p:cNvPr id="1065" name="Freeform 28">
              <a:extLst>
                <a:ext uri="{FF2B5EF4-FFF2-40B4-BE49-F238E27FC236}">
                  <a16:creationId xmlns:a16="http://schemas.microsoft.com/office/drawing/2014/main" id="{4EB76EEA-8F13-6E9A-F818-D9430E9AF92C}"/>
                </a:ext>
              </a:extLst>
            </p:cNvPr>
            <p:cNvSpPr>
              <a:spLocks/>
            </p:cNvSpPr>
            <p:nvPr userDrawn="1"/>
          </p:nvSpPr>
          <p:spPr bwMode="auto">
            <a:xfrm>
              <a:off x="5007" y="339"/>
              <a:ext cx="133" cy="111"/>
            </a:xfrm>
            <a:custGeom>
              <a:avLst/>
              <a:gdLst>
                <a:gd name="T0" fmla="*/ 0 w 4800"/>
                <a:gd name="T1" fmla="*/ 21 h 4000"/>
                <a:gd name="T2" fmla="*/ 7 w 4800"/>
                <a:gd name="T3" fmla="*/ 14 h 4000"/>
                <a:gd name="T4" fmla="*/ 119 w 4800"/>
                <a:gd name="T5" fmla="*/ 14 h 4000"/>
                <a:gd name="T6" fmla="*/ 119 w 4800"/>
                <a:gd name="T7" fmla="*/ 7 h 4000"/>
                <a:gd name="T8" fmla="*/ 126 w 4800"/>
                <a:gd name="T9" fmla="*/ 0 h 4000"/>
                <a:gd name="T10" fmla="*/ 133 w 4800"/>
                <a:gd name="T11" fmla="*/ 7 h 4000"/>
                <a:gd name="T12" fmla="*/ 133 w 4800"/>
                <a:gd name="T13" fmla="*/ 90 h 4000"/>
                <a:gd name="T14" fmla="*/ 126 w 4800"/>
                <a:gd name="T15" fmla="*/ 97 h 4000"/>
                <a:gd name="T16" fmla="*/ 14 w 4800"/>
                <a:gd name="T17" fmla="*/ 97 h 4000"/>
                <a:gd name="T18" fmla="*/ 14 w 4800"/>
                <a:gd name="T19" fmla="*/ 104 h 4000"/>
                <a:gd name="T20" fmla="*/ 7 w 4800"/>
                <a:gd name="T21" fmla="*/ 111 h 4000"/>
                <a:gd name="T22" fmla="*/ 0 w 4800"/>
                <a:gd name="T23" fmla="*/ 104 h 4000"/>
                <a:gd name="T24" fmla="*/ 0 w 4800"/>
                <a:gd name="T25" fmla="*/ 21 h 4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00" h="4000">
                  <a:moveTo>
                    <a:pt x="0" y="750"/>
                  </a:moveTo>
                  <a:cubicBezTo>
                    <a:pt x="0" y="612"/>
                    <a:pt x="112" y="500"/>
                    <a:pt x="250" y="500"/>
                  </a:cubicBezTo>
                  <a:lnTo>
                    <a:pt x="4300" y="500"/>
                  </a:lnTo>
                  <a:lnTo>
                    <a:pt x="4300" y="250"/>
                  </a:lnTo>
                  <a:cubicBezTo>
                    <a:pt x="4300" y="112"/>
                    <a:pt x="4412" y="0"/>
                    <a:pt x="4550" y="0"/>
                  </a:cubicBezTo>
                  <a:cubicBezTo>
                    <a:pt x="4688" y="0"/>
                    <a:pt x="4800" y="112"/>
                    <a:pt x="4800" y="250"/>
                  </a:cubicBezTo>
                  <a:lnTo>
                    <a:pt x="4800" y="3250"/>
                  </a:lnTo>
                  <a:cubicBezTo>
                    <a:pt x="4800" y="3388"/>
                    <a:pt x="4688" y="3500"/>
                    <a:pt x="4550" y="3500"/>
                  </a:cubicBezTo>
                  <a:lnTo>
                    <a:pt x="500" y="3500"/>
                  </a:lnTo>
                  <a:lnTo>
                    <a:pt x="500" y="3750"/>
                  </a:lnTo>
                  <a:cubicBezTo>
                    <a:pt x="500" y="3888"/>
                    <a:pt x="388" y="4000"/>
                    <a:pt x="250" y="4000"/>
                  </a:cubicBezTo>
                  <a:cubicBezTo>
                    <a:pt x="112" y="4000"/>
                    <a:pt x="0" y="3888"/>
                    <a:pt x="0" y="3750"/>
                  </a:cubicBezTo>
                  <a:lnTo>
                    <a:pt x="0" y="750"/>
                  </a:lnTo>
                  <a:close/>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900"/>
            </a:p>
          </p:txBody>
        </p:sp>
        <p:sp>
          <p:nvSpPr>
            <p:cNvPr id="1066" name="Freeform 29">
              <a:extLst>
                <a:ext uri="{FF2B5EF4-FFF2-40B4-BE49-F238E27FC236}">
                  <a16:creationId xmlns:a16="http://schemas.microsoft.com/office/drawing/2014/main" id="{0F7A2097-BB7A-A544-9EEE-3ADDA142F65E}"/>
                </a:ext>
              </a:extLst>
            </p:cNvPr>
            <p:cNvSpPr>
              <a:spLocks/>
            </p:cNvSpPr>
            <p:nvPr userDrawn="1"/>
          </p:nvSpPr>
          <p:spPr bwMode="auto">
            <a:xfrm>
              <a:off x="5007" y="356"/>
              <a:ext cx="14" cy="11"/>
            </a:xfrm>
            <a:custGeom>
              <a:avLst/>
              <a:gdLst>
                <a:gd name="T0" fmla="*/ 0 w 500"/>
                <a:gd name="T1" fmla="*/ 4 h 375"/>
                <a:gd name="T2" fmla="*/ 7 w 500"/>
                <a:gd name="T3" fmla="*/ 11 h 375"/>
                <a:gd name="T4" fmla="*/ 14 w 500"/>
                <a:gd name="T5" fmla="*/ 4 h 375"/>
                <a:gd name="T6" fmla="*/ 11 w 500"/>
                <a:gd name="T7" fmla="*/ 0 h 375"/>
                <a:gd name="T8" fmla="*/ 7 w 500"/>
                <a:gd name="T9" fmla="*/ 4 h 375"/>
                <a:gd name="T10" fmla="*/ 7 w 500"/>
                <a:gd name="T11" fmla="*/ 11 h 3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375">
                  <a:moveTo>
                    <a:pt x="0" y="125"/>
                  </a:moveTo>
                  <a:cubicBezTo>
                    <a:pt x="0" y="263"/>
                    <a:pt x="112" y="375"/>
                    <a:pt x="250" y="375"/>
                  </a:cubicBezTo>
                  <a:cubicBezTo>
                    <a:pt x="388" y="375"/>
                    <a:pt x="500" y="263"/>
                    <a:pt x="500" y="125"/>
                  </a:cubicBezTo>
                  <a:cubicBezTo>
                    <a:pt x="500" y="56"/>
                    <a:pt x="444" y="0"/>
                    <a:pt x="375" y="0"/>
                  </a:cubicBezTo>
                  <a:cubicBezTo>
                    <a:pt x="306" y="0"/>
                    <a:pt x="250" y="56"/>
                    <a:pt x="250" y="125"/>
                  </a:cubicBezTo>
                  <a:lnTo>
                    <a:pt x="250" y="375"/>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900"/>
            </a:p>
          </p:txBody>
        </p:sp>
        <p:sp>
          <p:nvSpPr>
            <p:cNvPr id="1067" name="Line 30">
              <a:extLst>
                <a:ext uri="{FF2B5EF4-FFF2-40B4-BE49-F238E27FC236}">
                  <a16:creationId xmlns:a16="http://schemas.microsoft.com/office/drawing/2014/main" id="{CF597197-BBAF-0A52-47C3-76C62560F657}"/>
                </a:ext>
              </a:extLst>
            </p:cNvPr>
            <p:cNvSpPr>
              <a:spLocks noChangeShapeType="1"/>
            </p:cNvSpPr>
            <p:nvPr userDrawn="1"/>
          </p:nvSpPr>
          <p:spPr bwMode="auto">
            <a:xfrm>
              <a:off x="5021" y="360"/>
              <a:ext cx="0" cy="76"/>
            </a:xfrm>
            <a:prstGeom prst="line">
              <a:avLst/>
            </a:prstGeom>
            <a:noFill/>
            <a:ln w="4763" cap="rnd">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900"/>
            </a:p>
          </p:txBody>
        </p:sp>
        <p:sp>
          <p:nvSpPr>
            <p:cNvPr id="1068" name="Freeform 31">
              <a:extLst>
                <a:ext uri="{FF2B5EF4-FFF2-40B4-BE49-F238E27FC236}">
                  <a16:creationId xmlns:a16="http://schemas.microsoft.com/office/drawing/2014/main" id="{C25980C1-4D39-3B1B-17D9-E61744685622}"/>
                </a:ext>
              </a:extLst>
            </p:cNvPr>
            <p:cNvSpPr>
              <a:spLocks/>
            </p:cNvSpPr>
            <p:nvPr userDrawn="1"/>
          </p:nvSpPr>
          <p:spPr bwMode="auto">
            <a:xfrm>
              <a:off x="5126" y="346"/>
              <a:ext cx="14" cy="7"/>
            </a:xfrm>
            <a:custGeom>
              <a:avLst/>
              <a:gdLst>
                <a:gd name="T0" fmla="*/ 14 w 500"/>
                <a:gd name="T1" fmla="*/ 0 h 250"/>
                <a:gd name="T2" fmla="*/ 7 w 500"/>
                <a:gd name="T3" fmla="*/ 7 h 250"/>
                <a:gd name="T4" fmla="*/ 0 w 500"/>
                <a:gd name="T5" fmla="*/ 7 h 250"/>
                <a:gd name="T6" fmla="*/ 0 60000 65536"/>
                <a:gd name="T7" fmla="*/ 0 60000 65536"/>
                <a:gd name="T8" fmla="*/ 0 60000 65536"/>
              </a:gdLst>
              <a:ahLst/>
              <a:cxnLst>
                <a:cxn ang="T6">
                  <a:pos x="T0" y="T1"/>
                </a:cxn>
                <a:cxn ang="T7">
                  <a:pos x="T2" y="T3"/>
                </a:cxn>
                <a:cxn ang="T8">
                  <a:pos x="T4" y="T5"/>
                </a:cxn>
              </a:cxnLst>
              <a:rect l="0" t="0" r="r" b="b"/>
              <a:pathLst>
                <a:path w="500" h="250">
                  <a:moveTo>
                    <a:pt x="500" y="0"/>
                  </a:moveTo>
                  <a:cubicBezTo>
                    <a:pt x="500" y="138"/>
                    <a:pt x="388" y="250"/>
                    <a:pt x="250" y="250"/>
                  </a:cubicBezTo>
                  <a:lnTo>
                    <a:pt x="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900"/>
            </a:p>
          </p:txBody>
        </p:sp>
        <p:sp>
          <p:nvSpPr>
            <p:cNvPr id="1069" name="Freeform 32">
              <a:extLst>
                <a:ext uri="{FF2B5EF4-FFF2-40B4-BE49-F238E27FC236}">
                  <a16:creationId xmlns:a16="http://schemas.microsoft.com/office/drawing/2014/main" id="{E1EF9B18-DE41-7687-CDD6-D04F274083F3}"/>
                </a:ext>
              </a:extLst>
            </p:cNvPr>
            <p:cNvSpPr>
              <a:spLocks/>
            </p:cNvSpPr>
            <p:nvPr userDrawn="1"/>
          </p:nvSpPr>
          <p:spPr bwMode="auto">
            <a:xfrm>
              <a:off x="5126" y="346"/>
              <a:ext cx="7" cy="7"/>
            </a:xfrm>
            <a:custGeom>
              <a:avLst/>
              <a:gdLst>
                <a:gd name="T0" fmla="*/ 0 w 250"/>
                <a:gd name="T1" fmla="*/ 0 h 250"/>
                <a:gd name="T2" fmla="*/ 4 w 250"/>
                <a:gd name="T3" fmla="*/ 4 h 250"/>
                <a:gd name="T4" fmla="*/ 7 w 250"/>
                <a:gd name="T5" fmla="*/ 0 h 250"/>
                <a:gd name="T6" fmla="*/ 7 w 250"/>
                <a:gd name="T7" fmla="*/ 7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cubicBezTo>
                    <a:pt x="0" y="69"/>
                    <a:pt x="56" y="125"/>
                    <a:pt x="125" y="125"/>
                  </a:cubicBezTo>
                  <a:cubicBezTo>
                    <a:pt x="194" y="125"/>
                    <a:pt x="250" y="69"/>
                    <a:pt x="250" y="0"/>
                  </a:cubicBezTo>
                  <a:lnTo>
                    <a:pt x="250" y="250"/>
                  </a:lnTo>
                </a:path>
              </a:pathLst>
            </a:cu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900"/>
            </a:p>
          </p:txBody>
        </p:sp>
      </p:grpSp>
      <p:sp>
        <p:nvSpPr>
          <p:cNvPr id="1037" name="Rectangle 39">
            <a:extLst>
              <a:ext uri="{FF2B5EF4-FFF2-40B4-BE49-F238E27FC236}">
                <a16:creationId xmlns:a16="http://schemas.microsoft.com/office/drawing/2014/main" id="{6FB1990C-5746-A8F5-2501-865BB1CB1A76}"/>
              </a:ext>
            </a:extLst>
          </p:cNvPr>
          <p:cNvSpPr>
            <a:spLocks noChangeArrowheads="1"/>
          </p:cNvSpPr>
          <p:nvPr userDrawn="1"/>
        </p:nvSpPr>
        <p:spPr bwMode="auto">
          <a:xfrm>
            <a:off x="10968567" y="33339"/>
            <a:ext cx="6412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I</a:t>
            </a:r>
            <a:endParaRPr lang="en-US" altLang="en-US" sz="900" b="0"/>
          </a:p>
        </p:txBody>
      </p:sp>
      <p:sp>
        <p:nvSpPr>
          <p:cNvPr id="1038" name="Rectangle 40">
            <a:extLst>
              <a:ext uri="{FF2B5EF4-FFF2-40B4-BE49-F238E27FC236}">
                <a16:creationId xmlns:a16="http://schemas.microsoft.com/office/drawing/2014/main" id="{2B0506E8-2EE1-BE20-016A-527F11EEE752}"/>
              </a:ext>
            </a:extLst>
          </p:cNvPr>
          <p:cNvSpPr>
            <a:spLocks noChangeArrowheads="1"/>
          </p:cNvSpPr>
          <p:nvPr userDrawn="1"/>
        </p:nvSpPr>
        <p:spPr bwMode="auto">
          <a:xfrm>
            <a:off x="11032068" y="163514"/>
            <a:ext cx="15709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M</a:t>
            </a:r>
            <a:endParaRPr lang="en-US" altLang="en-US" sz="900" b="0"/>
          </a:p>
        </p:txBody>
      </p:sp>
      <p:sp>
        <p:nvSpPr>
          <p:cNvPr id="1039" name="Rectangle 41">
            <a:extLst>
              <a:ext uri="{FF2B5EF4-FFF2-40B4-BE49-F238E27FC236}">
                <a16:creationId xmlns:a16="http://schemas.microsoft.com/office/drawing/2014/main" id="{F0F0FF94-0DBF-E955-E333-69E6B91465CF}"/>
              </a:ext>
            </a:extLst>
          </p:cNvPr>
          <p:cNvSpPr>
            <a:spLocks noChangeArrowheads="1"/>
          </p:cNvSpPr>
          <p:nvPr userDrawn="1"/>
        </p:nvSpPr>
        <p:spPr bwMode="auto">
          <a:xfrm>
            <a:off x="11171767" y="274639"/>
            <a:ext cx="13946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&amp;</a:t>
            </a:r>
            <a:endParaRPr lang="en-US" altLang="en-US" sz="900" b="0"/>
          </a:p>
        </p:txBody>
      </p:sp>
      <p:sp>
        <p:nvSpPr>
          <p:cNvPr id="1040" name="Rectangle 42">
            <a:extLst>
              <a:ext uri="{FF2B5EF4-FFF2-40B4-BE49-F238E27FC236}">
                <a16:creationId xmlns:a16="http://schemas.microsoft.com/office/drawing/2014/main" id="{A727FD77-9992-7E1E-44CF-5FD15E1340A7}"/>
              </a:ext>
            </a:extLst>
          </p:cNvPr>
          <p:cNvSpPr>
            <a:spLocks noChangeArrowheads="1"/>
          </p:cNvSpPr>
          <p:nvPr userDrawn="1"/>
        </p:nvSpPr>
        <p:spPr bwMode="auto">
          <a:xfrm>
            <a:off x="11313584" y="409576"/>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D</a:t>
            </a:r>
            <a:endParaRPr lang="en-US" altLang="en-US" sz="900" b="0"/>
          </a:p>
        </p:txBody>
      </p:sp>
      <p:sp>
        <p:nvSpPr>
          <p:cNvPr id="1041" name="Rectangle 43">
            <a:extLst>
              <a:ext uri="{FF2B5EF4-FFF2-40B4-BE49-F238E27FC236}">
                <a16:creationId xmlns:a16="http://schemas.microsoft.com/office/drawing/2014/main" id="{27CA0549-D2E7-0D0E-D779-4E8421C1A795}"/>
              </a:ext>
            </a:extLst>
          </p:cNvPr>
          <p:cNvSpPr>
            <a:spLocks noChangeArrowheads="1"/>
          </p:cNvSpPr>
          <p:nvPr userDrawn="1"/>
        </p:nvSpPr>
        <p:spPr bwMode="auto">
          <a:xfrm>
            <a:off x="11461751" y="527050"/>
            <a:ext cx="929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S</a:t>
            </a:r>
            <a:endParaRPr lang="en-US" altLang="en-US" sz="900" b="0"/>
          </a:p>
        </p:txBody>
      </p:sp>
      <p:sp>
        <p:nvSpPr>
          <p:cNvPr id="1044" name="Rectangle 49">
            <a:extLst>
              <a:ext uri="{FF2B5EF4-FFF2-40B4-BE49-F238E27FC236}">
                <a16:creationId xmlns:a16="http://schemas.microsoft.com/office/drawing/2014/main" id="{91C6AA9F-E7BE-DFAF-FE88-B589AD1E42CB}"/>
              </a:ext>
            </a:extLst>
          </p:cNvPr>
          <p:cNvSpPr>
            <a:spLocks noChangeArrowheads="1"/>
          </p:cNvSpPr>
          <p:nvPr userDrawn="1"/>
        </p:nvSpPr>
        <p:spPr bwMode="auto">
          <a:xfrm>
            <a:off x="10894484" y="33339"/>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C</a:t>
            </a:r>
            <a:endParaRPr lang="en-US" altLang="en-US" sz="900" b="0"/>
          </a:p>
        </p:txBody>
      </p:sp>
      <p:sp>
        <p:nvSpPr>
          <p:cNvPr id="1045" name="Rectangle 50">
            <a:extLst>
              <a:ext uri="{FF2B5EF4-FFF2-40B4-BE49-F238E27FC236}">
                <a16:creationId xmlns:a16="http://schemas.microsoft.com/office/drawing/2014/main" id="{08FD5756-143D-063D-CE27-49C0FD611E95}"/>
              </a:ext>
            </a:extLst>
          </p:cNvPr>
          <p:cNvSpPr>
            <a:spLocks noChangeArrowheads="1"/>
          </p:cNvSpPr>
          <p:nvPr userDrawn="1"/>
        </p:nvSpPr>
        <p:spPr bwMode="auto">
          <a:xfrm>
            <a:off x="11032067" y="163514"/>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A</a:t>
            </a:r>
            <a:endParaRPr lang="en-US" altLang="en-US" sz="900" b="0"/>
          </a:p>
        </p:txBody>
      </p:sp>
      <p:sp>
        <p:nvSpPr>
          <p:cNvPr id="1046" name="Rectangle 51">
            <a:extLst>
              <a:ext uri="{FF2B5EF4-FFF2-40B4-BE49-F238E27FC236}">
                <a16:creationId xmlns:a16="http://schemas.microsoft.com/office/drawing/2014/main" id="{51D69E05-2F0C-12C1-6481-E1EA2B74C563}"/>
              </a:ext>
            </a:extLst>
          </p:cNvPr>
          <p:cNvSpPr>
            <a:spLocks noChangeArrowheads="1"/>
          </p:cNvSpPr>
          <p:nvPr userDrawn="1"/>
        </p:nvSpPr>
        <p:spPr bwMode="auto">
          <a:xfrm>
            <a:off x="11171767" y="274639"/>
            <a:ext cx="13946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&amp;</a:t>
            </a:r>
            <a:endParaRPr lang="en-US" altLang="en-US" sz="900" b="0"/>
          </a:p>
        </p:txBody>
      </p:sp>
      <p:sp>
        <p:nvSpPr>
          <p:cNvPr id="1047" name="Rectangle 52">
            <a:extLst>
              <a:ext uri="{FF2B5EF4-FFF2-40B4-BE49-F238E27FC236}">
                <a16:creationId xmlns:a16="http://schemas.microsoft.com/office/drawing/2014/main" id="{9FD8A50F-509E-91A4-739F-FC68C4B0FD0C}"/>
              </a:ext>
            </a:extLst>
          </p:cNvPr>
          <p:cNvSpPr>
            <a:spLocks noChangeArrowheads="1"/>
          </p:cNvSpPr>
          <p:nvPr userDrawn="1"/>
        </p:nvSpPr>
        <p:spPr bwMode="auto">
          <a:xfrm>
            <a:off x="11313584" y="409576"/>
            <a:ext cx="1202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D</a:t>
            </a:r>
            <a:endParaRPr lang="en-US" altLang="en-US" sz="900" b="0"/>
          </a:p>
        </p:txBody>
      </p:sp>
      <p:sp>
        <p:nvSpPr>
          <p:cNvPr id="1048" name="Rectangle 53">
            <a:extLst>
              <a:ext uri="{FF2B5EF4-FFF2-40B4-BE49-F238E27FC236}">
                <a16:creationId xmlns:a16="http://schemas.microsoft.com/office/drawing/2014/main" id="{E9F9BC0C-06CB-D98D-5812-A72BD05D0348}"/>
              </a:ext>
            </a:extLst>
          </p:cNvPr>
          <p:cNvSpPr>
            <a:spLocks noChangeArrowheads="1"/>
          </p:cNvSpPr>
          <p:nvPr userDrawn="1"/>
        </p:nvSpPr>
        <p:spPr bwMode="auto">
          <a:xfrm>
            <a:off x="11461751" y="527050"/>
            <a:ext cx="9297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1300">
                <a:solidFill>
                  <a:srgbClr val="FFFFFF"/>
                </a:solidFill>
                <a:latin typeface="Times New Roman" panose="02020603050405020304" pitchFamily="18" charset="0"/>
              </a:rPr>
              <a:t>S</a:t>
            </a:r>
            <a:endParaRPr lang="en-US" altLang="en-US" sz="900" b="0"/>
          </a:p>
        </p:txBody>
      </p:sp>
      <p:sp>
        <p:nvSpPr>
          <p:cNvPr id="1049" name="Rectangle 54">
            <a:extLst>
              <a:ext uri="{FF2B5EF4-FFF2-40B4-BE49-F238E27FC236}">
                <a16:creationId xmlns:a16="http://schemas.microsoft.com/office/drawing/2014/main" id="{835868D6-91BA-EC90-96AA-DAACBF87A4C3}"/>
              </a:ext>
            </a:extLst>
          </p:cNvPr>
          <p:cNvSpPr>
            <a:spLocks noChangeArrowheads="1"/>
          </p:cNvSpPr>
          <p:nvPr userDrawn="1"/>
        </p:nvSpPr>
        <p:spPr bwMode="auto">
          <a:xfrm>
            <a:off x="10655301" y="566739"/>
            <a:ext cx="36548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900" i="1">
                <a:solidFill>
                  <a:srgbClr val="FFFFFF"/>
                </a:solidFill>
              </a:rPr>
              <a:t>1Team</a:t>
            </a:r>
            <a:endParaRPr lang="en-US" altLang="en-US" sz="900" b="0"/>
          </a:p>
        </p:txBody>
      </p:sp>
      <p:sp>
        <p:nvSpPr>
          <p:cNvPr id="1053" name="Text Box 64">
            <a:extLst>
              <a:ext uri="{FF2B5EF4-FFF2-40B4-BE49-F238E27FC236}">
                <a16:creationId xmlns:a16="http://schemas.microsoft.com/office/drawing/2014/main" id="{4054AC48-2D88-CF7C-FEF8-41453FB5B9B7}"/>
              </a:ext>
            </a:extLst>
          </p:cNvPr>
          <p:cNvSpPr txBox="1">
            <a:spLocks noChangeArrowheads="1"/>
          </p:cNvSpPr>
          <p:nvPr userDrawn="1"/>
        </p:nvSpPr>
        <p:spPr bwMode="auto">
          <a:xfrm>
            <a:off x="1" y="6154738"/>
            <a:ext cx="6015567"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endParaRPr lang="en-US" altLang="en-US" sz="800" b="0"/>
          </a:p>
        </p:txBody>
      </p:sp>
      <p:pic>
        <p:nvPicPr>
          <p:cNvPr id="4" name="Picture 3">
            <a:extLst>
              <a:ext uri="{FF2B5EF4-FFF2-40B4-BE49-F238E27FC236}">
                <a16:creationId xmlns:a16="http://schemas.microsoft.com/office/drawing/2014/main" id="{80F72087-9DE0-7CA3-40DD-7399ABB799BE}"/>
              </a:ext>
            </a:extLst>
          </p:cNvPr>
          <p:cNvPicPr>
            <a:picLocks noChangeAspect="1"/>
          </p:cNvPicPr>
          <p:nvPr userDrawn="1"/>
        </p:nvPicPr>
        <p:blipFill>
          <a:blip r:embed="rId17">
            <a:extLst>
              <a:ext uri="{28A0092B-C50C-407E-A947-70E740481C1C}">
                <a14:useLocalDpi xmlns:a14="http://schemas.microsoft.com/office/drawing/2010/main" val="0"/>
              </a:ext>
            </a:extLst>
          </a:blip>
          <a:srcRect l="1988" r="1988"/>
          <a:stretch/>
        </p:blipFill>
        <p:spPr>
          <a:xfrm>
            <a:off x="10911197" y="6309418"/>
            <a:ext cx="969264" cy="455815"/>
          </a:xfrm>
          <a:prstGeom prst="rect">
            <a:avLst/>
          </a:prstGeom>
        </p:spPr>
      </p:pic>
      <p:sp>
        <p:nvSpPr>
          <p:cNvPr id="3" name="MSIPCMContentMarking" descr="{&quot;HashCode&quot;:1468442394,&quot;Placement&quot;:&quot;Header&quot;,&quot;Top&quot;:0.0,&quot;Left&quot;:0.0,&quot;SlideWidth&quot;:960,&quot;SlideHeight&quot;:540}">
            <a:extLst>
              <a:ext uri="{FF2B5EF4-FFF2-40B4-BE49-F238E27FC236}">
                <a16:creationId xmlns:a16="http://schemas.microsoft.com/office/drawing/2014/main" id="{B0E2A63D-4C17-3982-A141-159E54C037B6}"/>
              </a:ext>
            </a:extLst>
          </p:cNvPr>
          <p:cNvSpPr txBox="1"/>
          <p:nvPr userDrawn="1"/>
        </p:nvSpPr>
        <p:spPr>
          <a:xfrm>
            <a:off x="0" y="0"/>
            <a:ext cx="1018019"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00B294"/>
                </a:solidFill>
                <a:latin typeface="Calibri" panose="020F0502020204030204" pitchFamily="34" charset="0"/>
              </a:rPr>
              <a:t>Proprietary</a:t>
            </a:r>
          </a:p>
        </p:txBody>
      </p:sp>
    </p:spTree>
    <p:extLst>
      <p:ext uri="{BB962C8B-B14F-4D97-AF65-F5344CB8AC3E}">
        <p14:creationId xmlns:p14="http://schemas.microsoft.com/office/powerpoint/2010/main" val="336951195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Ls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cs typeface="Arial" charset="0"/>
        </a:defRPr>
      </a:lvl2pPr>
      <a:lvl3pPr algn="l" rtl="0" eaLnBrk="0" fontAlgn="base" hangingPunct="0">
        <a:spcBef>
          <a:spcPct val="0"/>
        </a:spcBef>
        <a:spcAft>
          <a:spcPct val="0"/>
        </a:spcAft>
        <a:defRPr sz="2400" b="1">
          <a:solidFill>
            <a:schemeClr val="tx2"/>
          </a:solidFill>
          <a:latin typeface="Arial" charset="0"/>
          <a:cs typeface="Arial" charset="0"/>
        </a:defRPr>
      </a:lvl3pPr>
      <a:lvl4pPr algn="l" rtl="0" eaLnBrk="0" fontAlgn="base" hangingPunct="0">
        <a:spcBef>
          <a:spcPct val="0"/>
        </a:spcBef>
        <a:spcAft>
          <a:spcPct val="0"/>
        </a:spcAft>
        <a:defRPr sz="2400" b="1">
          <a:solidFill>
            <a:schemeClr val="tx2"/>
          </a:solidFill>
          <a:latin typeface="Arial" charset="0"/>
          <a:cs typeface="Arial" charset="0"/>
        </a:defRPr>
      </a:lvl4pPr>
      <a:lvl5pPr algn="l" rtl="0" eaLnBrk="0" fontAlgn="base" hangingPunct="0">
        <a:spcBef>
          <a:spcPct val="0"/>
        </a:spcBef>
        <a:spcAft>
          <a:spcPct val="0"/>
        </a:spcAft>
        <a:defRPr sz="2400" b="1">
          <a:solidFill>
            <a:schemeClr val="tx2"/>
          </a:solidFill>
          <a:latin typeface="Arial" charset="0"/>
          <a:cs typeface="Arial" charset="0"/>
        </a:defRPr>
      </a:lvl5pPr>
      <a:lvl6pPr marL="457200" algn="l" rtl="0" fontAlgn="base">
        <a:spcBef>
          <a:spcPct val="0"/>
        </a:spcBef>
        <a:spcAft>
          <a:spcPct val="0"/>
        </a:spcAft>
        <a:defRPr sz="2400" b="1">
          <a:solidFill>
            <a:schemeClr val="tx2"/>
          </a:solidFill>
          <a:latin typeface="Arial" charset="0"/>
          <a:cs typeface="Arial" charset="0"/>
        </a:defRPr>
      </a:lvl6pPr>
      <a:lvl7pPr marL="914400" algn="l" rtl="0" fontAlgn="base">
        <a:spcBef>
          <a:spcPct val="0"/>
        </a:spcBef>
        <a:spcAft>
          <a:spcPct val="0"/>
        </a:spcAft>
        <a:defRPr sz="2400" b="1">
          <a:solidFill>
            <a:schemeClr val="tx2"/>
          </a:solidFill>
          <a:latin typeface="Arial" charset="0"/>
          <a:cs typeface="Arial" charset="0"/>
        </a:defRPr>
      </a:lvl7pPr>
      <a:lvl8pPr marL="1371600" algn="l" rtl="0" fontAlgn="base">
        <a:spcBef>
          <a:spcPct val="0"/>
        </a:spcBef>
        <a:spcAft>
          <a:spcPct val="0"/>
        </a:spcAft>
        <a:defRPr sz="2400" b="1">
          <a:solidFill>
            <a:schemeClr val="tx2"/>
          </a:solidFill>
          <a:latin typeface="Arial" charset="0"/>
          <a:cs typeface="Arial" charset="0"/>
        </a:defRPr>
      </a:lvl8pPr>
      <a:lvl9pPr marL="1828800" algn="l" rtl="0" fontAlgn="base">
        <a:spcBef>
          <a:spcPct val="0"/>
        </a:spcBef>
        <a:spcAft>
          <a:spcPct val="0"/>
        </a:spcAft>
        <a:defRPr sz="2400" b="1">
          <a:solidFill>
            <a:schemeClr val="tx2"/>
          </a:solidFill>
          <a:latin typeface="Arial" charset="0"/>
          <a:cs typeface="Arial" charset="0"/>
        </a:defRPr>
      </a:lvl9pPr>
    </p:titleStyle>
    <p:bodyStyle>
      <a:lvl1pPr marL="228600" indent="-228600" algn="l" rtl="0" eaLnBrk="0" fontAlgn="base" hangingPunct="0">
        <a:spcBef>
          <a:spcPct val="20000"/>
        </a:spcBef>
        <a:spcAft>
          <a:spcPct val="0"/>
        </a:spcAft>
        <a:buClr>
          <a:srgbClr val="009999"/>
        </a:buClr>
        <a:buFont typeface="Wingdings" panose="05000000000000000000" pitchFamily="2" charset="2"/>
        <a:buChar char="v"/>
        <a:defRPr sz="1600">
          <a:solidFill>
            <a:schemeClr val="tx1"/>
          </a:solidFill>
          <a:latin typeface="+mn-lt"/>
          <a:ea typeface="+mn-ea"/>
          <a:cs typeface="+mn-cs"/>
        </a:defRPr>
      </a:lvl1pPr>
      <a:lvl2pPr marL="571500" indent="-228600" algn="l" rtl="0" eaLnBrk="0" fontAlgn="base" hangingPunct="0">
        <a:spcBef>
          <a:spcPct val="20000"/>
        </a:spcBef>
        <a:spcAft>
          <a:spcPct val="0"/>
        </a:spcAft>
        <a:buClr>
          <a:srgbClr val="009999"/>
        </a:buClr>
        <a:buFont typeface="Arial" panose="020B0604020202020204" pitchFamily="34" charset="0"/>
        <a:buChar char="–"/>
        <a:defRPr sz="1400">
          <a:solidFill>
            <a:schemeClr val="tx1"/>
          </a:solidFill>
          <a:latin typeface="+mn-lt"/>
          <a:cs typeface="+mn-cs"/>
        </a:defRPr>
      </a:lvl2pPr>
      <a:lvl3pPr marL="800100" indent="-114300" algn="l" rtl="0" eaLnBrk="0" fontAlgn="base" hangingPunct="0">
        <a:spcBef>
          <a:spcPct val="20000"/>
        </a:spcBef>
        <a:spcAft>
          <a:spcPct val="0"/>
        </a:spcAft>
        <a:buClr>
          <a:srgbClr val="009999"/>
        </a:buClr>
        <a:buChar char="•"/>
        <a:defRPr sz="1200">
          <a:solidFill>
            <a:schemeClr val="tx1"/>
          </a:solidFill>
          <a:latin typeface="+mn-lt"/>
          <a:cs typeface="+mn-cs"/>
        </a:defRPr>
      </a:lvl3pPr>
      <a:lvl4pPr marL="1092200" indent="-177800" algn="l" rtl="0" eaLnBrk="0" fontAlgn="base" hangingPunct="0">
        <a:spcBef>
          <a:spcPct val="20000"/>
        </a:spcBef>
        <a:spcAft>
          <a:spcPct val="0"/>
        </a:spcAft>
        <a:buClr>
          <a:srgbClr val="009999"/>
        </a:buClr>
        <a:buChar char="–"/>
        <a:defRPr sz="1000">
          <a:solidFill>
            <a:schemeClr val="tx1"/>
          </a:solidFill>
          <a:latin typeface="+mn-lt"/>
          <a:cs typeface="+mn-cs"/>
        </a:defRPr>
      </a:lvl4pPr>
      <a:lvl5pPr marL="1371600" indent="-165100" algn="l" rtl="0" eaLnBrk="0" fontAlgn="base" hangingPunct="0">
        <a:spcBef>
          <a:spcPct val="20000"/>
        </a:spcBef>
        <a:spcAft>
          <a:spcPct val="0"/>
        </a:spcAft>
        <a:buClr>
          <a:srgbClr val="009999"/>
        </a:buClr>
        <a:buChar char="»"/>
        <a:defRPr sz="1000">
          <a:solidFill>
            <a:schemeClr val="tx1"/>
          </a:solidFill>
          <a:latin typeface="+mn-lt"/>
          <a:cs typeface="+mn-cs"/>
        </a:defRPr>
      </a:lvl5pPr>
      <a:lvl6pPr marL="1828800" indent="-165100" algn="l" rtl="0" fontAlgn="base">
        <a:spcBef>
          <a:spcPct val="20000"/>
        </a:spcBef>
        <a:spcAft>
          <a:spcPct val="0"/>
        </a:spcAft>
        <a:buClr>
          <a:srgbClr val="009999"/>
        </a:buClr>
        <a:buChar char="»"/>
        <a:defRPr sz="1000">
          <a:solidFill>
            <a:schemeClr val="tx1"/>
          </a:solidFill>
          <a:latin typeface="+mn-lt"/>
          <a:cs typeface="+mn-cs"/>
        </a:defRPr>
      </a:lvl6pPr>
      <a:lvl7pPr marL="2286000" indent="-165100" algn="l" rtl="0" fontAlgn="base">
        <a:spcBef>
          <a:spcPct val="20000"/>
        </a:spcBef>
        <a:spcAft>
          <a:spcPct val="0"/>
        </a:spcAft>
        <a:buClr>
          <a:srgbClr val="009999"/>
        </a:buClr>
        <a:buChar char="»"/>
        <a:defRPr sz="1000">
          <a:solidFill>
            <a:schemeClr val="tx1"/>
          </a:solidFill>
          <a:latin typeface="+mn-lt"/>
          <a:cs typeface="+mn-cs"/>
        </a:defRPr>
      </a:lvl7pPr>
      <a:lvl8pPr marL="2743200" indent="-165100" algn="l" rtl="0" fontAlgn="base">
        <a:spcBef>
          <a:spcPct val="20000"/>
        </a:spcBef>
        <a:spcAft>
          <a:spcPct val="0"/>
        </a:spcAft>
        <a:buClr>
          <a:srgbClr val="009999"/>
        </a:buClr>
        <a:buChar char="»"/>
        <a:defRPr sz="1000">
          <a:solidFill>
            <a:schemeClr val="tx1"/>
          </a:solidFill>
          <a:latin typeface="+mn-lt"/>
          <a:cs typeface="+mn-cs"/>
        </a:defRPr>
      </a:lvl8pPr>
      <a:lvl9pPr marL="3200400" indent="-165100" algn="l" rtl="0" fontAlgn="base">
        <a:spcBef>
          <a:spcPct val="20000"/>
        </a:spcBef>
        <a:spcAft>
          <a:spcPct val="0"/>
        </a:spcAft>
        <a:buClr>
          <a:srgbClr val="009999"/>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8.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9.e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package" Target="../embeddings/Microsoft_Excel_Worksheet2.xls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3.emf"/><Relationship Id="rId5" Type="http://schemas.openxmlformats.org/officeDocument/2006/relationships/package" Target="../embeddings/Microsoft_Excel_Worksheet3.xlsx"/><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3.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package" Target="../embeddings/Microsoft_Excel_Worksheet5.xlsx"/><Relationship Id="rId5" Type="http://schemas.openxmlformats.org/officeDocument/2006/relationships/image" Target="../media/image24.emf"/><Relationship Id="rId4" Type="http://schemas.openxmlformats.org/officeDocument/2006/relationships/package" Target="../embeddings/Microsoft_Excel_Worksheet4.xls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6.emf"/><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15.xml"/><Relationship Id="rId7" Type="http://schemas.openxmlformats.org/officeDocument/2006/relationships/package" Target="../embeddings/Microsoft_Excel_Worksheet7.xlsx"/><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7.emf"/><Relationship Id="rId5" Type="http://schemas.openxmlformats.org/officeDocument/2006/relationships/package" Target="../embeddings/Microsoft_Excel_Worksheet6.xlsx"/><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9.emf"/><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notesSlide" Target="../notesSlides/notesSlide17.xml"/><Relationship Id="rId7" Type="http://schemas.openxmlformats.org/officeDocument/2006/relationships/package" Target="../embeddings/Microsoft_Excel_Worksheet9.xlsx"/><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3.png"/><Relationship Id="rId5" Type="http://schemas.openxmlformats.org/officeDocument/2006/relationships/image" Target="../media/image30.emf"/><Relationship Id="rId4" Type="http://schemas.openxmlformats.org/officeDocument/2006/relationships/package" Target="../embeddings/Microsoft_Excel_Worksheet8.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8" Type="http://schemas.openxmlformats.org/officeDocument/2006/relationships/package" Target="../embeddings/Microsoft_Excel_Worksheet12.xlsx"/><Relationship Id="rId3" Type="http://schemas.openxmlformats.org/officeDocument/2006/relationships/notesSlide" Target="../notesSlides/notesSlide19.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package" Target="../embeddings/Microsoft_Excel_Worksheet11.xlsx"/><Relationship Id="rId5" Type="http://schemas.openxmlformats.org/officeDocument/2006/relationships/image" Target="../media/image32.emf"/><Relationship Id="rId4" Type="http://schemas.openxmlformats.org/officeDocument/2006/relationships/package" Target="../embeddings/Microsoft_Excel_Worksheet10.xlsx"/><Relationship Id="rId9" Type="http://schemas.openxmlformats.org/officeDocument/2006/relationships/image" Target="../media/image3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37.png"/><Relationship Id="rId4" Type="http://schemas.openxmlformats.org/officeDocument/2006/relationships/image" Target="../media/image3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7.em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2212848"/>
            <a:ext cx="11436351" cy="2020824"/>
          </a:xfrm>
        </p:spPr>
        <p:txBody>
          <a:bodyPr/>
          <a:lstStyle/>
          <a:p>
            <a:r>
              <a:rPr lang="en-GB" dirty="0"/>
              <a:t>Test &amp; Control</a:t>
            </a:r>
            <a:br>
              <a:rPr lang="en-GB" dirty="0"/>
            </a:br>
            <a:endParaRPr lang="en-GB" sz="2400" dirty="0"/>
          </a:p>
        </p:txBody>
      </p:sp>
    </p:spTree>
    <p:extLst>
      <p:ext uri="{BB962C8B-B14F-4D97-AF65-F5344CB8AC3E}">
        <p14:creationId xmlns:p14="http://schemas.microsoft.com/office/powerpoint/2010/main" val="12845165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Data – Test Candidates (T1, T2)</a:t>
            </a:r>
          </a:p>
        </p:txBody>
      </p:sp>
      <p:graphicFrame>
        <p:nvGraphicFramePr>
          <p:cNvPr id="3" name="Object 2">
            <a:extLst>
              <a:ext uri="{FF2B5EF4-FFF2-40B4-BE49-F238E27FC236}">
                <a16:creationId xmlns:a16="http://schemas.microsoft.com/office/drawing/2014/main" id="{D7AF172E-975E-E2DC-55FF-3C3AE3C96043}"/>
              </a:ext>
            </a:extLst>
          </p:cNvPr>
          <p:cNvGraphicFramePr>
            <a:graphicFrameLocks noChangeAspect="1"/>
          </p:cNvGraphicFramePr>
          <p:nvPr>
            <p:extLst>
              <p:ext uri="{D42A27DB-BD31-4B8C-83A1-F6EECF244321}">
                <p14:modId xmlns:p14="http://schemas.microsoft.com/office/powerpoint/2010/main" val="2930145942"/>
              </p:ext>
            </p:extLst>
          </p:nvPr>
        </p:nvGraphicFramePr>
        <p:xfrm>
          <a:off x="1422195" y="1247182"/>
          <a:ext cx="9117985" cy="5504345"/>
        </p:xfrm>
        <a:graphic>
          <a:graphicData uri="http://schemas.openxmlformats.org/presentationml/2006/ole">
            <mc:AlternateContent xmlns:mc="http://schemas.openxmlformats.org/markup-compatibility/2006">
              <mc:Choice xmlns:v="urn:schemas-microsoft-com:vml" Requires="v">
                <p:oleObj name="Worksheet" r:id="rId4" imgW="6083374" imgH="5899062" progId="Excel.Sheet.12">
                  <p:embed/>
                </p:oleObj>
              </mc:Choice>
              <mc:Fallback>
                <p:oleObj name="Worksheet" r:id="rId4" imgW="6083374" imgH="5899062" progId="Excel.Sheet.12">
                  <p:embed/>
                  <p:pic>
                    <p:nvPicPr>
                      <p:cNvPr id="0" name=""/>
                      <p:cNvPicPr/>
                      <p:nvPr/>
                    </p:nvPicPr>
                    <p:blipFill>
                      <a:blip r:embed="rId5"/>
                      <a:stretch>
                        <a:fillRect/>
                      </a:stretch>
                    </p:blipFill>
                    <p:spPr>
                      <a:xfrm>
                        <a:off x="1422195" y="1247182"/>
                        <a:ext cx="9117985" cy="550434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7608384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Data – Control Pool Candidates (CP1 to CP10)</a:t>
            </a:r>
          </a:p>
        </p:txBody>
      </p:sp>
      <p:graphicFrame>
        <p:nvGraphicFramePr>
          <p:cNvPr id="2" name="Object 1">
            <a:extLst>
              <a:ext uri="{FF2B5EF4-FFF2-40B4-BE49-F238E27FC236}">
                <a16:creationId xmlns:a16="http://schemas.microsoft.com/office/drawing/2014/main" id="{97044DCD-D2C9-CF7E-7E75-E7B79FEC5BD1}"/>
              </a:ext>
            </a:extLst>
          </p:cNvPr>
          <p:cNvGraphicFramePr>
            <a:graphicFrameLocks noChangeAspect="1"/>
          </p:cNvGraphicFramePr>
          <p:nvPr>
            <p:extLst>
              <p:ext uri="{D42A27DB-BD31-4B8C-83A1-F6EECF244321}">
                <p14:modId xmlns:p14="http://schemas.microsoft.com/office/powerpoint/2010/main" val="3502062999"/>
              </p:ext>
            </p:extLst>
          </p:nvPr>
        </p:nvGraphicFramePr>
        <p:xfrm>
          <a:off x="462116" y="1364735"/>
          <a:ext cx="9950245" cy="5331440"/>
        </p:xfrm>
        <a:graphic>
          <a:graphicData uri="http://schemas.openxmlformats.org/presentationml/2006/ole">
            <mc:AlternateContent xmlns:mc="http://schemas.openxmlformats.org/markup-compatibility/2006">
              <mc:Choice xmlns:v="urn:schemas-microsoft-com:vml" Requires="v">
                <p:oleObj name="Worksheet" r:id="rId4" imgW="6083374" imgH="5899062" progId="Excel.Sheet.12">
                  <p:embed/>
                </p:oleObj>
              </mc:Choice>
              <mc:Fallback>
                <p:oleObj name="Worksheet" r:id="rId4" imgW="6083374" imgH="5899062" progId="Excel.Sheet.12">
                  <p:embed/>
                  <p:pic>
                    <p:nvPicPr>
                      <p:cNvPr id="0" name=""/>
                      <p:cNvPicPr/>
                      <p:nvPr/>
                    </p:nvPicPr>
                    <p:blipFill>
                      <a:blip r:embed="rId5"/>
                      <a:stretch>
                        <a:fillRect/>
                      </a:stretch>
                    </p:blipFill>
                    <p:spPr>
                      <a:xfrm>
                        <a:off x="462116" y="1364735"/>
                        <a:ext cx="9950245" cy="5331440"/>
                      </a:xfrm>
                      <a:prstGeom prst="rect">
                        <a:avLst/>
                      </a:prstGeom>
                      <a:solidFill>
                        <a:schemeClr val="bg1"/>
                      </a:solidFill>
                    </p:spPr>
                  </p:pic>
                </p:oleObj>
              </mc:Fallback>
            </mc:AlternateContent>
          </a:graphicData>
        </a:graphic>
      </p:graphicFrame>
      <p:sp>
        <p:nvSpPr>
          <p:cNvPr id="6" name="Rectangle 3">
            <a:extLst>
              <a:ext uri="{FF2B5EF4-FFF2-40B4-BE49-F238E27FC236}">
                <a16:creationId xmlns:a16="http://schemas.microsoft.com/office/drawing/2014/main" id="{414DE3FE-1AB1-A10C-0477-9996105EED68}"/>
              </a:ext>
            </a:extLst>
          </p:cNvPr>
          <p:cNvSpPr txBox="1">
            <a:spLocks noChangeArrowheads="1"/>
          </p:cNvSpPr>
          <p:nvPr/>
        </p:nvSpPr>
        <p:spPr>
          <a:xfrm>
            <a:off x="10559844" y="2209033"/>
            <a:ext cx="1430937" cy="1881186"/>
          </a:xfrm>
          <a:prstGeom prst="rect">
            <a:avLst/>
          </a:prstGeom>
        </p:spPr>
        <p:txBody>
          <a:bodyPr/>
          <a:lst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a:lstStyle>
          <a:p>
            <a:pPr marL="0" lvl="1" indent="0">
              <a:spcBef>
                <a:spcPts val="600"/>
              </a:spcBef>
              <a:buNone/>
            </a:pPr>
            <a:r>
              <a:rPr lang="en-US" sz="2000" b="1" dirty="0"/>
              <a:t>Note: </a:t>
            </a:r>
            <a:r>
              <a:rPr lang="en-US" sz="2000" dirty="0"/>
              <a:t>Control Pool don’t have any events</a:t>
            </a:r>
          </a:p>
        </p:txBody>
      </p:sp>
    </p:spTree>
    <p:extLst>
      <p:ext uri="{BB962C8B-B14F-4D97-AF65-F5344CB8AC3E}">
        <p14:creationId xmlns:p14="http://schemas.microsoft.com/office/powerpoint/2010/main" val="11174303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Matching Variables – Variables to look for similarities between Test and Control Candidates in the Pre-Period</a:t>
            </a:r>
          </a:p>
        </p:txBody>
      </p:sp>
      <p:sp>
        <p:nvSpPr>
          <p:cNvPr id="2" name="TextBox 1">
            <a:extLst>
              <a:ext uri="{FF2B5EF4-FFF2-40B4-BE49-F238E27FC236}">
                <a16:creationId xmlns:a16="http://schemas.microsoft.com/office/drawing/2014/main" id="{57F121CC-D647-1E42-8B97-55AB1C0843A0}"/>
              </a:ext>
            </a:extLst>
          </p:cNvPr>
          <p:cNvSpPr txBox="1"/>
          <p:nvPr/>
        </p:nvSpPr>
        <p:spPr>
          <a:xfrm>
            <a:off x="1811702" y="1815118"/>
            <a:ext cx="9093696" cy="3804696"/>
          </a:xfrm>
          <a:prstGeom prst="rect">
            <a:avLst/>
          </a:prstGeom>
          <a:noFill/>
        </p:spPr>
        <p:txBody>
          <a:bodyPr wrap="square">
            <a:spAutoFit/>
          </a:bodyPr>
          <a:lstStyle/>
          <a:p>
            <a:pPr marL="742950" marR="0" lvl="1"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Categorical</a:t>
            </a:r>
          </a:p>
          <a:p>
            <a:pPr marL="1139825" lvl="2" indent="-285750">
              <a:lnSpc>
                <a:spcPct val="150000"/>
              </a:lnSpc>
              <a:buFont typeface="Wingdings" panose="05000000000000000000" pitchFamily="2" charset="2"/>
              <a:buChar char="v"/>
            </a:pPr>
            <a:r>
              <a:rPr lang="en-US" sz="1800" dirty="0">
                <a:ea typeface="Calibri" panose="020F0502020204030204" pitchFamily="34" charset="0"/>
                <a:cs typeface="Calibri" panose="020F0502020204030204" pitchFamily="34" charset="0"/>
              </a:rPr>
              <a:t>	Specialty – Primary Care (PCP), Specialists (SP)</a:t>
            </a:r>
            <a:endParaRPr lang="en-US" sz="1800" dirty="0">
              <a:effectLst/>
              <a:ea typeface="Calibri" panose="020F0502020204030204" pitchFamily="34" charset="0"/>
              <a:cs typeface="Calibri" panose="020F0502020204030204" pitchFamily="34" charset="0"/>
            </a:endParaRPr>
          </a:p>
          <a:p>
            <a:pPr marL="742950" marR="0" lvl="1" indent="-285750">
              <a:lnSpc>
                <a:spcPct val="150000"/>
              </a:lnSpc>
              <a:spcBef>
                <a:spcPts val="0"/>
              </a:spcBef>
              <a:spcAft>
                <a:spcPts val="0"/>
              </a:spcAft>
              <a:buFont typeface="Arial" panose="020B0604020202020204" pitchFamily="34" charset="0"/>
              <a:buChar char="•"/>
            </a:pPr>
            <a:endParaRPr lang="en-US" sz="1800" dirty="0">
              <a:effectLst/>
              <a:ea typeface="Calibri" panose="020F0502020204030204" pitchFamily="34" charset="0"/>
              <a:cs typeface="Calibri" panose="020F050202020403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Continuous</a:t>
            </a:r>
          </a:p>
          <a:p>
            <a:pPr marL="1200150" marR="0" lvl="2" indent="-285750">
              <a:lnSpc>
                <a:spcPct val="107000"/>
              </a:lnSpc>
              <a:spcBef>
                <a:spcPts val="0"/>
              </a:spcBef>
              <a:spcAft>
                <a:spcPts val="0"/>
              </a:spcAft>
              <a:buFont typeface="Wingdings" panose="05000000000000000000" pitchFamily="2" charset="2"/>
              <a:buChar char="v"/>
            </a:pPr>
            <a:r>
              <a:rPr lang="en-US" sz="1800" dirty="0">
                <a:ea typeface="Calibri" panose="020F0502020204030204" pitchFamily="34" charset="0"/>
                <a:cs typeface="Calibri" panose="020F0502020204030204" pitchFamily="34" charset="0"/>
              </a:rPr>
              <a:t>Y (NRx) – Pre-Period Total</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ea typeface="Calibri" panose="020F0502020204030204" pitchFamily="34" charset="0"/>
                <a:cs typeface="Calibri" panose="020F0502020204030204" pitchFamily="34" charset="0"/>
              </a:rPr>
              <a:t>Y (NRx) during 1</a:t>
            </a:r>
            <a:r>
              <a:rPr lang="en-US" sz="1800" baseline="30000" dirty="0">
                <a:effectLst/>
                <a:ea typeface="Calibri" panose="020F0502020204030204" pitchFamily="34" charset="0"/>
                <a:cs typeface="Calibri" panose="020F0502020204030204" pitchFamily="34" charset="0"/>
              </a:rPr>
              <a:t>st</a:t>
            </a:r>
            <a:r>
              <a:rPr lang="en-US" sz="1800" dirty="0">
                <a:effectLst/>
                <a:ea typeface="Calibri" panose="020F0502020204030204" pitchFamily="34" charset="0"/>
                <a:cs typeface="Calibri" panose="020F0502020204030204" pitchFamily="34" charset="0"/>
              </a:rPr>
              <a:t> month before Event – Y at -1</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ea typeface="Calibri" panose="020F0502020204030204" pitchFamily="34" charset="0"/>
                <a:cs typeface="Calibri" panose="020F0502020204030204" pitchFamily="34" charset="0"/>
              </a:rPr>
              <a:t>Y (NRx) during 2</a:t>
            </a:r>
            <a:r>
              <a:rPr lang="en-US" sz="1800" baseline="30000" dirty="0">
                <a:effectLst/>
                <a:ea typeface="Calibri" panose="020F0502020204030204" pitchFamily="34" charset="0"/>
                <a:cs typeface="Calibri" panose="020F0502020204030204" pitchFamily="34" charset="0"/>
              </a:rPr>
              <a:t>nd</a:t>
            </a:r>
            <a:r>
              <a:rPr lang="en-US" sz="1800" dirty="0">
                <a:effectLst/>
                <a:ea typeface="Calibri" panose="020F0502020204030204" pitchFamily="34" charset="0"/>
                <a:cs typeface="Calibri" panose="020F0502020204030204" pitchFamily="34" charset="0"/>
              </a:rPr>
              <a:t> month before Event – Y at -2 </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ea typeface="Calibri" panose="020F0502020204030204" pitchFamily="34" charset="0"/>
                <a:cs typeface="Calibri" panose="020F0502020204030204" pitchFamily="34" charset="0"/>
              </a:rPr>
              <a:t>Y (NRx) during 3</a:t>
            </a:r>
            <a:r>
              <a:rPr lang="en-US" sz="1800" baseline="30000" dirty="0">
                <a:effectLst/>
                <a:ea typeface="Calibri" panose="020F0502020204030204" pitchFamily="34" charset="0"/>
                <a:cs typeface="Calibri" panose="020F0502020204030204" pitchFamily="34" charset="0"/>
              </a:rPr>
              <a:t>rd</a:t>
            </a:r>
            <a:r>
              <a:rPr lang="en-US" sz="1800" dirty="0">
                <a:effectLst/>
                <a:ea typeface="Calibri" panose="020F0502020204030204" pitchFamily="34" charset="0"/>
                <a:cs typeface="Calibri" panose="020F0502020204030204" pitchFamily="34" charset="0"/>
              </a:rPr>
              <a:t> month before Event – Y at -3 </a:t>
            </a:r>
            <a:endParaRPr lang="en-US" sz="1800" dirty="0">
              <a:ea typeface="Calibri" panose="020F0502020204030204" pitchFamily="34" charset="0"/>
              <a:cs typeface="Calibri" panose="020F0502020204030204" pitchFamily="34" charset="0"/>
            </a:endParaRPr>
          </a:p>
          <a:p>
            <a:pPr marL="1200150" marR="0" lvl="2" indent="-285750">
              <a:lnSpc>
                <a:spcPct val="107000"/>
              </a:lnSpc>
              <a:spcBef>
                <a:spcPts val="0"/>
              </a:spcBef>
              <a:spcAft>
                <a:spcPts val="0"/>
              </a:spcAft>
              <a:buFont typeface="Wingdings" panose="05000000000000000000" pitchFamily="2" charset="2"/>
              <a:buChar char="v"/>
            </a:pPr>
            <a:r>
              <a:rPr lang="en-US" sz="1800" dirty="0">
                <a:ea typeface="Calibri" panose="020F0502020204030204" pitchFamily="34" charset="0"/>
                <a:cs typeface="Calibri" panose="020F0502020204030204" pitchFamily="34" charset="0"/>
              </a:rPr>
              <a:t>X1 (Details) – Pre-Period Total</a:t>
            </a:r>
          </a:p>
          <a:p>
            <a:pPr marL="1200150" marR="0" lvl="2" indent="-285750">
              <a:lnSpc>
                <a:spcPct val="107000"/>
              </a:lnSpc>
              <a:spcBef>
                <a:spcPts val="0"/>
              </a:spcBef>
              <a:spcAft>
                <a:spcPts val="0"/>
              </a:spcAft>
              <a:buFont typeface="Wingdings" panose="05000000000000000000" pitchFamily="2" charset="2"/>
              <a:buChar char="v"/>
            </a:pPr>
            <a:r>
              <a:rPr lang="en-US" sz="1800" dirty="0">
                <a:ea typeface="Calibri" panose="020F0502020204030204" pitchFamily="34" charset="0"/>
                <a:cs typeface="Calibri" panose="020F0502020204030204" pitchFamily="34" charset="0"/>
              </a:rPr>
              <a:t>X2 (Samples) – Pre-Period Total</a:t>
            </a:r>
          </a:p>
          <a:p>
            <a:pPr marL="1200150" marR="0" lvl="2" indent="-285750">
              <a:lnSpc>
                <a:spcPct val="107000"/>
              </a:lnSpc>
              <a:spcBef>
                <a:spcPts val="0"/>
              </a:spcBef>
              <a:spcAft>
                <a:spcPts val="0"/>
              </a:spcAft>
              <a:buFont typeface="Wingdings" panose="05000000000000000000" pitchFamily="2" charset="2"/>
              <a:buChar char="v"/>
            </a:pPr>
            <a:r>
              <a:rPr lang="en-US" sz="1800" dirty="0">
                <a:ea typeface="Calibri" panose="020F0502020204030204" pitchFamily="34" charset="0"/>
                <a:cs typeface="Calibri" panose="020F0502020204030204" pitchFamily="34" charset="0"/>
              </a:rPr>
              <a:t>X3 (NPP Engagements) – Pre-Period Total</a:t>
            </a:r>
          </a:p>
        </p:txBody>
      </p:sp>
    </p:spTree>
    <p:extLst>
      <p:ext uri="{BB962C8B-B14F-4D97-AF65-F5344CB8AC3E}">
        <p14:creationId xmlns:p14="http://schemas.microsoft.com/office/powerpoint/2010/main" val="17810303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Time Alignment – Test Candidate 1 (T1)</a:t>
            </a:r>
          </a:p>
        </p:txBody>
      </p:sp>
      <p:graphicFrame>
        <p:nvGraphicFramePr>
          <p:cNvPr id="2" name="Object 1">
            <a:extLst>
              <a:ext uri="{FF2B5EF4-FFF2-40B4-BE49-F238E27FC236}">
                <a16:creationId xmlns:a16="http://schemas.microsoft.com/office/drawing/2014/main" id="{3EDF59C4-CC3D-3A25-112D-7C00D61A5DC3}"/>
              </a:ext>
            </a:extLst>
          </p:cNvPr>
          <p:cNvGraphicFramePr>
            <a:graphicFrameLocks noChangeAspect="1"/>
          </p:cNvGraphicFramePr>
          <p:nvPr>
            <p:extLst>
              <p:ext uri="{D42A27DB-BD31-4B8C-83A1-F6EECF244321}">
                <p14:modId xmlns:p14="http://schemas.microsoft.com/office/powerpoint/2010/main" val="1834535624"/>
              </p:ext>
            </p:extLst>
          </p:nvPr>
        </p:nvGraphicFramePr>
        <p:xfrm>
          <a:off x="508000" y="1374775"/>
          <a:ext cx="6102350" cy="4978400"/>
        </p:xfrm>
        <a:graphic>
          <a:graphicData uri="http://schemas.openxmlformats.org/presentationml/2006/ole">
            <mc:AlternateContent xmlns:mc="http://schemas.openxmlformats.org/markup-compatibility/2006">
              <mc:Choice xmlns:v="urn:schemas-microsoft-com:vml" Requires="v">
                <p:oleObj name="Worksheet" r:id="rId4" imgW="6102313" imgH="4978356" progId="Excel.Sheet.12">
                  <p:embed/>
                </p:oleObj>
              </mc:Choice>
              <mc:Fallback>
                <p:oleObj name="Worksheet" r:id="rId4" imgW="6102313" imgH="4978356" progId="Excel.Sheet.12">
                  <p:embed/>
                  <p:pic>
                    <p:nvPicPr>
                      <p:cNvPr id="0" name=""/>
                      <p:cNvPicPr/>
                      <p:nvPr/>
                    </p:nvPicPr>
                    <p:blipFill>
                      <a:blip r:embed="rId5"/>
                      <a:stretch>
                        <a:fillRect/>
                      </a:stretch>
                    </p:blipFill>
                    <p:spPr>
                      <a:xfrm>
                        <a:off x="508000" y="1374775"/>
                        <a:ext cx="6102350" cy="4978400"/>
                      </a:xfrm>
                      <a:prstGeom prst="rect">
                        <a:avLst/>
                      </a:prstGeom>
                      <a:solidFill>
                        <a:schemeClr val="bg1"/>
                      </a:solidFill>
                      <a:ln>
                        <a:solidFill>
                          <a:schemeClr val="tx1"/>
                        </a:solidFill>
                      </a:ln>
                    </p:spPr>
                  </p:pic>
                </p:oleObj>
              </mc:Fallback>
            </mc:AlternateContent>
          </a:graphicData>
        </a:graphic>
      </p:graphicFrame>
      <p:pic>
        <p:nvPicPr>
          <p:cNvPr id="3" name="Picture 2">
            <a:extLst>
              <a:ext uri="{FF2B5EF4-FFF2-40B4-BE49-F238E27FC236}">
                <a16:creationId xmlns:a16="http://schemas.microsoft.com/office/drawing/2014/main" id="{25AF6FBC-467F-5777-DF52-77147DBCF8A9}"/>
              </a:ext>
            </a:extLst>
          </p:cNvPr>
          <p:cNvPicPr>
            <a:picLocks noChangeAspect="1"/>
          </p:cNvPicPr>
          <p:nvPr/>
        </p:nvPicPr>
        <p:blipFill>
          <a:blip r:embed="rId6"/>
          <a:stretch>
            <a:fillRect/>
          </a:stretch>
        </p:blipFill>
        <p:spPr>
          <a:xfrm>
            <a:off x="6718300" y="1374774"/>
            <a:ext cx="4965700" cy="591677"/>
          </a:xfrm>
          <a:prstGeom prst="rect">
            <a:avLst/>
          </a:prstGeom>
        </p:spPr>
      </p:pic>
      <p:sp>
        <p:nvSpPr>
          <p:cNvPr id="4" name="TextBox 3">
            <a:extLst>
              <a:ext uri="{FF2B5EF4-FFF2-40B4-BE49-F238E27FC236}">
                <a16:creationId xmlns:a16="http://schemas.microsoft.com/office/drawing/2014/main" id="{EA19C92A-BA44-C8D3-CE0E-F983F6962ACC}"/>
              </a:ext>
            </a:extLst>
          </p:cNvPr>
          <p:cNvSpPr txBox="1"/>
          <p:nvPr/>
        </p:nvSpPr>
        <p:spPr>
          <a:xfrm>
            <a:off x="6862916" y="2148819"/>
            <a:ext cx="5132439" cy="4204356"/>
          </a:xfrm>
          <a:prstGeom prst="rect">
            <a:avLst/>
          </a:prstGeom>
          <a:noFill/>
        </p:spPr>
        <p:txBody>
          <a:bodyPr wrap="square">
            <a:spAutoFit/>
          </a:bodyPr>
          <a:lstStyle/>
          <a:p>
            <a:pPr marL="511175" marR="0" lvl="1"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Since T1 is a PCP, choose all </a:t>
            </a:r>
            <a:r>
              <a:rPr lang="en-US" sz="1800" dirty="0">
                <a:ea typeface="Calibri" panose="020F0502020204030204" pitchFamily="34" charset="0"/>
                <a:cs typeface="Calibri" panose="020F0502020204030204" pitchFamily="34" charset="0"/>
              </a:rPr>
              <a:t>PCP Control Potentials for further analysis – Strict Matching by Categorical Variable(s)</a:t>
            </a:r>
          </a:p>
          <a:p>
            <a:pPr marL="511175" marR="0" lvl="1" indent="-285750">
              <a:lnSpc>
                <a:spcPct val="150000"/>
              </a:lnSpc>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Identify Pre and Post Periods and Time align all candidates.</a:t>
            </a:r>
          </a:p>
          <a:p>
            <a:pPr marL="511175" lvl="2"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T1 Pre Period (6 months) – Jan 22 to Jun 22</a:t>
            </a:r>
          </a:p>
          <a:p>
            <a:pPr marL="511175" lvl="2" indent="-28575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T1 Post Period (6 months) – Jul 22 to Dec 22</a:t>
            </a:r>
          </a:p>
          <a:p>
            <a:pPr marL="511175" marR="0" lvl="1" indent="-285750">
              <a:lnSpc>
                <a:spcPct val="150000"/>
              </a:lnSpc>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Retain only Pre and Post Periods</a:t>
            </a:r>
          </a:p>
          <a:p>
            <a:pPr marL="511175" marR="0" lvl="1" indent="-285750">
              <a:lnSpc>
                <a:spcPct val="150000"/>
              </a:lnSpc>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We have 5 control pool candidates to match against (CP1 to CP5)</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B8C03106-0A61-B387-34DE-8025CA588748}"/>
              </a:ext>
            </a:extLst>
          </p:cNvPr>
          <p:cNvSpPr/>
          <p:nvPr/>
        </p:nvSpPr>
        <p:spPr>
          <a:xfrm>
            <a:off x="1759974" y="1247182"/>
            <a:ext cx="1841886" cy="537976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extLst>
      <p:ext uri="{BB962C8B-B14F-4D97-AF65-F5344CB8AC3E}">
        <p14:creationId xmlns:p14="http://schemas.microsoft.com/office/powerpoint/2010/main" val="5851339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Time Alignment – Test Candidate 1 (T2)</a:t>
            </a:r>
          </a:p>
        </p:txBody>
      </p:sp>
      <p:sp>
        <p:nvSpPr>
          <p:cNvPr id="4" name="TextBox 3">
            <a:extLst>
              <a:ext uri="{FF2B5EF4-FFF2-40B4-BE49-F238E27FC236}">
                <a16:creationId xmlns:a16="http://schemas.microsoft.com/office/drawing/2014/main" id="{EA19C92A-BA44-C8D3-CE0E-F983F6962ACC}"/>
              </a:ext>
            </a:extLst>
          </p:cNvPr>
          <p:cNvSpPr txBox="1"/>
          <p:nvPr/>
        </p:nvSpPr>
        <p:spPr>
          <a:xfrm>
            <a:off x="6610350" y="2148819"/>
            <a:ext cx="5385005" cy="4204356"/>
          </a:xfrm>
          <a:prstGeom prst="rect">
            <a:avLst/>
          </a:prstGeom>
          <a:noFill/>
        </p:spPr>
        <p:txBody>
          <a:bodyPr wrap="square">
            <a:spAutoFit/>
          </a:bodyPr>
          <a:lstStyle/>
          <a:p>
            <a:pPr marL="569913" marR="0" lvl="1" indent="-284163">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Since T2 is a SP, choose all SP</a:t>
            </a:r>
            <a:r>
              <a:rPr lang="en-US" sz="1800" dirty="0">
                <a:ea typeface="Calibri" panose="020F0502020204030204" pitchFamily="34" charset="0"/>
                <a:cs typeface="Calibri" panose="020F0502020204030204" pitchFamily="34" charset="0"/>
              </a:rPr>
              <a:t> Control Potentials for further analysis – Strict Matching by Categorical Variable(s)</a:t>
            </a:r>
          </a:p>
          <a:p>
            <a:pPr marL="569913" marR="0" lvl="1" indent="-284163">
              <a:lnSpc>
                <a:spcPct val="150000"/>
              </a:lnSpc>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Identify Pre and Post Periods and Time align all candidates.</a:t>
            </a:r>
          </a:p>
          <a:p>
            <a:pPr marL="569913" lvl="2" indent="-284163">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T2 Pre Period (6 months) – May 22 to Oct 22</a:t>
            </a:r>
          </a:p>
          <a:p>
            <a:pPr marL="569913" lvl="2" indent="-284163">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T2 Post Period (5 months) – Nov 22 to Mar 23</a:t>
            </a:r>
          </a:p>
          <a:p>
            <a:pPr marL="569913" marR="0" lvl="1" indent="-284163">
              <a:lnSpc>
                <a:spcPct val="150000"/>
              </a:lnSpc>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Retain only Pre and Post Periods</a:t>
            </a:r>
          </a:p>
          <a:p>
            <a:pPr marL="569913" marR="0" lvl="1" indent="-284163">
              <a:lnSpc>
                <a:spcPct val="150000"/>
              </a:lnSpc>
              <a:spcBef>
                <a:spcPts val="0"/>
              </a:spcBef>
              <a:spcAft>
                <a:spcPts val="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We have 5 control pool candidates to match against (CP6 to CP10)</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5632364-20C3-36B6-F6D4-09F350BF1699}"/>
              </a:ext>
            </a:extLst>
          </p:cNvPr>
          <p:cNvPicPr>
            <a:picLocks noChangeAspect="1"/>
          </p:cNvPicPr>
          <p:nvPr/>
        </p:nvPicPr>
        <p:blipFill>
          <a:blip r:embed="rId4"/>
          <a:stretch>
            <a:fillRect/>
          </a:stretch>
        </p:blipFill>
        <p:spPr>
          <a:xfrm>
            <a:off x="6820002" y="1374182"/>
            <a:ext cx="4965700" cy="562773"/>
          </a:xfrm>
          <a:prstGeom prst="rect">
            <a:avLst/>
          </a:prstGeom>
        </p:spPr>
      </p:pic>
      <p:graphicFrame>
        <p:nvGraphicFramePr>
          <p:cNvPr id="7" name="Object 6">
            <a:extLst>
              <a:ext uri="{FF2B5EF4-FFF2-40B4-BE49-F238E27FC236}">
                <a16:creationId xmlns:a16="http://schemas.microsoft.com/office/drawing/2014/main" id="{CACBD3CA-2033-FE04-93FC-23E7DC4671F5}"/>
              </a:ext>
            </a:extLst>
          </p:cNvPr>
          <p:cNvGraphicFramePr>
            <a:graphicFrameLocks noChangeAspect="1"/>
          </p:cNvGraphicFramePr>
          <p:nvPr>
            <p:extLst>
              <p:ext uri="{D42A27DB-BD31-4B8C-83A1-F6EECF244321}">
                <p14:modId xmlns:p14="http://schemas.microsoft.com/office/powerpoint/2010/main" val="2884588309"/>
              </p:ext>
            </p:extLst>
          </p:nvPr>
        </p:nvGraphicFramePr>
        <p:xfrm>
          <a:off x="281960" y="1374181"/>
          <a:ext cx="6315304" cy="4770979"/>
        </p:xfrm>
        <a:graphic>
          <a:graphicData uri="http://schemas.openxmlformats.org/presentationml/2006/ole">
            <mc:AlternateContent xmlns:mc="http://schemas.openxmlformats.org/markup-compatibility/2006">
              <mc:Choice xmlns:v="urn:schemas-microsoft-com:vml" Requires="v">
                <p:oleObj name="Worksheet" r:id="rId5" imgW="6102313" imgH="4610231" progId="Excel.Sheet.12">
                  <p:embed/>
                </p:oleObj>
              </mc:Choice>
              <mc:Fallback>
                <p:oleObj name="Worksheet" r:id="rId5" imgW="6102313" imgH="4610231" progId="Excel.Sheet.12">
                  <p:embed/>
                  <p:pic>
                    <p:nvPicPr>
                      <p:cNvPr id="0" name=""/>
                      <p:cNvPicPr/>
                      <p:nvPr/>
                    </p:nvPicPr>
                    <p:blipFill>
                      <a:blip r:embed="rId6"/>
                      <a:stretch>
                        <a:fillRect/>
                      </a:stretch>
                    </p:blipFill>
                    <p:spPr>
                      <a:xfrm>
                        <a:off x="281960" y="1374181"/>
                        <a:ext cx="6315304" cy="4770979"/>
                      </a:xfrm>
                      <a:prstGeom prst="rect">
                        <a:avLst/>
                      </a:prstGeom>
                      <a:solidFill>
                        <a:schemeClr val="bg1"/>
                      </a:solidFill>
                      <a:ln>
                        <a:solidFill>
                          <a:schemeClr val="tx1"/>
                        </a:solidFill>
                      </a:ln>
                    </p:spPr>
                  </p:pic>
                </p:oleObj>
              </mc:Fallback>
            </mc:AlternateContent>
          </a:graphicData>
        </a:graphic>
      </p:graphicFrame>
      <p:sp>
        <p:nvSpPr>
          <p:cNvPr id="8" name="Rectangle: Rounded Corners 7">
            <a:extLst>
              <a:ext uri="{FF2B5EF4-FFF2-40B4-BE49-F238E27FC236}">
                <a16:creationId xmlns:a16="http://schemas.microsoft.com/office/drawing/2014/main" id="{78BFF6FD-4520-B099-9F17-7C534075E337}"/>
              </a:ext>
            </a:extLst>
          </p:cNvPr>
          <p:cNvSpPr/>
          <p:nvPr/>
        </p:nvSpPr>
        <p:spPr>
          <a:xfrm>
            <a:off x="1563329" y="1247182"/>
            <a:ext cx="2038531" cy="50257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extLst>
      <p:ext uri="{BB962C8B-B14F-4D97-AF65-F5344CB8AC3E}">
        <p14:creationId xmlns:p14="http://schemas.microsoft.com/office/powerpoint/2010/main" val="2100110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Matching – T1</a:t>
            </a:r>
          </a:p>
        </p:txBody>
      </p:sp>
      <p:graphicFrame>
        <p:nvGraphicFramePr>
          <p:cNvPr id="2" name="Object 1">
            <a:extLst>
              <a:ext uri="{FF2B5EF4-FFF2-40B4-BE49-F238E27FC236}">
                <a16:creationId xmlns:a16="http://schemas.microsoft.com/office/drawing/2014/main" id="{AF40F5F0-BD7C-8181-5C77-B1FBFCC48FD1}"/>
              </a:ext>
            </a:extLst>
          </p:cNvPr>
          <p:cNvGraphicFramePr>
            <a:graphicFrameLocks noChangeAspect="1"/>
          </p:cNvGraphicFramePr>
          <p:nvPr>
            <p:extLst>
              <p:ext uri="{D42A27DB-BD31-4B8C-83A1-F6EECF244321}">
                <p14:modId xmlns:p14="http://schemas.microsoft.com/office/powerpoint/2010/main" val="1115761305"/>
              </p:ext>
            </p:extLst>
          </p:nvPr>
        </p:nvGraphicFramePr>
        <p:xfrm>
          <a:off x="374904" y="1785962"/>
          <a:ext cx="6645327" cy="1802812"/>
        </p:xfrm>
        <a:graphic>
          <a:graphicData uri="http://schemas.openxmlformats.org/presentationml/2006/ole">
            <mc:AlternateContent xmlns:mc="http://schemas.openxmlformats.org/markup-compatibility/2006">
              <mc:Choice xmlns:v="urn:schemas-microsoft-com:vml" Requires="v">
                <p:oleObj name="Worksheet" r:id="rId4" imgW="4883113" imgH="1295531" progId="Excel.Sheet.12">
                  <p:embed/>
                </p:oleObj>
              </mc:Choice>
              <mc:Fallback>
                <p:oleObj name="Worksheet" r:id="rId4" imgW="4883113" imgH="1295531" progId="Excel.Sheet.12">
                  <p:embed/>
                  <p:pic>
                    <p:nvPicPr>
                      <p:cNvPr id="0" name=""/>
                      <p:cNvPicPr/>
                      <p:nvPr/>
                    </p:nvPicPr>
                    <p:blipFill>
                      <a:blip r:embed="rId5"/>
                      <a:stretch>
                        <a:fillRect/>
                      </a:stretch>
                    </p:blipFill>
                    <p:spPr>
                      <a:xfrm>
                        <a:off x="374904" y="1785962"/>
                        <a:ext cx="6645327" cy="1802812"/>
                      </a:xfrm>
                      <a:prstGeom prst="rect">
                        <a:avLst/>
                      </a:prstGeom>
                      <a:ln>
                        <a:solidFill>
                          <a:schemeClr val="tx1"/>
                        </a:solidFill>
                      </a:ln>
                    </p:spPr>
                  </p:pic>
                </p:oleObj>
              </mc:Fallback>
            </mc:AlternateContent>
          </a:graphicData>
        </a:graphic>
      </p:graphicFrame>
      <p:graphicFrame>
        <p:nvGraphicFramePr>
          <p:cNvPr id="3" name="Object 2">
            <a:extLst>
              <a:ext uri="{FF2B5EF4-FFF2-40B4-BE49-F238E27FC236}">
                <a16:creationId xmlns:a16="http://schemas.microsoft.com/office/drawing/2014/main" id="{7C8B256A-2A8F-8402-5686-3038209F6162}"/>
              </a:ext>
            </a:extLst>
          </p:cNvPr>
          <p:cNvGraphicFramePr>
            <a:graphicFrameLocks noChangeAspect="1"/>
          </p:cNvGraphicFramePr>
          <p:nvPr>
            <p:extLst>
              <p:ext uri="{D42A27DB-BD31-4B8C-83A1-F6EECF244321}">
                <p14:modId xmlns:p14="http://schemas.microsoft.com/office/powerpoint/2010/main" val="1812405999"/>
              </p:ext>
            </p:extLst>
          </p:nvPr>
        </p:nvGraphicFramePr>
        <p:xfrm>
          <a:off x="374904" y="4274217"/>
          <a:ext cx="6645327" cy="1703796"/>
        </p:xfrm>
        <a:graphic>
          <a:graphicData uri="http://schemas.openxmlformats.org/presentationml/2006/ole">
            <mc:AlternateContent xmlns:mc="http://schemas.openxmlformats.org/markup-compatibility/2006">
              <mc:Choice xmlns:v="urn:schemas-microsoft-com:vml" Requires="v">
                <p:oleObj name="Worksheet" r:id="rId6" imgW="4883113" imgH="1295531" progId="Excel.Sheet.12">
                  <p:embed/>
                </p:oleObj>
              </mc:Choice>
              <mc:Fallback>
                <p:oleObj name="Worksheet" r:id="rId6" imgW="4883113" imgH="1295531" progId="Excel.Sheet.12">
                  <p:embed/>
                  <p:pic>
                    <p:nvPicPr>
                      <p:cNvPr id="0" name=""/>
                      <p:cNvPicPr/>
                      <p:nvPr/>
                    </p:nvPicPr>
                    <p:blipFill>
                      <a:blip r:embed="rId7"/>
                      <a:stretch>
                        <a:fillRect/>
                      </a:stretch>
                    </p:blipFill>
                    <p:spPr>
                      <a:xfrm>
                        <a:off x="374904" y="4274217"/>
                        <a:ext cx="6645327" cy="1703796"/>
                      </a:xfrm>
                      <a:prstGeom prst="rect">
                        <a:avLst/>
                      </a:prstGeom>
                      <a:ln>
                        <a:solidFill>
                          <a:schemeClr val="tx1"/>
                        </a:solidFill>
                      </a:ln>
                    </p:spPr>
                  </p:pic>
                </p:oleObj>
              </mc:Fallback>
            </mc:AlternateContent>
          </a:graphicData>
        </a:graphic>
      </p:graphicFrame>
      <p:sp>
        <p:nvSpPr>
          <p:cNvPr id="4" name="TextBox 3">
            <a:extLst>
              <a:ext uri="{FF2B5EF4-FFF2-40B4-BE49-F238E27FC236}">
                <a16:creationId xmlns:a16="http://schemas.microsoft.com/office/drawing/2014/main" id="{4B19AC3C-982F-D211-D4BD-0E248D690A92}"/>
              </a:ext>
            </a:extLst>
          </p:cNvPr>
          <p:cNvSpPr txBox="1"/>
          <p:nvPr/>
        </p:nvSpPr>
        <p:spPr>
          <a:xfrm>
            <a:off x="7764231" y="1582203"/>
            <a:ext cx="4250790" cy="2969018"/>
          </a:xfrm>
          <a:prstGeom prst="rect">
            <a:avLst/>
          </a:prstGeom>
          <a:noFill/>
        </p:spPr>
        <p:txBody>
          <a:bodyPr wrap="square">
            <a:spAutoFit/>
          </a:bodyPr>
          <a:lstStyle/>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Y (NRx) – Pre-Period Total</a:t>
            </a:r>
          </a:p>
          <a:p>
            <a:pPr marL="511175" marR="0" lvl="2" indent="-285750">
              <a:lnSpc>
                <a:spcPct val="107000"/>
              </a:lnSpc>
              <a:spcBef>
                <a:spcPts val="0"/>
              </a:spcBef>
              <a:spcAft>
                <a:spcPts val="0"/>
              </a:spcAft>
              <a:buFont typeface="Arial" panose="020B0604020202020204" pitchFamily="34" charset="0"/>
              <a:buChar char="•"/>
            </a:pPr>
            <a:r>
              <a:rPr lang="en-US" sz="1600" dirty="0">
                <a:effectLst/>
                <a:ea typeface="Calibri" panose="020F0502020204030204" pitchFamily="34" charset="0"/>
                <a:cs typeface="Calibri" panose="020F0502020204030204" pitchFamily="34" charset="0"/>
              </a:rPr>
              <a:t>Y (NRx) during 1</a:t>
            </a:r>
            <a:r>
              <a:rPr lang="en-US" sz="1600" baseline="30000" dirty="0">
                <a:effectLst/>
                <a:ea typeface="Calibri" panose="020F0502020204030204" pitchFamily="34" charset="0"/>
                <a:cs typeface="Calibri" panose="020F0502020204030204" pitchFamily="34" charset="0"/>
              </a:rPr>
              <a:t>st</a:t>
            </a:r>
            <a:r>
              <a:rPr lang="en-US" sz="1600" dirty="0">
                <a:effectLst/>
                <a:ea typeface="Calibri" panose="020F0502020204030204" pitchFamily="34" charset="0"/>
                <a:cs typeface="Calibri" panose="020F0502020204030204" pitchFamily="34" charset="0"/>
              </a:rPr>
              <a:t> month before Event – Y at -1</a:t>
            </a:r>
          </a:p>
          <a:p>
            <a:pPr marL="511175" marR="0" lvl="2" indent="-285750">
              <a:lnSpc>
                <a:spcPct val="107000"/>
              </a:lnSpc>
              <a:spcBef>
                <a:spcPts val="0"/>
              </a:spcBef>
              <a:spcAft>
                <a:spcPts val="0"/>
              </a:spcAft>
              <a:buFont typeface="Arial" panose="020B0604020202020204" pitchFamily="34" charset="0"/>
              <a:buChar char="•"/>
            </a:pPr>
            <a:r>
              <a:rPr lang="en-US" sz="1600" dirty="0">
                <a:effectLst/>
                <a:ea typeface="Calibri" panose="020F0502020204030204" pitchFamily="34" charset="0"/>
                <a:cs typeface="Calibri" panose="020F0502020204030204" pitchFamily="34" charset="0"/>
              </a:rPr>
              <a:t>Y (NRx) during 2</a:t>
            </a:r>
            <a:r>
              <a:rPr lang="en-US" sz="1600" baseline="30000" dirty="0">
                <a:effectLst/>
                <a:ea typeface="Calibri" panose="020F0502020204030204" pitchFamily="34" charset="0"/>
                <a:cs typeface="Calibri" panose="020F0502020204030204" pitchFamily="34" charset="0"/>
              </a:rPr>
              <a:t>nd</a:t>
            </a:r>
            <a:r>
              <a:rPr lang="en-US" sz="1600" dirty="0">
                <a:effectLst/>
                <a:ea typeface="Calibri" panose="020F0502020204030204" pitchFamily="34" charset="0"/>
                <a:cs typeface="Calibri" panose="020F0502020204030204" pitchFamily="34" charset="0"/>
              </a:rPr>
              <a:t> month before Event – Y at -2 </a:t>
            </a:r>
          </a:p>
          <a:p>
            <a:pPr marL="511175" marR="0" lvl="2" indent="-285750">
              <a:lnSpc>
                <a:spcPct val="107000"/>
              </a:lnSpc>
              <a:spcBef>
                <a:spcPts val="0"/>
              </a:spcBef>
              <a:spcAft>
                <a:spcPts val="0"/>
              </a:spcAft>
              <a:buFont typeface="Arial" panose="020B0604020202020204" pitchFamily="34" charset="0"/>
              <a:buChar char="•"/>
            </a:pPr>
            <a:r>
              <a:rPr lang="en-US" sz="1600" dirty="0">
                <a:effectLst/>
                <a:ea typeface="Calibri" panose="020F0502020204030204" pitchFamily="34" charset="0"/>
                <a:cs typeface="Calibri" panose="020F0502020204030204" pitchFamily="34" charset="0"/>
              </a:rPr>
              <a:t>Y (NRx) during 3</a:t>
            </a:r>
            <a:r>
              <a:rPr lang="en-US" sz="1600" baseline="30000" dirty="0">
                <a:effectLst/>
                <a:ea typeface="Calibri" panose="020F0502020204030204" pitchFamily="34" charset="0"/>
                <a:cs typeface="Calibri" panose="020F0502020204030204" pitchFamily="34" charset="0"/>
              </a:rPr>
              <a:t>rd</a:t>
            </a:r>
            <a:r>
              <a:rPr lang="en-US" sz="1600" dirty="0">
                <a:effectLst/>
                <a:ea typeface="Calibri" panose="020F0502020204030204" pitchFamily="34" charset="0"/>
                <a:cs typeface="Calibri" panose="020F0502020204030204" pitchFamily="34" charset="0"/>
              </a:rPr>
              <a:t> month before Event – Y at -3 </a:t>
            </a:r>
            <a:endParaRPr lang="en-US" sz="1600" dirty="0">
              <a:ea typeface="Calibri" panose="020F0502020204030204" pitchFamily="34" charset="0"/>
              <a:cs typeface="Calibri" panose="020F0502020204030204" pitchFamily="34" charset="0"/>
            </a:endParaRPr>
          </a:p>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X1 (Details) – Pre-Period Total</a:t>
            </a:r>
          </a:p>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X2 (Samples) – Pre-Period Total</a:t>
            </a:r>
          </a:p>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X3 (NPP Engagements) – Pre-Period Total</a:t>
            </a:r>
          </a:p>
        </p:txBody>
      </p:sp>
      <p:sp>
        <p:nvSpPr>
          <p:cNvPr id="6" name="TextBox 5">
            <a:extLst>
              <a:ext uri="{FF2B5EF4-FFF2-40B4-BE49-F238E27FC236}">
                <a16:creationId xmlns:a16="http://schemas.microsoft.com/office/drawing/2014/main" id="{4DC82994-2A23-2976-6585-9A9900E8B205}"/>
              </a:ext>
            </a:extLst>
          </p:cNvPr>
          <p:cNvSpPr txBox="1"/>
          <p:nvPr/>
        </p:nvSpPr>
        <p:spPr>
          <a:xfrm>
            <a:off x="176981" y="1415042"/>
            <a:ext cx="4250790"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Compute Matching Vars</a:t>
            </a:r>
          </a:p>
        </p:txBody>
      </p:sp>
      <p:sp>
        <p:nvSpPr>
          <p:cNvPr id="7" name="TextBox 6">
            <a:extLst>
              <a:ext uri="{FF2B5EF4-FFF2-40B4-BE49-F238E27FC236}">
                <a16:creationId xmlns:a16="http://schemas.microsoft.com/office/drawing/2014/main" id="{C57BAAE3-46BB-C631-49F1-463D67718FBD}"/>
              </a:ext>
            </a:extLst>
          </p:cNvPr>
          <p:cNvSpPr txBox="1"/>
          <p:nvPr/>
        </p:nvSpPr>
        <p:spPr>
          <a:xfrm>
            <a:off x="374904" y="3939895"/>
            <a:ext cx="4250790"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Standardize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6ECB54-5D86-E19C-8169-C811C42ABEBB}"/>
                  </a:ext>
                </a:extLst>
              </p:cNvPr>
              <p:cNvSpPr txBox="1"/>
              <p:nvPr/>
            </p:nvSpPr>
            <p:spPr>
              <a:xfrm>
                <a:off x="7922961" y="4699582"/>
                <a:ext cx="3661783" cy="1717650"/>
              </a:xfrm>
              <a:prstGeom prst="rect">
                <a:avLst/>
              </a:prstGeom>
              <a:solidFill>
                <a:schemeClr val="accent2">
                  <a:lumMod val="60000"/>
                  <a:lumOff val="40000"/>
                </a:schemeClr>
              </a:solidFill>
            </p:spPr>
            <p:txBody>
              <a:bodyPr wrap="square">
                <a:spAutoFit/>
              </a:bodyPr>
              <a:lstStyle/>
              <a:p>
                <a:pPr marL="225425" marR="0" lvl="2">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libri" panose="020F0502020204030204" pitchFamily="34" charset="0"/>
                          <a:cs typeface="Calibri" panose="020F0502020204030204" pitchFamily="34" charset="0"/>
                        </a:rPr>
                        <m:t>𝑍</m:t>
                      </m:r>
                      <m:r>
                        <a:rPr lang="en-US" sz="1600" i="1" dirty="0" smtClean="0">
                          <a:latin typeface="Cambria Math" panose="02040503050406030204" pitchFamily="18" charset="0"/>
                          <a:ea typeface="Calibri" panose="020F0502020204030204" pitchFamily="34" charset="0"/>
                          <a:cs typeface="Calibri" panose="020F0502020204030204" pitchFamily="34" charset="0"/>
                        </a:rPr>
                        <m:t>=</m:t>
                      </m:r>
                      <m:f>
                        <m:fPr>
                          <m:ctrlPr>
                            <a:rPr lang="en-US" sz="1600" i="1" dirty="0" smtClean="0">
                              <a:latin typeface="Cambria Math" panose="02040503050406030204" pitchFamily="18" charset="0"/>
                              <a:cs typeface="Calibri" panose="020F0502020204030204" pitchFamily="34" charset="0"/>
                            </a:rPr>
                          </m:ctrlPr>
                        </m:fPr>
                        <m:num>
                          <m:r>
                            <a:rPr lang="en-US" sz="1600" b="0" i="1" dirty="0" smtClean="0">
                              <a:latin typeface="Cambria Math" panose="02040503050406030204" pitchFamily="18" charset="0"/>
                              <a:cs typeface="Calibri" panose="020F0502020204030204" pitchFamily="34" charset="0"/>
                            </a:rPr>
                            <m:t>𝑋</m:t>
                          </m:r>
                          <m:r>
                            <a:rPr lang="en-US" sz="1600" b="0" i="1" dirty="0" smtClean="0">
                              <a:latin typeface="Cambria Math" panose="02040503050406030204" pitchFamily="18" charset="0"/>
                              <a:cs typeface="Calibri" panose="020F0502020204030204" pitchFamily="34" charset="0"/>
                            </a:rPr>
                            <m:t>−</m:t>
                          </m:r>
                          <m:acc>
                            <m:accPr>
                              <m:chr m:val="̅"/>
                              <m:ctrlPr>
                                <a:rPr lang="en-US" sz="1600" b="0" i="1" dirty="0" smtClean="0">
                                  <a:latin typeface="Cambria Math" panose="02040503050406030204" pitchFamily="18" charset="0"/>
                                  <a:cs typeface="Calibri" panose="020F0502020204030204" pitchFamily="34" charset="0"/>
                                </a:rPr>
                              </m:ctrlPr>
                            </m:accPr>
                            <m:e>
                              <m:r>
                                <a:rPr lang="en-US" sz="1600" b="0" i="1" dirty="0" smtClean="0">
                                  <a:latin typeface="Cambria Math" panose="02040503050406030204" pitchFamily="18" charset="0"/>
                                  <a:cs typeface="Calibri" panose="020F0502020204030204" pitchFamily="34" charset="0"/>
                                </a:rPr>
                                <m:t>𝑋</m:t>
                              </m:r>
                            </m:e>
                          </m:acc>
                        </m:num>
                        <m:den>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ea typeface="Cambria Math" panose="02040503050406030204" pitchFamily="18" charset="0"/>
                                  <a:cs typeface="Calibri" panose="020F0502020204030204" pitchFamily="34" charset="0"/>
                                </a:rPr>
                                <m:t>𝜎</m:t>
                              </m:r>
                            </m:e>
                            <m:sub>
                              <m:r>
                                <a:rPr lang="en-US" sz="1600" b="0" i="1" dirty="0" smtClean="0">
                                  <a:latin typeface="Cambria Math" panose="02040503050406030204" pitchFamily="18" charset="0"/>
                                  <a:cs typeface="Calibri" panose="020F0502020204030204" pitchFamily="34" charset="0"/>
                                </a:rPr>
                                <m:t>𝑋</m:t>
                              </m:r>
                            </m:sub>
                          </m:sSub>
                        </m:den>
                      </m:f>
                      <m:r>
                        <a:rPr lang="en-US" sz="1600" i="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600" dirty="0">
                  <a:ea typeface="Calibri" panose="020F0502020204030204" pitchFamily="34" charset="0"/>
                  <a:cs typeface="Calibri" panose="020F0502020204030204" pitchFamily="34" charset="0"/>
                </a:endParaRPr>
              </a:p>
              <a:p>
                <a:pPr marL="225425" marR="0" lvl="2">
                  <a:lnSpc>
                    <a:spcPct val="107000"/>
                  </a:lnSpc>
                  <a:spcBef>
                    <a:spcPts val="0"/>
                  </a:spcBef>
                  <a:spcAft>
                    <a:spcPts val="0"/>
                  </a:spcAft>
                </a:pPr>
                <a:r>
                  <a:rPr lang="en-US" sz="1600" dirty="0">
                    <a:ea typeface="Calibri" panose="020F0502020204030204" pitchFamily="34" charset="0"/>
                    <a:cs typeface="Calibri" panose="020F0502020204030204" pitchFamily="34" charset="0"/>
                  </a:rPr>
                  <a:t>Z – Standardized Value (Z Score)</a:t>
                </a:r>
              </a:p>
              <a:p>
                <a:pPr marL="225425" marR="0" lvl="2">
                  <a:lnSpc>
                    <a:spcPct val="107000"/>
                  </a:lnSpc>
                  <a:spcBef>
                    <a:spcPts val="0"/>
                  </a:spcBef>
                  <a:spcAft>
                    <a:spcPts val="0"/>
                  </a:spcAft>
                </a:pPr>
                <a:r>
                  <a:rPr lang="en-US" sz="1600" dirty="0">
                    <a:ea typeface="Calibri" panose="020F0502020204030204" pitchFamily="34" charset="0"/>
                    <a:cs typeface="Calibri" panose="020F0502020204030204" pitchFamily="34" charset="0"/>
                  </a:rPr>
                  <a:t>X – Variable of interest</a:t>
                </a:r>
              </a:p>
              <a:p>
                <a:pPr marL="225425" marR="0" lvl="2">
                  <a:lnSpc>
                    <a:spcPct val="107000"/>
                  </a:lnSpc>
                  <a:spcBef>
                    <a:spcPts val="0"/>
                  </a:spcBef>
                  <a:spcAft>
                    <a:spcPts val="0"/>
                  </a:spcAft>
                </a:pPr>
                <a14:m>
                  <m:oMath xmlns:m="http://schemas.openxmlformats.org/officeDocument/2006/math">
                    <m:acc>
                      <m:accPr>
                        <m:chr m:val="̅"/>
                        <m:ctrlPr>
                          <a:rPr lang="en-US" sz="1600" b="0" i="1" dirty="0" smtClean="0">
                            <a:latin typeface="Cambria Math" panose="02040503050406030204" pitchFamily="18" charset="0"/>
                            <a:cs typeface="Calibri" panose="020F0502020204030204" pitchFamily="34" charset="0"/>
                          </a:rPr>
                        </m:ctrlPr>
                      </m:accPr>
                      <m:e>
                        <m:r>
                          <a:rPr lang="en-US" sz="1600" b="0" i="1" dirty="0" smtClean="0">
                            <a:latin typeface="Cambria Math" panose="02040503050406030204" pitchFamily="18" charset="0"/>
                            <a:cs typeface="Calibri" panose="020F0502020204030204" pitchFamily="34" charset="0"/>
                          </a:rPr>
                          <m:t>𝑋</m:t>
                        </m:r>
                      </m:e>
                    </m:acc>
                  </m:oMath>
                </a14:m>
                <a:r>
                  <a:rPr lang="en-US" sz="1600" dirty="0">
                    <a:ea typeface="Calibri" panose="020F0502020204030204" pitchFamily="34" charset="0"/>
                    <a:cs typeface="Calibri" panose="020F0502020204030204" pitchFamily="34" charset="0"/>
                  </a:rPr>
                  <a:t> - Mean of X</a:t>
                </a:r>
              </a:p>
              <a:p>
                <a:pPr marL="225425" marR="0" lvl="2">
                  <a:lnSpc>
                    <a:spcPct val="107000"/>
                  </a:lnSpc>
                  <a:spcBef>
                    <a:spcPts val="0"/>
                  </a:spcBef>
                  <a:spcAft>
                    <a:spcPts val="0"/>
                  </a:spcAft>
                </a:pP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ea typeface="Cambria Math" panose="02040503050406030204" pitchFamily="18" charset="0"/>
                            <a:cs typeface="Calibri" panose="020F0502020204030204" pitchFamily="34" charset="0"/>
                          </a:rPr>
                          <m:t>𝜎</m:t>
                        </m:r>
                      </m:e>
                      <m:sub>
                        <m:r>
                          <a:rPr lang="en-US" sz="1600" b="0" i="1" dirty="0" smtClean="0">
                            <a:latin typeface="Cambria Math" panose="02040503050406030204" pitchFamily="18" charset="0"/>
                            <a:cs typeface="Calibri" panose="020F0502020204030204" pitchFamily="34" charset="0"/>
                          </a:rPr>
                          <m:t>𝑋</m:t>
                        </m:r>
                      </m:sub>
                    </m:sSub>
                  </m:oMath>
                </a14:m>
                <a:r>
                  <a:rPr lang="en-US" sz="1600" dirty="0">
                    <a:ea typeface="Calibri" panose="020F0502020204030204" pitchFamily="34" charset="0"/>
                    <a:cs typeface="Calibri" panose="020F0502020204030204" pitchFamily="34" charset="0"/>
                  </a:rPr>
                  <a:t> - Standard Deviation of X</a:t>
                </a:r>
              </a:p>
            </p:txBody>
          </p:sp>
        </mc:Choice>
        <mc:Fallback xmlns="">
          <p:sp>
            <p:nvSpPr>
              <p:cNvPr id="8" name="TextBox 7">
                <a:extLst>
                  <a:ext uri="{FF2B5EF4-FFF2-40B4-BE49-F238E27FC236}">
                    <a16:creationId xmlns:a16="http://schemas.microsoft.com/office/drawing/2014/main" id="{D46ECB54-5D86-E19C-8169-C811C42ABEBB}"/>
                  </a:ext>
                </a:extLst>
              </p:cNvPr>
              <p:cNvSpPr txBox="1">
                <a:spLocks noRot="1" noChangeAspect="1" noMove="1" noResize="1" noEditPoints="1" noAdjustHandles="1" noChangeArrowheads="1" noChangeShapeType="1" noTextEdit="1"/>
              </p:cNvSpPr>
              <p:nvPr/>
            </p:nvSpPr>
            <p:spPr>
              <a:xfrm>
                <a:off x="7922961" y="4699582"/>
                <a:ext cx="3661783" cy="1717650"/>
              </a:xfrm>
              <a:prstGeom prst="rect">
                <a:avLst/>
              </a:prstGeom>
              <a:blipFill>
                <a:blip r:embed="rId8"/>
                <a:stretch>
                  <a:fillRect b="-2128"/>
                </a:stretch>
              </a:blipFill>
            </p:spPr>
            <p:txBody>
              <a:bodyPr/>
              <a:lstStyle/>
              <a:p>
                <a:r>
                  <a:rPr lang="en-US">
                    <a:noFill/>
                  </a:rPr>
                  <a:t> </a:t>
                </a:r>
              </a:p>
            </p:txBody>
          </p:sp>
        </mc:Fallback>
      </mc:AlternateContent>
    </p:spTree>
    <p:extLst>
      <p:ext uri="{BB962C8B-B14F-4D97-AF65-F5344CB8AC3E}">
        <p14:creationId xmlns:p14="http://schemas.microsoft.com/office/powerpoint/2010/main" val="16077707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Matching – T1 and CP5 are matched Test and Control Pair</a:t>
            </a:r>
          </a:p>
        </p:txBody>
      </p:sp>
      <p:sp>
        <p:nvSpPr>
          <p:cNvPr id="6" name="TextBox 5">
            <a:extLst>
              <a:ext uri="{FF2B5EF4-FFF2-40B4-BE49-F238E27FC236}">
                <a16:creationId xmlns:a16="http://schemas.microsoft.com/office/drawing/2014/main" id="{4DC82994-2A23-2976-6585-9A9900E8B205}"/>
              </a:ext>
            </a:extLst>
          </p:cNvPr>
          <p:cNvSpPr txBox="1"/>
          <p:nvPr/>
        </p:nvSpPr>
        <p:spPr>
          <a:xfrm>
            <a:off x="143205" y="1731020"/>
            <a:ext cx="5083277"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Compute Standardized Euclidean Distances</a:t>
            </a:r>
          </a:p>
        </p:txBody>
      </p:sp>
      <p:sp>
        <p:nvSpPr>
          <p:cNvPr id="7" name="TextBox 6">
            <a:extLst>
              <a:ext uri="{FF2B5EF4-FFF2-40B4-BE49-F238E27FC236}">
                <a16:creationId xmlns:a16="http://schemas.microsoft.com/office/drawing/2014/main" id="{C57BAAE3-46BB-C631-49F1-463D67718FBD}"/>
              </a:ext>
            </a:extLst>
          </p:cNvPr>
          <p:cNvSpPr txBox="1"/>
          <p:nvPr/>
        </p:nvSpPr>
        <p:spPr>
          <a:xfrm>
            <a:off x="266748" y="4941476"/>
            <a:ext cx="4836193"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highlight>
                  <a:srgbClr val="FFFF00"/>
                </a:highlight>
                <a:ea typeface="Calibri" panose="020F0502020204030204" pitchFamily="34" charset="0"/>
                <a:cs typeface="Calibri" panose="020F0502020204030204" pitchFamily="34" charset="0"/>
              </a:rPr>
              <a:t>Test T1 and Control CP5 are Matched Pair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6ECB54-5D86-E19C-8169-C811C42ABEBB}"/>
                  </a:ext>
                </a:extLst>
              </p:cNvPr>
              <p:cNvSpPr txBox="1"/>
              <p:nvPr/>
            </p:nvSpPr>
            <p:spPr>
              <a:xfrm>
                <a:off x="6093079" y="2056620"/>
                <a:ext cx="5083277" cy="1768113"/>
              </a:xfrm>
              <a:prstGeom prst="rect">
                <a:avLst/>
              </a:prstGeom>
              <a:solidFill>
                <a:schemeClr val="accent2">
                  <a:lumMod val="60000"/>
                  <a:lumOff val="40000"/>
                </a:schemeClr>
              </a:solidFill>
            </p:spPr>
            <p:txBody>
              <a:bodyPr wrap="square">
                <a:spAutoFit/>
              </a:bodyPr>
              <a:lstStyle/>
              <a:p>
                <a:pPr marL="225425" marR="0" lvl="2">
                  <a:lnSpc>
                    <a:spcPct val="107000"/>
                  </a:lnSpc>
                  <a:spcBef>
                    <a:spcPts val="0"/>
                  </a:spcBef>
                  <a:spcAft>
                    <a:spcPts val="0"/>
                  </a:spcAft>
                </a:pPr>
                <a:r>
                  <a:rPr lang="en-US" sz="2000" dirty="0">
                    <a:ea typeface="Calibri" panose="020F0502020204030204" pitchFamily="34" charset="0"/>
                    <a:cs typeface="Calibri" panose="020F0502020204030204" pitchFamily="34" charset="0"/>
                  </a:rPr>
                  <a:t>Distance =</a:t>
                </a:r>
                <a14:m>
                  <m:oMath xmlns:m="http://schemas.openxmlformats.org/officeDocument/2006/math">
                    <m:rad>
                      <m:radPr>
                        <m:degHide m:val="on"/>
                        <m:ctrlPr>
                          <a:rPr lang="en-US" sz="2000" i="1" smtClean="0">
                            <a:latin typeface="Cambria Math" panose="02040503050406030204" pitchFamily="18" charset="0"/>
                            <a:cs typeface="Calibri" panose="020F0502020204030204" pitchFamily="34" charset="0"/>
                          </a:rPr>
                        </m:ctrlPr>
                      </m:radPr>
                      <m:deg/>
                      <m:e>
                        <m:nary>
                          <m:naryPr>
                            <m:chr m:val="∑"/>
                            <m:ctrlPr>
                              <a:rPr lang="en-US" sz="2000" i="1" smtClean="0">
                                <a:latin typeface="Cambria Math" panose="02040503050406030204" pitchFamily="18" charset="0"/>
                                <a:cs typeface="Calibri" panose="020F0502020204030204" pitchFamily="34" charset="0"/>
                              </a:rPr>
                            </m:ctrlPr>
                          </m:naryPr>
                          <m:sub>
                            <m:r>
                              <m:rPr>
                                <m:brk m:alnAt="23"/>
                              </m:rP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=0</m:t>
                            </m:r>
                          </m:sub>
                          <m:sup>
                            <m:r>
                              <a:rPr lang="en-US" sz="2000" b="0" i="1" smtClean="0">
                                <a:latin typeface="Cambria Math" panose="02040503050406030204" pitchFamily="18" charset="0"/>
                                <a:cs typeface="Calibri" panose="020F0502020204030204" pitchFamily="34" charset="0"/>
                              </a:rPr>
                              <m:t>𝑃</m:t>
                            </m:r>
                          </m:sup>
                          <m:e>
                            <m:sSup>
                              <m:sSupPr>
                                <m:ctrlPr>
                                  <a:rPr lang="en-US" sz="2000" i="1" smtClean="0">
                                    <a:latin typeface="Cambria Math" panose="02040503050406030204" pitchFamily="18" charset="0"/>
                                    <a:cs typeface="Calibri" panose="020F0502020204030204" pitchFamily="34" charset="0"/>
                                  </a:rPr>
                                </m:ctrlPr>
                              </m:sSupPr>
                              <m:e>
                                <m:d>
                                  <m:dPr>
                                    <m:begChr m:val="["/>
                                    <m:endChr m:val="]"/>
                                    <m:ctrlPr>
                                      <a:rPr lang="en-US" sz="2000" i="1">
                                        <a:latin typeface="Cambria Math" panose="02040503050406030204" pitchFamily="18" charset="0"/>
                                        <a:cs typeface="Calibri" panose="020F0502020204030204" pitchFamily="34" charset="0"/>
                                      </a:rPr>
                                    </m:ctrlPr>
                                  </m:dPr>
                                  <m:e>
                                    <m:sSubSup>
                                      <m:sSubSupPr>
                                        <m:ctrlPr>
                                          <a:rPr lang="en-US" sz="2000" i="1">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𝑇</m:t>
                                        </m:r>
                                      </m:sup>
                                    </m:sSubSup>
                                    <m:r>
                                      <a:rPr lang="en-US" sz="2000" i="1">
                                        <a:latin typeface="Cambria Math" panose="02040503050406030204" pitchFamily="18" charset="0"/>
                                        <a:cs typeface="Calibri" panose="020F0502020204030204" pitchFamily="34" charset="0"/>
                                      </a:rPr>
                                      <m:t>−</m:t>
                                    </m:r>
                                    <m:sSubSup>
                                      <m:sSubSupPr>
                                        <m:ctrlPr>
                                          <a:rPr lang="en-US" sz="2000" i="1">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𝐶</m:t>
                                        </m:r>
                                      </m:sup>
                                    </m:sSubSup>
                                  </m:e>
                                </m:d>
                              </m:e>
                              <m:sup>
                                <m:r>
                                  <a:rPr lang="en-US" sz="2000" b="0" i="1" smtClean="0">
                                    <a:latin typeface="Cambria Math" panose="02040503050406030204" pitchFamily="18" charset="0"/>
                                    <a:cs typeface="Calibri" panose="020F0502020204030204" pitchFamily="34" charset="0"/>
                                  </a:rPr>
                                  <m:t>2</m:t>
                                </m:r>
                              </m:sup>
                            </m:sSup>
                          </m:e>
                        </m:nary>
                      </m:e>
                    </m:rad>
                  </m:oMath>
                </a14:m>
                <a:endParaRPr lang="en-US" sz="2000" dirty="0">
                  <a:ea typeface="Calibri" panose="020F0502020204030204" pitchFamily="34" charset="0"/>
                  <a:cs typeface="Calibri" panose="020F0502020204030204" pitchFamily="34" charset="0"/>
                </a:endParaRPr>
              </a:p>
              <a:p>
                <a:pPr marL="225425" marR="0" lvl="2">
                  <a:lnSpc>
                    <a:spcPct val="107000"/>
                  </a:lnSpc>
                  <a:spcBef>
                    <a:spcPts val="0"/>
                  </a:spcBef>
                  <a:spcAft>
                    <a:spcPts val="0"/>
                  </a:spcAft>
                </a:pPr>
                <a:r>
                  <a:rPr lang="en-US" sz="2000" dirty="0">
                    <a:ea typeface="Calibri" panose="020F0502020204030204" pitchFamily="34" charset="0"/>
                    <a:cs typeface="Calibri" panose="020F0502020204030204" pitchFamily="34" charset="0"/>
                  </a:rPr>
                  <a:t>P – Number of Variables</a:t>
                </a:r>
              </a:p>
              <a:p>
                <a:pPr marL="225425" marR="0" lvl="2">
                  <a:lnSpc>
                    <a:spcPct val="107000"/>
                  </a:lnSpc>
                  <a:spcBef>
                    <a:spcPts val="0"/>
                  </a:spcBef>
                  <a:spcAft>
                    <a:spcPts val="0"/>
                  </a:spcAft>
                </a:pPr>
                <a14:m>
                  <m:oMath xmlns:m="http://schemas.openxmlformats.org/officeDocument/2006/math">
                    <m:sSubSup>
                      <m:sSubSupPr>
                        <m:ctrlPr>
                          <a:rPr lang="en-US" sz="2000" i="1" smtClean="0">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𝑇</m:t>
                        </m:r>
                      </m:sup>
                    </m:sSubSup>
                  </m:oMath>
                </a14:m>
                <a:r>
                  <a:rPr lang="en-US" sz="2000" dirty="0">
                    <a:ea typeface="Calibri" panose="020F0502020204030204" pitchFamily="34" charset="0"/>
                    <a:cs typeface="Calibri" panose="020F0502020204030204" pitchFamily="34" charset="0"/>
                  </a:rPr>
                  <a:t> - Value of ‘</a:t>
                </a:r>
                <a:r>
                  <a:rPr lang="en-US" sz="2000" dirty="0" err="1">
                    <a:ea typeface="Calibri" panose="020F0502020204030204" pitchFamily="34" charset="0"/>
                    <a:cs typeface="Calibri" panose="020F0502020204030204" pitchFamily="34" charset="0"/>
                  </a:rPr>
                  <a:t>i’th</a:t>
                </a:r>
                <a:r>
                  <a:rPr lang="en-US" sz="2000" dirty="0">
                    <a:ea typeface="Calibri" panose="020F0502020204030204" pitchFamily="34" charset="0"/>
                    <a:cs typeface="Calibri" panose="020F0502020204030204" pitchFamily="34" charset="0"/>
                  </a:rPr>
                  <a:t> Test variable</a:t>
                </a:r>
              </a:p>
              <a:p>
                <a:pPr marL="225425" marR="0" lvl="2">
                  <a:lnSpc>
                    <a:spcPct val="107000"/>
                  </a:lnSpc>
                  <a:spcBef>
                    <a:spcPts val="0"/>
                  </a:spcBef>
                  <a:spcAft>
                    <a:spcPts val="0"/>
                  </a:spcAft>
                </a:pPr>
                <a14:m>
                  <m:oMath xmlns:m="http://schemas.openxmlformats.org/officeDocument/2006/math">
                    <m:sSubSup>
                      <m:sSubSupPr>
                        <m:ctrlPr>
                          <a:rPr lang="en-US" sz="2000" i="1" smtClean="0">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𝐶</m:t>
                        </m:r>
                      </m:sup>
                    </m:sSubSup>
                  </m:oMath>
                </a14:m>
                <a:r>
                  <a:rPr lang="en-US" sz="2000" dirty="0">
                    <a:ea typeface="Calibri" panose="020F0502020204030204" pitchFamily="34" charset="0"/>
                    <a:cs typeface="Calibri" panose="020F0502020204030204" pitchFamily="34" charset="0"/>
                  </a:rPr>
                  <a:t> - Value of ‘</a:t>
                </a:r>
                <a:r>
                  <a:rPr lang="en-US" sz="2000" dirty="0" err="1">
                    <a:ea typeface="Calibri" panose="020F0502020204030204" pitchFamily="34" charset="0"/>
                    <a:cs typeface="Calibri" panose="020F0502020204030204" pitchFamily="34" charset="0"/>
                  </a:rPr>
                  <a:t>i’th</a:t>
                </a:r>
                <a:r>
                  <a:rPr lang="en-US" sz="2000" dirty="0">
                    <a:ea typeface="Calibri" panose="020F0502020204030204" pitchFamily="34" charset="0"/>
                    <a:cs typeface="Calibri" panose="020F0502020204030204" pitchFamily="34" charset="0"/>
                  </a:rPr>
                  <a:t> Control variable</a:t>
                </a:r>
              </a:p>
            </p:txBody>
          </p:sp>
        </mc:Choice>
        <mc:Fallback xmlns="">
          <p:sp>
            <p:nvSpPr>
              <p:cNvPr id="8" name="TextBox 7">
                <a:extLst>
                  <a:ext uri="{FF2B5EF4-FFF2-40B4-BE49-F238E27FC236}">
                    <a16:creationId xmlns:a16="http://schemas.microsoft.com/office/drawing/2014/main" id="{D46ECB54-5D86-E19C-8169-C811C42ABEBB}"/>
                  </a:ext>
                </a:extLst>
              </p:cNvPr>
              <p:cNvSpPr txBox="1">
                <a:spLocks noRot="1" noChangeAspect="1" noMove="1" noResize="1" noEditPoints="1" noAdjustHandles="1" noChangeArrowheads="1" noChangeShapeType="1" noTextEdit="1"/>
              </p:cNvSpPr>
              <p:nvPr/>
            </p:nvSpPr>
            <p:spPr>
              <a:xfrm>
                <a:off x="6093079" y="2056620"/>
                <a:ext cx="5083277" cy="1768113"/>
              </a:xfrm>
              <a:prstGeom prst="rect">
                <a:avLst/>
              </a:prstGeom>
              <a:blipFill>
                <a:blip r:embed="rId4"/>
                <a:stretch>
                  <a:fillRect b="-482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E36A855-6806-6EB9-EF02-89108D8E2BDD}"/>
              </a:ext>
            </a:extLst>
          </p:cNvPr>
          <p:cNvSpPr txBox="1"/>
          <p:nvPr/>
        </p:nvSpPr>
        <p:spPr>
          <a:xfrm>
            <a:off x="5967376" y="4432233"/>
            <a:ext cx="5334681" cy="1687129"/>
          </a:xfrm>
          <a:prstGeom prst="rect">
            <a:avLst/>
          </a:prstGeom>
          <a:noFill/>
        </p:spPr>
        <p:txBody>
          <a:bodyPr wrap="square">
            <a:spAutoFit/>
          </a:bodyPr>
          <a:lstStyle/>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Y (NRx) – Pre-Period Total</a:t>
            </a:r>
          </a:p>
          <a:p>
            <a:pPr marL="511175" marR="0" lvl="2" indent="-285750">
              <a:lnSpc>
                <a:spcPct val="107000"/>
              </a:lnSpc>
              <a:spcBef>
                <a:spcPts val="0"/>
              </a:spcBef>
              <a:spcAft>
                <a:spcPts val="0"/>
              </a:spcAft>
              <a:buFont typeface="Arial" panose="020B0604020202020204" pitchFamily="34" charset="0"/>
              <a:buChar char="•"/>
            </a:pPr>
            <a:r>
              <a:rPr lang="en-US" sz="1400" dirty="0">
                <a:effectLst/>
                <a:ea typeface="Calibri" panose="020F0502020204030204" pitchFamily="34" charset="0"/>
                <a:cs typeface="Calibri" panose="020F0502020204030204" pitchFamily="34" charset="0"/>
              </a:rPr>
              <a:t>Y (NRx) during 1</a:t>
            </a:r>
            <a:r>
              <a:rPr lang="en-US" sz="1400" baseline="30000" dirty="0">
                <a:effectLst/>
                <a:ea typeface="Calibri" panose="020F0502020204030204" pitchFamily="34" charset="0"/>
                <a:cs typeface="Calibri" panose="020F0502020204030204" pitchFamily="34" charset="0"/>
              </a:rPr>
              <a:t>st</a:t>
            </a:r>
            <a:r>
              <a:rPr lang="en-US" sz="1400" dirty="0">
                <a:effectLst/>
                <a:ea typeface="Calibri" panose="020F0502020204030204" pitchFamily="34" charset="0"/>
                <a:cs typeface="Calibri" panose="020F0502020204030204" pitchFamily="34" charset="0"/>
              </a:rPr>
              <a:t> month before Event – Y at -1</a:t>
            </a:r>
          </a:p>
          <a:p>
            <a:pPr marL="511175" marR="0" lvl="2" indent="-285750">
              <a:lnSpc>
                <a:spcPct val="107000"/>
              </a:lnSpc>
              <a:spcBef>
                <a:spcPts val="0"/>
              </a:spcBef>
              <a:spcAft>
                <a:spcPts val="0"/>
              </a:spcAft>
              <a:buFont typeface="Arial" panose="020B0604020202020204" pitchFamily="34" charset="0"/>
              <a:buChar char="•"/>
            </a:pPr>
            <a:r>
              <a:rPr lang="en-US" sz="1400" dirty="0">
                <a:effectLst/>
                <a:ea typeface="Calibri" panose="020F0502020204030204" pitchFamily="34" charset="0"/>
                <a:cs typeface="Calibri" panose="020F0502020204030204" pitchFamily="34" charset="0"/>
              </a:rPr>
              <a:t>Y (NRx) during 2</a:t>
            </a:r>
            <a:r>
              <a:rPr lang="en-US" sz="1400" baseline="30000" dirty="0">
                <a:effectLst/>
                <a:ea typeface="Calibri" panose="020F0502020204030204" pitchFamily="34" charset="0"/>
                <a:cs typeface="Calibri" panose="020F0502020204030204" pitchFamily="34" charset="0"/>
              </a:rPr>
              <a:t>nd</a:t>
            </a:r>
            <a:r>
              <a:rPr lang="en-US" sz="1400" dirty="0">
                <a:effectLst/>
                <a:ea typeface="Calibri" panose="020F0502020204030204" pitchFamily="34" charset="0"/>
                <a:cs typeface="Calibri" panose="020F0502020204030204" pitchFamily="34" charset="0"/>
              </a:rPr>
              <a:t> month before Event – Y at -2 </a:t>
            </a:r>
          </a:p>
          <a:p>
            <a:pPr marL="511175" marR="0" lvl="2" indent="-285750">
              <a:lnSpc>
                <a:spcPct val="107000"/>
              </a:lnSpc>
              <a:spcBef>
                <a:spcPts val="0"/>
              </a:spcBef>
              <a:spcAft>
                <a:spcPts val="0"/>
              </a:spcAft>
              <a:buFont typeface="Arial" panose="020B0604020202020204" pitchFamily="34" charset="0"/>
              <a:buChar char="•"/>
            </a:pPr>
            <a:r>
              <a:rPr lang="en-US" sz="1400" dirty="0">
                <a:effectLst/>
                <a:ea typeface="Calibri" panose="020F0502020204030204" pitchFamily="34" charset="0"/>
                <a:cs typeface="Calibri" panose="020F0502020204030204" pitchFamily="34" charset="0"/>
              </a:rPr>
              <a:t>Y (NRx) during 3</a:t>
            </a:r>
            <a:r>
              <a:rPr lang="en-US" sz="1400" baseline="30000" dirty="0">
                <a:effectLst/>
                <a:ea typeface="Calibri" panose="020F0502020204030204" pitchFamily="34" charset="0"/>
                <a:cs typeface="Calibri" panose="020F0502020204030204" pitchFamily="34" charset="0"/>
              </a:rPr>
              <a:t>rd</a:t>
            </a:r>
            <a:r>
              <a:rPr lang="en-US" sz="1400" dirty="0">
                <a:effectLst/>
                <a:ea typeface="Calibri" panose="020F0502020204030204" pitchFamily="34" charset="0"/>
                <a:cs typeface="Calibri" panose="020F0502020204030204" pitchFamily="34" charset="0"/>
              </a:rPr>
              <a:t> month before Event – Y at -3 </a:t>
            </a:r>
            <a:endParaRPr lang="en-US" sz="1400" dirty="0">
              <a:ea typeface="Calibri" panose="020F0502020204030204" pitchFamily="34" charset="0"/>
              <a:cs typeface="Calibri" panose="020F0502020204030204" pitchFamily="34" charset="0"/>
            </a:endParaRPr>
          </a:p>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X1 (Details) – Pre-Period Total</a:t>
            </a:r>
          </a:p>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X2 (Samples) – Pre-Period Total</a:t>
            </a:r>
          </a:p>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X3 (NPP Engagements) – Pre-Period Total</a:t>
            </a:r>
          </a:p>
        </p:txBody>
      </p:sp>
      <p:pic>
        <p:nvPicPr>
          <p:cNvPr id="2" name="Picture 1">
            <a:extLst>
              <a:ext uri="{FF2B5EF4-FFF2-40B4-BE49-F238E27FC236}">
                <a16:creationId xmlns:a16="http://schemas.microsoft.com/office/drawing/2014/main" id="{23D556F3-ECC4-4A24-FB6D-2DEFD67945B0}"/>
              </a:ext>
            </a:extLst>
          </p:cNvPr>
          <p:cNvPicPr>
            <a:picLocks noChangeAspect="1"/>
          </p:cNvPicPr>
          <p:nvPr/>
        </p:nvPicPr>
        <p:blipFill>
          <a:blip r:embed="rId5"/>
          <a:stretch>
            <a:fillRect/>
          </a:stretch>
        </p:blipFill>
        <p:spPr>
          <a:xfrm>
            <a:off x="485263" y="2223003"/>
            <a:ext cx="3644286" cy="2209230"/>
          </a:xfrm>
          <a:prstGeom prst="rect">
            <a:avLst/>
          </a:prstGeom>
          <a:ln>
            <a:solidFill>
              <a:schemeClr val="tx1"/>
            </a:solidFill>
          </a:ln>
        </p:spPr>
      </p:pic>
    </p:spTree>
    <p:extLst>
      <p:ext uri="{BB962C8B-B14F-4D97-AF65-F5344CB8AC3E}">
        <p14:creationId xmlns:p14="http://schemas.microsoft.com/office/powerpoint/2010/main" val="35815148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Matching – T2</a:t>
            </a:r>
          </a:p>
        </p:txBody>
      </p:sp>
      <p:sp>
        <p:nvSpPr>
          <p:cNvPr id="4" name="TextBox 3">
            <a:extLst>
              <a:ext uri="{FF2B5EF4-FFF2-40B4-BE49-F238E27FC236}">
                <a16:creationId xmlns:a16="http://schemas.microsoft.com/office/drawing/2014/main" id="{4B19AC3C-982F-D211-D4BD-0E248D690A92}"/>
              </a:ext>
            </a:extLst>
          </p:cNvPr>
          <p:cNvSpPr txBox="1"/>
          <p:nvPr/>
        </p:nvSpPr>
        <p:spPr>
          <a:xfrm>
            <a:off x="7764231" y="1582203"/>
            <a:ext cx="4250790" cy="2969018"/>
          </a:xfrm>
          <a:prstGeom prst="rect">
            <a:avLst/>
          </a:prstGeom>
          <a:noFill/>
        </p:spPr>
        <p:txBody>
          <a:bodyPr wrap="square">
            <a:spAutoFit/>
          </a:bodyPr>
          <a:lstStyle/>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Y (NRx) – Pre-Period Total</a:t>
            </a:r>
          </a:p>
          <a:p>
            <a:pPr marL="511175" marR="0" lvl="2" indent="-285750">
              <a:lnSpc>
                <a:spcPct val="107000"/>
              </a:lnSpc>
              <a:spcBef>
                <a:spcPts val="0"/>
              </a:spcBef>
              <a:spcAft>
                <a:spcPts val="0"/>
              </a:spcAft>
              <a:buFont typeface="Arial" panose="020B0604020202020204" pitchFamily="34" charset="0"/>
              <a:buChar char="•"/>
            </a:pPr>
            <a:r>
              <a:rPr lang="en-US" sz="1600" dirty="0">
                <a:effectLst/>
                <a:ea typeface="Calibri" panose="020F0502020204030204" pitchFamily="34" charset="0"/>
                <a:cs typeface="Calibri" panose="020F0502020204030204" pitchFamily="34" charset="0"/>
              </a:rPr>
              <a:t>Y (NRx) during 1</a:t>
            </a:r>
            <a:r>
              <a:rPr lang="en-US" sz="1600" baseline="30000" dirty="0">
                <a:effectLst/>
                <a:ea typeface="Calibri" panose="020F0502020204030204" pitchFamily="34" charset="0"/>
                <a:cs typeface="Calibri" panose="020F0502020204030204" pitchFamily="34" charset="0"/>
              </a:rPr>
              <a:t>st</a:t>
            </a:r>
            <a:r>
              <a:rPr lang="en-US" sz="1600" dirty="0">
                <a:effectLst/>
                <a:ea typeface="Calibri" panose="020F0502020204030204" pitchFamily="34" charset="0"/>
                <a:cs typeface="Calibri" panose="020F0502020204030204" pitchFamily="34" charset="0"/>
              </a:rPr>
              <a:t> month before Event – Y at -1</a:t>
            </a:r>
          </a:p>
          <a:p>
            <a:pPr marL="511175" marR="0" lvl="2" indent="-285750">
              <a:lnSpc>
                <a:spcPct val="107000"/>
              </a:lnSpc>
              <a:spcBef>
                <a:spcPts val="0"/>
              </a:spcBef>
              <a:spcAft>
                <a:spcPts val="0"/>
              </a:spcAft>
              <a:buFont typeface="Arial" panose="020B0604020202020204" pitchFamily="34" charset="0"/>
              <a:buChar char="•"/>
            </a:pPr>
            <a:r>
              <a:rPr lang="en-US" sz="1600" dirty="0">
                <a:effectLst/>
                <a:ea typeface="Calibri" panose="020F0502020204030204" pitchFamily="34" charset="0"/>
                <a:cs typeface="Calibri" panose="020F0502020204030204" pitchFamily="34" charset="0"/>
              </a:rPr>
              <a:t>Y (NRx) during 2</a:t>
            </a:r>
            <a:r>
              <a:rPr lang="en-US" sz="1600" baseline="30000" dirty="0">
                <a:effectLst/>
                <a:ea typeface="Calibri" panose="020F0502020204030204" pitchFamily="34" charset="0"/>
                <a:cs typeface="Calibri" panose="020F0502020204030204" pitchFamily="34" charset="0"/>
              </a:rPr>
              <a:t>nd</a:t>
            </a:r>
            <a:r>
              <a:rPr lang="en-US" sz="1600" dirty="0">
                <a:effectLst/>
                <a:ea typeface="Calibri" panose="020F0502020204030204" pitchFamily="34" charset="0"/>
                <a:cs typeface="Calibri" panose="020F0502020204030204" pitchFamily="34" charset="0"/>
              </a:rPr>
              <a:t> month before Event – Y at -2 </a:t>
            </a:r>
          </a:p>
          <a:p>
            <a:pPr marL="511175" marR="0" lvl="2" indent="-285750">
              <a:lnSpc>
                <a:spcPct val="107000"/>
              </a:lnSpc>
              <a:spcBef>
                <a:spcPts val="0"/>
              </a:spcBef>
              <a:spcAft>
                <a:spcPts val="0"/>
              </a:spcAft>
              <a:buFont typeface="Arial" panose="020B0604020202020204" pitchFamily="34" charset="0"/>
              <a:buChar char="•"/>
            </a:pPr>
            <a:r>
              <a:rPr lang="en-US" sz="1600" dirty="0">
                <a:effectLst/>
                <a:ea typeface="Calibri" panose="020F0502020204030204" pitchFamily="34" charset="0"/>
                <a:cs typeface="Calibri" panose="020F0502020204030204" pitchFamily="34" charset="0"/>
              </a:rPr>
              <a:t>Y (NRx) during 3</a:t>
            </a:r>
            <a:r>
              <a:rPr lang="en-US" sz="1600" baseline="30000" dirty="0">
                <a:effectLst/>
                <a:ea typeface="Calibri" panose="020F0502020204030204" pitchFamily="34" charset="0"/>
                <a:cs typeface="Calibri" panose="020F0502020204030204" pitchFamily="34" charset="0"/>
              </a:rPr>
              <a:t>rd</a:t>
            </a:r>
            <a:r>
              <a:rPr lang="en-US" sz="1600" dirty="0">
                <a:effectLst/>
                <a:ea typeface="Calibri" panose="020F0502020204030204" pitchFamily="34" charset="0"/>
                <a:cs typeface="Calibri" panose="020F0502020204030204" pitchFamily="34" charset="0"/>
              </a:rPr>
              <a:t> month before Event – Y at -3 </a:t>
            </a:r>
            <a:endParaRPr lang="en-US" sz="1600" dirty="0">
              <a:ea typeface="Calibri" panose="020F0502020204030204" pitchFamily="34" charset="0"/>
              <a:cs typeface="Calibri" panose="020F0502020204030204" pitchFamily="34" charset="0"/>
            </a:endParaRPr>
          </a:p>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X1 (Details) – Pre-Period Total</a:t>
            </a:r>
          </a:p>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X2 (Samples) – Pre-Period Total</a:t>
            </a:r>
          </a:p>
          <a:p>
            <a:pPr marL="511175" marR="0" lvl="2" indent="-285750">
              <a:lnSpc>
                <a:spcPct val="107000"/>
              </a:lnSpc>
              <a:spcBef>
                <a:spcPts val="0"/>
              </a:spcBef>
              <a:spcAft>
                <a:spcPts val="0"/>
              </a:spcAft>
              <a:buFont typeface="Arial" panose="020B0604020202020204" pitchFamily="34" charset="0"/>
              <a:buChar char="•"/>
            </a:pPr>
            <a:r>
              <a:rPr lang="en-US" sz="1600" dirty="0">
                <a:ea typeface="Calibri" panose="020F0502020204030204" pitchFamily="34" charset="0"/>
                <a:cs typeface="Calibri" panose="020F0502020204030204" pitchFamily="34" charset="0"/>
              </a:rPr>
              <a:t>X3 (NPP Engagements) – Pre-Period Total</a:t>
            </a:r>
          </a:p>
        </p:txBody>
      </p:sp>
      <p:sp>
        <p:nvSpPr>
          <p:cNvPr id="6" name="TextBox 5">
            <a:extLst>
              <a:ext uri="{FF2B5EF4-FFF2-40B4-BE49-F238E27FC236}">
                <a16:creationId xmlns:a16="http://schemas.microsoft.com/office/drawing/2014/main" id="{4DC82994-2A23-2976-6585-9A9900E8B205}"/>
              </a:ext>
            </a:extLst>
          </p:cNvPr>
          <p:cNvSpPr txBox="1"/>
          <p:nvPr/>
        </p:nvSpPr>
        <p:spPr>
          <a:xfrm>
            <a:off x="176981" y="1415042"/>
            <a:ext cx="4250790"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Compute Matching Vars</a:t>
            </a:r>
          </a:p>
        </p:txBody>
      </p:sp>
      <p:sp>
        <p:nvSpPr>
          <p:cNvPr id="7" name="TextBox 6">
            <a:extLst>
              <a:ext uri="{FF2B5EF4-FFF2-40B4-BE49-F238E27FC236}">
                <a16:creationId xmlns:a16="http://schemas.microsoft.com/office/drawing/2014/main" id="{C57BAAE3-46BB-C631-49F1-463D67718FBD}"/>
              </a:ext>
            </a:extLst>
          </p:cNvPr>
          <p:cNvSpPr txBox="1"/>
          <p:nvPr/>
        </p:nvSpPr>
        <p:spPr>
          <a:xfrm>
            <a:off x="374904" y="3939895"/>
            <a:ext cx="4250790"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Standardize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6ECB54-5D86-E19C-8169-C811C42ABEBB}"/>
                  </a:ext>
                </a:extLst>
              </p:cNvPr>
              <p:cNvSpPr txBox="1"/>
              <p:nvPr/>
            </p:nvSpPr>
            <p:spPr>
              <a:xfrm>
                <a:off x="7922961" y="4699582"/>
                <a:ext cx="3661783" cy="1717650"/>
              </a:xfrm>
              <a:prstGeom prst="rect">
                <a:avLst/>
              </a:prstGeom>
              <a:solidFill>
                <a:schemeClr val="accent2">
                  <a:lumMod val="60000"/>
                  <a:lumOff val="40000"/>
                </a:schemeClr>
              </a:solidFill>
            </p:spPr>
            <p:txBody>
              <a:bodyPr wrap="square">
                <a:spAutoFit/>
              </a:bodyPr>
              <a:lstStyle/>
              <a:p>
                <a:pPr marL="225425" marR="0" lvl="2">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libri" panose="020F0502020204030204" pitchFamily="34" charset="0"/>
                          <a:cs typeface="Calibri" panose="020F0502020204030204" pitchFamily="34" charset="0"/>
                        </a:rPr>
                        <m:t>𝑍</m:t>
                      </m:r>
                      <m:r>
                        <a:rPr lang="en-US" sz="1600" i="1" dirty="0" smtClean="0">
                          <a:latin typeface="Cambria Math" panose="02040503050406030204" pitchFamily="18" charset="0"/>
                          <a:ea typeface="Calibri" panose="020F0502020204030204" pitchFamily="34" charset="0"/>
                          <a:cs typeface="Calibri" panose="020F0502020204030204" pitchFamily="34" charset="0"/>
                        </a:rPr>
                        <m:t>=</m:t>
                      </m:r>
                      <m:f>
                        <m:fPr>
                          <m:ctrlPr>
                            <a:rPr lang="en-US" sz="1600" i="1" dirty="0" smtClean="0">
                              <a:latin typeface="Cambria Math" panose="02040503050406030204" pitchFamily="18" charset="0"/>
                              <a:cs typeface="Calibri" panose="020F0502020204030204" pitchFamily="34" charset="0"/>
                            </a:rPr>
                          </m:ctrlPr>
                        </m:fPr>
                        <m:num>
                          <m:r>
                            <a:rPr lang="en-US" sz="1600" b="0" i="1" dirty="0" smtClean="0">
                              <a:latin typeface="Cambria Math" panose="02040503050406030204" pitchFamily="18" charset="0"/>
                              <a:cs typeface="Calibri" panose="020F0502020204030204" pitchFamily="34" charset="0"/>
                            </a:rPr>
                            <m:t>𝑋</m:t>
                          </m:r>
                          <m:r>
                            <a:rPr lang="en-US" sz="1600" b="0" i="1" dirty="0" smtClean="0">
                              <a:latin typeface="Cambria Math" panose="02040503050406030204" pitchFamily="18" charset="0"/>
                              <a:cs typeface="Calibri" panose="020F0502020204030204" pitchFamily="34" charset="0"/>
                            </a:rPr>
                            <m:t>−</m:t>
                          </m:r>
                          <m:acc>
                            <m:accPr>
                              <m:chr m:val="̅"/>
                              <m:ctrlPr>
                                <a:rPr lang="en-US" sz="1600" b="0" i="1" dirty="0" smtClean="0">
                                  <a:latin typeface="Cambria Math" panose="02040503050406030204" pitchFamily="18" charset="0"/>
                                  <a:cs typeface="Calibri" panose="020F0502020204030204" pitchFamily="34" charset="0"/>
                                </a:rPr>
                              </m:ctrlPr>
                            </m:accPr>
                            <m:e>
                              <m:r>
                                <a:rPr lang="en-US" sz="1600" b="0" i="1" dirty="0" smtClean="0">
                                  <a:latin typeface="Cambria Math" panose="02040503050406030204" pitchFamily="18" charset="0"/>
                                  <a:cs typeface="Calibri" panose="020F0502020204030204" pitchFamily="34" charset="0"/>
                                </a:rPr>
                                <m:t>𝑋</m:t>
                              </m:r>
                            </m:e>
                          </m:acc>
                        </m:num>
                        <m:den>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ea typeface="Cambria Math" panose="02040503050406030204" pitchFamily="18" charset="0"/>
                                  <a:cs typeface="Calibri" panose="020F0502020204030204" pitchFamily="34" charset="0"/>
                                </a:rPr>
                                <m:t>𝜎</m:t>
                              </m:r>
                            </m:e>
                            <m:sub>
                              <m:r>
                                <a:rPr lang="en-US" sz="1600" b="0" i="1" dirty="0" smtClean="0">
                                  <a:latin typeface="Cambria Math" panose="02040503050406030204" pitchFamily="18" charset="0"/>
                                  <a:cs typeface="Calibri" panose="020F0502020204030204" pitchFamily="34" charset="0"/>
                                </a:rPr>
                                <m:t>𝑋</m:t>
                              </m:r>
                            </m:sub>
                          </m:sSub>
                        </m:den>
                      </m:f>
                      <m:r>
                        <a:rPr lang="en-US" sz="1600" i="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600" dirty="0">
                  <a:ea typeface="Calibri" panose="020F0502020204030204" pitchFamily="34" charset="0"/>
                  <a:cs typeface="Calibri" panose="020F0502020204030204" pitchFamily="34" charset="0"/>
                </a:endParaRPr>
              </a:p>
              <a:p>
                <a:pPr marL="225425" marR="0" lvl="2">
                  <a:lnSpc>
                    <a:spcPct val="107000"/>
                  </a:lnSpc>
                  <a:spcBef>
                    <a:spcPts val="0"/>
                  </a:spcBef>
                  <a:spcAft>
                    <a:spcPts val="0"/>
                  </a:spcAft>
                </a:pPr>
                <a:r>
                  <a:rPr lang="en-US" sz="1600" dirty="0">
                    <a:ea typeface="Calibri" panose="020F0502020204030204" pitchFamily="34" charset="0"/>
                    <a:cs typeface="Calibri" panose="020F0502020204030204" pitchFamily="34" charset="0"/>
                  </a:rPr>
                  <a:t>Z – Standardized Value (Z Score)</a:t>
                </a:r>
              </a:p>
              <a:p>
                <a:pPr marL="225425" marR="0" lvl="2">
                  <a:lnSpc>
                    <a:spcPct val="107000"/>
                  </a:lnSpc>
                  <a:spcBef>
                    <a:spcPts val="0"/>
                  </a:spcBef>
                  <a:spcAft>
                    <a:spcPts val="0"/>
                  </a:spcAft>
                </a:pPr>
                <a:r>
                  <a:rPr lang="en-US" sz="1600" dirty="0">
                    <a:ea typeface="Calibri" panose="020F0502020204030204" pitchFamily="34" charset="0"/>
                    <a:cs typeface="Calibri" panose="020F0502020204030204" pitchFamily="34" charset="0"/>
                  </a:rPr>
                  <a:t>X – Variable of interest</a:t>
                </a:r>
              </a:p>
              <a:p>
                <a:pPr marL="225425" marR="0" lvl="2">
                  <a:lnSpc>
                    <a:spcPct val="107000"/>
                  </a:lnSpc>
                  <a:spcBef>
                    <a:spcPts val="0"/>
                  </a:spcBef>
                  <a:spcAft>
                    <a:spcPts val="0"/>
                  </a:spcAft>
                </a:pPr>
                <a14:m>
                  <m:oMath xmlns:m="http://schemas.openxmlformats.org/officeDocument/2006/math">
                    <m:acc>
                      <m:accPr>
                        <m:chr m:val="̅"/>
                        <m:ctrlPr>
                          <a:rPr lang="en-US" sz="1600" b="0" i="1" dirty="0" smtClean="0">
                            <a:latin typeface="Cambria Math" panose="02040503050406030204" pitchFamily="18" charset="0"/>
                            <a:cs typeface="Calibri" panose="020F0502020204030204" pitchFamily="34" charset="0"/>
                          </a:rPr>
                        </m:ctrlPr>
                      </m:accPr>
                      <m:e>
                        <m:r>
                          <a:rPr lang="en-US" sz="1600" b="0" i="1" dirty="0" smtClean="0">
                            <a:latin typeface="Cambria Math" panose="02040503050406030204" pitchFamily="18" charset="0"/>
                            <a:cs typeface="Calibri" panose="020F0502020204030204" pitchFamily="34" charset="0"/>
                          </a:rPr>
                          <m:t>𝑋</m:t>
                        </m:r>
                      </m:e>
                    </m:acc>
                  </m:oMath>
                </a14:m>
                <a:r>
                  <a:rPr lang="en-US" sz="1600" dirty="0">
                    <a:ea typeface="Calibri" panose="020F0502020204030204" pitchFamily="34" charset="0"/>
                    <a:cs typeface="Calibri" panose="020F0502020204030204" pitchFamily="34" charset="0"/>
                  </a:rPr>
                  <a:t> - Mean of X</a:t>
                </a:r>
              </a:p>
              <a:p>
                <a:pPr marL="225425" marR="0" lvl="2">
                  <a:lnSpc>
                    <a:spcPct val="107000"/>
                  </a:lnSpc>
                  <a:spcBef>
                    <a:spcPts val="0"/>
                  </a:spcBef>
                  <a:spcAft>
                    <a:spcPts val="0"/>
                  </a:spcAft>
                </a:pP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ea typeface="Cambria Math" panose="02040503050406030204" pitchFamily="18" charset="0"/>
                            <a:cs typeface="Calibri" panose="020F0502020204030204" pitchFamily="34" charset="0"/>
                          </a:rPr>
                          <m:t>𝜎</m:t>
                        </m:r>
                      </m:e>
                      <m:sub>
                        <m:r>
                          <a:rPr lang="en-US" sz="1600" b="0" i="1" dirty="0" smtClean="0">
                            <a:latin typeface="Cambria Math" panose="02040503050406030204" pitchFamily="18" charset="0"/>
                            <a:cs typeface="Calibri" panose="020F0502020204030204" pitchFamily="34" charset="0"/>
                          </a:rPr>
                          <m:t>𝑋</m:t>
                        </m:r>
                      </m:sub>
                    </m:sSub>
                  </m:oMath>
                </a14:m>
                <a:r>
                  <a:rPr lang="en-US" sz="1600" dirty="0">
                    <a:ea typeface="Calibri" panose="020F0502020204030204" pitchFamily="34" charset="0"/>
                    <a:cs typeface="Calibri" panose="020F0502020204030204" pitchFamily="34" charset="0"/>
                  </a:rPr>
                  <a:t> - Standard Deviation of X</a:t>
                </a:r>
              </a:p>
            </p:txBody>
          </p:sp>
        </mc:Choice>
        <mc:Fallback xmlns="">
          <p:sp>
            <p:nvSpPr>
              <p:cNvPr id="8" name="TextBox 7">
                <a:extLst>
                  <a:ext uri="{FF2B5EF4-FFF2-40B4-BE49-F238E27FC236}">
                    <a16:creationId xmlns:a16="http://schemas.microsoft.com/office/drawing/2014/main" id="{D46ECB54-5D86-E19C-8169-C811C42ABEBB}"/>
                  </a:ext>
                </a:extLst>
              </p:cNvPr>
              <p:cNvSpPr txBox="1">
                <a:spLocks noRot="1" noChangeAspect="1" noMove="1" noResize="1" noEditPoints="1" noAdjustHandles="1" noChangeArrowheads="1" noChangeShapeType="1" noTextEdit="1"/>
              </p:cNvSpPr>
              <p:nvPr/>
            </p:nvSpPr>
            <p:spPr>
              <a:xfrm>
                <a:off x="7922961" y="4699582"/>
                <a:ext cx="3661783" cy="1717650"/>
              </a:xfrm>
              <a:prstGeom prst="rect">
                <a:avLst/>
              </a:prstGeom>
              <a:blipFill>
                <a:blip r:embed="rId4"/>
                <a:stretch>
                  <a:fillRect b="-2128"/>
                </a:stretch>
              </a:blipFill>
            </p:spPr>
            <p:txBody>
              <a:bodyPr/>
              <a:lstStyle/>
              <a:p>
                <a:r>
                  <a:rPr lang="en-US">
                    <a:noFill/>
                  </a:rPr>
                  <a:t> </a:t>
                </a:r>
              </a:p>
            </p:txBody>
          </p:sp>
        </mc:Fallback>
      </mc:AlternateContent>
      <p:graphicFrame>
        <p:nvGraphicFramePr>
          <p:cNvPr id="9" name="Object 8">
            <a:extLst>
              <a:ext uri="{FF2B5EF4-FFF2-40B4-BE49-F238E27FC236}">
                <a16:creationId xmlns:a16="http://schemas.microsoft.com/office/drawing/2014/main" id="{497A0959-528B-3546-FBA3-0F071ADC0ABD}"/>
              </a:ext>
            </a:extLst>
          </p:cNvPr>
          <p:cNvGraphicFramePr>
            <a:graphicFrameLocks noChangeAspect="1"/>
          </p:cNvGraphicFramePr>
          <p:nvPr>
            <p:extLst>
              <p:ext uri="{D42A27DB-BD31-4B8C-83A1-F6EECF244321}">
                <p14:modId xmlns:p14="http://schemas.microsoft.com/office/powerpoint/2010/main" val="3055494283"/>
              </p:ext>
            </p:extLst>
          </p:nvPr>
        </p:nvGraphicFramePr>
        <p:xfrm>
          <a:off x="374904" y="1917224"/>
          <a:ext cx="6714154" cy="1817462"/>
        </p:xfrm>
        <a:graphic>
          <a:graphicData uri="http://schemas.openxmlformats.org/presentationml/2006/ole">
            <mc:AlternateContent xmlns:mc="http://schemas.openxmlformats.org/markup-compatibility/2006">
              <mc:Choice xmlns:v="urn:schemas-microsoft-com:vml" Requires="v">
                <p:oleObj name="Worksheet" r:id="rId5" imgW="4883113" imgH="1295531" progId="Excel.Sheet.12">
                  <p:embed/>
                </p:oleObj>
              </mc:Choice>
              <mc:Fallback>
                <p:oleObj name="Worksheet" r:id="rId5" imgW="4883113" imgH="1295531" progId="Excel.Sheet.12">
                  <p:embed/>
                  <p:pic>
                    <p:nvPicPr>
                      <p:cNvPr id="0" name=""/>
                      <p:cNvPicPr/>
                      <p:nvPr/>
                    </p:nvPicPr>
                    <p:blipFill>
                      <a:blip r:embed="rId6"/>
                      <a:stretch>
                        <a:fillRect/>
                      </a:stretch>
                    </p:blipFill>
                    <p:spPr>
                      <a:xfrm>
                        <a:off x="374904" y="1917224"/>
                        <a:ext cx="6714154" cy="1817462"/>
                      </a:xfrm>
                      <a:prstGeom prst="rect">
                        <a:avLst/>
                      </a:prstGeom>
                      <a:ln>
                        <a:solidFill>
                          <a:schemeClr val="tx1"/>
                        </a:solidFill>
                      </a:ln>
                    </p:spPr>
                  </p:pic>
                </p:oleObj>
              </mc:Fallback>
            </mc:AlternateContent>
          </a:graphicData>
        </a:graphic>
      </p:graphicFrame>
      <p:graphicFrame>
        <p:nvGraphicFramePr>
          <p:cNvPr id="10" name="Object 9">
            <a:extLst>
              <a:ext uri="{FF2B5EF4-FFF2-40B4-BE49-F238E27FC236}">
                <a16:creationId xmlns:a16="http://schemas.microsoft.com/office/drawing/2014/main" id="{4399C49E-1630-CCF9-AE57-2BFF1694DB74}"/>
              </a:ext>
            </a:extLst>
          </p:cNvPr>
          <p:cNvGraphicFramePr>
            <a:graphicFrameLocks noChangeAspect="1"/>
          </p:cNvGraphicFramePr>
          <p:nvPr>
            <p:extLst>
              <p:ext uri="{D42A27DB-BD31-4B8C-83A1-F6EECF244321}">
                <p14:modId xmlns:p14="http://schemas.microsoft.com/office/powerpoint/2010/main" val="3598454699"/>
              </p:ext>
            </p:extLst>
          </p:nvPr>
        </p:nvGraphicFramePr>
        <p:xfrm>
          <a:off x="374904" y="4263007"/>
          <a:ext cx="6714154" cy="1703796"/>
        </p:xfrm>
        <a:graphic>
          <a:graphicData uri="http://schemas.openxmlformats.org/presentationml/2006/ole">
            <mc:AlternateContent xmlns:mc="http://schemas.openxmlformats.org/markup-compatibility/2006">
              <mc:Choice xmlns:v="urn:schemas-microsoft-com:vml" Requires="v">
                <p:oleObj name="Worksheet" r:id="rId7" imgW="4883113" imgH="1295531" progId="Excel.Sheet.12">
                  <p:embed/>
                </p:oleObj>
              </mc:Choice>
              <mc:Fallback>
                <p:oleObj name="Worksheet" r:id="rId7" imgW="4883113" imgH="1295531" progId="Excel.Sheet.12">
                  <p:embed/>
                  <p:pic>
                    <p:nvPicPr>
                      <p:cNvPr id="0" name=""/>
                      <p:cNvPicPr/>
                      <p:nvPr/>
                    </p:nvPicPr>
                    <p:blipFill>
                      <a:blip r:embed="rId8"/>
                      <a:stretch>
                        <a:fillRect/>
                      </a:stretch>
                    </p:blipFill>
                    <p:spPr>
                      <a:xfrm>
                        <a:off x="374904" y="4263007"/>
                        <a:ext cx="6714154" cy="1703796"/>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12127254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Matching – T2 and CP10 are matched Test and Control Pair</a:t>
            </a:r>
          </a:p>
        </p:txBody>
      </p:sp>
      <p:sp>
        <p:nvSpPr>
          <p:cNvPr id="6" name="TextBox 5">
            <a:extLst>
              <a:ext uri="{FF2B5EF4-FFF2-40B4-BE49-F238E27FC236}">
                <a16:creationId xmlns:a16="http://schemas.microsoft.com/office/drawing/2014/main" id="{4DC82994-2A23-2976-6585-9A9900E8B205}"/>
              </a:ext>
            </a:extLst>
          </p:cNvPr>
          <p:cNvSpPr txBox="1"/>
          <p:nvPr/>
        </p:nvSpPr>
        <p:spPr>
          <a:xfrm>
            <a:off x="143205" y="1731020"/>
            <a:ext cx="5083277"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Compute Standardized Euclidean Distances</a:t>
            </a:r>
          </a:p>
        </p:txBody>
      </p:sp>
      <p:sp>
        <p:nvSpPr>
          <p:cNvPr id="7" name="TextBox 6">
            <a:extLst>
              <a:ext uri="{FF2B5EF4-FFF2-40B4-BE49-F238E27FC236}">
                <a16:creationId xmlns:a16="http://schemas.microsoft.com/office/drawing/2014/main" id="{C57BAAE3-46BB-C631-49F1-463D67718FBD}"/>
              </a:ext>
            </a:extLst>
          </p:cNvPr>
          <p:cNvSpPr txBox="1"/>
          <p:nvPr/>
        </p:nvSpPr>
        <p:spPr>
          <a:xfrm>
            <a:off x="266748" y="4941476"/>
            <a:ext cx="4836193"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highlight>
                  <a:srgbClr val="FFFF00"/>
                </a:highlight>
                <a:ea typeface="Calibri" panose="020F0502020204030204" pitchFamily="34" charset="0"/>
                <a:cs typeface="Calibri" panose="020F0502020204030204" pitchFamily="34" charset="0"/>
              </a:rPr>
              <a:t>Test T2 and Control CP10 are Matched Pair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6ECB54-5D86-E19C-8169-C811C42ABEBB}"/>
                  </a:ext>
                </a:extLst>
              </p:cNvPr>
              <p:cNvSpPr txBox="1"/>
              <p:nvPr/>
            </p:nvSpPr>
            <p:spPr>
              <a:xfrm>
                <a:off x="6093079" y="2056620"/>
                <a:ext cx="5083277" cy="1768113"/>
              </a:xfrm>
              <a:prstGeom prst="rect">
                <a:avLst/>
              </a:prstGeom>
              <a:solidFill>
                <a:schemeClr val="accent2">
                  <a:lumMod val="60000"/>
                  <a:lumOff val="40000"/>
                </a:schemeClr>
              </a:solidFill>
            </p:spPr>
            <p:txBody>
              <a:bodyPr wrap="square">
                <a:spAutoFit/>
              </a:bodyPr>
              <a:lstStyle/>
              <a:p>
                <a:pPr marL="225425" marR="0" lvl="2">
                  <a:lnSpc>
                    <a:spcPct val="107000"/>
                  </a:lnSpc>
                  <a:spcBef>
                    <a:spcPts val="0"/>
                  </a:spcBef>
                  <a:spcAft>
                    <a:spcPts val="0"/>
                  </a:spcAft>
                </a:pPr>
                <a:r>
                  <a:rPr lang="en-US" sz="2000" dirty="0">
                    <a:ea typeface="Calibri" panose="020F0502020204030204" pitchFamily="34" charset="0"/>
                    <a:cs typeface="Calibri" panose="020F0502020204030204" pitchFamily="34" charset="0"/>
                  </a:rPr>
                  <a:t>Distance =</a:t>
                </a:r>
                <a14:m>
                  <m:oMath xmlns:m="http://schemas.openxmlformats.org/officeDocument/2006/math">
                    <m:rad>
                      <m:radPr>
                        <m:degHide m:val="on"/>
                        <m:ctrlPr>
                          <a:rPr lang="en-US" sz="2000" i="1" smtClean="0">
                            <a:latin typeface="Cambria Math" panose="02040503050406030204" pitchFamily="18" charset="0"/>
                            <a:cs typeface="Calibri" panose="020F0502020204030204" pitchFamily="34" charset="0"/>
                          </a:rPr>
                        </m:ctrlPr>
                      </m:radPr>
                      <m:deg/>
                      <m:e>
                        <m:nary>
                          <m:naryPr>
                            <m:chr m:val="∑"/>
                            <m:ctrlPr>
                              <a:rPr lang="en-US" sz="2000" i="1" smtClean="0">
                                <a:latin typeface="Cambria Math" panose="02040503050406030204" pitchFamily="18" charset="0"/>
                                <a:cs typeface="Calibri" panose="020F0502020204030204" pitchFamily="34" charset="0"/>
                              </a:rPr>
                            </m:ctrlPr>
                          </m:naryPr>
                          <m:sub>
                            <m:r>
                              <m:rPr>
                                <m:brk m:alnAt="23"/>
                              </m:rP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=0</m:t>
                            </m:r>
                          </m:sub>
                          <m:sup>
                            <m:r>
                              <a:rPr lang="en-US" sz="2000" b="0" i="1" smtClean="0">
                                <a:latin typeface="Cambria Math" panose="02040503050406030204" pitchFamily="18" charset="0"/>
                                <a:cs typeface="Calibri" panose="020F0502020204030204" pitchFamily="34" charset="0"/>
                              </a:rPr>
                              <m:t>𝑃</m:t>
                            </m:r>
                          </m:sup>
                          <m:e>
                            <m:sSup>
                              <m:sSupPr>
                                <m:ctrlPr>
                                  <a:rPr lang="en-US" sz="2000" i="1" smtClean="0">
                                    <a:latin typeface="Cambria Math" panose="02040503050406030204" pitchFamily="18" charset="0"/>
                                    <a:cs typeface="Calibri" panose="020F0502020204030204" pitchFamily="34" charset="0"/>
                                  </a:rPr>
                                </m:ctrlPr>
                              </m:sSupPr>
                              <m:e>
                                <m:d>
                                  <m:dPr>
                                    <m:begChr m:val="["/>
                                    <m:endChr m:val="]"/>
                                    <m:ctrlPr>
                                      <a:rPr lang="en-US" sz="2000" i="1">
                                        <a:latin typeface="Cambria Math" panose="02040503050406030204" pitchFamily="18" charset="0"/>
                                        <a:cs typeface="Calibri" panose="020F0502020204030204" pitchFamily="34" charset="0"/>
                                      </a:rPr>
                                    </m:ctrlPr>
                                  </m:dPr>
                                  <m:e>
                                    <m:sSubSup>
                                      <m:sSubSupPr>
                                        <m:ctrlPr>
                                          <a:rPr lang="en-US" sz="2000" i="1">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𝑇</m:t>
                                        </m:r>
                                      </m:sup>
                                    </m:sSubSup>
                                    <m:r>
                                      <a:rPr lang="en-US" sz="2000" i="1">
                                        <a:latin typeface="Cambria Math" panose="02040503050406030204" pitchFamily="18" charset="0"/>
                                        <a:cs typeface="Calibri" panose="020F0502020204030204" pitchFamily="34" charset="0"/>
                                      </a:rPr>
                                      <m:t>−</m:t>
                                    </m:r>
                                    <m:sSubSup>
                                      <m:sSubSupPr>
                                        <m:ctrlPr>
                                          <a:rPr lang="en-US" sz="2000" i="1">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𝐶</m:t>
                                        </m:r>
                                      </m:sup>
                                    </m:sSubSup>
                                  </m:e>
                                </m:d>
                              </m:e>
                              <m:sup>
                                <m:r>
                                  <a:rPr lang="en-US" sz="2000" b="0" i="1" smtClean="0">
                                    <a:latin typeface="Cambria Math" panose="02040503050406030204" pitchFamily="18" charset="0"/>
                                    <a:cs typeface="Calibri" panose="020F0502020204030204" pitchFamily="34" charset="0"/>
                                  </a:rPr>
                                  <m:t>2</m:t>
                                </m:r>
                              </m:sup>
                            </m:sSup>
                          </m:e>
                        </m:nary>
                      </m:e>
                    </m:rad>
                  </m:oMath>
                </a14:m>
                <a:endParaRPr lang="en-US" sz="2000" dirty="0">
                  <a:ea typeface="Calibri" panose="020F0502020204030204" pitchFamily="34" charset="0"/>
                  <a:cs typeface="Calibri" panose="020F0502020204030204" pitchFamily="34" charset="0"/>
                </a:endParaRPr>
              </a:p>
              <a:p>
                <a:pPr marL="225425" marR="0" lvl="2">
                  <a:lnSpc>
                    <a:spcPct val="107000"/>
                  </a:lnSpc>
                  <a:spcBef>
                    <a:spcPts val="0"/>
                  </a:spcBef>
                  <a:spcAft>
                    <a:spcPts val="0"/>
                  </a:spcAft>
                </a:pPr>
                <a:r>
                  <a:rPr lang="en-US" sz="2000" dirty="0">
                    <a:ea typeface="Calibri" panose="020F0502020204030204" pitchFamily="34" charset="0"/>
                    <a:cs typeface="Calibri" panose="020F0502020204030204" pitchFamily="34" charset="0"/>
                  </a:rPr>
                  <a:t>P – Number of Variables</a:t>
                </a:r>
              </a:p>
              <a:p>
                <a:pPr marL="225425" marR="0" lvl="2">
                  <a:lnSpc>
                    <a:spcPct val="107000"/>
                  </a:lnSpc>
                  <a:spcBef>
                    <a:spcPts val="0"/>
                  </a:spcBef>
                  <a:spcAft>
                    <a:spcPts val="0"/>
                  </a:spcAft>
                </a:pPr>
                <a14:m>
                  <m:oMath xmlns:m="http://schemas.openxmlformats.org/officeDocument/2006/math">
                    <m:sSubSup>
                      <m:sSubSupPr>
                        <m:ctrlPr>
                          <a:rPr lang="en-US" sz="2000" i="1" smtClean="0">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𝑇</m:t>
                        </m:r>
                      </m:sup>
                    </m:sSubSup>
                  </m:oMath>
                </a14:m>
                <a:r>
                  <a:rPr lang="en-US" sz="2000" dirty="0">
                    <a:ea typeface="Calibri" panose="020F0502020204030204" pitchFamily="34" charset="0"/>
                    <a:cs typeface="Calibri" panose="020F0502020204030204" pitchFamily="34" charset="0"/>
                  </a:rPr>
                  <a:t> - Value of ‘</a:t>
                </a:r>
                <a:r>
                  <a:rPr lang="en-US" sz="2000" dirty="0" err="1">
                    <a:ea typeface="Calibri" panose="020F0502020204030204" pitchFamily="34" charset="0"/>
                    <a:cs typeface="Calibri" panose="020F0502020204030204" pitchFamily="34" charset="0"/>
                  </a:rPr>
                  <a:t>i’th</a:t>
                </a:r>
                <a:r>
                  <a:rPr lang="en-US" sz="2000" dirty="0">
                    <a:ea typeface="Calibri" panose="020F0502020204030204" pitchFamily="34" charset="0"/>
                    <a:cs typeface="Calibri" panose="020F0502020204030204" pitchFamily="34" charset="0"/>
                  </a:rPr>
                  <a:t> Test variable</a:t>
                </a:r>
              </a:p>
              <a:p>
                <a:pPr marL="225425" marR="0" lvl="2">
                  <a:lnSpc>
                    <a:spcPct val="107000"/>
                  </a:lnSpc>
                  <a:spcBef>
                    <a:spcPts val="0"/>
                  </a:spcBef>
                  <a:spcAft>
                    <a:spcPts val="0"/>
                  </a:spcAft>
                </a:pPr>
                <a14:m>
                  <m:oMath xmlns:m="http://schemas.openxmlformats.org/officeDocument/2006/math">
                    <m:sSubSup>
                      <m:sSubSupPr>
                        <m:ctrlPr>
                          <a:rPr lang="en-US" sz="2000" i="1" smtClean="0">
                            <a:latin typeface="Cambria Math" panose="02040503050406030204" pitchFamily="18" charset="0"/>
                            <a:cs typeface="Calibri" panose="020F0502020204030204" pitchFamily="34" charset="0"/>
                          </a:rPr>
                        </m:ctrlPr>
                      </m:sSubSupPr>
                      <m:e>
                        <m:r>
                          <a:rPr lang="en-US" sz="2000" i="1">
                            <a:latin typeface="Cambria Math" panose="02040503050406030204" pitchFamily="18" charset="0"/>
                            <a:cs typeface="Calibri" panose="020F0502020204030204" pitchFamily="34" charset="0"/>
                          </a:rPr>
                          <m:t>𝑋</m:t>
                        </m:r>
                      </m:e>
                      <m:sub>
                        <m:r>
                          <a:rPr lang="en-US" sz="2000" i="1">
                            <a:latin typeface="Cambria Math" panose="02040503050406030204" pitchFamily="18" charset="0"/>
                            <a:cs typeface="Calibri" panose="020F0502020204030204" pitchFamily="34" charset="0"/>
                          </a:rPr>
                          <m:t>𝑖</m:t>
                        </m:r>
                      </m:sub>
                      <m:sup>
                        <m:r>
                          <a:rPr lang="en-US" sz="2000" i="1">
                            <a:latin typeface="Cambria Math" panose="02040503050406030204" pitchFamily="18" charset="0"/>
                            <a:cs typeface="Calibri" panose="020F0502020204030204" pitchFamily="34" charset="0"/>
                          </a:rPr>
                          <m:t>𝐶</m:t>
                        </m:r>
                      </m:sup>
                    </m:sSubSup>
                  </m:oMath>
                </a14:m>
                <a:r>
                  <a:rPr lang="en-US" sz="2000" dirty="0">
                    <a:ea typeface="Calibri" panose="020F0502020204030204" pitchFamily="34" charset="0"/>
                    <a:cs typeface="Calibri" panose="020F0502020204030204" pitchFamily="34" charset="0"/>
                  </a:rPr>
                  <a:t> - Value of ‘</a:t>
                </a:r>
                <a:r>
                  <a:rPr lang="en-US" sz="2000" dirty="0" err="1">
                    <a:ea typeface="Calibri" panose="020F0502020204030204" pitchFamily="34" charset="0"/>
                    <a:cs typeface="Calibri" panose="020F0502020204030204" pitchFamily="34" charset="0"/>
                  </a:rPr>
                  <a:t>i’th</a:t>
                </a:r>
                <a:r>
                  <a:rPr lang="en-US" sz="2000" dirty="0">
                    <a:ea typeface="Calibri" panose="020F0502020204030204" pitchFamily="34" charset="0"/>
                    <a:cs typeface="Calibri" panose="020F0502020204030204" pitchFamily="34" charset="0"/>
                  </a:rPr>
                  <a:t> Control variable</a:t>
                </a:r>
              </a:p>
            </p:txBody>
          </p:sp>
        </mc:Choice>
        <mc:Fallback xmlns="">
          <p:sp>
            <p:nvSpPr>
              <p:cNvPr id="8" name="TextBox 7">
                <a:extLst>
                  <a:ext uri="{FF2B5EF4-FFF2-40B4-BE49-F238E27FC236}">
                    <a16:creationId xmlns:a16="http://schemas.microsoft.com/office/drawing/2014/main" id="{D46ECB54-5D86-E19C-8169-C811C42ABEBB}"/>
                  </a:ext>
                </a:extLst>
              </p:cNvPr>
              <p:cNvSpPr txBox="1">
                <a:spLocks noRot="1" noChangeAspect="1" noMove="1" noResize="1" noEditPoints="1" noAdjustHandles="1" noChangeArrowheads="1" noChangeShapeType="1" noTextEdit="1"/>
              </p:cNvSpPr>
              <p:nvPr/>
            </p:nvSpPr>
            <p:spPr>
              <a:xfrm>
                <a:off x="6093079" y="2056620"/>
                <a:ext cx="5083277" cy="1768113"/>
              </a:xfrm>
              <a:prstGeom prst="rect">
                <a:avLst/>
              </a:prstGeom>
              <a:blipFill>
                <a:blip r:embed="rId4"/>
                <a:stretch>
                  <a:fillRect b="-4828"/>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ECF0C088-8834-8B2C-7306-C0077C887E72}"/>
              </a:ext>
            </a:extLst>
          </p:cNvPr>
          <p:cNvPicPr>
            <a:picLocks noChangeAspect="1"/>
          </p:cNvPicPr>
          <p:nvPr/>
        </p:nvPicPr>
        <p:blipFill>
          <a:blip r:embed="rId5"/>
          <a:stretch>
            <a:fillRect/>
          </a:stretch>
        </p:blipFill>
        <p:spPr>
          <a:xfrm>
            <a:off x="475430" y="2231155"/>
            <a:ext cx="3145420" cy="1947553"/>
          </a:xfrm>
          <a:prstGeom prst="rect">
            <a:avLst/>
          </a:prstGeom>
          <a:ln>
            <a:solidFill>
              <a:schemeClr val="tx1"/>
            </a:solidFill>
          </a:ln>
        </p:spPr>
      </p:pic>
      <p:sp>
        <p:nvSpPr>
          <p:cNvPr id="12" name="TextBox 11">
            <a:extLst>
              <a:ext uri="{FF2B5EF4-FFF2-40B4-BE49-F238E27FC236}">
                <a16:creationId xmlns:a16="http://schemas.microsoft.com/office/drawing/2014/main" id="{5E36A855-6806-6EB9-EF02-89108D8E2BDD}"/>
              </a:ext>
            </a:extLst>
          </p:cNvPr>
          <p:cNvSpPr txBox="1"/>
          <p:nvPr/>
        </p:nvSpPr>
        <p:spPr>
          <a:xfrm>
            <a:off x="5967376" y="4432233"/>
            <a:ext cx="5334681" cy="1687129"/>
          </a:xfrm>
          <a:prstGeom prst="rect">
            <a:avLst/>
          </a:prstGeom>
          <a:noFill/>
        </p:spPr>
        <p:txBody>
          <a:bodyPr wrap="square">
            <a:spAutoFit/>
          </a:bodyPr>
          <a:lstStyle/>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Y (NRx) – Pre-Period Total</a:t>
            </a:r>
          </a:p>
          <a:p>
            <a:pPr marL="511175" marR="0" lvl="2" indent="-285750">
              <a:lnSpc>
                <a:spcPct val="107000"/>
              </a:lnSpc>
              <a:spcBef>
                <a:spcPts val="0"/>
              </a:spcBef>
              <a:spcAft>
                <a:spcPts val="0"/>
              </a:spcAft>
              <a:buFont typeface="Arial" panose="020B0604020202020204" pitchFamily="34" charset="0"/>
              <a:buChar char="•"/>
            </a:pPr>
            <a:r>
              <a:rPr lang="en-US" sz="1400" dirty="0">
                <a:effectLst/>
                <a:ea typeface="Calibri" panose="020F0502020204030204" pitchFamily="34" charset="0"/>
                <a:cs typeface="Calibri" panose="020F0502020204030204" pitchFamily="34" charset="0"/>
              </a:rPr>
              <a:t>Y (NRx) during 1</a:t>
            </a:r>
            <a:r>
              <a:rPr lang="en-US" sz="1400" baseline="30000" dirty="0">
                <a:effectLst/>
                <a:ea typeface="Calibri" panose="020F0502020204030204" pitchFamily="34" charset="0"/>
                <a:cs typeface="Calibri" panose="020F0502020204030204" pitchFamily="34" charset="0"/>
              </a:rPr>
              <a:t>st</a:t>
            </a:r>
            <a:r>
              <a:rPr lang="en-US" sz="1400" dirty="0">
                <a:effectLst/>
                <a:ea typeface="Calibri" panose="020F0502020204030204" pitchFamily="34" charset="0"/>
                <a:cs typeface="Calibri" panose="020F0502020204030204" pitchFamily="34" charset="0"/>
              </a:rPr>
              <a:t> month before Event – Y at -1</a:t>
            </a:r>
          </a:p>
          <a:p>
            <a:pPr marL="511175" marR="0" lvl="2" indent="-285750">
              <a:lnSpc>
                <a:spcPct val="107000"/>
              </a:lnSpc>
              <a:spcBef>
                <a:spcPts val="0"/>
              </a:spcBef>
              <a:spcAft>
                <a:spcPts val="0"/>
              </a:spcAft>
              <a:buFont typeface="Arial" panose="020B0604020202020204" pitchFamily="34" charset="0"/>
              <a:buChar char="•"/>
            </a:pPr>
            <a:r>
              <a:rPr lang="en-US" sz="1400" dirty="0">
                <a:effectLst/>
                <a:ea typeface="Calibri" panose="020F0502020204030204" pitchFamily="34" charset="0"/>
                <a:cs typeface="Calibri" panose="020F0502020204030204" pitchFamily="34" charset="0"/>
              </a:rPr>
              <a:t>Y (NRx) during 2</a:t>
            </a:r>
            <a:r>
              <a:rPr lang="en-US" sz="1400" baseline="30000" dirty="0">
                <a:effectLst/>
                <a:ea typeface="Calibri" panose="020F0502020204030204" pitchFamily="34" charset="0"/>
                <a:cs typeface="Calibri" panose="020F0502020204030204" pitchFamily="34" charset="0"/>
              </a:rPr>
              <a:t>nd</a:t>
            </a:r>
            <a:r>
              <a:rPr lang="en-US" sz="1400" dirty="0">
                <a:effectLst/>
                <a:ea typeface="Calibri" panose="020F0502020204030204" pitchFamily="34" charset="0"/>
                <a:cs typeface="Calibri" panose="020F0502020204030204" pitchFamily="34" charset="0"/>
              </a:rPr>
              <a:t> month before Event – Y at -2 </a:t>
            </a:r>
          </a:p>
          <a:p>
            <a:pPr marL="511175" marR="0" lvl="2" indent="-285750">
              <a:lnSpc>
                <a:spcPct val="107000"/>
              </a:lnSpc>
              <a:spcBef>
                <a:spcPts val="0"/>
              </a:spcBef>
              <a:spcAft>
                <a:spcPts val="0"/>
              </a:spcAft>
              <a:buFont typeface="Arial" panose="020B0604020202020204" pitchFamily="34" charset="0"/>
              <a:buChar char="•"/>
            </a:pPr>
            <a:r>
              <a:rPr lang="en-US" sz="1400" dirty="0">
                <a:effectLst/>
                <a:ea typeface="Calibri" panose="020F0502020204030204" pitchFamily="34" charset="0"/>
                <a:cs typeface="Calibri" panose="020F0502020204030204" pitchFamily="34" charset="0"/>
              </a:rPr>
              <a:t>Y (NRx) during 3</a:t>
            </a:r>
            <a:r>
              <a:rPr lang="en-US" sz="1400" baseline="30000" dirty="0">
                <a:effectLst/>
                <a:ea typeface="Calibri" panose="020F0502020204030204" pitchFamily="34" charset="0"/>
                <a:cs typeface="Calibri" panose="020F0502020204030204" pitchFamily="34" charset="0"/>
              </a:rPr>
              <a:t>rd</a:t>
            </a:r>
            <a:r>
              <a:rPr lang="en-US" sz="1400" dirty="0">
                <a:effectLst/>
                <a:ea typeface="Calibri" panose="020F0502020204030204" pitchFamily="34" charset="0"/>
                <a:cs typeface="Calibri" panose="020F0502020204030204" pitchFamily="34" charset="0"/>
              </a:rPr>
              <a:t> month before Event – Y at -3 </a:t>
            </a:r>
            <a:endParaRPr lang="en-US" sz="1400" dirty="0">
              <a:ea typeface="Calibri" panose="020F0502020204030204" pitchFamily="34" charset="0"/>
              <a:cs typeface="Calibri" panose="020F0502020204030204" pitchFamily="34" charset="0"/>
            </a:endParaRPr>
          </a:p>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X1 (Details) – Pre-Period Total</a:t>
            </a:r>
          </a:p>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X2 (Samples) – Pre-Period Total</a:t>
            </a:r>
          </a:p>
          <a:p>
            <a:pPr marL="511175" marR="0" lvl="2" indent="-285750">
              <a:lnSpc>
                <a:spcPct val="107000"/>
              </a:lnSpc>
              <a:spcBef>
                <a:spcPts val="0"/>
              </a:spcBef>
              <a:spcAft>
                <a:spcPts val="0"/>
              </a:spcAft>
              <a:buFont typeface="Arial" panose="020B0604020202020204" pitchFamily="34" charset="0"/>
              <a:buChar char="•"/>
            </a:pPr>
            <a:r>
              <a:rPr lang="en-US" sz="1400" dirty="0">
                <a:ea typeface="Calibri" panose="020F0502020204030204" pitchFamily="34" charset="0"/>
                <a:cs typeface="Calibri" panose="020F0502020204030204" pitchFamily="34" charset="0"/>
              </a:rPr>
              <a:t>X3 (NPP Engagements) – Pre-Period Total</a:t>
            </a:r>
          </a:p>
        </p:txBody>
      </p:sp>
    </p:spTree>
    <p:extLst>
      <p:ext uri="{BB962C8B-B14F-4D97-AF65-F5344CB8AC3E}">
        <p14:creationId xmlns:p14="http://schemas.microsoft.com/office/powerpoint/2010/main" val="40521257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Lift Calculations - Deltas</a:t>
            </a:r>
          </a:p>
        </p:txBody>
      </p:sp>
      <p:graphicFrame>
        <p:nvGraphicFramePr>
          <p:cNvPr id="2" name="Object 1">
            <a:extLst>
              <a:ext uri="{FF2B5EF4-FFF2-40B4-BE49-F238E27FC236}">
                <a16:creationId xmlns:a16="http://schemas.microsoft.com/office/drawing/2014/main" id="{F646C330-5BB3-B3A1-2D3D-E88E185C364D}"/>
              </a:ext>
            </a:extLst>
          </p:cNvPr>
          <p:cNvGraphicFramePr>
            <a:graphicFrameLocks noChangeAspect="1"/>
          </p:cNvGraphicFramePr>
          <p:nvPr>
            <p:extLst>
              <p:ext uri="{D42A27DB-BD31-4B8C-83A1-F6EECF244321}">
                <p14:modId xmlns:p14="http://schemas.microsoft.com/office/powerpoint/2010/main" val="2505766382"/>
              </p:ext>
            </p:extLst>
          </p:nvPr>
        </p:nvGraphicFramePr>
        <p:xfrm>
          <a:off x="571288" y="1625302"/>
          <a:ext cx="7959732" cy="2179782"/>
        </p:xfrm>
        <a:graphic>
          <a:graphicData uri="http://schemas.openxmlformats.org/presentationml/2006/ole">
            <mc:AlternateContent xmlns:mc="http://schemas.openxmlformats.org/markup-compatibility/2006">
              <mc:Choice xmlns:v="urn:schemas-microsoft-com:vml" Requires="v">
                <p:oleObj name="Worksheet" r:id="rId4" imgW="6915113" imgH="1492206" progId="Excel.Sheet.12">
                  <p:embed/>
                </p:oleObj>
              </mc:Choice>
              <mc:Fallback>
                <p:oleObj name="Worksheet" r:id="rId4" imgW="6915113" imgH="1492206" progId="Excel.Sheet.12">
                  <p:embed/>
                  <p:pic>
                    <p:nvPicPr>
                      <p:cNvPr id="0" name=""/>
                      <p:cNvPicPr/>
                      <p:nvPr/>
                    </p:nvPicPr>
                    <p:blipFill>
                      <a:blip r:embed="rId5"/>
                      <a:stretch>
                        <a:fillRect/>
                      </a:stretch>
                    </p:blipFill>
                    <p:spPr>
                      <a:xfrm>
                        <a:off x="571288" y="1625302"/>
                        <a:ext cx="7959732" cy="217978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TextBox 1">
                <a:extLst>
                  <a:ext uri="{FF2B5EF4-FFF2-40B4-BE49-F238E27FC236}">
                    <a16:creationId xmlns:a16="http://schemas.microsoft.com/office/drawing/2014/main" id="{E1AA8719-0E0F-46F9-B3C3-ED3FF3CAF0C0}"/>
                  </a:ext>
                </a:extLst>
              </p:cNvPr>
              <p:cNvSpPr txBox="1"/>
              <p:nvPr/>
            </p:nvSpPr>
            <p:spPr>
              <a:xfrm>
                <a:off x="3353817" y="4399502"/>
                <a:ext cx="5940426" cy="1257045"/>
              </a:xfrm>
              <a:prstGeom prst="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tx1"/>
              </a:fontRef>
            </p:style>
            <p:txBody>
              <a:bodyPr wrap="squar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b="0" i="1">
                              <a:latin typeface="Cambria Math" panose="02040503050406030204" pitchFamily="18" charset="0"/>
                              <a:ea typeface="Cambria Math" panose="02040503050406030204" pitchFamily="18" charset="0"/>
                            </a:rPr>
                          </m:ctrlPr>
                        </m:sSubPr>
                        <m:e>
                          <m:r>
                            <a:rPr lang="en-US" sz="1800" i="1">
                              <a:solidFill>
                                <a:schemeClr val="tx1"/>
                              </a:solidFill>
                              <a:effectLst/>
                              <a:latin typeface="Cambria Math" panose="02040503050406030204" pitchFamily="18" charset="0"/>
                            </a:rPr>
                            <m:t>∆</m:t>
                          </m:r>
                          <m:r>
                            <a:rPr lang="en-US" sz="1800" b="0" i="1">
                              <a:solidFill>
                                <a:schemeClr val="tx1"/>
                              </a:solidFill>
                              <a:effectLst/>
                              <a:latin typeface="Cambria Math" panose="02040503050406030204" pitchFamily="18" charset="0"/>
                            </a:rPr>
                            <m:t>𝑌</m:t>
                          </m:r>
                        </m:e>
                        <m:sub>
                          <m:r>
                            <a:rPr lang="en-US" sz="1800" b="0" i="1">
                              <a:latin typeface="Cambria Math" panose="02040503050406030204" pitchFamily="18" charset="0"/>
                              <a:ea typeface="Cambria Math" panose="02040503050406030204" pitchFamily="18" charset="0"/>
                            </a:rPr>
                            <m:t>𝑚𝑜𝑛𝑡h</m:t>
                          </m:r>
                        </m:sub>
                      </m:sSub>
                      <m:r>
                        <a:rPr lang="en-US" sz="1800" b="0" i="1">
                          <a:latin typeface="Cambria Math" panose="02040503050406030204" pitchFamily="18" charset="0"/>
                          <a:ea typeface="Cambria Math" panose="02040503050406030204" pitchFamily="18" charset="0"/>
                        </a:rPr>
                        <m:t>=</m:t>
                      </m:r>
                      <m:sSub>
                        <m:sSubPr>
                          <m:ctrlPr>
                            <a:rPr lang="en-US" sz="1800" b="0" i="1">
                              <a:latin typeface="Cambria Math" panose="02040503050406030204" pitchFamily="18" charset="0"/>
                              <a:ea typeface="Cambria Math" panose="02040503050406030204" pitchFamily="18" charset="0"/>
                            </a:rPr>
                          </m:ctrlPr>
                        </m:sSubPr>
                        <m:e>
                          <m:d>
                            <m:dPr>
                              <m:begChr m:val="["/>
                              <m:endChr m:val="]"/>
                              <m:ctrlPr>
                                <a:rPr lang="en-US" sz="1800" b="0" i="1">
                                  <a:latin typeface="Cambria Math" panose="02040503050406030204" pitchFamily="18" charset="0"/>
                                  <a:ea typeface="Cambria Math" panose="02040503050406030204" pitchFamily="18" charset="0"/>
                                </a:rPr>
                              </m:ctrlPr>
                            </m:dPr>
                            <m:e>
                              <m:sSub>
                                <m:sSubPr>
                                  <m:ctrlPr>
                                    <a:rPr lang="en-US" sz="1800" b="0" i="1">
                                      <a:latin typeface="Cambria Math" panose="02040503050406030204" pitchFamily="18" charset="0"/>
                                      <a:ea typeface="Cambria Math" panose="02040503050406030204" pitchFamily="18" charset="0"/>
                                    </a:rPr>
                                  </m:ctrlPr>
                                </m:sSubPr>
                                <m:e>
                                  <m:acc>
                                    <m:accPr>
                                      <m:chr m:val="̅"/>
                                      <m:ctrlPr>
                                        <a:rPr lang="en-US" sz="1800" b="0" i="1">
                                          <a:latin typeface="Cambria Math" panose="02040503050406030204" pitchFamily="18" charset="0"/>
                                          <a:ea typeface="Cambria Math" panose="02040503050406030204" pitchFamily="18" charset="0"/>
                                        </a:rPr>
                                      </m:ctrlPr>
                                    </m:accPr>
                                    <m:e>
                                      <m:r>
                                        <a:rPr lang="en-US" sz="1800" b="0" i="1">
                                          <a:latin typeface="Cambria Math" panose="02040503050406030204" pitchFamily="18" charset="0"/>
                                          <a:ea typeface="Cambria Math" panose="02040503050406030204" pitchFamily="18" charset="0"/>
                                        </a:rPr>
                                        <m:t>𝑌</m:t>
                                      </m:r>
                                    </m:e>
                                  </m:acc>
                                </m:e>
                                <m:sub>
                                  <m:r>
                                    <a:rPr lang="en-US" sz="1800" b="0" i="1">
                                      <a:latin typeface="Cambria Math" panose="02040503050406030204" pitchFamily="18" charset="0"/>
                                      <a:ea typeface="Cambria Math" panose="02040503050406030204" pitchFamily="18" charset="0"/>
                                    </a:rPr>
                                    <m:t>𝑇𝑒𝑠𝑡</m:t>
                                  </m:r>
                                </m:sub>
                              </m:sSub>
                              <m:r>
                                <a:rPr lang="en-US" sz="1800" b="0" i="1">
                                  <a:latin typeface="Cambria Math" panose="02040503050406030204" pitchFamily="18" charset="0"/>
                                  <a:ea typeface="Cambria Math" panose="02040503050406030204" pitchFamily="18" charset="0"/>
                                </a:rPr>
                                <m:t>−</m:t>
                              </m:r>
                              <m:sSub>
                                <m:sSubPr>
                                  <m:ctrlPr>
                                    <a:rPr lang="en-US" sz="1800" b="0" i="1">
                                      <a:latin typeface="Cambria Math" panose="02040503050406030204" pitchFamily="18" charset="0"/>
                                      <a:ea typeface="Cambria Math" panose="02040503050406030204" pitchFamily="18" charset="0"/>
                                    </a:rPr>
                                  </m:ctrlPr>
                                </m:sSubPr>
                                <m:e>
                                  <m:acc>
                                    <m:accPr>
                                      <m:chr m:val="̅"/>
                                      <m:ctrlPr>
                                        <a:rPr lang="en-US" sz="1800" b="0" i="1">
                                          <a:latin typeface="Cambria Math" panose="02040503050406030204" pitchFamily="18" charset="0"/>
                                          <a:ea typeface="Cambria Math" panose="02040503050406030204" pitchFamily="18" charset="0"/>
                                        </a:rPr>
                                      </m:ctrlPr>
                                    </m:accPr>
                                    <m:e>
                                      <m:r>
                                        <a:rPr lang="en-US" sz="1800" b="0" i="1">
                                          <a:latin typeface="Cambria Math" panose="02040503050406030204" pitchFamily="18" charset="0"/>
                                          <a:ea typeface="Cambria Math" panose="02040503050406030204" pitchFamily="18" charset="0"/>
                                        </a:rPr>
                                        <m:t>𝑌</m:t>
                                      </m:r>
                                    </m:e>
                                  </m:acc>
                                </m:e>
                                <m:sub>
                                  <m:r>
                                    <a:rPr lang="en-US" sz="1800" b="0" i="1">
                                      <a:latin typeface="Cambria Math" panose="02040503050406030204" pitchFamily="18" charset="0"/>
                                      <a:ea typeface="Cambria Math" panose="02040503050406030204" pitchFamily="18" charset="0"/>
                                    </a:rPr>
                                    <m:t>𝐶𝑜𝑛𝑡𝑟𝑜𝑙</m:t>
                                  </m:r>
                                </m:sub>
                              </m:sSub>
                            </m:e>
                          </m:d>
                        </m:e>
                        <m:sub>
                          <m:r>
                            <a:rPr lang="en-US" sz="1800" b="0" i="1">
                              <a:latin typeface="Cambria Math" panose="02040503050406030204" pitchFamily="18" charset="0"/>
                              <a:ea typeface="Cambria Math" panose="02040503050406030204" pitchFamily="18" charset="0"/>
                            </a:rPr>
                            <m:t>𝑝𝑜𝑠𝑡</m:t>
                          </m:r>
                        </m:sub>
                      </m:sSub>
                      <m:r>
                        <a:rPr lang="en-US" sz="1800" b="0" i="1">
                          <a:latin typeface="Cambria Math" panose="02040503050406030204" pitchFamily="18" charset="0"/>
                          <a:ea typeface="Cambria Math" panose="02040503050406030204" pitchFamily="18" charset="0"/>
                        </a:rPr>
                        <m:t>−</m:t>
                      </m:r>
                      <m:sSub>
                        <m:sSubPr>
                          <m:ctrlPr>
                            <a:rPr lang="en-US" sz="1800" b="0" i="1">
                              <a:solidFill>
                                <a:schemeClr val="tx1"/>
                              </a:solidFill>
                              <a:effectLst/>
                              <a:latin typeface="Cambria Math" panose="02040503050406030204" pitchFamily="18" charset="0"/>
                            </a:rPr>
                          </m:ctrlPr>
                        </m:sSubPr>
                        <m:e>
                          <m:d>
                            <m:dPr>
                              <m:begChr m:val="["/>
                              <m:endChr m:val="]"/>
                              <m:ctrlPr>
                                <a:rPr lang="en-US" sz="1800" b="0" i="1">
                                  <a:solidFill>
                                    <a:schemeClr val="tx1"/>
                                  </a:solidFill>
                                  <a:effectLst/>
                                  <a:latin typeface="Cambria Math" panose="02040503050406030204" pitchFamily="18" charset="0"/>
                                </a:rPr>
                              </m:ctrlPr>
                            </m:dPr>
                            <m:e>
                              <m:sSub>
                                <m:sSubPr>
                                  <m:ctrlPr>
                                    <a:rPr lang="en-US" sz="1800" b="0" i="1">
                                      <a:solidFill>
                                        <a:schemeClr val="tx1"/>
                                      </a:solidFill>
                                      <a:effectLst/>
                                      <a:latin typeface="Cambria Math" panose="02040503050406030204" pitchFamily="18" charset="0"/>
                                    </a:rPr>
                                  </m:ctrlPr>
                                </m:sSubPr>
                                <m:e>
                                  <m:acc>
                                    <m:accPr>
                                      <m:chr m:val="̅"/>
                                      <m:ctrlPr>
                                        <a:rPr lang="en-US" sz="1800" b="0" i="1">
                                          <a:solidFill>
                                            <a:schemeClr val="tx1"/>
                                          </a:solidFill>
                                          <a:effectLst/>
                                          <a:latin typeface="Cambria Math" panose="02040503050406030204" pitchFamily="18" charset="0"/>
                                        </a:rPr>
                                      </m:ctrlPr>
                                    </m:accPr>
                                    <m:e>
                                      <m:r>
                                        <a:rPr lang="en-US" sz="1800" b="0" i="1">
                                          <a:solidFill>
                                            <a:schemeClr val="tx1"/>
                                          </a:solidFill>
                                          <a:effectLst/>
                                          <a:latin typeface="Cambria Math" panose="02040503050406030204" pitchFamily="18" charset="0"/>
                                        </a:rPr>
                                        <m:t>𝑌</m:t>
                                      </m:r>
                                    </m:e>
                                  </m:acc>
                                </m:e>
                                <m:sub>
                                  <m:r>
                                    <a:rPr lang="en-US" sz="1800" b="0" i="1">
                                      <a:solidFill>
                                        <a:schemeClr val="tx1"/>
                                      </a:solidFill>
                                      <a:effectLst/>
                                      <a:latin typeface="Cambria Math" panose="02040503050406030204" pitchFamily="18" charset="0"/>
                                    </a:rPr>
                                    <m:t>𝑇𝑒𝑠𝑡</m:t>
                                  </m:r>
                                </m:sub>
                              </m:sSub>
                              <m:r>
                                <a:rPr lang="en-US" sz="1800" b="0" i="1">
                                  <a:solidFill>
                                    <a:schemeClr val="tx1"/>
                                  </a:solidFill>
                                  <a:effectLst/>
                                  <a:latin typeface="Cambria Math" panose="02040503050406030204" pitchFamily="18" charset="0"/>
                                </a:rPr>
                                <m:t>−</m:t>
                              </m:r>
                              <m:sSub>
                                <m:sSubPr>
                                  <m:ctrlPr>
                                    <a:rPr lang="en-US" sz="1800" b="0" i="1">
                                      <a:solidFill>
                                        <a:schemeClr val="tx1"/>
                                      </a:solidFill>
                                      <a:effectLst/>
                                      <a:latin typeface="Cambria Math" panose="02040503050406030204" pitchFamily="18" charset="0"/>
                                    </a:rPr>
                                  </m:ctrlPr>
                                </m:sSubPr>
                                <m:e>
                                  <m:acc>
                                    <m:accPr>
                                      <m:chr m:val="̅"/>
                                      <m:ctrlPr>
                                        <a:rPr lang="en-US" sz="1800" b="0" i="1">
                                          <a:solidFill>
                                            <a:schemeClr val="tx1"/>
                                          </a:solidFill>
                                          <a:effectLst/>
                                          <a:latin typeface="Cambria Math" panose="02040503050406030204" pitchFamily="18" charset="0"/>
                                        </a:rPr>
                                      </m:ctrlPr>
                                    </m:accPr>
                                    <m:e>
                                      <m:r>
                                        <a:rPr lang="en-US" sz="1800" b="0" i="1">
                                          <a:solidFill>
                                            <a:schemeClr val="tx1"/>
                                          </a:solidFill>
                                          <a:effectLst/>
                                          <a:latin typeface="Cambria Math" panose="02040503050406030204" pitchFamily="18" charset="0"/>
                                        </a:rPr>
                                        <m:t>𝑌</m:t>
                                      </m:r>
                                    </m:e>
                                  </m:acc>
                                </m:e>
                                <m:sub>
                                  <m:r>
                                    <a:rPr lang="en-US" sz="1800" b="0" i="1">
                                      <a:solidFill>
                                        <a:schemeClr val="tx1"/>
                                      </a:solidFill>
                                      <a:effectLst/>
                                      <a:latin typeface="Cambria Math" panose="02040503050406030204" pitchFamily="18" charset="0"/>
                                    </a:rPr>
                                    <m:t>𝐶𝑜𝑛𝑡𝑟𝑜𝑙</m:t>
                                  </m:r>
                                </m:sub>
                              </m:sSub>
                            </m:e>
                          </m:d>
                        </m:e>
                        <m:sub>
                          <m:r>
                            <a:rPr lang="en-US" sz="1800" b="0" i="1">
                              <a:solidFill>
                                <a:schemeClr val="tx1"/>
                              </a:solidFill>
                              <a:effectLst/>
                              <a:latin typeface="Cambria Math" panose="02040503050406030204" pitchFamily="18" charset="0"/>
                            </a:rPr>
                            <m:t>𝑝𝑟𝑒</m:t>
                          </m:r>
                        </m:sub>
                      </m:sSub>
                      <m:r>
                        <a:rPr lang="en-US" sz="1800" b="0" i="1">
                          <a:solidFill>
                            <a:schemeClr val="tx1"/>
                          </a:solidFill>
                          <a:effectLst/>
                          <a:latin typeface="Cambria Math" panose="02040503050406030204" pitchFamily="18" charset="0"/>
                        </a:rPr>
                        <m:t> </m:t>
                      </m:r>
                    </m:oMath>
                  </m:oMathPara>
                </a14:m>
                <a:endParaRPr lang="en-US" sz="1800" b="0" i="1" dirty="0">
                  <a:solidFill>
                    <a:schemeClr val="tx1"/>
                  </a:solidFill>
                  <a:effectLst/>
                </a:endParaRPr>
              </a:p>
              <a:p>
                <a:endParaRPr lang="en-US" sz="1800" b="0" i="1" dirty="0">
                  <a:solidFill>
                    <a:schemeClr val="tx1"/>
                  </a:solidFill>
                  <a:effectLst/>
                </a:endParaRPr>
              </a:p>
              <a:p>
                <a:pPr/>
                <a14:m>
                  <m:oMathPara xmlns:m="http://schemas.openxmlformats.org/officeDocument/2006/math">
                    <m:oMathParaPr>
                      <m:jc m:val="centerGroup"/>
                    </m:oMathParaPr>
                    <m:oMath xmlns:m="http://schemas.openxmlformats.org/officeDocument/2006/math">
                      <m:sSub>
                        <m:sSubPr>
                          <m:ctrlPr>
                            <a:rPr lang="en-US" sz="1800" b="0" i="1">
                              <a:solidFill>
                                <a:schemeClr val="tx1"/>
                              </a:solidFill>
                              <a:effectLst/>
                              <a:latin typeface="Cambria Math" panose="02040503050406030204" pitchFamily="18" charset="0"/>
                            </a:rPr>
                          </m:ctrlPr>
                        </m:sSubPr>
                        <m:e>
                          <m:r>
                            <a:rPr lang="en-US" sz="1800" b="0" i="1">
                              <a:solidFill>
                                <a:schemeClr val="tx1"/>
                              </a:solidFill>
                              <a:effectLst/>
                              <a:latin typeface="Cambria Math" panose="02040503050406030204" pitchFamily="18" charset="0"/>
                            </a:rPr>
                            <m:t>𝑇𝑜𝑡𝑎𝑙</m:t>
                          </m:r>
                          <m:r>
                            <a:rPr lang="en-US" sz="1800" b="0" i="1">
                              <a:solidFill>
                                <a:schemeClr val="tx1"/>
                              </a:solidFill>
                              <a:effectLst/>
                              <a:latin typeface="Cambria Math" panose="02040503050406030204" pitchFamily="18" charset="0"/>
                            </a:rPr>
                            <m:t> </m:t>
                          </m:r>
                          <m:r>
                            <a:rPr lang="en-US" sz="1800" b="0" i="1">
                              <a:solidFill>
                                <a:schemeClr val="tx1"/>
                              </a:solidFill>
                              <a:effectLst/>
                              <a:latin typeface="Cambria Math" panose="02040503050406030204" pitchFamily="18" charset="0"/>
                            </a:rPr>
                            <m:t>𝐿𝑖𝑓𝑡</m:t>
                          </m:r>
                          <m:r>
                            <a:rPr lang="en-US" sz="1800" b="0" i="1">
                              <a:solidFill>
                                <a:schemeClr val="tx1"/>
                              </a:solidFill>
                              <a:effectLst/>
                              <a:latin typeface="Cambria Math" panose="02040503050406030204" pitchFamily="18" charset="0"/>
                            </a:rPr>
                            <m:t>= ∆</m:t>
                          </m:r>
                          <m:r>
                            <a:rPr lang="en-US" sz="1800" b="0" i="1">
                              <a:solidFill>
                                <a:schemeClr val="tx1"/>
                              </a:solidFill>
                              <a:effectLst/>
                              <a:latin typeface="Cambria Math" panose="02040503050406030204" pitchFamily="18" charset="0"/>
                            </a:rPr>
                            <m:t>𝑌</m:t>
                          </m:r>
                        </m:e>
                        <m:sub>
                          <m:r>
                            <a:rPr lang="en-US" sz="1800" b="0" i="1">
                              <a:solidFill>
                                <a:schemeClr val="tx1"/>
                              </a:solidFill>
                              <a:effectLst/>
                              <a:latin typeface="Cambria Math" panose="02040503050406030204" pitchFamily="18" charset="0"/>
                            </a:rPr>
                            <m:t>𝑝𝑜𝑠𝑡</m:t>
                          </m:r>
                        </m:sub>
                      </m:sSub>
                      <m:r>
                        <a:rPr lang="en-US" sz="1800" b="0" i="1">
                          <a:solidFill>
                            <a:schemeClr val="tx1"/>
                          </a:solidFill>
                          <a:effectLst/>
                          <a:latin typeface="Cambria Math" panose="02040503050406030204" pitchFamily="18" charset="0"/>
                        </a:rPr>
                        <m:t>=</m:t>
                      </m:r>
                      <m:r>
                        <a:rPr lang="en-US" sz="1800" b="0" i="1">
                          <a:latin typeface="Cambria Math" panose="02040503050406030204" pitchFamily="18" charset="0"/>
                          <a:ea typeface="Cambria Math" panose="02040503050406030204" pitchFamily="18" charset="0"/>
                        </a:rPr>
                        <m:t> </m:t>
                      </m:r>
                      <m:sSub>
                        <m:sSubPr>
                          <m:ctrlPr>
                            <a:rPr lang="en-US" sz="1800" b="0" i="1">
                              <a:solidFill>
                                <a:schemeClr val="tx1"/>
                              </a:solidFill>
                              <a:effectLst/>
                              <a:latin typeface="Cambria Math" panose="02040503050406030204" pitchFamily="18" charset="0"/>
                            </a:rPr>
                          </m:ctrlPr>
                        </m:sSubPr>
                        <m:e>
                          <m:r>
                            <a:rPr lang="en-US" sz="1800" i="1">
                              <a:solidFill>
                                <a:schemeClr val="tx1"/>
                              </a:solidFill>
                              <a:effectLst/>
                              <a:latin typeface="Cambria Math" panose="02040503050406030204" pitchFamily="18" charset="0"/>
                            </a:rPr>
                            <m:t>∆</m:t>
                          </m:r>
                          <m:r>
                            <a:rPr lang="en-US" sz="1800" b="0" i="1">
                              <a:solidFill>
                                <a:schemeClr val="tx1"/>
                              </a:solidFill>
                              <a:effectLst/>
                              <a:latin typeface="Cambria Math" panose="02040503050406030204" pitchFamily="18" charset="0"/>
                            </a:rPr>
                            <m:t>𝑌</m:t>
                          </m:r>
                        </m:e>
                        <m:sub>
                          <m:r>
                            <a:rPr lang="en-US" sz="1800" b="0" i="1">
                              <a:solidFill>
                                <a:schemeClr val="tx1"/>
                              </a:solidFill>
                              <a:effectLst/>
                              <a:latin typeface="Cambria Math" panose="02040503050406030204" pitchFamily="18" charset="0"/>
                            </a:rPr>
                            <m:t>𝑚𝑜𝑛𝑡h</m:t>
                          </m:r>
                        </m:sub>
                      </m:sSub>
                      <m:r>
                        <a:rPr lang="en-US" sz="1800" b="0" i="1">
                          <a:solidFill>
                            <a:schemeClr val="tx1"/>
                          </a:solidFill>
                          <a:effectLst/>
                          <a:latin typeface="Cambria Math" panose="02040503050406030204" pitchFamily="18" charset="0"/>
                          <a:ea typeface="Cambria Math" panose="02040503050406030204" pitchFamily="18" charset="0"/>
                        </a:rPr>
                        <m:t>×</m:t>
                      </m:r>
                      <m:r>
                        <a:rPr lang="en-US" sz="1800" b="0" i="1">
                          <a:solidFill>
                            <a:schemeClr val="tx1"/>
                          </a:solidFill>
                          <a:effectLst/>
                          <a:latin typeface="Cambria Math" panose="02040503050406030204" pitchFamily="18" charset="0"/>
                          <a:ea typeface="Cambria Math" panose="02040503050406030204" pitchFamily="18" charset="0"/>
                        </a:rPr>
                        <m:t>𝑃𝑜𝑠𝑡</m:t>
                      </m:r>
                      <m:r>
                        <a:rPr lang="en-US" sz="1800" b="0" i="1">
                          <a:solidFill>
                            <a:schemeClr val="tx1"/>
                          </a:solidFill>
                          <a:effectLst/>
                          <a:latin typeface="Cambria Math" panose="02040503050406030204" pitchFamily="18" charset="0"/>
                          <a:ea typeface="Cambria Math" panose="02040503050406030204" pitchFamily="18" charset="0"/>
                        </a:rPr>
                        <m:t> </m:t>
                      </m:r>
                      <m:r>
                        <a:rPr lang="en-US" sz="1800" b="0" i="1">
                          <a:solidFill>
                            <a:schemeClr val="tx1"/>
                          </a:solidFill>
                          <a:effectLst/>
                          <a:latin typeface="Cambria Math" panose="02040503050406030204" pitchFamily="18" charset="0"/>
                          <a:ea typeface="Cambria Math" panose="02040503050406030204" pitchFamily="18" charset="0"/>
                        </a:rPr>
                        <m:t>𝑃𝑒𝑟𝑖𝑜𝑑</m:t>
                      </m:r>
                      <m:r>
                        <a:rPr lang="en-US" sz="1800" b="0" i="1">
                          <a:solidFill>
                            <a:schemeClr val="tx1"/>
                          </a:solidFill>
                          <a:effectLst/>
                          <a:latin typeface="Cambria Math" panose="02040503050406030204" pitchFamily="18" charset="0"/>
                          <a:ea typeface="Cambria Math" panose="02040503050406030204" pitchFamily="18" charset="0"/>
                        </a:rPr>
                        <m:t> </m:t>
                      </m:r>
                      <m:r>
                        <a:rPr lang="en-US" sz="1800" b="0" i="1">
                          <a:solidFill>
                            <a:schemeClr val="tx1"/>
                          </a:solidFill>
                          <a:effectLst/>
                          <a:latin typeface="Cambria Math" panose="02040503050406030204" pitchFamily="18" charset="0"/>
                          <a:ea typeface="Cambria Math" panose="02040503050406030204" pitchFamily="18" charset="0"/>
                        </a:rPr>
                        <m:t>𝑀𝑜𝑛𝑡h𝑠</m:t>
                      </m:r>
                    </m:oMath>
                  </m:oMathPara>
                </a14:m>
                <a:endParaRPr lang="en-US" sz="1800" dirty="0"/>
              </a:p>
              <a:p>
                <a:endParaRPr lang="en-US" sz="1800" dirty="0"/>
              </a:p>
            </p:txBody>
          </p:sp>
        </mc:Choice>
        <mc:Fallback xmlns="">
          <p:sp>
            <p:nvSpPr>
              <p:cNvPr id="3" name="TextBox 1">
                <a:extLst>
                  <a:ext uri="{FF2B5EF4-FFF2-40B4-BE49-F238E27FC236}">
                    <a16:creationId xmlns:a16="http://schemas.microsoft.com/office/drawing/2014/main" id="{E1AA8719-0E0F-46F9-B3C3-ED3FF3CAF0C0}"/>
                  </a:ext>
                </a:extLst>
              </p:cNvPr>
              <p:cNvSpPr txBox="1">
                <a:spLocks noRot="1" noChangeAspect="1" noMove="1" noResize="1" noEditPoints="1" noAdjustHandles="1" noChangeArrowheads="1" noChangeShapeType="1" noTextEdit="1"/>
              </p:cNvSpPr>
              <p:nvPr/>
            </p:nvSpPr>
            <p:spPr>
              <a:xfrm>
                <a:off x="3353817" y="4399502"/>
                <a:ext cx="5940426" cy="1257045"/>
              </a:xfrm>
              <a:prstGeom prst="rect">
                <a:avLst/>
              </a:prstGeom>
              <a:blipFill>
                <a:blip r:embed="rId6"/>
                <a:stretch>
                  <a:fillRect/>
                </a:stretch>
              </a:blipFill>
              <a:ln>
                <a:solidFill>
                  <a:schemeClr val="tx1"/>
                </a:solidFill>
              </a:ln>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258C12EE-5051-9E38-A7D3-F484632C51F7}"/>
              </a:ext>
            </a:extLst>
          </p:cNvPr>
          <p:cNvGraphicFramePr>
            <a:graphicFrameLocks noChangeAspect="1"/>
          </p:cNvGraphicFramePr>
          <p:nvPr>
            <p:extLst>
              <p:ext uri="{D42A27DB-BD31-4B8C-83A1-F6EECF244321}">
                <p14:modId xmlns:p14="http://schemas.microsoft.com/office/powerpoint/2010/main" val="4201008195"/>
              </p:ext>
            </p:extLst>
          </p:nvPr>
        </p:nvGraphicFramePr>
        <p:xfrm>
          <a:off x="8668261" y="3057832"/>
          <a:ext cx="3218279" cy="747252"/>
        </p:xfrm>
        <a:graphic>
          <a:graphicData uri="http://schemas.openxmlformats.org/presentationml/2006/ole">
            <mc:AlternateContent xmlns:mc="http://schemas.openxmlformats.org/markup-compatibility/2006">
              <mc:Choice xmlns:v="urn:schemas-microsoft-com:vml" Requires="v">
                <p:oleObj name="Worksheet" r:id="rId7" imgW="2406835" imgH="558888" progId="Excel.Sheet.12">
                  <p:embed/>
                </p:oleObj>
              </mc:Choice>
              <mc:Fallback>
                <p:oleObj name="Worksheet" r:id="rId7" imgW="2406835" imgH="558888" progId="Excel.Sheet.12">
                  <p:embed/>
                  <p:pic>
                    <p:nvPicPr>
                      <p:cNvPr id="0" name=""/>
                      <p:cNvPicPr/>
                      <p:nvPr/>
                    </p:nvPicPr>
                    <p:blipFill>
                      <a:blip r:embed="rId8"/>
                      <a:stretch>
                        <a:fillRect/>
                      </a:stretch>
                    </p:blipFill>
                    <p:spPr>
                      <a:xfrm>
                        <a:off x="8668261" y="3057832"/>
                        <a:ext cx="3218279" cy="747252"/>
                      </a:xfrm>
                      <a:prstGeom prst="rect">
                        <a:avLst/>
                      </a:prstGeom>
                    </p:spPr>
                  </p:pic>
                </p:oleObj>
              </mc:Fallback>
            </mc:AlternateContent>
          </a:graphicData>
        </a:graphic>
      </p:graphicFrame>
    </p:spTree>
    <p:extLst>
      <p:ext uri="{BB962C8B-B14F-4D97-AF65-F5344CB8AC3E}">
        <p14:creationId xmlns:p14="http://schemas.microsoft.com/office/powerpoint/2010/main" val="1098794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2212848"/>
            <a:ext cx="11436351" cy="2020824"/>
          </a:xfrm>
        </p:spPr>
        <p:txBody>
          <a:bodyPr/>
          <a:lstStyle/>
          <a:p>
            <a:r>
              <a:rPr lang="en-GB" dirty="0"/>
              <a:t>1. Basics and 1 to 1 Matching</a:t>
            </a:r>
            <a:br>
              <a:rPr lang="en-GB" dirty="0"/>
            </a:br>
            <a:endParaRPr lang="en-GB" sz="2400" dirty="0"/>
          </a:p>
        </p:txBody>
      </p:sp>
    </p:spTree>
    <p:extLst>
      <p:ext uri="{BB962C8B-B14F-4D97-AF65-F5344CB8AC3E}">
        <p14:creationId xmlns:p14="http://schemas.microsoft.com/office/powerpoint/2010/main" val="4032225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Lift Calculations – Regression </a:t>
            </a:r>
          </a:p>
        </p:txBody>
      </p:sp>
      <p:sp>
        <p:nvSpPr>
          <p:cNvPr id="8" name="TextBox 7">
            <a:extLst>
              <a:ext uri="{FF2B5EF4-FFF2-40B4-BE49-F238E27FC236}">
                <a16:creationId xmlns:a16="http://schemas.microsoft.com/office/drawing/2014/main" id="{D46ECB54-5D86-E19C-8169-C811C42ABEBB}"/>
              </a:ext>
            </a:extLst>
          </p:cNvPr>
          <p:cNvSpPr txBox="1"/>
          <p:nvPr/>
        </p:nvSpPr>
        <p:spPr>
          <a:xfrm>
            <a:off x="956930" y="2034475"/>
            <a:ext cx="10854324" cy="1055545"/>
          </a:xfrm>
          <a:prstGeom prst="rect">
            <a:avLst/>
          </a:prstGeom>
          <a:solidFill>
            <a:schemeClr val="accent2">
              <a:lumMod val="60000"/>
              <a:lumOff val="40000"/>
            </a:schemeClr>
          </a:solidFill>
        </p:spPr>
        <p:txBody>
          <a:bodyPr wrap="square">
            <a:spAutoFit/>
          </a:bodyPr>
          <a:lstStyle/>
          <a:p>
            <a:pPr marL="225425" marR="0" lvl="2">
              <a:lnSpc>
                <a:spcPct val="107000"/>
              </a:lnSpc>
              <a:spcBef>
                <a:spcPts val="0"/>
              </a:spcBef>
              <a:spcAft>
                <a:spcPts val="0"/>
              </a:spcAft>
            </a:pPr>
            <a:r>
              <a:rPr lang="en-US" sz="2000" dirty="0">
                <a:latin typeface="Segoe UI" panose="020B0502040204020203" pitchFamily="34" charset="0"/>
                <a:ea typeface="Calibri" panose="020F0502020204030204" pitchFamily="34" charset="0"/>
                <a:cs typeface="Segoe UI" panose="020B0502040204020203" pitchFamily="34" charset="0"/>
              </a:rPr>
              <a:t>Change in NRx = [</a:t>
            </a:r>
            <a:r>
              <a:rPr lang="en-US" sz="2000" dirty="0" err="1">
                <a:latin typeface="Segoe UI" panose="020B0502040204020203" pitchFamily="34" charset="0"/>
                <a:ea typeface="Calibri" panose="020F0502020204030204" pitchFamily="34" charset="0"/>
                <a:cs typeface="Segoe UI" panose="020B0502040204020203" pitchFamily="34" charset="0"/>
              </a:rPr>
              <a:t>Post_NRx</a:t>
            </a:r>
            <a:r>
              <a:rPr lang="en-US" sz="2000" dirty="0">
                <a:latin typeface="Segoe UI" panose="020B0502040204020203" pitchFamily="34" charset="0"/>
                <a:ea typeface="Calibri" panose="020F0502020204030204" pitchFamily="34" charset="0"/>
                <a:cs typeface="Segoe UI" panose="020B0502040204020203" pitchFamily="34" charset="0"/>
              </a:rPr>
              <a:t> – Pre_NRx] </a:t>
            </a:r>
          </a:p>
          <a:p>
            <a:pPr marL="225425" marR="0" lvl="2">
              <a:lnSpc>
                <a:spcPct val="107000"/>
              </a:lnSpc>
              <a:spcBef>
                <a:spcPts val="0"/>
              </a:spcBef>
              <a:spcAft>
                <a:spcPts val="0"/>
              </a:spcAft>
            </a:pPr>
            <a:r>
              <a:rPr lang="en-US" sz="2000" dirty="0">
                <a:latin typeface="Segoe UI" panose="020B0502040204020203" pitchFamily="34" charset="0"/>
                <a:ea typeface="Calibri" panose="020F0502020204030204" pitchFamily="34" charset="0"/>
                <a:cs typeface="Segoe UI" panose="020B0502040204020203" pitchFamily="34" charset="0"/>
              </a:rPr>
              <a:t>                        </a:t>
            </a:r>
          </a:p>
          <a:p>
            <a:pPr marL="225425" marR="0" lvl="2">
              <a:lnSpc>
                <a:spcPct val="107000"/>
              </a:lnSpc>
              <a:spcBef>
                <a:spcPts val="0"/>
              </a:spcBef>
              <a:spcAft>
                <a:spcPts val="0"/>
              </a:spcAft>
            </a:pPr>
            <a:r>
              <a:rPr lang="en-US" sz="2000" dirty="0">
                <a:latin typeface="Segoe UI" panose="020B0502040204020203" pitchFamily="34" charset="0"/>
                <a:ea typeface="Calibri" panose="020F0502020204030204" pitchFamily="34" charset="0"/>
                <a:cs typeface="Segoe UI" panose="020B0502040204020203" pitchFamily="34" charset="0"/>
              </a:rPr>
              <a:t>[</a:t>
            </a:r>
            <a:r>
              <a:rPr lang="en-US" sz="2000" dirty="0" err="1">
                <a:latin typeface="Segoe UI" panose="020B0502040204020203" pitchFamily="34" charset="0"/>
                <a:ea typeface="Calibri" panose="020F0502020204030204" pitchFamily="34" charset="0"/>
                <a:cs typeface="Segoe UI" panose="020B0502040204020203" pitchFamily="34" charset="0"/>
              </a:rPr>
              <a:t>Post_NRx</a:t>
            </a:r>
            <a:r>
              <a:rPr lang="en-US" sz="2000" dirty="0">
                <a:latin typeface="Segoe UI" panose="020B0502040204020203" pitchFamily="34" charset="0"/>
                <a:ea typeface="Calibri" panose="020F0502020204030204" pitchFamily="34" charset="0"/>
                <a:cs typeface="Segoe UI" panose="020B0502040204020203" pitchFamily="34" charset="0"/>
              </a:rPr>
              <a:t> – </a:t>
            </a:r>
            <a:r>
              <a:rPr lang="en-US" sz="2000" dirty="0" err="1">
                <a:latin typeface="Segoe UI" panose="020B0502040204020203" pitchFamily="34" charset="0"/>
                <a:ea typeface="Calibri" panose="020F0502020204030204" pitchFamily="34" charset="0"/>
                <a:cs typeface="Segoe UI" panose="020B0502040204020203" pitchFamily="34" charset="0"/>
              </a:rPr>
              <a:t>Pre_NRx</a:t>
            </a:r>
            <a:r>
              <a:rPr lang="en-US" sz="2000" dirty="0">
                <a:latin typeface="Segoe UI" panose="020B0502040204020203" pitchFamily="34" charset="0"/>
                <a:ea typeface="Calibri" panose="020F0502020204030204" pitchFamily="34" charset="0"/>
                <a:cs typeface="Segoe UI" panose="020B0502040204020203" pitchFamily="34" charset="0"/>
              </a:rPr>
              <a:t>] = </a:t>
            </a:r>
            <a:r>
              <a:rPr lang="el-GR" sz="2000" dirty="0">
                <a:latin typeface="Segoe UI Symbol" panose="020B0502040204020203" pitchFamily="34" charset="0"/>
                <a:ea typeface="Segoe UI Symbol" panose="020B0502040204020203" pitchFamily="34" charset="0"/>
                <a:cs typeface="Calibri" panose="020F0502020204030204" pitchFamily="34" charset="0"/>
              </a:rPr>
              <a:t>β</a:t>
            </a:r>
            <a:r>
              <a:rPr lang="en-US" sz="2000" dirty="0">
                <a:latin typeface="Segoe UI Symbol" panose="020B0502040204020203" pitchFamily="34" charset="0"/>
                <a:ea typeface="Segoe UI Symbol" panose="020B0502040204020203" pitchFamily="34" charset="0"/>
                <a:cs typeface="Calibri" panose="020F0502020204030204" pitchFamily="34" charset="0"/>
              </a:rPr>
              <a:t>×</a:t>
            </a:r>
            <a:r>
              <a:rPr lang="en-US" sz="2000" dirty="0" err="1">
                <a:latin typeface="Segoe UI Symbol" panose="020B0502040204020203" pitchFamily="34" charset="0"/>
                <a:ea typeface="Segoe UI Symbol" panose="020B0502040204020203" pitchFamily="34" charset="0"/>
                <a:cs typeface="Calibri" panose="020F0502020204030204" pitchFamily="34" charset="0"/>
              </a:rPr>
              <a:t>TC_Flag</a:t>
            </a:r>
            <a:r>
              <a:rPr lang="en-US" sz="2000" dirty="0">
                <a:latin typeface="Segoe UI Symbol" panose="020B0502040204020203" pitchFamily="34" charset="0"/>
                <a:ea typeface="Segoe UI Symbol" panose="020B0502040204020203" pitchFamily="34" charset="0"/>
                <a:cs typeface="Calibri" panose="020F0502020204030204" pitchFamily="34" charset="0"/>
              </a:rPr>
              <a:t> + </a:t>
            </a:r>
            <a:r>
              <a:rPr lang="el-GR" sz="2000" dirty="0">
                <a:latin typeface="Segoe UI Symbol" panose="020B0502040204020203" pitchFamily="34" charset="0"/>
                <a:ea typeface="Segoe UI Symbol" panose="020B0502040204020203" pitchFamily="34" charset="0"/>
                <a:cs typeface="Calibri" panose="020F0502020204030204" pitchFamily="34" charset="0"/>
              </a:rPr>
              <a:t>α×</a:t>
            </a:r>
            <a:r>
              <a:rPr lang="en-US" sz="2000" dirty="0" err="1">
                <a:latin typeface="Segoe UI Symbol" panose="020B0502040204020203" pitchFamily="34" charset="0"/>
                <a:ea typeface="Segoe UI Symbol" panose="020B0502040204020203" pitchFamily="34" charset="0"/>
                <a:cs typeface="Calibri" panose="020F0502020204030204" pitchFamily="34" charset="0"/>
              </a:rPr>
              <a:t>Pre_NRx</a:t>
            </a:r>
            <a:r>
              <a:rPr lang="en-US" sz="2000" dirty="0">
                <a:latin typeface="Segoe UI Symbol" panose="020B0502040204020203" pitchFamily="34" charset="0"/>
                <a:ea typeface="Segoe UI Symbol" panose="020B0502040204020203" pitchFamily="34" charset="0"/>
                <a:cs typeface="Calibri" panose="020F0502020204030204" pitchFamily="34" charset="0"/>
              </a:rPr>
              <a:t> + a</a:t>
            </a:r>
            <a:r>
              <a:rPr lang="el-GR" sz="2000" dirty="0">
                <a:latin typeface="Segoe UI Symbol" panose="020B0502040204020203" pitchFamily="34" charset="0"/>
                <a:ea typeface="Segoe UI Symbol" panose="020B0502040204020203" pitchFamily="34" charset="0"/>
                <a:cs typeface="Calibri" panose="020F0502020204030204" pitchFamily="34" charset="0"/>
              </a:rPr>
              <a:t>×</a:t>
            </a:r>
            <a:r>
              <a:rPr lang="en-US" sz="2000" dirty="0">
                <a:latin typeface="Segoe UI Symbol" panose="020B0502040204020203" pitchFamily="34" charset="0"/>
                <a:ea typeface="Segoe UI Symbol" panose="020B0502040204020203" pitchFamily="34" charset="0"/>
                <a:cs typeface="Calibri" panose="020F0502020204030204" pitchFamily="34" charset="0"/>
              </a:rPr>
              <a:t>Post_X1 + b</a:t>
            </a:r>
            <a:r>
              <a:rPr lang="el-GR" sz="2000" dirty="0">
                <a:latin typeface="Segoe UI Symbol" panose="020B0502040204020203" pitchFamily="34" charset="0"/>
                <a:ea typeface="Segoe UI Symbol" panose="020B0502040204020203" pitchFamily="34" charset="0"/>
                <a:cs typeface="Calibri" panose="020F0502020204030204" pitchFamily="34" charset="0"/>
              </a:rPr>
              <a:t>×</a:t>
            </a:r>
            <a:r>
              <a:rPr lang="en-US" sz="2000" dirty="0">
                <a:latin typeface="Segoe UI Symbol" panose="020B0502040204020203" pitchFamily="34" charset="0"/>
                <a:ea typeface="Segoe UI Symbol" panose="020B0502040204020203" pitchFamily="34" charset="0"/>
                <a:cs typeface="Calibri" panose="020F0502020204030204" pitchFamily="34" charset="0"/>
              </a:rPr>
              <a:t>Post_X2 + c</a:t>
            </a:r>
            <a:r>
              <a:rPr lang="el-GR" sz="2000" dirty="0">
                <a:latin typeface="Segoe UI Symbol" panose="020B0502040204020203" pitchFamily="34" charset="0"/>
                <a:ea typeface="Segoe UI Symbol" panose="020B0502040204020203" pitchFamily="34" charset="0"/>
                <a:cs typeface="Calibri" panose="020F0502020204030204" pitchFamily="34" charset="0"/>
              </a:rPr>
              <a:t>×</a:t>
            </a:r>
            <a:r>
              <a:rPr lang="en-US" sz="2000" dirty="0">
                <a:latin typeface="Segoe UI Symbol" panose="020B0502040204020203" pitchFamily="34" charset="0"/>
                <a:ea typeface="Segoe UI Symbol" panose="020B0502040204020203" pitchFamily="34" charset="0"/>
                <a:cs typeface="Calibri" panose="020F0502020204030204" pitchFamily="34" charset="0"/>
              </a:rPr>
              <a:t>Post_X3 + K </a:t>
            </a:r>
            <a:endParaRPr lang="en-US" sz="2000" dirty="0">
              <a:ea typeface="Calibri" panose="020F0502020204030204"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0F9F08B5-0E51-0859-3752-5453D28F1608}"/>
              </a:ext>
            </a:extLst>
          </p:cNvPr>
          <p:cNvSpPr/>
          <p:nvPr/>
        </p:nvSpPr>
        <p:spPr>
          <a:xfrm>
            <a:off x="3902149" y="2661015"/>
            <a:ext cx="1286539" cy="52106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 name="TextBox 8">
            <a:extLst>
              <a:ext uri="{FF2B5EF4-FFF2-40B4-BE49-F238E27FC236}">
                <a16:creationId xmlns:a16="http://schemas.microsoft.com/office/drawing/2014/main" id="{D93C890B-AAD9-D1FA-0DC3-083C2A57D3C8}"/>
              </a:ext>
            </a:extLst>
          </p:cNvPr>
          <p:cNvSpPr txBox="1"/>
          <p:nvPr/>
        </p:nvSpPr>
        <p:spPr>
          <a:xfrm>
            <a:off x="596279" y="3808622"/>
            <a:ext cx="11103180" cy="1408527"/>
          </a:xfrm>
          <a:prstGeom prst="rect">
            <a:avLst/>
          </a:prstGeom>
          <a:noFill/>
        </p:spPr>
        <p:txBody>
          <a:bodyPr wrap="square">
            <a:spAutoFit/>
          </a:bodyPr>
          <a:lstStyle/>
          <a:p>
            <a:pPr marL="569913" marR="0" lvl="1" indent="-284163">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Through Regression, We are </a:t>
            </a:r>
            <a:r>
              <a:rPr lang="en-US" sz="1800" b="1" i="1" dirty="0">
                <a:effectLst/>
                <a:ea typeface="Calibri" panose="020F0502020204030204" pitchFamily="34" charset="0"/>
                <a:cs typeface="Calibri" panose="020F0502020204030204" pitchFamily="34" charset="0"/>
              </a:rPr>
              <a:t>controlling for any post period changes in control variables </a:t>
            </a:r>
            <a:r>
              <a:rPr lang="en-US" sz="1800" dirty="0">
                <a:effectLst/>
                <a:ea typeface="Calibri" panose="020F0502020204030204" pitchFamily="34" charset="0"/>
                <a:cs typeface="Calibri" panose="020F0502020204030204" pitchFamily="34" charset="0"/>
              </a:rPr>
              <a:t>and then estimating the actual estimate of the Test </a:t>
            </a:r>
            <a:r>
              <a:rPr lang="en-US" sz="1800" dirty="0">
                <a:ea typeface="Calibri" panose="020F0502020204030204" pitchFamily="34" charset="0"/>
                <a:cs typeface="Calibri" panose="020F0502020204030204" pitchFamily="34" charset="0"/>
              </a:rPr>
              <a:t>Lift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569913" marR="0" lvl="1" indent="-284163">
              <a:lnSpc>
                <a:spcPct val="150000"/>
              </a:lnSpc>
              <a:spcBef>
                <a:spcPts val="0"/>
              </a:spcBef>
              <a:spcAft>
                <a:spcPts val="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Here </a:t>
            </a:r>
            <a:r>
              <a:rPr lang="el-GR" sz="2400" dirty="0">
                <a:latin typeface="Segoe UI Symbol" panose="020B0502040204020203" pitchFamily="34" charset="0"/>
                <a:ea typeface="Segoe UI Symbol" panose="020B0502040204020203" pitchFamily="34" charset="0"/>
                <a:cs typeface="Times New Roman" panose="02020603050405020304" pitchFamily="18" charset="0"/>
              </a:rPr>
              <a:t>β</a:t>
            </a:r>
            <a:r>
              <a:rPr lang="en-US" sz="1800" dirty="0">
                <a:ea typeface="Calibri" panose="020F0502020204030204" pitchFamily="34" charset="0"/>
                <a:cs typeface="Times New Roman" panose="02020603050405020304" pitchFamily="18" charset="0"/>
              </a:rPr>
              <a:t> represents the AVERAGE MOTHLY LIFT in NRx from Test Participants</a:t>
            </a:r>
            <a:endParaRPr lang="en-US" sz="18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10749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Lift Calculations – Regression Results</a:t>
            </a:r>
          </a:p>
        </p:txBody>
      </p:sp>
      <p:sp>
        <p:nvSpPr>
          <p:cNvPr id="6" name="TextBox 5">
            <a:extLst>
              <a:ext uri="{FF2B5EF4-FFF2-40B4-BE49-F238E27FC236}">
                <a16:creationId xmlns:a16="http://schemas.microsoft.com/office/drawing/2014/main" id="{4DC82994-2A23-2976-6585-9A9900E8B205}"/>
              </a:ext>
            </a:extLst>
          </p:cNvPr>
          <p:cNvSpPr txBox="1"/>
          <p:nvPr/>
        </p:nvSpPr>
        <p:spPr>
          <a:xfrm>
            <a:off x="176981" y="1415042"/>
            <a:ext cx="4250790"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Data for regression</a:t>
            </a:r>
          </a:p>
        </p:txBody>
      </p:sp>
      <p:sp>
        <p:nvSpPr>
          <p:cNvPr id="7" name="TextBox 6">
            <a:extLst>
              <a:ext uri="{FF2B5EF4-FFF2-40B4-BE49-F238E27FC236}">
                <a16:creationId xmlns:a16="http://schemas.microsoft.com/office/drawing/2014/main" id="{C57BAAE3-46BB-C631-49F1-463D67718FBD}"/>
              </a:ext>
            </a:extLst>
          </p:cNvPr>
          <p:cNvSpPr txBox="1"/>
          <p:nvPr/>
        </p:nvSpPr>
        <p:spPr>
          <a:xfrm>
            <a:off x="209721" y="3425553"/>
            <a:ext cx="4250790" cy="334322"/>
          </a:xfrm>
          <a:prstGeom prst="rect">
            <a:avLst/>
          </a:prstGeom>
          <a:noFill/>
        </p:spPr>
        <p:txBody>
          <a:bodyPr wrap="square">
            <a:spAutoFit/>
          </a:bodyPr>
          <a:lstStyle/>
          <a:p>
            <a:pPr marL="225425" marR="0" lvl="2">
              <a:lnSpc>
                <a:spcPct val="107000"/>
              </a:lnSpc>
              <a:spcBef>
                <a:spcPts val="0"/>
              </a:spcBef>
              <a:spcAft>
                <a:spcPts val="0"/>
              </a:spcAft>
            </a:pPr>
            <a:r>
              <a:rPr lang="en-US" sz="1600" b="1" dirty="0">
                <a:solidFill>
                  <a:srgbClr val="C00000"/>
                </a:solidFill>
                <a:ea typeface="Calibri" panose="020F0502020204030204" pitchFamily="34" charset="0"/>
                <a:cs typeface="Calibri" panose="020F0502020204030204" pitchFamily="34" charset="0"/>
              </a:rPr>
              <a:t>Regression Results</a:t>
            </a:r>
          </a:p>
        </p:txBody>
      </p:sp>
      <p:graphicFrame>
        <p:nvGraphicFramePr>
          <p:cNvPr id="2" name="Object 1">
            <a:extLst>
              <a:ext uri="{FF2B5EF4-FFF2-40B4-BE49-F238E27FC236}">
                <a16:creationId xmlns:a16="http://schemas.microsoft.com/office/drawing/2014/main" id="{B4A6BABE-47D9-71FA-F1C5-EFBA864FAACF}"/>
              </a:ext>
            </a:extLst>
          </p:cNvPr>
          <p:cNvGraphicFramePr>
            <a:graphicFrameLocks noChangeAspect="1"/>
          </p:cNvGraphicFramePr>
          <p:nvPr>
            <p:extLst>
              <p:ext uri="{D42A27DB-BD31-4B8C-83A1-F6EECF244321}">
                <p14:modId xmlns:p14="http://schemas.microsoft.com/office/powerpoint/2010/main" val="1773380690"/>
              </p:ext>
            </p:extLst>
          </p:nvPr>
        </p:nvGraphicFramePr>
        <p:xfrm>
          <a:off x="374904" y="1876357"/>
          <a:ext cx="6098552" cy="1387837"/>
        </p:xfrm>
        <a:graphic>
          <a:graphicData uri="http://schemas.openxmlformats.org/presentationml/2006/ole">
            <mc:AlternateContent xmlns:mc="http://schemas.openxmlformats.org/markup-compatibility/2006">
              <mc:Choice xmlns:v="urn:schemas-microsoft-com:vml" Requires="v">
                <p:oleObj name="Worksheet" r:id="rId4" imgW="4883113" imgH="1111075" progId="Excel.Sheet.12">
                  <p:embed/>
                </p:oleObj>
              </mc:Choice>
              <mc:Fallback>
                <p:oleObj name="Worksheet" r:id="rId4" imgW="4883113" imgH="1111075" progId="Excel.Sheet.12">
                  <p:embed/>
                  <p:pic>
                    <p:nvPicPr>
                      <p:cNvPr id="0" name=""/>
                      <p:cNvPicPr/>
                      <p:nvPr/>
                    </p:nvPicPr>
                    <p:blipFill>
                      <a:blip r:embed="rId5"/>
                      <a:stretch>
                        <a:fillRect/>
                      </a:stretch>
                    </p:blipFill>
                    <p:spPr>
                      <a:xfrm>
                        <a:off x="374904" y="1876357"/>
                        <a:ext cx="6098552" cy="13878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7A19166C-6F1A-7FDF-6927-4C867B6988AA}"/>
              </a:ext>
            </a:extLst>
          </p:cNvPr>
          <p:cNvGraphicFramePr>
            <a:graphicFrameLocks noChangeAspect="1"/>
          </p:cNvGraphicFramePr>
          <p:nvPr>
            <p:extLst>
              <p:ext uri="{D42A27DB-BD31-4B8C-83A1-F6EECF244321}">
                <p14:modId xmlns:p14="http://schemas.microsoft.com/office/powerpoint/2010/main" val="10368605"/>
              </p:ext>
            </p:extLst>
          </p:nvPr>
        </p:nvGraphicFramePr>
        <p:xfrm>
          <a:off x="507347" y="3871336"/>
          <a:ext cx="3920424" cy="896097"/>
        </p:xfrm>
        <a:graphic>
          <a:graphicData uri="http://schemas.openxmlformats.org/presentationml/2006/ole">
            <mc:AlternateContent xmlns:mc="http://schemas.openxmlformats.org/markup-compatibility/2006">
              <mc:Choice xmlns:v="urn:schemas-microsoft-com:vml" Requires="v">
                <p:oleObj name="Worksheet" r:id="rId6" imgW="2444713" imgH="558888" progId="Excel.Sheet.12">
                  <p:embed/>
                </p:oleObj>
              </mc:Choice>
              <mc:Fallback>
                <p:oleObj name="Worksheet" r:id="rId6" imgW="2444713" imgH="558888" progId="Excel.Sheet.12">
                  <p:embed/>
                  <p:pic>
                    <p:nvPicPr>
                      <p:cNvPr id="0" name=""/>
                      <p:cNvPicPr/>
                      <p:nvPr/>
                    </p:nvPicPr>
                    <p:blipFill>
                      <a:blip r:embed="rId7"/>
                      <a:stretch>
                        <a:fillRect/>
                      </a:stretch>
                    </p:blipFill>
                    <p:spPr>
                      <a:xfrm>
                        <a:off x="507347" y="3871336"/>
                        <a:ext cx="3920424" cy="89609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AA0DF7D4-666D-891F-72B8-D45332216D86}"/>
              </a:ext>
            </a:extLst>
          </p:cNvPr>
          <p:cNvGraphicFramePr>
            <a:graphicFrameLocks noChangeAspect="1"/>
          </p:cNvGraphicFramePr>
          <p:nvPr>
            <p:extLst>
              <p:ext uri="{D42A27DB-BD31-4B8C-83A1-F6EECF244321}">
                <p14:modId xmlns:p14="http://schemas.microsoft.com/office/powerpoint/2010/main" val="3853810549"/>
              </p:ext>
            </p:extLst>
          </p:nvPr>
        </p:nvGraphicFramePr>
        <p:xfrm>
          <a:off x="607255" y="5710458"/>
          <a:ext cx="2409453" cy="706773"/>
        </p:xfrm>
        <a:graphic>
          <a:graphicData uri="http://schemas.openxmlformats.org/presentationml/2006/ole">
            <mc:AlternateContent xmlns:mc="http://schemas.openxmlformats.org/markup-compatibility/2006">
              <mc:Choice xmlns:v="urn:schemas-microsoft-com:vml" Requires="v">
                <p:oleObj name="Worksheet" r:id="rId8" imgW="1904951" imgH="558888" progId="Excel.Sheet.12">
                  <p:embed/>
                </p:oleObj>
              </mc:Choice>
              <mc:Fallback>
                <p:oleObj name="Worksheet" r:id="rId8" imgW="1904951" imgH="558888" progId="Excel.Sheet.12">
                  <p:embed/>
                  <p:pic>
                    <p:nvPicPr>
                      <p:cNvPr id="0" name=""/>
                      <p:cNvPicPr/>
                      <p:nvPr/>
                    </p:nvPicPr>
                    <p:blipFill>
                      <a:blip r:embed="rId9"/>
                      <a:stretch>
                        <a:fillRect/>
                      </a:stretch>
                    </p:blipFill>
                    <p:spPr>
                      <a:xfrm>
                        <a:off x="607255" y="5710458"/>
                        <a:ext cx="2409453" cy="706773"/>
                      </a:xfrm>
                      <a:prstGeom prst="rect">
                        <a:avLst/>
                      </a:prstGeom>
                    </p:spPr>
                  </p:pic>
                </p:oleObj>
              </mc:Fallback>
            </mc:AlternateContent>
          </a:graphicData>
        </a:graphic>
      </p:graphicFrame>
      <p:sp>
        <p:nvSpPr>
          <p:cNvPr id="12" name="Rectangle: Rounded Corners 11">
            <a:extLst>
              <a:ext uri="{FF2B5EF4-FFF2-40B4-BE49-F238E27FC236}">
                <a16:creationId xmlns:a16="http://schemas.microsoft.com/office/drawing/2014/main" id="{0F9F08B5-0E51-0859-3752-5453D28F1608}"/>
              </a:ext>
            </a:extLst>
          </p:cNvPr>
          <p:cNvSpPr/>
          <p:nvPr/>
        </p:nvSpPr>
        <p:spPr>
          <a:xfrm>
            <a:off x="2467559" y="3797752"/>
            <a:ext cx="1010093" cy="1168741"/>
          </a:xfrm>
          <a:prstGeom prst="roundRect">
            <a:avLst/>
          </a:prstGeom>
          <a:solidFill>
            <a:schemeClr val="accent1">
              <a:alpha val="14000"/>
            </a:schemeClr>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3" name="TextBox 12">
            <a:extLst>
              <a:ext uri="{FF2B5EF4-FFF2-40B4-BE49-F238E27FC236}">
                <a16:creationId xmlns:a16="http://schemas.microsoft.com/office/drawing/2014/main" id="{B97F0E0C-61F6-2AA3-50A9-E06CCB3C7097}"/>
              </a:ext>
            </a:extLst>
          </p:cNvPr>
          <p:cNvSpPr txBox="1"/>
          <p:nvPr/>
        </p:nvSpPr>
        <p:spPr>
          <a:xfrm>
            <a:off x="4460511" y="3934626"/>
            <a:ext cx="7038754" cy="396904"/>
          </a:xfrm>
          <a:prstGeom prst="rect">
            <a:avLst/>
          </a:prstGeom>
          <a:solidFill>
            <a:schemeClr val="accent2">
              <a:lumMod val="60000"/>
              <a:lumOff val="40000"/>
            </a:schemeClr>
          </a:solidFill>
        </p:spPr>
        <p:txBody>
          <a:bodyPr wrap="square">
            <a:spAutoFit/>
          </a:bodyPr>
          <a:lstStyle/>
          <a:p>
            <a:pPr marL="225425" marR="0" lvl="2">
              <a:lnSpc>
                <a:spcPct val="107000"/>
              </a:lnSpc>
              <a:spcBef>
                <a:spcPts val="0"/>
              </a:spcBef>
              <a:spcAft>
                <a:spcPts val="0"/>
              </a:spcAft>
            </a:pPr>
            <a:r>
              <a:rPr lang="en-US" sz="2000" dirty="0">
                <a:latin typeface="Segoe UI" panose="020B0502040204020203" pitchFamily="34" charset="0"/>
                <a:ea typeface="Calibri" panose="020F0502020204030204" pitchFamily="34" charset="0"/>
                <a:cs typeface="Segoe UI" panose="020B0502040204020203" pitchFamily="34" charset="0"/>
              </a:rPr>
              <a:t>[</a:t>
            </a:r>
            <a:r>
              <a:rPr lang="en-US" sz="2000" dirty="0" err="1">
                <a:latin typeface="Segoe UI" panose="020B0502040204020203" pitchFamily="34" charset="0"/>
                <a:ea typeface="Calibri" panose="020F0502020204030204" pitchFamily="34" charset="0"/>
                <a:cs typeface="Segoe UI" panose="020B0502040204020203" pitchFamily="34" charset="0"/>
              </a:rPr>
              <a:t>Post_NRx</a:t>
            </a:r>
            <a:r>
              <a:rPr lang="en-US" sz="2000" dirty="0">
                <a:latin typeface="Segoe UI" panose="020B0502040204020203" pitchFamily="34" charset="0"/>
                <a:ea typeface="Calibri" panose="020F0502020204030204" pitchFamily="34" charset="0"/>
                <a:cs typeface="Segoe UI" panose="020B0502040204020203" pitchFamily="34" charset="0"/>
              </a:rPr>
              <a:t> – </a:t>
            </a:r>
            <a:r>
              <a:rPr lang="en-US" sz="2000" dirty="0" err="1">
                <a:latin typeface="Segoe UI" panose="020B0502040204020203" pitchFamily="34" charset="0"/>
                <a:ea typeface="Calibri" panose="020F0502020204030204" pitchFamily="34" charset="0"/>
                <a:cs typeface="Segoe UI" panose="020B0502040204020203" pitchFamily="34" charset="0"/>
              </a:rPr>
              <a:t>Pre_NRx</a:t>
            </a:r>
            <a:r>
              <a:rPr lang="en-US" sz="2000" dirty="0">
                <a:latin typeface="Segoe UI" panose="020B0502040204020203" pitchFamily="34" charset="0"/>
                <a:ea typeface="Calibri" panose="020F0502020204030204" pitchFamily="34" charset="0"/>
                <a:cs typeface="Segoe UI" panose="020B0502040204020203" pitchFamily="34" charset="0"/>
              </a:rPr>
              <a:t>] = </a:t>
            </a:r>
            <a:r>
              <a:rPr lang="el-GR" sz="2000" dirty="0">
                <a:latin typeface="Segoe UI Symbol" panose="020B0502040204020203" pitchFamily="34" charset="0"/>
                <a:ea typeface="Segoe UI Symbol" panose="020B0502040204020203" pitchFamily="34" charset="0"/>
                <a:cs typeface="Calibri" panose="020F0502020204030204" pitchFamily="34" charset="0"/>
              </a:rPr>
              <a:t>β</a:t>
            </a:r>
            <a:r>
              <a:rPr lang="en-US" sz="2000" dirty="0">
                <a:latin typeface="Segoe UI Symbol" panose="020B0502040204020203" pitchFamily="34" charset="0"/>
                <a:ea typeface="Segoe UI Symbol" panose="020B0502040204020203" pitchFamily="34" charset="0"/>
                <a:cs typeface="Calibri" panose="020F0502020204030204" pitchFamily="34" charset="0"/>
              </a:rPr>
              <a:t>×</a:t>
            </a:r>
            <a:r>
              <a:rPr lang="en-US" sz="2000" dirty="0" err="1">
                <a:latin typeface="Segoe UI Symbol" panose="020B0502040204020203" pitchFamily="34" charset="0"/>
                <a:ea typeface="Segoe UI Symbol" panose="020B0502040204020203" pitchFamily="34" charset="0"/>
                <a:cs typeface="Calibri" panose="020F0502020204030204" pitchFamily="34" charset="0"/>
              </a:rPr>
              <a:t>TC_Flag</a:t>
            </a:r>
            <a:r>
              <a:rPr lang="en-US" sz="2000" dirty="0">
                <a:latin typeface="Segoe UI Symbol" panose="020B0502040204020203" pitchFamily="34" charset="0"/>
                <a:ea typeface="Segoe UI Symbol" panose="020B0502040204020203" pitchFamily="34" charset="0"/>
                <a:cs typeface="Calibri" panose="020F0502020204030204" pitchFamily="34" charset="0"/>
              </a:rPr>
              <a:t> + </a:t>
            </a:r>
            <a:r>
              <a:rPr lang="el-GR" sz="2000" dirty="0">
                <a:latin typeface="Segoe UI Symbol" panose="020B0502040204020203" pitchFamily="34" charset="0"/>
                <a:ea typeface="Segoe UI Symbol" panose="020B0502040204020203" pitchFamily="34" charset="0"/>
                <a:cs typeface="Calibri" panose="020F0502020204030204" pitchFamily="34" charset="0"/>
              </a:rPr>
              <a:t>α×</a:t>
            </a:r>
            <a:r>
              <a:rPr lang="en-US" sz="2000" dirty="0" err="1">
                <a:latin typeface="Segoe UI Symbol" panose="020B0502040204020203" pitchFamily="34" charset="0"/>
                <a:ea typeface="Segoe UI Symbol" panose="020B0502040204020203" pitchFamily="34" charset="0"/>
                <a:cs typeface="Calibri" panose="020F0502020204030204" pitchFamily="34" charset="0"/>
              </a:rPr>
              <a:t>Pre_NRx</a:t>
            </a:r>
            <a:r>
              <a:rPr lang="en-US" sz="2000" dirty="0">
                <a:latin typeface="Segoe UI Symbol" panose="020B0502040204020203" pitchFamily="34" charset="0"/>
                <a:ea typeface="Segoe UI Symbol" panose="020B0502040204020203" pitchFamily="34" charset="0"/>
                <a:cs typeface="Calibri" panose="020F0502020204030204" pitchFamily="34" charset="0"/>
              </a:rPr>
              <a:t> + K </a:t>
            </a:r>
            <a:endParaRPr lang="en-US" sz="2000" dirty="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E19B9F-ED8D-4A34-C6BC-7BB8849FB1B3}"/>
              </a:ext>
            </a:extLst>
          </p:cNvPr>
          <p:cNvSpPr txBox="1"/>
          <p:nvPr/>
        </p:nvSpPr>
        <p:spPr>
          <a:xfrm>
            <a:off x="3140746" y="5710458"/>
            <a:ext cx="7038754" cy="396904"/>
          </a:xfrm>
          <a:prstGeom prst="rect">
            <a:avLst/>
          </a:prstGeom>
          <a:solidFill>
            <a:schemeClr val="accent2">
              <a:lumMod val="60000"/>
              <a:lumOff val="40000"/>
            </a:schemeClr>
          </a:solidFill>
        </p:spPr>
        <p:txBody>
          <a:bodyPr wrap="square">
            <a:spAutoFit/>
          </a:bodyPr>
          <a:lstStyle/>
          <a:p>
            <a:pPr marL="225425" marR="0" lvl="2">
              <a:lnSpc>
                <a:spcPct val="107000"/>
              </a:lnSpc>
              <a:spcBef>
                <a:spcPts val="0"/>
              </a:spcBef>
              <a:spcAft>
                <a:spcPts val="0"/>
              </a:spcAft>
            </a:pPr>
            <a:r>
              <a:rPr lang="en-US" sz="2000" dirty="0">
                <a:latin typeface="Segoe UI" panose="020B0502040204020203" pitchFamily="34" charset="0"/>
                <a:ea typeface="Calibri" panose="020F0502020204030204" pitchFamily="34" charset="0"/>
                <a:cs typeface="Segoe UI" panose="020B0502040204020203" pitchFamily="34" charset="0"/>
              </a:rPr>
              <a:t>[</a:t>
            </a:r>
            <a:r>
              <a:rPr lang="en-US" sz="2000" dirty="0" err="1">
                <a:latin typeface="Segoe UI" panose="020B0502040204020203" pitchFamily="34" charset="0"/>
                <a:ea typeface="Calibri" panose="020F0502020204030204" pitchFamily="34" charset="0"/>
                <a:cs typeface="Segoe UI" panose="020B0502040204020203" pitchFamily="34" charset="0"/>
              </a:rPr>
              <a:t>Post_NRx</a:t>
            </a:r>
            <a:r>
              <a:rPr lang="en-US" sz="2000" dirty="0">
                <a:latin typeface="Segoe UI" panose="020B0502040204020203" pitchFamily="34" charset="0"/>
                <a:ea typeface="Calibri" panose="020F0502020204030204" pitchFamily="34" charset="0"/>
                <a:cs typeface="Segoe UI" panose="020B0502040204020203" pitchFamily="34" charset="0"/>
              </a:rPr>
              <a:t> – </a:t>
            </a:r>
            <a:r>
              <a:rPr lang="en-US" sz="2000" dirty="0" err="1">
                <a:latin typeface="Segoe UI" panose="020B0502040204020203" pitchFamily="34" charset="0"/>
                <a:ea typeface="Calibri" panose="020F0502020204030204" pitchFamily="34" charset="0"/>
                <a:cs typeface="Segoe UI" panose="020B0502040204020203" pitchFamily="34" charset="0"/>
              </a:rPr>
              <a:t>Pre_NRx</a:t>
            </a:r>
            <a:r>
              <a:rPr lang="en-US" sz="2000" dirty="0">
                <a:latin typeface="Segoe UI" panose="020B0502040204020203" pitchFamily="34" charset="0"/>
                <a:ea typeface="Calibri" panose="020F0502020204030204" pitchFamily="34" charset="0"/>
                <a:cs typeface="Segoe UI" panose="020B0502040204020203" pitchFamily="34" charset="0"/>
              </a:rPr>
              <a:t>] = </a:t>
            </a:r>
            <a:r>
              <a:rPr lang="el-GR" sz="2000" dirty="0">
                <a:latin typeface="Segoe UI Symbol" panose="020B0502040204020203" pitchFamily="34" charset="0"/>
                <a:ea typeface="Segoe UI Symbol" panose="020B0502040204020203" pitchFamily="34" charset="0"/>
                <a:cs typeface="Calibri" panose="020F0502020204030204" pitchFamily="34" charset="0"/>
              </a:rPr>
              <a:t>β</a:t>
            </a:r>
            <a:r>
              <a:rPr lang="en-US" sz="2000" dirty="0">
                <a:latin typeface="Segoe UI Symbol" panose="020B0502040204020203" pitchFamily="34" charset="0"/>
                <a:ea typeface="Segoe UI Symbol" panose="020B0502040204020203" pitchFamily="34" charset="0"/>
                <a:cs typeface="Calibri" panose="020F0502020204030204" pitchFamily="34" charset="0"/>
              </a:rPr>
              <a:t>×</a:t>
            </a:r>
            <a:r>
              <a:rPr lang="en-US" sz="2000" dirty="0" err="1">
                <a:latin typeface="Segoe UI Symbol" panose="020B0502040204020203" pitchFamily="34" charset="0"/>
                <a:ea typeface="Segoe UI Symbol" panose="020B0502040204020203" pitchFamily="34" charset="0"/>
                <a:cs typeface="Calibri" panose="020F0502020204030204" pitchFamily="34" charset="0"/>
              </a:rPr>
              <a:t>TC_Flag</a:t>
            </a:r>
            <a:r>
              <a:rPr lang="en-US" sz="2000" dirty="0">
                <a:latin typeface="Segoe UI Symbol" panose="020B0502040204020203" pitchFamily="34" charset="0"/>
                <a:ea typeface="Segoe UI Symbol" panose="020B0502040204020203" pitchFamily="34" charset="0"/>
                <a:cs typeface="Calibri" panose="020F0502020204030204" pitchFamily="34" charset="0"/>
              </a:rPr>
              <a:t> + K </a:t>
            </a:r>
            <a:endParaRPr lang="en-US" sz="2000" dirty="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39A6F31-766E-0856-FC47-28C27E1980CC}"/>
              </a:ext>
            </a:extLst>
          </p:cNvPr>
          <p:cNvSpPr txBox="1"/>
          <p:nvPr/>
        </p:nvSpPr>
        <p:spPr>
          <a:xfrm>
            <a:off x="2744399" y="6014613"/>
            <a:ext cx="7203832" cy="453842"/>
          </a:xfrm>
          <a:prstGeom prst="rect">
            <a:avLst/>
          </a:prstGeom>
          <a:noFill/>
        </p:spPr>
        <p:txBody>
          <a:bodyPr wrap="square">
            <a:spAutoFit/>
          </a:bodyPr>
          <a:lstStyle/>
          <a:p>
            <a:pPr marL="569913" marR="0" lvl="1" indent="-284163">
              <a:lnSpc>
                <a:spcPct val="150000"/>
              </a:lnSpc>
              <a:spcBef>
                <a:spcPts val="0"/>
              </a:spcBef>
              <a:spcAft>
                <a:spcPts val="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Estimate here is same as Delta we got in previous slide</a:t>
            </a:r>
            <a:endParaRPr lang="en-US" sz="18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48523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ROI Calculations</a:t>
            </a:r>
          </a:p>
        </p:txBody>
      </p:sp>
      <p:sp>
        <p:nvSpPr>
          <p:cNvPr id="2" name="TextBox 1">
            <a:extLst>
              <a:ext uri="{FF2B5EF4-FFF2-40B4-BE49-F238E27FC236}">
                <a16:creationId xmlns:a16="http://schemas.microsoft.com/office/drawing/2014/main" id="{65644BB5-2DD4-AD38-96F6-5965B2789AAC}"/>
              </a:ext>
            </a:extLst>
          </p:cNvPr>
          <p:cNvSpPr txBox="1"/>
          <p:nvPr/>
        </p:nvSpPr>
        <p:spPr>
          <a:xfrm>
            <a:off x="947497" y="1984873"/>
            <a:ext cx="9344820" cy="2531334"/>
          </a:xfrm>
          <a:prstGeom prst="rect">
            <a:avLst/>
          </a:prstGeom>
          <a:noFill/>
        </p:spPr>
        <p:txBody>
          <a:bodyPr wrap="square">
            <a:spAutoFit/>
          </a:bodyPr>
          <a:lstStyle/>
          <a:p>
            <a:pPr marL="569913" marR="0" lvl="1" indent="-284163">
              <a:lnSpc>
                <a:spcPct val="150000"/>
              </a:lnSpc>
              <a:spcBef>
                <a:spcPts val="0"/>
              </a:spcBef>
              <a:spcAft>
                <a:spcPts val="0"/>
              </a:spcAft>
              <a:buFont typeface="Arial" panose="020B0604020202020204" pitchFamily="34" charset="0"/>
              <a:buChar char="•"/>
            </a:pPr>
            <a:r>
              <a:rPr lang="en-US" sz="1800" dirty="0">
                <a:ea typeface="Calibri" panose="020F0502020204030204" pitchFamily="34" charset="0"/>
                <a:cs typeface="Times New Roman" panose="02020603050405020304" pitchFamily="18" charset="0"/>
              </a:rPr>
              <a:t>Total Incr. NRx = </a:t>
            </a:r>
            <a:r>
              <a:rPr lang="en-US" sz="1800" dirty="0" err="1">
                <a:ea typeface="Calibri" panose="020F0502020204030204" pitchFamily="34" charset="0"/>
                <a:cs typeface="Times New Roman" panose="02020603050405020304" pitchFamily="18" charset="0"/>
              </a:rPr>
              <a:t>Estmiated</a:t>
            </a:r>
            <a:r>
              <a:rPr lang="en-US" sz="1800" dirty="0">
                <a:ea typeface="Calibri" panose="020F0502020204030204" pitchFamily="34" charset="0"/>
                <a:cs typeface="Times New Roman" panose="02020603050405020304" pitchFamily="18" charset="0"/>
              </a:rPr>
              <a:t> Incr. NRx per Month x Number of Post Period Months x Number of Test Physicians</a:t>
            </a:r>
          </a:p>
          <a:p>
            <a:pPr marL="1484313" lvl="5" indent="-284163">
              <a:lnSpc>
                <a:spcPct val="150000"/>
              </a:lnSpc>
              <a:buFont typeface="Arial" panose="020B0604020202020204" pitchFamily="34" charset="0"/>
              <a:buChar char="•"/>
            </a:pPr>
            <a:r>
              <a:rPr lang="en-US" sz="1800" dirty="0">
                <a:ea typeface="Calibri" panose="020F0502020204030204" pitchFamily="34" charset="0"/>
                <a:cs typeface="Times New Roman" panose="02020603050405020304" pitchFamily="18" charset="0"/>
              </a:rPr>
              <a:t>Incr. NRx  = 9.12 * 6 * 2 = 109.4</a:t>
            </a:r>
          </a:p>
          <a:p>
            <a:pPr marL="1484313" lvl="5" indent="-284163">
              <a:lnSpc>
                <a:spcPct val="150000"/>
              </a:lnSpc>
              <a:buFont typeface="Arial" panose="020B0604020202020204" pitchFamily="34" charset="0"/>
              <a:buChar char="•"/>
            </a:pPr>
            <a:r>
              <a:rPr lang="en-US" sz="1800" dirty="0" err="1">
                <a:ea typeface="Calibri" panose="020F0502020204030204" pitchFamily="34" charset="0"/>
                <a:cs typeface="Times New Roman" panose="02020603050405020304" pitchFamily="18" charset="0"/>
              </a:rPr>
              <a:t>Incr.NRx</a:t>
            </a:r>
            <a:r>
              <a:rPr lang="en-US" sz="1800" dirty="0">
                <a:ea typeface="Calibri" panose="020F0502020204030204" pitchFamily="34" charset="0"/>
                <a:cs typeface="Times New Roman" panose="02020603050405020304" pitchFamily="18" charset="0"/>
              </a:rPr>
              <a:t> per month estimate is from Regression output. </a:t>
            </a:r>
          </a:p>
          <a:p>
            <a:pPr marL="285750" marR="0" lvl="1">
              <a:lnSpc>
                <a:spcPct val="150000"/>
              </a:lnSpc>
              <a:spcBef>
                <a:spcPts val="0"/>
              </a:spcBef>
              <a:spcAft>
                <a:spcPts val="0"/>
              </a:spcAft>
            </a:pPr>
            <a:endParaRPr lang="en-US" sz="1800" dirty="0">
              <a:ea typeface="Calibri" panose="020F0502020204030204" pitchFamily="34" charset="0"/>
              <a:cs typeface="Times New Roman" panose="02020603050405020304" pitchFamily="18" charset="0"/>
            </a:endParaRPr>
          </a:p>
          <a:p>
            <a:pPr marL="569913" marR="0" lvl="1" indent="-284163">
              <a:lnSpc>
                <a:spcPct val="150000"/>
              </a:lnSpc>
              <a:spcBef>
                <a:spcPts val="0"/>
              </a:spcBef>
              <a:spcAft>
                <a:spcPts val="0"/>
              </a:spcAft>
              <a:buFont typeface="Arial" panose="020B0604020202020204" pitchFamily="34" charset="0"/>
              <a:buChar char="•"/>
            </a:pPr>
            <a:r>
              <a:rPr lang="en-US" sz="1800" b="1" dirty="0">
                <a:solidFill>
                  <a:srgbClr val="C00000"/>
                </a:solidFill>
                <a:highlight>
                  <a:srgbClr val="FFFF00"/>
                </a:highlight>
                <a:ea typeface="Calibri" panose="020F0502020204030204" pitchFamily="34" charset="0"/>
                <a:cs typeface="Times New Roman" panose="02020603050405020304" pitchFamily="18" charset="0"/>
              </a:rPr>
              <a:t>Return on Investment (ROI) = Total. Incr. NRx / Promotion Spend</a:t>
            </a:r>
          </a:p>
        </p:txBody>
      </p:sp>
    </p:spTree>
    <p:extLst>
      <p:ext uri="{BB962C8B-B14F-4D97-AF65-F5344CB8AC3E}">
        <p14:creationId xmlns:p14="http://schemas.microsoft.com/office/powerpoint/2010/main" val="25871956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Charts and Outputs – Test vs Control Trend in Y (NRx)</a:t>
            </a:r>
          </a:p>
        </p:txBody>
      </p:sp>
      <p:pic>
        <p:nvPicPr>
          <p:cNvPr id="3" name="Picture 2">
            <a:extLst>
              <a:ext uri="{FF2B5EF4-FFF2-40B4-BE49-F238E27FC236}">
                <a16:creationId xmlns:a16="http://schemas.microsoft.com/office/drawing/2014/main" id="{8AC46EB8-F2DD-7B44-8CB1-84A0AFB5D6BC}"/>
              </a:ext>
            </a:extLst>
          </p:cNvPr>
          <p:cNvPicPr>
            <a:picLocks noChangeAspect="1"/>
          </p:cNvPicPr>
          <p:nvPr/>
        </p:nvPicPr>
        <p:blipFill>
          <a:blip r:embed="rId4"/>
          <a:stretch>
            <a:fillRect/>
          </a:stretch>
        </p:blipFill>
        <p:spPr>
          <a:xfrm>
            <a:off x="1956391" y="1408547"/>
            <a:ext cx="7941780" cy="4773518"/>
          </a:xfrm>
          <a:prstGeom prst="rect">
            <a:avLst/>
          </a:prstGeom>
        </p:spPr>
      </p:pic>
      <p:cxnSp>
        <p:nvCxnSpPr>
          <p:cNvPr id="6" name="Straight Connector 5">
            <a:extLst>
              <a:ext uri="{FF2B5EF4-FFF2-40B4-BE49-F238E27FC236}">
                <a16:creationId xmlns:a16="http://schemas.microsoft.com/office/drawing/2014/main" id="{282B35B8-E24B-B12F-90D8-CE6918711357}"/>
              </a:ext>
            </a:extLst>
          </p:cNvPr>
          <p:cNvCxnSpPr>
            <a:cxnSpLocks/>
          </p:cNvCxnSpPr>
          <p:nvPr/>
        </p:nvCxnSpPr>
        <p:spPr>
          <a:xfrm flipV="1">
            <a:off x="6602819" y="2147777"/>
            <a:ext cx="0" cy="316850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7713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Charts and Outputs – Check Quality of Match Variables</a:t>
            </a:r>
          </a:p>
        </p:txBody>
      </p:sp>
      <p:pic>
        <p:nvPicPr>
          <p:cNvPr id="2" name="Picture 1">
            <a:extLst>
              <a:ext uri="{FF2B5EF4-FFF2-40B4-BE49-F238E27FC236}">
                <a16:creationId xmlns:a16="http://schemas.microsoft.com/office/drawing/2014/main" id="{5AC0FD8D-CC66-18C9-1BAB-B9AE69F3FB87}"/>
              </a:ext>
            </a:extLst>
          </p:cNvPr>
          <p:cNvPicPr>
            <a:picLocks noChangeAspect="1"/>
          </p:cNvPicPr>
          <p:nvPr/>
        </p:nvPicPr>
        <p:blipFill>
          <a:blip r:embed="rId4"/>
          <a:stretch>
            <a:fillRect/>
          </a:stretch>
        </p:blipFill>
        <p:spPr>
          <a:xfrm>
            <a:off x="6802513" y="3907710"/>
            <a:ext cx="5266795" cy="1562692"/>
          </a:xfrm>
          <a:prstGeom prst="rect">
            <a:avLst/>
          </a:prstGeom>
        </p:spPr>
      </p:pic>
      <p:pic>
        <p:nvPicPr>
          <p:cNvPr id="7" name="Picture 6">
            <a:extLst>
              <a:ext uri="{FF2B5EF4-FFF2-40B4-BE49-F238E27FC236}">
                <a16:creationId xmlns:a16="http://schemas.microsoft.com/office/drawing/2014/main" id="{6C258325-A7E0-E982-340C-AAFA0A3D7CF6}"/>
              </a:ext>
            </a:extLst>
          </p:cNvPr>
          <p:cNvPicPr>
            <a:picLocks noChangeAspect="1"/>
          </p:cNvPicPr>
          <p:nvPr/>
        </p:nvPicPr>
        <p:blipFill>
          <a:blip r:embed="rId5"/>
          <a:stretch>
            <a:fillRect/>
          </a:stretch>
        </p:blipFill>
        <p:spPr>
          <a:xfrm>
            <a:off x="150628" y="1480852"/>
            <a:ext cx="6615409" cy="3976284"/>
          </a:xfrm>
          <a:prstGeom prst="rect">
            <a:avLst/>
          </a:prstGeom>
        </p:spPr>
      </p:pic>
      <p:sp>
        <p:nvSpPr>
          <p:cNvPr id="10" name="Speech Bubble: Rectangle with Corners Rounded 9">
            <a:extLst>
              <a:ext uri="{FF2B5EF4-FFF2-40B4-BE49-F238E27FC236}">
                <a16:creationId xmlns:a16="http://schemas.microsoft.com/office/drawing/2014/main" id="{932EBE82-F78C-4A73-0109-E1E5AC365D01}"/>
              </a:ext>
            </a:extLst>
          </p:cNvPr>
          <p:cNvSpPr/>
          <p:nvPr/>
        </p:nvSpPr>
        <p:spPr>
          <a:xfrm>
            <a:off x="8200348" y="5619786"/>
            <a:ext cx="2690037" cy="697738"/>
          </a:xfrm>
          <a:prstGeom prst="wedgeRoundRectCallout">
            <a:avLst>
              <a:gd name="adj1" fmla="val -77174"/>
              <a:gd name="adj2" fmla="val -94670"/>
              <a:gd name="adj3" fmla="val 1666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C00000"/>
                </a:solidFill>
              </a:rPr>
              <a:t>Close to 0% is ideal</a:t>
            </a:r>
          </a:p>
        </p:txBody>
      </p:sp>
    </p:spTree>
    <p:extLst>
      <p:ext uri="{BB962C8B-B14F-4D97-AF65-F5344CB8AC3E}">
        <p14:creationId xmlns:p14="http://schemas.microsoft.com/office/powerpoint/2010/main" val="33527966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3612701C-9425-553D-BAC7-C2524E312385}"/>
              </a:ext>
            </a:extLst>
          </p:cNvPr>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fld id="{F145DF22-2BF6-4BDB-9C19-0A35D310BC62}" type="slidenum">
              <a:rPr lang="en-US" altLang="en-US" b="0">
                <a:solidFill>
                  <a:srgbClr val="000000"/>
                </a:solidFill>
              </a:rPr>
              <a:pPr defTabSz="914400" eaLnBrk="1" fontAlgn="base" hangingPunct="1">
                <a:spcBef>
                  <a:spcPct val="0"/>
                </a:spcBef>
                <a:spcAft>
                  <a:spcPct val="0"/>
                </a:spcAft>
              </a:pPr>
              <a:t>25</a:t>
            </a:fld>
            <a:endParaRPr lang="en-US" altLang="en-US" b="0">
              <a:solidFill>
                <a:srgbClr val="000000"/>
              </a:solidFill>
            </a:endParaRPr>
          </a:p>
        </p:txBody>
      </p:sp>
      <p:sp>
        <p:nvSpPr>
          <p:cNvPr id="9219" name="Rectangle 2">
            <a:extLst>
              <a:ext uri="{FF2B5EF4-FFF2-40B4-BE49-F238E27FC236}">
                <a16:creationId xmlns:a16="http://schemas.microsoft.com/office/drawing/2014/main" id="{7391C742-F103-197B-FD7A-05B383DA6EFA}"/>
              </a:ext>
            </a:extLst>
          </p:cNvPr>
          <p:cNvSpPr>
            <a:spLocks noGrp="1" noChangeArrowheads="1"/>
          </p:cNvSpPr>
          <p:nvPr>
            <p:ph type="body" idx="1"/>
          </p:nvPr>
        </p:nvSpPr>
        <p:spPr>
          <a:xfrm>
            <a:off x="2028031" y="3099439"/>
            <a:ext cx="8135938" cy="1685212"/>
          </a:xfrm>
        </p:spPr>
        <p:txBody>
          <a:bodyPr/>
          <a:lstStyle/>
          <a:p>
            <a:pPr algn="ctr" eaLnBrk="1" hangingPunct="1">
              <a:spcBef>
                <a:spcPct val="50000"/>
              </a:spcBef>
              <a:buFont typeface="Wingdings" panose="05000000000000000000" pitchFamily="2" charset="2"/>
              <a:buNone/>
            </a:pPr>
            <a:r>
              <a:rPr lang="en-US" altLang="en-US" sz="2400" dirty="0">
                <a:latin typeface="Invention" panose="020B0503020008020204" pitchFamily="34" charset="0"/>
              </a:rPr>
              <a:t>One to One Matching of Test and Controls</a:t>
            </a:r>
          </a:p>
          <a:p>
            <a:pPr algn="ctr" eaLnBrk="1" hangingPunct="1">
              <a:spcBef>
                <a:spcPct val="50000"/>
              </a:spcBef>
              <a:buFont typeface="Wingdings" panose="05000000000000000000" pitchFamily="2" charset="2"/>
              <a:buNone/>
            </a:pPr>
            <a:r>
              <a:rPr lang="en-US" altLang="en-US" sz="2400" dirty="0">
                <a:latin typeface="Invention" panose="020B0503020008020204" pitchFamily="34" charset="0"/>
              </a:rPr>
              <a:t>SAS Code Example </a:t>
            </a:r>
            <a:endParaRPr lang="en-US" altLang="en-US" dirty="0">
              <a:latin typeface="Invention" panose="020B0503020008020204" pitchFamily="34" charset="0"/>
            </a:endParaRPr>
          </a:p>
        </p:txBody>
      </p:sp>
    </p:spTree>
    <p:extLst>
      <p:ext uri="{BB962C8B-B14F-4D97-AF65-F5344CB8AC3E}">
        <p14:creationId xmlns:p14="http://schemas.microsoft.com/office/powerpoint/2010/main" val="130736725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FASTCLUS in SAS</a:t>
            </a:r>
          </a:p>
        </p:txBody>
      </p:sp>
      <p:sp>
        <p:nvSpPr>
          <p:cNvPr id="2" name="TextBox 1">
            <a:extLst>
              <a:ext uri="{FF2B5EF4-FFF2-40B4-BE49-F238E27FC236}">
                <a16:creationId xmlns:a16="http://schemas.microsoft.com/office/drawing/2014/main" id="{E90BF671-7832-C8D2-A107-701B83CDE98C}"/>
              </a:ext>
            </a:extLst>
          </p:cNvPr>
          <p:cNvSpPr txBox="1"/>
          <p:nvPr/>
        </p:nvSpPr>
        <p:spPr>
          <a:xfrm>
            <a:off x="374904" y="1427018"/>
            <a:ext cx="10182260" cy="1690255"/>
          </a:xfrm>
          <a:prstGeom prst="rect">
            <a:avLst/>
          </a:prstGeom>
          <a:noFill/>
        </p:spPr>
        <p:txBody>
          <a:bodyPr wrap="square" lIns="0" tIns="0" rIns="0" bIns="0" rtlCol="0">
            <a:noAutofit/>
          </a:bodyPr>
          <a:lstStyle/>
          <a:p>
            <a:pPr algn="l"/>
            <a:r>
              <a:rPr lang="en-US" sz="1600" dirty="0"/>
              <a:t>FASTCLUS is SAS procedure used for the clustering analysis. This procedure displays a cluster summary, giving the following for each cluster:</a:t>
            </a:r>
          </a:p>
          <a:p>
            <a:pPr algn="l"/>
            <a:endParaRPr lang="en-US" sz="1600" dirty="0"/>
          </a:p>
          <a:p>
            <a:pPr algn="l"/>
            <a:r>
              <a:rPr lang="en-US" sz="1600" dirty="0"/>
              <a:t>Cluster number, the number of observations in the cluster, maximum distance from seed to observation, the maximum distance from the cluster seed to any observation in the cluster</a:t>
            </a:r>
          </a:p>
        </p:txBody>
      </p:sp>
      <p:pic>
        <p:nvPicPr>
          <p:cNvPr id="4" name="Picture 3">
            <a:extLst>
              <a:ext uri="{FF2B5EF4-FFF2-40B4-BE49-F238E27FC236}">
                <a16:creationId xmlns:a16="http://schemas.microsoft.com/office/drawing/2014/main" id="{8D38A468-9CA4-20B1-DABB-F2C1910AFABE}"/>
              </a:ext>
            </a:extLst>
          </p:cNvPr>
          <p:cNvPicPr>
            <a:picLocks noChangeAspect="1"/>
          </p:cNvPicPr>
          <p:nvPr/>
        </p:nvPicPr>
        <p:blipFill>
          <a:blip r:embed="rId4"/>
          <a:stretch>
            <a:fillRect/>
          </a:stretch>
        </p:blipFill>
        <p:spPr>
          <a:xfrm>
            <a:off x="6558156" y="2819111"/>
            <a:ext cx="3999008" cy="3661064"/>
          </a:xfrm>
          <a:prstGeom prst="rect">
            <a:avLst/>
          </a:prstGeom>
        </p:spPr>
      </p:pic>
      <p:sp>
        <p:nvSpPr>
          <p:cNvPr id="6" name="TextBox 5">
            <a:extLst>
              <a:ext uri="{FF2B5EF4-FFF2-40B4-BE49-F238E27FC236}">
                <a16:creationId xmlns:a16="http://schemas.microsoft.com/office/drawing/2014/main" id="{FD992C57-46E0-2A42-BF80-F9CF22400696}"/>
              </a:ext>
            </a:extLst>
          </p:cNvPr>
          <p:cNvSpPr txBox="1"/>
          <p:nvPr/>
        </p:nvSpPr>
        <p:spPr>
          <a:xfrm>
            <a:off x="236359" y="2865980"/>
            <a:ext cx="6060117" cy="3614195"/>
          </a:xfrm>
          <a:prstGeom prst="rect">
            <a:avLst/>
          </a:prstGeom>
          <a:noFill/>
        </p:spPr>
        <p:txBody>
          <a:bodyPr wrap="square">
            <a:spAutoFit/>
          </a:bodyPr>
          <a:lstStyle/>
          <a:p>
            <a:pPr marL="228600">
              <a:lnSpc>
                <a:spcPct val="150000"/>
              </a:lnSpc>
            </a:pPr>
            <a:r>
              <a:rPr lang="en-US" sz="1100" b="1" dirty="0">
                <a:solidFill>
                  <a:srgbClr val="C00000"/>
                </a:solidFill>
                <a:ea typeface="Calibri" panose="020F0502020204030204" pitchFamily="34" charset="0"/>
                <a:cs typeface="Calibri" panose="020F0502020204030204" pitchFamily="34" charset="0"/>
              </a:rPr>
              <a:t>PROC FASTCLUS </a:t>
            </a:r>
          </a:p>
          <a:p>
            <a:pPr marL="228600">
              <a:lnSpc>
                <a:spcPct val="150000"/>
              </a:lnSpc>
            </a:pPr>
            <a:r>
              <a:rPr lang="en-US" sz="1100" b="1" dirty="0">
                <a:solidFill>
                  <a:srgbClr val="C00000"/>
                </a:solidFill>
                <a:ea typeface="Calibri" panose="020F0502020204030204" pitchFamily="34" charset="0"/>
                <a:cs typeface="Calibri" panose="020F0502020204030204" pitchFamily="34" charset="0"/>
              </a:rPr>
              <a:t>       DATA=STDCAND </a:t>
            </a:r>
          </a:p>
          <a:p>
            <a:pPr marL="228600">
              <a:lnSpc>
                <a:spcPct val="150000"/>
              </a:lnSpc>
            </a:pPr>
            <a:r>
              <a:rPr lang="en-US" sz="1100" b="1" dirty="0">
                <a:solidFill>
                  <a:srgbClr val="C00000"/>
                </a:solidFill>
                <a:ea typeface="Calibri" panose="020F0502020204030204" pitchFamily="34" charset="0"/>
                <a:cs typeface="Calibri" panose="020F0502020204030204" pitchFamily="34" charset="0"/>
              </a:rPr>
              <a:t>         MAXC=N_TEST </a:t>
            </a:r>
          </a:p>
          <a:p>
            <a:pPr marL="228600">
              <a:lnSpc>
                <a:spcPct val="150000"/>
              </a:lnSpc>
            </a:pPr>
            <a:r>
              <a:rPr lang="en-US" sz="1100" b="1" dirty="0">
                <a:solidFill>
                  <a:srgbClr val="C00000"/>
                </a:solidFill>
                <a:ea typeface="Calibri" panose="020F0502020204030204" pitchFamily="34" charset="0"/>
                <a:cs typeface="Calibri" panose="020F0502020204030204" pitchFamily="34" charset="0"/>
              </a:rPr>
              <a:t>       MAXITER=0 </a:t>
            </a:r>
          </a:p>
          <a:p>
            <a:pPr marL="228600">
              <a:lnSpc>
                <a:spcPct val="150000"/>
              </a:lnSpc>
            </a:pPr>
            <a:r>
              <a:rPr lang="en-US" sz="1100" b="1" dirty="0">
                <a:solidFill>
                  <a:srgbClr val="C00000"/>
                </a:solidFill>
                <a:ea typeface="Calibri" panose="020F0502020204030204" pitchFamily="34" charset="0"/>
                <a:cs typeface="Calibri" panose="020F0502020204030204" pitchFamily="34" charset="0"/>
              </a:rPr>
              <a:t>OUT=RESULT</a:t>
            </a:r>
          </a:p>
          <a:p>
            <a:pPr marL="228600">
              <a:lnSpc>
                <a:spcPct val="150000"/>
              </a:lnSpc>
            </a:pPr>
            <a:r>
              <a:rPr lang="en-US" sz="1100" b="1" dirty="0">
                <a:solidFill>
                  <a:srgbClr val="C00000"/>
                </a:solidFill>
                <a:ea typeface="Calibri" panose="020F0502020204030204" pitchFamily="34" charset="0"/>
                <a:cs typeface="Calibri" panose="020F0502020204030204" pitchFamily="34" charset="0"/>
              </a:rPr>
              <a:t>	SEED=STDTEST;</a:t>
            </a:r>
          </a:p>
          <a:p>
            <a:pPr marL="228600">
              <a:lnSpc>
                <a:spcPct val="150000"/>
              </a:lnSpc>
            </a:pPr>
            <a:r>
              <a:rPr lang="en-US" sz="1100" b="1" dirty="0">
                <a:solidFill>
                  <a:srgbClr val="C00000"/>
                </a:solidFill>
                <a:ea typeface="Calibri" panose="020F0502020204030204" pitchFamily="34" charset="0"/>
                <a:cs typeface="Calibri" panose="020F0502020204030204" pitchFamily="34" charset="0"/>
              </a:rPr>
              <a:t>			ODS OUTPUT INITIALSEEDS=INITIAL;</a:t>
            </a:r>
          </a:p>
          <a:p>
            <a:pPr marL="228600">
              <a:lnSpc>
                <a:spcPct val="150000"/>
              </a:lnSpc>
            </a:pPr>
            <a:r>
              <a:rPr lang="en-US" sz="1100" b="1" dirty="0">
                <a:solidFill>
                  <a:srgbClr val="C00000"/>
                </a:solidFill>
                <a:ea typeface="Calibri" panose="020F0502020204030204" pitchFamily="34" charset="0"/>
                <a:cs typeface="Calibri" panose="020F0502020204030204" pitchFamily="34" charset="0"/>
              </a:rPr>
              <a:t>			VAR </a:t>
            </a:r>
            <a:r>
              <a:rPr lang="en-US" sz="1100" dirty="0">
                <a:ea typeface="Calibri" panose="020F0502020204030204" pitchFamily="34" charset="0"/>
                <a:cs typeface="Calibri" panose="020F0502020204030204" pitchFamily="34" charset="0"/>
              </a:rPr>
              <a:t>SALES_L6M SALES_L5M SALES_L4M </a:t>
            </a:r>
          </a:p>
          <a:p>
            <a:pPr marL="228600">
              <a:lnSpc>
                <a:spcPct val="150000"/>
              </a:lnSpc>
            </a:pPr>
            <a:r>
              <a:rPr lang="en-US" sz="1100" dirty="0">
                <a:ea typeface="Calibri" panose="020F0502020204030204" pitchFamily="34" charset="0"/>
                <a:cs typeface="Calibri" panose="020F0502020204030204" pitchFamily="34" charset="0"/>
              </a:rPr>
              <a:t>SALES_L3M SALES_L2M SALES_L1M </a:t>
            </a:r>
          </a:p>
          <a:p>
            <a:pPr marL="228600">
              <a:lnSpc>
                <a:spcPct val="150000"/>
              </a:lnSpc>
            </a:pPr>
            <a:r>
              <a:rPr lang="en-US" sz="1100" dirty="0">
                <a:ea typeface="Calibri" panose="020F0502020204030204" pitchFamily="34" charset="0"/>
                <a:cs typeface="Calibri" panose="020F0502020204030204" pitchFamily="34" charset="0"/>
              </a:rPr>
              <a:t>CALLS_L6M </a:t>
            </a:r>
          </a:p>
          <a:p>
            <a:pPr marL="228600">
              <a:lnSpc>
                <a:spcPct val="150000"/>
              </a:lnSpc>
            </a:pPr>
            <a:r>
              <a:rPr lang="en-US" sz="1100" dirty="0">
                <a:ea typeface="Calibri" panose="020F0502020204030204" pitchFamily="34" charset="0"/>
                <a:cs typeface="Calibri" panose="020F0502020204030204" pitchFamily="34" charset="0"/>
              </a:rPr>
              <a:t>MMF_L6M </a:t>
            </a:r>
          </a:p>
          <a:p>
            <a:pPr marL="228600">
              <a:lnSpc>
                <a:spcPct val="150000"/>
              </a:lnSpc>
            </a:pPr>
            <a:r>
              <a:rPr lang="en-US" sz="1100" dirty="0">
                <a:ea typeface="Calibri" panose="020F0502020204030204" pitchFamily="34" charset="0"/>
                <a:cs typeface="Calibri" panose="020F0502020204030204" pitchFamily="34" charset="0"/>
              </a:rPr>
              <a:t>EM_ENGAGED_L6M </a:t>
            </a:r>
          </a:p>
          <a:p>
            <a:pPr marL="228600">
              <a:lnSpc>
                <a:spcPct val="150000"/>
              </a:lnSpc>
            </a:pPr>
            <a:r>
              <a:rPr lang="en-US" sz="1100" dirty="0">
                <a:ea typeface="Calibri" panose="020F0502020204030204" pitchFamily="34" charset="0"/>
                <a:cs typeface="Calibri" panose="020F0502020204030204" pitchFamily="34" charset="0"/>
              </a:rPr>
              <a:t>ALERTS_ENGAGED_L6M; </a:t>
            </a:r>
          </a:p>
          <a:p>
            <a:pPr marL="228600">
              <a:lnSpc>
                <a:spcPct val="150000"/>
              </a:lnSpc>
            </a:pPr>
            <a:r>
              <a:rPr lang="en-US" sz="1100" dirty="0">
                <a:ea typeface="Calibri" panose="020F0502020204030204" pitchFamily="34" charset="0"/>
                <a:cs typeface="Calibri" panose="020F0502020204030204" pitchFamily="34" charset="0"/>
              </a:rPr>
              <a:t>RUN;</a:t>
            </a:r>
          </a:p>
        </p:txBody>
      </p:sp>
    </p:spTree>
    <p:extLst>
      <p:ext uri="{BB962C8B-B14F-4D97-AF65-F5344CB8AC3E}">
        <p14:creationId xmlns:p14="http://schemas.microsoft.com/office/powerpoint/2010/main" val="22915797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1741-17CF-B884-B063-4190E2E2BCDE}"/>
              </a:ext>
            </a:extLst>
          </p:cNvPr>
          <p:cNvSpPr>
            <a:spLocks noGrp="1"/>
          </p:cNvSpPr>
          <p:nvPr>
            <p:ph type="title"/>
          </p:nvPr>
        </p:nvSpPr>
        <p:spPr/>
        <p:txBody>
          <a:bodyPr/>
          <a:lstStyle/>
          <a:p>
            <a:r>
              <a:rPr lang="en-US" dirty="0"/>
              <a:t>REGRESSION</a:t>
            </a:r>
          </a:p>
        </p:txBody>
      </p:sp>
      <p:sp>
        <p:nvSpPr>
          <p:cNvPr id="3" name="Slide Number Placeholder 2">
            <a:extLst>
              <a:ext uri="{FF2B5EF4-FFF2-40B4-BE49-F238E27FC236}">
                <a16:creationId xmlns:a16="http://schemas.microsoft.com/office/drawing/2014/main" id="{AB43ECE5-D8F4-3DE8-CD78-9E3CF7C7DC10}"/>
              </a:ext>
            </a:extLst>
          </p:cNvPr>
          <p:cNvSpPr>
            <a:spLocks noGrp="1"/>
          </p:cNvSpPr>
          <p:nvPr>
            <p:ph type="sldNum" sz="quarter" idx="12"/>
          </p:nvPr>
        </p:nvSpPr>
        <p:spPr/>
        <p:txBody>
          <a:bodyPr/>
          <a:lstStyle/>
          <a:p>
            <a:fld id="{29CC380D-5F44-41E8-971E-CDD19ED6F8E3}" type="slidenum">
              <a:rPr lang="en-GB" smtClean="0"/>
              <a:t>27</a:t>
            </a:fld>
            <a:endParaRPr lang="en-GB"/>
          </a:p>
        </p:txBody>
      </p:sp>
      <p:sp>
        <p:nvSpPr>
          <p:cNvPr id="8" name="TextBox 7">
            <a:extLst>
              <a:ext uri="{FF2B5EF4-FFF2-40B4-BE49-F238E27FC236}">
                <a16:creationId xmlns:a16="http://schemas.microsoft.com/office/drawing/2014/main" id="{AD615E68-B764-C175-EAFB-015E458DA339}"/>
              </a:ext>
            </a:extLst>
          </p:cNvPr>
          <p:cNvSpPr txBox="1"/>
          <p:nvPr/>
        </p:nvSpPr>
        <p:spPr>
          <a:xfrm>
            <a:off x="323561" y="2729094"/>
            <a:ext cx="5375564" cy="2549236"/>
          </a:xfrm>
          <a:prstGeom prst="rect">
            <a:avLst/>
          </a:prstGeom>
          <a:noFill/>
        </p:spPr>
        <p:txBody>
          <a:bodyPr wrap="square" lIns="0" tIns="0" rIns="0" bIns="0" rtlCol="0">
            <a:noAutofit/>
          </a:bodyPr>
          <a:lstStyle/>
          <a:p>
            <a:pPr algn="l"/>
            <a:r>
              <a:rPr lang="en-US" sz="1600" b="1" dirty="0">
                <a:solidFill>
                  <a:srgbClr val="C00000"/>
                </a:solidFill>
              </a:rPr>
              <a:t>PROC REG </a:t>
            </a:r>
            <a:r>
              <a:rPr lang="en-US" sz="1600" dirty="0"/>
              <a:t>DATA= DATA OUTEST=OUT_MOD;</a:t>
            </a:r>
          </a:p>
          <a:p>
            <a:pPr algn="l"/>
            <a:r>
              <a:rPr lang="en-US" sz="1600" dirty="0"/>
              <a:t>MODEL: SALES_POST_12M = SALES_PRE_12M </a:t>
            </a:r>
          </a:p>
          <a:p>
            <a:pPr algn="l"/>
            <a:r>
              <a:rPr lang="en-US" sz="1600" dirty="0"/>
              <a:t>CALLS_POST_12M MMF_POST_12M </a:t>
            </a:r>
            <a:r>
              <a:rPr lang="en-US" sz="1600" dirty="0">
                <a:ea typeface="Calibri" panose="020F0502020204030204" pitchFamily="34" charset="0"/>
                <a:cs typeface="Calibri" panose="020F0502020204030204" pitchFamily="34" charset="0"/>
              </a:rPr>
              <a:t>EM_ENGAGED_POST_L12M ALERTS_ENGAGED_POST_L12M</a:t>
            </a:r>
            <a:endParaRPr lang="en-US" sz="1600" dirty="0"/>
          </a:p>
          <a:p>
            <a:pPr algn="l"/>
            <a:r>
              <a:rPr lang="en-US" sz="1600" b="1" dirty="0">
                <a:solidFill>
                  <a:srgbClr val="C00000"/>
                </a:solidFill>
              </a:rPr>
              <a:t>TEST_FLAG</a:t>
            </a:r>
            <a:r>
              <a:rPr lang="en-US" sz="1600" dirty="0"/>
              <a:t>/VIF; </a:t>
            </a:r>
          </a:p>
          <a:p>
            <a:pPr algn="l"/>
            <a:r>
              <a:rPr lang="en-US" sz="1600" dirty="0"/>
              <a:t>ID ZIP_CD;</a:t>
            </a:r>
          </a:p>
          <a:p>
            <a:pPr algn="l"/>
            <a:r>
              <a:rPr lang="en-US" sz="1600" dirty="0"/>
              <a:t>PLOT / RIDGEPLOT NOMODEL NOSTAT;</a:t>
            </a:r>
          </a:p>
          <a:p>
            <a:pPr algn="l"/>
            <a:r>
              <a:rPr lang="en-US" sz="1600" dirty="0"/>
              <a:t>ODS OUTPUT OUTPUTSTATISTICS=OUTSTATS;</a:t>
            </a:r>
          </a:p>
          <a:p>
            <a:pPr algn="l"/>
            <a:r>
              <a:rPr lang="en-US" sz="1600" dirty="0"/>
              <a:t>RUN;</a:t>
            </a:r>
          </a:p>
        </p:txBody>
      </p:sp>
      <p:pic>
        <p:nvPicPr>
          <p:cNvPr id="14" name="Picture 13">
            <a:extLst>
              <a:ext uri="{FF2B5EF4-FFF2-40B4-BE49-F238E27FC236}">
                <a16:creationId xmlns:a16="http://schemas.microsoft.com/office/drawing/2014/main" id="{ACE2BFA1-BE18-5A77-D9EB-E3DE56E81E48}"/>
              </a:ext>
            </a:extLst>
          </p:cNvPr>
          <p:cNvPicPr>
            <a:picLocks noChangeAspect="1"/>
          </p:cNvPicPr>
          <p:nvPr/>
        </p:nvPicPr>
        <p:blipFill>
          <a:blip r:embed="rId2"/>
          <a:stretch>
            <a:fillRect/>
          </a:stretch>
        </p:blipFill>
        <p:spPr>
          <a:xfrm>
            <a:off x="5699125" y="2666062"/>
            <a:ext cx="6115050" cy="2340552"/>
          </a:xfrm>
          <a:prstGeom prst="rect">
            <a:avLst/>
          </a:prstGeom>
        </p:spPr>
      </p:pic>
      <p:sp>
        <p:nvSpPr>
          <p:cNvPr id="15" name="TextBox 14">
            <a:extLst>
              <a:ext uri="{FF2B5EF4-FFF2-40B4-BE49-F238E27FC236}">
                <a16:creationId xmlns:a16="http://schemas.microsoft.com/office/drawing/2014/main" id="{AC2EA3CF-2268-766B-FA26-F626E797AAEE}"/>
              </a:ext>
            </a:extLst>
          </p:cNvPr>
          <p:cNvSpPr txBox="1"/>
          <p:nvPr/>
        </p:nvSpPr>
        <p:spPr>
          <a:xfrm>
            <a:off x="2109642" y="5404825"/>
            <a:ext cx="5593485" cy="762000"/>
          </a:xfrm>
          <a:prstGeom prst="rect">
            <a:avLst/>
          </a:prstGeom>
          <a:noFill/>
        </p:spPr>
        <p:txBody>
          <a:bodyPr wrap="square" lIns="0" tIns="0" rIns="0" bIns="0" rtlCol="0" anchor="ctr">
            <a:noAutofit/>
          </a:bodyPr>
          <a:lstStyle/>
          <a:p>
            <a:pPr algn="l"/>
            <a:r>
              <a:rPr lang="en-US" sz="1600" b="1" dirty="0"/>
              <a:t>Impact  (%) – Estimate * # Tests*12 /Total 12 Month Sales</a:t>
            </a:r>
          </a:p>
        </p:txBody>
      </p:sp>
      <p:sp>
        <p:nvSpPr>
          <p:cNvPr id="16" name="TextBox 15">
            <a:extLst>
              <a:ext uri="{FF2B5EF4-FFF2-40B4-BE49-F238E27FC236}">
                <a16:creationId xmlns:a16="http://schemas.microsoft.com/office/drawing/2014/main" id="{909CF453-6FBF-F06C-6210-38C9DD8EAD01}"/>
              </a:ext>
            </a:extLst>
          </p:cNvPr>
          <p:cNvSpPr txBox="1"/>
          <p:nvPr/>
        </p:nvSpPr>
        <p:spPr>
          <a:xfrm>
            <a:off x="323561" y="1427018"/>
            <a:ext cx="11261183" cy="840833"/>
          </a:xfrm>
          <a:prstGeom prst="rect">
            <a:avLst/>
          </a:prstGeom>
          <a:noFill/>
        </p:spPr>
        <p:txBody>
          <a:bodyPr wrap="square" lIns="0" tIns="0" rIns="0" bIns="0" rtlCol="0">
            <a:noAutofit/>
          </a:bodyPr>
          <a:lstStyle/>
          <a:p>
            <a:pPr algn="l"/>
            <a:r>
              <a:rPr lang="en-US" sz="1600" dirty="0"/>
              <a:t>Regression model is run based on the matched test and control pair universe with post sales as dependent variables and post variables as independent variables</a:t>
            </a:r>
          </a:p>
        </p:txBody>
      </p:sp>
    </p:spTree>
    <p:extLst>
      <p:ext uri="{BB962C8B-B14F-4D97-AF65-F5344CB8AC3E}">
        <p14:creationId xmlns:p14="http://schemas.microsoft.com/office/powerpoint/2010/main" val="25846725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3612701C-9425-553D-BAC7-C2524E312385}"/>
              </a:ext>
            </a:extLst>
          </p:cNvPr>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fld id="{F145DF22-2BF6-4BDB-9C19-0A35D310BC62}" type="slidenum">
              <a:rPr lang="en-US" altLang="en-US" b="0">
                <a:solidFill>
                  <a:srgbClr val="000000"/>
                </a:solidFill>
              </a:rPr>
              <a:pPr defTabSz="914400" eaLnBrk="1" fontAlgn="base" hangingPunct="1">
                <a:spcBef>
                  <a:spcPct val="0"/>
                </a:spcBef>
                <a:spcAft>
                  <a:spcPct val="0"/>
                </a:spcAft>
              </a:pPr>
              <a:t>28</a:t>
            </a:fld>
            <a:endParaRPr lang="en-US" altLang="en-US" b="0">
              <a:solidFill>
                <a:srgbClr val="000000"/>
              </a:solidFill>
            </a:endParaRPr>
          </a:p>
        </p:txBody>
      </p:sp>
      <p:sp>
        <p:nvSpPr>
          <p:cNvPr id="9219" name="Rectangle 2">
            <a:extLst>
              <a:ext uri="{FF2B5EF4-FFF2-40B4-BE49-F238E27FC236}">
                <a16:creationId xmlns:a16="http://schemas.microsoft.com/office/drawing/2014/main" id="{7391C742-F103-197B-FD7A-05B383DA6EFA}"/>
              </a:ext>
            </a:extLst>
          </p:cNvPr>
          <p:cNvSpPr>
            <a:spLocks noGrp="1" noChangeArrowheads="1"/>
          </p:cNvSpPr>
          <p:nvPr>
            <p:ph type="body" idx="1"/>
          </p:nvPr>
        </p:nvSpPr>
        <p:spPr>
          <a:xfrm>
            <a:off x="2028031" y="3099439"/>
            <a:ext cx="8135938" cy="1536356"/>
          </a:xfrm>
        </p:spPr>
        <p:txBody>
          <a:bodyPr/>
          <a:lstStyle/>
          <a:p>
            <a:pPr algn="ctr" eaLnBrk="1" hangingPunct="1">
              <a:spcBef>
                <a:spcPct val="50000"/>
              </a:spcBef>
              <a:buFont typeface="Wingdings" panose="05000000000000000000" pitchFamily="2" charset="2"/>
              <a:buNone/>
            </a:pPr>
            <a:r>
              <a:rPr lang="en-US" altLang="en-US" sz="2400" dirty="0">
                <a:latin typeface="Invention" panose="020B0503020008020204" pitchFamily="34" charset="0"/>
              </a:rPr>
              <a:t>Test &amp; Control </a:t>
            </a:r>
            <a:r>
              <a:rPr lang="en-US" altLang="en-US" sz="2400" dirty="0" err="1">
                <a:latin typeface="Invention" panose="020B0503020008020204" pitchFamily="34" charset="0"/>
              </a:rPr>
              <a:t>Datazymes</a:t>
            </a:r>
            <a:r>
              <a:rPr lang="en-US" altLang="en-US" sz="2400" dirty="0">
                <a:latin typeface="Invention" panose="020B0503020008020204" pitchFamily="34" charset="0"/>
              </a:rPr>
              <a:t> Tool Demo</a:t>
            </a:r>
          </a:p>
          <a:p>
            <a:pPr algn="ctr" eaLnBrk="1" hangingPunct="1">
              <a:spcBef>
                <a:spcPct val="50000"/>
              </a:spcBef>
              <a:buFont typeface="Wingdings" panose="05000000000000000000" pitchFamily="2" charset="2"/>
              <a:buNone/>
            </a:pPr>
            <a:r>
              <a:rPr lang="en-US" altLang="en-US" sz="2400" dirty="0">
                <a:latin typeface="Invention" panose="020B0503020008020204" pitchFamily="34" charset="0"/>
              </a:rPr>
              <a:t>Januvia Virtual Sales Force Impact</a:t>
            </a:r>
          </a:p>
          <a:p>
            <a:pPr algn="ctr" eaLnBrk="1" hangingPunct="1">
              <a:spcBef>
                <a:spcPct val="50000"/>
              </a:spcBef>
              <a:buFont typeface="Wingdings" panose="05000000000000000000" pitchFamily="2" charset="2"/>
              <a:buNone/>
            </a:pPr>
            <a:endParaRPr lang="en-US" altLang="en-US" dirty="0">
              <a:latin typeface="Invention" panose="020B0503020008020204" pitchFamily="34" charset="0"/>
            </a:endParaRPr>
          </a:p>
        </p:txBody>
      </p:sp>
    </p:spTree>
    <p:extLst>
      <p:ext uri="{BB962C8B-B14F-4D97-AF65-F5344CB8AC3E}">
        <p14:creationId xmlns:p14="http://schemas.microsoft.com/office/powerpoint/2010/main" val="38310829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Test and Control - Topics</a:t>
            </a:r>
          </a:p>
        </p:txBody>
      </p:sp>
      <p:sp>
        <p:nvSpPr>
          <p:cNvPr id="3" name="TextBox 2">
            <a:extLst>
              <a:ext uri="{FF2B5EF4-FFF2-40B4-BE49-F238E27FC236}">
                <a16:creationId xmlns:a16="http://schemas.microsoft.com/office/drawing/2014/main" id="{0D7DF40C-9A41-0B8D-DC56-180880F8F29F}"/>
              </a:ext>
            </a:extLst>
          </p:cNvPr>
          <p:cNvSpPr txBox="1"/>
          <p:nvPr/>
        </p:nvSpPr>
        <p:spPr>
          <a:xfrm>
            <a:off x="276446" y="1453178"/>
            <a:ext cx="11078867" cy="5204053"/>
          </a:xfrm>
          <a:prstGeom prst="rect">
            <a:avLst/>
          </a:prstGeom>
          <a:noFill/>
        </p:spPr>
        <p:txBody>
          <a:bodyPr wrap="square">
            <a:spAutoFit/>
          </a:bodyPr>
          <a:lstStyle/>
          <a:p>
            <a:pPr marL="742950" marR="0" lvl="1"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Experimental Design vs Retrospective Analysis</a:t>
            </a:r>
          </a:p>
          <a:p>
            <a:pPr marL="742950" marR="0" lvl="1" indent="-285750">
              <a:lnSpc>
                <a:spcPct val="150000"/>
              </a:lnSpc>
              <a:spcBef>
                <a:spcPts val="0"/>
              </a:spcBef>
              <a:spcAft>
                <a:spcPts val="0"/>
              </a:spcAft>
              <a:buFont typeface="Arial" panose="020B0604020202020204" pitchFamily="34" charset="0"/>
              <a:buChar char="•"/>
            </a:pPr>
            <a:r>
              <a:rPr lang="en-US" sz="1800" dirty="0">
                <a:ea typeface="Calibri" panose="020F0502020204030204" pitchFamily="34" charset="0"/>
                <a:cs typeface="Calibri" panose="020F0502020204030204" pitchFamily="34" charset="0"/>
              </a:rPr>
              <a:t>One to One Matching – Fundamentals</a:t>
            </a:r>
          </a:p>
          <a:p>
            <a:pPr marL="742950" marR="0" lvl="1" indent="-285750">
              <a:lnSpc>
                <a:spcPct val="150000"/>
              </a:lnSpc>
              <a:spcBef>
                <a:spcPts val="0"/>
              </a:spcBef>
              <a:spcAft>
                <a:spcPts val="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One to One Matching - Details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ea typeface="Calibri" panose="020F0502020204030204" pitchFamily="34" charset="0"/>
                <a:cs typeface="Calibri" panose="020F0502020204030204" pitchFamily="34" charset="0"/>
              </a:rPr>
              <a:t>Definitions</a:t>
            </a:r>
          </a:p>
          <a:p>
            <a:pPr marL="1200150" marR="0" lvl="2" indent="-285750">
              <a:lnSpc>
                <a:spcPct val="107000"/>
              </a:lnSpc>
              <a:spcBef>
                <a:spcPts val="0"/>
              </a:spcBef>
              <a:spcAft>
                <a:spcPts val="0"/>
              </a:spcAft>
              <a:buFont typeface="Wingdings" panose="05000000000000000000" pitchFamily="2" charset="2"/>
              <a:buChar char="v"/>
            </a:pPr>
            <a:r>
              <a:rPr lang="en-US" sz="1800" dirty="0">
                <a:ea typeface="Calibri" panose="020F0502020204030204" pitchFamily="34" charset="0"/>
                <a:cs typeface="Calibri" panose="020F0502020204030204" pitchFamily="34" charset="0"/>
              </a:rPr>
              <a:t>Calendar View</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ea typeface="Calibri" panose="020F0502020204030204" pitchFamily="34" charset="0"/>
                <a:cs typeface="Calibri" panose="020F0502020204030204" pitchFamily="34" charset="0"/>
              </a:rPr>
              <a:t>Sample Data</a:t>
            </a:r>
          </a:p>
          <a:p>
            <a:pPr marL="1200150" marR="0" lvl="2" indent="-285750">
              <a:lnSpc>
                <a:spcPct val="107000"/>
              </a:lnSpc>
              <a:spcBef>
                <a:spcPts val="0"/>
              </a:spcBef>
              <a:spcAft>
                <a:spcPts val="0"/>
              </a:spcAft>
              <a:buFont typeface="Wingdings" panose="05000000000000000000" pitchFamily="2" charset="2"/>
              <a:buChar char="v"/>
            </a:pPr>
            <a:r>
              <a:rPr lang="en-US" sz="1800" dirty="0">
                <a:ea typeface="Calibri" panose="020F0502020204030204" pitchFamily="34" charset="0"/>
                <a:cs typeface="Calibri" panose="020F0502020204030204" pitchFamily="34" charset="0"/>
              </a:rPr>
              <a:t>Time Alignment</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ea typeface="Calibri" panose="020F0502020204030204" pitchFamily="34" charset="0"/>
                <a:cs typeface="Calibri" panose="020F0502020204030204" pitchFamily="34" charset="0"/>
              </a:rPr>
              <a:t>Matching 1:1</a:t>
            </a:r>
          </a:p>
          <a:p>
            <a:pPr marL="1200150" marR="0" lvl="2" indent="-285750">
              <a:lnSpc>
                <a:spcPct val="107000"/>
              </a:lnSpc>
              <a:spcBef>
                <a:spcPts val="0"/>
              </a:spcBef>
              <a:spcAft>
                <a:spcPts val="0"/>
              </a:spcAft>
              <a:buFont typeface="Wingdings" panose="05000000000000000000" pitchFamily="2" charset="2"/>
              <a:buChar char="v"/>
            </a:pPr>
            <a:r>
              <a:rPr lang="en-US" sz="1800" dirty="0">
                <a:ea typeface="Calibri" panose="020F0502020204030204" pitchFamily="34" charset="0"/>
                <a:cs typeface="Calibri" panose="020F0502020204030204" pitchFamily="34" charset="0"/>
              </a:rPr>
              <a:t>Lift and ROI Calculations</a:t>
            </a:r>
          </a:p>
          <a:p>
            <a:pPr marL="1428750" lvl="3" indent="-285750">
              <a:lnSpc>
                <a:spcPct val="107000"/>
              </a:lnSpc>
              <a:buFont typeface="Wingdings" panose="05000000000000000000" pitchFamily="2" charset="2"/>
              <a:buChar char="Ø"/>
            </a:pPr>
            <a:r>
              <a:rPr lang="en-US" sz="1800" dirty="0">
                <a:ea typeface="Calibri" panose="020F0502020204030204" pitchFamily="34" charset="0"/>
                <a:cs typeface="Calibri" panose="020F0502020204030204" pitchFamily="34" charset="0"/>
              </a:rPr>
              <a:t>Basic Delta</a:t>
            </a:r>
          </a:p>
          <a:p>
            <a:pPr marL="1428750" lvl="3" indent="-285750">
              <a:lnSpc>
                <a:spcPct val="107000"/>
              </a:lnSpc>
              <a:buFont typeface="Wingdings" panose="05000000000000000000" pitchFamily="2" charset="2"/>
              <a:buChar char="Ø"/>
            </a:pPr>
            <a:r>
              <a:rPr lang="en-US" sz="1800" dirty="0">
                <a:ea typeface="Calibri" panose="020F0502020204030204" pitchFamily="34" charset="0"/>
                <a:cs typeface="Calibri" panose="020F0502020204030204" pitchFamily="34" charset="0"/>
              </a:rPr>
              <a:t>Regression – Accounting for Post Period Covariates</a:t>
            </a:r>
          </a:p>
          <a:p>
            <a:pPr marL="1200150" marR="0" lvl="2" indent="-285750">
              <a:lnSpc>
                <a:spcPct val="107000"/>
              </a:lnSpc>
              <a:spcBef>
                <a:spcPts val="0"/>
              </a:spcBef>
              <a:spcAft>
                <a:spcPts val="0"/>
              </a:spcAft>
              <a:buFont typeface="Wingdings" panose="05000000000000000000" pitchFamily="2" charset="2"/>
              <a:buChar char="v"/>
            </a:pPr>
            <a:r>
              <a:rPr lang="en-US" sz="1800" dirty="0">
                <a:effectLst/>
                <a:ea typeface="Calibri" panose="020F0502020204030204" pitchFamily="34" charset="0"/>
                <a:cs typeface="Calibri" panose="020F0502020204030204" pitchFamily="34" charset="0"/>
              </a:rPr>
              <a:t>Outputs and Charts</a:t>
            </a:r>
          </a:p>
          <a:p>
            <a:pPr marL="742950" marR="0" lvl="1" indent="-285750">
              <a:lnSpc>
                <a:spcPct val="150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Propensity Scores</a:t>
            </a:r>
          </a:p>
          <a:p>
            <a:pPr marL="742950" marR="0" lvl="1"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Synthetic Controls</a:t>
            </a:r>
          </a:p>
          <a:p>
            <a:pPr marL="742950" marR="0" lvl="1"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Discussions on HealthMap / </a:t>
            </a:r>
            <a:r>
              <a:rPr lang="en-US" sz="1800" dirty="0" err="1">
                <a:effectLst/>
                <a:ea typeface="Calibri" panose="020F0502020204030204" pitchFamily="34" charset="0"/>
                <a:cs typeface="Calibri" panose="020F0502020204030204" pitchFamily="34" charset="0"/>
              </a:rPr>
              <a:t>PromoCON</a:t>
            </a:r>
            <a:r>
              <a:rPr lang="en-US" sz="1800" dirty="0">
                <a:effectLst/>
                <a:ea typeface="Calibri" panose="020F0502020204030204" pitchFamily="34" charset="0"/>
                <a:cs typeface="Calibri" panose="020F0502020204030204" pitchFamily="34" charset="0"/>
              </a:rPr>
              <a:t> Net Conversions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2479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Introduction and Experimental Design</a:t>
            </a:r>
          </a:p>
        </p:txBody>
      </p:sp>
      <p:sp>
        <p:nvSpPr>
          <p:cNvPr id="3" name="TextBox 2">
            <a:extLst>
              <a:ext uri="{FF2B5EF4-FFF2-40B4-BE49-F238E27FC236}">
                <a16:creationId xmlns:a16="http://schemas.microsoft.com/office/drawing/2014/main" id="{0D7DF40C-9A41-0B8D-DC56-180880F8F29F}"/>
              </a:ext>
            </a:extLst>
          </p:cNvPr>
          <p:cNvSpPr txBox="1"/>
          <p:nvPr/>
        </p:nvSpPr>
        <p:spPr>
          <a:xfrm>
            <a:off x="276446" y="1453178"/>
            <a:ext cx="11078867" cy="4608826"/>
          </a:xfrm>
          <a:prstGeom prst="rect">
            <a:avLst/>
          </a:prstGeom>
          <a:noFill/>
        </p:spPr>
        <p:txBody>
          <a:bodyPr wrap="square">
            <a:spAutoFit/>
          </a:bodyPr>
          <a:lstStyle/>
          <a:p>
            <a:pPr marL="457200" marR="0" lvl="1" indent="4763">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Objective: </a:t>
            </a:r>
            <a:r>
              <a:rPr lang="en-US" sz="1800" dirty="0">
                <a:effectLst/>
                <a:ea typeface="Calibri" panose="020F0502020204030204" pitchFamily="34" charset="0"/>
                <a:cs typeface="Calibri" panose="020F0502020204030204" pitchFamily="34" charset="0"/>
              </a:rPr>
              <a:t>Measure the lift from an event by comparing the outcomes from event participants (Test) against similar participants who are like the event participants but DID NOT participate in the event (Control).  Example: Speaker Program (Merck Managed Forums – MMF)</a:t>
            </a:r>
          </a:p>
          <a:p>
            <a:pPr marL="742950" marR="0" lvl="1" indent="-285750">
              <a:lnSpc>
                <a:spcPct val="150000"/>
              </a:lnSpc>
              <a:spcBef>
                <a:spcPts val="0"/>
              </a:spcBef>
              <a:spcAft>
                <a:spcPts val="0"/>
              </a:spcAft>
              <a:buFont typeface="Arial" panose="020B0604020202020204" pitchFamily="34" charset="0"/>
              <a:buChar char="•"/>
            </a:pPr>
            <a:endParaRPr lang="en-US" sz="1800" dirty="0">
              <a:effectLst/>
              <a:ea typeface="Calibri" panose="020F0502020204030204" pitchFamily="34" charset="0"/>
              <a:cs typeface="Calibri" panose="020F0502020204030204" pitchFamily="34" charset="0"/>
            </a:endParaRPr>
          </a:p>
          <a:p>
            <a:pPr marL="457200" marR="0" lvl="1">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Experimental Design </a:t>
            </a:r>
          </a:p>
          <a:p>
            <a:pPr marL="971550" lvl="2"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A randomized pilot is planned </a:t>
            </a:r>
            <a:r>
              <a:rPr lang="en-US" sz="1800" dirty="0" err="1">
                <a:ea typeface="Calibri" panose="020F0502020204030204" pitchFamily="34" charset="0"/>
                <a:cs typeface="Calibri" panose="020F0502020204030204" pitchFamily="34" charset="0"/>
              </a:rPr>
              <a:t>apriori</a:t>
            </a:r>
            <a:r>
              <a:rPr lang="en-US" sz="1800" dirty="0">
                <a:ea typeface="Calibri" panose="020F0502020204030204" pitchFamily="34" charset="0"/>
                <a:cs typeface="Calibri" panose="020F0502020204030204" pitchFamily="34" charset="0"/>
              </a:rPr>
              <a:t> to the event and Test and Control groups are compared after the event takes place. </a:t>
            </a:r>
          </a:p>
          <a:p>
            <a:pPr marL="971550" lvl="2" indent="-285750">
              <a:lnSpc>
                <a:spcPct val="150000"/>
              </a:lnSpc>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Various forms of experimental design</a:t>
            </a:r>
            <a:r>
              <a:rPr lang="en-US" sz="1800" dirty="0">
                <a:ea typeface="Calibri" panose="020F0502020204030204" pitchFamily="34" charset="0"/>
                <a:cs typeface="Calibri" panose="020F0502020204030204" pitchFamily="34" charset="0"/>
              </a:rPr>
              <a:t>s exist. This is GOLD STANDARD method of Lift Measurement.</a:t>
            </a:r>
          </a:p>
          <a:p>
            <a:pPr marL="971550" lvl="2"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Often difficult to plan and implement due to various market conditions and Marketing activities. </a:t>
            </a:r>
            <a:r>
              <a:rPr lang="en-US" sz="1800" dirty="0" err="1">
                <a:ea typeface="Calibri" panose="020F0502020204030204" pitchFamily="34" charset="0"/>
                <a:cs typeface="Calibri" panose="020F0502020204030204" pitchFamily="34" charset="0"/>
              </a:rPr>
              <a:t>Sponorship</a:t>
            </a:r>
            <a:r>
              <a:rPr lang="en-US" sz="1800" dirty="0">
                <a:ea typeface="Calibri" panose="020F0502020204030204" pitchFamily="34" charset="0"/>
                <a:cs typeface="Calibri" panose="020F0502020204030204" pitchFamily="34" charset="0"/>
              </a:rPr>
              <a:t> from brand teams are relatively difficult.</a:t>
            </a:r>
          </a:p>
        </p:txBody>
      </p:sp>
    </p:spTree>
    <p:extLst>
      <p:ext uri="{BB962C8B-B14F-4D97-AF65-F5344CB8AC3E}">
        <p14:creationId xmlns:p14="http://schemas.microsoft.com/office/powerpoint/2010/main" val="20235049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lang="en-US" sz="2750" dirty="0">
                <a:solidFill>
                  <a:srgbClr val="0C2340"/>
                </a:solidFill>
                <a:latin typeface="Invention Light"/>
              </a:rPr>
              <a:t>Retrospective Analysis</a:t>
            </a:r>
            <a:endParaRPr kumimoji="0" lang="en-US" sz="2750" b="0" i="0" u="none" strike="noStrike" kern="600" cap="none" spc="50" normalizeH="0" baseline="0" noProof="0" dirty="0">
              <a:ln>
                <a:noFill/>
              </a:ln>
              <a:solidFill>
                <a:srgbClr val="0C2340"/>
              </a:solidFill>
              <a:effectLst/>
              <a:uLnTx/>
              <a:uFillTx/>
              <a:latin typeface="Invention Light"/>
              <a:ea typeface="+mj-ea"/>
            </a:endParaRPr>
          </a:p>
        </p:txBody>
      </p:sp>
      <p:sp>
        <p:nvSpPr>
          <p:cNvPr id="3" name="TextBox 2">
            <a:extLst>
              <a:ext uri="{FF2B5EF4-FFF2-40B4-BE49-F238E27FC236}">
                <a16:creationId xmlns:a16="http://schemas.microsoft.com/office/drawing/2014/main" id="{0D7DF40C-9A41-0B8D-DC56-180880F8F29F}"/>
              </a:ext>
            </a:extLst>
          </p:cNvPr>
          <p:cNvSpPr txBox="1"/>
          <p:nvPr/>
        </p:nvSpPr>
        <p:spPr>
          <a:xfrm>
            <a:off x="276446" y="1453178"/>
            <a:ext cx="11078867" cy="5024324"/>
          </a:xfrm>
          <a:prstGeom prst="rect">
            <a:avLst/>
          </a:prstGeom>
          <a:noFill/>
        </p:spPr>
        <p:txBody>
          <a:bodyPr wrap="square">
            <a:spAutoFit/>
          </a:bodyPr>
          <a:lstStyle/>
          <a:p>
            <a:pPr marL="457200" marR="0" lvl="1">
              <a:lnSpc>
                <a:spcPct val="150000"/>
              </a:lnSpc>
              <a:spcBef>
                <a:spcPts val="0"/>
              </a:spcBef>
              <a:spcAft>
                <a:spcPts val="0"/>
              </a:spcAft>
            </a:pPr>
            <a:r>
              <a:rPr lang="en-US" sz="1800" b="1" dirty="0">
                <a:effectLst/>
                <a:ea typeface="Calibri" panose="020F0502020204030204" pitchFamily="34" charset="0"/>
                <a:cs typeface="Calibri" panose="020F0502020204030204" pitchFamily="34" charset="0"/>
              </a:rPr>
              <a:t>Retrospective Analysis</a:t>
            </a:r>
            <a:r>
              <a:rPr lang="en-US" sz="1800" dirty="0">
                <a:effectLst/>
                <a:ea typeface="Calibri" panose="020F0502020204030204" pitchFamily="34" charset="0"/>
                <a:cs typeface="Calibri" panose="020F0502020204030204" pitchFamily="34" charset="0"/>
              </a:rPr>
              <a:t> </a:t>
            </a:r>
          </a:p>
          <a:p>
            <a:pPr marL="971550" lvl="2"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Analysis is carried out by picking controls after the event has concluded.</a:t>
            </a:r>
          </a:p>
          <a:p>
            <a:pPr marL="971550" lvl="2"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Hard to maintain randomization and measurement becomes biased based on how well we can get controls.</a:t>
            </a:r>
          </a:p>
          <a:p>
            <a:pPr marL="971550" lvl="2"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Easy to implement as rigorous initial pilot planning is not needed</a:t>
            </a:r>
          </a:p>
          <a:p>
            <a:pPr marL="971550" lvl="2"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Multiple ways to pick Controls:</a:t>
            </a:r>
          </a:p>
          <a:p>
            <a:pPr marL="1200150" lvl="3"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Random groups or Segmented groups – simple but often not similar to Test group</a:t>
            </a:r>
          </a:p>
          <a:p>
            <a:pPr marL="1200150" lvl="3"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Matched Controls – Pick controls by explicitly matching with Test candidates on selected variables. Most common is 1:1 matching.</a:t>
            </a:r>
          </a:p>
          <a:p>
            <a:pPr marL="1200150" lvl="3"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Propensity Scores – Large number of variables used for matching</a:t>
            </a:r>
          </a:p>
          <a:p>
            <a:pPr marL="1200150" lvl="3" indent="-285750">
              <a:lnSpc>
                <a:spcPct val="15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Synthetic Controls – Recent advancement in the field. A Test participant is matched against multiple Control participants in fractional basis.</a:t>
            </a:r>
          </a:p>
        </p:txBody>
      </p:sp>
    </p:spTree>
    <p:extLst>
      <p:ext uri="{BB962C8B-B14F-4D97-AF65-F5344CB8AC3E}">
        <p14:creationId xmlns:p14="http://schemas.microsoft.com/office/powerpoint/2010/main" val="16951133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3612701C-9425-553D-BAC7-C2524E312385}"/>
              </a:ext>
            </a:extLst>
          </p:cNvPr>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defTabSz="914400" eaLnBrk="1" fontAlgn="base" hangingPunct="1">
              <a:spcBef>
                <a:spcPct val="0"/>
              </a:spcBef>
              <a:spcAft>
                <a:spcPct val="0"/>
              </a:spcAft>
            </a:pPr>
            <a:fld id="{F145DF22-2BF6-4BDB-9C19-0A35D310BC62}" type="slidenum">
              <a:rPr lang="en-US" altLang="en-US" b="0">
                <a:solidFill>
                  <a:srgbClr val="000000"/>
                </a:solidFill>
              </a:rPr>
              <a:pPr defTabSz="914400" eaLnBrk="1" fontAlgn="base" hangingPunct="1">
                <a:spcBef>
                  <a:spcPct val="0"/>
                </a:spcBef>
                <a:spcAft>
                  <a:spcPct val="0"/>
                </a:spcAft>
              </a:pPr>
              <a:t>6</a:t>
            </a:fld>
            <a:endParaRPr lang="en-US" altLang="en-US" b="0">
              <a:solidFill>
                <a:srgbClr val="000000"/>
              </a:solidFill>
            </a:endParaRPr>
          </a:p>
        </p:txBody>
      </p:sp>
      <p:sp>
        <p:nvSpPr>
          <p:cNvPr id="9219" name="Rectangle 2">
            <a:extLst>
              <a:ext uri="{FF2B5EF4-FFF2-40B4-BE49-F238E27FC236}">
                <a16:creationId xmlns:a16="http://schemas.microsoft.com/office/drawing/2014/main" id="{7391C742-F103-197B-FD7A-05B383DA6EFA}"/>
              </a:ext>
            </a:extLst>
          </p:cNvPr>
          <p:cNvSpPr>
            <a:spLocks noGrp="1" noChangeArrowheads="1"/>
          </p:cNvSpPr>
          <p:nvPr>
            <p:ph type="body" idx="1"/>
          </p:nvPr>
        </p:nvSpPr>
        <p:spPr>
          <a:xfrm>
            <a:off x="2028031" y="3099439"/>
            <a:ext cx="8135938" cy="659121"/>
          </a:xfrm>
        </p:spPr>
        <p:txBody>
          <a:bodyPr/>
          <a:lstStyle/>
          <a:p>
            <a:pPr algn="ctr" eaLnBrk="1" hangingPunct="1">
              <a:spcBef>
                <a:spcPct val="50000"/>
              </a:spcBef>
              <a:buFont typeface="Wingdings" panose="05000000000000000000" pitchFamily="2" charset="2"/>
              <a:buNone/>
            </a:pPr>
            <a:r>
              <a:rPr lang="en-US" altLang="en-US" sz="2400" dirty="0">
                <a:latin typeface="Invention" panose="020B0503020008020204" pitchFamily="34" charset="0"/>
              </a:rPr>
              <a:t>One to One Matching of Test and Controls</a:t>
            </a:r>
            <a:endParaRPr lang="en-US" altLang="en-US" dirty="0">
              <a:latin typeface="Invention" panose="020B0503020008020204" pitchFamily="34" charset="0"/>
            </a:endParaRPr>
          </a:p>
        </p:txBody>
      </p:sp>
    </p:spTree>
    <p:extLst>
      <p:ext uri="{BB962C8B-B14F-4D97-AF65-F5344CB8AC3E}">
        <p14:creationId xmlns:p14="http://schemas.microsoft.com/office/powerpoint/2010/main" val="11207579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One to One Matching</a:t>
            </a:r>
          </a:p>
        </p:txBody>
      </p:sp>
      <p:sp>
        <p:nvSpPr>
          <p:cNvPr id="3" name="TextBox 2">
            <a:extLst>
              <a:ext uri="{FF2B5EF4-FFF2-40B4-BE49-F238E27FC236}">
                <a16:creationId xmlns:a16="http://schemas.microsoft.com/office/drawing/2014/main" id="{0D7DF40C-9A41-0B8D-DC56-180880F8F29F}"/>
              </a:ext>
            </a:extLst>
          </p:cNvPr>
          <p:cNvSpPr txBox="1"/>
          <p:nvPr/>
        </p:nvSpPr>
        <p:spPr>
          <a:xfrm>
            <a:off x="276447" y="1453178"/>
            <a:ext cx="3894274" cy="3368358"/>
          </a:xfrm>
          <a:prstGeom prst="rect">
            <a:avLst/>
          </a:prstGeom>
          <a:noFill/>
        </p:spPr>
        <p:txBody>
          <a:bodyPr wrap="square">
            <a:spAutoFit/>
          </a:bodyPr>
          <a:lstStyle/>
          <a:p>
            <a:pPr marL="457200" marR="0" lvl="1" indent="4763">
              <a:lnSpc>
                <a:spcPct val="150000"/>
              </a:lnSpc>
              <a:spcBef>
                <a:spcPts val="0"/>
              </a:spcBef>
              <a:spcAft>
                <a:spcPts val="0"/>
              </a:spcAft>
            </a:pPr>
            <a:r>
              <a:rPr lang="en-US" sz="1600" b="1" dirty="0">
                <a:effectLst/>
                <a:ea typeface="Calibri" panose="020F0502020204030204" pitchFamily="34" charset="0"/>
                <a:cs typeface="Calibri" panose="020F0502020204030204" pitchFamily="34" charset="0"/>
              </a:rPr>
              <a:t>Objective: </a:t>
            </a:r>
            <a:r>
              <a:rPr lang="en-US" sz="1600" dirty="0">
                <a:effectLst/>
                <a:ea typeface="Calibri" panose="020F0502020204030204" pitchFamily="34" charset="0"/>
                <a:cs typeface="Calibri" panose="020F0502020204030204" pitchFamily="34" charset="0"/>
              </a:rPr>
              <a:t>For each Test participant, find a Control </a:t>
            </a:r>
            <a:r>
              <a:rPr lang="en-US" sz="1600" dirty="0">
                <a:ea typeface="Calibri" panose="020F0502020204030204" pitchFamily="34" charset="0"/>
                <a:cs typeface="Calibri" panose="020F0502020204030204" pitchFamily="34" charset="0"/>
              </a:rPr>
              <a:t>participant by explicitly matching using defined set of variables and pick the most similar Control candidate from a pool of potential control participants. Then compare the outcome from each pair and aggregate them to get overall lift.</a:t>
            </a:r>
            <a:endParaRPr lang="en-US" sz="1600" dirty="0">
              <a:effectLs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6F784D6-85F1-0E54-ED24-4D4272E6F7EB}"/>
              </a:ext>
            </a:extLst>
          </p:cNvPr>
          <p:cNvSpPr txBox="1"/>
          <p:nvPr/>
        </p:nvSpPr>
        <p:spPr>
          <a:xfrm>
            <a:off x="276447" y="6204229"/>
            <a:ext cx="3500284" cy="551892"/>
          </a:xfrm>
          <a:prstGeom prst="rect">
            <a:avLst/>
          </a:prstGeom>
          <a:noFill/>
        </p:spPr>
        <p:txBody>
          <a:bodyPr wrap="none" lIns="0" tIns="0" rIns="0" bIns="0" rtlCol="0">
            <a:noAutofit/>
          </a:bodyPr>
          <a:lstStyle/>
          <a:p>
            <a:pPr algn="l"/>
            <a:r>
              <a:rPr lang="en-US" sz="1200" dirty="0"/>
              <a:t>Image from:</a:t>
            </a:r>
          </a:p>
          <a:p>
            <a:pPr algn="l"/>
            <a:r>
              <a:rPr lang="en-US" sz="1200" dirty="0"/>
              <a:t> https://www.researchgate.net/figure/llustration-and-comparison-of-different-matching-methods-In-every-subfigure-blue_fig2_349096125</a:t>
            </a:r>
          </a:p>
        </p:txBody>
      </p:sp>
      <p:grpSp>
        <p:nvGrpSpPr>
          <p:cNvPr id="8" name="Group 7">
            <a:extLst>
              <a:ext uri="{FF2B5EF4-FFF2-40B4-BE49-F238E27FC236}">
                <a16:creationId xmlns:a16="http://schemas.microsoft.com/office/drawing/2014/main" id="{9355F71C-3DC9-1F06-694C-37A0589D97E9}"/>
              </a:ext>
            </a:extLst>
          </p:cNvPr>
          <p:cNvGrpSpPr/>
          <p:nvPr/>
        </p:nvGrpSpPr>
        <p:grpSpPr>
          <a:xfrm>
            <a:off x="4582274" y="906268"/>
            <a:ext cx="7228980" cy="5249455"/>
            <a:chOff x="4582274" y="906268"/>
            <a:chExt cx="7228980" cy="5249455"/>
          </a:xfrm>
        </p:grpSpPr>
        <p:pic>
          <p:nvPicPr>
            <p:cNvPr id="4" name="Picture 3">
              <a:extLst>
                <a:ext uri="{FF2B5EF4-FFF2-40B4-BE49-F238E27FC236}">
                  <a16:creationId xmlns:a16="http://schemas.microsoft.com/office/drawing/2014/main" id="{124EBFF1-6CE3-686D-76E5-5053F3DF4DF2}"/>
                </a:ext>
              </a:extLst>
            </p:cNvPr>
            <p:cNvPicPr>
              <a:picLocks noChangeAspect="1"/>
            </p:cNvPicPr>
            <p:nvPr/>
          </p:nvPicPr>
          <p:blipFill>
            <a:blip r:embed="rId4"/>
            <a:stretch>
              <a:fillRect/>
            </a:stretch>
          </p:blipFill>
          <p:spPr>
            <a:xfrm>
              <a:off x="4582274" y="906268"/>
              <a:ext cx="7228980" cy="5249455"/>
            </a:xfrm>
            <a:prstGeom prst="rect">
              <a:avLst/>
            </a:prstGeom>
            <a:ln>
              <a:solidFill>
                <a:schemeClr val="tx1"/>
              </a:solidFill>
            </a:ln>
          </p:spPr>
        </p:pic>
        <p:sp>
          <p:nvSpPr>
            <p:cNvPr id="7" name="Rectangle: Rounded Corners 6">
              <a:extLst>
                <a:ext uri="{FF2B5EF4-FFF2-40B4-BE49-F238E27FC236}">
                  <a16:creationId xmlns:a16="http://schemas.microsoft.com/office/drawing/2014/main" id="{4ED03841-43DC-A64F-925D-8DE3239DCE0B}"/>
                </a:ext>
              </a:extLst>
            </p:cNvPr>
            <p:cNvSpPr/>
            <p:nvPr/>
          </p:nvSpPr>
          <p:spPr>
            <a:xfrm>
              <a:off x="5383658" y="1068512"/>
              <a:ext cx="2681555" cy="167468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Tree>
    <p:extLst>
      <p:ext uri="{BB962C8B-B14F-4D97-AF65-F5344CB8AC3E}">
        <p14:creationId xmlns:p14="http://schemas.microsoft.com/office/powerpoint/2010/main" val="39741948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lang="en-US" sz="2750" dirty="0">
                <a:solidFill>
                  <a:srgbClr val="0C2340"/>
                </a:solidFill>
                <a:latin typeface="Invention Light"/>
              </a:rPr>
              <a:t>Matching by Example - Event: Speaker Program [MMF] - </a:t>
            </a:r>
            <a:r>
              <a:rPr kumimoji="0" lang="en-US" sz="2750" b="0" i="0" u="none" strike="noStrike" kern="600" cap="none" spc="50" normalizeH="0" baseline="0" noProof="0" dirty="0">
                <a:ln>
                  <a:noFill/>
                </a:ln>
                <a:solidFill>
                  <a:srgbClr val="0C2340"/>
                </a:solidFill>
                <a:effectLst/>
                <a:uLnTx/>
                <a:uFillTx/>
                <a:latin typeface="Invention Light"/>
                <a:ea typeface="+mj-ea"/>
              </a:rPr>
              <a:t>Definitions</a:t>
            </a:r>
          </a:p>
        </p:txBody>
      </p:sp>
      <p:graphicFrame>
        <p:nvGraphicFramePr>
          <p:cNvPr id="7" name="Table 6">
            <a:extLst>
              <a:ext uri="{FF2B5EF4-FFF2-40B4-BE49-F238E27FC236}">
                <a16:creationId xmlns:a16="http://schemas.microsoft.com/office/drawing/2014/main" id="{93D8AD7B-B558-D16E-46DC-643AEB574CB8}"/>
              </a:ext>
            </a:extLst>
          </p:cNvPr>
          <p:cNvGraphicFramePr>
            <a:graphicFrameLocks noGrp="1"/>
          </p:cNvGraphicFramePr>
          <p:nvPr>
            <p:extLst>
              <p:ext uri="{D42A27DB-BD31-4B8C-83A1-F6EECF244321}">
                <p14:modId xmlns:p14="http://schemas.microsoft.com/office/powerpoint/2010/main" val="3647701018"/>
              </p:ext>
            </p:extLst>
          </p:nvPr>
        </p:nvGraphicFramePr>
        <p:xfrm>
          <a:off x="639034" y="1718706"/>
          <a:ext cx="10581917" cy="2306320"/>
        </p:xfrm>
        <a:graphic>
          <a:graphicData uri="http://schemas.openxmlformats.org/drawingml/2006/table">
            <a:tbl>
              <a:tblPr/>
              <a:tblGrid>
                <a:gridCol w="1732885">
                  <a:extLst>
                    <a:ext uri="{9D8B030D-6E8A-4147-A177-3AD203B41FA5}">
                      <a16:colId xmlns:a16="http://schemas.microsoft.com/office/drawing/2014/main" val="2248477519"/>
                    </a:ext>
                  </a:extLst>
                </a:gridCol>
                <a:gridCol w="1356852">
                  <a:extLst>
                    <a:ext uri="{9D8B030D-6E8A-4147-A177-3AD203B41FA5}">
                      <a16:colId xmlns:a16="http://schemas.microsoft.com/office/drawing/2014/main" val="2911414490"/>
                    </a:ext>
                  </a:extLst>
                </a:gridCol>
                <a:gridCol w="7492180">
                  <a:extLst>
                    <a:ext uri="{9D8B030D-6E8A-4147-A177-3AD203B41FA5}">
                      <a16:colId xmlns:a16="http://schemas.microsoft.com/office/drawing/2014/main" val="3753829050"/>
                    </a:ext>
                  </a:extLst>
                </a:gridCol>
              </a:tblGrid>
              <a:tr h="184150">
                <a:tc gridSpan="3">
                  <a:txBody>
                    <a:bodyPr/>
                    <a:lstStyle/>
                    <a:p>
                      <a:pPr algn="ctr" fontAlgn="b"/>
                      <a:r>
                        <a:rPr lang="en-US" sz="1600" b="1" i="0" u="none" strike="noStrike">
                          <a:solidFill>
                            <a:srgbClr val="C00000"/>
                          </a:solidFill>
                          <a:effectLst/>
                          <a:latin typeface="Calibri" panose="020F0502020204030204" pitchFamily="34" charset="0"/>
                        </a:rPr>
                        <a:t>Time Periods</a:t>
                      </a:r>
                    </a:p>
                  </a:txBody>
                  <a:tcPr marL="6350" marR="6350" marT="635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5464783"/>
                  </a:ext>
                </a:extLst>
              </a:tr>
              <a:tr h="184150">
                <a:tc>
                  <a:txBody>
                    <a:bodyPr/>
                    <a:lstStyle/>
                    <a:p>
                      <a:pPr algn="l" fontAlgn="ctr"/>
                      <a:r>
                        <a:rPr lang="en-US" sz="1600" b="1" i="0" u="none" strike="noStrike">
                          <a:solidFill>
                            <a:srgbClr val="000000"/>
                          </a:solidFill>
                          <a:effectLst/>
                          <a:latin typeface="Calibri" panose="020F0502020204030204" pitchFamily="34" charset="0"/>
                        </a:rPr>
                        <a:t>Data Time Period </a:t>
                      </a:r>
                    </a:p>
                  </a:txBody>
                  <a:tcPr marL="6350" marR="6350" marT="6350" marB="0" anchor="ctr">
                    <a:lnL>
                      <a:noFill/>
                    </a:lnL>
                    <a:lnR>
                      <a:noFill/>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15 Months</a:t>
                      </a:r>
                    </a:p>
                  </a:txBody>
                  <a:tcPr marL="6350" marR="6350" marT="6350" marB="0" anchor="ctr">
                    <a:lnL>
                      <a:noFill/>
                    </a:lnL>
                    <a:lnR>
                      <a:noFill/>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Jan 22 to Mar 23</a:t>
                      </a:r>
                    </a:p>
                  </a:txBody>
                  <a:tcPr marL="6350" marR="6350" marT="6350" marB="0" anchor="ctr">
                    <a:lnL>
                      <a:noFill/>
                    </a:lnL>
                    <a:lnR>
                      <a:noFill/>
                    </a:lnR>
                    <a:lnT>
                      <a:noFill/>
                    </a:lnT>
                    <a:lnB>
                      <a:noFill/>
                    </a:lnB>
                  </a:tcPr>
                </a:tc>
                <a:extLst>
                  <a:ext uri="{0D108BD9-81ED-4DB2-BD59-A6C34878D82A}">
                    <a16:rowId xmlns:a16="http://schemas.microsoft.com/office/drawing/2014/main" val="1254859176"/>
                  </a:ext>
                </a:extLst>
              </a:tr>
              <a:tr h="184150">
                <a:tc>
                  <a:txBody>
                    <a:bodyPr/>
                    <a:lstStyle/>
                    <a:p>
                      <a:pPr algn="l" fontAlgn="ctr"/>
                      <a:r>
                        <a:rPr lang="en-US" sz="1600" b="1" i="0" u="none" strike="noStrike">
                          <a:solidFill>
                            <a:srgbClr val="000000"/>
                          </a:solidFill>
                          <a:effectLst/>
                          <a:latin typeface="Calibri" panose="020F0502020204030204" pitchFamily="34" charset="0"/>
                        </a:rPr>
                        <a:t>Analysis Period</a:t>
                      </a:r>
                    </a:p>
                  </a:txBody>
                  <a:tcPr marL="6350" marR="6350" marT="6350" marB="0" anchor="ctr">
                    <a:lnL>
                      <a:noFill/>
                    </a:lnL>
                    <a:lnR>
                      <a:noFill/>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6 Months</a:t>
                      </a:r>
                    </a:p>
                  </a:txBody>
                  <a:tcPr marL="6350" marR="6350" marT="6350" marB="0" anchor="ctr">
                    <a:lnL>
                      <a:noFill/>
                    </a:lnL>
                    <a:lnR>
                      <a:noFill/>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Jul 22 to Dec 22</a:t>
                      </a:r>
                    </a:p>
                  </a:txBody>
                  <a:tcPr marL="6350" marR="6350" marT="6350" marB="0" anchor="ctr">
                    <a:lnL>
                      <a:noFill/>
                    </a:lnL>
                    <a:lnR>
                      <a:noFill/>
                    </a:lnR>
                    <a:lnT>
                      <a:noFill/>
                    </a:lnT>
                    <a:lnB>
                      <a:noFill/>
                    </a:lnB>
                  </a:tcPr>
                </a:tc>
                <a:extLst>
                  <a:ext uri="{0D108BD9-81ED-4DB2-BD59-A6C34878D82A}">
                    <a16:rowId xmlns:a16="http://schemas.microsoft.com/office/drawing/2014/main" val="1848971388"/>
                  </a:ext>
                </a:extLst>
              </a:tr>
              <a:tr h="463550">
                <a:tc>
                  <a:txBody>
                    <a:bodyPr/>
                    <a:lstStyle/>
                    <a:p>
                      <a:pPr algn="l" fontAlgn="ctr"/>
                      <a:r>
                        <a:rPr lang="en-US" sz="1600" b="1" i="0" u="none" strike="noStrike">
                          <a:solidFill>
                            <a:srgbClr val="000000"/>
                          </a:solidFill>
                          <a:effectLst/>
                          <a:latin typeface="Calibri" panose="020F0502020204030204" pitchFamily="34" charset="0"/>
                        </a:rPr>
                        <a:t>Event Month</a:t>
                      </a:r>
                    </a:p>
                  </a:txBody>
                  <a:tcPr marL="6350" marR="6350" marT="6350" marB="0" anchor="ctr">
                    <a:lnL>
                      <a:noFill/>
                    </a:lnL>
                    <a:lnR>
                      <a:noFill/>
                    </a:lnR>
                    <a:lnT>
                      <a:noFill/>
                    </a:lnT>
                    <a:lnB>
                      <a:noFill/>
                    </a:lnB>
                  </a:tcPr>
                </a:tc>
                <a:tc gridSpan="2">
                  <a:txBody>
                    <a:bodyPr/>
                    <a:lstStyle/>
                    <a:p>
                      <a:pPr algn="l" fontAlgn="ctr"/>
                      <a:r>
                        <a:rPr lang="en-US" sz="1600" b="0" i="0" u="none" strike="noStrike" dirty="0">
                          <a:solidFill>
                            <a:srgbClr val="000000"/>
                          </a:solidFill>
                          <a:effectLst/>
                          <a:latin typeface="Calibri" panose="020F0502020204030204" pitchFamily="34" charset="0"/>
                        </a:rPr>
                        <a:t>Month of First Exposure within Analysis Period (Jul 22 to Dec 22)</a:t>
                      </a:r>
                    </a:p>
                  </a:txBody>
                  <a:tcPr marL="6350" marR="6350" marT="635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4213285831"/>
                  </a:ext>
                </a:extLst>
              </a:tr>
              <a:tr h="679450">
                <a:tc>
                  <a:txBody>
                    <a:bodyPr/>
                    <a:lstStyle/>
                    <a:p>
                      <a:pPr algn="l" fontAlgn="ctr"/>
                      <a:r>
                        <a:rPr lang="en-US" sz="1600" b="1" i="0" u="none" strike="noStrike">
                          <a:solidFill>
                            <a:srgbClr val="000000"/>
                          </a:solidFill>
                          <a:effectLst/>
                          <a:latin typeface="Calibri" panose="020F0502020204030204" pitchFamily="34" charset="0"/>
                        </a:rPr>
                        <a:t>Post Period</a:t>
                      </a:r>
                    </a:p>
                  </a:txBody>
                  <a:tcPr marL="6350" marR="6350" marT="6350" marB="0" anchor="ctr">
                    <a:lnL>
                      <a:noFill/>
                    </a:lnL>
                    <a:lnR>
                      <a:noFill/>
                    </a:lnR>
                    <a:lnT>
                      <a:noFill/>
                    </a:lnT>
                    <a:lnB>
                      <a:noFill/>
                    </a:lnB>
                  </a:tcPr>
                </a:tc>
                <a:tc gridSpan="2">
                  <a:txBody>
                    <a:bodyPr/>
                    <a:lstStyle/>
                    <a:p>
                      <a:pPr algn="l" fontAlgn="ctr"/>
                      <a:r>
                        <a:rPr lang="en-US" sz="1600" b="0" i="0" u="none" strike="noStrike" dirty="0">
                          <a:solidFill>
                            <a:srgbClr val="000000"/>
                          </a:solidFill>
                          <a:effectLst/>
                          <a:latin typeface="Calibri" panose="020F0502020204030204" pitchFamily="34" charset="0"/>
                        </a:rPr>
                        <a:t>6 Months from Event Month (including Event Month). If enough months of data is not available, then post month is </a:t>
                      </a:r>
                      <a:r>
                        <a:rPr lang="en-US" sz="1600" b="0" i="0" u="none" strike="noStrike" dirty="0" err="1">
                          <a:solidFill>
                            <a:srgbClr val="000000"/>
                          </a:solidFill>
                          <a:effectLst/>
                          <a:latin typeface="Calibri" panose="020F0502020204030204" pitchFamily="34" charset="0"/>
                        </a:rPr>
                        <a:t>upto</a:t>
                      </a:r>
                      <a:r>
                        <a:rPr lang="en-US" sz="1600" b="0" i="0" u="none" strike="noStrike" dirty="0">
                          <a:solidFill>
                            <a:srgbClr val="000000"/>
                          </a:solidFill>
                          <a:effectLst/>
                          <a:latin typeface="Calibri" panose="020F0502020204030204" pitchFamily="34" charset="0"/>
                        </a:rPr>
                        <a:t> end of data availability (Mar 23)</a:t>
                      </a:r>
                    </a:p>
                  </a:txBody>
                  <a:tcPr marL="6350" marR="6350" marT="635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614086301"/>
                  </a:ext>
                </a:extLst>
              </a:tr>
              <a:tr h="412750">
                <a:tc>
                  <a:txBody>
                    <a:bodyPr/>
                    <a:lstStyle/>
                    <a:p>
                      <a:pPr algn="l" fontAlgn="ctr"/>
                      <a:r>
                        <a:rPr lang="en-US" sz="1600" b="1" i="0" u="none" strike="noStrike">
                          <a:solidFill>
                            <a:srgbClr val="000000"/>
                          </a:solidFill>
                          <a:effectLst/>
                          <a:latin typeface="Calibri" panose="020F0502020204030204" pitchFamily="34" charset="0"/>
                        </a:rPr>
                        <a:t>Pre Period</a:t>
                      </a:r>
                    </a:p>
                  </a:txBody>
                  <a:tcPr marL="6350" marR="6350" marT="6350" marB="0" anchor="ctr">
                    <a:lnL>
                      <a:noFill/>
                    </a:lnL>
                    <a:lnR>
                      <a:noFill/>
                    </a:lnR>
                    <a:lnT>
                      <a:noFill/>
                    </a:lnT>
                    <a:lnB>
                      <a:noFill/>
                    </a:lnB>
                  </a:tcPr>
                </a:tc>
                <a:tc gridSpan="2">
                  <a:txBody>
                    <a:bodyPr/>
                    <a:lstStyle/>
                    <a:p>
                      <a:pPr algn="l" fontAlgn="ctr"/>
                      <a:r>
                        <a:rPr lang="en-US" sz="1600" b="0" i="0" u="none" strike="noStrike" dirty="0">
                          <a:solidFill>
                            <a:srgbClr val="000000"/>
                          </a:solidFill>
                          <a:effectLst/>
                          <a:latin typeface="Calibri" panose="020F0502020204030204" pitchFamily="34" charset="0"/>
                        </a:rPr>
                        <a:t>6 months prior to Event Month (not including event month)</a:t>
                      </a:r>
                    </a:p>
                  </a:txBody>
                  <a:tcPr marL="6350" marR="6350" marT="635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302125990"/>
                  </a:ext>
                </a:extLst>
              </a:tr>
            </a:tbl>
          </a:graphicData>
        </a:graphic>
      </p:graphicFrame>
      <p:graphicFrame>
        <p:nvGraphicFramePr>
          <p:cNvPr id="9" name="Table 8">
            <a:extLst>
              <a:ext uri="{FF2B5EF4-FFF2-40B4-BE49-F238E27FC236}">
                <a16:creationId xmlns:a16="http://schemas.microsoft.com/office/drawing/2014/main" id="{8906B4F3-851F-F9B9-AC03-D15DC546081C}"/>
              </a:ext>
            </a:extLst>
          </p:cNvPr>
          <p:cNvGraphicFramePr>
            <a:graphicFrameLocks noGrp="1"/>
          </p:cNvGraphicFramePr>
          <p:nvPr>
            <p:extLst>
              <p:ext uri="{D42A27DB-BD31-4B8C-83A1-F6EECF244321}">
                <p14:modId xmlns:p14="http://schemas.microsoft.com/office/powerpoint/2010/main" val="1334584798"/>
              </p:ext>
            </p:extLst>
          </p:nvPr>
        </p:nvGraphicFramePr>
        <p:xfrm>
          <a:off x="639034" y="4496550"/>
          <a:ext cx="10500914" cy="1125220"/>
        </p:xfrm>
        <a:graphic>
          <a:graphicData uri="http://schemas.openxmlformats.org/drawingml/2006/table">
            <a:tbl>
              <a:tblPr/>
              <a:tblGrid>
                <a:gridCol w="4469398">
                  <a:extLst>
                    <a:ext uri="{9D8B030D-6E8A-4147-A177-3AD203B41FA5}">
                      <a16:colId xmlns:a16="http://schemas.microsoft.com/office/drawing/2014/main" val="707415131"/>
                    </a:ext>
                  </a:extLst>
                </a:gridCol>
                <a:gridCol w="6031516">
                  <a:extLst>
                    <a:ext uri="{9D8B030D-6E8A-4147-A177-3AD203B41FA5}">
                      <a16:colId xmlns:a16="http://schemas.microsoft.com/office/drawing/2014/main" val="1295118067"/>
                    </a:ext>
                  </a:extLst>
                </a:gridCol>
              </a:tblGrid>
              <a:tr h="184150">
                <a:tc gridSpan="2">
                  <a:txBody>
                    <a:bodyPr/>
                    <a:lstStyle/>
                    <a:p>
                      <a:pPr algn="ctr" fontAlgn="b"/>
                      <a:r>
                        <a:rPr lang="en-US" sz="1600" b="1" i="0" u="none" strike="noStrike">
                          <a:solidFill>
                            <a:srgbClr val="C00000"/>
                          </a:solidFill>
                          <a:effectLst/>
                          <a:latin typeface="Calibri" panose="020F0502020204030204" pitchFamily="34" charset="0"/>
                        </a:rPr>
                        <a:t>Data</a:t>
                      </a:r>
                    </a:p>
                  </a:txBody>
                  <a:tcPr marL="6350" marR="6350" marT="635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86947006"/>
                  </a:ext>
                </a:extLst>
              </a:tr>
              <a:tr h="184150">
                <a:tc gridSpan="2">
                  <a:txBody>
                    <a:bodyPr/>
                    <a:lstStyle/>
                    <a:p>
                      <a:pPr algn="l" fontAlgn="ctr"/>
                      <a:r>
                        <a:rPr lang="en-US" sz="1600" b="0" i="0" u="none" strike="noStrike">
                          <a:solidFill>
                            <a:srgbClr val="000000"/>
                          </a:solidFill>
                          <a:effectLst/>
                          <a:latin typeface="Calibri" panose="020F0502020204030204" pitchFamily="34" charset="0"/>
                        </a:rPr>
                        <a:t>2 Test Candidates, 10 Control Pool Candidates.</a:t>
                      </a:r>
                    </a:p>
                  </a:txBody>
                  <a:tcPr marL="6350" marR="6350" marT="6350" marB="0"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46907778"/>
                  </a:ext>
                </a:extLst>
              </a:tr>
              <a:tr h="184150">
                <a:tc>
                  <a:txBody>
                    <a:bodyPr/>
                    <a:lstStyle/>
                    <a:p>
                      <a:pPr algn="l" fontAlgn="b"/>
                      <a:r>
                        <a:rPr lang="en-US" sz="1600" b="1" i="0" u="none" strike="noStrike">
                          <a:solidFill>
                            <a:srgbClr val="000000"/>
                          </a:solidFill>
                          <a:effectLst/>
                          <a:latin typeface="Calibri" panose="020F0502020204030204" pitchFamily="34" charset="0"/>
                        </a:rPr>
                        <a:t>Level </a:t>
                      </a:r>
                      <a:r>
                        <a:rPr lang="en-US" sz="1600" b="0" i="0" u="none" strike="noStrike">
                          <a:solidFill>
                            <a:srgbClr val="000000"/>
                          </a:solidFill>
                          <a:effectLst/>
                          <a:latin typeface="Calibri" panose="020F0502020204030204" pitchFamily="34" charset="0"/>
                        </a:rPr>
                        <a:t>- Candidate x Month</a:t>
                      </a:r>
                    </a:p>
                  </a:txBody>
                  <a:tcPr marL="6350" marR="6350" marT="6350"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252910927"/>
                  </a:ext>
                </a:extLst>
              </a:tr>
              <a:tr h="374650">
                <a:tc gridSpan="2">
                  <a:txBody>
                    <a:bodyPr/>
                    <a:lstStyle/>
                    <a:p>
                      <a:pPr algn="l" fontAlgn="b"/>
                      <a:r>
                        <a:rPr lang="en-US" sz="1600" b="1" i="0" u="none" strike="noStrike" dirty="0">
                          <a:solidFill>
                            <a:srgbClr val="000000"/>
                          </a:solidFill>
                          <a:effectLst/>
                          <a:latin typeface="Calibri" panose="020F0502020204030204" pitchFamily="34" charset="0"/>
                        </a:rPr>
                        <a:t>Variables</a:t>
                      </a:r>
                      <a:r>
                        <a:rPr lang="en-US" sz="1600" b="0" i="0" u="none" strike="noStrike" dirty="0">
                          <a:solidFill>
                            <a:srgbClr val="000000"/>
                          </a:solidFill>
                          <a:effectLst/>
                          <a:latin typeface="Calibri" panose="020F0502020204030204" pitchFamily="34" charset="0"/>
                        </a:rPr>
                        <a:t> - "Y" is the variable to measure lift in post period. X1 to X3 are variables to match in pre-period.</a:t>
                      </a:r>
                    </a:p>
                  </a:txBody>
                  <a:tcPr marL="6350" marR="6350" marT="635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91164659"/>
                  </a:ext>
                </a:extLst>
              </a:tr>
            </a:tbl>
          </a:graphicData>
        </a:graphic>
      </p:graphicFrame>
    </p:spTree>
    <p:extLst>
      <p:ext uri="{BB962C8B-B14F-4D97-AF65-F5344CB8AC3E}">
        <p14:creationId xmlns:p14="http://schemas.microsoft.com/office/powerpoint/2010/main" val="830241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D97F68-CC38-3C48-B083-3B4A1457065E}" type="slidenum">
              <a:rPr kumimoji="0" lang="en-US" sz="900" b="0" i="0" u="none" strike="noStrike" kern="600" cap="none" spc="10" normalizeH="0" baseline="0" noProof="0">
                <a:ln>
                  <a:noFill/>
                </a:ln>
                <a:solidFill>
                  <a:srgbClr val="37424A"/>
                </a:solidFill>
                <a:effectLst/>
                <a:uLnTx/>
                <a:uFillTx/>
                <a:latin typeface="Arial Narrow"/>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600" cap="none" spc="10" normalizeH="0" baseline="0" noProof="0">
              <a:ln>
                <a:noFill/>
              </a:ln>
              <a:solidFill>
                <a:srgbClr val="37424A"/>
              </a:solidFill>
              <a:effectLst/>
              <a:uLnTx/>
              <a:uFillTx/>
              <a:latin typeface="Arial Narrow"/>
              <a:ea typeface="+mn-ea"/>
              <a:cs typeface="+mn-cs"/>
            </a:endParaRPr>
          </a:p>
        </p:txBody>
      </p:sp>
      <p:sp>
        <p:nvSpPr>
          <p:cNvPr id="31" name="Rectangle 4"/>
          <p:cNvSpPr txBox="1">
            <a:spLocks noChangeArrowheads="1"/>
          </p:cNvSpPr>
          <p:nvPr>
            <p:custDataLst>
              <p:tags r:id="rId1"/>
            </p:custDataLst>
          </p:nvPr>
        </p:nvSpPr>
        <p:spPr bwMode="auto">
          <a:xfrm>
            <a:off x="374904" y="396282"/>
            <a:ext cx="1143635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32" tIns="45716" rIns="91432" bIns="45716" rtlCol="0" anchor="ctr" anchorCtr="0">
            <a:noAutofit/>
          </a:bodyPr>
          <a:lstStyle>
            <a:lvl1pPr algn="l" defTabSz="457200" rtl="0" eaLnBrk="1" latinLnBrk="0" hangingPunct="1">
              <a:lnSpc>
                <a:spcPct val="90000"/>
              </a:lnSpc>
              <a:spcBef>
                <a:spcPct val="0"/>
              </a:spcBef>
              <a:buNone/>
              <a:defRPr sz="3200" kern="600" spc="50">
                <a:solidFill>
                  <a:schemeClr val="tx1"/>
                </a:solidFill>
                <a:latin typeface="Arial Narrow"/>
                <a:ea typeface="+mj-ea"/>
                <a:cs typeface="Arial Narrow"/>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750" b="0" i="0" u="none" strike="noStrike" kern="600" cap="none" spc="50" normalizeH="0" baseline="0" noProof="0" dirty="0">
                <a:ln>
                  <a:noFill/>
                </a:ln>
                <a:solidFill>
                  <a:srgbClr val="0C2340"/>
                </a:solidFill>
                <a:effectLst/>
                <a:uLnTx/>
                <a:uFillTx/>
                <a:latin typeface="Invention Light"/>
                <a:ea typeface="+mj-ea"/>
              </a:rPr>
              <a:t>Calendar</a:t>
            </a:r>
          </a:p>
        </p:txBody>
      </p:sp>
      <p:pic>
        <p:nvPicPr>
          <p:cNvPr id="2" name="Picture 1">
            <a:extLst>
              <a:ext uri="{FF2B5EF4-FFF2-40B4-BE49-F238E27FC236}">
                <a16:creationId xmlns:a16="http://schemas.microsoft.com/office/drawing/2014/main" id="{45A1742B-9710-05B4-63F2-924AD8758B08}"/>
              </a:ext>
            </a:extLst>
          </p:cNvPr>
          <p:cNvPicPr>
            <a:picLocks noChangeAspect="1"/>
          </p:cNvPicPr>
          <p:nvPr/>
        </p:nvPicPr>
        <p:blipFill>
          <a:blip r:embed="rId4"/>
          <a:stretch>
            <a:fillRect/>
          </a:stretch>
        </p:blipFill>
        <p:spPr>
          <a:xfrm>
            <a:off x="1445341" y="1449846"/>
            <a:ext cx="8852719" cy="3717375"/>
          </a:xfrm>
          <a:prstGeom prst="rect">
            <a:avLst/>
          </a:prstGeom>
          <a:ln>
            <a:solidFill>
              <a:schemeClr val="tx1"/>
            </a:solidFill>
          </a:ln>
        </p:spPr>
      </p:pic>
      <p:pic>
        <p:nvPicPr>
          <p:cNvPr id="3" name="Picture 2">
            <a:extLst>
              <a:ext uri="{FF2B5EF4-FFF2-40B4-BE49-F238E27FC236}">
                <a16:creationId xmlns:a16="http://schemas.microsoft.com/office/drawing/2014/main" id="{B7D58B49-E70F-A217-5921-0BE9724F3925}"/>
              </a:ext>
            </a:extLst>
          </p:cNvPr>
          <p:cNvPicPr>
            <a:picLocks noChangeAspect="1"/>
          </p:cNvPicPr>
          <p:nvPr/>
        </p:nvPicPr>
        <p:blipFill>
          <a:blip r:embed="rId5"/>
          <a:stretch>
            <a:fillRect/>
          </a:stretch>
        </p:blipFill>
        <p:spPr>
          <a:xfrm>
            <a:off x="1445341" y="5629687"/>
            <a:ext cx="7476447" cy="850900"/>
          </a:xfrm>
          <a:prstGeom prst="rect">
            <a:avLst/>
          </a:prstGeom>
          <a:ln>
            <a:solidFill>
              <a:schemeClr val="tx1"/>
            </a:solidFill>
          </a:ln>
        </p:spPr>
      </p:pic>
    </p:spTree>
    <p:extLst>
      <p:ext uri="{BB962C8B-B14F-4D97-AF65-F5344CB8AC3E}">
        <p14:creationId xmlns:p14="http://schemas.microsoft.com/office/powerpoint/2010/main" val="17662370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4apGaXG7WUicBTfw4LLmew"/>
</p:tagLst>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47AAA0-3E17-4D17-ACCC-88C0FDDDE60C}">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F678FA71510043B195A1786C6312B0" ma:contentTypeVersion="8" ma:contentTypeDescription="Create a new document." ma:contentTypeScope="" ma:versionID="7f6794eae2ab671940660f7552b83b54">
  <xsd:schema xmlns:xsd="http://www.w3.org/2001/XMLSchema" xmlns:xs="http://www.w3.org/2001/XMLSchema" xmlns:p="http://schemas.microsoft.com/office/2006/metadata/properties" xmlns:ns2="4b8faba5-28e6-4bad-b285-1ce4ed480925" xmlns:ns3="0ed980d0-2f8d-42c7-8d66-3c434fc0ea4b" targetNamespace="http://schemas.microsoft.com/office/2006/metadata/properties" ma:root="true" ma:fieldsID="cafbccc572dc2c0e541192a55a97c71c" ns2:_="" ns3:_="">
    <xsd:import namespace="4b8faba5-28e6-4bad-b285-1ce4ed480925"/>
    <xsd:import namespace="0ed980d0-2f8d-42c7-8d66-3c434fc0ea4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faba5-28e6-4bad-b285-1ce4ed480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d980d0-2f8d-42c7-8d66-3c434fc0ea4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9753bcd-dfeb-40f7-aae0-e49ee8cc79a7}" ma:internalName="TaxCatchAll" ma:showField="CatchAllData" ma:web="0ed980d0-2f8d-42c7-8d66-3c434fc0ea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8faba5-28e6-4bad-b285-1ce4ed480925">
      <Terms xmlns="http://schemas.microsoft.com/office/infopath/2007/PartnerControls"/>
    </lcf76f155ced4ddcb4097134ff3c332f>
    <TaxCatchAll xmlns="0ed980d0-2f8d-42c7-8d66-3c434fc0ea4b" xsi:nil="true"/>
  </documentManagement>
</p:properties>
</file>

<file path=customXml/itemProps1.xml><?xml version="1.0" encoding="utf-8"?>
<ds:datastoreItem xmlns:ds="http://schemas.openxmlformats.org/officeDocument/2006/customXml" ds:itemID="{F5DBAF2B-E805-4C9F-908A-2CFAD1FC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faba5-28e6-4bad-b285-1ce4ed480925"/>
    <ds:schemaRef ds:uri="0ed980d0-2f8d-42c7-8d66-3c434fc0e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330566-0913-436A-BAE1-E2499F0F0D61}">
  <ds:schemaRefs>
    <ds:schemaRef ds:uri="http://schemas.microsoft.com/sharepoint/v3/contenttype/forms"/>
  </ds:schemaRefs>
</ds:datastoreItem>
</file>

<file path=customXml/itemProps3.xml><?xml version="1.0" encoding="utf-8"?>
<ds:datastoreItem xmlns:ds="http://schemas.openxmlformats.org/officeDocument/2006/customXml" ds:itemID="{6A83BC6D-AD32-471F-B528-DB398937D951}">
  <ds:schemaRefs>
    <ds:schemaRef ds:uri="http://schemas.microsoft.com/office/2006/documentManagement/types"/>
    <ds:schemaRef ds:uri="http://www.w3.org/XML/1998/namespace"/>
    <ds:schemaRef ds:uri="http://purl.org/dc/terms/"/>
    <ds:schemaRef ds:uri="4b8faba5-28e6-4bad-b285-1ce4ed480925"/>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0ed980d0-2f8d-42c7-8d66-3c434fc0ea4b"/>
  </ds:schemaRefs>
</ds:datastoreItem>
</file>

<file path=docProps/app.xml><?xml version="1.0" encoding="utf-8"?>
<Properties xmlns="http://schemas.openxmlformats.org/officeDocument/2006/extended-properties" xmlns:vt="http://schemas.openxmlformats.org/officeDocument/2006/docPropsVTypes">
  <Template>Merck 16_9 default PPT template (1)</Template>
  <TotalTime>4739</TotalTime>
  <Words>1854</Words>
  <Application>Microsoft Office PowerPoint</Application>
  <PresentationFormat>Widescreen</PresentationFormat>
  <Paragraphs>255</Paragraphs>
  <Slides>28</Slides>
  <Notes>25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28</vt:i4>
      </vt:variant>
    </vt:vector>
  </HeadingPairs>
  <TitlesOfParts>
    <vt:vector size="42" baseType="lpstr">
      <vt:lpstr>Arial</vt:lpstr>
      <vt:lpstr>Arial Narrow</vt:lpstr>
      <vt:lpstr>Calibri</vt:lpstr>
      <vt:lpstr>Cambria Math</vt:lpstr>
      <vt:lpstr>Invention</vt:lpstr>
      <vt:lpstr>Invention Light</vt:lpstr>
      <vt:lpstr>Segoe UI</vt:lpstr>
      <vt:lpstr>Segoe UI Symbol</vt:lpstr>
      <vt:lpstr>Times New Roman</vt:lpstr>
      <vt:lpstr>Wingdings</vt:lpstr>
      <vt:lpstr>Merck 16:9 PPT Theme</vt:lpstr>
      <vt:lpstr>1_Default Design</vt:lpstr>
      <vt:lpstr>Picture</vt:lpstr>
      <vt:lpstr>Worksheet</vt:lpstr>
      <vt:lpstr>Test &amp; Control </vt:lpstr>
      <vt:lpstr>1. Basics and 1 to 1 Matching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University</dc:title>
  <dc:subject>2022 presentation</dc:subject>
  <dc:creator>Sinha, Anurag</dc:creator>
  <cp:keywords/>
  <dc:description>For external audiences in the US and Canada</dc:description>
  <cp:lastModifiedBy>A, Sarath</cp:lastModifiedBy>
  <cp:revision>264</cp:revision>
  <dcterms:created xsi:type="dcterms:W3CDTF">2022-11-08T10:28:18Z</dcterms:created>
  <dcterms:modified xsi:type="dcterms:W3CDTF">2023-09-27T08:04:07Z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0x010100FFF678FA71510043B195A1786C6312B0</vt:lpwstr>
  </property>
  <property fmtid="{D5CDD505-2E9C-101B-9397-08002B2CF9AE}" pid="3" name="MSIP_Label_927fd646-07cb-4c4e-a107-4e4d6b30ba1b_Enabled">
    <vt:lpwstr>true</vt:lpwstr>
  </property>
  <property fmtid="{D5CDD505-2E9C-101B-9397-08002B2CF9AE}" pid="4" name="MSIP_Label_927fd646-07cb-4c4e-a107-4e4d6b30ba1b_SetDate">
    <vt:lpwstr>2023-02-20T10:11:15Z</vt:lpwstr>
  </property>
  <property fmtid="{D5CDD505-2E9C-101B-9397-08002B2CF9AE}" pid="5" name="MSIP_Label_927fd646-07cb-4c4e-a107-4e4d6b30ba1b_Method">
    <vt:lpwstr>Privileged</vt:lpwstr>
  </property>
  <property fmtid="{D5CDD505-2E9C-101B-9397-08002B2CF9AE}" pid="6" name="MSIP_Label_927fd646-07cb-4c4e-a107-4e4d6b30ba1b_Name">
    <vt:lpwstr>927fd646-07cb-4c4e-a107-4e4d6b30ba1b</vt:lpwstr>
  </property>
  <property fmtid="{D5CDD505-2E9C-101B-9397-08002B2CF9AE}" pid="7" name="MSIP_Label_927fd646-07cb-4c4e-a107-4e4d6b30ba1b_SiteId">
    <vt:lpwstr>a00de4ec-48a8-43a6-be74-e31274e2060d</vt:lpwstr>
  </property>
  <property fmtid="{D5CDD505-2E9C-101B-9397-08002B2CF9AE}" pid="8" name="MSIP_Label_927fd646-07cb-4c4e-a107-4e4d6b30ba1b_ActionId">
    <vt:lpwstr>327d2cb7-7ab1-4f63-99d4-4d87d73f3514</vt:lpwstr>
  </property>
  <property fmtid="{D5CDD505-2E9C-101B-9397-08002B2CF9AE}" pid="9" name="MSIP_Label_927fd646-07cb-4c4e-a107-4e4d6b30ba1b_ContentBits">
    <vt:lpwstr>1</vt:lpwstr>
  </property>
  <property fmtid="{D5CDD505-2E9C-101B-9397-08002B2CF9AE}" pid="10" name="MerckAIPLabel">
    <vt:lpwstr>Proprietary</vt:lpwstr>
  </property>
  <property fmtid="{D5CDD505-2E9C-101B-9397-08002B2CF9AE}" pid="11" name="MerckAIPDataExchange">
    <vt:lpwstr>!MRKMIP@Proprietary</vt:lpwstr>
  </property>
</Properties>
</file>