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41" r:id="rId5"/>
  </p:sldMasterIdLst>
  <p:notesMasterIdLst>
    <p:notesMasterId r:id="rId11"/>
  </p:notesMasterIdLst>
  <p:sldIdLst>
    <p:sldId id="637" r:id="rId6"/>
    <p:sldId id="666" r:id="rId7"/>
    <p:sldId id="667" r:id="rId8"/>
    <p:sldId id="257" r:id="rId9"/>
    <p:sldId id="668" r:id="rId10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arma Data Skills 301" id="{CE25109D-E847-40CA-8DEC-066DADDCD4B2}">
          <p14:sldIdLst>
            <p14:sldId id="637"/>
            <p14:sldId id="666"/>
            <p14:sldId id="667"/>
            <p14:sldId id="257"/>
            <p14:sldId id="6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B"/>
    <a:srgbClr val="FF0000"/>
    <a:srgbClr val="00857C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6192"/>
  </p:normalViewPr>
  <p:slideViewPr>
    <p:cSldViewPr snapToGrid="0" showGuides="1">
      <p:cViewPr varScale="1">
        <p:scale>
          <a:sx n="60" d="100"/>
          <a:sy n="60" d="100"/>
        </p:scale>
        <p:origin x="102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28/09/2023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B81DB02-B8FA-8373-5631-0EDC7C06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2E0579-93D3-4C42-A2FD-6674A7DB2D2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6A67B7-487E-C7AA-C11B-554CFCE48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23312DF-B14C-2158-B8FE-A5C7C61BD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B81DB02-B8FA-8373-5631-0EDC7C06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2E0579-93D3-4C42-A2FD-6674A7DB2D2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6A67B7-487E-C7AA-C11B-554CFCE48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23312DF-B14C-2158-B8FE-A5C7C61BD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1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B81DB02-B8FA-8373-5631-0EDC7C06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2E0579-93D3-4C42-A2FD-6674A7DB2D2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6A67B7-487E-C7AA-C11B-554CFCE48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23312DF-B14C-2158-B8FE-A5C7C61BD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0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C477063E-CAEB-7D03-A6EB-EF34373B86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2317" y="304800"/>
            <a:ext cx="33867" cy="59563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B247AFD-FEAD-F673-3079-7000F2032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818" y="1068388"/>
          <a:ext cx="336338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373438" imgH="1017588" progId="Word.Picture.8">
                  <p:embed/>
                </p:oleObj>
              </mc:Choice>
              <mc:Fallback>
                <p:oleObj name="Picture" r:id="rId2" imgW="3373438" imgH="1017588" progId="Word.Picture.8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4B247AFD-FEAD-F673-3079-7000F2032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818" y="1068388"/>
                        <a:ext cx="336338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1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DEA763-B2AB-68CF-B447-2901F6AC4A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C1B3F-3110-4037-A9CD-B0AA591C6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958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0050EE-865A-1123-5546-A66F92621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5578A-FFD5-42A5-9949-8E0D4DB01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328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58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6DB07-AA27-9998-1B6C-6955124525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9D376-3BFD-4829-8560-AB2CE8AF8E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5715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72D9CF-2960-CA08-46EC-12A7C9A592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E94B7-DDDA-458F-919C-15F5D7F02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7054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605CC5-ADBE-CBE4-D2E7-0540C8BDC1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47664-89CD-49D1-8F45-414C74406B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8122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24A534-B496-7B66-5D49-5CDB17DD67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06C63-3835-4AE8-9282-7629EACC9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4704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8B614-285F-C5B8-FEAB-AFED56C072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447D3-D1AB-468D-BB4D-01E0AE0BA6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5094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D3A62-2260-692A-975A-E516AA0BF0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209AC-7D88-4E94-A645-CE101CF0B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5065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AE44CA-E0D4-AEFE-E21C-1791BEF638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E8D0E-9A85-411A-A413-168C297A90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305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33" y="87314"/>
            <a:ext cx="2904067" cy="6084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333" y="87314"/>
            <a:ext cx="8509000" cy="6084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F790A8-87F3-22B1-E279-A6690EFAA4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ACECD-69C7-4984-BF7A-7B1F9A97D5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6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1371600"/>
            <a:ext cx="113792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7E489A-EDDB-683C-B456-0CEFBF455B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7CF3D-84EC-4FDF-8FCC-0F827F367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2626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046AD-F425-C432-57DF-096B5E36D4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E7387-3260-44C0-B6E1-8034DE694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075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B8F438-440A-6378-8F52-4573FD8A1B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38B0-D1D0-4E0C-8A1E-A7E14399D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1509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C8879-2F92-564E-D923-32B4EB3CAD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3CDF6-48B6-485D-9DA8-A6DEBCF99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2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28,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18822E-D2A3-4DE6-9413-06AB7E9C7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333" y="87314"/>
            <a:ext cx="9448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31F5F01-A244-2938-3028-2BC8D4453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71600"/>
            <a:ext cx="11379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FBFF05DC-D91B-A762-19F6-5E33AAFBA4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fld id="{36D42897-4470-4722-8C9F-E11D3D6631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B8F76071-635B-AE50-A9F5-DF4342F6D5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863600"/>
            <a:ext cx="115824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1031" name="AutoShape 14">
            <a:extLst>
              <a:ext uri="{FF2B5EF4-FFF2-40B4-BE49-F238E27FC236}">
                <a16:creationId xmlns:a16="http://schemas.microsoft.com/office/drawing/2014/main" id="{9BE0461F-DB49-6DBE-3370-60FCE435FE23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0464800" y="3175"/>
            <a:ext cx="1625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1033" name="Rectangle 27">
            <a:extLst>
              <a:ext uri="{FF2B5EF4-FFF2-40B4-BE49-F238E27FC236}">
                <a16:creationId xmlns:a16="http://schemas.microsoft.com/office/drawing/2014/main" id="{4464B6D4-37B8-1531-B709-C7773607E1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55300" y="566739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>
                <a:solidFill>
                  <a:srgbClr val="FFFFFF"/>
                </a:solidFill>
              </a:rPr>
              <a:t>1T</a:t>
            </a:r>
            <a:endParaRPr lang="en-US" altLang="en-US" sz="900" b="0"/>
          </a:p>
        </p:txBody>
      </p:sp>
      <p:grpSp>
        <p:nvGrpSpPr>
          <p:cNvPr id="1034" name="Group 33">
            <a:extLst>
              <a:ext uri="{FF2B5EF4-FFF2-40B4-BE49-F238E27FC236}">
                <a16:creationId xmlns:a16="http://schemas.microsoft.com/office/drawing/2014/main" id="{35AC038B-8A57-774F-C152-95D8F3135B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598151" y="538163"/>
            <a:ext cx="281516" cy="176212"/>
            <a:chOff x="5007" y="339"/>
            <a:chExt cx="133" cy="111"/>
          </a:xfrm>
        </p:grpSpPr>
        <p:sp>
          <p:nvSpPr>
            <p:cNvPr id="1065" name="Freeform 28">
              <a:extLst>
                <a:ext uri="{FF2B5EF4-FFF2-40B4-BE49-F238E27FC236}">
                  <a16:creationId xmlns:a16="http://schemas.microsoft.com/office/drawing/2014/main" id="{4EB76EEA-8F13-6E9A-F818-D9430E9AF9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21 h 4000"/>
                <a:gd name="T2" fmla="*/ 7 w 4800"/>
                <a:gd name="T3" fmla="*/ 14 h 4000"/>
                <a:gd name="T4" fmla="*/ 119 w 4800"/>
                <a:gd name="T5" fmla="*/ 14 h 4000"/>
                <a:gd name="T6" fmla="*/ 119 w 4800"/>
                <a:gd name="T7" fmla="*/ 7 h 4000"/>
                <a:gd name="T8" fmla="*/ 126 w 4800"/>
                <a:gd name="T9" fmla="*/ 0 h 4000"/>
                <a:gd name="T10" fmla="*/ 133 w 4800"/>
                <a:gd name="T11" fmla="*/ 7 h 4000"/>
                <a:gd name="T12" fmla="*/ 133 w 4800"/>
                <a:gd name="T13" fmla="*/ 90 h 4000"/>
                <a:gd name="T14" fmla="*/ 126 w 4800"/>
                <a:gd name="T15" fmla="*/ 97 h 4000"/>
                <a:gd name="T16" fmla="*/ 14 w 4800"/>
                <a:gd name="T17" fmla="*/ 97 h 4000"/>
                <a:gd name="T18" fmla="*/ 14 w 4800"/>
                <a:gd name="T19" fmla="*/ 104 h 4000"/>
                <a:gd name="T20" fmla="*/ 7 w 4800"/>
                <a:gd name="T21" fmla="*/ 111 h 4000"/>
                <a:gd name="T22" fmla="*/ 0 w 4800"/>
                <a:gd name="T23" fmla="*/ 104 h 4000"/>
                <a:gd name="T24" fmla="*/ 0 w 4800"/>
                <a:gd name="T25" fmla="*/ 21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6" name="Freeform 29">
              <a:extLst>
                <a:ext uri="{FF2B5EF4-FFF2-40B4-BE49-F238E27FC236}">
                  <a16:creationId xmlns:a16="http://schemas.microsoft.com/office/drawing/2014/main" id="{0F7A2097-BB7A-A544-9EEE-3ADDA142F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4 h 375"/>
                <a:gd name="T2" fmla="*/ 7 w 500"/>
                <a:gd name="T3" fmla="*/ 11 h 375"/>
                <a:gd name="T4" fmla="*/ 14 w 500"/>
                <a:gd name="T5" fmla="*/ 4 h 375"/>
                <a:gd name="T6" fmla="*/ 11 w 500"/>
                <a:gd name="T7" fmla="*/ 0 h 375"/>
                <a:gd name="T8" fmla="*/ 7 w 500"/>
                <a:gd name="T9" fmla="*/ 4 h 375"/>
                <a:gd name="T10" fmla="*/ 7 w 500"/>
                <a:gd name="T11" fmla="*/ 1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7" name="Line 30">
              <a:extLst>
                <a:ext uri="{FF2B5EF4-FFF2-40B4-BE49-F238E27FC236}">
                  <a16:creationId xmlns:a16="http://schemas.microsoft.com/office/drawing/2014/main" id="{CF597197-BBAF-0A52-47C3-76C62560F65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8" name="Freeform 31">
              <a:extLst>
                <a:ext uri="{FF2B5EF4-FFF2-40B4-BE49-F238E27FC236}">
                  <a16:creationId xmlns:a16="http://schemas.microsoft.com/office/drawing/2014/main" id="{C25980C1-4D39-3B1B-17D9-E617446856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14 w 500"/>
                <a:gd name="T1" fmla="*/ 0 h 250"/>
                <a:gd name="T2" fmla="*/ 7 w 500"/>
                <a:gd name="T3" fmla="*/ 7 h 250"/>
                <a:gd name="T4" fmla="*/ 0 w 500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E1EF9B18-DE41-7687-CDD6-D04F27408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4 w 250"/>
                <a:gd name="T3" fmla="*/ 4 h 250"/>
                <a:gd name="T4" fmla="*/ 7 w 250"/>
                <a:gd name="T5" fmla="*/ 0 h 250"/>
                <a:gd name="T6" fmla="*/ 7 w 250"/>
                <a:gd name="T7" fmla="*/ 7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</p:grpSp>
      <p:sp>
        <p:nvSpPr>
          <p:cNvPr id="1037" name="Rectangle 39">
            <a:extLst>
              <a:ext uri="{FF2B5EF4-FFF2-40B4-BE49-F238E27FC236}">
                <a16:creationId xmlns:a16="http://schemas.microsoft.com/office/drawing/2014/main" id="{6FB1990C-5746-A8F5-2501-865BB1CB1A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68567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endParaRPr lang="en-US" altLang="en-US" sz="900" b="0"/>
          </a:p>
        </p:txBody>
      </p:sp>
      <p:sp>
        <p:nvSpPr>
          <p:cNvPr id="1038" name="Rectangle 40">
            <a:extLst>
              <a:ext uri="{FF2B5EF4-FFF2-40B4-BE49-F238E27FC236}">
                <a16:creationId xmlns:a16="http://schemas.microsoft.com/office/drawing/2014/main" id="{2B0506E8-2EE1-BE20-016A-527F11EEE7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2068" y="163514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endParaRPr lang="en-US" altLang="en-US" sz="900" b="0"/>
          </a:p>
        </p:txBody>
      </p:sp>
      <p:sp>
        <p:nvSpPr>
          <p:cNvPr id="1039" name="Rectangle 41">
            <a:extLst>
              <a:ext uri="{FF2B5EF4-FFF2-40B4-BE49-F238E27FC236}">
                <a16:creationId xmlns:a16="http://schemas.microsoft.com/office/drawing/2014/main" id="{F0F0FF94-0DBF-E955-E333-69E6B91465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71767" y="274639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&amp;</a:t>
            </a:r>
            <a:endParaRPr lang="en-US" altLang="en-US" sz="900" b="0"/>
          </a:p>
        </p:txBody>
      </p:sp>
      <p:sp>
        <p:nvSpPr>
          <p:cNvPr id="1040" name="Rectangle 42">
            <a:extLst>
              <a:ext uri="{FF2B5EF4-FFF2-40B4-BE49-F238E27FC236}">
                <a16:creationId xmlns:a16="http://schemas.microsoft.com/office/drawing/2014/main" id="{A727FD77-9992-7E1E-44CF-5FD15E1340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13584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endParaRPr lang="en-US" altLang="en-US" sz="900" b="0"/>
          </a:p>
        </p:txBody>
      </p:sp>
      <p:sp>
        <p:nvSpPr>
          <p:cNvPr id="1041" name="Rectangle 43">
            <a:extLst>
              <a:ext uri="{FF2B5EF4-FFF2-40B4-BE49-F238E27FC236}">
                <a16:creationId xmlns:a16="http://schemas.microsoft.com/office/drawing/2014/main" id="{27CA0549-D2E7-0D0E-D779-4E8421C1A7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61751" y="52705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endParaRPr lang="en-US" altLang="en-US" sz="900" b="0"/>
          </a:p>
        </p:txBody>
      </p:sp>
      <p:sp>
        <p:nvSpPr>
          <p:cNvPr id="1044" name="Rectangle 49">
            <a:extLst>
              <a:ext uri="{FF2B5EF4-FFF2-40B4-BE49-F238E27FC236}">
                <a16:creationId xmlns:a16="http://schemas.microsoft.com/office/drawing/2014/main" id="{91C6AA9F-E7BE-DFAF-FE88-B589AD1E42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94484" y="3333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endParaRPr lang="en-US" altLang="en-US" sz="900" b="0"/>
          </a:p>
        </p:txBody>
      </p:sp>
      <p:sp>
        <p:nvSpPr>
          <p:cNvPr id="1045" name="Rectangle 50">
            <a:extLst>
              <a:ext uri="{FF2B5EF4-FFF2-40B4-BE49-F238E27FC236}">
                <a16:creationId xmlns:a16="http://schemas.microsoft.com/office/drawing/2014/main" id="{08FD5756-143D-063D-CE27-49C0FD611E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2067" y="163514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endParaRPr lang="en-US" altLang="en-US" sz="900" b="0"/>
          </a:p>
        </p:txBody>
      </p:sp>
      <p:sp>
        <p:nvSpPr>
          <p:cNvPr id="1046" name="Rectangle 51">
            <a:extLst>
              <a:ext uri="{FF2B5EF4-FFF2-40B4-BE49-F238E27FC236}">
                <a16:creationId xmlns:a16="http://schemas.microsoft.com/office/drawing/2014/main" id="{51D69E05-2F0C-12C1-6481-E1EA2B74C5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71767" y="274639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&amp;</a:t>
            </a:r>
            <a:endParaRPr lang="en-US" altLang="en-US" sz="900" b="0"/>
          </a:p>
        </p:txBody>
      </p:sp>
      <p:sp>
        <p:nvSpPr>
          <p:cNvPr id="1047" name="Rectangle 52">
            <a:extLst>
              <a:ext uri="{FF2B5EF4-FFF2-40B4-BE49-F238E27FC236}">
                <a16:creationId xmlns:a16="http://schemas.microsoft.com/office/drawing/2014/main" id="{9FD8A50F-509E-91A4-739F-FC68C4B0FD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13584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endParaRPr lang="en-US" altLang="en-US" sz="900" b="0"/>
          </a:p>
        </p:txBody>
      </p:sp>
      <p:sp>
        <p:nvSpPr>
          <p:cNvPr id="1048" name="Rectangle 53">
            <a:extLst>
              <a:ext uri="{FF2B5EF4-FFF2-40B4-BE49-F238E27FC236}">
                <a16:creationId xmlns:a16="http://schemas.microsoft.com/office/drawing/2014/main" id="{E9F9BC0C-06CB-D98D-5812-A72BD05D03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61751" y="52705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endParaRPr lang="en-US" altLang="en-US" sz="900" b="0"/>
          </a:p>
        </p:txBody>
      </p:sp>
      <p:sp>
        <p:nvSpPr>
          <p:cNvPr id="1049" name="Rectangle 54">
            <a:extLst>
              <a:ext uri="{FF2B5EF4-FFF2-40B4-BE49-F238E27FC236}">
                <a16:creationId xmlns:a16="http://schemas.microsoft.com/office/drawing/2014/main" id="{835868D6-91BA-EC90-96AA-DAACBF87A4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55301" y="566739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>
                <a:solidFill>
                  <a:srgbClr val="FFFFFF"/>
                </a:solidFill>
              </a:rPr>
              <a:t>1Team</a:t>
            </a:r>
            <a:endParaRPr lang="en-US" altLang="en-US" sz="900" b="0"/>
          </a:p>
        </p:txBody>
      </p:sp>
      <p:sp>
        <p:nvSpPr>
          <p:cNvPr id="1053" name="Text Box 64">
            <a:extLst>
              <a:ext uri="{FF2B5EF4-FFF2-40B4-BE49-F238E27FC236}">
                <a16:creationId xmlns:a16="http://schemas.microsoft.com/office/drawing/2014/main" id="{4054AC48-2D88-CF7C-FEF8-41453FB5B9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6154738"/>
            <a:ext cx="601556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800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72087-9DE0-7CA3-40DD-7399ABB799B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911197" y="6309418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23977516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0E2A63D-4C17-3982-A141-159E54C037B6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3695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2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ml.princeton.edu/sites/g/files/toruqf911/files/documents/Abadie_SCM_6-202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2212848"/>
            <a:ext cx="11436351" cy="2020824"/>
          </a:xfrm>
        </p:spPr>
        <p:txBody>
          <a:bodyPr/>
          <a:lstStyle/>
          <a:p>
            <a:r>
              <a:rPr lang="en-GB" dirty="0"/>
              <a:t>Test/Control – Module 3</a:t>
            </a:r>
            <a:br>
              <a:rPr lang="en-GB" dirty="0"/>
            </a:br>
            <a:r>
              <a:rPr lang="en-GB" dirty="0"/>
              <a:t>Synthetic Controls</a:t>
            </a:r>
            <a:br>
              <a:rPr lang="en-GB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32225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612701C-9425-553D-BAC7-C2524E312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145DF22-2BF6-4BDB-9C19-0A35D310BC6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91C742-F103-197B-FD7A-05B383DA6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157" y="2774892"/>
            <a:ext cx="11312435" cy="22737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latin typeface="Invention" panose="020B0503020008020204" pitchFamily="34" charset="0"/>
              </a:rPr>
              <a:t>Discuss Synthetic Control Concepts and Examples from Dr. Alberto Abadie’s Presentation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>
                <a:latin typeface="Invention" panose="020B0503020008020204" pitchFamily="34" charset="0"/>
                <a:hlinkClick r:id="rId3"/>
              </a:rPr>
              <a:t>https://csml.princeton.edu/sites/g/files/toruqf911/files/documents/Abadie_SCM_6-2022.pdf </a:t>
            </a:r>
            <a:endParaRPr lang="en-US" altLang="en-US" sz="2000" dirty="0">
              <a:latin typeface="Invention" panose="020B05030200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3162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612701C-9425-553D-BAC7-C2524E312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145DF22-2BF6-4BDB-9C19-0A35D310BC6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91C742-F103-197B-FD7A-05B383DA6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28031" y="3099439"/>
            <a:ext cx="8135938" cy="1536356"/>
          </a:xfrm>
        </p:spPr>
        <p:txBody>
          <a:bodyPr/>
          <a:lstStyle/>
          <a:p>
            <a:pPr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Invention" panose="020B0503020008020204" pitchFamily="34" charset="0"/>
              </a:rPr>
              <a:t>CVS Example – Application of Synthetic Control to understand impact of Merck’s CVS GAP Tool Investments</a:t>
            </a:r>
            <a:endParaRPr lang="en-US" altLang="en-US" dirty="0">
              <a:latin typeface="Invention" panose="020B05030200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604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95DFD-9689-45FC-8E08-2337CBA07518}"/>
              </a:ext>
            </a:extLst>
          </p:cNvPr>
          <p:cNvGrpSpPr/>
          <p:nvPr/>
        </p:nvGrpSpPr>
        <p:grpSpPr>
          <a:xfrm>
            <a:off x="20565" y="1615188"/>
            <a:ext cx="5520517" cy="3684588"/>
            <a:chOff x="-89784" y="1992310"/>
            <a:chExt cx="5858075" cy="37943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BD584B9-EBA4-42CF-A84E-5AB3878B4DC9}"/>
                </a:ext>
              </a:extLst>
            </p:cNvPr>
            <p:cNvGrpSpPr/>
            <p:nvPr/>
          </p:nvGrpSpPr>
          <p:grpSpPr>
            <a:xfrm>
              <a:off x="251999" y="1992310"/>
              <a:ext cx="5516292" cy="3794368"/>
              <a:chOff x="123765" y="2312127"/>
              <a:chExt cx="5516292" cy="379436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67FC3C6-43D9-4CAB-A8DC-BA8AB26427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080"/>
              <a:stretch/>
            </p:blipFill>
            <p:spPr>
              <a:xfrm>
                <a:off x="123765" y="2312127"/>
                <a:ext cx="5516292" cy="37943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3DF146A-A5E5-4B26-B883-F8431B2EEDEF}"/>
                  </a:ext>
                </a:extLst>
              </p:cNvPr>
              <p:cNvGrpSpPr/>
              <p:nvPr/>
            </p:nvGrpSpPr>
            <p:grpSpPr>
              <a:xfrm>
                <a:off x="3488975" y="2435971"/>
                <a:ext cx="2073235" cy="465294"/>
                <a:chOff x="3560730" y="2976414"/>
                <a:chExt cx="2073235" cy="46529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5799F81-84AD-4862-AAF6-419C85AF8B56}"/>
                    </a:ext>
                  </a:extLst>
                </p:cNvPr>
                <p:cNvGrpSpPr/>
                <p:nvPr/>
              </p:nvGrpSpPr>
              <p:grpSpPr>
                <a:xfrm>
                  <a:off x="3560730" y="3038704"/>
                  <a:ext cx="762106" cy="390296"/>
                  <a:chOff x="3630398" y="3027945"/>
                  <a:chExt cx="762106" cy="390296"/>
                </a:xfrm>
              </p:grpSpPr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D7B4151C-4426-462F-A25A-E64CD72884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630398" y="3027945"/>
                    <a:ext cx="762106" cy="152421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>
                    <a:extLst>
                      <a:ext uri="{FF2B5EF4-FFF2-40B4-BE49-F238E27FC236}">
                        <a16:creationId xmlns:a16="http://schemas.microsoft.com/office/drawing/2014/main" id="{957405D8-DE96-42BE-BB36-7394D95EEF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74086" y="3208662"/>
                    <a:ext cx="657317" cy="20957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FEE34DA-29B0-431C-BDC6-1D82FF4A1543}"/>
                    </a:ext>
                  </a:extLst>
                </p:cNvPr>
                <p:cNvSpPr txBox="1"/>
                <p:nvPr/>
              </p:nvSpPr>
              <p:spPr>
                <a:xfrm>
                  <a:off x="4255289" y="3164709"/>
                  <a:ext cx="12104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CVS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46EE0DF-611B-4B84-B42A-562594F33E33}"/>
                    </a:ext>
                  </a:extLst>
                </p:cNvPr>
                <p:cNvSpPr txBox="1"/>
                <p:nvPr/>
              </p:nvSpPr>
              <p:spPr>
                <a:xfrm>
                  <a:off x="4261735" y="2976414"/>
                  <a:ext cx="1372230" cy="269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Synthetic Control</a:t>
                  </a:r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9F7400-AD10-42B3-8D75-E73230864A98}"/>
                </a:ext>
              </a:extLst>
            </p:cNvPr>
            <p:cNvSpPr txBox="1"/>
            <p:nvPr/>
          </p:nvSpPr>
          <p:spPr>
            <a:xfrm rot="16200000">
              <a:off x="-507619" y="2860782"/>
              <a:ext cx="1205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Doses</a:t>
              </a:r>
            </a:p>
          </p:txBody>
        </p:sp>
      </p:grp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ACF4988-3E05-42FF-B55D-CBEAD0DDE9B3}"/>
              </a:ext>
            </a:extLst>
          </p:cNvPr>
          <p:cNvSpPr txBox="1">
            <a:spLocks/>
          </p:cNvSpPr>
          <p:nvPr/>
        </p:nvSpPr>
        <p:spPr>
          <a:xfrm>
            <a:off x="6096000" y="1487944"/>
            <a:ext cx="5617832" cy="1374946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Lower End (500 doses/month): </a:t>
            </a:r>
            <a:r>
              <a:rPr lang="en-US" sz="1800" b="1" dirty="0"/>
              <a:t>$1.1 </a:t>
            </a:r>
            <a:r>
              <a:rPr lang="en-US" sz="1800" dirty="0"/>
              <a:t>in yearly incr. revenue (accounting for seasonality)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Upper End (1100 doses/month): </a:t>
            </a:r>
            <a:r>
              <a:rPr lang="en-US" sz="1800" b="1" dirty="0"/>
              <a:t>$2.4 </a:t>
            </a:r>
            <a:r>
              <a:rPr lang="en-US" sz="1800" dirty="0"/>
              <a:t>in yearly incr. revenue</a:t>
            </a:r>
            <a:endParaRPr lang="en-US" sz="1800" b="1" dirty="0"/>
          </a:p>
          <a:p>
            <a:pPr lvl="1"/>
            <a:endParaRPr lang="en-US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8FCB5-3ECF-4640-9E2D-095A6028090C}"/>
              </a:ext>
            </a:extLst>
          </p:cNvPr>
          <p:cNvSpPr txBox="1"/>
          <p:nvPr/>
        </p:nvSpPr>
        <p:spPr>
          <a:xfrm>
            <a:off x="587841" y="448727"/>
            <a:ext cx="3812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CVS Gap Tool Impact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983C5-95CA-469A-BB01-04BF1EC5A95D}"/>
              </a:ext>
            </a:extLst>
          </p:cNvPr>
          <p:cNvSpPr txBox="1"/>
          <p:nvPr/>
        </p:nvSpPr>
        <p:spPr>
          <a:xfrm>
            <a:off x="-75748" y="6620488"/>
            <a:ext cx="2758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*yearly estimates based on 2021 dose pricing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81D23-33EA-4002-BB58-93FB337B0602}"/>
              </a:ext>
            </a:extLst>
          </p:cNvPr>
          <p:cNvSpPr txBox="1"/>
          <p:nvPr/>
        </p:nvSpPr>
        <p:spPr>
          <a:xfrm>
            <a:off x="2288706" y="1464155"/>
            <a:ext cx="1102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Gap Tool Online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B9B961-6131-4490-8F03-B2D4BBA2BE6A}"/>
              </a:ext>
            </a:extLst>
          </p:cNvPr>
          <p:cNvSpPr txBox="1"/>
          <p:nvPr/>
        </p:nvSpPr>
        <p:spPr>
          <a:xfrm>
            <a:off x="1100388" y="4107754"/>
            <a:ext cx="1161955" cy="26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Pre-Intervention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346933-877A-4549-AE9F-AF55CD031367}"/>
              </a:ext>
            </a:extLst>
          </p:cNvPr>
          <p:cNvSpPr txBox="1"/>
          <p:nvPr/>
        </p:nvSpPr>
        <p:spPr>
          <a:xfrm>
            <a:off x="3238482" y="4107753"/>
            <a:ext cx="1161955" cy="26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Post-Intervention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F81B556-65F8-4E42-BBFA-062BD10F26D3}"/>
              </a:ext>
            </a:extLst>
          </p:cNvPr>
          <p:cNvSpPr txBox="1">
            <a:spLocks/>
          </p:cNvSpPr>
          <p:nvPr/>
        </p:nvSpPr>
        <p:spPr>
          <a:xfrm>
            <a:off x="6096000" y="3457482"/>
            <a:ext cx="5617832" cy="1912574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Causal Impact: leverages the value of the target (CVS doses) pre “intervention” along with similar data streams (i.e., other pharmacy dose patterns) without the “intervention” (i.e., the tool) to create a synthetic control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Synthetic Control: how would doses in CVS have evolved if the gap tool didn’t exist?</a:t>
            </a:r>
          </a:p>
          <a:p>
            <a:pPr lvl="1"/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6791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612701C-9425-553D-BAC7-C2524E312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145DF22-2BF6-4BDB-9C19-0A35D310BC6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91C742-F103-197B-FD7A-05B383DA6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2700" y="2397690"/>
            <a:ext cx="8135938" cy="1536356"/>
          </a:xfrm>
        </p:spPr>
        <p:txBody>
          <a:bodyPr/>
          <a:lstStyle/>
          <a:p>
            <a:pPr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Invention" panose="020B0503020008020204" pitchFamily="34" charset="0"/>
              </a:rPr>
              <a:t>Causal Inference Materials from </a:t>
            </a:r>
          </a:p>
          <a:p>
            <a:pPr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Invention" panose="020B0503020008020204" pitchFamily="34" charset="0"/>
              </a:rPr>
              <a:t>Michael Johnson (Ex- IAIO team member)</a:t>
            </a:r>
            <a:endParaRPr lang="en-US" altLang="en-US" dirty="0">
              <a:latin typeface="Invention" panose="020B050302000802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DD1CAAE-255B-F40E-2DFA-4000CA84A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66472"/>
              </p:ext>
            </p:extLst>
          </p:nvPr>
        </p:nvGraphicFramePr>
        <p:xfrm>
          <a:off x="3362620" y="4485591"/>
          <a:ext cx="30241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3024360" imgH="481320" progId="Package">
                  <p:embed/>
                </p:oleObj>
              </mc:Choice>
              <mc:Fallback>
                <p:oleObj name="Packager Shell Object" showAsIcon="1" r:id="rId3" imgW="302436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2620" y="4485591"/>
                        <a:ext cx="3024188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1315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2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4792</TotalTime>
  <Words>206</Words>
  <Application>Microsoft Office PowerPoint</Application>
  <PresentationFormat>Widescreen</PresentationFormat>
  <Paragraphs>24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Courier New</vt:lpstr>
      <vt:lpstr>Invention</vt:lpstr>
      <vt:lpstr>Invention Light</vt:lpstr>
      <vt:lpstr>Times New Roman</vt:lpstr>
      <vt:lpstr>Wingdings</vt:lpstr>
      <vt:lpstr>Merck 16:9 PPT Theme</vt:lpstr>
      <vt:lpstr>1_Default Design</vt:lpstr>
      <vt:lpstr>Picture</vt:lpstr>
      <vt:lpstr>Package</vt:lpstr>
      <vt:lpstr>Test/Control – Module 3 Synthetic Controls 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Murugan, Senthil</cp:lastModifiedBy>
  <cp:revision>266</cp:revision>
  <dcterms:created xsi:type="dcterms:W3CDTF">2022-11-08T10:28:18Z</dcterms:created>
  <dcterms:modified xsi:type="dcterms:W3CDTF">2023-09-28T18:55:33Z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</Properties>
</file>