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1AD1E5-76F9-473A-BE5E-3521767B1CE0}">
          <p14:sldIdLst>
            <p14:sldId id="256"/>
            <p14:sldId id="257"/>
          </p14:sldIdLst>
        </p14:section>
        <p14:section name="Untitled Section" id="{D078DF93-5268-4B4A-87A2-64164D95E9DD}">
          <p14:sldIdLst>
            <p14:sldId id="258"/>
            <p14:sldId id="259"/>
            <p14:sldId id="260"/>
            <p14:sldId id="261"/>
            <p14:sldId id="263"/>
            <p14:sldId id="262"/>
            <p14:sldId id="264"/>
            <p14:sldId id="265"/>
            <p14:sldId id="266"/>
            <p14:sldId id="267"/>
            <p14:sldId id="268"/>
            <p14:sldId id="270"/>
            <p14:sldId id="271"/>
            <p14:sldId id="269"/>
            <p14:sldId id="272"/>
            <p14:sldId id="273"/>
            <p14:sldId id="274"/>
            <p14:sldId id="275"/>
            <p14:sldId id="276"/>
            <p14:sldId id="278"/>
            <p14:sldId id="279"/>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27432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05399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563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51467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25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39329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52640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36046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405416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77939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0CD982-A8EF-4506-A1C4-4DD5C52C426B}"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69834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0CD982-A8EF-4506-A1C4-4DD5C52C426B}"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83369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0CD982-A8EF-4506-A1C4-4DD5C52C426B}"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82819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CD982-A8EF-4506-A1C4-4DD5C52C426B}"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42019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CD982-A8EF-4506-A1C4-4DD5C52C426B}"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45186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CD982-A8EF-4506-A1C4-4DD5C52C426B}"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74703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0CD982-A8EF-4506-A1C4-4DD5C52C426B}" type="datetimeFigureOut">
              <a:rPr lang="en-US" smtClean="0"/>
              <a:t>8/15/2022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782920-CA99-4E9A-937D-F08D42C8C975}" type="slidenum">
              <a:rPr lang="en-US" smtClean="0"/>
              <a:t>‹#›</a:t>
            </a:fld>
            <a:endParaRPr lang="en-US"/>
          </a:p>
        </p:txBody>
      </p:sp>
    </p:spTree>
    <p:extLst>
      <p:ext uri="{BB962C8B-B14F-4D97-AF65-F5344CB8AC3E}">
        <p14:creationId xmlns:p14="http://schemas.microsoft.com/office/powerpoint/2010/main" val="398471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Body fat Prediction using ML</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7615" y="2160588"/>
            <a:ext cx="5736808" cy="3881437"/>
          </a:xfrm>
        </p:spPr>
      </p:pic>
    </p:spTree>
    <p:extLst>
      <p:ext uri="{BB962C8B-B14F-4D97-AF65-F5344CB8AC3E}">
        <p14:creationId xmlns:p14="http://schemas.microsoft.com/office/powerpoint/2010/main" val="209023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096461"/>
            <a:ext cx="8591550" cy="5365013"/>
          </a:xfrm>
          <a:prstGeom prst="rect">
            <a:avLst/>
          </a:prstGeom>
        </p:spPr>
      </p:pic>
      <p:sp>
        <p:nvSpPr>
          <p:cNvPr id="3" name="TextBox 2"/>
          <p:cNvSpPr txBox="1"/>
          <p:nvPr/>
        </p:nvSpPr>
        <p:spPr>
          <a:xfrm>
            <a:off x="828675" y="647700"/>
            <a:ext cx="6887527" cy="369332"/>
          </a:xfrm>
          <a:prstGeom prst="rect">
            <a:avLst/>
          </a:prstGeom>
          <a:noFill/>
        </p:spPr>
        <p:txBody>
          <a:bodyPr wrap="none" rtlCol="0">
            <a:spAutoFit/>
          </a:bodyPr>
          <a:lstStyle/>
          <a:p>
            <a:r>
              <a:rPr lang="en-US" b="1" dirty="0" smtClean="0"/>
              <a:t>6.After Removing </a:t>
            </a:r>
            <a:r>
              <a:rPr lang="en-US" b="1" dirty="0" err="1" smtClean="0"/>
              <a:t>outlieres</a:t>
            </a:r>
            <a:r>
              <a:rPr lang="en-US" b="1" dirty="0" smtClean="0"/>
              <a:t> our boxplot shows how our data are stable</a:t>
            </a:r>
            <a:endParaRPr lang="en-US" b="1" dirty="0"/>
          </a:p>
        </p:txBody>
      </p:sp>
    </p:spTree>
    <p:extLst>
      <p:ext uri="{BB962C8B-B14F-4D97-AF65-F5344CB8AC3E}">
        <p14:creationId xmlns:p14="http://schemas.microsoft.com/office/powerpoint/2010/main" val="294797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91" y="1097870"/>
            <a:ext cx="7525359" cy="5570080"/>
          </a:xfrm>
          <a:prstGeom prst="rect">
            <a:avLst/>
          </a:prstGeom>
        </p:spPr>
      </p:pic>
      <p:sp>
        <p:nvSpPr>
          <p:cNvPr id="3" name="TextBox 2"/>
          <p:cNvSpPr txBox="1"/>
          <p:nvPr/>
        </p:nvSpPr>
        <p:spPr>
          <a:xfrm>
            <a:off x="1428750" y="800100"/>
            <a:ext cx="1447800" cy="369332"/>
          </a:xfrm>
          <a:prstGeom prst="rect">
            <a:avLst/>
          </a:prstGeom>
          <a:noFill/>
        </p:spPr>
        <p:txBody>
          <a:bodyPr wrap="square" rtlCol="0">
            <a:spAutoFit/>
          </a:bodyPr>
          <a:lstStyle/>
          <a:p>
            <a:r>
              <a:rPr lang="en-US" b="1" dirty="0"/>
              <a:t>7</a:t>
            </a:r>
            <a:r>
              <a:rPr lang="en-US" b="1" dirty="0" smtClean="0"/>
              <a:t>. Bar plot</a:t>
            </a:r>
            <a:endParaRPr lang="en-US" b="1" dirty="0"/>
          </a:p>
        </p:txBody>
      </p:sp>
    </p:spTree>
    <p:extLst>
      <p:ext uri="{BB962C8B-B14F-4D97-AF65-F5344CB8AC3E}">
        <p14:creationId xmlns:p14="http://schemas.microsoft.com/office/powerpoint/2010/main" val="354942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602" y="753893"/>
            <a:ext cx="6096001" cy="6104107"/>
          </a:xfrm>
          <a:prstGeom prst="rect">
            <a:avLst/>
          </a:prstGeom>
          <a:ln>
            <a:solidFill>
              <a:schemeClr val="tx1"/>
            </a:solidFill>
          </a:ln>
        </p:spPr>
      </p:pic>
      <p:sp>
        <p:nvSpPr>
          <p:cNvPr id="3" name="TextBox 2"/>
          <p:cNvSpPr txBox="1"/>
          <p:nvPr/>
        </p:nvSpPr>
        <p:spPr>
          <a:xfrm>
            <a:off x="419100" y="276225"/>
            <a:ext cx="9343007" cy="646331"/>
          </a:xfrm>
          <a:prstGeom prst="rect">
            <a:avLst/>
          </a:prstGeom>
          <a:noFill/>
        </p:spPr>
        <p:txBody>
          <a:bodyPr wrap="none" rtlCol="0">
            <a:spAutoFit/>
          </a:bodyPr>
          <a:lstStyle/>
          <a:p>
            <a:r>
              <a:rPr lang="en-US" b="1" dirty="0" smtClean="0"/>
              <a:t>8.Pairplot Shows how Data was scattered and how our data are normally distributed </a:t>
            </a:r>
          </a:p>
          <a:p>
            <a:r>
              <a:rPr lang="en-US" b="1" dirty="0" smtClean="0"/>
              <a:t>or it skewed</a:t>
            </a:r>
            <a:endParaRPr lang="en-US" b="1" dirty="0"/>
          </a:p>
        </p:txBody>
      </p:sp>
    </p:spTree>
    <p:extLst>
      <p:ext uri="{BB962C8B-B14F-4D97-AF65-F5344CB8AC3E}">
        <p14:creationId xmlns:p14="http://schemas.microsoft.com/office/powerpoint/2010/main" val="109223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13" y="861998"/>
            <a:ext cx="8124562" cy="5757877"/>
          </a:xfrm>
          <a:prstGeom prst="rect">
            <a:avLst/>
          </a:prstGeom>
        </p:spPr>
      </p:pic>
      <p:sp>
        <p:nvSpPr>
          <p:cNvPr id="4" name="TextBox 3"/>
          <p:cNvSpPr txBox="1"/>
          <p:nvPr/>
        </p:nvSpPr>
        <p:spPr>
          <a:xfrm>
            <a:off x="704850" y="361950"/>
            <a:ext cx="5577296" cy="369332"/>
          </a:xfrm>
          <a:prstGeom prst="rect">
            <a:avLst/>
          </a:prstGeom>
          <a:noFill/>
        </p:spPr>
        <p:txBody>
          <a:bodyPr wrap="none" rtlCol="0">
            <a:spAutoFit/>
          </a:bodyPr>
          <a:lstStyle/>
          <a:p>
            <a:r>
              <a:rPr lang="en-US" b="1" dirty="0" smtClean="0"/>
              <a:t>9.Corelation Matrix which shows how data are </a:t>
            </a:r>
            <a:r>
              <a:rPr lang="en-US" b="1" dirty="0" err="1" smtClean="0"/>
              <a:t>corelated</a:t>
            </a:r>
            <a:endParaRPr lang="en-US" b="1" dirty="0"/>
          </a:p>
        </p:txBody>
      </p:sp>
    </p:spTree>
    <p:extLst>
      <p:ext uri="{BB962C8B-B14F-4D97-AF65-F5344CB8AC3E}">
        <p14:creationId xmlns:p14="http://schemas.microsoft.com/office/powerpoint/2010/main" val="368624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5250"/>
            <a:ext cx="5744172" cy="4369894"/>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91" y="1451371"/>
            <a:ext cx="3121578" cy="5073773"/>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9017" y="1177491"/>
            <a:ext cx="2281034" cy="5347653"/>
          </a:xfrm>
          <a:prstGeom prst="rect">
            <a:avLst/>
          </a:prstGeom>
          <a:ln>
            <a:solidFill>
              <a:schemeClr val="tx1"/>
            </a:solidFill>
          </a:ln>
        </p:spPr>
      </p:pic>
      <p:sp>
        <p:nvSpPr>
          <p:cNvPr id="13" name="TextBox 12"/>
          <p:cNvSpPr txBox="1"/>
          <p:nvPr/>
        </p:nvSpPr>
        <p:spPr>
          <a:xfrm>
            <a:off x="412955" y="314632"/>
            <a:ext cx="9249070" cy="646331"/>
          </a:xfrm>
          <a:prstGeom prst="rect">
            <a:avLst/>
          </a:prstGeom>
          <a:noFill/>
        </p:spPr>
        <p:txBody>
          <a:bodyPr wrap="none" rtlCol="0">
            <a:spAutoFit/>
          </a:bodyPr>
          <a:lstStyle/>
          <a:p>
            <a:r>
              <a:rPr lang="en-US" b="1" dirty="0" smtClean="0"/>
              <a:t>10.Because multicolinearity , we calculate VIF to remove which are highly </a:t>
            </a:r>
            <a:r>
              <a:rPr lang="en-US" b="1" dirty="0" err="1" smtClean="0"/>
              <a:t>Corelated</a:t>
            </a:r>
            <a:r>
              <a:rPr lang="en-US" b="1" dirty="0" smtClean="0"/>
              <a:t> </a:t>
            </a:r>
            <a:r>
              <a:rPr lang="en-US" b="1" dirty="0" err="1" smtClean="0"/>
              <a:t>coloumns</a:t>
            </a:r>
            <a:r>
              <a:rPr lang="en-US" b="1" dirty="0" smtClean="0"/>
              <a:t>, </a:t>
            </a:r>
          </a:p>
          <a:p>
            <a:r>
              <a:rPr lang="en-US" b="1" dirty="0"/>
              <a:t> </a:t>
            </a:r>
            <a:r>
              <a:rPr lang="en-US" b="1" dirty="0" smtClean="0"/>
              <a:t>     ideal VIF value must be less than 5-10.</a:t>
            </a:r>
            <a:endParaRPr lang="en-US" b="1" dirty="0"/>
          </a:p>
        </p:txBody>
      </p:sp>
    </p:spTree>
    <p:extLst>
      <p:ext uri="{BB962C8B-B14F-4D97-AF65-F5344CB8AC3E}">
        <p14:creationId xmlns:p14="http://schemas.microsoft.com/office/powerpoint/2010/main" val="235806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622"/>
          <a:stretch/>
        </p:blipFill>
        <p:spPr>
          <a:xfrm>
            <a:off x="1160425" y="1276349"/>
            <a:ext cx="3268912" cy="10001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425" y="4290934"/>
            <a:ext cx="3048425" cy="1114581"/>
          </a:xfrm>
          <a:prstGeom prst="rect">
            <a:avLst/>
          </a:prstGeom>
        </p:spPr>
      </p:pic>
      <p:sp>
        <p:nvSpPr>
          <p:cNvPr id="5" name="TextBox 4"/>
          <p:cNvSpPr txBox="1"/>
          <p:nvPr/>
        </p:nvSpPr>
        <p:spPr>
          <a:xfrm>
            <a:off x="609600" y="457200"/>
            <a:ext cx="8524193" cy="923330"/>
          </a:xfrm>
          <a:prstGeom prst="rect">
            <a:avLst/>
          </a:prstGeom>
          <a:noFill/>
        </p:spPr>
        <p:txBody>
          <a:bodyPr wrap="none" rtlCol="0">
            <a:spAutoFit/>
          </a:bodyPr>
          <a:lstStyle/>
          <a:p>
            <a:r>
              <a:rPr lang="en-US" b="1" dirty="0" smtClean="0"/>
              <a:t>11. We remove All VIF values which are higher, So then ratio  BMI of </a:t>
            </a:r>
            <a:r>
              <a:rPr lang="en-US" b="1" dirty="0" err="1" smtClean="0"/>
              <a:t>Hratio</a:t>
            </a:r>
            <a:r>
              <a:rPr lang="en-US" b="1" dirty="0" smtClean="0"/>
              <a:t> ,</a:t>
            </a:r>
          </a:p>
          <a:p>
            <a:r>
              <a:rPr lang="en-US" b="1" dirty="0" smtClean="0"/>
              <a:t>      then check VIF it also greater than 10, if we remove The Any one , then  </a:t>
            </a:r>
          </a:p>
          <a:p>
            <a:r>
              <a:rPr lang="en-US" b="1" dirty="0"/>
              <a:t> </a:t>
            </a:r>
            <a:r>
              <a:rPr lang="en-US" b="1" dirty="0" smtClean="0"/>
              <a:t>     it’s makes </a:t>
            </a:r>
            <a:r>
              <a:rPr lang="en-US" b="1" dirty="0" err="1" smtClean="0"/>
              <a:t>overfit</a:t>
            </a:r>
            <a:r>
              <a:rPr lang="en-US" b="1" dirty="0" smtClean="0"/>
              <a:t>.  </a:t>
            </a:r>
            <a:endParaRPr lang="en-US" b="1" dirty="0"/>
          </a:p>
        </p:txBody>
      </p:sp>
      <p:sp>
        <p:nvSpPr>
          <p:cNvPr id="6" name="TextBox 5"/>
          <p:cNvSpPr txBox="1"/>
          <p:nvPr/>
        </p:nvSpPr>
        <p:spPr>
          <a:xfrm>
            <a:off x="828675" y="3038475"/>
            <a:ext cx="8469242" cy="646331"/>
          </a:xfrm>
          <a:prstGeom prst="rect">
            <a:avLst/>
          </a:prstGeom>
          <a:noFill/>
        </p:spPr>
        <p:txBody>
          <a:bodyPr wrap="none" rtlCol="0">
            <a:spAutoFit/>
          </a:bodyPr>
          <a:lstStyle/>
          <a:p>
            <a:r>
              <a:rPr lang="en-US" b="1" dirty="0" smtClean="0"/>
              <a:t>Model score of the Two Features is 61% ,but regular we get 68% ,so it shows </a:t>
            </a:r>
          </a:p>
          <a:p>
            <a:r>
              <a:rPr lang="en-US" b="1" dirty="0" smtClean="0"/>
              <a:t>VIF is Not Useful , so we remove this VIF process</a:t>
            </a:r>
            <a:endParaRPr lang="en-US" b="1" dirty="0"/>
          </a:p>
        </p:txBody>
      </p:sp>
    </p:spTree>
    <p:extLst>
      <p:ext uri="{BB962C8B-B14F-4D97-AF65-F5344CB8AC3E}">
        <p14:creationId xmlns:p14="http://schemas.microsoft.com/office/powerpoint/2010/main" val="303722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91" y="214932"/>
            <a:ext cx="1176630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12.All our data was correlated Heavily which most of them greater than .75, so we make an ratio which are correlated and make to reduce correlation between weight and height we calculate BMI,then drop the actual columns which we </a:t>
            </a:r>
            <a:r>
              <a:rPr lang="en-US" b="1" dirty="0" smtClean="0"/>
              <a:t>converted </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182" t="22054" r="21212" b="3872"/>
          <a:stretch/>
        </p:blipFill>
        <p:spPr>
          <a:xfrm>
            <a:off x="971549" y="1138262"/>
            <a:ext cx="8772526" cy="5673665"/>
          </a:xfrm>
          <a:prstGeom prst="rect">
            <a:avLst/>
          </a:prstGeom>
          <a:ln>
            <a:solidFill>
              <a:schemeClr val="tx1"/>
            </a:solidFill>
          </a:ln>
        </p:spPr>
      </p:pic>
    </p:spTree>
    <p:extLst>
      <p:ext uri="{BB962C8B-B14F-4D97-AF65-F5344CB8AC3E}">
        <p14:creationId xmlns:p14="http://schemas.microsoft.com/office/powerpoint/2010/main" val="170449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64" y="1152525"/>
            <a:ext cx="7203113" cy="5391150"/>
          </a:xfrm>
          <a:prstGeom prst="rect">
            <a:avLst/>
          </a:prstGeom>
        </p:spPr>
      </p:pic>
      <p:sp>
        <p:nvSpPr>
          <p:cNvPr id="3" name="TextBox 2"/>
          <p:cNvSpPr txBox="1"/>
          <p:nvPr/>
        </p:nvSpPr>
        <p:spPr>
          <a:xfrm>
            <a:off x="552450" y="400050"/>
            <a:ext cx="11450122" cy="646331"/>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13.After converted, and removed Correlated Features, the Correlation graph is shows how our data was</a:t>
            </a:r>
          </a:p>
          <a:p>
            <a:r>
              <a:rPr lang="en-US" b="1" dirty="0"/>
              <a:t> </a:t>
            </a:r>
            <a:r>
              <a:rPr lang="en-US" b="1" dirty="0" smtClean="0"/>
              <a:t>     become less variance than before </a:t>
            </a:r>
            <a:endParaRPr lang="en-US" b="1" dirty="0"/>
          </a:p>
        </p:txBody>
      </p:sp>
    </p:spTree>
    <p:extLst>
      <p:ext uri="{BB962C8B-B14F-4D97-AF65-F5344CB8AC3E}">
        <p14:creationId xmlns:p14="http://schemas.microsoft.com/office/powerpoint/2010/main" val="353354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29" y="1090517"/>
            <a:ext cx="8535591" cy="1362265"/>
          </a:xfrm>
          <a:prstGeom prst="rect">
            <a:avLst/>
          </a:prstGeom>
        </p:spPr>
      </p:pic>
      <p:sp>
        <p:nvSpPr>
          <p:cNvPr id="3" name="TextBox 2"/>
          <p:cNvSpPr txBox="1"/>
          <p:nvPr/>
        </p:nvSpPr>
        <p:spPr>
          <a:xfrm>
            <a:off x="552450" y="476250"/>
            <a:ext cx="5308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14.We split data as 20% test data and 80% train data  </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4" y="5611261"/>
            <a:ext cx="11539398" cy="1218682"/>
          </a:xfrm>
          <a:prstGeom prst="rect">
            <a:avLst/>
          </a:prstGeom>
        </p:spPr>
      </p:pic>
      <p:sp>
        <p:nvSpPr>
          <p:cNvPr id="5" name="TextBox 4"/>
          <p:cNvSpPr txBox="1"/>
          <p:nvPr/>
        </p:nvSpPr>
        <p:spPr>
          <a:xfrm>
            <a:off x="552450" y="2452782"/>
            <a:ext cx="1098931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15. from pair plot we note that some of the features are skewed , which is not normally distributed,</a:t>
            </a:r>
          </a:p>
          <a:p>
            <a:r>
              <a:rPr lang="en-US" b="1" dirty="0" smtClean="0"/>
              <a:t>       so we use a power transform will make the probability distribution of a variable more Gaussian. </a:t>
            </a:r>
          </a:p>
          <a:p>
            <a:r>
              <a:rPr lang="en-US" b="1" dirty="0" smtClean="0"/>
              <a:t>       This is often described as removing a skew in the distribution, although more generally </a:t>
            </a:r>
          </a:p>
          <a:p>
            <a:r>
              <a:rPr lang="en-US" b="1" dirty="0"/>
              <a:t> </a:t>
            </a:r>
            <a:r>
              <a:rPr lang="en-US" b="1" dirty="0" smtClean="0"/>
              <a:t>      is described as stabilizing the variance of the distribution</a:t>
            </a:r>
            <a:endParaRPr lang="en-US" b="1" dirty="0"/>
          </a:p>
        </p:txBody>
      </p:sp>
      <p:pic>
        <p:nvPicPr>
          <p:cNvPr id="6" name="Picture 5"/>
          <p:cNvPicPr>
            <a:picLocks noChangeAspect="1"/>
          </p:cNvPicPr>
          <p:nvPr/>
        </p:nvPicPr>
        <p:blipFill>
          <a:blip r:embed="rId4"/>
          <a:stretch>
            <a:fillRect/>
          </a:stretch>
        </p:blipFill>
        <p:spPr>
          <a:xfrm>
            <a:off x="2398749" y="3720304"/>
            <a:ext cx="5858413" cy="1823764"/>
          </a:xfrm>
          <a:prstGeom prst="rect">
            <a:avLst/>
          </a:prstGeom>
        </p:spPr>
      </p:pic>
    </p:spTree>
    <p:extLst>
      <p:ext uri="{BB962C8B-B14F-4D97-AF65-F5344CB8AC3E}">
        <p14:creationId xmlns:p14="http://schemas.microsoft.com/office/powerpoint/2010/main" val="124278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70" y="1400064"/>
            <a:ext cx="10058400" cy="1379912"/>
          </a:xfrm>
          <a:prstGeom prst="rect">
            <a:avLst/>
          </a:prstGeom>
        </p:spPr>
      </p:pic>
      <p:sp>
        <p:nvSpPr>
          <p:cNvPr id="3" name="TextBox 2"/>
          <p:cNvSpPr txBox="1"/>
          <p:nvPr/>
        </p:nvSpPr>
        <p:spPr>
          <a:xfrm>
            <a:off x="542120" y="457200"/>
            <a:ext cx="1015636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16.After Transformation we built Linear Regression Model, then its accuracy score is 72.65%,</a:t>
            </a:r>
          </a:p>
          <a:p>
            <a:r>
              <a:rPr lang="en-US" b="1" dirty="0"/>
              <a:t> </a:t>
            </a:r>
            <a:r>
              <a:rPr lang="en-US" b="1" dirty="0" smtClean="0"/>
              <a:t>    and </a:t>
            </a:r>
            <a:r>
              <a:rPr lang="en-US" b="1" dirty="0" err="1" smtClean="0"/>
              <a:t>Rmse</a:t>
            </a:r>
            <a:r>
              <a:rPr lang="en-US" b="1" dirty="0" smtClean="0"/>
              <a:t>(Root Mean Square </a:t>
            </a:r>
            <a:r>
              <a:rPr lang="en-US" b="1" dirty="0" err="1" smtClean="0"/>
              <a:t>Eror</a:t>
            </a:r>
            <a:r>
              <a:rPr lang="en-US" b="1" dirty="0" smtClean="0"/>
              <a:t>) is 0.00954</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20" y="4200446"/>
            <a:ext cx="5363380" cy="1321251"/>
          </a:xfrm>
          <a:prstGeom prst="rect">
            <a:avLst/>
          </a:prstGeom>
        </p:spPr>
      </p:pic>
      <p:sp>
        <p:nvSpPr>
          <p:cNvPr id="5" name="TextBox 4"/>
          <p:cNvSpPr txBox="1"/>
          <p:nvPr/>
        </p:nvSpPr>
        <p:spPr>
          <a:xfrm>
            <a:off x="542120" y="3551555"/>
            <a:ext cx="1005268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17.And We built </a:t>
            </a:r>
            <a:r>
              <a:rPr lang="en-US" b="1" dirty="0"/>
              <a:t>Ridge </a:t>
            </a:r>
            <a:r>
              <a:rPr lang="en-US" b="1" dirty="0" smtClean="0"/>
              <a:t>regression , Then its accuracy score is 72.57%, and </a:t>
            </a:r>
            <a:r>
              <a:rPr lang="en-US" b="1" dirty="0" err="1" smtClean="0"/>
              <a:t>Rmse</a:t>
            </a:r>
            <a:r>
              <a:rPr lang="en-US" b="1" dirty="0" smtClean="0"/>
              <a:t> is 0.00923</a:t>
            </a:r>
            <a:endParaRPr lang="en-US" b="1" dirty="0"/>
          </a:p>
        </p:txBody>
      </p:sp>
    </p:spTree>
    <p:extLst>
      <p:ext uri="{BB962C8B-B14F-4D97-AF65-F5344CB8AC3E}">
        <p14:creationId xmlns:p14="http://schemas.microsoft.com/office/powerpoint/2010/main" val="41185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96325" cy="1411287"/>
          </a:xfrm>
        </p:spPr>
        <p:txBody>
          <a:bodyPr>
            <a:normAutofit fontScale="90000"/>
          </a:bodyPr>
          <a:lstStyle/>
          <a:p>
            <a:pPr algn="ctr"/>
            <a:r>
              <a:rPr lang="en-US" dirty="0" smtClean="0">
                <a:latin typeface="AngsanaUPC" panose="02020603050405020304" pitchFamily="18" charset="-34"/>
                <a:cs typeface="AngsanaUPC" panose="02020603050405020304" pitchFamily="18" charset="-34"/>
              </a:rPr>
              <a:t>Dataset Overview</a:t>
            </a: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990600" y="1230312"/>
            <a:ext cx="10001250" cy="2332037"/>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l"/>
            <a:r>
              <a:rPr lang="en-US" b="1" i="0" dirty="0" smtClean="0">
                <a:solidFill>
                  <a:srgbClr val="000000"/>
                </a:solidFill>
                <a:effectLst/>
                <a:latin typeface="Arial" panose="020B0604020202020204" pitchFamily="34" charset="0"/>
                <a:cs typeface="Arial" panose="020B0604020202020204" pitchFamily="34" charset="0"/>
              </a:rPr>
              <a:t>Context</a:t>
            </a:r>
            <a:r>
              <a:rPr lang="en-US" b="1" dirty="0" smtClean="0">
                <a:solidFill>
                  <a:srgbClr val="008ABC"/>
                </a:solidFill>
                <a:latin typeface="Arial" panose="020B0604020202020204" pitchFamily="34" charset="0"/>
                <a:cs typeface="Arial" panose="020B0604020202020204" pitchFamily="34" charset="0"/>
              </a:rPr>
              <a:t>:</a:t>
            </a:r>
            <a:endParaRPr lang="en-US" b="1" i="0" dirty="0" smtClean="0">
              <a:solidFill>
                <a:srgbClr val="000000"/>
              </a:solidFill>
              <a:effectLst/>
              <a:latin typeface="Arial" panose="020B0604020202020204" pitchFamily="34" charset="0"/>
              <a:cs typeface="Arial" panose="020B0604020202020204" pitchFamily="34" charset="0"/>
            </a:endParaRPr>
          </a:p>
          <a:p>
            <a:pPr algn="l"/>
            <a:r>
              <a:rPr lang="en-US" b="0" i="0" dirty="0" smtClean="0">
                <a:effectLst/>
                <a:latin typeface="Inter"/>
              </a:rPr>
              <a:t>Lists estimates of the percentage of body fat determined by underwater weighing and various body circumference measurements for 252 men.</a:t>
            </a:r>
          </a:p>
          <a:p>
            <a:pPr algn="l"/>
            <a:r>
              <a:rPr lang="en-US" b="1" i="0" dirty="0" smtClean="0">
                <a:solidFill>
                  <a:srgbClr val="000000"/>
                </a:solidFill>
                <a:effectLst/>
                <a:latin typeface="Arial" panose="020B0604020202020204" pitchFamily="34" charset="0"/>
                <a:cs typeface="Arial" panose="020B0604020202020204" pitchFamily="34" charset="0"/>
              </a:rPr>
              <a:t>Educational use of the dataset:</a:t>
            </a:r>
          </a:p>
          <a:p>
            <a:pPr algn="l"/>
            <a:r>
              <a:rPr lang="en-US" b="0" i="0" dirty="0" smtClean="0">
                <a:effectLst/>
                <a:latin typeface="Inter"/>
              </a:rPr>
              <a:t>This data set can be used to illustrate multiple regression techniques. Accurate measurement of body fat is inconvenient/costly and it is desirable to have easy methods of estimating body fat that are not inconvenient/costly.</a:t>
            </a:r>
          </a:p>
          <a:p>
            <a:pPr algn="l"/>
            <a:endParaRPr lang="en-US" b="0" i="0" dirty="0" smtClean="0">
              <a:effectLst/>
              <a:latin typeface="Inter"/>
            </a:endParaRPr>
          </a:p>
          <a:p>
            <a:endParaRPr lang="en-US" dirty="0"/>
          </a:p>
        </p:txBody>
      </p:sp>
    </p:spTree>
    <p:extLst>
      <p:ext uri="{BB962C8B-B14F-4D97-AF65-F5344CB8AC3E}">
        <p14:creationId xmlns:p14="http://schemas.microsoft.com/office/powerpoint/2010/main" val="151363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2237"/>
            <a:ext cx="12192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18.Bagging is techniques </a:t>
            </a:r>
            <a:r>
              <a:rPr lang="en-US" b="1" dirty="0"/>
              <a:t>that can be used to improve the accuracy </a:t>
            </a:r>
            <a:r>
              <a:rPr lang="en-US" b="1" dirty="0" smtClean="0"/>
              <a:t>of </a:t>
            </a:r>
            <a:r>
              <a:rPr lang="en-US" b="1" dirty="0"/>
              <a:t>Regression </a:t>
            </a:r>
            <a:r>
              <a:rPr lang="en-US" b="1" dirty="0" err="1" smtClean="0"/>
              <a:t>model,so</a:t>
            </a:r>
            <a:r>
              <a:rPr lang="en-US" b="1" dirty="0" smtClean="0"/>
              <a:t> we implement    	Bagging  all Regression models are make poor performance  which accuracy is less than 60% , the good       	performer model is Linear &amp; Ridge Regression which accuracy is greater than 72%,so we make bagging </a:t>
            </a:r>
          </a:p>
          <a:p>
            <a:r>
              <a:rPr lang="en-US" b="1" dirty="0" smtClean="0"/>
              <a:t>	Technique using two models (voting Regression).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44" y="1795224"/>
            <a:ext cx="10058400" cy="3282695"/>
          </a:xfrm>
          <a:prstGeom prst="rect">
            <a:avLst/>
          </a:prstGeom>
          <a:ln>
            <a:solidFill>
              <a:schemeClr val="tx1"/>
            </a:solidFill>
          </a:ln>
        </p:spPr>
      </p:pic>
      <p:sp>
        <p:nvSpPr>
          <p:cNvPr id="4" name="TextBox 3"/>
          <p:cNvSpPr txBox="1"/>
          <p:nvPr/>
        </p:nvSpPr>
        <p:spPr>
          <a:xfrm>
            <a:off x="980344" y="5400675"/>
            <a:ext cx="897645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In Here voting </a:t>
            </a:r>
            <a:r>
              <a:rPr lang="en-US" b="1" dirty="0" err="1" smtClean="0"/>
              <a:t>Regressor</a:t>
            </a:r>
            <a:r>
              <a:rPr lang="en-US" b="1" dirty="0" smtClean="0"/>
              <a:t> is also give same accuracy as an Linear and Ridge </a:t>
            </a:r>
            <a:r>
              <a:rPr lang="en-US" b="1" dirty="0" err="1" smtClean="0"/>
              <a:t>models,so</a:t>
            </a:r>
            <a:r>
              <a:rPr lang="en-US" b="1" dirty="0" smtClean="0"/>
              <a:t> I Remove an Bagging Technique from our model</a:t>
            </a:r>
            <a:endParaRPr lang="en-US" b="1" dirty="0"/>
          </a:p>
        </p:txBody>
      </p:sp>
    </p:spTree>
    <p:extLst>
      <p:ext uri="{BB962C8B-B14F-4D97-AF65-F5344CB8AC3E}">
        <p14:creationId xmlns:p14="http://schemas.microsoft.com/office/powerpoint/2010/main" val="2347991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16" y="1446283"/>
            <a:ext cx="1957446" cy="2267375"/>
          </a:xfrm>
          <a:prstGeom prst="rect">
            <a:avLst/>
          </a:prstGeom>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329" y="1122581"/>
            <a:ext cx="3476972" cy="2591077"/>
          </a:xfrm>
          <a:prstGeom prst="rect">
            <a:avLst/>
          </a:prstGeom>
          <a:ln>
            <a:solidFill>
              <a:schemeClr val="tx1"/>
            </a:solidFill>
          </a:ln>
        </p:spPr>
      </p:pic>
      <p:sp>
        <p:nvSpPr>
          <p:cNvPr id="4" name="TextBox 3"/>
          <p:cNvSpPr txBox="1"/>
          <p:nvPr/>
        </p:nvSpPr>
        <p:spPr>
          <a:xfrm>
            <a:off x="552450" y="476250"/>
            <a:ext cx="1128302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19.Accuracy And </a:t>
            </a:r>
            <a:r>
              <a:rPr lang="en-US" b="1" dirty="0" err="1" smtClean="0"/>
              <a:t>Rmse</a:t>
            </a:r>
            <a:r>
              <a:rPr lang="en-US" b="1" dirty="0" smtClean="0"/>
              <a:t> Score is both are approx. equal ,Linear Regression has little More accuracy than </a:t>
            </a:r>
          </a:p>
          <a:p>
            <a:r>
              <a:rPr lang="en-US" b="1" dirty="0" err="1" smtClean="0"/>
              <a:t>Ridge,so</a:t>
            </a:r>
            <a:r>
              <a:rPr lang="en-US" b="1" dirty="0" smtClean="0"/>
              <a:t> I choose linear Regression as My model </a:t>
            </a:r>
            <a:endParaRPr lang="en-US"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553" y="3866666"/>
            <a:ext cx="4634924" cy="2991334"/>
          </a:xfrm>
          <a:prstGeom prst="rect">
            <a:avLst/>
          </a:prstGeom>
          <a:ln>
            <a:solidFill>
              <a:schemeClr val="tx1"/>
            </a:solidFill>
          </a:ln>
        </p:spPr>
      </p:pic>
      <p:sp>
        <p:nvSpPr>
          <p:cNvPr id="6" name="TextBox 5"/>
          <p:cNvSpPr txBox="1"/>
          <p:nvPr/>
        </p:nvSpPr>
        <p:spPr>
          <a:xfrm>
            <a:off x="247650" y="4037360"/>
            <a:ext cx="6813550" cy="9474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20.So I implement linear regression model, then implement </a:t>
            </a:r>
          </a:p>
          <a:p>
            <a:r>
              <a:rPr lang="en-US" b="1" dirty="0" smtClean="0"/>
              <a:t>it , then I plot graph test and predicted value, </a:t>
            </a:r>
          </a:p>
          <a:p>
            <a:r>
              <a:rPr lang="en-US" b="1" dirty="0" smtClean="0"/>
              <a:t>to understand how our model is fit.</a:t>
            </a:r>
            <a:endParaRPr lang="en-US" b="1" dirty="0"/>
          </a:p>
        </p:txBody>
      </p:sp>
    </p:spTree>
    <p:extLst>
      <p:ext uri="{BB962C8B-B14F-4D97-AF65-F5344CB8AC3E}">
        <p14:creationId xmlns:p14="http://schemas.microsoft.com/office/powerpoint/2010/main" val="71947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58" y="718924"/>
            <a:ext cx="6701368" cy="2699045"/>
          </a:xfrm>
          <a:prstGeom prst="rect">
            <a:avLst/>
          </a:prstGeom>
          <a:ln>
            <a:solidFill>
              <a:schemeClr val="tx1"/>
            </a:solidFill>
          </a:ln>
        </p:spPr>
      </p:pic>
      <p:sp>
        <p:nvSpPr>
          <p:cNvPr id="4" name="TextBox 3"/>
          <p:cNvSpPr txBox="1"/>
          <p:nvPr/>
        </p:nvSpPr>
        <p:spPr>
          <a:xfrm>
            <a:off x="197485" y="90721"/>
            <a:ext cx="1163891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21.After Finding Density Using our model ,then we apply it in Siri’s Equation to find out Percentage of body fat </a:t>
            </a:r>
            <a:endParaRPr lang="en-US" b="1" dirty="0"/>
          </a:p>
        </p:txBody>
      </p:sp>
      <p:pic>
        <p:nvPicPr>
          <p:cNvPr id="5" name="Picture 4"/>
          <p:cNvPicPr>
            <a:picLocks noChangeAspect="1"/>
          </p:cNvPicPr>
          <p:nvPr/>
        </p:nvPicPr>
        <p:blipFill rotWithShape="1">
          <a:blip r:embed="rId3"/>
          <a:srcRect l="69208" b="68622"/>
          <a:stretch/>
        </p:blipFill>
        <p:spPr>
          <a:xfrm>
            <a:off x="7884159" y="1409804"/>
            <a:ext cx="2016125" cy="1073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008" y="4748858"/>
            <a:ext cx="6296904" cy="1752845"/>
          </a:xfrm>
          <a:prstGeom prst="rect">
            <a:avLst/>
          </a:prstGeom>
          <a:solidFill>
            <a:schemeClr val="tx1"/>
          </a:solidFill>
          <a:ln>
            <a:solidFill>
              <a:schemeClr val="tx1"/>
            </a:solidFill>
          </a:ln>
        </p:spPr>
      </p:pic>
      <p:sp>
        <p:nvSpPr>
          <p:cNvPr id="7" name="TextBox 6"/>
          <p:cNvSpPr txBox="1"/>
          <p:nvPr/>
        </p:nvSpPr>
        <p:spPr>
          <a:xfrm>
            <a:off x="432858" y="3925725"/>
            <a:ext cx="1032658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22.After We built an </a:t>
            </a:r>
            <a:r>
              <a:rPr lang="en-US" b="1" dirty="0" err="1" smtClean="0"/>
              <a:t>atmost</a:t>
            </a:r>
            <a:r>
              <a:rPr lang="en-US" b="1" dirty="0" smtClean="0"/>
              <a:t> accurate model, we pickling this model , to use it for further use , which can easily used to another program which reduce Time  to build a model</a:t>
            </a:r>
            <a:endParaRPr lang="en-US" b="1" dirty="0"/>
          </a:p>
        </p:txBody>
      </p:sp>
    </p:spTree>
    <p:extLst>
      <p:ext uri="{BB962C8B-B14F-4D97-AF65-F5344CB8AC3E}">
        <p14:creationId xmlns:p14="http://schemas.microsoft.com/office/powerpoint/2010/main" val="345120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056" y="1294031"/>
            <a:ext cx="1014768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prediction tends to be very </a:t>
            </a:r>
            <a:r>
              <a:rPr lang="en-US" dirty="0" smtClean="0"/>
              <a:t>accurate, Body Fat percentage can be easily calculated using Siri equation, </a:t>
            </a:r>
            <a:r>
              <a:rPr lang="en-US" dirty="0"/>
              <a:t>I personally think that further feature engineering to reduce </a:t>
            </a:r>
            <a:r>
              <a:rPr lang="en-US" dirty="0" smtClean="0"/>
              <a:t>multicolinearity,Hyperparameter optimization and Recursive </a:t>
            </a:r>
            <a:r>
              <a:rPr lang="en-US" dirty="0"/>
              <a:t>feature </a:t>
            </a:r>
            <a:r>
              <a:rPr lang="en-US" dirty="0" smtClean="0"/>
              <a:t>elimination.</a:t>
            </a:r>
            <a:endParaRPr lang="en-US" dirty="0"/>
          </a:p>
          <a:p>
            <a:endParaRPr lang="en-US" dirty="0"/>
          </a:p>
        </p:txBody>
      </p:sp>
      <p:sp>
        <p:nvSpPr>
          <p:cNvPr id="3" name="TextBox 2"/>
          <p:cNvSpPr txBox="1"/>
          <p:nvPr/>
        </p:nvSpPr>
        <p:spPr>
          <a:xfrm>
            <a:off x="821056" y="647700"/>
            <a:ext cx="2188844" cy="646331"/>
          </a:xfrm>
          <a:prstGeom prst="rect">
            <a:avLst/>
          </a:prstGeom>
          <a:noFill/>
        </p:spPr>
        <p:txBody>
          <a:bodyPr wrap="square" rtlCol="0">
            <a:spAutoFit/>
          </a:bodyPr>
          <a:lstStyle/>
          <a:p>
            <a:r>
              <a:rPr lang="en-US" sz="3600" b="1" dirty="0" smtClean="0">
                <a:latin typeface="AngsanaUPC" panose="02020603050405020304" pitchFamily="18" charset="-34"/>
                <a:cs typeface="AngsanaUPC" panose="02020603050405020304" pitchFamily="18" charset="-34"/>
              </a:rPr>
              <a:t>Conclusion</a:t>
            </a:r>
            <a:r>
              <a:rPr lang="en-US" sz="3600" dirty="0" smtClean="0">
                <a:latin typeface="AngsanaUPC" panose="02020603050405020304" pitchFamily="18" charset="-34"/>
                <a:cs typeface="AngsanaUPC" panose="02020603050405020304" pitchFamily="18" charset="-34"/>
              </a:rPr>
              <a:t>:</a:t>
            </a:r>
            <a:endParaRPr lang="en-US" sz="3600" dirty="0">
              <a:latin typeface="AngsanaUPC" panose="02020603050405020304" pitchFamily="18" charset="-34"/>
              <a:cs typeface="AngsanaUPC" panose="02020603050405020304" pitchFamily="18" charset="-34"/>
            </a:endParaRPr>
          </a:p>
        </p:txBody>
      </p:sp>
      <p:sp>
        <p:nvSpPr>
          <p:cNvPr id="4" name="Rectangle 3"/>
          <p:cNvSpPr/>
          <p:nvPr/>
        </p:nvSpPr>
        <p:spPr>
          <a:xfrm>
            <a:off x="3087277" y="3805535"/>
            <a:ext cx="5141152" cy="1200329"/>
          </a:xfrm>
          <a:prstGeom prst="rect">
            <a:avLst/>
          </a:prstGeom>
          <a:noFill/>
        </p:spPr>
        <p:txBody>
          <a:bodyPr wrap="none" lIns="91440" tIns="45720" rIns="91440" bIns="45720">
            <a:spAutoFit/>
          </a:bodyPr>
          <a:lstStyle/>
          <a:p>
            <a:pPr algn="ctr"/>
            <a:r>
              <a:rPr lang="en-US"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T</a:t>
            </a:r>
            <a:r>
              <a:rPr lang="en-US"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hank You</a:t>
            </a:r>
            <a:endPar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endParaRPr>
          </a:p>
        </p:txBody>
      </p:sp>
    </p:spTree>
    <p:extLst>
      <p:ext uri="{BB962C8B-B14F-4D97-AF65-F5344CB8AC3E}">
        <p14:creationId xmlns:p14="http://schemas.microsoft.com/office/powerpoint/2010/main" val="2789234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1146" y="2675374"/>
            <a:ext cx="4532054" cy="923330"/>
          </a:xfrm>
          <a:prstGeom prst="rect">
            <a:avLst/>
          </a:prstGeom>
        </p:spPr>
        <p:txBody>
          <a:bodyPr wrap="square">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T</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hank</a:t>
            </a:r>
            <a:r>
              <a:rPr lang="en-US" sz="4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 </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endParaRPr>
          </a:p>
        </p:txBody>
      </p:sp>
    </p:spTree>
    <p:extLst>
      <p:ext uri="{BB962C8B-B14F-4D97-AF65-F5344CB8AC3E}">
        <p14:creationId xmlns:p14="http://schemas.microsoft.com/office/powerpoint/2010/main" val="113448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8676" y="600075"/>
            <a:ext cx="5734050" cy="535531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Content:</a:t>
            </a:r>
          </a:p>
          <a:p>
            <a:r>
              <a:rPr lang="en-US" dirty="0" smtClean="0"/>
              <a:t>The variables listed below, from left to right, are:</a:t>
            </a:r>
          </a:p>
          <a:p>
            <a:r>
              <a:rPr lang="en-US" dirty="0" smtClean="0"/>
              <a:t>Density determined from underwater weighing</a:t>
            </a:r>
          </a:p>
          <a:p>
            <a:r>
              <a:rPr lang="en-US" dirty="0" smtClean="0"/>
              <a:t>Percent body fat from Siri's (1956) equation</a:t>
            </a:r>
          </a:p>
          <a:p>
            <a:endParaRPr lang="en-US" dirty="0" smtClean="0"/>
          </a:p>
          <a:p>
            <a:pPr marL="342900" indent="-342900">
              <a:buFont typeface="+mj-lt"/>
              <a:buAutoNum type="arabicPeriod"/>
            </a:pPr>
            <a:r>
              <a:rPr lang="en-US" dirty="0" smtClean="0"/>
              <a:t>Age (years)</a:t>
            </a:r>
          </a:p>
          <a:p>
            <a:pPr marL="342900" indent="-342900">
              <a:buFont typeface="+mj-lt"/>
              <a:buAutoNum type="arabicPeriod"/>
            </a:pPr>
            <a:r>
              <a:rPr lang="en-US" dirty="0" smtClean="0"/>
              <a:t>Weight (lbs)</a:t>
            </a:r>
          </a:p>
          <a:p>
            <a:pPr marL="342900" indent="-342900">
              <a:buFont typeface="+mj-lt"/>
              <a:buAutoNum type="arabicPeriod"/>
            </a:pPr>
            <a:r>
              <a:rPr lang="en-US" dirty="0" smtClean="0"/>
              <a:t>Height </a:t>
            </a:r>
            <a:r>
              <a:rPr lang="en-US" dirty="0" smtClean="0"/>
              <a:t>(</a:t>
            </a:r>
            <a:r>
              <a:rPr lang="en-US" dirty="0" smtClean="0"/>
              <a:t>inches</a:t>
            </a:r>
            <a:r>
              <a:rPr lang="en-US" dirty="0" smtClean="0"/>
              <a:t>)</a:t>
            </a:r>
            <a:endParaRPr lang="en-US" dirty="0" smtClean="0"/>
          </a:p>
          <a:p>
            <a:pPr marL="342900" indent="-342900">
              <a:buFont typeface="+mj-lt"/>
              <a:buAutoNum type="arabicPeriod"/>
            </a:pPr>
            <a:r>
              <a:rPr lang="en-US" dirty="0" smtClean="0"/>
              <a:t>Neck circumference (cm)</a:t>
            </a:r>
          </a:p>
          <a:p>
            <a:pPr marL="342900" indent="-342900">
              <a:buFont typeface="+mj-lt"/>
              <a:buAutoNum type="arabicPeriod"/>
            </a:pPr>
            <a:r>
              <a:rPr lang="en-US" dirty="0" smtClean="0"/>
              <a:t>Chest circumference (cm)</a:t>
            </a:r>
          </a:p>
          <a:p>
            <a:pPr marL="342900" indent="-342900">
              <a:buFont typeface="+mj-lt"/>
              <a:buAutoNum type="arabicPeriod"/>
            </a:pPr>
            <a:r>
              <a:rPr lang="en-US" dirty="0" smtClean="0"/>
              <a:t>Abdomen 2 circumference (cm)</a:t>
            </a:r>
          </a:p>
          <a:p>
            <a:pPr marL="342900" indent="-342900">
              <a:buFont typeface="+mj-lt"/>
              <a:buAutoNum type="arabicPeriod"/>
            </a:pPr>
            <a:r>
              <a:rPr lang="en-US" dirty="0" smtClean="0"/>
              <a:t>Hip circumference (cm)</a:t>
            </a:r>
          </a:p>
          <a:p>
            <a:pPr marL="342900" indent="-342900">
              <a:buFont typeface="+mj-lt"/>
              <a:buAutoNum type="arabicPeriod"/>
            </a:pPr>
            <a:r>
              <a:rPr lang="en-US" dirty="0" smtClean="0"/>
              <a:t>Thigh circumference (cm)</a:t>
            </a:r>
          </a:p>
          <a:p>
            <a:pPr marL="342900" indent="-342900">
              <a:buFont typeface="+mj-lt"/>
              <a:buAutoNum type="arabicPeriod"/>
            </a:pPr>
            <a:r>
              <a:rPr lang="en-US" dirty="0" smtClean="0"/>
              <a:t>Knee circumference (cm)</a:t>
            </a:r>
          </a:p>
          <a:p>
            <a:pPr marL="342900" indent="-342900">
              <a:buFont typeface="+mj-lt"/>
              <a:buAutoNum type="arabicPeriod"/>
            </a:pPr>
            <a:r>
              <a:rPr lang="en-US" dirty="0" smtClean="0"/>
              <a:t>Ankle circumference (cm)</a:t>
            </a:r>
          </a:p>
          <a:p>
            <a:pPr marL="342900" indent="-342900">
              <a:buFont typeface="+mj-lt"/>
              <a:buAutoNum type="arabicPeriod"/>
            </a:pPr>
            <a:r>
              <a:rPr lang="en-US" dirty="0" smtClean="0"/>
              <a:t>Biceps (extended) circumference (cm)</a:t>
            </a:r>
          </a:p>
          <a:p>
            <a:pPr marL="342900" indent="-342900">
              <a:buFont typeface="+mj-lt"/>
              <a:buAutoNum type="arabicPeriod"/>
            </a:pPr>
            <a:r>
              <a:rPr lang="en-US" dirty="0" smtClean="0"/>
              <a:t>Forearm circumference (cm)</a:t>
            </a:r>
          </a:p>
          <a:p>
            <a:pPr marL="342900" indent="-342900">
              <a:buFont typeface="+mj-lt"/>
              <a:buAutoNum type="arabicPeriod"/>
            </a:pPr>
            <a:r>
              <a:rPr lang="en-US" dirty="0" smtClean="0"/>
              <a:t>Wrist circumference (cm)</a:t>
            </a:r>
          </a:p>
          <a:p>
            <a:pPr marL="342900" indent="-342900">
              <a:buFont typeface="+mj-lt"/>
              <a:buAutoNum type="arabicPeriod"/>
            </a:pPr>
            <a:endParaRPr lang="en-US" dirty="0" smtClean="0"/>
          </a:p>
        </p:txBody>
      </p:sp>
    </p:spTree>
    <p:extLst>
      <p:ext uri="{BB962C8B-B14F-4D97-AF65-F5344CB8AC3E}">
        <p14:creationId xmlns:p14="http://schemas.microsoft.com/office/powerpoint/2010/main" val="3366869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0" y="586591"/>
            <a:ext cx="6096000" cy="5355312"/>
          </a:xfrm>
          <a:prstGeom prst="rect">
            <a:avLst/>
          </a:prstGeom>
        </p:spPr>
        <p:txBody>
          <a:bodyPr>
            <a:spAutoFit/>
          </a:bodyPr>
          <a:lstStyle/>
          <a:p>
            <a:r>
              <a:rPr lang="en-US" b="0" i="0" dirty="0" smtClean="0">
                <a:effectLst/>
                <a:latin typeface="Inter"/>
              </a:rPr>
              <a:t>In this project:</a:t>
            </a:r>
          </a:p>
          <a:p>
            <a:pPr marL="285750" indent="-285750">
              <a:buFont typeface="Wingdings" panose="05000000000000000000" pitchFamily="2" charset="2"/>
              <a:buChar char="q"/>
            </a:pPr>
            <a:endParaRPr lang="en-US" dirty="0">
              <a:latin typeface="Inter"/>
            </a:endParaRPr>
          </a:p>
          <a:p>
            <a:pPr marL="285750" indent="-285750">
              <a:buFont typeface="Wingdings" panose="05000000000000000000" pitchFamily="2" charset="2"/>
              <a:buChar char="q"/>
            </a:pPr>
            <a:r>
              <a:rPr lang="en-US" dirty="0" smtClean="0">
                <a:latin typeface="Inter"/>
              </a:rPr>
              <a:t>Clean and Understand the data</a:t>
            </a:r>
            <a:endParaRPr lang="en-US" b="0" i="0" dirty="0" smtClean="0">
              <a:effectLst/>
              <a:latin typeface="Inter"/>
            </a:endParaRPr>
          </a:p>
          <a:p>
            <a:pPr marL="285750" indent="-285750">
              <a:buFont typeface="Wingdings" panose="05000000000000000000" pitchFamily="2" charset="2"/>
              <a:buChar char="q"/>
            </a:pPr>
            <a:r>
              <a:rPr lang="en-US" b="0" i="0" dirty="0" smtClean="0">
                <a:effectLst/>
                <a:latin typeface="Inter"/>
              </a:rPr>
              <a:t>Visualize</a:t>
            </a:r>
          </a:p>
          <a:p>
            <a:pPr marL="285750" indent="-285750">
              <a:buFont typeface="Wingdings" panose="05000000000000000000" pitchFamily="2" charset="2"/>
              <a:buChar char="q"/>
            </a:pPr>
            <a:r>
              <a:rPr lang="en-US" b="0" i="0" dirty="0" smtClean="0">
                <a:effectLst/>
                <a:latin typeface="Inter"/>
              </a:rPr>
              <a:t>Creating EDA for the dataset</a:t>
            </a:r>
          </a:p>
          <a:p>
            <a:pPr marL="285750" indent="-285750">
              <a:buFont typeface="Wingdings" panose="05000000000000000000" pitchFamily="2" charset="2"/>
              <a:buChar char="q"/>
            </a:pPr>
            <a:r>
              <a:rPr lang="en-US" b="0" i="0" dirty="0" smtClean="0">
                <a:effectLst/>
                <a:latin typeface="Inter"/>
              </a:rPr>
              <a:t>Creating prediction model to predict Density</a:t>
            </a:r>
          </a:p>
          <a:p>
            <a:pPr marL="285750" indent="-285750">
              <a:buFont typeface="Wingdings" panose="05000000000000000000" pitchFamily="2" charset="2"/>
              <a:buChar char="q"/>
            </a:pPr>
            <a:r>
              <a:rPr lang="en-US" dirty="0" smtClean="0">
                <a:latin typeface="Inter"/>
              </a:rPr>
              <a:t>Using Siri formula predict body fat by predicted density</a:t>
            </a:r>
          </a:p>
          <a:p>
            <a:endParaRPr lang="en-US" b="0" i="0" dirty="0">
              <a:effectLst/>
              <a:latin typeface="Inter"/>
            </a:endParaRPr>
          </a:p>
          <a:p>
            <a:r>
              <a:rPr lang="en-US" b="0" i="0" dirty="0" smtClean="0">
                <a:effectLst/>
                <a:latin typeface="Inter"/>
              </a:rPr>
              <a:t>In this dataset, both density and body-fat percentage exist. We will find out soon that density is largely correlated to body fat and inclusion of this feature can greatly improve prediction.</a:t>
            </a:r>
          </a:p>
          <a:p>
            <a:endParaRPr lang="en-US" dirty="0">
              <a:latin typeface="Inter"/>
            </a:endParaRPr>
          </a:p>
          <a:p>
            <a:r>
              <a:rPr lang="en-US" b="0" i="0" dirty="0" smtClean="0">
                <a:effectLst/>
                <a:latin typeface="Inter"/>
              </a:rPr>
              <a:t>However, calculating density is costly and time-consuming.</a:t>
            </a:r>
          </a:p>
          <a:p>
            <a:endParaRPr lang="en-US" b="0" i="0" dirty="0" smtClean="0">
              <a:effectLst/>
              <a:latin typeface="Inter"/>
            </a:endParaRPr>
          </a:p>
          <a:p>
            <a:r>
              <a:rPr lang="en-US" b="0" i="0" dirty="0" smtClean="0">
                <a:effectLst/>
                <a:latin typeface="Inter"/>
              </a:rPr>
              <a:t>Thus, a model that can predict density or a model that can predict body fat without including density might be more helpful.</a:t>
            </a:r>
            <a:endParaRPr lang="en-US" b="0" i="0" dirty="0">
              <a:effectLst/>
              <a:latin typeface="Inter"/>
            </a:endParaRPr>
          </a:p>
        </p:txBody>
      </p:sp>
    </p:spTree>
    <p:extLst>
      <p:ext uri="{BB962C8B-B14F-4D97-AF65-F5344CB8AC3E}">
        <p14:creationId xmlns:p14="http://schemas.microsoft.com/office/powerpoint/2010/main" val="188305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5325" y="390524"/>
            <a:ext cx="8677275" cy="369332"/>
          </a:xfrm>
          <a:prstGeom prst="rect">
            <a:avLst/>
          </a:prstGeom>
          <a:noFill/>
        </p:spPr>
        <p:txBody>
          <a:bodyPr wrap="square" rtlCol="0">
            <a:spAutoFit/>
          </a:bodyPr>
          <a:lstStyle/>
          <a:p>
            <a:r>
              <a:rPr lang="en-US" b="1" dirty="0" smtClean="0"/>
              <a:t>1.Insert an Required libraries and read an Csv file</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04" y="904186"/>
            <a:ext cx="9330422" cy="5422344"/>
          </a:xfrm>
          <a:prstGeom prst="rect">
            <a:avLst/>
          </a:prstGeom>
          <a:ln>
            <a:solidFill>
              <a:schemeClr val="tx1"/>
            </a:solidFill>
          </a:ln>
        </p:spPr>
      </p:pic>
    </p:spTree>
    <p:extLst>
      <p:ext uri="{BB962C8B-B14F-4D97-AF65-F5344CB8AC3E}">
        <p14:creationId xmlns:p14="http://schemas.microsoft.com/office/powerpoint/2010/main" val="1402708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71948"/>
            <a:ext cx="8947355" cy="580104"/>
          </a:xfrm>
        </p:spPr>
        <p:txBody>
          <a:bodyPr>
            <a:normAutofit/>
          </a:bodyPr>
          <a:lstStyle/>
          <a:p>
            <a:r>
              <a:rPr lang="en-US" sz="1600" b="1" dirty="0" smtClean="0">
                <a:solidFill>
                  <a:schemeClr val="tx1"/>
                </a:solidFill>
              </a:rPr>
              <a:t>2. We have check null if exists drop an row otherwise replace with mean(because all are continuous)</a:t>
            </a:r>
            <a:endParaRPr lang="en-US" sz="1600" b="1"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57300"/>
            <a:ext cx="9926638" cy="5097061"/>
          </a:xfrm>
          <a:ln>
            <a:solidFill>
              <a:schemeClr val="tx1"/>
            </a:solidFill>
          </a:ln>
        </p:spPr>
      </p:pic>
      <p:sp>
        <p:nvSpPr>
          <p:cNvPr id="4" name="Text Placeholder 3"/>
          <p:cNvSpPr>
            <a:spLocks noGrp="1"/>
          </p:cNvSpPr>
          <p:nvPr>
            <p:ph type="body" sz="half" idx="2"/>
          </p:nvPr>
        </p:nvSpPr>
        <p:spPr>
          <a:xfrm>
            <a:off x="-5122861" y="-3448050"/>
            <a:ext cx="413210" cy="183740"/>
          </a:xfrm>
        </p:spPr>
        <p:txBody>
          <a:bodyPr>
            <a:normAutofit fontScale="47500" lnSpcReduction="20000"/>
          </a:bodyPr>
          <a:lstStyle/>
          <a:p>
            <a:endParaRPr lang="en-US" dirty="0"/>
          </a:p>
        </p:txBody>
      </p:sp>
    </p:spTree>
    <p:extLst>
      <p:ext uri="{BB962C8B-B14F-4D97-AF65-F5344CB8AC3E}">
        <p14:creationId xmlns:p14="http://schemas.microsoft.com/office/powerpoint/2010/main" val="274125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58722"/>
            <a:ext cx="10058400" cy="3038892"/>
          </a:xfrm>
          <a:prstGeom prst="rect">
            <a:avLst/>
          </a:prstGeom>
        </p:spPr>
      </p:pic>
      <p:sp>
        <p:nvSpPr>
          <p:cNvPr id="3" name="TextBox 2"/>
          <p:cNvSpPr txBox="1"/>
          <p:nvPr/>
        </p:nvSpPr>
        <p:spPr>
          <a:xfrm>
            <a:off x="685799" y="1028700"/>
            <a:ext cx="6391275" cy="369332"/>
          </a:xfrm>
          <a:prstGeom prst="rect">
            <a:avLst/>
          </a:prstGeom>
          <a:noFill/>
        </p:spPr>
        <p:txBody>
          <a:bodyPr wrap="square" rtlCol="0">
            <a:spAutoFit/>
          </a:bodyPr>
          <a:lstStyle/>
          <a:p>
            <a:r>
              <a:rPr lang="en-US" b="1" dirty="0" smtClean="0"/>
              <a:t>3.After clean data we describe our data </a:t>
            </a:r>
            <a:r>
              <a:rPr lang="en-US" b="1" dirty="0" err="1" smtClean="0"/>
              <a:t>statisticaly</a:t>
            </a:r>
            <a:endParaRPr lang="en-US" b="1" dirty="0"/>
          </a:p>
        </p:txBody>
      </p:sp>
    </p:spTree>
    <p:extLst>
      <p:ext uri="{BB962C8B-B14F-4D97-AF65-F5344CB8AC3E}">
        <p14:creationId xmlns:p14="http://schemas.microsoft.com/office/powerpoint/2010/main" val="408822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8" y="1309249"/>
            <a:ext cx="8635177" cy="4952638"/>
          </a:xfrm>
          <a:prstGeom prst="rect">
            <a:avLst/>
          </a:prstGeom>
        </p:spPr>
      </p:pic>
      <p:sp>
        <p:nvSpPr>
          <p:cNvPr id="3" name="TextBox 2"/>
          <p:cNvSpPr txBox="1"/>
          <p:nvPr/>
        </p:nvSpPr>
        <p:spPr>
          <a:xfrm>
            <a:off x="342899" y="647699"/>
            <a:ext cx="9153525" cy="646331"/>
          </a:xfrm>
          <a:prstGeom prst="rect">
            <a:avLst/>
          </a:prstGeom>
          <a:noFill/>
        </p:spPr>
        <p:txBody>
          <a:bodyPr wrap="square" rtlCol="0">
            <a:spAutoFit/>
          </a:bodyPr>
          <a:lstStyle/>
          <a:p>
            <a:r>
              <a:rPr lang="en-US" b="1" dirty="0" smtClean="0"/>
              <a:t>4.We check </a:t>
            </a:r>
            <a:r>
              <a:rPr lang="en-US" b="1" dirty="0" err="1" smtClean="0"/>
              <a:t>outlieres</a:t>
            </a:r>
            <a:r>
              <a:rPr lang="en-US" b="1" dirty="0" smtClean="0"/>
              <a:t> using box plot in our data set, if it present we want remove </a:t>
            </a:r>
            <a:r>
              <a:rPr lang="en-US" b="1" dirty="0" err="1" smtClean="0"/>
              <a:t>outlieres</a:t>
            </a:r>
            <a:endParaRPr lang="en-US" b="1" dirty="0"/>
          </a:p>
        </p:txBody>
      </p:sp>
    </p:spTree>
    <p:extLst>
      <p:ext uri="{BB962C8B-B14F-4D97-AF65-F5344CB8AC3E}">
        <p14:creationId xmlns:p14="http://schemas.microsoft.com/office/powerpoint/2010/main" val="230243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60" y="2080984"/>
            <a:ext cx="10058400" cy="3206348"/>
          </a:xfrm>
          <a:prstGeom prst="rect">
            <a:avLst/>
          </a:prstGeom>
        </p:spPr>
      </p:pic>
      <p:sp>
        <p:nvSpPr>
          <p:cNvPr id="4" name="TextBox 3"/>
          <p:cNvSpPr txBox="1"/>
          <p:nvPr/>
        </p:nvSpPr>
        <p:spPr>
          <a:xfrm>
            <a:off x="673320" y="624963"/>
            <a:ext cx="8334141" cy="646331"/>
          </a:xfrm>
          <a:prstGeom prst="rect">
            <a:avLst/>
          </a:prstGeom>
          <a:noFill/>
        </p:spPr>
        <p:txBody>
          <a:bodyPr wrap="none" rtlCol="0">
            <a:spAutoFit/>
          </a:bodyPr>
          <a:lstStyle/>
          <a:p>
            <a:r>
              <a:rPr lang="en-US" b="1" dirty="0" smtClean="0"/>
              <a:t>5.We remove </a:t>
            </a:r>
            <a:r>
              <a:rPr lang="en-US" b="1" dirty="0" err="1" smtClean="0"/>
              <a:t>outlieres</a:t>
            </a:r>
            <a:r>
              <a:rPr lang="en-US" b="1" dirty="0" smtClean="0"/>
              <a:t> using IQR(</a:t>
            </a:r>
            <a:r>
              <a:rPr lang="en-US" b="1" dirty="0"/>
              <a:t>Interquartile </a:t>
            </a:r>
            <a:r>
              <a:rPr lang="en-US" b="1" dirty="0" smtClean="0"/>
              <a:t>range) find upper bound and</a:t>
            </a:r>
          </a:p>
          <a:p>
            <a:r>
              <a:rPr lang="en-US" b="1" dirty="0" smtClean="0"/>
              <a:t> lower bound of each </a:t>
            </a:r>
            <a:r>
              <a:rPr lang="en-US" b="1" dirty="0" err="1" smtClean="0"/>
              <a:t>coloumns</a:t>
            </a:r>
            <a:r>
              <a:rPr lang="en-US" b="1" dirty="0" smtClean="0"/>
              <a:t> which contains </a:t>
            </a:r>
            <a:r>
              <a:rPr lang="en-US" b="1" dirty="0" err="1" smtClean="0"/>
              <a:t>outlieres</a:t>
            </a:r>
            <a:r>
              <a:rPr lang="en-US" b="1" dirty="0" smtClean="0"/>
              <a:t> and remove it </a:t>
            </a:r>
            <a:endParaRPr lang="en-US" b="1" dirty="0"/>
          </a:p>
        </p:txBody>
      </p:sp>
    </p:spTree>
    <p:extLst>
      <p:ext uri="{BB962C8B-B14F-4D97-AF65-F5344CB8AC3E}">
        <p14:creationId xmlns:p14="http://schemas.microsoft.com/office/powerpoint/2010/main" val="461349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540</TotalTime>
  <Words>848</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Microsoft YaHei UI</vt:lpstr>
      <vt:lpstr>Algerian</vt:lpstr>
      <vt:lpstr>AngsanaUPC</vt:lpstr>
      <vt:lpstr>Arial</vt:lpstr>
      <vt:lpstr>Inter</vt:lpstr>
      <vt:lpstr>Trebuchet MS</vt:lpstr>
      <vt:lpstr>Wingdings</vt:lpstr>
      <vt:lpstr>Wingdings 3</vt:lpstr>
      <vt:lpstr>Facet</vt:lpstr>
      <vt:lpstr>Body fat Prediction using ML</vt:lpstr>
      <vt:lpstr>Dataset Overview  </vt:lpstr>
      <vt:lpstr>PowerPoint Presentation</vt:lpstr>
      <vt:lpstr>PowerPoint Presentation</vt:lpstr>
      <vt:lpstr>PowerPoint Presentation</vt:lpstr>
      <vt:lpstr>2. We have check null if exists drop an row otherwise replace with mean(because all are continuous)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Prediction using ML</dc:title>
  <dc:creator>Windows User</dc:creator>
  <cp:lastModifiedBy>Windows User</cp:lastModifiedBy>
  <cp:revision>23</cp:revision>
  <dcterms:created xsi:type="dcterms:W3CDTF">2022-08-14T09:47:11Z</dcterms:created>
  <dcterms:modified xsi:type="dcterms:W3CDTF">2022-08-14T19:11:49Z</dcterms:modified>
</cp:coreProperties>
</file>