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67" r:id="rId5"/>
    <p:sldId id="268" r:id="rId6"/>
    <p:sldId id="258" r:id="rId7"/>
    <p:sldId id="259" r:id="rId8"/>
    <p:sldId id="260" r:id="rId9"/>
    <p:sldId id="262" r:id="rId10"/>
    <p:sldId id="263" r:id="rId11"/>
    <p:sldId id="264" r:id="rId12"/>
    <p:sldId id="265" r:id="rId13"/>
    <p:sldId id="266"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msk%20ppt\Mobile%20sales%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ownloads\msk%20ppt\Mobile%20sales%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ownloads\msk%20ppt\Mobile%20sales%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ownloads\msk%20ppt\Mobile%20sales%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ownloads\msk%20ppt\Mobile%20sales%20analysi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[Mobile sales analysis.xlsx]total no. of models!PivotTable61</c:name>
    <c:fmtId val="4"/>
  </c:pivotSource>
  <c:chart>
    <c:title>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w="9525">
              <a:solidFill>
                <a:schemeClr val="accent3"/>
              </a:solidFill>
              <a:round/>
            </a:ln>
            <a:effectLst/>
            <a:scene3d>
              <a:camera prst="orthographicFront">
                <a:rot lat="0" lon="0" rev="0"/>
              </a:camera>
              <a:lightRig rig="balanced" dir="t">
                <a:rot lat="0" lon="0" rev="1080000"/>
              </a:lightRig>
            </a:scene3d>
            <a:sp3d>
              <a:bevelT w="38100" h="12700" prst="softRound"/>
            </a:sp3d>
          </c:spPr>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pivotFmt>
      <c:pivotFmt>
        <c:idx val="3"/>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pivotFmt>
      <c:pivotFmt>
        <c:idx val="4"/>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pivotFmt>
    </c:pivotFmts>
    <c:plotArea>
      <c:layout/>
      <c:barChart>
        <c:barDir val="col"/>
        <c:grouping val="clustered"/>
        <c:varyColors val="0"/>
        <c:ser>
          <c:idx val="0"/>
          <c:order val="0"/>
          <c:tx>
            <c:strRef>
              <c:f>'total no. of models'!$B$3</c:f>
              <c:strCache>
                <c:ptCount val="1"/>
                <c:pt idx="0">
                  <c:v>Total</c:v>
                </c:pt>
              </c:strCache>
            </c:strRef>
          </c:tx>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dLbls>
            <c:delete val="1"/>
          </c:dLbls>
          <c:cat>
            <c:strRef>
              <c:f>'total no. of models'!$A$4:$A$9</c:f>
              <c:strCache>
                <c:ptCount val="5"/>
                <c:pt idx="0">
                  <c:v>Apple</c:v>
                </c:pt>
                <c:pt idx="1">
                  <c:v>Poco</c:v>
                </c:pt>
                <c:pt idx="2">
                  <c:v>Realme</c:v>
                </c:pt>
                <c:pt idx="3">
                  <c:v>Samsung</c:v>
                </c:pt>
                <c:pt idx="4">
                  <c:v>Xiaomi</c:v>
                </c:pt>
              </c:strCache>
            </c:strRef>
          </c:cat>
          <c:val>
            <c:numRef>
              <c:f>'total no. of models'!$B$4:$B$9</c:f>
              <c:numCache>
                <c:formatCode>General</c:formatCode>
                <c:ptCount val="5"/>
                <c:pt idx="0">
                  <c:v>56</c:v>
                </c:pt>
                <c:pt idx="1">
                  <c:v>56</c:v>
                </c:pt>
                <c:pt idx="2">
                  <c:v>138</c:v>
                </c:pt>
                <c:pt idx="3">
                  <c:v>119</c:v>
                </c:pt>
                <c:pt idx="4">
                  <c:v>61</c:v>
                </c:pt>
              </c:numCache>
            </c:numRef>
          </c:val>
          <c:extLst>
            <c:ext xmlns:c16="http://schemas.microsoft.com/office/drawing/2014/chart" uri="{C3380CC4-5D6E-409C-BE32-E72D297353CC}">
              <c16:uniqueId val="{00000000-D6B2-49E2-8FA8-C19B98A16DB0}"/>
            </c:ext>
          </c:extLst>
        </c:ser>
        <c:dLbls>
          <c:dLblPos val="outEnd"/>
          <c:showLegendKey val="0"/>
          <c:showVal val="1"/>
          <c:showCatName val="0"/>
          <c:showSerName val="0"/>
          <c:showPercent val="0"/>
          <c:showBubbleSize val="0"/>
        </c:dLbls>
        <c:gapWidth val="100"/>
        <c:overlap val="-24"/>
        <c:axId val="1549336207"/>
        <c:axId val="1549334959"/>
      </c:barChart>
      <c:catAx>
        <c:axId val="154933620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49334959"/>
        <c:crosses val="autoZero"/>
        <c:auto val="1"/>
        <c:lblAlgn val="ctr"/>
        <c:lblOffset val="100"/>
        <c:noMultiLvlLbl val="0"/>
      </c:catAx>
      <c:valAx>
        <c:axId val="154933495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4933620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[Mobile sales analysis.xlsx]total no. of sales!PivotTable56</c:name>
    <c:fmtId val="3"/>
  </c:pivotSource>
  <c:chart>
    <c:title>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'total no. of sales'!$B$3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D0D-4761-990D-0302C697378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D0D-4761-990D-0302C697378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3D0D-4761-990D-0302C6973783}"/>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3D0D-4761-990D-0302C6973783}"/>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3D0D-4761-990D-0302C6973783}"/>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'total no. of sales'!$A$4:$A$9</c:f>
              <c:strCache>
                <c:ptCount val="5"/>
                <c:pt idx="0">
                  <c:v>Apple</c:v>
                </c:pt>
                <c:pt idx="1">
                  <c:v>Poco</c:v>
                </c:pt>
                <c:pt idx="2">
                  <c:v>Realme</c:v>
                </c:pt>
                <c:pt idx="3">
                  <c:v>Samsung</c:v>
                </c:pt>
                <c:pt idx="4">
                  <c:v>Xiaomi</c:v>
                </c:pt>
              </c:strCache>
            </c:strRef>
          </c:cat>
          <c:val>
            <c:numRef>
              <c:f>'total no. of sales'!$B$4:$B$9</c:f>
              <c:numCache>
                <c:formatCode>General</c:formatCode>
                <c:ptCount val="5"/>
                <c:pt idx="0">
                  <c:v>1091.2699999999998</c:v>
                </c:pt>
                <c:pt idx="1">
                  <c:v>2437.3199999999997</c:v>
                </c:pt>
                <c:pt idx="2">
                  <c:v>4301.9099999999989</c:v>
                </c:pt>
                <c:pt idx="3">
                  <c:v>1261.8999999999999</c:v>
                </c:pt>
                <c:pt idx="4">
                  <c:v>3701.1000000000004</c:v>
                </c:pt>
              </c:numCache>
            </c:numRef>
          </c:val>
          <c:extLst>
            <c:ext xmlns:c16="http://schemas.microsoft.com/office/drawing/2014/chart" uri="{C3380CC4-5D6E-409C-BE32-E72D297353CC}">
              <c16:uniqueId val="{0000000A-3D0D-4761-990D-0302C6973783}"/>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[Mobile sales analysis.xlsx]discount by each company!PivotTable57</c:name>
    <c:fmtId val="3"/>
  </c:pivotSource>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2">
              <a:alpha val="85000"/>
            </a:schemeClr>
          </a:solidFill>
          <a:ln w="9525" cap="flat" cmpd="sng" algn="ctr">
            <a:solidFill>
              <a:schemeClr val="lt1">
                <a:alpha val="50000"/>
              </a:schemeClr>
            </a:solidFill>
            <a:round/>
          </a:ln>
          <a:effectLst>
            <a:innerShdw blurRad="114300">
              <a:schemeClr val="accent1"/>
            </a:innerShdw>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alpha val="85000"/>
            </a:schemeClr>
          </a:solidFill>
          <a:ln w="9525" cap="flat" cmpd="sng" algn="ctr">
            <a:solidFill>
              <a:schemeClr val="lt1">
                <a:alpha val="50000"/>
              </a:schemeClr>
            </a:solidFill>
            <a:round/>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alpha val="85000"/>
            </a:schemeClr>
          </a:solidFill>
          <a:ln w="9525" cap="flat" cmpd="sng" algn="ctr">
            <a:solidFill>
              <a:schemeClr val="lt1">
                <a:alpha val="50000"/>
              </a:schemeClr>
            </a:solidFill>
            <a:round/>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'discount by each company'!$B$1</c:f>
              <c:strCache>
                <c:ptCount val="1"/>
                <c:pt idx="0">
                  <c:v>Total</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'discount by each company'!$A$2:$A$7</c:f>
              <c:strCache>
                <c:ptCount val="5"/>
                <c:pt idx="0">
                  <c:v>Apple</c:v>
                </c:pt>
                <c:pt idx="1">
                  <c:v>Poco</c:v>
                </c:pt>
                <c:pt idx="2">
                  <c:v>Realme</c:v>
                </c:pt>
                <c:pt idx="3">
                  <c:v>Samsung</c:v>
                </c:pt>
                <c:pt idx="4">
                  <c:v>Xiaomi</c:v>
                </c:pt>
              </c:strCache>
            </c:strRef>
          </c:cat>
          <c:val>
            <c:numRef>
              <c:f>'discount by each company'!$B$2:$B$7</c:f>
              <c:numCache>
                <c:formatCode>General</c:formatCode>
                <c:ptCount val="5"/>
                <c:pt idx="0">
                  <c:v>3.6000000000000005</c:v>
                </c:pt>
                <c:pt idx="1">
                  <c:v>9.0800000000000018</c:v>
                </c:pt>
                <c:pt idx="2">
                  <c:v>11.649999999999997</c:v>
                </c:pt>
                <c:pt idx="3">
                  <c:v>15.909999999999998</c:v>
                </c:pt>
                <c:pt idx="4">
                  <c:v>6.1999999999999993</c:v>
                </c:pt>
              </c:numCache>
            </c:numRef>
          </c:val>
          <c:extLst>
            <c:ext xmlns:c16="http://schemas.microsoft.com/office/drawing/2014/chart" uri="{C3380CC4-5D6E-409C-BE32-E72D297353CC}">
              <c16:uniqueId val="{00000000-FC2B-4034-8740-62FCE16F9907}"/>
            </c:ext>
          </c:extLst>
        </c:ser>
        <c:dLbls>
          <c:dLblPos val="inEnd"/>
          <c:showLegendKey val="0"/>
          <c:showVal val="1"/>
          <c:showCatName val="0"/>
          <c:showSerName val="0"/>
          <c:showPercent val="0"/>
          <c:showBubbleSize val="0"/>
        </c:dLbls>
        <c:gapWidth val="65"/>
        <c:axId val="1549316239"/>
        <c:axId val="1549315823"/>
      </c:barChart>
      <c:catAx>
        <c:axId val="1549316239"/>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549315823"/>
        <c:crosses val="autoZero"/>
        <c:auto val="1"/>
        <c:lblAlgn val="ctr"/>
        <c:lblOffset val="100"/>
        <c:noMultiLvlLbl val="0"/>
      </c:catAx>
      <c:valAx>
        <c:axId val="154931582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549316239"/>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[Mobile sales analysis.xlsx]ratings !PivotTable58</c:name>
    <c:fmtId val="3"/>
  </c:pivotSource>
  <c:chart>
    <c:title>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pivotFmt>
      <c:pivotFmt>
        <c:idx val="1"/>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pivotFmt>
      <c:pivotFmt>
        <c:idx val="2"/>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pivotFmt>
    </c:pivotFmts>
    <c:plotArea>
      <c:layout/>
      <c:barChart>
        <c:barDir val="col"/>
        <c:grouping val="clustered"/>
        <c:varyColors val="0"/>
        <c:ser>
          <c:idx val="0"/>
          <c:order val="0"/>
          <c:tx>
            <c:strRef>
              <c:f>'ratings '!$B$1</c:f>
              <c:strCache>
                <c:ptCount val="1"/>
                <c:pt idx="0">
                  <c:v>Total</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'ratings '!$A$2:$A$7</c:f>
              <c:strCache>
                <c:ptCount val="5"/>
                <c:pt idx="0">
                  <c:v>Apple</c:v>
                </c:pt>
                <c:pt idx="1">
                  <c:v>Poco</c:v>
                </c:pt>
                <c:pt idx="2">
                  <c:v>Realme</c:v>
                </c:pt>
                <c:pt idx="3">
                  <c:v>Samsung</c:v>
                </c:pt>
                <c:pt idx="4">
                  <c:v>Xiaomi</c:v>
                </c:pt>
              </c:strCache>
            </c:strRef>
          </c:cat>
          <c:val>
            <c:numRef>
              <c:f>'ratings '!$B$2:$B$7</c:f>
              <c:numCache>
                <c:formatCode>General</c:formatCode>
                <c:ptCount val="5"/>
                <c:pt idx="0">
                  <c:v>255.49999999999986</c:v>
                </c:pt>
                <c:pt idx="1">
                  <c:v>242.20000000000027</c:v>
                </c:pt>
                <c:pt idx="2">
                  <c:v>599.39999999999952</c:v>
                </c:pt>
                <c:pt idx="3">
                  <c:v>504.80000000000018</c:v>
                </c:pt>
                <c:pt idx="4">
                  <c:v>264.00000000000011</c:v>
                </c:pt>
              </c:numCache>
            </c:numRef>
          </c:val>
          <c:extLst>
            <c:ext xmlns:c16="http://schemas.microsoft.com/office/drawing/2014/chart" uri="{C3380CC4-5D6E-409C-BE32-E72D297353CC}">
              <c16:uniqueId val="{00000000-B66E-4112-8936-D2A4974F2C23}"/>
            </c:ext>
          </c:extLst>
        </c:ser>
        <c:dLbls>
          <c:showLegendKey val="0"/>
          <c:showVal val="0"/>
          <c:showCatName val="0"/>
          <c:showSerName val="0"/>
          <c:showPercent val="0"/>
          <c:showBubbleSize val="0"/>
        </c:dLbls>
        <c:gapWidth val="100"/>
        <c:overlap val="-24"/>
        <c:axId val="1549347023"/>
        <c:axId val="1549348687"/>
      </c:barChart>
      <c:catAx>
        <c:axId val="154934702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49348687"/>
        <c:crosses val="autoZero"/>
        <c:auto val="1"/>
        <c:lblAlgn val="ctr"/>
        <c:lblOffset val="100"/>
        <c:noMultiLvlLbl val="0"/>
      </c:catAx>
      <c:valAx>
        <c:axId val="154934868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49347023"/>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[Mobile sales analysis.xlsx]battery capacity !PivotTable59</c:name>
    <c:fmtId val="3"/>
  </c:pivotSource>
  <c:chart>
    <c:title>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pivotFmt>
      <c:pivotFmt>
        <c:idx val="1"/>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pivotFmt>
      <c:pivotFmt>
        <c:idx val="2"/>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a:scene3d>
            <a:camera prst="orthographicFront">
              <a:rot lat="0" lon="0" rev="0"/>
            </a:camera>
            <a:lightRig rig="balanced" dir="t">
              <a:rot lat="0" lon="0" rev="1080000"/>
            </a:lightRig>
          </a:scene3d>
          <a:sp3d>
            <a:bevelT w="38100" h="12700" prst="softRound"/>
          </a:sp3d>
        </c:spPr>
        <c:marker>
          <c:symbol val="none"/>
        </c:marker>
      </c:pivotFmt>
    </c:pivotFmts>
    <c:plotArea>
      <c:layout/>
      <c:barChart>
        <c:barDir val="col"/>
        <c:grouping val="clustered"/>
        <c:varyColors val="0"/>
        <c:ser>
          <c:idx val="0"/>
          <c:order val="0"/>
          <c:tx>
            <c:strRef>
              <c:f>'battery capacity '!$B$1</c:f>
              <c:strCache>
                <c:ptCount val="1"/>
                <c:pt idx="0">
                  <c:v>Total</c:v>
                </c:pt>
              </c:strCache>
            </c:strRef>
          </c:tx>
          <c:spPr>
            <a:gradFill rotWithShape="1">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'battery capacity '!$A$2:$A$7</c:f>
              <c:strCache>
                <c:ptCount val="5"/>
                <c:pt idx="0">
                  <c:v>Apple</c:v>
                </c:pt>
                <c:pt idx="1">
                  <c:v>Poco</c:v>
                </c:pt>
                <c:pt idx="2">
                  <c:v>Realme</c:v>
                </c:pt>
                <c:pt idx="3">
                  <c:v>Samsung</c:v>
                </c:pt>
                <c:pt idx="4">
                  <c:v>Xiaomi</c:v>
                </c:pt>
              </c:strCache>
            </c:strRef>
          </c:cat>
          <c:val>
            <c:numRef>
              <c:f>'battery capacity '!$B$2:$B$7</c:f>
              <c:numCache>
                <c:formatCode>General</c:formatCode>
                <c:ptCount val="5"/>
                <c:pt idx="0">
                  <c:v>2765.1964285714284</c:v>
                </c:pt>
                <c:pt idx="1">
                  <c:v>5247.3214285714284</c:v>
                </c:pt>
                <c:pt idx="2">
                  <c:v>4797.31884057971</c:v>
                </c:pt>
                <c:pt idx="3">
                  <c:v>4846.2184873949582</c:v>
                </c:pt>
                <c:pt idx="4">
                  <c:v>4265.7377049180332</c:v>
                </c:pt>
              </c:numCache>
            </c:numRef>
          </c:val>
          <c:extLst>
            <c:ext xmlns:c16="http://schemas.microsoft.com/office/drawing/2014/chart" uri="{C3380CC4-5D6E-409C-BE32-E72D297353CC}">
              <c16:uniqueId val="{00000000-B57F-4795-9EE0-CF090D91C6D3}"/>
            </c:ext>
          </c:extLst>
        </c:ser>
        <c:dLbls>
          <c:showLegendKey val="0"/>
          <c:showVal val="0"/>
          <c:showCatName val="0"/>
          <c:showSerName val="0"/>
          <c:showPercent val="0"/>
          <c:showBubbleSize val="0"/>
        </c:dLbls>
        <c:gapWidth val="100"/>
        <c:overlap val="-24"/>
        <c:axId val="1549324975"/>
        <c:axId val="1549327887"/>
      </c:barChart>
      <c:catAx>
        <c:axId val="154932497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49327887"/>
        <c:crosses val="autoZero"/>
        <c:auto val="1"/>
        <c:lblAlgn val="ctr"/>
        <c:lblOffset val="100"/>
        <c:noMultiLvlLbl val="0"/>
      </c:catAx>
      <c:valAx>
        <c:axId val="154932788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4932497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5/15/2022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5/15/2022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atisticsbyjim.com/glossary/categorical-variabl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rporatefinanceinstitute.com/resources/knowledge/trading-investing/technical-analysi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dobe Garamond Pro" panose="02020502060506020403" pitchFamily="18" charset="0"/>
                <a:cs typeface="Times New Roman" panose="02020603050405020304" pitchFamily="18" charset="0"/>
              </a:rPr>
              <a:t>smart phone sales analysis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3911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no. of sales</a:t>
            </a:r>
          </a:p>
        </p:txBody>
      </p:sp>
      <p:sp>
        <p:nvSpPr>
          <p:cNvPr id="3" name="Text Placeholder 2"/>
          <p:cNvSpPr>
            <a:spLocks noGrp="1"/>
          </p:cNvSpPr>
          <p:nvPr>
            <p:ph type="body" idx="1"/>
          </p:nvPr>
        </p:nvSpPr>
        <p:spPr/>
        <p:txBody>
          <a:bodyPr/>
          <a:lstStyle/>
          <a:p>
            <a:endParaRPr lang="en-US"/>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780286011"/>
              </p:ext>
            </p:extLst>
          </p:nvPr>
        </p:nvGraphicFramePr>
        <p:xfrm>
          <a:off x="1887083" y="3196228"/>
          <a:ext cx="3468688" cy="2459988"/>
        </p:xfrm>
        <a:graphic>
          <a:graphicData uri="http://schemas.openxmlformats.org/drawingml/2006/table">
            <a:tbl>
              <a:tblPr>
                <a:tableStyleId>{5C22544A-7EE6-4342-B048-85BDC9FD1C3A}</a:tableStyleId>
              </a:tblPr>
              <a:tblGrid>
                <a:gridCol w="1813178">
                  <a:extLst>
                    <a:ext uri="{9D8B030D-6E8A-4147-A177-3AD203B41FA5}">
                      <a16:colId xmlns:a16="http://schemas.microsoft.com/office/drawing/2014/main" val="837565899"/>
                    </a:ext>
                  </a:extLst>
                </a:gridCol>
                <a:gridCol w="1655510">
                  <a:extLst>
                    <a:ext uri="{9D8B030D-6E8A-4147-A177-3AD203B41FA5}">
                      <a16:colId xmlns:a16="http://schemas.microsoft.com/office/drawing/2014/main" val="600922456"/>
                    </a:ext>
                  </a:extLst>
                </a:gridCol>
              </a:tblGrid>
              <a:tr h="409998">
                <a:tc>
                  <a:txBody>
                    <a:bodyPr/>
                    <a:lstStyle/>
                    <a:p>
                      <a:pPr algn="l" fontAlgn="b"/>
                      <a:r>
                        <a:rPr lang="en-US" sz="1100" u="none" strike="noStrike">
                          <a:effectLst/>
                        </a:rPr>
                        <a:t>Apple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1091.27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7856547"/>
                  </a:ext>
                </a:extLst>
              </a:tr>
              <a:tr h="409998">
                <a:tc>
                  <a:txBody>
                    <a:bodyPr/>
                    <a:lstStyle/>
                    <a:p>
                      <a:pPr algn="l" fontAlgn="b"/>
                      <a:r>
                        <a:rPr lang="en-US" sz="1100" u="none" strike="noStrike">
                          <a:effectLst/>
                        </a:rPr>
                        <a:t>Poco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2437.32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8385114"/>
                  </a:ext>
                </a:extLst>
              </a:tr>
              <a:tr h="409998">
                <a:tc>
                  <a:txBody>
                    <a:bodyPr/>
                    <a:lstStyle/>
                    <a:p>
                      <a:pPr algn="l" fontAlgn="b"/>
                      <a:r>
                        <a:rPr lang="en-US" sz="1100" u="none" strike="noStrike">
                          <a:effectLst/>
                        </a:rPr>
                        <a:t>Realme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4301.91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7388945"/>
                  </a:ext>
                </a:extLst>
              </a:tr>
              <a:tr h="409998">
                <a:tc>
                  <a:txBody>
                    <a:bodyPr/>
                    <a:lstStyle/>
                    <a:p>
                      <a:pPr algn="l" fontAlgn="b"/>
                      <a:r>
                        <a:rPr lang="en-US" sz="1100" u="none" strike="noStrike">
                          <a:effectLst/>
                        </a:rPr>
                        <a:t>Samsung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1261.9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652332"/>
                  </a:ext>
                </a:extLst>
              </a:tr>
              <a:tr h="409998">
                <a:tc>
                  <a:txBody>
                    <a:bodyPr/>
                    <a:lstStyle/>
                    <a:p>
                      <a:pPr algn="l" fontAlgn="b"/>
                      <a:r>
                        <a:rPr lang="en-US" sz="1100" u="none" strike="noStrike">
                          <a:effectLst/>
                        </a:rPr>
                        <a:t>Xiaomi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3701.1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2711425"/>
                  </a:ext>
                </a:extLst>
              </a:tr>
              <a:tr h="409998">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12793.5</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0319550"/>
                  </a:ext>
                </a:extLst>
              </a:tr>
            </a:tbl>
          </a:graphicData>
        </a:graphic>
      </p:graphicFrame>
      <p:sp>
        <p:nvSpPr>
          <p:cNvPr id="5" name="Text Placeholder 4"/>
          <p:cNvSpPr>
            <a:spLocks noGrp="1"/>
          </p:cNvSpPr>
          <p:nvPr>
            <p:ph type="body" sz="quarter" idx="3"/>
          </p:nvPr>
        </p:nvSpPr>
        <p:spPr/>
        <p:txBody>
          <a:bodyPr/>
          <a:lstStyle/>
          <a:p>
            <a:endParaRPr lang="en-US"/>
          </a:p>
        </p:txBody>
      </p:sp>
      <p:graphicFrame>
        <p:nvGraphicFramePr>
          <p:cNvPr id="8" name="Content Placeholder 7"/>
          <p:cNvGraphicFramePr>
            <a:graphicFrameLocks noGrp="1"/>
          </p:cNvGraphicFramePr>
          <p:nvPr>
            <p:ph sz="quarter" idx="4"/>
            <p:extLst>
              <p:ext uri="{D42A27DB-BD31-4B8C-83A1-F6EECF244321}">
                <p14:modId xmlns:p14="http://schemas.microsoft.com/office/powerpoint/2010/main" val="1562640471"/>
              </p:ext>
            </p:extLst>
          </p:nvPr>
        </p:nvGraphicFramePr>
        <p:xfrm>
          <a:off x="5945043" y="2703423"/>
          <a:ext cx="5579790" cy="33838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1236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discounts </a:t>
            </a:r>
            <a:r>
              <a:rPr lang="en-US" dirty="0"/>
              <a:t>by each company</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697875210"/>
              </p:ext>
            </p:extLst>
          </p:nvPr>
        </p:nvGraphicFramePr>
        <p:xfrm>
          <a:off x="1728151" y="2324056"/>
          <a:ext cx="3980317" cy="2543373"/>
        </p:xfrm>
        <a:graphic>
          <a:graphicData uri="http://schemas.openxmlformats.org/drawingml/2006/table">
            <a:tbl>
              <a:tblPr>
                <a:tableStyleId>{5C22544A-7EE6-4342-B048-85BDC9FD1C3A}</a:tableStyleId>
              </a:tblPr>
              <a:tblGrid>
                <a:gridCol w="1430427">
                  <a:extLst>
                    <a:ext uri="{9D8B030D-6E8A-4147-A177-3AD203B41FA5}">
                      <a16:colId xmlns:a16="http://schemas.microsoft.com/office/drawing/2014/main" val="327805793"/>
                    </a:ext>
                  </a:extLst>
                </a:gridCol>
                <a:gridCol w="2549890">
                  <a:extLst>
                    <a:ext uri="{9D8B030D-6E8A-4147-A177-3AD203B41FA5}">
                      <a16:colId xmlns:a16="http://schemas.microsoft.com/office/drawing/2014/main" val="271414851"/>
                    </a:ext>
                  </a:extLst>
                </a:gridCol>
              </a:tblGrid>
              <a:tr h="363339">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Sum of discount_percent</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9254656"/>
                  </a:ext>
                </a:extLst>
              </a:tr>
              <a:tr h="363339">
                <a:tc>
                  <a:txBody>
                    <a:bodyPr/>
                    <a:lstStyle/>
                    <a:p>
                      <a:pPr algn="l" fontAlgn="b"/>
                      <a:r>
                        <a:rPr lang="en-US" sz="1100" u="none" strike="noStrike">
                          <a:effectLst/>
                        </a:rPr>
                        <a:t>Apple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8003007"/>
                  </a:ext>
                </a:extLst>
              </a:tr>
              <a:tr h="363339">
                <a:tc>
                  <a:txBody>
                    <a:bodyPr/>
                    <a:lstStyle/>
                    <a:p>
                      <a:pPr algn="l" fontAlgn="b"/>
                      <a:r>
                        <a:rPr lang="en-US" sz="1100" u="none" strike="noStrike">
                          <a:effectLst/>
                        </a:rPr>
                        <a:t>Poco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9.08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83906858"/>
                  </a:ext>
                </a:extLst>
              </a:tr>
              <a:tr h="363339">
                <a:tc>
                  <a:txBody>
                    <a:bodyPr/>
                    <a:lstStyle/>
                    <a:p>
                      <a:pPr algn="l" fontAlgn="b"/>
                      <a:r>
                        <a:rPr lang="en-US" sz="1100" u="none" strike="noStrike">
                          <a:effectLst/>
                        </a:rPr>
                        <a:t>Realme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11.65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5209314"/>
                  </a:ext>
                </a:extLst>
              </a:tr>
              <a:tr h="363339">
                <a:tc>
                  <a:txBody>
                    <a:bodyPr/>
                    <a:lstStyle/>
                    <a:p>
                      <a:pPr algn="l" fontAlgn="b"/>
                      <a:r>
                        <a:rPr lang="en-US" sz="1100" u="none" strike="noStrike">
                          <a:effectLst/>
                        </a:rPr>
                        <a:t>Samsung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15.91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3678407"/>
                  </a:ext>
                </a:extLst>
              </a:tr>
              <a:tr h="363339">
                <a:tc>
                  <a:txBody>
                    <a:bodyPr/>
                    <a:lstStyle/>
                    <a:p>
                      <a:pPr algn="l" fontAlgn="b"/>
                      <a:r>
                        <a:rPr lang="en-US" sz="1100" u="none" strike="noStrike">
                          <a:effectLst/>
                        </a:rPr>
                        <a:t>Xiaomi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9874993"/>
                  </a:ext>
                </a:extLst>
              </a:tr>
              <a:tr h="363339">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46.44</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6496034"/>
                  </a:ext>
                </a:extLst>
              </a:tr>
            </a:tbl>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val="1631046317"/>
              </p:ext>
            </p:extLst>
          </p:nvPr>
        </p:nvGraphicFramePr>
        <p:xfrm>
          <a:off x="6413500" y="2017713"/>
          <a:ext cx="4645025" cy="3441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81313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ratings </a:t>
            </a:r>
            <a:r>
              <a:rPr lang="en-US" dirty="0" smtClean="0"/>
              <a:t>of brands</a:t>
            </a:r>
            <a:endParaRPr lang="en-US" dirty="0"/>
          </a:p>
        </p:txBody>
      </p:sp>
      <p:sp>
        <p:nvSpPr>
          <p:cNvPr id="3" name="Text Placeholder 2"/>
          <p:cNvSpPr>
            <a:spLocks noGrp="1"/>
          </p:cNvSpPr>
          <p:nvPr>
            <p:ph type="body" idx="1"/>
          </p:nvPr>
        </p:nvSpPr>
        <p:spPr/>
        <p:txBody>
          <a:bodyPr/>
          <a:lstStyle/>
          <a:p>
            <a:endParaRPr lang="en-US"/>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1393117608"/>
              </p:ext>
            </p:extLst>
          </p:nvPr>
        </p:nvGraphicFramePr>
        <p:xfrm>
          <a:off x="1686241" y="3087915"/>
          <a:ext cx="3747908" cy="2071916"/>
        </p:xfrm>
        <a:graphic>
          <a:graphicData uri="http://schemas.openxmlformats.org/drawingml/2006/table">
            <a:tbl>
              <a:tblPr>
                <a:tableStyleId>{5C22544A-7EE6-4342-B048-85BDC9FD1C3A}</a:tableStyleId>
              </a:tblPr>
              <a:tblGrid>
                <a:gridCol w="1834083">
                  <a:extLst>
                    <a:ext uri="{9D8B030D-6E8A-4147-A177-3AD203B41FA5}">
                      <a16:colId xmlns:a16="http://schemas.microsoft.com/office/drawing/2014/main" val="3634327818"/>
                    </a:ext>
                  </a:extLst>
                </a:gridCol>
                <a:gridCol w="1913825">
                  <a:extLst>
                    <a:ext uri="{9D8B030D-6E8A-4147-A177-3AD203B41FA5}">
                      <a16:colId xmlns:a16="http://schemas.microsoft.com/office/drawing/2014/main" val="3940020642"/>
                    </a:ext>
                  </a:extLst>
                </a:gridCol>
              </a:tblGrid>
              <a:tr h="295988">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Sum of ratings</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1017288"/>
                  </a:ext>
                </a:extLst>
              </a:tr>
              <a:tr h="295988">
                <a:tc>
                  <a:txBody>
                    <a:bodyPr/>
                    <a:lstStyle/>
                    <a:p>
                      <a:pPr algn="l" fontAlgn="b"/>
                      <a:r>
                        <a:rPr lang="en-US" sz="1100" u="none" strike="noStrike">
                          <a:effectLst/>
                        </a:rPr>
                        <a:t>Apple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255.5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8154819"/>
                  </a:ext>
                </a:extLst>
              </a:tr>
              <a:tr h="295988">
                <a:tc>
                  <a:txBody>
                    <a:bodyPr/>
                    <a:lstStyle/>
                    <a:p>
                      <a:pPr algn="l" fontAlgn="b"/>
                      <a:r>
                        <a:rPr lang="en-US" sz="1100" u="none" strike="noStrike">
                          <a:effectLst/>
                        </a:rPr>
                        <a:t>Poco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242.2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4232087"/>
                  </a:ext>
                </a:extLst>
              </a:tr>
              <a:tr h="295988">
                <a:tc>
                  <a:txBody>
                    <a:bodyPr/>
                    <a:lstStyle/>
                    <a:p>
                      <a:pPr algn="l" fontAlgn="b"/>
                      <a:r>
                        <a:rPr lang="en-US" sz="1100" u="none" strike="noStrike">
                          <a:effectLst/>
                        </a:rPr>
                        <a:t>Realme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599.4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9521369"/>
                  </a:ext>
                </a:extLst>
              </a:tr>
              <a:tr h="295988">
                <a:tc>
                  <a:txBody>
                    <a:bodyPr/>
                    <a:lstStyle/>
                    <a:p>
                      <a:pPr algn="l" fontAlgn="b"/>
                      <a:r>
                        <a:rPr lang="en-US" sz="1100" u="none" strike="noStrike">
                          <a:effectLst/>
                        </a:rPr>
                        <a:t>Samsung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504.8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9068993"/>
                  </a:ext>
                </a:extLst>
              </a:tr>
              <a:tr h="295988">
                <a:tc>
                  <a:txBody>
                    <a:bodyPr/>
                    <a:lstStyle/>
                    <a:p>
                      <a:pPr algn="l" fontAlgn="b"/>
                      <a:r>
                        <a:rPr lang="en-US" sz="1100" u="none" strike="noStrike">
                          <a:effectLst/>
                        </a:rPr>
                        <a:t>Xiaomi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99259910"/>
                  </a:ext>
                </a:extLst>
              </a:tr>
              <a:tr h="295988">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1865.9</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6322601"/>
                  </a:ext>
                </a:extLst>
              </a:tr>
            </a:tbl>
          </a:graphicData>
        </a:graphic>
      </p:graphicFrame>
      <p:sp>
        <p:nvSpPr>
          <p:cNvPr id="5" name="Text Placeholder 4"/>
          <p:cNvSpPr>
            <a:spLocks noGrp="1"/>
          </p:cNvSpPr>
          <p:nvPr>
            <p:ph type="body" sz="quarter" idx="3"/>
          </p:nvPr>
        </p:nvSpPr>
        <p:spPr/>
        <p:txBody>
          <a:bodyPr/>
          <a:lstStyle/>
          <a:p>
            <a:endParaRPr lang="en-US"/>
          </a:p>
        </p:txBody>
      </p:sp>
      <p:graphicFrame>
        <p:nvGraphicFramePr>
          <p:cNvPr id="8" name="Content Placeholder 7"/>
          <p:cNvGraphicFramePr>
            <a:graphicFrameLocks noGrp="1"/>
          </p:cNvGraphicFramePr>
          <p:nvPr>
            <p:ph sz="quarter" idx="4"/>
            <p:extLst>
              <p:ext uri="{D42A27DB-BD31-4B8C-83A1-F6EECF244321}">
                <p14:modId xmlns:p14="http://schemas.microsoft.com/office/powerpoint/2010/main" val="2142016251"/>
              </p:ext>
            </p:extLst>
          </p:nvPr>
        </p:nvGraphicFramePr>
        <p:xfrm>
          <a:off x="6411913" y="2820988"/>
          <a:ext cx="4645025" cy="26384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7346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battery capacity </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618200370"/>
              </p:ext>
            </p:extLst>
          </p:nvPr>
        </p:nvGraphicFramePr>
        <p:xfrm>
          <a:off x="1560874" y="2402434"/>
          <a:ext cx="3807960" cy="2104249"/>
        </p:xfrm>
        <a:graphic>
          <a:graphicData uri="http://schemas.openxmlformats.org/drawingml/2006/table">
            <a:tbl>
              <a:tblPr>
                <a:tableStyleId>{5C22544A-7EE6-4342-B048-85BDC9FD1C3A}</a:tableStyleId>
              </a:tblPr>
              <a:tblGrid>
                <a:gridCol w="1273936">
                  <a:extLst>
                    <a:ext uri="{9D8B030D-6E8A-4147-A177-3AD203B41FA5}">
                      <a16:colId xmlns:a16="http://schemas.microsoft.com/office/drawing/2014/main" val="3242929870"/>
                    </a:ext>
                  </a:extLst>
                </a:gridCol>
                <a:gridCol w="2534024">
                  <a:extLst>
                    <a:ext uri="{9D8B030D-6E8A-4147-A177-3AD203B41FA5}">
                      <a16:colId xmlns:a16="http://schemas.microsoft.com/office/drawing/2014/main" val="3838943695"/>
                    </a:ext>
                  </a:extLst>
                </a:gridCol>
              </a:tblGrid>
              <a:tr h="300607">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Average of battery_capacity</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27289054"/>
                  </a:ext>
                </a:extLst>
              </a:tr>
              <a:tr h="300607">
                <a:tc>
                  <a:txBody>
                    <a:bodyPr/>
                    <a:lstStyle/>
                    <a:p>
                      <a:pPr algn="l" fontAlgn="b"/>
                      <a:r>
                        <a:rPr lang="en-US" sz="1100" u="none" strike="noStrike">
                          <a:effectLst/>
                        </a:rPr>
                        <a:t>Apple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2765.196429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7081501"/>
                  </a:ext>
                </a:extLst>
              </a:tr>
              <a:tr h="300607">
                <a:tc>
                  <a:txBody>
                    <a:bodyPr/>
                    <a:lstStyle/>
                    <a:p>
                      <a:pPr algn="l" fontAlgn="b"/>
                      <a:r>
                        <a:rPr lang="en-US" sz="1100" u="none" strike="noStrike">
                          <a:effectLst/>
                        </a:rPr>
                        <a:t>Poco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5247.321429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8488529"/>
                  </a:ext>
                </a:extLst>
              </a:tr>
              <a:tr h="300607">
                <a:tc>
                  <a:txBody>
                    <a:bodyPr/>
                    <a:lstStyle/>
                    <a:p>
                      <a:pPr algn="l" fontAlgn="b"/>
                      <a:r>
                        <a:rPr lang="en-US" sz="1100" u="none" strike="noStrike">
                          <a:effectLst/>
                        </a:rPr>
                        <a:t>Realme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4797.318841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52689586"/>
                  </a:ext>
                </a:extLst>
              </a:tr>
              <a:tr h="300607">
                <a:tc>
                  <a:txBody>
                    <a:bodyPr/>
                    <a:lstStyle/>
                    <a:p>
                      <a:pPr algn="l" fontAlgn="b"/>
                      <a:r>
                        <a:rPr lang="en-US" sz="1100" u="none" strike="noStrike">
                          <a:effectLst/>
                        </a:rPr>
                        <a:t>Samsung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4846.218487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7009079"/>
                  </a:ext>
                </a:extLst>
              </a:tr>
              <a:tr h="300607">
                <a:tc>
                  <a:txBody>
                    <a:bodyPr/>
                    <a:lstStyle/>
                    <a:p>
                      <a:pPr algn="l" fontAlgn="b"/>
                      <a:r>
                        <a:rPr lang="en-US" sz="1100" u="none" strike="noStrike">
                          <a:effectLst/>
                        </a:rPr>
                        <a:t>Xiaomi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4265.737705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2370793"/>
                  </a:ext>
                </a:extLst>
              </a:tr>
              <a:tr h="300607">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4529.397674</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3276893"/>
                  </a:ext>
                </a:extLst>
              </a:tr>
            </a:tbl>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val="1474869010"/>
              </p:ext>
            </p:extLst>
          </p:nvPr>
        </p:nvGraphicFramePr>
        <p:xfrm>
          <a:off x="6413500" y="2017713"/>
          <a:ext cx="4645025" cy="3441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2684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Calibri" panose="020F0502020204030204" pitchFamily="34" charset="0"/>
              </a:rPr>
              <a:t>DESCRIPTIVE STATISTICS FOR SALES PRICE FOR DIFFERENT BRANDS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6700" y="1950810"/>
            <a:ext cx="7537746" cy="4134363"/>
          </a:xfrm>
        </p:spPr>
      </p:pic>
    </p:spTree>
    <p:extLst>
      <p:ext uri="{BB962C8B-B14F-4D97-AF65-F5344CB8AC3E}">
        <p14:creationId xmlns:p14="http://schemas.microsoft.com/office/powerpoint/2010/main" val="3868857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sz="2200" b="1" dirty="0"/>
              <a:t>DATA COLLECTION </a:t>
            </a:r>
            <a:r>
              <a:rPr lang="en-US" sz="1500" dirty="0"/>
              <a:t/>
            </a:r>
            <a:br>
              <a:rPr lang="en-US" sz="1500" dirty="0"/>
            </a:br>
            <a:r>
              <a:rPr lang="en-US" sz="1500" dirty="0" smtClean="0"/>
              <a:t>the </a:t>
            </a:r>
            <a:r>
              <a:rPr lang="en-US" sz="1500" dirty="0"/>
              <a:t>data was retrieved from the Flipkart website. Data was obtained on September 14, 2021; thus, it may differ somewhat from latest revisions. The information in the dataset is genuine. </a:t>
            </a:r>
            <a:r>
              <a:rPr lang="en-US" sz="1500" dirty="0" smtClean="0"/>
              <a:t/>
            </a:r>
            <a:br>
              <a:rPr lang="en-US" sz="1500" dirty="0" smtClean="0"/>
            </a:br>
            <a:r>
              <a:rPr lang="en-US" sz="1500" dirty="0" smtClean="0"/>
              <a:t/>
            </a:r>
            <a:br>
              <a:rPr lang="en-US" sz="1500" dirty="0" smtClean="0"/>
            </a:br>
            <a:r>
              <a:rPr lang="en-US" sz="1500" dirty="0"/>
              <a:t/>
            </a:r>
            <a:br>
              <a:rPr lang="en-US" sz="1500" dirty="0"/>
            </a:br>
            <a:r>
              <a:rPr lang="en-US" sz="1500" dirty="0" smtClean="0"/>
              <a:t/>
            </a:r>
            <a:br>
              <a:rPr lang="en-US" sz="1500" dirty="0" smtClean="0"/>
            </a:br>
            <a:r>
              <a:rPr lang="en-US" sz="1500" dirty="0"/>
              <a:t/>
            </a:r>
            <a:br>
              <a:rPr lang="en-US" sz="1500" dirty="0"/>
            </a:br>
            <a:r>
              <a:rPr lang="en-US" sz="1500" dirty="0" smtClean="0"/>
              <a:t/>
            </a:r>
            <a:br>
              <a:rPr lang="en-US" sz="1500" dirty="0" smtClean="0"/>
            </a:br>
            <a:r>
              <a:rPr lang="en-US" sz="1500" dirty="0"/>
              <a:t/>
            </a:r>
            <a:br>
              <a:rPr lang="en-US" sz="1500" dirty="0"/>
            </a:br>
            <a:r>
              <a:rPr lang="en-US" sz="1500" dirty="0" smtClean="0"/>
              <a:t/>
            </a:r>
            <a:br>
              <a:rPr lang="en-US" sz="1500" dirty="0" smtClean="0"/>
            </a:br>
            <a:r>
              <a:rPr lang="en-US" sz="1500" dirty="0"/>
              <a:t/>
            </a:r>
            <a:br>
              <a:rPr lang="en-US" sz="1500" dirty="0"/>
            </a:br>
            <a:endParaRPr lang="en-US" sz="1500"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74742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0160" y="345098"/>
            <a:ext cx="9931446" cy="3194936"/>
          </a:xfrm>
        </p:spPr>
        <p:txBody>
          <a:bodyPr>
            <a:noAutofit/>
          </a:bodyPr>
          <a:lstStyle/>
          <a:p>
            <a:r>
              <a:rPr lang="en-US" sz="2000" b="1" dirty="0" smtClean="0"/>
              <a:t>EXPLORATORY </a:t>
            </a:r>
            <a:r>
              <a:rPr lang="en-US" sz="2000" b="1" dirty="0"/>
              <a:t>DATA ANALYSIS </a:t>
            </a:r>
            <a:r>
              <a:rPr lang="en-US" sz="2000" b="1" dirty="0" smtClean="0"/>
              <a:t>:</a:t>
            </a:r>
            <a:br>
              <a:rPr lang="en-US" sz="2000" b="1" dirty="0" smtClean="0"/>
            </a:br>
            <a:r>
              <a:rPr lang="en-US" sz="2000" b="1" dirty="0"/>
              <a:t/>
            </a:r>
            <a:br>
              <a:rPr lang="en-US" sz="2000" b="1" dirty="0"/>
            </a:br>
            <a:r>
              <a:rPr lang="en-US" sz="2000" b="1" dirty="0"/>
              <a:t/>
            </a:r>
            <a:br>
              <a:rPr lang="en-US" sz="2000" b="1" dirty="0"/>
            </a:br>
            <a:r>
              <a:rPr lang="en-US" sz="2000" b="1" dirty="0" smtClean="0"/>
              <a:t/>
            </a:r>
            <a:br>
              <a:rPr lang="en-US" sz="2000" b="1" dirty="0" smtClean="0"/>
            </a:br>
            <a:r>
              <a:rPr lang="en-US" sz="1400" dirty="0" smtClean="0"/>
              <a:t>EDA </a:t>
            </a:r>
            <a:r>
              <a:rPr lang="en-US" sz="1400" dirty="0"/>
              <a:t>is one of the most important phases in data science since it helps us to obtain critical insights and </a:t>
            </a:r>
            <a:r>
              <a:rPr lang="en-US" sz="1400" dirty="0" smtClean="0"/>
              <a:t>  statistical </a:t>
            </a:r>
            <a:r>
              <a:rPr lang="en-US" sz="1400" dirty="0"/>
              <a:t>metrics. In general, EDA can be </a:t>
            </a:r>
            <a:r>
              <a:rPr lang="en-US" sz="1400" dirty="0" err="1"/>
              <a:t>categorised</a:t>
            </a:r>
            <a:r>
              <a:rPr lang="en-US" sz="1400" dirty="0"/>
              <a:t> in two ways. </a:t>
            </a:r>
            <a:r>
              <a:rPr lang="en-US" sz="1400" dirty="0" smtClean="0"/>
              <a:t/>
            </a:r>
            <a:br>
              <a:rPr lang="en-US" sz="1400" dirty="0" smtClean="0"/>
            </a:br>
            <a:r>
              <a:rPr lang="en-US" sz="1400" dirty="0" smtClean="0"/>
              <a:t/>
            </a:r>
            <a:br>
              <a:rPr lang="en-US" sz="1400" dirty="0" smtClean="0"/>
            </a:br>
            <a:r>
              <a:rPr lang="en-US" sz="1400" dirty="0" smtClean="0"/>
              <a:t>The </a:t>
            </a:r>
            <a:r>
              <a:rPr lang="en-US" sz="1400" dirty="0"/>
              <a:t>first distinction is that each method is either non-graphical or graphical. </a:t>
            </a:r>
            <a:br>
              <a:rPr lang="en-US" sz="1400" dirty="0"/>
            </a:br>
            <a:r>
              <a:rPr lang="en-US" sz="1400" dirty="0"/>
              <a:t>Second, each method is univariate or multivariate in nature (usually just bivariate). </a:t>
            </a:r>
            <a:r>
              <a:rPr lang="en-US" sz="1400" dirty="0" smtClean="0"/>
              <a:t/>
            </a:r>
            <a:br>
              <a:rPr lang="en-US" sz="1400" dirty="0" smtClean="0"/>
            </a:br>
            <a:r>
              <a:rPr lang="en-US" sz="1400" dirty="0"/>
              <a:t/>
            </a:r>
            <a:br>
              <a:rPr lang="en-US" sz="1400" dirty="0"/>
            </a:br>
            <a:r>
              <a:rPr lang="en-US" sz="1400" dirty="0"/>
              <a:t>Non-graphical approaches typically include the computation of summary statistics, but graphical methods clearly summarize the data in a diagrammatic or pictorial manner. </a:t>
            </a:r>
            <a:r>
              <a:rPr lang="en-US" sz="1400" dirty="0" smtClean="0"/>
              <a:t/>
            </a:r>
            <a:br>
              <a:rPr lang="en-US" sz="1400" dirty="0" smtClean="0"/>
            </a:br>
            <a:r>
              <a:rPr lang="en-US" sz="1400" dirty="0"/>
              <a:t/>
            </a:r>
            <a:br>
              <a:rPr lang="en-US" sz="1400" dirty="0"/>
            </a:br>
            <a:r>
              <a:rPr lang="en-US" sz="1400" dirty="0"/>
              <a:t>Let's look at each type individually. </a:t>
            </a:r>
            <a:endParaRPr lang="en-US" sz="1400" dirty="0"/>
          </a:p>
        </p:txBody>
      </p:sp>
      <p:sp>
        <p:nvSpPr>
          <p:cNvPr id="3" name="Subtitle 2"/>
          <p:cNvSpPr>
            <a:spLocks noGrp="1"/>
          </p:cNvSpPr>
          <p:nvPr>
            <p:ph type="subTitle" idx="1"/>
          </p:nvPr>
        </p:nvSpPr>
        <p:spPr>
          <a:xfrm flipV="1">
            <a:off x="7602582" y="4508825"/>
            <a:ext cx="3452269" cy="768569"/>
          </a:xfrm>
        </p:spPr>
        <p:txBody>
          <a:bodyPr/>
          <a:lstStyle/>
          <a:p>
            <a:endParaRPr lang="en-US" dirty="0"/>
          </a:p>
        </p:txBody>
      </p:sp>
    </p:spTree>
    <p:extLst>
      <p:ext uri="{BB962C8B-B14F-4D97-AF65-F5344CB8AC3E}">
        <p14:creationId xmlns:p14="http://schemas.microsoft.com/office/powerpoint/2010/main" val="310346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a:t>Pie Charts</a:t>
            </a:r>
            <a:r>
              <a:rPr lang="en-US" sz="2000" dirty="0" smtClean="0"/>
              <a:t>:</a:t>
            </a:r>
            <a:r>
              <a:rPr lang="en-US" sz="1600" dirty="0"/>
              <a:t/>
            </a:r>
            <a:br>
              <a:rPr lang="en-US" sz="1600" dirty="0"/>
            </a:br>
            <a:r>
              <a:rPr lang="en-US" sz="1300" dirty="0"/>
              <a:t>Use pie charts to compare the sizes of categories to the entire dataset. To create a pie chart, you must have a </a:t>
            </a:r>
            <a:r>
              <a:rPr lang="en-US" sz="1300" dirty="0">
                <a:hlinkClick r:id="rId2"/>
              </a:rPr>
              <a:t>categorical variable</a:t>
            </a:r>
            <a:r>
              <a:rPr lang="en-US" sz="1300" dirty="0"/>
              <a:t> that divides your data into groups. These graphs consist of a circle (i.e., the pie) with slices representing subgroups. The size of each slice is proportional to the relative size of each category out of the whole.</a:t>
            </a:r>
            <a:r>
              <a:rPr lang="en-US" dirty="0"/>
              <a:t/>
            </a:r>
            <a:br>
              <a:rPr lang="en-US" dirty="0"/>
            </a:br>
            <a:endParaRPr lang="en-US" dirty="0"/>
          </a:p>
        </p:txBody>
      </p:sp>
      <p:pic>
        <p:nvPicPr>
          <p:cNvPr id="4" name="Content Placeholder 3"/>
          <p:cNvPicPr>
            <a:picLocks noGrp="1" noChangeAspect="1"/>
          </p:cNvPicPr>
          <p:nvPr>
            <p:ph idx="1"/>
          </p:nvPr>
        </p:nvPicPr>
        <p:blipFill>
          <a:blip r:embed="rId3"/>
          <a:stretch>
            <a:fillRect/>
          </a:stretch>
        </p:blipFill>
        <p:spPr>
          <a:xfrm>
            <a:off x="3670402" y="2016125"/>
            <a:ext cx="5165520" cy="3449638"/>
          </a:xfrm>
          <a:prstGeom prst="rect">
            <a:avLst/>
          </a:prstGeom>
        </p:spPr>
      </p:pic>
    </p:spTree>
    <p:extLst>
      <p:ext uri="{BB962C8B-B14F-4D97-AF65-F5344CB8AC3E}">
        <p14:creationId xmlns:p14="http://schemas.microsoft.com/office/powerpoint/2010/main" val="693891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600" b="1" dirty="0" smtClean="0"/>
              <a:t>Bar </a:t>
            </a:r>
            <a:r>
              <a:rPr lang="en-US" sz="1600" b="1" dirty="0"/>
              <a:t>Charts </a:t>
            </a:r>
            <a:r>
              <a:rPr lang="en-US" sz="1300" b="1" dirty="0"/>
              <a:t/>
            </a:r>
            <a:br>
              <a:rPr lang="en-US" sz="1300" b="1" dirty="0"/>
            </a:br>
            <a:r>
              <a:rPr lang="en-US" sz="1300" dirty="0"/>
              <a:t>Bar charts, as a tool, can be used in two ways that are entirely different from each other. The first bar chart is used in data visualization that shows categorical data in the form of bars with varying heights or lengths based on the value it </a:t>
            </a:r>
            <a:r>
              <a:rPr lang="en-US" sz="1300" dirty="0" smtClean="0"/>
              <a:t>represents.  Alternatively</a:t>
            </a:r>
            <a:r>
              <a:rPr lang="en-US" sz="1300" dirty="0"/>
              <a:t>, bar charts can be used in the </a:t>
            </a:r>
            <a:r>
              <a:rPr lang="en-US" sz="1300" dirty="0">
                <a:hlinkClick r:id="rId2"/>
              </a:rPr>
              <a:t>technical analysis</a:t>
            </a:r>
            <a:r>
              <a:rPr lang="en-US" sz="1300" dirty="0"/>
              <a:t> of an asset or security over time. Bar charts used in technical analysis are very different compared to the regular bar charts used in data </a:t>
            </a:r>
            <a:r>
              <a:rPr lang="en-US" sz="1300" dirty="0" smtClean="0"/>
              <a:t>visualization.</a:t>
            </a:r>
            <a:r>
              <a:rPr lang="en-US" dirty="0"/>
              <a:t/>
            </a:r>
            <a:br>
              <a:rPr lang="en-US" dirty="0"/>
            </a:br>
            <a:endParaRPr lang="en-US" dirty="0"/>
          </a:p>
        </p:txBody>
      </p:sp>
      <p:pic>
        <p:nvPicPr>
          <p:cNvPr id="4" name="Content Placeholder 3"/>
          <p:cNvPicPr>
            <a:picLocks noGrp="1" noChangeAspect="1"/>
          </p:cNvPicPr>
          <p:nvPr>
            <p:ph idx="1"/>
          </p:nvPr>
        </p:nvPicPr>
        <p:blipFill>
          <a:blip r:embed="rId3"/>
          <a:stretch>
            <a:fillRect/>
          </a:stretch>
        </p:blipFill>
        <p:spPr>
          <a:xfrm>
            <a:off x="2411594" y="1853754"/>
            <a:ext cx="7333298" cy="4714263"/>
          </a:xfrm>
          <a:prstGeom prst="rect">
            <a:avLst/>
          </a:prstGeom>
        </p:spPr>
      </p:pic>
    </p:spTree>
    <p:extLst>
      <p:ext uri="{BB962C8B-B14F-4D97-AF65-F5344CB8AC3E}">
        <p14:creationId xmlns:p14="http://schemas.microsoft.com/office/powerpoint/2010/main" val="73741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INSTANCE OF THE DATASET </a:t>
            </a:r>
            <a:r>
              <a:rPr lang="en-US" b="1" dirty="0" smtClean="0"/>
              <a:t/>
            </a:r>
            <a:br>
              <a:rPr lang="en-US" b="1" dirty="0" smtClean="0"/>
            </a:br>
            <a:endParaRPr lang="en-US" dirty="0"/>
          </a:p>
        </p:txBody>
      </p:sp>
      <p:pic>
        <p:nvPicPr>
          <p:cNvPr id="8" name="Content Placeholder 7"/>
          <p:cNvPicPr>
            <a:picLocks noGrp="1" noChangeAspect="1"/>
          </p:cNvPicPr>
          <p:nvPr>
            <p:ph sz="half" idx="2"/>
          </p:nvPr>
        </p:nvPicPr>
        <p:blipFill>
          <a:blip r:embed="rId2"/>
          <a:stretch>
            <a:fillRect/>
          </a:stretch>
        </p:blipFill>
        <p:spPr>
          <a:xfrm>
            <a:off x="1404954" y="4523511"/>
            <a:ext cx="4405539" cy="2127727"/>
          </a:xfrm>
          <a:prstGeom prst="rect">
            <a:avLst/>
          </a:prstGeom>
        </p:spPr>
      </p:pic>
      <p:pic>
        <p:nvPicPr>
          <p:cNvPr id="7" name="Content Placeholder 6"/>
          <p:cNvPicPr>
            <a:picLocks noGrp="1" noChangeAspect="1"/>
          </p:cNvPicPr>
          <p:nvPr>
            <p:ph sz="half" idx="1"/>
          </p:nvPr>
        </p:nvPicPr>
        <p:blipFill>
          <a:blip r:embed="rId3"/>
          <a:stretch>
            <a:fillRect/>
          </a:stretch>
        </p:blipFill>
        <p:spPr>
          <a:xfrm>
            <a:off x="1404954" y="2020948"/>
            <a:ext cx="7268023" cy="2345809"/>
          </a:xfrm>
          <a:prstGeom prst="rect">
            <a:avLst/>
          </a:prstGeom>
        </p:spPr>
      </p:pic>
    </p:spTree>
    <p:extLst>
      <p:ext uri="{BB962C8B-B14F-4D97-AF65-F5344CB8AC3E}">
        <p14:creationId xmlns:p14="http://schemas.microsoft.com/office/powerpoint/2010/main" val="197726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solidFill>
                  <a:srgbClr val="000000"/>
                </a:solidFill>
                <a:latin typeface="Calibri" panose="020F0502020204030204" pitchFamily="34" charset="0"/>
              </a:rPr>
              <a:t>DESCRIPTIVE STATISTICS (NON-GRAPHICAL) </a:t>
            </a:r>
            <a:r>
              <a:rPr lang="en-US" sz="1800" dirty="0">
                <a:solidFill>
                  <a:srgbClr val="000000"/>
                </a:solidFill>
                <a:latin typeface="Calibri" panose="020F0502020204030204" pitchFamily="34" charset="0"/>
              </a:rPr>
              <a:t/>
            </a:r>
            <a:br>
              <a:rPr lang="en-US" sz="1800" dirty="0">
                <a:solidFill>
                  <a:srgbClr val="000000"/>
                </a:solidFill>
                <a:latin typeface="Calibri" panose="020F0502020204030204" pitchFamily="34" charset="0"/>
              </a:rPr>
            </a:br>
            <a:r>
              <a:rPr lang="en-US" sz="1800" dirty="0">
                <a:solidFill>
                  <a:srgbClr val="000000"/>
                </a:solidFill>
                <a:latin typeface="Calibri" panose="020F0502020204030204" pitchFamily="34" charset="0"/>
              </a:rPr>
              <a:t>In this section, we will look at the Measures of Central Tendency (Mean, Median, Mode) and Measures of Dispersion (Standard Deviation, Range and Quartiles). </a:t>
            </a:r>
            <a:endParaRPr lang="en-US" sz="1800" dirty="0"/>
          </a:p>
        </p:txBody>
      </p:sp>
      <p:pic>
        <p:nvPicPr>
          <p:cNvPr id="4" name="Content Placeholder 3"/>
          <p:cNvPicPr>
            <a:picLocks noGrp="1" noChangeAspect="1"/>
          </p:cNvPicPr>
          <p:nvPr>
            <p:ph idx="1"/>
          </p:nvPr>
        </p:nvPicPr>
        <p:blipFill>
          <a:blip r:embed="rId2"/>
          <a:stretch>
            <a:fillRect/>
          </a:stretch>
        </p:blipFill>
        <p:spPr>
          <a:xfrm>
            <a:off x="970508" y="2092213"/>
            <a:ext cx="10565415" cy="3584256"/>
          </a:xfrm>
          <a:prstGeom prst="rect">
            <a:avLst/>
          </a:prstGeom>
        </p:spPr>
      </p:pic>
    </p:spTree>
    <p:extLst>
      <p:ext uri="{BB962C8B-B14F-4D97-AF65-F5344CB8AC3E}">
        <p14:creationId xmlns:p14="http://schemas.microsoft.com/office/powerpoint/2010/main" val="2493621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Features </a:t>
            </a:r>
            <a:endParaRPr lang="en-US" dirty="0"/>
          </a:p>
        </p:txBody>
      </p:sp>
      <p:sp>
        <p:nvSpPr>
          <p:cNvPr id="3" name="Text Placeholder 2"/>
          <p:cNvSpPr>
            <a:spLocks noGrp="1"/>
          </p:cNvSpPr>
          <p:nvPr>
            <p:ph type="body" idx="1"/>
          </p:nvPr>
        </p:nvSpPr>
        <p:spPr>
          <a:xfrm>
            <a:off x="1447191" y="2019550"/>
            <a:ext cx="4091460" cy="238450"/>
          </a:xfrm>
        </p:spPr>
        <p:txBody>
          <a:bodyPr>
            <a:normAutofit fontScale="55000" lnSpcReduction="20000"/>
          </a:bodyPr>
          <a:lstStyle/>
          <a:p>
            <a:endParaRPr lang="en-US" dirty="0"/>
          </a:p>
        </p:txBody>
      </p:sp>
      <p:pic>
        <p:nvPicPr>
          <p:cNvPr id="7" name="Content Placeholder 6"/>
          <p:cNvPicPr>
            <a:picLocks noGrp="1" noChangeAspect="1"/>
          </p:cNvPicPr>
          <p:nvPr>
            <p:ph sz="half" idx="2"/>
          </p:nvPr>
        </p:nvPicPr>
        <p:blipFill>
          <a:blip r:embed="rId2"/>
          <a:stretch>
            <a:fillRect/>
          </a:stretch>
        </p:blipFill>
        <p:spPr>
          <a:xfrm>
            <a:off x="992132" y="2420520"/>
            <a:ext cx="10517777" cy="1953124"/>
          </a:xfrm>
          <a:prstGeom prst="rect">
            <a:avLst/>
          </a:prstGeom>
        </p:spPr>
      </p:pic>
      <p:sp>
        <p:nvSpPr>
          <p:cNvPr id="5" name="Text Placeholder 4"/>
          <p:cNvSpPr>
            <a:spLocks noGrp="1"/>
          </p:cNvSpPr>
          <p:nvPr>
            <p:ph type="body" sz="quarter" idx="3"/>
          </p:nvPr>
        </p:nvSpPr>
        <p:spPr>
          <a:xfrm flipV="1">
            <a:off x="6412362" y="1977284"/>
            <a:ext cx="2770827" cy="45719"/>
          </a:xfrm>
        </p:spPr>
        <p:txBody>
          <a:bodyPr>
            <a:normAutofit fontScale="25000" lnSpcReduction="20000"/>
          </a:bodyPr>
          <a:lstStyle/>
          <a:p>
            <a:endParaRPr lang="en-US" dirty="0"/>
          </a:p>
        </p:txBody>
      </p:sp>
      <p:sp>
        <p:nvSpPr>
          <p:cNvPr id="6" name="Content Placeholder 5"/>
          <p:cNvSpPr>
            <a:spLocks noGrp="1"/>
          </p:cNvSpPr>
          <p:nvPr>
            <p:ph sz="quarter" idx="4"/>
          </p:nvPr>
        </p:nvSpPr>
        <p:spPr>
          <a:xfrm>
            <a:off x="6412362" y="5394960"/>
            <a:ext cx="1960929" cy="300445"/>
          </a:xfrm>
        </p:spPr>
        <p:txBody>
          <a:bodyPr>
            <a:normAutofit fontScale="62500" lnSpcReduction="20000"/>
          </a:bodyPr>
          <a:lstStyle/>
          <a:p>
            <a:endParaRPr lang="en-US" dirty="0"/>
          </a:p>
        </p:txBody>
      </p:sp>
    </p:spTree>
    <p:extLst>
      <p:ext uri="{BB962C8B-B14F-4D97-AF65-F5344CB8AC3E}">
        <p14:creationId xmlns:p14="http://schemas.microsoft.com/office/powerpoint/2010/main" val="61917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no. of </a:t>
            </a:r>
            <a:r>
              <a:rPr lang="en-US" dirty="0" smtClean="0"/>
              <a:t>models by each companies</a:t>
            </a:r>
            <a:endParaRPr lang="en-US" dirty="0"/>
          </a:p>
        </p:txBody>
      </p:sp>
      <p:sp>
        <p:nvSpPr>
          <p:cNvPr id="3" name="Text Placeholder 2"/>
          <p:cNvSpPr>
            <a:spLocks noGrp="1"/>
          </p:cNvSpPr>
          <p:nvPr>
            <p:ph type="body" idx="1"/>
          </p:nvPr>
        </p:nvSpPr>
        <p:spPr/>
        <p:txBody>
          <a:bodyPr/>
          <a:lstStyle/>
          <a:p>
            <a:endParaRPr lang="en-US" dirty="0"/>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691389234"/>
              </p:ext>
            </p:extLst>
          </p:nvPr>
        </p:nvGraphicFramePr>
        <p:xfrm>
          <a:off x="1672047" y="3187336"/>
          <a:ext cx="4232364" cy="2638697"/>
        </p:xfrm>
        <a:graphic>
          <a:graphicData uri="http://schemas.openxmlformats.org/drawingml/2006/table">
            <a:tbl>
              <a:tblPr>
                <a:tableStyleId>{5C22544A-7EE6-4342-B048-85BDC9FD1C3A}</a:tableStyleId>
              </a:tblPr>
              <a:tblGrid>
                <a:gridCol w="1947559">
                  <a:extLst>
                    <a:ext uri="{9D8B030D-6E8A-4147-A177-3AD203B41FA5}">
                      <a16:colId xmlns:a16="http://schemas.microsoft.com/office/drawing/2014/main" val="505919054"/>
                    </a:ext>
                  </a:extLst>
                </a:gridCol>
                <a:gridCol w="2284805">
                  <a:extLst>
                    <a:ext uri="{9D8B030D-6E8A-4147-A177-3AD203B41FA5}">
                      <a16:colId xmlns:a16="http://schemas.microsoft.com/office/drawing/2014/main" val="2058537218"/>
                    </a:ext>
                  </a:extLst>
                </a:gridCol>
              </a:tblGrid>
              <a:tr h="389991">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Count of model</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6932225"/>
                  </a:ext>
                </a:extLst>
              </a:tr>
              <a:tr h="376066">
                <a:tc>
                  <a:txBody>
                    <a:bodyPr/>
                    <a:lstStyle/>
                    <a:p>
                      <a:pPr algn="l" fontAlgn="b"/>
                      <a:r>
                        <a:rPr lang="en-US" sz="1100" u="none" strike="noStrike" dirty="0">
                          <a:effectLst/>
                        </a:rPr>
                        <a:t>Apple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232183"/>
                  </a:ext>
                </a:extLst>
              </a:tr>
              <a:tr h="312676">
                <a:tc>
                  <a:txBody>
                    <a:bodyPr/>
                    <a:lstStyle/>
                    <a:p>
                      <a:pPr algn="l" fontAlgn="b"/>
                      <a:r>
                        <a:rPr lang="en-US" sz="1100" u="none" strike="noStrike">
                          <a:effectLst/>
                        </a:rPr>
                        <a:t>Poco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56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6881792"/>
                  </a:ext>
                </a:extLst>
              </a:tr>
              <a:tr h="389991">
                <a:tc>
                  <a:txBody>
                    <a:bodyPr/>
                    <a:lstStyle/>
                    <a:p>
                      <a:pPr algn="l" fontAlgn="b"/>
                      <a:r>
                        <a:rPr lang="en-US" sz="1100" u="none" strike="noStrike">
                          <a:effectLst/>
                        </a:rPr>
                        <a:t>Realme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9550003"/>
                  </a:ext>
                </a:extLst>
              </a:tr>
              <a:tr h="389991">
                <a:tc>
                  <a:txBody>
                    <a:bodyPr/>
                    <a:lstStyle/>
                    <a:p>
                      <a:pPr algn="l" fontAlgn="b"/>
                      <a:r>
                        <a:rPr lang="en-US" sz="1100" u="none" strike="noStrike">
                          <a:effectLst/>
                        </a:rPr>
                        <a:t>Samsung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86583912"/>
                  </a:ext>
                </a:extLst>
              </a:tr>
              <a:tr h="389991">
                <a:tc>
                  <a:txBody>
                    <a:bodyPr/>
                    <a:lstStyle/>
                    <a:p>
                      <a:pPr algn="l" fontAlgn="b"/>
                      <a:r>
                        <a:rPr lang="en-US" sz="1100" u="none" strike="noStrike">
                          <a:effectLst/>
                        </a:rPr>
                        <a:t>Xiaomi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9123550"/>
                  </a:ext>
                </a:extLst>
              </a:tr>
              <a:tr h="389991">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430</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03190446"/>
                  </a:ext>
                </a:extLst>
              </a:tr>
            </a:tbl>
          </a:graphicData>
        </a:graphic>
      </p:graphicFrame>
      <p:sp>
        <p:nvSpPr>
          <p:cNvPr id="5" name="Text Placeholder 4"/>
          <p:cNvSpPr>
            <a:spLocks noGrp="1"/>
          </p:cNvSpPr>
          <p:nvPr>
            <p:ph type="body" sz="quarter" idx="3"/>
          </p:nvPr>
        </p:nvSpPr>
        <p:spPr/>
        <p:txBody>
          <a:bodyPr/>
          <a:lstStyle/>
          <a:p>
            <a:endParaRPr lang="en-US" dirty="0"/>
          </a:p>
        </p:txBody>
      </p:sp>
      <p:graphicFrame>
        <p:nvGraphicFramePr>
          <p:cNvPr id="10" name="Content Placeholder 9"/>
          <p:cNvGraphicFramePr>
            <a:graphicFrameLocks noGrp="1"/>
          </p:cNvGraphicFramePr>
          <p:nvPr>
            <p:ph sz="quarter" idx="4"/>
            <p:extLst>
              <p:ext uri="{D42A27DB-BD31-4B8C-83A1-F6EECF244321}">
                <p14:modId xmlns:p14="http://schemas.microsoft.com/office/powerpoint/2010/main" val="688389627"/>
              </p:ext>
            </p:extLst>
          </p:nvPr>
        </p:nvGraphicFramePr>
        <p:xfrm>
          <a:off x="6410325" y="2820988"/>
          <a:ext cx="4967424" cy="30050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341192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43</TotalTime>
  <Words>146</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Adobe Garamond Pro</vt:lpstr>
      <vt:lpstr>Arial</vt:lpstr>
      <vt:lpstr>Calibri</vt:lpstr>
      <vt:lpstr>Gill Sans MT</vt:lpstr>
      <vt:lpstr>Times New Roman</vt:lpstr>
      <vt:lpstr>Gallery</vt:lpstr>
      <vt:lpstr>smart phone sales analysis</vt:lpstr>
      <vt:lpstr>DATA COLLECTION  the data was retrieved from the Flipkart website. Data was obtained on September 14, 2021; thus, it may differ somewhat from latest revisions. The information in the dataset is genuine.          </vt:lpstr>
      <vt:lpstr>EXPLORATORY DATA ANALYSIS :    EDA is one of the most important phases in data science since it helps us to obtain critical insights and   statistical metrics. In general, EDA can be categorised in two ways.   The first distinction is that each method is either non-graphical or graphical.  Second, each method is univariate or multivariate in nature (usually just bivariate).   Non-graphical approaches typically include the computation of summary statistics, but graphical methods clearly summarize the data in a diagrammatic or pictorial manner.   Let's look at each type individually. </vt:lpstr>
      <vt:lpstr>Pie Charts: Use pie charts to compare the sizes of categories to the entire dataset. To create a pie chart, you must have a categorical variable that divides your data into groups. These graphs consist of a circle (i.e., the pie) with slices representing subgroups. The size of each slice is proportional to the relative size of each category out of the whole. </vt:lpstr>
      <vt:lpstr>Bar Charts  Bar charts, as a tool, can be used in two ways that are entirely different from each other. The first bar chart is used in data visualization that shows categorical data in the form of bars with varying heights or lengths based on the value it represents.  Alternatively, bar charts can be used in the technical analysis of an asset or security over time. Bar charts used in technical analysis are very different compared to the regular bar charts used in data visualization. </vt:lpstr>
      <vt:lpstr>INSTANCE OF THE DATASET  </vt:lpstr>
      <vt:lpstr>DESCRIPTIVE STATISTICS (NON-GRAPHICAL)  In this section, we will look at the Measures of Central Tendency (Mean, Median, Mode) and Measures of Dispersion (Standard Deviation, Range and Quartiles). </vt:lpstr>
      <vt:lpstr>Categorical Features </vt:lpstr>
      <vt:lpstr>total no. of models by each companies</vt:lpstr>
      <vt:lpstr>total no. of sales</vt:lpstr>
      <vt:lpstr>discounts by each company</vt:lpstr>
      <vt:lpstr>ratings of brands</vt:lpstr>
      <vt:lpstr>battery capacity </vt:lpstr>
      <vt:lpstr>DESCRIPTIVE STATISTICS FOR SALES PRICE FOR DIFFERENT BRANDS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phone sales analysis</dc:title>
  <dc:creator>Admin</dc:creator>
  <cp:lastModifiedBy>Admin</cp:lastModifiedBy>
  <cp:revision>5</cp:revision>
  <dcterms:created xsi:type="dcterms:W3CDTF">2022-05-15T14:08:08Z</dcterms:created>
  <dcterms:modified xsi:type="dcterms:W3CDTF">2022-05-15T14:51:57Z</dcterms:modified>
</cp:coreProperties>
</file>