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4"/>
  </p:sldMasterIdLst>
  <p:notesMasterIdLst>
    <p:notesMasterId r:id="rId22"/>
  </p:notesMasterIdLst>
  <p:sldIdLst>
    <p:sldId id="257" r:id="rId5"/>
    <p:sldId id="258" r:id="rId6"/>
    <p:sldId id="259" r:id="rId7"/>
    <p:sldId id="271" r:id="rId8"/>
    <p:sldId id="272" r:id="rId9"/>
    <p:sldId id="273" r:id="rId10"/>
    <p:sldId id="266" r:id="rId11"/>
    <p:sldId id="261" r:id="rId12"/>
    <p:sldId id="262" r:id="rId13"/>
    <p:sldId id="263" r:id="rId14"/>
    <p:sldId id="267" r:id="rId15"/>
    <p:sldId id="268" r:id="rId16"/>
    <p:sldId id="269" r:id="rId17"/>
    <p:sldId id="270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6DB3B-771A-44D2-8BEC-BC172A3E87DE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FC5E7-C775-4A1D-8BF3-EABAF5DEA0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0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4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8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20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36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hilmasters2024.github.io/Tech_Tweakers/SemanticSimilarityLatestPlot.html" TargetMode="External"/><Relationship Id="rId2" Type="http://schemas.openxmlformats.org/officeDocument/2006/relationships/hyperlink" Target="https://senthilmasters2024.github.io/Tech_Tweakers/PhrasesSimilarityClassficationByDomainsPlo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enthilmasters2024.github.io/Tech_Tweakers/ScalarValuesVsSimilarityScorePlotForOneComparsion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gen-ai/vector-embeddings" TargetMode="External"/><Relationship Id="rId2" Type="http://schemas.openxmlformats.org/officeDocument/2006/relationships/hyperlink" Target="https://openai.com/index/new-embedding-models-and-api-upda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openai.com/index/introducing-text-and-code-embedding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619432"/>
            <a:ext cx="10993549" cy="108155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of textual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1826842"/>
            <a:ext cx="11128209" cy="1578719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Presented by team Tech_Tweakers,</a:t>
            </a:r>
          </a:p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Neethu Ninan-1502866</a:t>
            </a:r>
          </a:p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Senthil Arumugam Ramasamy-1565724</a:t>
            </a:r>
          </a:p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4204809-7C99-0296-FD62-43E63161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ECA8BD7-B877-F88A-3743-33335B0E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445850-2032-2AAA-181B-660F93C5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03415" y="6415223"/>
            <a:ext cx="154910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452443"/>
            <a:ext cx="11260667" cy="293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DC74AF-9BA3-C0B8-40E4-7EA42EFEFC2C}"/>
              </a:ext>
            </a:extLst>
          </p:cNvPr>
          <p:cNvSpPr txBox="1"/>
          <p:nvPr/>
        </p:nvSpPr>
        <p:spPr>
          <a:xfrm>
            <a:off x="9065341" y="1955212"/>
            <a:ext cx="2509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algn="r">
              <a:spcBef>
                <a:spcPts val="0"/>
              </a:spcBef>
            </a:pPr>
            <a:r>
              <a:rPr lang="en-US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Damir Dobric</a:t>
            </a:r>
          </a:p>
          <a:p>
            <a:endParaRPr lang="en-IN" sz="2000" dirty="0"/>
          </a:p>
        </p:txBody>
      </p:sp>
      <p:pic>
        <p:nvPicPr>
          <p:cNvPr id="13" name="object 36">
            <a:extLst>
              <a:ext uri="{FF2B5EF4-FFF2-40B4-BE49-F238E27FC236}">
                <a16:creationId xmlns:a16="http://schemas.microsoft.com/office/drawing/2014/main" id="{B139A576-E33C-B39D-02D8-BA5C89CA09B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SEMANTIC ANALYSIS OF TEXTUAL DATA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37CC-FC3A-E5DC-8DAC-14DB4981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7" y="2049062"/>
            <a:ext cx="9877777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Purpose: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Understand Semantic Analysis through visual representation.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Correlate similarity scores to real-time use cases.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Python Integration: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Python used as an external tool to generate graphical charts from </a:t>
            </a:r>
          </a:p>
          <a:p>
            <a:pPr marL="301943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CSV outputs.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Current limitation: Manual placement of CSV files in the </a:t>
            </a:r>
          </a:p>
          <a:p>
            <a:pPr marL="301943" lvl="1" indent="0">
              <a:buFont typeface="Symbol" pitchFamily="18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Python app’s root directory.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Future scope: Automating CSV file placement.</a:t>
            </a:r>
          </a:p>
          <a:p>
            <a:pPr marL="301943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Types of Plots: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Comparison Plot: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X-Axis: Document/Phrase Comparisons (User-designed datasets).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Y-Axis: Similarity Scores.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09F9-DA59-FD45-B1EB-45783CA9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1CE6-0AEF-7BFE-E34C-B7580599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8329-FA0D-DB96-7E65-D7DDCBAC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0775318E-9527-6236-D96E-BEBD4972B8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8537CC-FC3A-E5DC-8DAC-14DB4981F53F}"/>
              </a:ext>
            </a:extLst>
          </p:cNvPr>
          <p:cNvSpPr txBox="1">
            <a:spLocks/>
          </p:cNvSpPr>
          <p:nvPr/>
        </p:nvSpPr>
        <p:spPr>
          <a:xfrm>
            <a:off x="6290734" y="1710267"/>
            <a:ext cx="5122335" cy="4834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92862" y="2592195"/>
            <a:ext cx="5194338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 vs. Scalar Plot: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X-Axis: Scalar Values (Ranges between 0-3052).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Y-Axis: Similarity Scores.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Visualize how contextual relevance is generated.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</a:pPr>
            <a:endParaRPr lang="en-US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Visualization Purpose: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Helps developers and users comprehend how embedding's map to similarity scores.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Provides insights for improving the similarity analysis approach.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24758" y="724538"/>
            <a:ext cx="10972800" cy="472377"/>
          </a:xfrm>
        </p:spPr>
        <p:txBody>
          <a:bodyPr>
            <a:no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VISUALIZATION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93" y="2232280"/>
            <a:ext cx="5489408" cy="4625720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Purpose: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Ensure robustness of application by validating various functionalities through test cases.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Maintain high code coverage by testing positive, negative, and edge case scenarios.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 Framework: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Implemented using Microsoft.VisualStudio.TestTools.UnitTesting.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Tests run via Visual Studio Test Explorer.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 classes created for each service based on business functionalities.</a:t>
            </a:r>
          </a:p>
          <a:p>
            <a:pPr lvl="1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24793" y="2493264"/>
            <a:ext cx="559947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14727" y="2192869"/>
            <a:ext cx="5599475" cy="3964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18201" y="1751812"/>
            <a:ext cx="6096000" cy="46720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 Case Categories: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Basic Test Framework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Exception Handling in Document Comparison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Validity of Similarity Score Calculation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Service Provider Configuration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Source &amp; Target File Retrieval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Scalar Value Printing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Accuracy of Similarity Score Calculation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Different Length 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Empty 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Invalid File Paths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Phrase Processing &amp; Result Saving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CSV Helper utility Test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>
            <a:noAutofit/>
          </a:bodyPr>
          <a:lstStyle/>
          <a:p>
            <a:br>
              <a:rPr lang="en-US" sz="28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TEST EXECUTION METHODS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object 36">
            <a:extLst>
              <a:ext uri="{FF2B5EF4-FFF2-40B4-BE49-F238E27FC236}">
                <a16:creationId xmlns:a16="http://schemas.microsoft.com/office/drawing/2014/main" id="{BD638B85-8C04-1FC4-FB58-B4120153592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1" y="4651101"/>
            <a:ext cx="4483629" cy="15061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37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065867"/>
            <a:ext cx="11029615" cy="390948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Results are Published using Github Pages.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Phrase Comparison Output  CSV Path - bin\Release\net9.0\data\output_datasetphrases.csv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Document Comparison Output CSV Path - bin\Release\net9.0\data\output_dataset.csv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Phrase Comparison Results: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u="sng" dirty="0">
                <a:solidFill>
                  <a:srgbClr val="9454C3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senthilmasters2024.github.io/Tech_Tweakers/PhrasesSimilarityClassficationByDomainsPlots.html</a:t>
            </a:r>
            <a:endParaRPr lang="en-US" sz="12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 Comparison Results: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https://senthilmasters2024.github.io/Tech_Tweakers/SemanticSimilarityLatestPlot.html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Scalar Values of Embedding vs. Similarity Score: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https://senthilmasters2024.github.io/Tech_Tweakers/ScalarValuesVsSimilarityScorePlotForOneComparsion.html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9659" y="6440850"/>
            <a:ext cx="6917211" cy="365125"/>
          </a:xfrm>
        </p:spPr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523B34A9-32DE-7132-1543-775F2E1AD8E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2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Limitations: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Dependency on External Libraries: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Changes in Plotly.NET and Microsoft.VisualStudio.TestTools.UnitTesting may affect functionality.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Text Preprocessing Scope: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Limited handling of complex text variations like HTML tags and nested URLs.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Performance: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Inefficiencies in processing large datasets.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Customization: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Preprocessing rules are hardcoded, limiting user flexibility.</a:t>
            </a:r>
          </a:p>
          <a:p>
            <a:pPr marL="301943" lvl="1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Proposed Solutions: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Regular updates, adapter patterns, and compatibility tests for external libraries.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preprocessing techniques and modular functions for customization.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 of parallel processing and memory-efficient algorithms.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Providing user-defined configuration files and settings for more adaptability.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8711381" cy="125272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</a:t>
            </a:r>
            <a:r>
              <a:rPr lang="en-US" b="1" dirty="0"/>
              <a:t>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FUTURE SCOPE</a:t>
            </a:r>
            <a:br>
              <a:rPr lang="en-US" sz="3100" b="1" dirty="0"/>
            </a:br>
            <a:endParaRPr lang="en-US" sz="3100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3F60CFD1-D987-685B-EB6E-1B0C95E7B4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8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gap between theoretical concepts and real-world applications.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demonstrate contextual alignment of texts and similarity scores.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adaptability for job profiles, student profiles, and document comparison.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CSV file integration.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dataset support.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user interface for better usability.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NLP applications and potential for future research.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5AE67FE6-245D-C209-DC02-D927AE25B7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8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FDA97-D34A-2D23-4E5D-AFDD89F2F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57" y="2320413"/>
            <a:ext cx="9877777" cy="380575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 A. a. H. T.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Aboelghit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“Textual Similarity Measurement Approaches: A Survey (1),”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Egyptian Journal of Language Engineering,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vol. 7, no. 2, pp. 41-62, 2020.</a:t>
            </a: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 D.P.P.A.G.D.P. Goutam Man Majumder, “Semantic Textual Similarity Methods, Tools, and Applications: A Survey,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Computacion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Sistemas, 2016.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[3]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P. Wiemer-Hastings, “Latent Semantic Analysis,”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Citeseer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2004.</a:t>
            </a: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[4] E. G. a. S. Markovitch, “Computing Semantic Relatedness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usin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Wikipedia-based Explicit Semantic Analysis,” in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Conference on Intelligent Text Processing and Computational Linguistics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2013.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[5] K. C. G. C. J. D. Tomas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Mikolov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“Efficient Estimation of Word Representations in Vector Space,” in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Conference on Learning Representations, 2013.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[6] R. S. C. M. Jeffrey Pennington, “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GloVe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Global Vectors for Word Representation,” in Proceedings of the 2014 Conference on Empirical Methods in Natural Language Processing (EMNLP), Doha, Qatar, 2014.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193FF-8C1E-BC3C-6562-EA1A193D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84AFE-3060-D99A-11E4-A2CE7A43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AB506-E915-B9F7-758B-8CED2D0E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7EEF39-E8AE-5FB0-9F84-7FC2EDD2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/>
          </a:p>
        </p:txBody>
      </p:sp>
      <p:pic>
        <p:nvPicPr>
          <p:cNvPr id="13" name="object 36">
            <a:extLst>
              <a:ext uri="{FF2B5EF4-FFF2-40B4-BE49-F238E27FC236}">
                <a16:creationId xmlns:a16="http://schemas.microsoft.com/office/drawing/2014/main" id="{7DAA7A88-8CA1-B269-376F-DC736EF63F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A315DC-2420-6861-8F0C-25F8AF23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067" y="2439953"/>
            <a:ext cx="9877777" cy="3912352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IN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[7]</a:t>
            </a:r>
            <a:r>
              <a:rPr lang="en-IN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I.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G. Nils Reimers, Sentence-BERT: Sentence Embeddings using Siamese BERT-Networks, Hong Kong, China: Association for Computational Linguistics, 2019.</a:t>
            </a:r>
            <a:endParaRPr lang="en-IN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[8] M.-W. C. K. L. K. T. Jacob Devlin, “BERT: Pre-training of Deep Bidirectional Transformers for Language Understanding,” in Proceedings of the 2019 Conference of the North American Chapter of the Association for Computational Linguistics: Human Language Technologies, Volume 1 (Long and Short Papers), Minneapolis, Minnesota, Association for Computational Linguistics, 2019, pp. 4171--4186.</a:t>
            </a:r>
            <a:endParaRPr lang="en-IN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[9]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https://openai.com/index/new-embedding-models-and-api-updates/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[10]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https://learn.microsoft.com/en-us/azure/cosmos-db/gen-ai/vector-embeddings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[11]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https://openai.com/index/introducing-text-and-code-embeddings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[12] N. K. K. ,. K. S. Dipendra Prasad Yadav, “Distance Metrics for Machine Learning and it's Relation with Other Distances.,”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Mikailalsys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Journal of Mathematics and Statistics, vol. 1, pp. 15-23, 2023. 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[13] O. N. B. W. G. B. John Giorgi, “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DeCLUTR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Deep Contrastive Learning for Unsupervised Textual Representations,” Proceedings of the 59th Annual Meeting of the Association for Computational Linguistics and the 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11th International Joint Conference on Natural Language Processing (Volume 1: Long Papers), vol. 1, p. 879–895, 2021</a:t>
            </a:r>
            <a:endParaRPr lang="en-IN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3A295-C8EE-4A34-5897-56723054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B9766-A4BF-C19B-ADC6-0EDA93A0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01403-522C-90CC-D8FD-6F068CDD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5723C1-7459-9FED-45A1-B26EADEB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REFERENCES(Continue)</a:t>
            </a:r>
            <a:endParaRPr lang="en-IN" sz="2800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07F510A7-627D-AB8F-B1AC-9B11C7AA8E0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3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80E68-B330-C5A4-80B1-086C377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A7501-B913-91A5-B9CB-3DD339EB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837A0-EB98-18BC-5225-467BBDAF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641683" y="-356049"/>
            <a:ext cx="9615643" cy="119751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76EA96-D499-DEC6-9280-4D021E04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85"/>
            <a:ext cx="12192000" cy="61058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9E7942-34AC-E47B-629C-67CBCB6F6315}"/>
              </a:ext>
            </a:extLst>
          </p:cNvPr>
          <p:cNvSpPr txBox="1"/>
          <p:nvPr/>
        </p:nvSpPr>
        <p:spPr>
          <a:xfrm>
            <a:off x="5781571" y="1939946"/>
            <a:ext cx="536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latin typeface="Algerian" panose="04020705040A02060702" pitchFamily="82" charset="0"/>
              </a:rPr>
              <a:t>TEAM,</a:t>
            </a:r>
          </a:p>
          <a:p>
            <a:r>
              <a:rPr lang="en-IN" sz="2400" b="1" i="1" dirty="0">
                <a:latin typeface="Algerian" panose="04020705040A02060702" pitchFamily="82" charset="0"/>
              </a:rPr>
              <a:t>TECH_TWEAKERS</a:t>
            </a:r>
          </a:p>
        </p:txBody>
      </p:sp>
    </p:spTree>
    <p:extLst>
      <p:ext uri="{BB962C8B-B14F-4D97-AF65-F5344CB8AC3E}">
        <p14:creationId xmlns:p14="http://schemas.microsoft.com/office/powerpoint/2010/main" val="360335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46BE8-7BE2-3D33-3E4C-C7755DCC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3" y="2111968"/>
            <a:ext cx="3844507" cy="413819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Textual Similarity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Semantic Similarity?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Open AI GPT?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Semantic Analysis Framework?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Comparison Analysis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and Similarity Calculation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FE67F-B4AE-130A-A0F5-7AA39416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6F3B-D0D9-275F-ED9A-93477D6C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6A6B-53EF-875C-E150-47F6072C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6DE9C0FF-9506-230A-E31C-89A29177B6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9538" y="576062"/>
            <a:ext cx="1869948" cy="613176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F846BE8-7BE2-3D33-3E4C-C7755DCC7D1F}"/>
              </a:ext>
            </a:extLst>
          </p:cNvPr>
          <p:cNvSpPr txBox="1">
            <a:spLocks/>
          </p:cNvSpPr>
          <p:nvPr/>
        </p:nvSpPr>
        <p:spPr>
          <a:xfrm>
            <a:off x="6219991" y="2282655"/>
            <a:ext cx="3844507" cy="44029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ct val="20000"/>
              </a:spcBef>
              <a:buClr>
                <a:schemeClr val="accent1"/>
              </a:buClr>
              <a:buSzPct val="100000"/>
              <a:buNone/>
            </a:pP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Method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Overcoming Limitations &amp; Future Scope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01F3E-4FEC-C14B-49F8-A5FED67EDADE}"/>
              </a:ext>
            </a:extLst>
          </p:cNvPr>
          <p:cNvSpPr txBox="1"/>
          <p:nvPr/>
        </p:nvSpPr>
        <p:spPr>
          <a:xfrm>
            <a:off x="1514168" y="599153"/>
            <a:ext cx="7364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JOURNEY THROUGH THE PRESENTATION</a:t>
            </a:r>
            <a:endParaRPr lang="en-IN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F488-1F93-43BA-BA1E-2E1803B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4" y="2111604"/>
            <a:ext cx="5748558" cy="41006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Develop a scalable framework for Semantic Analysis of Textual Data focusing on words/phrases and/or documents comparisons using OpenAI embeddings and Cosine Similarity Algorithms.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tool offers flexible preprocessing, ensuring contextually relevant similarity assessments.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demonstrates effectiveness in capturing semantic nuances with practical applications like resume filtering, admission categorization, and content classification.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Visual tools enhance understanding of similarity metrics, promoting further research in natural language processing.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BC7AB-D379-ABBC-7D7B-E10BE6E3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370A-7F33-AF62-F859-926D7C51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A319-B41E-8142-4805-6EDDE687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DBCE6FCE-521C-32B4-F9F1-A9F9B741186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064" y="734254"/>
            <a:ext cx="10972800" cy="551999"/>
          </a:xfrm>
        </p:spPr>
        <p:txBody>
          <a:bodyPr>
            <a:noAutofit/>
          </a:bodyPr>
          <a:lstStyle/>
          <a:p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12" y="1506171"/>
            <a:ext cx="6224198" cy="4677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55500" dist="50800" dir="5400000" sy="-100000" algn="bl" rotWithShape="0"/>
            <a:softEdge rad="635000"/>
          </a:effectLst>
          <a:scene3d>
            <a:camera prst="isometricOffAxis2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9691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0ED82-5DE3-74C0-937F-9FD3ACAD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4201-E3B7-3A3F-9BDA-3D80F5A7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185" y="6277597"/>
            <a:ext cx="5048921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0A93-6DAE-0C0B-8FF1-62EDB1A2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98D31EBA-B69B-4554-2E3A-C473FB1DC6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57E34-7395-23D5-132C-4E9D4442EC93}"/>
              </a:ext>
            </a:extLst>
          </p:cNvPr>
          <p:cNvSpPr/>
          <p:nvPr/>
        </p:nvSpPr>
        <p:spPr>
          <a:xfrm>
            <a:off x="6546477" y="3974470"/>
            <a:ext cx="3285781" cy="5792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words are not similar , but have same meaning, then they are semantically similar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780ACA-820D-E7DC-462F-D301E7DABBFF}"/>
              </a:ext>
            </a:extLst>
          </p:cNvPr>
          <p:cNvSpPr/>
          <p:nvPr/>
        </p:nvSpPr>
        <p:spPr>
          <a:xfrm>
            <a:off x="3582595" y="5244117"/>
            <a:ext cx="1893971" cy="4853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Hybrid Similarity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7CA8C2-2C44-210A-F845-90880DC31DD9}"/>
              </a:ext>
            </a:extLst>
          </p:cNvPr>
          <p:cNvSpPr/>
          <p:nvPr/>
        </p:nvSpPr>
        <p:spPr>
          <a:xfrm>
            <a:off x="3582597" y="3897758"/>
            <a:ext cx="1893971" cy="5365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Semantic-based Similarity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641130-070E-AC9A-F18F-9FAAE18C647F}"/>
              </a:ext>
            </a:extLst>
          </p:cNvPr>
          <p:cNvSpPr/>
          <p:nvPr/>
        </p:nvSpPr>
        <p:spPr>
          <a:xfrm>
            <a:off x="3582597" y="2714920"/>
            <a:ext cx="1893971" cy="573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Lexical-based Similarity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FD4298-A01D-84F6-5377-19F7435CA916}"/>
              </a:ext>
            </a:extLst>
          </p:cNvPr>
          <p:cNvSpPr/>
          <p:nvPr/>
        </p:nvSpPr>
        <p:spPr>
          <a:xfrm>
            <a:off x="516742" y="3765021"/>
            <a:ext cx="1799303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Text Similarity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F91BE4-A65D-BA4A-8C99-2A2B26DABC33}"/>
              </a:ext>
            </a:extLst>
          </p:cNvPr>
          <p:cNvSpPr/>
          <p:nvPr/>
        </p:nvSpPr>
        <p:spPr>
          <a:xfrm>
            <a:off x="6546474" y="2714920"/>
            <a:ext cx="3285781" cy="573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words have a similar sequence of character, then lexically similar</a:t>
            </a:r>
            <a:r>
              <a:rPr lang="en-I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5C759E-4CE6-9257-A3F6-32F477940F92}"/>
              </a:ext>
            </a:extLst>
          </p:cNvPr>
          <p:cNvSpPr/>
          <p:nvPr/>
        </p:nvSpPr>
        <p:spPr>
          <a:xfrm>
            <a:off x="6546477" y="5297836"/>
            <a:ext cx="3325111" cy="5639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Hybrid combination of different similarity methods</a:t>
            </a:r>
            <a:r>
              <a:rPr lang="en-I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4616F7-8934-6547-69E5-9E7EF7BAFCFD}"/>
              </a:ext>
            </a:extLst>
          </p:cNvPr>
          <p:cNvCxnSpPr>
            <a:endCxn id="13" idx="1"/>
          </p:cNvCxnSpPr>
          <p:nvPr/>
        </p:nvCxnSpPr>
        <p:spPr>
          <a:xfrm flipV="1">
            <a:off x="2241757" y="3001905"/>
            <a:ext cx="1340840" cy="102932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534DE-F0B9-FA2E-9982-24AD5D5D8DA2}"/>
              </a:ext>
            </a:extLst>
          </p:cNvPr>
          <p:cNvCxnSpPr>
            <a:stCxn id="14" idx="6"/>
          </p:cNvCxnSpPr>
          <p:nvPr/>
        </p:nvCxnSpPr>
        <p:spPr>
          <a:xfrm>
            <a:off x="2316045" y="4222221"/>
            <a:ext cx="126655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9568-E523-862B-52EF-6DA3B7636F1C}"/>
              </a:ext>
            </a:extLst>
          </p:cNvPr>
          <p:cNvCxnSpPr/>
          <p:nvPr/>
        </p:nvCxnSpPr>
        <p:spPr>
          <a:xfrm>
            <a:off x="2241755" y="4434350"/>
            <a:ext cx="1340840" cy="10127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A37825-FCD0-B010-C026-965EDA3C9A30}"/>
              </a:ext>
            </a:extLst>
          </p:cNvPr>
          <p:cNvCxnSpPr/>
          <p:nvPr/>
        </p:nvCxnSpPr>
        <p:spPr>
          <a:xfrm flipV="1">
            <a:off x="5476566" y="3001905"/>
            <a:ext cx="1069909" cy="1334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D4C4FC-6A75-EA4D-2E3B-9CA75969E2B0}"/>
              </a:ext>
            </a:extLst>
          </p:cNvPr>
          <p:cNvCxnSpPr/>
          <p:nvPr/>
        </p:nvCxnSpPr>
        <p:spPr>
          <a:xfrm>
            <a:off x="5476568" y="4301613"/>
            <a:ext cx="10699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B40F2B-75B8-DF7C-E8B0-535D29655FC7}"/>
              </a:ext>
            </a:extLst>
          </p:cNvPr>
          <p:cNvCxnSpPr/>
          <p:nvPr/>
        </p:nvCxnSpPr>
        <p:spPr>
          <a:xfrm>
            <a:off x="5476567" y="5579806"/>
            <a:ext cx="10699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98120" y="263963"/>
            <a:ext cx="10972800" cy="1252728"/>
          </a:xfrm>
        </p:spPr>
        <p:txBody>
          <a:bodyPr>
            <a:noAutofit/>
          </a:bodyPr>
          <a:lstStyle/>
          <a:p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OF TEXTUAL SIMILARITY</a:t>
            </a:r>
          </a:p>
        </p:txBody>
      </p:sp>
    </p:spTree>
    <p:extLst>
      <p:ext uri="{BB962C8B-B14F-4D97-AF65-F5344CB8AC3E}">
        <p14:creationId xmlns:p14="http://schemas.microsoft.com/office/powerpoint/2010/main" val="158786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F051-5812-FB3C-6221-D942871D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9" y="2231138"/>
            <a:ext cx="7226210" cy="409013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Measures similarity based on semantic content, not just word matching.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Uses distance between objects to assess similarity.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Identifies direct and indirect relationships between documents or phrases.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 key challenge in Natural Language Processing (NLP).Information </a:t>
            </a:r>
          </a:p>
          <a:p>
            <a:pPr marL="301943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retrieval, clustering and recommendation systems are crucial NLP jobs</a:t>
            </a:r>
          </a:p>
          <a:p>
            <a:pPr marL="301943" lvl="1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Evaluates similarity using meaning rather than just words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Assess both direct and indirect connections between texts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C649-3678-D32A-9DF9-63F87B87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64DF-9D78-D733-7848-05D907DD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1C69-E983-8101-1483-B68828E1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FA7BE382-DB69-C373-9AF0-0977B573EC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59" y="576062"/>
            <a:ext cx="1869948" cy="613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8820B5-7650-5458-B8CB-E2E1047763F9}"/>
              </a:ext>
            </a:extLst>
          </p:cNvPr>
          <p:cNvSpPr txBox="1"/>
          <p:nvPr/>
        </p:nvSpPr>
        <p:spPr>
          <a:xfrm>
            <a:off x="481582" y="7746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SEMANTIC SIMILARITY?</a:t>
            </a:r>
          </a:p>
        </p:txBody>
      </p:sp>
      <p:sp>
        <p:nvSpPr>
          <p:cNvPr id="8" name="Oval 7"/>
          <p:cNvSpPr/>
          <p:nvPr/>
        </p:nvSpPr>
        <p:spPr>
          <a:xfrm>
            <a:off x="7534656" y="1618488"/>
            <a:ext cx="4657344" cy="5056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99" y="2546253"/>
            <a:ext cx="4903257" cy="40556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0"/>
              </a:prstClr>
            </a:outerShdw>
            <a:reflection stA="0" endPos="65000" dist="50800" dir="5400000" sy="-100000" algn="bl" rotWithShape="0"/>
            <a:softEdge rad="3175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481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4AD2-A078-8B84-7685-63E63368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D9A7-FBD3-DA6F-BFC0-5114588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8D8F-FA09-49C8-869C-7C31B9A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D08A56D9-F6F0-530F-024C-8008D52661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3E76A4-4A12-B436-9416-E61A2C553F14}"/>
              </a:ext>
            </a:extLst>
          </p:cNvPr>
          <p:cNvSpPr/>
          <p:nvPr/>
        </p:nvSpPr>
        <p:spPr>
          <a:xfrm>
            <a:off x="1022554" y="2447498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Classical Methods: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LSA(Latent Semantic Analysis ) and ESA(Explicit Semantic Analysis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B20146-7872-10D6-4F15-C7F192DEC86B}"/>
              </a:ext>
            </a:extLst>
          </p:cNvPr>
          <p:cNvSpPr/>
          <p:nvPr/>
        </p:nvSpPr>
        <p:spPr>
          <a:xfrm>
            <a:off x="1022554" y="3746091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Methods: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Word2Vec , GloVe.</a:t>
            </a:r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E0F6B4-B947-4054-07DB-70B3296A3E91}"/>
              </a:ext>
            </a:extLst>
          </p:cNvPr>
          <p:cNvSpPr/>
          <p:nvPr/>
        </p:nvSpPr>
        <p:spPr>
          <a:xfrm>
            <a:off x="1022554" y="5110572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Methods-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BERT/S-BERT, RoBERTa, OpenAI GPT Model, DeCLUTR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9A78C9-7A42-2FAC-F431-1AC205158C14}"/>
              </a:ext>
            </a:extLst>
          </p:cNvPr>
          <p:cNvSpPr/>
          <p:nvPr/>
        </p:nvSpPr>
        <p:spPr>
          <a:xfrm>
            <a:off x="5921939" y="2560896"/>
            <a:ext cx="4753897" cy="41991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AI-GPT Model</a:t>
            </a:r>
          </a:p>
          <a:p>
            <a:pPr algn="just"/>
            <a:endParaRPr lang="en-IN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dynamic embeddings that are  context sensitive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conveys polysemous meanings.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fine- tuning due to robust pre-training.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generalization across different fields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embedding model converts text into high dimensional vector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Open AI’ s GPT model, subscription is needed to use the key and is based on tokens.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calculation on the generated embeddings to yield the contextual similarity- Cosine Similarity is preferred.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>
            <a:noAutofit/>
          </a:bodyPr>
          <a:lstStyle/>
          <a:p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WHY CHOOSE OPEN AI’S GPT?</a:t>
            </a:r>
          </a:p>
        </p:txBody>
      </p:sp>
    </p:spTree>
    <p:extLst>
      <p:ext uri="{BB962C8B-B14F-4D97-AF65-F5344CB8AC3E}">
        <p14:creationId xmlns:p14="http://schemas.microsoft.com/office/powerpoint/2010/main" val="301715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75D-44BB-8865-9BE2-0B3426A2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Initial Research &amp; Dataset Preparation: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Classification by Domains: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Words classified into domains for meaningful analysis (e.g., Python→ Technology) Ex:  Python~Programming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Comparison intended to check if OpenAI Embedding captures contextual relevance.</a:t>
            </a:r>
          </a:p>
          <a:p>
            <a:pPr marL="301943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Dataset Preparation: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50 to 60 words from various domains prepared for comparison.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Editable CSV format file for dynamic data modification by developers.</a:t>
            </a:r>
          </a:p>
          <a:p>
            <a:pPr marL="301943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Words Comparison Analysis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Compare words from similar and different domains to evaluate contextual relevance.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Ensure comparison technique effectively identifies relatedness between words within domains.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AE7A-8774-EBF6-5593-20F67453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775F-65A5-731E-9C2C-AE12BDCD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6DC0-C761-CC57-C767-23A75202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A3EAD820-CCC8-FA3F-1848-898EBDB7DD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197334" y="671828"/>
            <a:ext cx="10972800" cy="525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BUILDING THE SEMANTIC ANALYSIS FRAMEWORK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8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6E88-30F3-A9FB-1491-4B3CADB6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65" y="2035276"/>
            <a:ext cx="10972800" cy="4325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Comparing documents to establish contextual relevance between them.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 Use Case: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Source Document: JobRequirement.txt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Target Documents: Job Profile A, Job Profile B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Dynamic Document Comparison: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Allows users to add documents via File Manager or custom UI integration.</a:t>
            </a: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Application supports dynamic comparison for usability and research.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Threshold Management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Purpose: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Define a threshold while visualization for meaningful similarity measurement.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Allow application admin to manage thresholds for different use cases.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8BE2-4091-6B25-C206-57DF1973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50F4-3735-0D62-71CE-A2973E1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0AA2-1BDC-9612-25F5-5484EA47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E9599073-DCB5-EEF7-CB00-99F6AC67CD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DOCUMENT COMPARISON ANALYSIS</a:t>
            </a:r>
          </a:p>
        </p:txBody>
      </p:sp>
    </p:spTree>
    <p:extLst>
      <p:ext uri="{BB962C8B-B14F-4D97-AF65-F5344CB8AC3E}">
        <p14:creationId xmlns:p14="http://schemas.microsoft.com/office/powerpoint/2010/main" val="91834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B1B-B36C-203C-974A-6A4FC1B1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Generating Embeddings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Interface: CalculateEmbeddingAsync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Purpose: Processes text inputs &amp; generates embeddings using OpenAI Embeddings.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Method: GenerateEmbeddingsAsync() returns embeddings as collections of size 3052.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Embedding Analysis: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 Method: PrintScalarValues(float[] embedding) for debugging and visualization.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Helps in understanding similarity score vs. scalar values.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Similarity Calculation: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Calculate Similarity(float[] embedding1, float[] embedding2)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Uses Cosine Similarity Algorithm: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1: Identical embeddings, 0: No similarity, -1: Complete dissimilarity.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Formula: Cosine Similarity = Dot Product / (Magnitude1 * Magnitude2).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A514-3164-88B6-3599-F64FF488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8C87-BB2E-BA92-5659-850E9A94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E21A-3BDE-240C-FF68-6D66230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D5A51CBC-B63F-CF5C-240E-9423A6D829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27355" y="263963"/>
            <a:ext cx="8209936" cy="1201043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EMBEDDINGS AND SIMILARITY CALCULATION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3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684</TotalTime>
  <Words>1798</Words>
  <Application>Microsoft Office PowerPoint</Application>
  <PresentationFormat>Widescreen</PresentationFormat>
  <Paragraphs>298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Calibri</vt:lpstr>
      <vt:lpstr>Candara</vt:lpstr>
      <vt:lpstr>Symbol</vt:lpstr>
      <vt:lpstr>Times New Roman</vt:lpstr>
      <vt:lpstr>Wingdings</vt:lpstr>
      <vt:lpstr>Waveform</vt:lpstr>
      <vt:lpstr> Semantic Analysis of textual data</vt:lpstr>
      <vt:lpstr>PowerPoint Presentation</vt:lpstr>
      <vt:lpstr>OBJECTIVE</vt:lpstr>
      <vt:lpstr>TYPES OF TEXTUAL SIMILARITY</vt:lpstr>
      <vt:lpstr>PowerPoint Presentation</vt:lpstr>
      <vt:lpstr>WHY CHOOSE OPEN AI’S GPT?</vt:lpstr>
      <vt:lpstr>PowerPoint Presentation</vt:lpstr>
      <vt:lpstr>DOCUMENT COMPARISON ANALYSIS</vt:lpstr>
      <vt:lpstr>EMBEDDINGS AND SIMILARITY CALCULATION</vt:lpstr>
      <vt:lpstr>VISUALIZATION</vt:lpstr>
      <vt:lpstr> TEST EXECUTION METHODS</vt:lpstr>
      <vt:lpstr>RESULTS </vt:lpstr>
      <vt:lpstr> OVERCOMING LIMITATIONS &amp; FUTURE SCOPE </vt:lpstr>
      <vt:lpstr>CONCLUSION</vt:lpstr>
      <vt:lpstr>REFERENCES</vt:lpstr>
      <vt:lpstr>REFERENCES(Continue)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 of textual data</dc:title>
  <dc:creator>NEETHU NINAN</dc:creator>
  <cp:lastModifiedBy>NEETHU NINAN</cp:lastModifiedBy>
  <cp:revision>33</cp:revision>
  <dcterms:created xsi:type="dcterms:W3CDTF">2025-03-22T06:38:51Z</dcterms:created>
  <dcterms:modified xsi:type="dcterms:W3CDTF">2025-03-25T22:54:45Z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