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1" r:id="rId4"/>
  </p:sldMasterIdLst>
  <p:notesMasterIdLst>
    <p:notesMasterId r:id="rId22"/>
  </p:notesMasterIdLst>
  <p:sldIdLst>
    <p:sldId id="257" r:id="rId5"/>
    <p:sldId id="258" r:id="rId6"/>
    <p:sldId id="259" r:id="rId7"/>
    <p:sldId id="271" r:id="rId8"/>
    <p:sldId id="272" r:id="rId9"/>
    <p:sldId id="273" r:id="rId10"/>
    <p:sldId id="266" r:id="rId11"/>
    <p:sldId id="261" r:id="rId12"/>
    <p:sldId id="262" r:id="rId13"/>
    <p:sldId id="263" r:id="rId14"/>
    <p:sldId id="267" r:id="rId15"/>
    <p:sldId id="268" r:id="rId16"/>
    <p:sldId id="269" r:id="rId17"/>
    <p:sldId id="270" r:id="rId18"/>
    <p:sldId id="275" r:id="rId19"/>
    <p:sldId id="276"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DB3B-771A-44D2-8BEC-BC172A3E87DE}" type="datetimeFigureOut">
              <a:rPr lang="en-IN" smtClean="0"/>
              <a:t>25-03-2025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FC5E7-C775-4A1D-8BF3-EABAF5DEA073}" type="slidenum">
              <a:rPr lang="en-IN" smtClean="0"/>
              <a:t>‹#›</a:t>
            </a:fld>
            <a:endParaRPr lang="en-IN" dirty="0"/>
          </a:p>
        </p:txBody>
      </p:sp>
    </p:spTree>
    <p:extLst>
      <p:ext uri="{BB962C8B-B14F-4D97-AF65-F5344CB8AC3E}">
        <p14:creationId xmlns:p14="http://schemas.microsoft.com/office/powerpoint/2010/main" val="91805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FC5E7-C775-4A1D-8BF3-EABAF5DEA073}" type="slidenum">
              <a:rPr lang="en-IN" smtClean="0"/>
              <a:t>1</a:t>
            </a:fld>
            <a:endParaRPr lang="en-IN" dirty="0"/>
          </a:p>
        </p:txBody>
      </p:sp>
    </p:spTree>
    <p:extLst>
      <p:ext uri="{BB962C8B-B14F-4D97-AF65-F5344CB8AC3E}">
        <p14:creationId xmlns:p14="http://schemas.microsoft.com/office/powerpoint/2010/main" val="4214747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6FC5E7-C775-4A1D-8BF3-EABAF5DEA073}" type="slidenum">
              <a:rPr lang="en-IN" smtClean="0"/>
              <a:t>3</a:t>
            </a:fld>
            <a:endParaRPr lang="en-IN"/>
          </a:p>
        </p:txBody>
      </p:sp>
    </p:spTree>
    <p:extLst>
      <p:ext uri="{BB962C8B-B14F-4D97-AF65-F5344CB8AC3E}">
        <p14:creationId xmlns:p14="http://schemas.microsoft.com/office/powerpoint/2010/main" val="1118182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06FC5E7-C775-4A1D-8BF3-EABAF5DEA073}" type="slidenum">
              <a:rPr lang="en-IN" smtClean="0"/>
              <a:t>8</a:t>
            </a:fld>
            <a:endParaRPr lang="en-IN" dirty="0"/>
          </a:p>
        </p:txBody>
      </p:sp>
    </p:spTree>
    <p:extLst>
      <p:ext uri="{BB962C8B-B14F-4D97-AF65-F5344CB8AC3E}">
        <p14:creationId xmlns:p14="http://schemas.microsoft.com/office/powerpoint/2010/main" val="5152094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82220" y="5353963"/>
            <a:ext cx="11631168"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914400" y="1600200"/>
            <a:ext cx="103632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828800" y="3556001"/>
            <a:ext cx="85344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grpSp>
        <p:nvGrpSpPr>
          <p:cNvPr id="15" name="Group 14"/>
          <p:cNvGrpSpPr>
            <a:grpSpLocks noChangeAspect="1"/>
          </p:cNvGrpSpPr>
          <p:nvPr/>
        </p:nvGrpSpPr>
        <p:grpSpPr bwMode="hidden">
          <a:xfrm>
            <a:off x="282220" y="714191"/>
            <a:ext cx="11631168"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8839200" y="1447801"/>
            <a:ext cx="27432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1447800"/>
            <a:ext cx="80264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228600"/>
            <a:ext cx="11594592"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8063251" y="4203592"/>
            <a:ext cx="383523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3492427" y="4075290"/>
            <a:ext cx="7392687"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3771637" y="4087562"/>
            <a:ext cx="729064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7479319" y="4074175"/>
            <a:ext cx="4410667"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82220" y="4058555"/>
            <a:ext cx="11631168"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920043" y="2463560"/>
            <a:ext cx="103632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823153" y="1437449"/>
            <a:ext cx="8556979"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r>
              <a:rPr lang="en-US"/>
              <a:t>3/22/2025</a:t>
            </a:r>
            <a:endParaRPr lang="en-US" dirty="0"/>
          </a:p>
        </p:txBody>
      </p:sp>
      <p:sp>
        <p:nvSpPr>
          <p:cNvPr id="6" name="Footer Placeholder 5"/>
          <p:cNvSpPr>
            <a:spLocks noGrp="1"/>
          </p:cNvSpPr>
          <p:nvPr>
            <p:ph type="ftr" sz="quarter" idx="11"/>
          </p:nvPr>
        </p:nvSpPr>
        <p:spPr/>
        <p:txBody>
          <a:bodyPr/>
          <a:lstStyle/>
          <a:p>
            <a:r>
              <a:rPr lang="en-US"/>
              <a:t>Software Engineering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9" name="Content Placeholder 8"/>
          <p:cNvSpPr>
            <a:spLocks noGrp="1"/>
          </p:cNvSpPr>
          <p:nvPr>
            <p:ph sz="quarter" idx="13"/>
          </p:nvPr>
        </p:nvSpPr>
        <p:spPr>
          <a:xfrm>
            <a:off x="902207"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2679192"/>
            <a:ext cx="5096256"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02208" y="2678114"/>
            <a:ext cx="5096256"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03110" y="3429001"/>
            <a:ext cx="5093407"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7600" y="2678113"/>
            <a:ext cx="5096256"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7" y="3429001"/>
            <a:ext cx="5096256"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3/22/2025</a:t>
            </a:r>
            <a:endParaRPr lang="en-US" dirty="0"/>
          </a:p>
        </p:txBody>
      </p:sp>
      <p:sp>
        <p:nvSpPr>
          <p:cNvPr id="8" name="Footer Placeholder 7"/>
          <p:cNvSpPr>
            <a:spLocks noGrp="1"/>
          </p:cNvSpPr>
          <p:nvPr>
            <p:ph type="ftr" sz="quarter" idx="11"/>
          </p:nvPr>
        </p:nvSpPr>
        <p:spPr/>
        <p:txBody>
          <a:bodyPr/>
          <a:lstStyle/>
          <a:p>
            <a:r>
              <a:rPr lang="en-US"/>
              <a:t>Software Engineering</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3/22/2025</a:t>
            </a:r>
            <a:endParaRPr lang="en-US" dirty="0"/>
          </a:p>
        </p:txBody>
      </p:sp>
      <p:sp>
        <p:nvSpPr>
          <p:cNvPr id="4" name="Footer Placeholder 3"/>
          <p:cNvSpPr>
            <a:spLocks noGrp="1"/>
          </p:cNvSpPr>
          <p:nvPr>
            <p:ph type="ftr" sz="quarter" idx="11"/>
          </p:nvPr>
        </p:nvSpPr>
        <p:spPr/>
        <p:txBody>
          <a:bodyPr/>
          <a:lstStyle/>
          <a:p>
            <a:r>
              <a:rPr lang="en-US"/>
              <a:t>Software Engineering</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82220" y="714191"/>
            <a:ext cx="11631168"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r>
              <a:rPr lang="en-US"/>
              <a:t>3/22/2025</a:t>
            </a:r>
            <a:endParaRPr lang="en-US" dirty="0"/>
          </a:p>
        </p:txBody>
      </p:sp>
      <p:sp>
        <p:nvSpPr>
          <p:cNvPr id="3" name="Footer Placeholder 2"/>
          <p:cNvSpPr>
            <a:spLocks noGrp="1"/>
          </p:cNvSpPr>
          <p:nvPr>
            <p:ph type="ftr" sz="quarter" idx="11"/>
          </p:nvPr>
        </p:nvSpPr>
        <p:spPr/>
        <p:txBody>
          <a:bodyPr/>
          <a:lstStyle/>
          <a:p>
            <a:r>
              <a:rPr lang="en-US"/>
              <a:t>Software Engineering</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r>
              <a:rPr lang="en-US"/>
              <a:t>3/22/2025</a:t>
            </a:r>
            <a:endParaRPr lang="en-US" dirty="0"/>
          </a:p>
        </p:txBody>
      </p:sp>
      <p:sp>
        <p:nvSpPr>
          <p:cNvPr id="6" name="Footer Placeholder 5"/>
          <p:cNvSpPr>
            <a:spLocks noGrp="1"/>
          </p:cNvSpPr>
          <p:nvPr>
            <p:ph type="ftr" sz="quarter" idx="11"/>
          </p:nvPr>
        </p:nvSpPr>
        <p:spPr/>
        <p:txBody>
          <a:bodyPr/>
          <a:lstStyle/>
          <a:p>
            <a:r>
              <a:rPr lang="en-US"/>
              <a:t>Software Engineering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
        <p:nvSpPr>
          <p:cNvPr id="4" name="Text Placeholder 3"/>
          <p:cNvSpPr>
            <a:spLocks noGrp="1"/>
          </p:cNvSpPr>
          <p:nvPr>
            <p:ph type="body" sz="half" idx="2"/>
          </p:nvPr>
        </p:nvSpPr>
        <p:spPr>
          <a:xfrm>
            <a:off x="1219200" y="3581401"/>
            <a:ext cx="44704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82220" y="714191"/>
            <a:ext cx="11631168"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1219200" y="2286000"/>
            <a:ext cx="44704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02616" y="1828800"/>
            <a:ext cx="5205435"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228600"/>
            <a:ext cx="11594592"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82220" y="5353963"/>
            <a:ext cx="11631168"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6498874" y="338667"/>
            <a:ext cx="5083527"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6491112" y="2785533"/>
            <a:ext cx="5091289"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3/22/2025</a:t>
            </a:r>
            <a:endParaRPr lang="en-US" dirty="0"/>
          </a:p>
        </p:txBody>
      </p:sp>
      <p:sp>
        <p:nvSpPr>
          <p:cNvPr id="6" name="Footer Placeholder 5"/>
          <p:cNvSpPr>
            <a:spLocks noGrp="1"/>
          </p:cNvSpPr>
          <p:nvPr>
            <p:ph type="ftr" sz="quarter" idx="11"/>
          </p:nvPr>
        </p:nvSpPr>
        <p:spPr/>
        <p:txBody>
          <a:bodyPr/>
          <a:lstStyle/>
          <a:p>
            <a:pPr algn="l"/>
            <a:r>
              <a:rPr lang="en-US"/>
              <a:t>Software Engineering</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3" name="Picture Placeholder 2"/>
          <p:cNvSpPr>
            <a:spLocks noGrp="1"/>
          </p:cNvSpPr>
          <p:nvPr>
            <p:ph type="pic" idx="1"/>
          </p:nvPr>
        </p:nvSpPr>
        <p:spPr>
          <a:xfrm>
            <a:off x="1117600" y="1371600"/>
            <a:ext cx="475488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304800" y="228600"/>
            <a:ext cx="11594592"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82220" y="1679429"/>
            <a:ext cx="11631168"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609600" y="338328"/>
            <a:ext cx="109728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6884896" y="6250165"/>
            <a:ext cx="5048920" cy="365125"/>
          </a:xfrm>
          <a:prstGeom prst="rect">
            <a:avLst/>
          </a:prstGeom>
        </p:spPr>
        <p:txBody>
          <a:bodyPr vert="horz" lIns="91440" tIns="45720" rIns="91440" bIns="45720" rtlCol="0" anchor="ctr"/>
          <a:lstStyle>
            <a:lvl1pPr algn="r">
              <a:defRPr sz="1000">
                <a:solidFill>
                  <a:schemeClr val="tx2"/>
                </a:solidFill>
              </a:defRPr>
            </a:lvl1pPr>
          </a:lstStyle>
          <a:p>
            <a:r>
              <a:rPr lang="en-US"/>
              <a:t>3/22/2025</a:t>
            </a:r>
            <a:endParaRPr lang="en-US" dirty="0"/>
          </a:p>
        </p:txBody>
      </p:sp>
      <p:sp>
        <p:nvSpPr>
          <p:cNvPr id="5" name="Footer Placeholder 4"/>
          <p:cNvSpPr>
            <a:spLocks noGrp="1"/>
          </p:cNvSpPr>
          <p:nvPr>
            <p:ph type="ftr" sz="quarter" idx="3"/>
          </p:nvPr>
        </p:nvSpPr>
        <p:spPr>
          <a:xfrm>
            <a:off x="258185" y="6250165"/>
            <a:ext cx="5048921" cy="365125"/>
          </a:xfrm>
          <a:prstGeom prst="rect">
            <a:avLst/>
          </a:prstGeom>
        </p:spPr>
        <p:txBody>
          <a:bodyPr vert="horz" lIns="91440" tIns="45720" rIns="91440" bIns="45720" rtlCol="0" anchor="ctr"/>
          <a:lstStyle>
            <a:lvl1pPr algn="l">
              <a:defRPr sz="1000">
                <a:solidFill>
                  <a:schemeClr val="tx2"/>
                </a:solidFill>
              </a:defRPr>
            </a:lvl1pPr>
          </a:lstStyle>
          <a:p>
            <a:r>
              <a:rPr lang="en-US"/>
              <a:t>Software Engineering</a:t>
            </a:r>
            <a:endParaRPr lang="en-US" dirty="0"/>
          </a:p>
        </p:txBody>
      </p:sp>
      <p:sp>
        <p:nvSpPr>
          <p:cNvPr id="6" name="Slide Number Placeholder 5"/>
          <p:cNvSpPr>
            <a:spLocks noGrp="1"/>
          </p:cNvSpPr>
          <p:nvPr>
            <p:ph type="sldNum" sz="quarter" idx="4"/>
          </p:nvPr>
        </p:nvSpPr>
        <p:spPr>
          <a:xfrm>
            <a:off x="5321451" y="6250164"/>
            <a:ext cx="1549101" cy="365125"/>
          </a:xfrm>
          <a:prstGeom prst="rect">
            <a:avLst/>
          </a:prstGeom>
        </p:spPr>
        <p:txBody>
          <a:bodyPr vert="horz" lIns="91440" tIns="45720" rIns="91440" bIns="45720" rtlCol="0" anchor="ctr"/>
          <a:lstStyle>
            <a:lvl1pPr algn="ctr">
              <a:defRPr sz="1000">
                <a:solidFill>
                  <a:schemeClr val="tx2"/>
                </a:solidFill>
              </a:defRPr>
            </a:lvl1pPr>
          </a:lstStyle>
          <a:p>
            <a:fld id="{3A98EE3D-8CD1-4C3F-BD1C-C98C9596463C}" type="slidenum">
              <a:rPr lang="en-US" smtClean="0"/>
              <a:t>‹#›</a:t>
            </a:fld>
            <a:endParaRPr lang="en-US" dirty="0"/>
          </a:p>
        </p:txBody>
      </p:sp>
      <p:sp>
        <p:nvSpPr>
          <p:cNvPr id="3" name="Text Placeholder 2"/>
          <p:cNvSpPr>
            <a:spLocks noGrp="1"/>
          </p:cNvSpPr>
          <p:nvPr>
            <p:ph type="body" idx="1"/>
          </p:nvPr>
        </p:nvSpPr>
        <p:spPr>
          <a:xfrm>
            <a:off x="1162757" y="2675467"/>
            <a:ext cx="9877777"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Lst>
  <p:hf hdr="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nthilmasters2024.github.io/Tech_Tweakers/SemanticSimilarityLatestPlot.html" TargetMode="External"/><Relationship Id="rId2" Type="http://schemas.openxmlformats.org/officeDocument/2006/relationships/hyperlink" Target="https://senthilmasters2024.github.io/Tech_Tweakers/PhrasesSimilarityClassficationByDomainsPlots.html" TargetMode="Externa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hyperlink" Target="https://senthilmasters2024.github.io/Tech_Tweakers/ScalarValuesVsSimilarityScorePlotForOneComparsion.html"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en-us/azure/cosmos-db/gen-ai/vector-embeddings" TargetMode="External"/><Relationship Id="rId2" Type="http://schemas.openxmlformats.org/officeDocument/2006/relationships/hyperlink" Target="https://openai.com/index/new-embedding-models-and-api-updates/"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openai.com/index/introducing-text-and-code-embedding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2" y="619432"/>
            <a:ext cx="10993549" cy="1081550"/>
          </a:xfrm>
        </p:spPr>
        <p:txBody>
          <a:bodyPr>
            <a:normAutofit fontScale="90000"/>
          </a:bodyPr>
          <a:lstStyle/>
          <a:p>
            <a:br>
              <a:rPr lang="en-US" b="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Semantic Analysis of textual data</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2" y="1826842"/>
            <a:ext cx="11128209" cy="1578719"/>
          </a:xfrm>
        </p:spPr>
        <p:txBody>
          <a:bodyPr>
            <a:normAutofit/>
          </a:bodyPr>
          <a:lstStyle/>
          <a:p>
            <a:pPr algn="l">
              <a:spcBef>
                <a:spcPts val="0"/>
              </a:spcBef>
            </a:pPr>
            <a:r>
              <a:rPr lang="en-US" sz="2000" i="1" dirty="0">
                <a:solidFill>
                  <a:schemeClr val="accent2"/>
                </a:solidFill>
                <a:latin typeface="Times New Roman" pitchFamily="18" charset="0"/>
                <a:cs typeface="Times New Roman" pitchFamily="18" charset="0"/>
              </a:rPr>
              <a:t>Presented by team Tech_Tweakers,</a:t>
            </a:r>
          </a:p>
          <a:p>
            <a:pPr algn="l">
              <a:spcBef>
                <a:spcPts val="0"/>
              </a:spcBef>
            </a:pPr>
            <a:r>
              <a:rPr lang="en-US" sz="2000" i="1" dirty="0">
                <a:solidFill>
                  <a:schemeClr val="accent2"/>
                </a:solidFill>
                <a:latin typeface="Times New Roman" pitchFamily="18" charset="0"/>
                <a:cs typeface="Times New Roman" pitchFamily="18" charset="0"/>
              </a:rPr>
              <a:t>Neethu Ninan-1502866</a:t>
            </a:r>
          </a:p>
          <a:p>
            <a:pPr algn="l">
              <a:spcBef>
                <a:spcPts val="0"/>
              </a:spcBef>
            </a:pPr>
            <a:r>
              <a:rPr lang="en-US" sz="2000" i="1" dirty="0">
                <a:solidFill>
                  <a:schemeClr val="accent2"/>
                </a:solidFill>
                <a:latin typeface="Times New Roman" pitchFamily="18" charset="0"/>
                <a:cs typeface="Times New Roman" pitchFamily="18" charset="0"/>
              </a:rPr>
              <a:t>Senthil Arumugam Ramasamy-1565724</a:t>
            </a:r>
          </a:p>
          <a:p>
            <a:endParaRPr lang="en-US" dirty="0"/>
          </a:p>
        </p:txBody>
      </p:sp>
      <p:sp>
        <p:nvSpPr>
          <p:cNvPr id="10" name="Date Placeholder 9">
            <a:extLst>
              <a:ext uri="{FF2B5EF4-FFF2-40B4-BE49-F238E27FC236}">
                <a16:creationId xmlns:a16="http://schemas.microsoft.com/office/drawing/2014/main" id="{44204809-7C99-0296-FD62-43E631617571}"/>
              </a:ext>
            </a:extLst>
          </p:cNvPr>
          <p:cNvSpPr>
            <a:spLocks noGrp="1"/>
          </p:cNvSpPr>
          <p:nvPr>
            <p:ph type="dt" sz="half" idx="10"/>
          </p:nvPr>
        </p:nvSpPr>
        <p:spPr/>
        <p:txBody>
          <a:bodyPr/>
          <a:lstStyle/>
          <a:p>
            <a:r>
              <a:rPr lang="en-US" dirty="0"/>
              <a:t>3/22/2025</a:t>
            </a:r>
          </a:p>
        </p:txBody>
      </p:sp>
      <p:sp>
        <p:nvSpPr>
          <p:cNvPr id="11" name="Footer Placeholder 10">
            <a:extLst>
              <a:ext uri="{FF2B5EF4-FFF2-40B4-BE49-F238E27FC236}">
                <a16:creationId xmlns:a16="http://schemas.microsoft.com/office/drawing/2014/main" id="{5ECA8BD7-B877-F88A-3743-33335B0E21F4}"/>
              </a:ext>
            </a:extLst>
          </p:cNvPr>
          <p:cNvSpPr>
            <a:spLocks noGrp="1"/>
          </p:cNvSpPr>
          <p:nvPr>
            <p:ph type="ftr" sz="quarter" idx="11"/>
          </p:nvPr>
        </p:nvSpPr>
        <p:spPr/>
        <p:txBody>
          <a:bodyPr/>
          <a:lstStyle/>
          <a:p>
            <a:r>
              <a:rPr lang="en-US"/>
              <a:t>Software Engineering</a:t>
            </a:r>
            <a:endParaRPr lang="en-US" dirty="0"/>
          </a:p>
        </p:txBody>
      </p:sp>
      <p:sp>
        <p:nvSpPr>
          <p:cNvPr id="12" name="Slide Number Placeholder 11">
            <a:extLst>
              <a:ext uri="{FF2B5EF4-FFF2-40B4-BE49-F238E27FC236}">
                <a16:creationId xmlns:a16="http://schemas.microsoft.com/office/drawing/2014/main" id="{AD445850-2032-2AAA-181B-660F93C51227}"/>
              </a:ext>
            </a:extLst>
          </p:cNvPr>
          <p:cNvSpPr>
            <a:spLocks noGrp="1"/>
          </p:cNvSpPr>
          <p:nvPr>
            <p:ph type="sldNum" sz="quarter" idx="12"/>
          </p:nvPr>
        </p:nvSpPr>
        <p:spPr>
          <a:xfrm>
            <a:off x="5303415" y="6415223"/>
            <a:ext cx="1549101" cy="365125"/>
          </a:xfrm>
        </p:spPr>
        <p:txBody>
          <a:bodyPr/>
          <a:lstStyle/>
          <a:p>
            <a:fld id="{3A98EE3D-8CD1-4C3F-BD1C-C98C9596463C}" type="slidenum">
              <a:rPr lang="en-US" smtClean="0"/>
              <a:t>1</a:t>
            </a:fld>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5" y="457200"/>
            <a:ext cx="3703320" cy="94997"/>
          </a:xfrm>
          <a:prstGeom prst="rect">
            <a:avLst/>
          </a:prstGeom>
          <a:solidFill>
            <a:schemeClr val="accent4">
              <a:lumMod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1" y="457200"/>
            <a:ext cx="3703320" cy="91440"/>
          </a:xfrm>
          <a:prstGeom prst="rect">
            <a:avLst/>
          </a:prstGeom>
          <a:solidFill>
            <a:srgbClr val="00B0F0"/>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bg2">
              <a:lumMod val="50000"/>
            </a:schemeClr>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448733" y="3452443"/>
            <a:ext cx="11260667" cy="2939890"/>
          </a:xfrm>
          <a:prstGeom prst="rect">
            <a:avLst/>
          </a:prstGeom>
        </p:spPr>
      </p:pic>
      <p:sp>
        <p:nvSpPr>
          <p:cNvPr id="7" name="TextBox 6">
            <a:extLst>
              <a:ext uri="{FF2B5EF4-FFF2-40B4-BE49-F238E27FC236}">
                <a16:creationId xmlns:a16="http://schemas.microsoft.com/office/drawing/2014/main" id="{56DC74AF-9BA3-C0B8-40E4-7EA42EFEFC2C}"/>
              </a:ext>
            </a:extLst>
          </p:cNvPr>
          <p:cNvSpPr txBox="1"/>
          <p:nvPr/>
        </p:nvSpPr>
        <p:spPr>
          <a:xfrm>
            <a:off x="9065341" y="1955212"/>
            <a:ext cx="2509395" cy="1015663"/>
          </a:xfrm>
          <a:prstGeom prst="rect">
            <a:avLst/>
          </a:prstGeom>
          <a:noFill/>
        </p:spPr>
        <p:txBody>
          <a:bodyPr wrap="square" rtlCol="0">
            <a:spAutoFit/>
          </a:bodyPr>
          <a:lstStyle/>
          <a:p>
            <a:pPr algn="r">
              <a:spcBef>
                <a:spcPts val="0"/>
              </a:spcBef>
            </a:pPr>
            <a:r>
              <a:rPr lang="en-US" sz="2000" i="1" dirty="0">
                <a:solidFill>
                  <a:schemeClr val="accent1"/>
                </a:solidFill>
                <a:latin typeface="Times New Roman" panose="02020603050405020304" pitchFamily="18" charset="0"/>
                <a:cs typeface="Times New Roman" panose="02020603050405020304" pitchFamily="18" charset="0"/>
              </a:rPr>
              <a:t>Guided by,</a:t>
            </a:r>
          </a:p>
          <a:p>
            <a:pPr algn="r">
              <a:spcBef>
                <a:spcPts val="0"/>
              </a:spcBef>
            </a:pPr>
            <a:r>
              <a:rPr lang="en-US" sz="2000" i="1" dirty="0">
                <a:solidFill>
                  <a:schemeClr val="accent1"/>
                </a:solidFill>
                <a:latin typeface="Times New Roman" panose="02020603050405020304" pitchFamily="18" charset="0"/>
                <a:cs typeface="Times New Roman" panose="02020603050405020304" pitchFamily="18" charset="0"/>
              </a:rPr>
              <a:t>Prof. Damir Dobric</a:t>
            </a:r>
          </a:p>
          <a:p>
            <a:endParaRPr lang="en-IN" sz="2000" dirty="0"/>
          </a:p>
        </p:txBody>
      </p:sp>
      <p:pic>
        <p:nvPicPr>
          <p:cNvPr id="13" name="object 36">
            <a:extLst>
              <a:ext uri="{FF2B5EF4-FFF2-40B4-BE49-F238E27FC236}">
                <a16:creationId xmlns:a16="http://schemas.microsoft.com/office/drawing/2014/main" id="{B139A576-E33C-B39D-02D8-BA5C89CA09BB}"/>
              </a:ext>
            </a:extLst>
          </p:cNvPr>
          <p:cNvPicPr/>
          <p:nvPr/>
        </p:nvPicPr>
        <p:blipFill>
          <a:blip r:embed="rId4" cstate="print"/>
          <a:stretch>
            <a:fillRect/>
          </a:stretch>
        </p:blipFill>
        <p:spPr>
          <a:xfrm>
            <a:off x="9740862" y="583739"/>
            <a:ext cx="1869948" cy="613176"/>
          </a:xfrm>
          <a:prstGeom prst="rect">
            <a:avLst/>
          </a:prstGeom>
        </p:spPr>
      </p:pic>
      <p:sp>
        <p:nvSpPr>
          <p:cNvPr id="14" name="Title 1"/>
          <p:cNvSpPr txBox="1">
            <a:spLocks/>
          </p:cNvSpPr>
          <p:nvPr/>
        </p:nvSpPr>
        <p:spPr>
          <a:xfrm>
            <a:off x="609600" y="338328"/>
            <a:ext cx="10972800" cy="1252728"/>
          </a:xfrm>
          <a:prstGeom prst="rect">
            <a:avLst/>
          </a:prstGeom>
        </p:spPr>
        <p:txBody>
          <a:bodyPr vert="horz" lIns="91440" tIns="45720" rIns="91440" bIns="45720" rtlCol="0" anchor="b">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3200" b="1" i="1" dirty="0">
                <a:solidFill>
                  <a:schemeClr val="accent2">
                    <a:lumMod val="75000"/>
                  </a:schemeClr>
                </a:solidFill>
                <a:latin typeface="Times New Roman" pitchFamily="18" charset="0"/>
                <a:cs typeface="Times New Roman" pitchFamily="18" charset="0"/>
              </a:rPr>
              <a:t>SEMANTIC ANALYSIS OF TEXTUAL DATA</a:t>
            </a:r>
          </a:p>
        </p:txBody>
      </p:sp>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8537CC-FC3A-E5DC-8DAC-14DB4981F53F}"/>
              </a:ext>
            </a:extLst>
          </p:cNvPr>
          <p:cNvSpPr>
            <a:spLocks noGrp="1"/>
          </p:cNvSpPr>
          <p:nvPr>
            <p:ph idx="1"/>
          </p:nvPr>
        </p:nvSpPr>
        <p:spPr>
          <a:xfrm>
            <a:off x="248357" y="2049062"/>
            <a:ext cx="9877777" cy="3450696"/>
          </a:xfrm>
        </p:spPr>
        <p:txBody>
          <a:bodyPr>
            <a:noAutofit/>
          </a:bodyPr>
          <a:lstStyle/>
          <a:p>
            <a:pPr marL="0" indent="0">
              <a:buNone/>
            </a:pPr>
            <a:r>
              <a:rPr lang="en-US" sz="1600" b="1" dirty="0">
                <a:latin typeface="Times New Roman" pitchFamily="18" charset="0"/>
                <a:cs typeface="Times New Roman" pitchFamily="18" charset="0"/>
              </a:rPr>
              <a:t>Purpose:</a:t>
            </a: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Understand Semantic Analysis through visual representation.</a:t>
            </a:r>
          </a:p>
          <a:p>
            <a:pPr lvl="1"/>
            <a:r>
              <a:rPr lang="en-US" sz="1600" dirty="0">
                <a:latin typeface="Times New Roman" pitchFamily="18" charset="0"/>
                <a:cs typeface="Times New Roman" pitchFamily="18" charset="0"/>
              </a:rPr>
              <a:t>Correlate similarity scores to real-time use cases.</a:t>
            </a:r>
          </a:p>
          <a:p>
            <a:pPr marL="0" indent="0">
              <a:buNone/>
            </a:pPr>
            <a:r>
              <a:rPr lang="en-US" sz="1600" b="1" dirty="0">
                <a:latin typeface="Times New Roman" pitchFamily="18" charset="0"/>
                <a:cs typeface="Times New Roman" pitchFamily="18" charset="0"/>
              </a:rPr>
              <a:t>Python Integration:</a:t>
            </a:r>
            <a:endParaRPr lang="en-US" sz="1600" dirty="0">
              <a:latin typeface="Times New Roman" pitchFamily="18" charset="0"/>
              <a:cs typeface="Times New Roman" pitchFamily="18" charset="0"/>
            </a:endParaRPr>
          </a:p>
          <a:p>
            <a:pPr lvl="1"/>
            <a:r>
              <a:rPr lang="en-US" sz="1600" dirty="0">
                <a:latin typeface="Times New Roman" pitchFamily="18" charset="0"/>
                <a:cs typeface="Times New Roman" pitchFamily="18" charset="0"/>
              </a:rPr>
              <a:t>Python used as an external tool to generate graphical charts from </a:t>
            </a:r>
          </a:p>
          <a:p>
            <a:pPr marL="301943" lvl="1" indent="0">
              <a:buNone/>
            </a:pPr>
            <a:r>
              <a:rPr lang="en-US" sz="1600" dirty="0">
                <a:latin typeface="Times New Roman" pitchFamily="18" charset="0"/>
                <a:cs typeface="Times New Roman" pitchFamily="18" charset="0"/>
              </a:rPr>
              <a:t>      CSV outputs.</a:t>
            </a:r>
          </a:p>
          <a:p>
            <a:pPr lvl="1"/>
            <a:r>
              <a:rPr lang="en-US" sz="1600" dirty="0">
                <a:latin typeface="Times New Roman" pitchFamily="18" charset="0"/>
                <a:cs typeface="Times New Roman" pitchFamily="18" charset="0"/>
              </a:rPr>
              <a:t>Current limitation: Manual placement of CSV files in the </a:t>
            </a:r>
          </a:p>
          <a:p>
            <a:pPr marL="301943" lvl="1" indent="0">
              <a:buFont typeface="Symbol" pitchFamily="18" charset="2"/>
              <a:buNone/>
            </a:pPr>
            <a:r>
              <a:rPr lang="en-US" sz="1600" dirty="0">
                <a:latin typeface="Times New Roman" pitchFamily="18" charset="0"/>
                <a:cs typeface="Times New Roman" pitchFamily="18" charset="0"/>
              </a:rPr>
              <a:t>     Python app’s root directory.</a:t>
            </a:r>
          </a:p>
          <a:p>
            <a:pPr lvl="1"/>
            <a:r>
              <a:rPr lang="en-US" sz="1600" dirty="0">
                <a:latin typeface="Times New Roman" pitchFamily="18" charset="0"/>
                <a:cs typeface="Times New Roman" pitchFamily="18" charset="0"/>
              </a:rPr>
              <a:t>Future scope: Automating CSV file placement.</a:t>
            </a:r>
          </a:p>
          <a:p>
            <a:pPr marL="301943" lvl="1" indent="0">
              <a:buNone/>
            </a:pPr>
            <a:endParaRPr lang="en-US" sz="1600" dirty="0">
              <a:latin typeface="Times New Roman" pitchFamily="18" charset="0"/>
              <a:cs typeface="Times New Roman" pitchFamily="18" charset="0"/>
            </a:endParaRPr>
          </a:p>
          <a:p>
            <a:pPr marL="0" lvl="1" indent="0">
              <a:buNone/>
            </a:pPr>
            <a:r>
              <a:rPr lang="en-US" sz="1600" b="1" dirty="0">
                <a:latin typeface="Times New Roman" pitchFamily="18" charset="0"/>
                <a:cs typeface="Times New Roman" pitchFamily="18" charset="0"/>
              </a:rPr>
              <a:t>Types of Plots:</a:t>
            </a:r>
          </a:p>
          <a:p>
            <a:pPr lvl="1"/>
            <a:r>
              <a:rPr lang="en-US" sz="1600" dirty="0">
                <a:latin typeface="Times New Roman" pitchFamily="18" charset="0"/>
                <a:cs typeface="Times New Roman" pitchFamily="18" charset="0"/>
              </a:rPr>
              <a:t>Comparison Plot:</a:t>
            </a:r>
          </a:p>
          <a:p>
            <a:pPr lvl="2"/>
            <a:r>
              <a:rPr lang="en-US" sz="1600" dirty="0">
                <a:latin typeface="Times New Roman" pitchFamily="18" charset="0"/>
                <a:cs typeface="Times New Roman" pitchFamily="18" charset="0"/>
              </a:rPr>
              <a:t>X-Axis: Document/Phrase Comparisons (User-designed datasets).</a:t>
            </a:r>
          </a:p>
          <a:p>
            <a:pPr lvl="2"/>
            <a:r>
              <a:rPr lang="en-US" sz="1600" dirty="0">
                <a:latin typeface="Times New Roman" pitchFamily="18" charset="0"/>
                <a:cs typeface="Times New Roman" pitchFamily="18" charset="0"/>
              </a:rPr>
              <a:t>Y-Axis: Similarity Scores.</a:t>
            </a:r>
          </a:p>
          <a:p>
            <a:endParaRPr lang="en-IN" sz="16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33E909F9-DA59-FD45-B1EB-45783CA97968}"/>
              </a:ext>
            </a:extLst>
          </p:cNvPr>
          <p:cNvSpPr>
            <a:spLocks noGrp="1"/>
          </p:cNvSpPr>
          <p:nvPr>
            <p:ph type="dt" sz="half" idx="10"/>
          </p:nvPr>
        </p:nvSpPr>
        <p:spPr/>
        <p:txBody>
          <a:bodyPr/>
          <a:lstStyle/>
          <a:p>
            <a:r>
              <a:rPr lang="en-US" dirty="0"/>
              <a:t>3/22/2025</a:t>
            </a:r>
          </a:p>
        </p:txBody>
      </p:sp>
      <p:sp>
        <p:nvSpPr>
          <p:cNvPr id="5" name="Footer Placeholder 4">
            <a:extLst>
              <a:ext uri="{FF2B5EF4-FFF2-40B4-BE49-F238E27FC236}">
                <a16:creationId xmlns:a16="http://schemas.microsoft.com/office/drawing/2014/main" id="{86A71CE6-0AEF-7BFE-E34C-B75805996A72}"/>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82FB8329-FA0D-DB96-7E65-D7DDCBAC8940}"/>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7" name="object 36">
            <a:extLst>
              <a:ext uri="{FF2B5EF4-FFF2-40B4-BE49-F238E27FC236}">
                <a16:creationId xmlns:a16="http://schemas.microsoft.com/office/drawing/2014/main" id="{0775318E-9527-6236-D96E-BEBD4972B842}"/>
              </a:ext>
            </a:extLst>
          </p:cNvPr>
          <p:cNvPicPr/>
          <p:nvPr/>
        </p:nvPicPr>
        <p:blipFill>
          <a:blip r:embed="rId2" cstate="print"/>
          <a:stretch>
            <a:fillRect/>
          </a:stretch>
        </p:blipFill>
        <p:spPr>
          <a:xfrm>
            <a:off x="9740862" y="583739"/>
            <a:ext cx="1869948" cy="613176"/>
          </a:xfrm>
          <a:prstGeom prst="rect">
            <a:avLst/>
          </a:prstGeom>
        </p:spPr>
      </p:pic>
      <p:sp>
        <p:nvSpPr>
          <p:cNvPr id="8" name="Content Placeholder 2">
            <a:extLst>
              <a:ext uri="{FF2B5EF4-FFF2-40B4-BE49-F238E27FC236}">
                <a16:creationId xmlns:a16="http://schemas.microsoft.com/office/drawing/2014/main" id="{A58537CC-FC3A-E5DC-8DAC-14DB4981F53F}"/>
              </a:ext>
            </a:extLst>
          </p:cNvPr>
          <p:cNvSpPr txBox="1">
            <a:spLocks/>
          </p:cNvSpPr>
          <p:nvPr/>
        </p:nvSpPr>
        <p:spPr>
          <a:xfrm>
            <a:off x="6290734" y="1710267"/>
            <a:ext cx="5122335" cy="483446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15" name="Rectangle 14"/>
          <p:cNvSpPr/>
          <p:nvPr/>
        </p:nvSpPr>
        <p:spPr>
          <a:xfrm>
            <a:off x="6692862" y="2592195"/>
            <a:ext cx="5194338" cy="2899255"/>
          </a:xfrm>
          <a:prstGeom prst="rect">
            <a:avLst/>
          </a:prstGeom>
        </p:spPr>
        <p:txBody>
          <a:bodyPr wrap="square">
            <a:spAutoFit/>
          </a:bodyPr>
          <a:lstStyle/>
          <a:p>
            <a:pPr marL="0" lvl="1">
              <a:spcBef>
                <a:spcPct val="20000"/>
              </a:spcBef>
              <a:buClr>
                <a:schemeClr val="accent1"/>
              </a:buClr>
              <a:buSzPct val="100000"/>
            </a:pPr>
            <a:r>
              <a:rPr lang="en-US" sz="1600" b="1" dirty="0">
                <a:solidFill>
                  <a:schemeClr val="tx2"/>
                </a:solidFill>
                <a:latin typeface="Times New Roman" pitchFamily="18" charset="0"/>
                <a:cs typeface="Times New Roman" pitchFamily="18" charset="0"/>
              </a:rPr>
              <a:t>Similarity vs. Scalar Plot:</a:t>
            </a:r>
          </a:p>
          <a:p>
            <a:pPr marL="800100" lvl="1" indent="-342900">
              <a:spcBef>
                <a:spcPct val="20000"/>
              </a:spcBef>
              <a:buClr>
                <a:schemeClr val="accent1"/>
              </a:buClr>
              <a:buSzPct val="100000"/>
              <a:buFont typeface="Arial" pitchFamily="34" charset="0"/>
              <a:buChar char="•"/>
            </a:pPr>
            <a:r>
              <a:rPr lang="en-US" sz="1600" dirty="0">
                <a:solidFill>
                  <a:schemeClr val="tx2"/>
                </a:solidFill>
                <a:latin typeface="Times New Roman" pitchFamily="18" charset="0"/>
                <a:cs typeface="Times New Roman" pitchFamily="18" charset="0"/>
              </a:rPr>
              <a:t>X-Axis: Scalar Values (Ranges between 0-3052).</a:t>
            </a:r>
          </a:p>
          <a:p>
            <a:pPr marL="800100" lvl="1" indent="-342900">
              <a:spcBef>
                <a:spcPct val="20000"/>
              </a:spcBef>
              <a:buClr>
                <a:schemeClr val="accent1"/>
              </a:buClr>
              <a:buSzPct val="100000"/>
              <a:buFont typeface="Arial" pitchFamily="34" charset="0"/>
              <a:buChar char="•"/>
            </a:pPr>
            <a:r>
              <a:rPr lang="en-US" sz="1600" dirty="0">
                <a:solidFill>
                  <a:schemeClr val="tx2"/>
                </a:solidFill>
                <a:latin typeface="Times New Roman" pitchFamily="18" charset="0"/>
                <a:cs typeface="Times New Roman" pitchFamily="18" charset="0"/>
              </a:rPr>
              <a:t>Y-Axis: Similarity Scores.</a:t>
            </a:r>
          </a:p>
          <a:p>
            <a:pPr lvl="1">
              <a:spcBef>
                <a:spcPct val="20000"/>
              </a:spcBef>
              <a:buClr>
                <a:schemeClr val="accent1"/>
              </a:buClr>
              <a:buSzPct val="100000"/>
              <a:buFont typeface="Symbol" pitchFamily="18" charset="2"/>
            </a:pPr>
            <a:r>
              <a:rPr lang="en-US" sz="1600" dirty="0">
                <a:solidFill>
                  <a:schemeClr val="tx2"/>
                </a:solidFill>
                <a:latin typeface="Times New Roman" pitchFamily="18" charset="0"/>
                <a:cs typeface="Times New Roman" pitchFamily="18" charset="0"/>
              </a:rPr>
              <a:t>Visualize how contextual relevance is generated.</a:t>
            </a:r>
          </a:p>
          <a:p>
            <a:pPr lvl="1">
              <a:spcBef>
                <a:spcPct val="20000"/>
              </a:spcBef>
              <a:buClr>
                <a:schemeClr val="accent1"/>
              </a:buClr>
              <a:buSzPct val="100000"/>
              <a:buFont typeface="Symbol" pitchFamily="18" charset="2"/>
            </a:pPr>
            <a:endParaRPr lang="en-US" sz="1600" dirty="0">
              <a:solidFill>
                <a:schemeClr val="tx2"/>
              </a:solidFill>
              <a:latin typeface="Times New Roman" pitchFamily="18" charset="0"/>
              <a:cs typeface="Times New Roman" pitchFamily="18" charset="0"/>
            </a:endParaRPr>
          </a:p>
          <a:p>
            <a:pPr marL="0" lvl="1">
              <a:spcBef>
                <a:spcPct val="20000"/>
              </a:spcBef>
              <a:buClr>
                <a:schemeClr val="accent1"/>
              </a:buClr>
              <a:buSzPct val="100000"/>
              <a:buFont typeface="Symbol" pitchFamily="18" charset="2"/>
            </a:pPr>
            <a:r>
              <a:rPr lang="en-US" sz="1600" b="1" dirty="0">
                <a:solidFill>
                  <a:schemeClr val="tx2"/>
                </a:solidFill>
                <a:latin typeface="Times New Roman" pitchFamily="18" charset="0"/>
                <a:cs typeface="Times New Roman" pitchFamily="18" charset="0"/>
              </a:rPr>
              <a:t>Visualization Purpose:</a:t>
            </a:r>
          </a:p>
          <a:p>
            <a:pPr marL="742950" lvl="1" indent="-285750">
              <a:spcBef>
                <a:spcPct val="20000"/>
              </a:spcBef>
              <a:buClr>
                <a:schemeClr val="accent1"/>
              </a:buClr>
              <a:buSzPct val="100000"/>
              <a:buFont typeface="Arial" pitchFamily="34" charset="0"/>
              <a:buChar char="•"/>
            </a:pPr>
            <a:r>
              <a:rPr lang="en-US" sz="1600" dirty="0">
                <a:solidFill>
                  <a:schemeClr val="tx2"/>
                </a:solidFill>
                <a:latin typeface="Times New Roman" pitchFamily="18" charset="0"/>
                <a:cs typeface="Times New Roman" pitchFamily="18" charset="0"/>
              </a:rPr>
              <a:t>Helps developers and users comprehend how embedding's map to similarity scores.</a:t>
            </a:r>
          </a:p>
          <a:p>
            <a:pPr marL="742950" lvl="1" indent="-285750">
              <a:spcBef>
                <a:spcPct val="20000"/>
              </a:spcBef>
              <a:buClr>
                <a:schemeClr val="accent1"/>
              </a:buClr>
              <a:buSzPct val="100000"/>
              <a:buFont typeface="Arial" pitchFamily="34" charset="0"/>
              <a:buChar char="•"/>
            </a:pPr>
            <a:r>
              <a:rPr lang="en-US" sz="1600" dirty="0">
                <a:solidFill>
                  <a:schemeClr val="tx2"/>
                </a:solidFill>
                <a:latin typeface="Times New Roman" pitchFamily="18" charset="0"/>
                <a:cs typeface="Times New Roman" pitchFamily="18" charset="0"/>
              </a:rPr>
              <a:t>Provides insights for improving the similarity analysis approach.</a:t>
            </a:r>
          </a:p>
        </p:txBody>
      </p:sp>
      <p:sp>
        <p:nvSpPr>
          <p:cNvPr id="17" name="Title 1"/>
          <p:cNvSpPr>
            <a:spLocks noGrp="1"/>
          </p:cNvSpPr>
          <p:nvPr>
            <p:ph type="title"/>
          </p:nvPr>
        </p:nvSpPr>
        <p:spPr>
          <a:xfrm>
            <a:off x="524758" y="724538"/>
            <a:ext cx="10972800" cy="472377"/>
          </a:xfrm>
        </p:spPr>
        <p:txBody>
          <a:bodyPr>
            <a:noAutofit/>
          </a:bodyPr>
          <a:lstStyle/>
          <a:p>
            <a:r>
              <a:rPr lang="en-US" sz="2800" b="1" i="1" dirty="0">
                <a:latin typeface="Times New Roman" pitchFamily="18" charset="0"/>
                <a:cs typeface="Times New Roman" pitchFamily="18" charset="0"/>
              </a:rPr>
              <a:t>VISUALIZATION</a:t>
            </a:r>
            <a:endParaRPr lang="en-US" sz="2800" i="1" dirty="0">
              <a:latin typeface="Times New Roman" pitchFamily="18" charset="0"/>
              <a:cs typeface="Times New Roman" pitchFamily="18" charset="0"/>
            </a:endParaRPr>
          </a:p>
        </p:txBody>
      </p:sp>
    </p:spTree>
    <p:extLst>
      <p:ext uri="{BB962C8B-B14F-4D97-AF65-F5344CB8AC3E}">
        <p14:creationId xmlns:p14="http://schemas.microsoft.com/office/powerpoint/2010/main" val="163331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793" y="2232280"/>
            <a:ext cx="5489408" cy="4625720"/>
          </a:xfrm>
        </p:spPr>
        <p:txBody>
          <a:bodyPr>
            <a:normAutofit fontScale="47500" lnSpcReduction="20000"/>
          </a:bodyPr>
          <a:lstStyle/>
          <a:p>
            <a:pPr marL="0" indent="0">
              <a:buNone/>
            </a:pPr>
            <a:r>
              <a:rPr lang="en-US" sz="2900" b="1" dirty="0">
                <a:latin typeface="Times New Roman" pitchFamily="18" charset="0"/>
                <a:cs typeface="Times New Roman" pitchFamily="18" charset="0"/>
              </a:rPr>
              <a:t>Purpose:</a:t>
            </a:r>
            <a:endParaRPr lang="en-US" sz="2900" dirty="0">
              <a:latin typeface="Times New Roman" pitchFamily="18" charset="0"/>
              <a:cs typeface="Times New Roman" pitchFamily="18" charset="0"/>
            </a:endParaRPr>
          </a:p>
          <a:p>
            <a:pPr lvl="1"/>
            <a:r>
              <a:rPr lang="en-US" sz="2900" dirty="0">
                <a:latin typeface="Times New Roman" pitchFamily="18" charset="0"/>
                <a:cs typeface="Times New Roman" pitchFamily="18" charset="0"/>
              </a:rPr>
              <a:t>Ensure robustness of application by validating various functionalities through test cases.</a:t>
            </a:r>
          </a:p>
          <a:p>
            <a:pPr lvl="1"/>
            <a:r>
              <a:rPr lang="en-US" sz="2900" dirty="0">
                <a:latin typeface="Times New Roman" pitchFamily="18" charset="0"/>
                <a:cs typeface="Times New Roman" pitchFamily="18" charset="0"/>
              </a:rPr>
              <a:t>Maintain high code coverage by testing positive, negative, and edge case scenarios.</a:t>
            </a:r>
          </a:p>
          <a:p>
            <a:pPr lvl="1"/>
            <a:endParaRPr lang="en-US" sz="2900" dirty="0">
              <a:latin typeface="Times New Roman" pitchFamily="18" charset="0"/>
              <a:cs typeface="Times New Roman" pitchFamily="18" charset="0"/>
            </a:endParaRPr>
          </a:p>
          <a:p>
            <a:pPr marL="0" indent="0">
              <a:buNone/>
            </a:pPr>
            <a:r>
              <a:rPr lang="en-US" sz="2900" b="1" dirty="0">
                <a:latin typeface="Times New Roman" pitchFamily="18" charset="0"/>
                <a:cs typeface="Times New Roman" pitchFamily="18" charset="0"/>
              </a:rPr>
              <a:t>Test Framework:</a:t>
            </a:r>
          </a:p>
          <a:p>
            <a:pPr lvl="1"/>
            <a:r>
              <a:rPr lang="en-US" sz="2900" dirty="0">
                <a:latin typeface="Times New Roman" pitchFamily="18" charset="0"/>
                <a:cs typeface="Times New Roman" pitchFamily="18" charset="0"/>
              </a:rPr>
              <a:t>Implemented using Microsoft.VisualStudio.TestTools.UnitTesting.</a:t>
            </a:r>
          </a:p>
          <a:p>
            <a:pPr lvl="1"/>
            <a:r>
              <a:rPr lang="en-US" sz="2900" dirty="0">
                <a:latin typeface="Times New Roman" pitchFamily="18" charset="0"/>
                <a:cs typeface="Times New Roman" pitchFamily="18" charset="0"/>
              </a:rPr>
              <a:t>Tests run via Visual Studio Test Explorer.</a:t>
            </a:r>
          </a:p>
          <a:p>
            <a:pPr lvl="1"/>
            <a:r>
              <a:rPr lang="en-US" sz="2900" dirty="0">
                <a:latin typeface="Times New Roman" pitchFamily="18" charset="0"/>
                <a:cs typeface="Times New Roman" pitchFamily="18" charset="0"/>
              </a:rPr>
              <a:t>Test classes created for each service based on business functionalities.</a:t>
            </a:r>
          </a:p>
          <a:p>
            <a:pPr lvl="1"/>
            <a:endParaRPr lang="en-US" sz="2900" dirty="0">
              <a:latin typeface="Times New Roman" pitchFamily="18" charset="0"/>
              <a:cs typeface="Times New Roman" pitchFamily="18" charset="0"/>
            </a:endParaRPr>
          </a:p>
          <a:p>
            <a:pPr marL="0" indent="0">
              <a:buNone/>
            </a:pPr>
            <a:r>
              <a:rPr lang="en-US" sz="2900" b="1" dirty="0">
                <a:latin typeface="Times New Roman" pitchFamily="18" charset="0"/>
                <a:cs typeface="Times New Roman" pitchFamily="18" charset="0"/>
              </a:rPr>
              <a:t>Test Results:</a:t>
            </a:r>
          </a:p>
          <a:p>
            <a:pPr lvl="1"/>
            <a:r>
              <a:rPr lang="en-US" sz="2900" dirty="0">
                <a:latin typeface="Times New Roman" pitchFamily="18" charset="0"/>
                <a:cs typeface="Times New Roman" pitchFamily="18" charset="0"/>
              </a:rPr>
              <a:t>All test cases successfully passed.</a:t>
            </a:r>
          </a:p>
          <a:p>
            <a:pPr lvl="1"/>
            <a:r>
              <a:rPr lang="en-US" sz="2900" dirty="0">
                <a:latin typeface="Times New Roman" pitchFamily="18" charset="0"/>
                <a:cs typeface="Times New Roman" pitchFamily="18" charset="0"/>
              </a:rPr>
              <a:t>Coverage maintained by including different scenarios.</a:t>
            </a:r>
          </a:p>
          <a:p>
            <a:pPr lvl="1"/>
            <a:endParaRPr lang="en-US" sz="2900" dirty="0">
              <a:latin typeface="Times New Roman" pitchFamily="18" charset="0"/>
              <a:cs typeface="Times New Roman" pitchFamily="18" charset="0"/>
            </a:endParaRPr>
          </a:p>
          <a:p>
            <a:pPr marL="0" indent="0">
              <a:buNone/>
            </a:pPr>
            <a:r>
              <a:rPr lang="en-US" sz="2900" b="1" dirty="0">
                <a:latin typeface="Times New Roman" pitchFamily="18" charset="0"/>
                <a:cs typeface="Times New Roman" pitchFamily="18" charset="0"/>
              </a:rPr>
              <a:t>Future Improvements:</a:t>
            </a:r>
          </a:p>
          <a:p>
            <a:pPr lvl="1"/>
            <a:r>
              <a:rPr lang="en-US" sz="2900" dirty="0">
                <a:latin typeface="Times New Roman" pitchFamily="18" charset="0"/>
                <a:cs typeface="Times New Roman" pitchFamily="18" charset="0"/>
              </a:rPr>
              <a:t>Implementing mock data for unit tests.</a:t>
            </a:r>
          </a:p>
          <a:p>
            <a:pPr lvl="1"/>
            <a:r>
              <a:rPr lang="en-US" sz="2900" dirty="0">
                <a:latin typeface="Times New Roman" pitchFamily="18" charset="0"/>
                <a:cs typeface="Times New Roman" pitchFamily="18" charset="0"/>
              </a:rPr>
              <a:t>Automating the testing process to reduce manual effort.</a:t>
            </a:r>
          </a:p>
          <a:p>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11</a:t>
            </a:fld>
            <a:endParaRPr lang="en-US" dirty="0"/>
          </a:p>
        </p:txBody>
      </p:sp>
      <p:sp>
        <p:nvSpPr>
          <p:cNvPr id="7" name="Content Placeholder 2"/>
          <p:cNvSpPr txBox="1">
            <a:spLocks/>
          </p:cNvSpPr>
          <p:nvPr/>
        </p:nvSpPr>
        <p:spPr>
          <a:xfrm>
            <a:off x="6524793" y="2493264"/>
            <a:ext cx="5599475"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Content Placeholder 2"/>
          <p:cNvSpPr txBox="1">
            <a:spLocks/>
          </p:cNvSpPr>
          <p:nvPr/>
        </p:nvSpPr>
        <p:spPr>
          <a:xfrm>
            <a:off x="6414727" y="2192869"/>
            <a:ext cx="5599475" cy="39643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10" name="Rectangle 9"/>
          <p:cNvSpPr/>
          <p:nvPr/>
        </p:nvSpPr>
        <p:spPr>
          <a:xfrm>
            <a:off x="5918201" y="1751812"/>
            <a:ext cx="6096000" cy="4672048"/>
          </a:xfrm>
          <a:prstGeom prst="rect">
            <a:avLst/>
          </a:prstGeom>
        </p:spPr>
        <p:txBody>
          <a:bodyPr>
            <a:spAutoFit/>
          </a:bodyPr>
          <a:lstStyle/>
          <a:p>
            <a:pPr marL="411480" lvl="1" defTabSz="457200">
              <a:lnSpc>
                <a:spcPct val="80000"/>
              </a:lnSpc>
              <a:spcBef>
                <a:spcPts val="300"/>
              </a:spcBef>
              <a:spcAft>
                <a:spcPts val="600"/>
              </a:spcAft>
              <a:buClr>
                <a:schemeClr val="accent2"/>
              </a:buClr>
              <a:buSzPct val="92000"/>
            </a:pPr>
            <a:endParaRPr lang="en-US" sz="1400" b="1" dirty="0">
              <a:latin typeface="Times New Roman" pitchFamily="18" charset="0"/>
              <a:cs typeface="Times New Roman" pitchFamily="18" charset="0"/>
            </a:endParaRPr>
          </a:p>
          <a:p>
            <a:pPr marL="411480" lvl="1" defTabSz="457200">
              <a:lnSpc>
                <a:spcPct val="80000"/>
              </a:lnSpc>
              <a:spcBef>
                <a:spcPts val="300"/>
              </a:spcBef>
              <a:spcAft>
                <a:spcPts val="600"/>
              </a:spcAft>
              <a:buClr>
                <a:schemeClr val="accent2"/>
              </a:buClr>
              <a:buSzPct val="92000"/>
            </a:pPr>
            <a:endParaRPr lang="en-US" sz="1400" b="1" dirty="0">
              <a:latin typeface="Times New Roman" pitchFamily="18" charset="0"/>
              <a:cs typeface="Times New Roman" pitchFamily="18" charset="0"/>
            </a:endParaRPr>
          </a:p>
          <a:p>
            <a:pPr marL="411480" lvl="1" defTabSz="457200">
              <a:lnSpc>
                <a:spcPct val="80000"/>
              </a:lnSpc>
              <a:spcBef>
                <a:spcPts val="300"/>
              </a:spcBef>
              <a:spcAft>
                <a:spcPts val="600"/>
              </a:spcAft>
              <a:buClr>
                <a:schemeClr val="accent2"/>
              </a:buClr>
              <a:buSzPct val="92000"/>
            </a:pPr>
            <a:endParaRPr lang="en-US" sz="1400" b="1" dirty="0">
              <a:latin typeface="Times New Roman" pitchFamily="18" charset="0"/>
              <a:cs typeface="Times New Roman" pitchFamily="18" charset="0"/>
            </a:endParaRPr>
          </a:p>
          <a:p>
            <a:pPr marL="0" lvl="1">
              <a:lnSpc>
                <a:spcPct val="80000"/>
              </a:lnSpc>
              <a:spcBef>
                <a:spcPct val="20000"/>
              </a:spcBef>
              <a:spcAft>
                <a:spcPts val="600"/>
              </a:spcAft>
              <a:buClr>
                <a:schemeClr val="accent1"/>
              </a:buClr>
              <a:buSzPct val="100000"/>
            </a:pPr>
            <a:r>
              <a:rPr lang="en-US" sz="1600" b="1" dirty="0">
                <a:solidFill>
                  <a:schemeClr val="tx2"/>
                </a:solidFill>
                <a:latin typeface="Times New Roman" pitchFamily="18" charset="0"/>
                <a:cs typeface="Times New Roman" pitchFamily="18" charset="0"/>
              </a:rPr>
              <a:t>Test Case Categories:</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Basic Test Framework Validation</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Exception Handling in Document Comparison</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Validity of Similarity Score Calculation</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Service Provider Configuration Validation</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Source &amp; Target File Retrieval</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Scalar Value Printing Validation</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Accuracy of Similarity Score Calculation</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Handling of Different Length </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Handling of Empty </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Handling of Invalid File Paths</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Phrase Processing &amp; Result Saving</a:t>
            </a:r>
          </a:p>
          <a:p>
            <a:pPr marL="576263" lvl="1" indent="-274320">
              <a:lnSpc>
                <a:spcPct val="80000"/>
              </a:lnSpc>
              <a:spcBef>
                <a:spcPct val="20000"/>
              </a:spcBef>
              <a:spcAft>
                <a:spcPts val="600"/>
              </a:spcAft>
              <a:buClr>
                <a:schemeClr val="accent1"/>
              </a:buClr>
              <a:buSzPct val="100000"/>
              <a:buFont typeface="Symbol" pitchFamily="18" charset="2"/>
              <a:buChar char=""/>
            </a:pPr>
            <a:r>
              <a:rPr lang="en-US" sz="1400" dirty="0">
                <a:solidFill>
                  <a:schemeClr val="tx2"/>
                </a:solidFill>
                <a:latin typeface="Times New Roman" pitchFamily="18" charset="0"/>
                <a:cs typeface="Times New Roman" pitchFamily="18" charset="0"/>
              </a:rPr>
              <a:t>CSVHelperUtilTest</a:t>
            </a:r>
          </a:p>
        </p:txBody>
      </p:sp>
      <p:sp>
        <p:nvSpPr>
          <p:cNvPr id="16" name="Title 1"/>
          <p:cNvSpPr>
            <a:spLocks noGrp="1"/>
          </p:cNvSpPr>
          <p:nvPr>
            <p:ph type="title"/>
          </p:nvPr>
        </p:nvSpPr>
        <p:spPr>
          <a:xfrm>
            <a:off x="609600" y="338328"/>
            <a:ext cx="10972800" cy="1252728"/>
          </a:xfrm>
        </p:spPr>
        <p:txBody>
          <a:bodyPr>
            <a:noAutofit/>
          </a:bodyPr>
          <a:lstStyle/>
          <a:p>
            <a:br>
              <a:rPr lang="en-US" sz="2800" b="1" i="1" dirty="0">
                <a:latin typeface="Times New Roman" pitchFamily="18" charset="0"/>
                <a:cs typeface="Times New Roman" pitchFamily="18" charset="0"/>
              </a:rPr>
            </a:br>
            <a:r>
              <a:rPr lang="en-US" sz="2800" b="1" i="1" dirty="0">
                <a:latin typeface="Times New Roman" pitchFamily="18" charset="0"/>
                <a:cs typeface="Times New Roman" pitchFamily="18" charset="0"/>
              </a:rPr>
              <a:t>TEST EXECUTION METHODS</a:t>
            </a:r>
            <a:endParaRPr lang="en-US" sz="2800" i="1" dirty="0">
              <a:latin typeface="Times New Roman" pitchFamily="18" charset="0"/>
              <a:cs typeface="Times New Roman" pitchFamily="18" charset="0"/>
            </a:endParaRPr>
          </a:p>
        </p:txBody>
      </p:sp>
      <p:pic>
        <p:nvPicPr>
          <p:cNvPr id="2" name="object 36">
            <a:extLst>
              <a:ext uri="{FF2B5EF4-FFF2-40B4-BE49-F238E27FC236}">
                <a16:creationId xmlns:a16="http://schemas.microsoft.com/office/drawing/2014/main" id="{BD638B85-8C04-1FC4-FB58-B41201535927}"/>
              </a:ext>
            </a:extLst>
          </p:cNvPr>
          <p:cNvPicPr/>
          <p:nvPr/>
        </p:nvPicPr>
        <p:blipFill>
          <a:blip r:embed="rId2" cstate="print"/>
          <a:stretch>
            <a:fillRect/>
          </a:stretch>
        </p:blipFill>
        <p:spPr>
          <a:xfrm>
            <a:off x="9740862" y="583739"/>
            <a:ext cx="1869948" cy="613176"/>
          </a:xfrm>
          <a:prstGeom prst="rect">
            <a:avLst/>
          </a:prstGeom>
        </p:spPr>
      </p:pic>
    </p:spTree>
    <p:extLst>
      <p:ext uri="{BB962C8B-B14F-4D97-AF65-F5344CB8AC3E}">
        <p14:creationId xmlns:p14="http://schemas.microsoft.com/office/powerpoint/2010/main" val="3423378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194" y="2065867"/>
            <a:ext cx="11029615" cy="3909483"/>
          </a:xfrm>
        </p:spPr>
        <p:txBody>
          <a:bodyPr>
            <a:noAutofit/>
          </a:bodyPr>
          <a:lstStyle/>
          <a:p>
            <a:pPr marL="0" indent="0">
              <a:buNone/>
            </a:pPr>
            <a:endParaRPr lang="en-US" sz="1600" dirty="0">
              <a:latin typeface="Times New Roman" pitchFamily="18" charset="0"/>
              <a:cs typeface="Times New Roman" pitchFamily="18" charset="0"/>
            </a:endParaRPr>
          </a:p>
          <a:p>
            <a:pPr marL="0" indent="0">
              <a:buNone/>
            </a:pPr>
            <a:endParaRPr lang="en-US" sz="1600" dirty="0">
              <a:latin typeface="Times New Roman" pitchFamily="18" charset="0"/>
              <a:cs typeface="Times New Roman" pitchFamily="18" charset="0"/>
            </a:endParaRPr>
          </a:p>
          <a:p>
            <a:pPr>
              <a:lnSpc>
                <a:spcPct val="80000"/>
              </a:lnSpc>
            </a:pPr>
            <a:r>
              <a:rPr lang="en-US" sz="1600" dirty="0">
                <a:latin typeface="Times New Roman" pitchFamily="18" charset="0"/>
                <a:cs typeface="Times New Roman" pitchFamily="18" charset="0"/>
              </a:rPr>
              <a:t>Phrase Comparison Output  CSV Path - bin\Release\net9.0\data\output_datasetphrases.csv</a:t>
            </a:r>
          </a:p>
          <a:p>
            <a:pPr>
              <a:lnSpc>
                <a:spcPct val="80000"/>
              </a:lnSpc>
            </a:pPr>
            <a:r>
              <a:rPr lang="en-US" sz="1600" dirty="0">
                <a:latin typeface="Times New Roman" pitchFamily="18" charset="0"/>
                <a:cs typeface="Times New Roman" pitchFamily="18" charset="0"/>
              </a:rPr>
              <a:t>Document Comparison Output CSV Path - bin\Release\net9.0\data\output_dataset.csv</a:t>
            </a:r>
          </a:p>
          <a:p>
            <a:pPr marL="0" indent="0">
              <a:lnSpc>
                <a:spcPct val="80000"/>
              </a:lnSpc>
              <a:buFont typeface="Symbol" pitchFamily="18" charset="2"/>
              <a:buNone/>
            </a:pPr>
            <a:endParaRPr lang="en-US" sz="1600" dirty="0">
              <a:latin typeface="Times New Roman" pitchFamily="18" charset="0"/>
              <a:cs typeface="Times New Roman" pitchFamily="18" charset="0"/>
            </a:endParaRPr>
          </a:p>
          <a:p>
            <a:pPr marL="0" indent="0">
              <a:lnSpc>
                <a:spcPct val="80000"/>
              </a:lnSpc>
              <a:buFont typeface="Symbol" pitchFamily="18" charset="2"/>
              <a:buNone/>
            </a:pPr>
            <a:r>
              <a:rPr lang="en-US" sz="1600" dirty="0">
                <a:latin typeface="Times New Roman" pitchFamily="18" charset="0"/>
                <a:cs typeface="Times New Roman" pitchFamily="18" charset="0"/>
              </a:rPr>
              <a:t>Phrase Comparison Results:</a:t>
            </a:r>
          </a:p>
          <a:p>
            <a:pPr marL="0" indent="0">
              <a:lnSpc>
                <a:spcPct val="80000"/>
              </a:lnSpc>
              <a:buFont typeface="Symbol" pitchFamily="18" charset="2"/>
              <a:buNone/>
            </a:pPr>
            <a:r>
              <a:rPr lang="en-US" sz="1200" u="sng" dirty="0">
                <a:solidFill>
                  <a:schemeClr val="tx1"/>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https</a:t>
            </a:r>
            <a:r>
              <a:rPr lang="en-US" sz="1200" u="sng" dirty="0">
                <a:solidFill>
                  <a:srgbClr val="9454C3"/>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a:t>
            </a:r>
            <a:r>
              <a:rPr lang="en-US" sz="1200" u="sng" dirty="0">
                <a:solidFill>
                  <a:schemeClr val="tx1"/>
                </a:solidFill>
                <a:latin typeface="Times New Roman" pitchFamily="18" charset="0"/>
                <a:cs typeface="Times New Roman" pitchFamily="18" charset="0"/>
                <a:hlinkClick r:id="rId2">
                  <a:extLst>
                    <a:ext uri="{A12FA001-AC4F-418D-AE19-62706E023703}">
                      <ahyp:hlinkClr xmlns:ahyp="http://schemas.microsoft.com/office/drawing/2018/hyperlinkcolor" val="tx"/>
                    </a:ext>
                  </a:extLst>
                </a:hlinkClick>
              </a:rPr>
              <a:t>senthilmasters2024.github.io/Tech_Tweakers/PhrasesSimilarityClassficationByDomainsPlots.html</a:t>
            </a:r>
            <a:endParaRPr lang="en-US" sz="1200" u="sng" dirty="0">
              <a:solidFill>
                <a:schemeClr val="tx1"/>
              </a:solidFill>
              <a:latin typeface="Times New Roman" pitchFamily="18" charset="0"/>
              <a:cs typeface="Times New Roman" pitchFamily="18" charset="0"/>
            </a:endParaRPr>
          </a:p>
          <a:p>
            <a:pPr marL="0" indent="0">
              <a:lnSpc>
                <a:spcPct val="80000"/>
              </a:lnSpc>
              <a:buFont typeface="Symbol" pitchFamily="18" charset="2"/>
              <a:buNone/>
            </a:pPr>
            <a:endParaRPr lang="en-US" sz="1600" dirty="0">
              <a:solidFill>
                <a:schemeClr val="tx1"/>
              </a:solidFill>
              <a:latin typeface="Times New Roman" pitchFamily="18" charset="0"/>
              <a:cs typeface="Times New Roman" pitchFamily="18" charset="0"/>
            </a:endParaRPr>
          </a:p>
          <a:p>
            <a:pPr marL="0" indent="0">
              <a:lnSpc>
                <a:spcPct val="80000"/>
              </a:lnSpc>
              <a:buFont typeface="Symbol" pitchFamily="18" charset="2"/>
              <a:buNone/>
            </a:pPr>
            <a:r>
              <a:rPr lang="en-US" sz="1600" dirty="0">
                <a:solidFill>
                  <a:schemeClr val="tx1"/>
                </a:solidFill>
                <a:latin typeface="Times New Roman" pitchFamily="18" charset="0"/>
                <a:cs typeface="Times New Roman" pitchFamily="18" charset="0"/>
              </a:rPr>
              <a:t>Document Comparison Results:</a:t>
            </a:r>
          </a:p>
          <a:p>
            <a:pPr marL="0" indent="0">
              <a:lnSpc>
                <a:spcPct val="80000"/>
              </a:lnSpc>
              <a:buFont typeface="Symbol" pitchFamily="18" charset="2"/>
              <a:buNone/>
            </a:pPr>
            <a:r>
              <a:rPr lang="en-US" sz="1200" dirty="0">
                <a:solidFill>
                  <a:schemeClr val="tx1"/>
                </a:solidFill>
                <a:latin typeface="Times New Roman" pitchFamily="18" charset="0"/>
                <a:cs typeface="Times New Roman" pitchFamily="18" charset="0"/>
                <a:hlinkClick r:id="rId3">
                  <a:extLst>
                    <a:ext uri="{A12FA001-AC4F-418D-AE19-62706E023703}">
                      <ahyp:hlinkClr xmlns:ahyp="http://schemas.microsoft.com/office/drawing/2018/hyperlinkcolor" val="tx"/>
                    </a:ext>
                  </a:extLst>
                </a:hlinkClick>
              </a:rPr>
              <a:t>https://senthilmasters2024.github.io/Tech_Tweakers/SemanticSimilarityLatestPlot.html</a:t>
            </a:r>
            <a:endParaRPr lang="en-US" sz="1200" dirty="0">
              <a:solidFill>
                <a:schemeClr val="tx1"/>
              </a:solidFill>
              <a:latin typeface="Times New Roman" pitchFamily="18" charset="0"/>
              <a:cs typeface="Times New Roman" pitchFamily="18" charset="0"/>
            </a:endParaRPr>
          </a:p>
          <a:p>
            <a:pPr marL="0" indent="0">
              <a:lnSpc>
                <a:spcPct val="80000"/>
              </a:lnSpc>
              <a:buFont typeface="Symbol" pitchFamily="18" charset="2"/>
              <a:buNone/>
            </a:pPr>
            <a:endParaRPr lang="en-US" sz="1600" dirty="0">
              <a:solidFill>
                <a:schemeClr val="tx1"/>
              </a:solidFill>
              <a:latin typeface="Times New Roman" pitchFamily="18" charset="0"/>
              <a:cs typeface="Times New Roman" pitchFamily="18" charset="0"/>
            </a:endParaRPr>
          </a:p>
          <a:p>
            <a:pPr marL="0" indent="0">
              <a:lnSpc>
                <a:spcPct val="80000"/>
              </a:lnSpc>
              <a:buFont typeface="Symbol" pitchFamily="18" charset="2"/>
              <a:buNone/>
            </a:pPr>
            <a:r>
              <a:rPr lang="en-US" sz="1600" dirty="0">
                <a:solidFill>
                  <a:schemeClr val="tx1"/>
                </a:solidFill>
                <a:latin typeface="Times New Roman" pitchFamily="18" charset="0"/>
                <a:cs typeface="Times New Roman" pitchFamily="18" charset="0"/>
              </a:rPr>
              <a:t>Scalar Values of Embedding vs. Similarity Score:</a:t>
            </a:r>
          </a:p>
          <a:p>
            <a:pPr marL="0" indent="0">
              <a:lnSpc>
                <a:spcPct val="80000"/>
              </a:lnSpc>
              <a:buFont typeface="Symbol" pitchFamily="18" charset="2"/>
              <a:buNone/>
            </a:pPr>
            <a:r>
              <a:rPr lang="en-US" sz="1200" dirty="0">
                <a:solidFill>
                  <a:schemeClr val="tx1"/>
                </a:solidFill>
                <a:latin typeface="Times New Roman" pitchFamily="18" charset="0"/>
                <a:cs typeface="Times New Roman" pitchFamily="18" charset="0"/>
                <a:hlinkClick r:id="rId4">
                  <a:extLst>
                    <a:ext uri="{A12FA001-AC4F-418D-AE19-62706E023703}">
                      <ahyp:hlinkClr xmlns:ahyp="http://schemas.microsoft.com/office/drawing/2018/hyperlinkcolor" val="tx"/>
                    </a:ext>
                  </a:extLst>
                </a:hlinkClick>
              </a:rPr>
              <a:t>https://senthilmasters2024.github.io/Tech_Tweakers/ScalarValuesVsSimilarityScorePlotForOneComparsion.html</a:t>
            </a:r>
            <a:endParaRPr lang="en-US" sz="1200" dirty="0">
              <a:solidFill>
                <a:schemeClr val="tx1"/>
              </a:solidFill>
              <a:latin typeface="Times New Roman" pitchFamily="18" charset="0"/>
              <a:cs typeface="Times New Roman" pitchFamily="18" charset="0"/>
            </a:endParaRPr>
          </a:p>
          <a:p>
            <a:pPr marL="0" indent="0">
              <a:buNone/>
            </a:pPr>
            <a:endParaRPr lang="en-US" sz="1600" dirty="0">
              <a:solidFill>
                <a:schemeClr val="tx1"/>
              </a:solidFill>
              <a:latin typeface="Times New Roman" pitchFamily="18" charset="0"/>
              <a:cs typeface="Times New Roman" pitchFamily="18" charset="0"/>
            </a:endParaRPr>
          </a:p>
          <a:p>
            <a:endParaRPr lang="en-US" sz="16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dirty="0"/>
              <a:t>3/22/2025</a:t>
            </a:r>
          </a:p>
        </p:txBody>
      </p:sp>
      <p:sp>
        <p:nvSpPr>
          <p:cNvPr id="5" name="Footer Placeholder 4"/>
          <p:cNvSpPr>
            <a:spLocks noGrp="1"/>
          </p:cNvSpPr>
          <p:nvPr>
            <p:ph type="ftr" sz="quarter" idx="11"/>
          </p:nvPr>
        </p:nvSpPr>
        <p:spPr>
          <a:xfrm>
            <a:off x="589659" y="6440850"/>
            <a:ext cx="6917211" cy="365125"/>
          </a:xfrm>
        </p:spPr>
        <p:txBody>
          <a:bodyPr/>
          <a:lstStyle/>
          <a:p>
            <a:r>
              <a:rPr lang="en-US" dirty="0"/>
              <a:t>Software Engineering</a:t>
            </a:r>
          </a:p>
        </p:txBody>
      </p:sp>
      <p:sp>
        <p:nvSpPr>
          <p:cNvPr id="6" name="Slide Number Placeholder 5"/>
          <p:cNvSpPr>
            <a:spLocks noGrp="1"/>
          </p:cNvSpPr>
          <p:nvPr>
            <p:ph type="sldNum" sz="quarter" idx="12"/>
          </p:nvPr>
        </p:nvSpPr>
        <p:spPr/>
        <p:txBody>
          <a:bodyPr/>
          <a:lstStyle/>
          <a:p>
            <a:fld id="{3A98EE3D-8CD1-4C3F-BD1C-C98C9596463C}" type="slidenum">
              <a:rPr lang="en-US" smtClean="0"/>
              <a:t>12</a:t>
            </a:fld>
            <a:endParaRPr lang="en-US" dirty="0"/>
          </a:p>
        </p:txBody>
      </p:sp>
      <p:sp>
        <p:nvSpPr>
          <p:cNvPr id="2" name="Title 1"/>
          <p:cNvSpPr>
            <a:spLocks noGrp="1"/>
          </p:cNvSpPr>
          <p:nvPr>
            <p:ph type="title"/>
          </p:nvPr>
        </p:nvSpPr>
        <p:spPr/>
        <p:txBody>
          <a:bodyPr>
            <a:normAutofit/>
          </a:bodyPr>
          <a:lstStyle/>
          <a:p>
            <a:r>
              <a:rPr lang="en-US" sz="2800" b="1" i="1" dirty="0">
                <a:latin typeface="Times New Roman" panose="02020603050405020304" pitchFamily="18" charset="0"/>
                <a:cs typeface="Times New Roman" panose="02020603050405020304" pitchFamily="18" charset="0"/>
              </a:rPr>
              <a:t>RESULTS </a:t>
            </a:r>
          </a:p>
        </p:txBody>
      </p:sp>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25905" y="3384223"/>
            <a:ext cx="3902696" cy="2601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TextBox 12"/>
          <p:cNvSpPr txBox="1"/>
          <p:nvPr/>
        </p:nvSpPr>
        <p:spPr>
          <a:xfrm>
            <a:off x="8356860" y="6150681"/>
            <a:ext cx="3063713" cy="329321"/>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400" dirty="0">
                <a:solidFill>
                  <a:schemeClr val="tx2"/>
                </a:solidFill>
                <a:latin typeface="Times New Roman" pitchFamily="18" charset="0"/>
                <a:cs typeface="Times New Roman" pitchFamily="18" charset="0"/>
              </a:rPr>
              <a:t>Phrases Compared vs. Similarity Score</a:t>
            </a:r>
          </a:p>
        </p:txBody>
      </p:sp>
      <p:pic>
        <p:nvPicPr>
          <p:cNvPr id="7" name="object 36">
            <a:extLst>
              <a:ext uri="{FF2B5EF4-FFF2-40B4-BE49-F238E27FC236}">
                <a16:creationId xmlns:a16="http://schemas.microsoft.com/office/drawing/2014/main" id="{523B34A9-32DE-7132-1543-775F2E1AD8E7}"/>
              </a:ext>
            </a:extLst>
          </p:cNvPr>
          <p:cNvPicPr/>
          <p:nvPr/>
        </p:nvPicPr>
        <p:blipFill>
          <a:blip r:embed="rId6" cstate="print"/>
          <a:stretch>
            <a:fillRect/>
          </a:stretch>
        </p:blipFill>
        <p:spPr>
          <a:xfrm>
            <a:off x="9740862" y="583739"/>
            <a:ext cx="1869948" cy="613176"/>
          </a:xfrm>
          <a:prstGeom prst="rect">
            <a:avLst/>
          </a:prstGeom>
        </p:spPr>
      </p:pic>
    </p:spTree>
    <p:extLst>
      <p:ext uri="{BB962C8B-B14F-4D97-AF65-F5344CB8AC3E}">
        <p14:creationId xmlns:p14="http://schemas.microsoft.com/office/powerpoint/2010/main" val="2067020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indent="0">
              <a:buNone/>
            </a:pPr>
            <a:r>
              <a:rPr lang="en-US" sz="2100" b="1" dirty="0">
                <a:latin typeface="Times New Roman" pitchFamily="18" charset="0"/>
                <a:cs typeface="Times New Roman" pitchFamily="18" charset="0"/>
              </a:rPr>
              <a:t>Limitations:</a:t>
            </a:r>
            <a:endParaRPr lang="en-US" sz="2100" dirty="0">
              <a:latin typeface="Times New Roman" pitchFamily="18" charset="0"/>
              <a:cs typeface="Times New Roman" pitchFamily="18" charset="0"/>
            </a:endParaRPr>
          </a:p>
          <a:p>
            <a:pPr lvl="1"/>
            <a:r>
              <a:rPr lang="en-US" sz="2100" b="1" dirty="0">
                <a:latin typeface="Times New Roman" pitchFamily="18" charset="0"/>
                <a:cs typeface="Times New Roman" pitchFamily="18" charset="0"/>
              </a:rPr>
              <a:t>Dependency on External Libraries:</a:t>
            </a:r>
            <a:r>
              <a:rPr lang="en-US" sz="2100" dirty="0">
                <a:latin typeface="Times New Roman" pitchFamily="18" charset="0"/>
                <a:cs typeface="Times New Roman" pitchFamily="18" charset="0"/>
              </a:rPr>
              <a:t> Changes in Plotly.NET and Microsoft.VisualStudio.TestTools.UnitTesting may affect functionality.</a:t>
            </a:r>
          </a:p>
          <a:p>
            <a:pPr lvl="1"/>
            <a:r>
              <a:rPr lang="en-US" sz="2100" b="1" dirty="0">
                <a:latin typeface="Times New Roman" pitchFamily="18" charset="0"/>
                <a:cs typeface="Times New Roman" pitchFamily="18" charset="0"/>
              </a:rPr>
              <a:t>Text Preprocessing Scope:</a:t>
            </a:r>
            <a:r>
              <a:rPr lang="en-US" sz="2100" dirty="0">
                <a:latin typeface="Times New Roman" pitchFamily="18" charset="0"/>
                <a:cs typeface="Times New Roman" pitchFamily="18" charset="0"/>
              </a:rPr>
              <a:t> Limited handling of complex text variations like HTML tags and nested URLs.</a:t>
            </a:r>
          </a:p>
          <a:p>
            <a:pPr lvl="1"/>
            <a:r>
              <a:rPr lang="en-US" sz="2100" b="1" dirty="0">
                <a:latin typeface="Times New Roman" pitchFamily="18" charset="0"/>
                <a:cs typeface="Times New Roman" pitchFamily="18" charset="0"/>
              </a:rPr>
              <a:t>Performance:</a:t>
            </a:r>
            <a:r>
              <a:rPr lang="en-US" sz="2100" dirty="0">
                <a:latin typeface="Times New Roman" pitchFamily="18" charset="0"/>
                <a:cs typeface="Times New Roman" pitchFamily="18" charset="0"/>
              </a:rPr>
              <a:t> Inefficiencies in processing large datasets.</a:t>
            </a:r>
          </a:p>
          <a:p>
            <a:pPr lvl="1"/>
            <a:r>
              <a:rPr lang="en-US" sz="2100" b="1" dirty="0">
                <a:latin typeface="Times New Roman" pitchFamily="18" charset="0"/>
                <a:cs typeface="Times New Roman" pitchFamily="18" charset="0"/>
              </a:rPr>
              <a:t>Customization:</a:t>
            </a:r>
            <a:r>
              <a:rPr lang="en-US" sz="2100" dirty="0">
                <a:latin typeface="Times New Roman" pitchFamily="18" charset="0"/>
                <a:cs typeface="Times New Roman" pitchFamily="18" charset="0"/>
              </a:rPr>
              <a:t> Preprocessing rules are hardcoded, limiting user flexibility.</a:t>
            </a:r>
          </a:p>
          <a:p>
            <a:pPr marL="301943" lvl="1" indent="0">
              <a:buNone/>
            </a:pPr>
            <a:endParaRPr lang="en-US" sz="2100" dirty="0">
              <a:latin typeface="Times New Roman" pitchFamily="18" charset="0"/>
              <a:cs typeface="Times New Roman" pitchFamily="18" charset="0"/>
            </a:endParaRPr>
          </a:p>
          <a:p>
            <a:pPr marL="0" indent="0">
              <a:buNone/>
            </a:pPr>
            <a:r>
              <a:rPr lang="en-US" sz="2100" b="1" dirty="0">
                <a:latin typeface="Times New Roman" pitchFamily="18" charset="0"/>
                <a:cs typeface="Times New Roman" pitchFamily="18" charset="0"/>
              </a:rPr>
              <a:t>Proposed Solutions:</a:t>
            </a:r>
            <a:endParaRPr lang="en-US" sz="21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Regular updates, adapter patterns, and compatibility tests for external libraries.</a:t>
            </a:r>
          </a:p>
          <a:p>
            <a:pPr lvl="1"/>
            <a:r>
              <a:rPr lang="en-US" sz="2000" dirty="0">
                <a:latin typeface="Times New Roman" pitchFamily="18" charset="0"/>
                <a:cs typeface="Times New Roman" pitchFamily="18" charset="0"/>
              </a:rPr>
              <a:t>Advanced preprocessing techniques and modular functions for customization.</a:t>
            </a:r>
          </a:p>
          <a:p>
            <a:pPr lvl="1"/>
            <a:r>
              <a:rPr lang="en-US" sz="2000" dirty="0">
                <a:latin typeface="Times New Roman" pitchFamily="18" charset="0"/>
                <a:cs typeface="Times New Roman" pitchFamily="18" charset="0"/>
              </a:rPr>
              <a:t>Implementation of parallel processing and memory-efficient algorithms.</a:t>
            </a:r>
          </a:p>
          <a:p>
            <a:pPr lvl="1"/>
            <a:r>
              <a:rPr lang="en-US" sz="2000" dirty="0">
                <a:latin typeface="Times New Roman" pitchFamily="18" charset="0"/>
                <a:cs typeface="Times New Roman" pitchFamily="18" charset="0"/>
              </a:rPr>
              <a:t>Providing user-defined configuration files and settings for more adaptability.</a:t>
            </a:r>
          </a:p>
          <a:p>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13</a:t>
            </a:fld>
            <a:endParaRPr lang="en-US" dirty="0"/>
          </a:p>
        </p:txBody>
      </p:sp>
      <p:sp>
        <p:nvSpPr>
          <p:cNvPr id="2" name="Title 1"/>
          <p:cNvSpPr>
            <a:spLocks noGrp="1"/>
          </p:cNvSpPr>
          <p:nvPr>
            <p:ph type="title"/>
          </p:nvPr>
        </p:nvSpPr>
        <p:spPr>
          <a:xfrm>
            <a:off x="609600" y="338328"/>
            <a:ext cx="8711381" cy="1252728"/>
          </a:xfrm>
        </p:spPr>
        <p:txBody>
          <a:bodyPr>
            <a:normAutofit fontScale="90000"/>
          </a:bodyPr>
          <a:lstStyle/>
          <a:p>
            <a:br>
              <a:rPr lang="en-US" b="1" dirty="0"/>
            </a:br>
            <a:r>
              <a:rPr lang="en-US" sz="3100" b="1" dirty="0">
                <a:latin typeface="Times New Roman" panose="02020603050405020304" pitchFamily="18" charset="0"/>
                <a:cs typeface="Times New Roman" panose="02020603050405020304" pitchFamily="18" charset="0"/>
              </a:rPr>
              <a:t>OVERCOMING</a:t>
            </a:r>
            <a:r>
              <a:rPr lang="en-US" b="1" dirty="0"/>
              <a:t> </a:t>
            </a:r>
            <a:r>
              <a:rPr lang="en-US" sz="3100" b="1" i="1" dirty="0">
                <a:latin typeface="Times New Roman" panose="02020603050405020304" pitchFamily="18" charset="0"/>
                <a:cs typeface="Times New Roman" panose="02020603050405020304" pitchFamily="18" charset="0"/>
              </a:rPr>
              <a:t>LIMITATIONS &amp; FUTURE SCOPE</a:t>
            </a:r>
            <a:br>
              <a:rPr lang="en-US" sz="3100" b="1" dirty="0"/>
            </a:br>
            <a:endParaRPr lang="en-US" sz="3100" dirty="0"/>
          </a:p>
        </p:txBody>
      </p:sp>
      <p:pic>
        <p:nvPicPr>
          <p:cNvPr id="7" name="object 36">
            <a:extLst>
              <a:ext uri="{FF2B5EF4-FFF2-40B4-BE49-F238E27FC236}">
                <a16:creationId xmlns:a16="http://schemas.microsoft.com/office/drawing/2014/main" id="{3F60CFD1-D987-685B-EB6E-1B0C95E7B44D}"/>
              </a:ext>
            </a:extLst>
          </p:cNvPr>
          <p:cNvPicPr/>
          <p:nvPr/>
        </p:nvPicPr>
        <p:blipFill>
          <a:blip r:embed="rId2" cstate="print"/>
          <a:stretch>
            <a:fillRect/>
          </a:stretch>
        </p:blipFill>
        <p:spPr>
          <a:xfrm>
            <a:off x="9740862" y="583739"/>
            <a:ext cx="1869948" cy="613176"/>
          </a:xfrm>
          <a:prstGeom prst="rect">
            <a:avLst/>
          </a:prstGeom>
        </p:spPr>
      </p:pic>
    </p:spTree>
    <p:extLst>
      <p:ext uri="{BB962C8B-B14F-4D97-AF65-F5344CB8AC3E}">
        <p14:creationId xmlns:p14="http://schemas.microsoft.com/office/powerpoint/2010/main" val="2487582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lvl="1"/>
            <a:r>
              <a:rPr lang="en-US" sz="1900" dirty="0">
                <a:latin typeface="Times New Roman" panose="02020603050405020304" pitchFamily="18" charset="0"/>
                <a:cs typeface="Times New Roman" panose="02020603050405020304" pitchFamily="18" charset="0"/>
              </a:rPr>
              <a:t>Bridging the gap between theoretical concepts and real-world applications.</a:t>
            </a:r>
          </a:p>
          <a:p>
            <a:pPr lvl="1"/>
            <a:r>
              <a:rPr lang="en-US" sz="1900" dirty="0">
                <a:latin typeface="Times New Roman" panose="02020603050405020304" pitchFamily="18" charset="0"/>
                <a:cs typeface="Times New Roman" panose="02020603050405020304" pitchFamily="18" charset="0"/>
              </a:rPr>
              <a:t>Visualizations demonstrate contextual alignment of texts and similarity scores.</a:t>
            </a:r>
          </a:p>
          <a:p>
            <a:pPr lvl="1"/>
            <a:r>
              <a:rPr lang="en-US" sz="1900" dirty="0">
                <a:latin typeface="Times New Roman" panose="02020603050405020304" pitchFamily="18" charset="0"/>
                <a:cs typeface="Times New Roman" panose="02020603050405020304" pitchFamily="18" charset="0"/>
              </a:rPr>
              <a:t>Application adaptability for job profiles, student profiles, and document comparison.</a:t>
            </a:r>
          </a:p>
          <a:p>
            <a:pPr lvl="1"/>
            <a:r>
              <a:rPr lang="en-US" sz="1900" dirty="0">
                <a:latin typeface="Times New Roman" panose="02020603050405020304" pitchFamily="18" charset="0"/>
                <a:cs typeface="Times New Roman" panose="02020603050405020304" pitchFamily="18" charset="0"/>
              </a:rPr>
              <a:t>Future Enhancements:</a:t>
            </a:r>
          </a:p>
          <a:p>
            <a:pPr lvl="2"/>
            <a:r>
              <a:rPr lang="en-US" sz="1900" dirty="0">
                <a:latin typeface="Times New Roman" panose="02020603050405020304" pitchFamily="18" charset="0"/>
                <a:cs typeface="Times New Roman" panose="02020603050405020304" pitchFamily="18" charset="0"/>
              </a:rPr>
              <a:t>Automating CSV file integration.</a:t>
            </a:r>
          </a:p>
          <a:p>
            <a:pPr lvl="2"/>
            <a:r>
              <a:rPr lang="en-US" sz="1900" dirty="0">
                <a:latin typeface="Times New Roman" panose="02020603050405020304" pitchFamily="18" charset="0"/>
                <a:cs typeface="Times New Roman" panose="02020603050405020304" pitchFamily="18" charset="0"/>
              </a:rPr>
              <a:t>Expanding dataset support.</a:t>
            </a:r>
          </a:p>
          <a:p>
            <a:pPr lvl="2"/>
            <a:r>
              <a:rPr lang="en-US" sz="1900" dirty="0">
                <a:latin typeface="Times New Roman" panose="02020603050405020304" pitchFamily="18" charset="0"/>
                <a:cs typeface="Times New Roman" panose="02020603050405020304" pitchFamily="18" charset="0"/>
              </a:rPr>
              <a:t>Improving user interface for better usability.</a:t>
            </a:r>
          </a:p>
          <a:p>
            <a:pPr lvl="1"/>
            <a:r>
              <a:rPr lang="en-US" sz="1900" dirty="0">
                <a:latin typeface="Times New Roman" panose="02020603050405020304" pitchFamily="18" charset="0"/>
                <a:cs typeface="Times New Roman" panose="02020603050405020304" pitchFamily="18" charset="0"/>
              </a:rPr>
              <a:t>Contribution to NLP applications and potential for future research.</a:t>
            </a:r>
            <a:br>
              <a:rPr lang="en-US" sz="1900" dirty="0">
                <a:latin typeface="Times New Roman" panose="02020603050405020304" pitchFamily="18" charset="0"/>
                <a:cs typeface="Times New Roman" panose="02020603050405020304" pitchFamily="18" charset="0"/>
              </a:rPr>
            </a:br>
            <a:br>
              <a:rPr lang="en-US" sz="1900" dirty="0">
                <a:latin typeface="Times New Roman" panose="02020603050405020304" pitchFamily="18" charset="0"/>
                <a:cs typeface="Times New Roman" panose="02020603050405020304" pitchFamily="18" charset="0"/>
              </a:rPr>
            </a:br>
            <a:endParaRPr lang="en-US" sz="19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r>
              <a:rPr lang="en-US"/>
              <a:t>3/22/2025</a:t>
            </a:r>
            <a:endParaRPr lang="en-US" dirty="0"/>
          </a:p>
        </p:txBody>
      </p:sp>
      <p:sp>
        <p:nvSpPr>
          <p:cNvPr id="5" name="Footer Placeholder 4"/>
          <p:cNvSpPr>
            <a:spLocks noGrp="1"/>
          </p:cNvSpPr>
          <p:nvPr>
            <p:ph type="ftr" sz="quarter" idx="11"/>
          </p:nvPr>
        </p:nvSpPr>
        <p:spPr/>
        <p:txBody>
          <a:bodyPr/>
          <a:lstStyle/>
          <a:p>
            <a:r>
              <a:rPr lang="en-US"/>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14</a:t>
            </a:fld>
            <a:endParaRPr lang="en-US" dirty="0"/>
          </a:p>
        </p:txBody>
      </p:sp>
      <p:sp>
        <p:nvSpPr>
          <p:cNvPr id="2" name="Title 1"/>
          <p:cNvSpPr>
            <a:spLocks noGrp="1"/>
          </p:cNvSpPr>
          <p:nvPr>
            <p:ph type="title"/>
          </p:nvPr>
        </p:nvSpPr>
        <p:spPr/>
        <p:txBody>
          <a:bodyPr>
            <a:noAutofit/>
          </a:bodyPr>
          <a:lstStyle/>
          <a:p>
            <a:r>
              <a:rPr lang="en-US" sz="2800" b="1" i="1" dirty="0">
                <a:latin typeface="Times New Roman" pitchFamily="18" charset="0"/>
                <a:cs typeface="Times New Roman" pitchFamily="18" charset="0"/>
              </a:rPr>
              <a:t>CONCLUSION</a:t>
            </a:r>
            <a:endParaRPr lang="en-US" sz="2800" i="1" dirty="0">
              <a:latin typeface="Times New Roman" pitchFamily="18" charset="0"/>
              <a:cs typeface="Times New Roman" pitchFamily="18" charset="0"/>
            </a:endParaRPr>
          </a:p>
        </p:txBody>
      </p:sp>
      <p:pic>
        <p:nvPicPr>
          <p:cNvPr id="7" name="object 36">
            <a:extLst>
              <a:ext uri="{FF2B5EF4-FFF2-40B4-BE49-F238E27FC236}">
                <a16:creationId xmlns:a16="http://schemas.microsoft.com/office/drawing/2014/main" id="{5AE67FE6-245D-C209-DC02-D927AE25B7A7}"/>
              </a:ext>
            </a:extLst>
          </p:cNvPr>
          <p:cNvPicPr/>
          <p:nvPr/>
        </p:nvPicPr>
        <p:blipFill>
          <a:blip r:embed="rId2" cstate="print"/>
          <a:stretch>
            <a:fillRect/>
          </a:stretch>
        </p:blipFill>
        <p:spPr>
          <a:xfrm>
            <a:off x="9740862" y="583739"/>
            <a:ext cx="1869948" cy="613176"/>
          </a:xfrm>
          <a:prstGeom prst="rect">
            <a:avLst/>
          </a:prstGeom>
        </p:spPr>
      </p:pic>
    </p:spTree>
    <p:extLst>
      <p:ext uri="{BB962C8B-B14F-4D97-AF65-F5344CB8AC3E}">
        <p14:creationId xmlns:p14="http://schemas.microsoft.com/office/powerpoint/2010/main" val="292558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54FDA97-D34A-2D23-4E5D-AFDD89F2FA61}"/>
              </a:ext>
            </a:extLst>
          </p:cNvPr>
          <p:cNvSpPr>
            <a:spLocks noGrp="1"/>
          </p:cNvSpPr>
          <p:nvPr>
            <p:ph idx="1"/>
          </p:nvPr>
        </p:nvSpPr>
        <p:spPr>
          <a:xfrm>
            <a:off x="1162757" y="2320413"/>
            <a:ext cx="9877777" cy="3805750"/>
          </a:xfrm>
        </p:spPr>
        <p:txBody>
          <a:bodyPr>
            <a:normAutofit/>
          </a:bodyPr>
          <a:lstStyle/>
          <a:p>
            <a:pPr algn="just">
              <a:buNone/>
            </a:pPr>
            <a:endParaRPr lang="en-US" sz="1800" dirty="0">
              <a:effectLst/>
              <a:latin typeface="Times New Roman" panose="02020603050405020304" pitchFamily="18" charset="0"/>
              <a:ea typeface="SimSun" panose="02010600030101010101" pitchFamily="2" charset="-122"/>
            </a:endParaRPr>
          </a:p>
          <a:p>
            <a:pPr algn="just">
              <a:buNone/>
            </a:pPr>
            <a:endParaRPr lang="en-US" sz="1800" dirty="0">
              <a:latin typeface="Times New Roman" panose="02020603050405020304" pitchFamily="18" charset="0"/>
              <a:ea typeface="SimSun" panose="02010600030101010101" pitchFamily="2" charset="-122"/>
            </a:endParaRPr>
          </a:p>
          <a:p>
            <a:pPr algn="just">
              <a:buNone/>
            </a:pPr>
            <a:r>
              <a:rPr lang="en-US" sz="1800" dirty="0">
                <a:effectLst/>
                <a:latin typeface="Times New Roman" panose="02020603050405020304" pitchFamily="18" charset="0"/>
                <a:ea typeface="SimSun" panose="02010600030101010101" pitchFamily="2" charset="-122"/>
              </a:rPr>
              <a:t>[1</a:t>
            </a:r>
            <a:r>
              <a:rPr lang="en-US" sz="1600" dirty="0">
                <a:solidFill>
                  <a:schemeClr val="tx1"/>
                </a:solidFill>
                <a:effectLst/>
                <a:latin typeface="Times New Roman" panose="02020603050405020304" pitchFamily="18" charset="0"/>
                <a:ea typeface="SimSun" panose="02010600030101010101" pitchFamily="2" charset="-122"/>
              </a:rPr>
              <a:t>] A. a. H. T. </a:t>
            </a:r>
            <a:r>
              <a:rPr lang="en-US" sz="1600" dirty="0" err="1">
                <a:solidFill>
                  <a:schemeClr val="tx1"/>
                </a:solidFill>
                <a:effectLst/>
                <a:latin typeface="Times New Roman" panose="02020603050405020304" pitchFamily="18" charset="0"/>
                <a:ea typeface="SimSun" panose="02010600030101010101" pitchFamily="2" charset="-122"/>
              </a:rPr>
              <a:t>Aboelghit</a:t>
            </a:r>
            <a:r>
              <a:rPr lang="en-US" sz="1600" dirty="0">
                <a:solidFill>
                  <a:schemeClr val="tx1"/>
                </a:solidFill>
                <a:effectLst/>
                <a:latin typeface="Times New Roman" panose="02020603050405020304" pitchFamily="18" charset="0"/>
                <a:ea typeface="SimSun" panose="02010600030101010101" pitchFamily="2" charset="-122"/>
              </a:rPr>
              <a:t>, “Textual Similarity Measurement Approaches: A Survey (1),” </a:t>
            </a:r>
            <a:r>
              <a:rPr lang="en-US" sz="1600" i="1" dirty="0">
                <a:solidFill>
                  <a:schemeClr val="tx1"/>
                </a:solidFill>
                <a:effectLst/>
                <a:latin typeface="Times New Roman" panose="02020603050405020304" pitchFamily="18" charset="0"/>
                <a:ea typeface="SimSun" panose="02010600030101010101" pitchFamily="2" charset="-122"/>
              </a:rPr>
              <a:t>The Egyptian Journal of Language Engineering, </a:t>
            </a:r>
            <a:r>
              <a:rPr lang="en-US" sz="1600" dirty="0">
                <a:solidFill>
                  <a:schemeClr val="tx1"/>
                </a:solidFill>
                <a:effectLst/>
                <a:latin typeface="Times New Roman" panose="02020603050405020304" pitchFamily="18" charset="0"/>
                <a:ea typeface="SimSun" panose="02010600030101010101" pitchFamily="2" charset="-122"/>
              </a:rPr>
              <a:t>vol. 7, no. 2, pp. 41-62, 2020.</a:t>
            </a:r>
          </a:p>
          <a:p>
            <a:pPr algn="just">
              <a:buNone/>
            </a:pPr>
            <a:r>
              <a:rPr lang="en-US" sz="1600" dirty="0">
                <a:solidFill>
                  <a:schemeClr val="tx1"/>
                </a:solidFill>
                <a:effectLst/>
                <a:latin typeface="Times New Roman" panose="02020603050405020304" pitchFamily="18" charset="0"/>
                <a:ea typeface="SimSun" panose="02010600030101010101" pitchFamily="2" charset="-122"/>
              </a:rPr>
              <a:t>[2] D.P.P.A.G.D.P. Goutam Man Majumder, “Semantic Textual Similarity Methods, Tools, and Applications: A Survey, </a:t>
            </a:r>
            <a:r>
              <a:rPr lang="en-US" sz="1600" dirty="0" err="1">
                <a:solidFill>
                  <a:schemeClr val="tx1"/>
                </a:solidFill>
                <a:effectLst/>
                <a:latin typeface="Times New Roman" panose="02020603050405020304" pitchFamily="18" charset="0"/>
                <a:ea typeface="SimSun" panose="02010600030101010101" pitchFamily="2" charset="-122"/>
              </a:rPr>
              <a:t>Computacion</a:t>
            </a:r>
            <a:r>
              <a:rPr lang="en-US" sz="1600" dirty="0">
                <a:solidFill>
                  <a:schemeClr val="tx1"/>
                </a:solidFill>
                <a:effectLst/>
                <a:latin typeface="Times New Roman" panose="02020603050405020304" pitchFamily="18" charset="0"/>
                <a:ea typeface="SimSun" panose="02010600030101010101" pitchFamily="2" charset="-122"/>
              </a:rPr>
              <a:t> Sistemas, 2016.</a:t>
            </a:r>
          </a:p>
          <a:p>
            <a:pPr marL="0" indent="0" algn="just">
              <a:buNone/>
            </a:pPr>
            <a:r>
              <a:rPr lang="en-US" sz="1600" dirty="0">
                <a:solidFill>
                  <a:schemeClr val="tx1"/>
                </a:solidFill>
                <a:latin typeface="Times New Roman" panose="02020603050405020304" pitchFamily="18" charset="0"/>
                <a:ea typeface="SimSun" panose="02010600030101010101" pitchFamily="2" charset="-122"/>
              </a:rPr>
              <a:t>[3]</a:t>
            </a:r>
            <a:r>
              <a:rPr lang="en-US" sz="1600" dirty="0">
                <a:solidFill>
                  <a:schemeClr val="tx1"/>
                </a:solidFill>
                <a:effectLst/>
                <a:latin typeface="Times New Roman" panose="02020603050405020304" pitchFamily="18" charset="0"/>
                <a:ea typeface="SimSun" panose="02010600030101010101" pitchFamily="2" charset="-122"/>
              </a:rPr>
              <a:t> P. Wiemer-Hastings, “Latent Semantic Analysis,” </a:t>
            </a:r>
            <a:r>
              <a:rPr lang="en-US" sz="1600" dirty="0" err="1">
                <a:solidFill>
                  <a:schemeClr val="tx1"/>
                </a:solidFill>
                <a:effectLst/>
                <a:latin typeface="Times New Roman" panose="02020603050405020304" pitchFamily="18" charset="0"/>
                <a:ea typeface="SimSun" panose="02010600030101010101" pitchFamily="2" charset="-122"/>
              </a:rPr>
              <a:t>Citeseer</a:t>
            </a:r>
            <a:r>
              <a:rPr lang="en-US" sz="1600" dirty="0">
                <a:solidFill>
                  <a:schemeClr val="tx1"/>
                </a:solidFill>
                <a:effectLst/>
                <a:latin typeface="Times New Roman" panose="02020603050405020304" pitchFamily="18" charset="0"/>
                <a:ea typeface="SimSun" panose="02010600030101010101" pitchFamily="2" charset="-122"/>
              </a:rPr>
              <a:t>, 2004.</a:t>
            </a:r>
          </a:p>
          <a:p>
            <a:pPr algn="just">
              <a:buNone/>
            </a:pPr>
            <a:r>
              <a:rPr lang="en-US" sz="1600" dirty="0">
                <a:solidFill>
                  <a:schemeClr val="tx1"/>
                </a:solidFill>
                <a:effectLst/>
                <a:latin typeface="Times New Roman" panose="02020603050405020304" pitchFamily="18" charset="0"/>
                <a:ea typeface="SimSun" panose="02010600030101010101" pitchFamily="2" charset="-122"/>
              </a:rPr>
              <a:t>[4] E. G. a. S. Markovitch, “Computing Semantic Relatedness </a:t>
            </a:r>
            <a:r>
              <a:rPr lang="en-US" sz="1600" dirty="0" err="1">
                <a:solidFill>
                  <a:schemeClr val="tx1"/>
                </a:solidFill>
                <a:effectLst/>
                <a:latin typeface="Times New Roman" panose="02020603050405020304" pitchFamily="18" charset="0"/>
                <a:ea typeface="SimSun" panose="02010600030101010101" pitchFamily="2" charset="-122"/>
              </a:rPr>
              <a:t>usin</a:t>
            </a:r>
            <a:r>
              <a:rPr lang="en-US" sz="1600" dirty="0">
                <a:solidFill>
                  <a:schemeClr val="tx1"/>
                </a:solidFill>
                <a:effectLst/>
                <a:latin typeface="Times New Roman" panose="02020603050405020304" pitchFamily="18" charset="0"/>
                <a:ea typeface="SimSun" panose="02010600030101010101" pitchFamily="2" charset="-122"/>
              </a:rPr>
              <a:t> Wikipedia-based Explicit Semantic Analysis,” in </a:t>
            </a:r>
            <a:r>
              <a:rPr lang="en-US" sz="1600" i="1" dirty="0">
                <a:solidFill>
                  <a:schemeClr val="tx1"/>
                </a:solidFill>
                <a:effectLst/>
                <a:latin typeface="Times New Roman" panose="02020603050405020304" pitchFamily="18" charset="0"/>
                <a:ea typeface="SimSun" panose="02010600030101010101" pitchFamily="2" charset="-122"/>
              </a:rPr>
              <a:t>International Conference on Intelligent Text Processing and Computational Linguistics</a:t>
            </a:r>
            <a:r>
              <a:rPr lang="en-US" sz="1600" dirty="0">
                <a:solidFill>
                  <a:schemeClr val="tx1"/>
                </a:solidFill>
                <a:effectLst/>
                <a:latin typeface="Times New Roman" panose="02020603050405020304" pitchFamily="18" charset="0"/>
                <a:ea typeface="SimSun" panose="02010600030101010101" pitchFamily="2" charset="-122"/>
              </a:rPr>
              <a:t>, 2013. </a:t>
            </a:r>
            <a:endParaRPr lang="en-IN" sz="1600" dirty="0">
              <a:solidFill>
                <a:schemeClr val="tx1"/>
              </a:solidFill>
              <a:effectLst/>
              <a:latin typeface="Times New Roman" panose="02020603050405020304" pitchFamily="18" charset="0"/>
              <a:ea typeface="SimSun" panose="02010600030101010101" pitchFamily="2" charset="-122"/>
            </a:endParaRPr>
          </a:p>
          <a:p>
            <a:pPr algn="just">
              <a:buNone/>
            </a:pPr>
            <a:r>
              <a:rPr lang="en-US" sz="1600" dirty="0">
                <a:solidFill>
                  <a:schemeClr val="tx1"/>
                </a:solidFill>
                <a:effectLst/>
                <a:latin typeface="Times New Roman" panose="02020603050405020304" pitchFamily="18" charset="0"/>
                <a:ea typeface="SimSun" panose="02010600030101010101" pitchFamily="2" charset="-122"/>
              </a:rPr>
              <a:t>[5] K. C. G. C. J. D. Tomas </a:t>
            </a:r>
            <a:r>
              <a:rPr lang="en-US" sz="1600" dirty="0" err="1">
                <a:solidFill>
                  <a:schemeClr val="tx1"/>
                </a:solidFill>
                <a:effectLst/>
                <a:latin typeface="Times New Roman" panose="02020603050405020304" pitchFamily="18" charset="0"/>
                <a:ea typeface="SimSun" panose="02010600030101010101" pitchFamily="2" charset="-122"/>
              </a:rPr>
              <a:t>Mikolov</a:t>
            </a:r>
            <a:r>
              <a:rPr lang="en-US" sz="1600" dirty="0">
                <a:solidFill>
                  <a:schemeClr val="tx1"/>
                </a:solidFill>
                <a:effectLst/>
                <a:latin typeface="Times New Roman" panose="02020603050405020304" pitchFamily="18" charset="0"/>
                <a:ea typeface="SimSun" panose="02010600030101010101" pitchFamily="2" charset="-122"/>
              </a:rPr>
              <a:t>, “Efficient Estimation of Word Representations in Vector Space,” in </a:t>
            </a:r>
            <a:endParaRPr lang="en-IN" sz="1600" dirty="0">
              <a:solidFill>
                <a:schemeClr val="tx1"/>
              </a:solidFill>
              <a:effectLst/>
              <a:latin typeface="Times New Roman" panose="02020603050405020304" pitchFamily="18" charset="0"/>
              <a:ea typeface="SimSun" panose="02010600030101010101" pitchFamily="2" charset="-122"/>
            </a:endParaRPr>
          </a:p>
          <a:p>
            <a:pPr algn="just">
              <a:buNone/>
            </a:pPr>
            <a:r>
              <a:rPr lang="en-US" sz="1600" dirty="0">
                <a:solidFill>
                  <a:schemeClr val="tx1"/>
                </a:solidFill>
                <a:effectLst/>
                <a:latin typeface="Times New Roman" panose="02020603050405020304" pitchFamily="18" charset="0"/>
                <a:ea typeface="SimSun" panose="02010600030101010101" pitchFamily="2" charset="-122"/>
              </a:rPr>
              <a:t>International Conference on Learning Representations, 2013. </a:t>
            </a:r>
            <a:endParaRPr lang="en-IN" sz="1600" dirty="0">
              <a:solidFill>
                <a:schemeClr val="tx1"/>
              </a:solidFill>
              <a:latin typeface="Times New Roman" panose="02020603050405020304" pitchFamily="18" charset="0"/>
              <a:ea typeface="SimSun" panose="02010600030101010101" pitchFamily="2" charset="-122"/>
            </a:endParaRPr>
          </a:p>
          <a:p>
            <a:pPr algn="just">
              <a:buNone/>
            </a:pPr>
            <a:r>
              <a:rPr lang="en-US" sz="1600" dirty="0">
                <a:solidFill>
                  <a:schemeClr val="tx1"/>
                </a:solidFill>
                <a:effectLst/>
                <a:latin typeface="Times New Roman" panose="02020603050405020304" pitchFamily="18" charset="0"/>
                <a:ea typeface="SimSun" panose="02010600030101010101" pitchFamily="2" charset="-122"/>
              </a:rPr>
              <a:t>[6] R. S. C. M. Jeffrey Pennington, “</a:t>
            </a:r>
            <a:r>
              <a:rPr lang="en-US" sz="1600" dirty="0" err="1">
                <a:solidFill>
                  <a:schemeClr val="tx1"/>
                </a:solidFill>
                <a:effectLst/>
                <a:latin typeface="Times New Roman" panose="02020603050405020304" pitchFamily="18" charset="0"/>
                <a:ea typeface="SimSun" panose="02010600030101010101" pitchFamily="2" charset="-122"/>
              </a:rPr>
              <a:t>GloVe</a:t>
            </a:r>
            <a:r>
              <a:rPr lang="en-US" sz="1600" dirty="0">
                <a:solidFill>
                  <a:schemeClr val="tx1"/>
                </a:solidFill>
                <a:effectLst/>
                <a:latin typeface="Times New Roman" panose="02020603050405020304" pitchFamily="18" charset="0"/>
                <a:ea typeface="SimSun" panose="02010600030101010101" pitchFamily="2" charset="-122"/>
              </a:rPr>
              <a:t>: Global Vectors for Word Representation,” in Proceedings of the 2014 Conference on Empirical Methods in Natural Language Processing (EMNLP), Doha, Qatar, 2014. </a:t>
            </a:r>
            <a:endParaRPr lang="en-IN" sz="1600" dirty="0">
              <a:solidFill>
                <a:schemeClr val="tx1"/>
              </a:solidFill>
              <a:effectLst/>
              <a:latin typeface="Times New Roman" panose="02020603050405020304" pitchFamily="18" charset="0"/>
              <a:ea typeface="SimSun" panose="02010600030101010101" pitchFamily="2" charset="-122"/>
            </a:endParaRPr>
          </a:p>
          <a:p>
            <a:pPr algn="just"/>
            <a:endParaRPr lang="en-IN" sz="1800" dirty="0">
              <a:effectLst/>
              <a:latin typeface="Times New Roman" panose="02020603050405020304" pitchFamily="18" charset="0"/>
              <a:ea typeface="SimSun" panose="02010600030101010101" pitchFamily="2" charset="-122"/>
            </a:endParaRPr>
          </a:p>
          <a:p>
            <a:endParaRPr lang="en-IN" dirty="0"/>
          </a:p>
        </p:txBody>
      </p:sp>
      <p:sp>
        <p:nvSpPr>
          <p:cNvPr id="3" name="Date Placeholder 2">
            <a:extLst>
              <a:ext uri="{FF2B5EF4-FFF2-40B4-BE49-F238E27FC236}">
                <a16:creationId xmlns:a16="http://schemas.microsoft.com/office/drawing/2014/main" id="{9AC193FF-8C1E-BC3C-6562-EA1A193D5E41}"/>
              </a:ext>
            </a:extLst>
          </p:cNvPr>
          <p:cNvSpPr>
            <a:spLocks noGrp="1"/>
          </p:cNvSpPr>
          <p:nvPr>
            <p:ph type="dt" sz="half" idx="10"/>
          </p:nvPr>
        </p:nvSpPr>
        <p:spPr/>
        <p:txBody>
          <a:bodyPr/>
          <a:lstStyle/>
          <a:p>
            <a:r>
              <a:rPr lang="en-US"/>
              <a:t>3/22/2025</a:t>
            </a:r>
            <a:endParaRPr lang="en-US" dirty="0"/>
          </a:p>
        </p:txBody>
      </p:sp>
      <p:sp>
        <p:nvSpPr>
          <p:cNvPr id="4" name="Footer Placeholder 3">
            <a:extLst>
              <a:ext uri="{FF2B5EF4-FFF2-40B4-BE49-F238E27FC236}">
                <a16:creationId xmlns:a16="http://schemas.microsoft.com/office/drawing/2014/main" id="{BB284AFE-3060-D99A-11E4-A2CE7A438E58}"/>
              </a:ext>
            </a:extLst>
          </p:cNvPr>
          <p:cNvSpPr>
            <a:spLocks noGrp="1"/>
          </p:cNvSpPr>
          <p:nvPr>
            <p:ph type="ftr" sz="quarter" idx="11"/>
          </p:nvPr>
        </p:nvSpPr>
        <p:spPr/>
        <p:txBody>
          <a:bodyPr/>
          <a:lstStyle/>
          <a:p>
            <a:r>
              <a:rPr lang="en-US"/>
              <a:t>Software Engineering</a:t>
            </a:r>
            <a:endParaRPr lang="en-US" dirty="0"/>
          </a:p>
        </p:txBody>
      </p:sp>
      <p:sp>
        <p:nvSpPr>
          <p:cNvPr id="5" name="Slide Number Placeholder 4">
            <a:extLst>
              <a:ext uri="{FF2B5EF4-FFF2-40B4-BE49-F238E27FC236}">
                <a16:creationId xmlns:a16="http://schemas.microsoft.com/office/drawing/2014/main" id="{E4BAB506-E915-B9F7-758B-8CED2D0E355F}"/>
              </a:ext>
            </a:extLst>
          </p:cNvPr>
          <p:cNvSpPr>
            <a:spLocks noGrp="1"/>
          </p:cNvSpPr>
          <p:nvPr>
            <p:ph type="sldNum" sz="quarter" idx="12"/>
          </p:nvPr>
        </p:nvSpPr>
        <p:spPr/>
        <p:txBody>
          <a:bodyPr/>
          <a:lstStyle/>
          <a:p>
            <a:fld id="{3A98EE3D-8CD1-4C3F-BD1C-C98C9596463C}" type="slidenum">
              <a:rPr lang="en-US" smtClean="0"/>
              <a:t>15</a:t>
            </a:fld>
            <a:endParaRPr lang="en-US" dirty="0"/>
          </a:p>
        </p:txBody>
      </p:sp>
      <p:sp>
        <p:nvSpPr>
          <p:cNvPr id="6" name="Title 5">
            <a:extLst>
              <a:ext uri="{FF2B5EF4-FFF2-40B4-BE49-F238E27FC236}">
                <a16:creationId xmlns:a16="http://schemas.microsoft.com/office/drawing/2014/main" id="{3B7EEF39-E8AE-5FB0-9F84-7FC2EDD2EA46}"/>
              </a:ext>
            </a:extLst>
          </p:cNvPr>
          <p:cNvSpPr>
            <a:spLocks noGrp="1"/>
          </p:cNvSpPr>
          <p:nvPr>
            <p:ph type="title"/>
          </p:nvPr>
        </p:nvSpPr>
        <p:spPr/>
        <p:txBody>
          <a:bodyPr>
            <a:normAutofit/>
          </a:bodyPr>
          <a:lstStyle/>
          <a:p>
            <a:r>
              <a:rPr lang="en-IN" sz="2800" b="1" i="1" dirty="0">
                <a:latin typeface="Times New Roman" panose="02020603050405020304" pitchFamily="18" charset="0"/>
                <a:cs typeface="Times New Roman" panose="02020603050405020304" pitchFamily="18" charset="0"/>
              </a:rPr>
              <a:t>REFERENCES</a:t>
            </a:r>
            <a:endParaRPr lang="en-IN" sz="2800" dirty="0"/>
          </a:p>
        </p:txBody>
      </p:sp>
      <p:pic>
        <p:nvPicPr>
          <p:cNvPr id="13" name="object 36">
            <a:extLst>
              <a:ext uri="{FF2B5EF4-FFF2-40B4-BE49-F238E27FC236}">
                <a16:creationId xmlns:a16="http://schemas.microsoft.com/office/drawing/2014/main" id="{7DAA7A88-8CA1-B269-376F-DC736EF63FC7}"/>
              </a:ext>
            </a:extLst>
          </p:cNvPr>
          <p:cNvPicPr/>
          <p:nvPr/>
        </p:nvPicPr>
        <p:blipFill>
          <a:blip r:embed="rId2" cstate="print"/>
          <a:stretch>
            <a:fillRect/>
          </a:stretch>
        </p:blipFill>
        <p:spPr>
          <a:xfrm>
            <a:off x="9740862" y="583739"/>
            <a:ext cx="1869948" cy="613176"/>
          </a:xfrm>
          <a:prstGeom prst="rect">
            <a:avLst/>
          </a:prstGeom>
        </p:spPr>
      </p:pic>
    </p:spTree>
    <p:extLst>
      <p:ext uri="{BB962C8B-B14F-4D97-AF65-F5344CB8AC3E}">
        <p14:creationId xmlns:p14="http://schemas.microsoft.com/office/powerpoint/2010/main" val="3134871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A315DC-2420-6861-8F0C-25F8AF239436}"/>
              </a:ext>
            </a:extLst>
          </p:cNvPr>
          <p:cNvSpPr>
            <a:spLocks noGrp="1"/>
          </p:cNvSpPr>
          <p:nvPr>
            <p:ph idx="1"/>
          </p:nvPr>
        </p:nvSpPr>
        <p:spPr>
          <a:xfrm>
            <a:off x="1379067" y="2439953"/>
            <a:ext cx="9877777" cy="3912352"/>
          </a:xfrm>
        </p:spPr>
        <p:txBody>
          <a:bodyPr>
            <a:normAutofit fontScale="92500"/>
          </a:bodyPr>
          <a:lstStyle/>
          <a:p>
            <a:pPr algn="just">
              <a:buNone/>
            </a:pPr>
            <a:r>
              <a:rPr lang="en-IN" sz="1900" dirty="0">
                <a:effectLst/>
                <a:latin typeface="Times New Roman" panose="02020603050405020304" pitchFamily="18" charset="0"/>
                <a:ea typeface="SimSun" panose="02010600030101010101" pitchFamily="2" charset="-122"/>
              </a:rPr>
              <a:t>[7]</a:t>
            </a:r>
            <a:r>
              <a:rPr lang="en-IN" sz="2400" dirty="0">
                <a:effectLst/>
                <a:latin typeface="Times New Roman" panose="02020603050405020304" pitchFamily="18" charset="0"/>
                <a:ea typeface="SimSun" panose="02010600030101010101" pitchFamily="2" charset="-122"/>
              </a:rPr>
              <a:t> </a:t>
            </a:r>
            <a:r>
              <a:rPr lang="en-US" sz="1700" dirty="0">
                <a:solidFill>
                  <a:schemeClr val="tx1"/>
                </a:solidFill>
                <a:effectLst/>
                <a:latin typeface="Times New Roman" panose="02020603050405020304" pitchFamily="18" charset="0"/>
                <a:ea typeface="SimSun" panose="02010600030101010101" pitchFamily="2" charset="-122"/>
              </a:rPr>
              <a:t>I.</a:t>
            </a:r>
            <a:r>
              <a:rPr lang="en-US" sz="1500" dirty="0">
                <a:solidFill>
                  <a:schemeClr val="tx1"/>
                </a:solidFill>
                <a:effectLst/>
                <a:latin typeface="Times New Roman" panose="02020603050405020304" pitchFamily="18" charset="0"/>
                <a:ea typeface="SimSun" panose="02010600030101010101" pitchFamily="2" charset="-122"/>
              </a:rPr>
              <a:t> G. Nils Reimers, Sentence-BERT: Sentence Embeddings using Siamese BERT-Networks, Hong Kong, China: Association for Computational Linguistics, 2019.</a:t>
            </a:r>
            <a:endParaRPr lang="en-IN" sz="1500" dirty="0">
              <a:solidFill>
                <a:schemeClr val="tx1"/>
              </a:solidFill>
              <a:effectLst/>
              <a:latin typeface="Times New Roman" panose="02020603050405020304" pitchFamily="18" charset="0"/>
              <a:ea typeface="SimSun" panose="02010600030101010101" pitchFamily="2" charset="-122"/>
            </a:endParaRPr>
          </a:p>
          <a:p>
            <a:pPr algn="just">
              <a:buNone/>
            </a:pPr>
            <a:r>
              <a:rPr lang="en-US" sz="1500" dirty="0">
                <a:solidFill>
                  <a:schemeClr val="tx1"/>
                </a:solidFill>
                <a:effectLst/>
                <a:latin typeface="Times New Roman" panose="02020603050405020304" pitchFamily="18" charset="0"/>
                <a:ea typeface="SimSun" panose="02010600030101010101" pitchFamily="2" charset="-122"/>
              </a:rPr>
              <a:t>[8] M.-W. C. K. L. K. T. Jacob Devlin, “BERT: Pre-training of Deep Bidirectional Transformers for Language Understanding,” in Proceedings of the 2019 Conference of the North American Chapter of the Association for Computational Linguistics: Human Language Technologies, Volume 1 (Long and Short Papers), Minneapolis, Minnesota, Association for Computational Linguistics, 2019, pp. 4171--4186.</a:t>
            </a:r>
            <a:endParaRPr lang="en-IN" sz="1500" dirty="0">
              <a:solidFill>
                <a:schemeClr val="tx1"/>
              </a:solidFill>
              <a:effectLst/>
              <a:latin typeface="Times New Roman" panose="02020603050405020304" pitchFamily="18" charset="0"/>
              <a:ea typeface="SimSun" panose="02010600030101010101" pitchFamily="2" charset="-122"/>
            </a:endParaRPr>
          </a:p>
          <a:p>
            <a:pPr algn="just">
              <a:buNone/>
            </a:pPr>
            <a:r>
              <a:rPr lang="en-US" sz="1500" dirty="0">
                <a:solidFill>
                  <a:schemeClr val="tx1"/>
                </a:solidFill>
                <a:effectLst/>
                <a:latin typeface="Times New Roman" panose="02020603050405020304" pitchFamily="18" charset="0"/>
                <a:ea typeface="SimSun" panose="02010600030101010101" pitchFamily="2" charset="-122"/>
              </a:rPr>
              <a:t>[9] </a:t>
            </a:r>
            <a:r>
              <a:rPr lang="en-US" sz="1600" dirty="0">
                <a:solidFill>
                  <a:schemeClr val="tx1"/>
                </a:solidFill>
                <a:effectLst/>
                <a:latin typeface="Times New Roman" panose="02020603050405020304" pitchFamily="18" charset="0"/>
                <a:ea typeface="SimSun" panose="02010600030101010101" pitchFamily="2" charset="-122"/>
                <a:hlinkClick r:id="rId2">
                  <a:extLst>
                    <a:ext uri="{A12FA001-AC4F-418D-AE19-62706E023703}">
                      <ahyp:hlinkClr xmlns:ahyp="http://schemas.microsoft.com/office/drawing/2018/hyperlinkcolor" val="tx"/>
                    </a:ext>
                  </a:extLst>
                </a:hlinkClick>
              </a:rPr>
              <a:t>https://openai.com/index/new-embedding-models-and-api-updates/</a:t>
            </a:r>
            <a:endParaRPr lang="en-IN" sz="1600" dirty="0">
              <a:solidFill>
                <a:schemeClr val="tx1"/>
              </a:solidFill>
              <a:effectLst/>
              <a:latin typeface="Times New Roman" panose="02020603050405020304" pitchFamily="18" charset="0"/>
              <a:ea typeface="SimSun" panose="02010600030101010101" pitchFamily="2" charset="-122"/>
            </a:endParaRPr>
          </a:p>
          <a:p>
            <a:pPr algn="just">
              <a:buNone/>
            </a:pPr>
            <a:r>
              <a:rPr lang="en-US" sz="1600" dirty="0">
                <a:solidFill>
                  <a:schemeClr val="tx1"/>
                </a:solidFill>
                <a:effectLst/>
                <a:latin typeface="Times New Roman" panose="02020603050405020304" pitchFamily="18" charset="0"/>
                <a:ea typeface="SimSun" panose="02010600030101010101" pitchFamily="2" charset="-122"/>
              </a:rPr>
              <a:t>[10] </a:t>
            </a:r>
            <a:r>
              <a:rPr lang="en-US" sz="1600" dirty="0">
                <a:solidFill>
                  <a:schemeClr val="tx1"/>
                </a:solidFill>
                <a:effectLst/>
                <a:latin typeface="Times New Roman" panose="02020603050405020304" pitchFamily="18" charset="0"/>
                <a:ea typeface="SimSun" panose="02010600030101010101" pitchFamily="2" charset="-122"/>
                <a:hlinkClick r:id="rId3">
                  <a:extLst>
                    <a:ext uri="{A12FA001-AC4F-418D-AE19-62706E023703}">
                      <ahyp:hlinkClr xmlns:ahyp="http://schemas.microsoft.com/office/drawing/2018/hyperlinkcolor" val="tx"/>
                    </a:ext>
                  </a:extLst>
                </a:hlinkClick>
              </a:rPr>
              <a:t>https://learn.microsoft.com/en-us/azure/cosmos-db/gen-ai/vector-embeddings</a:t>
            </a:r>
            <a:endParaRPr lang="en-IN" sz="1600" dirty="0">
              <a:solidFill>
                <a:schemeClr val="tx1"/>
              </a:solidFill>
              <a:effectLst/>
              <a:latin typeface="Times New Roman" panose="02020603050405020304" pitchFamily="18" charset="0"/>
              <a:ea typeface="SimSun" panose="02010600030101010101" pitchFamily="2" charset="-122"/>
            </a:endParaRPr>
          </a:p>
          <a:p>
            <a:pPr algn="just">
              <a:buNone/>
            </a:pPr>
            <a:r>
              <a:rPr lang="en-US" sz="1600" dirty="0">
                <a:solidFill>
                  <a:schemeClr val="tx1"/>
                </a:solidFill>
                <a:effectLst/>
                <a:latin typeface="Times New Roman" panose="02020603050405020304" pitchFamily="18" charset="0"/>
                <a:ea typeface="SimSun" panose="02010600030101010101" pitchFamily="2" charset="-122"/>
              </a:rPr>
              <a:t>[11] </a:t>
            </a:r>
            <a:r>
              <a:rPr lang="en-US" sz="1600" dirty="0">
                <a:solidFill>
                  <a:schemeClr val="tx1"/>
                </a:solidFill>
                <a:effectLst/>
                <a:latin typeface="Times New Roman" panose="02020603050405020304" pitchFamily="18" charset="0"/>
                <a:ea typeface="SimSun" panose="02010600030101010101" pitchFamily="2" charset="-122"/>
                <a:hlinkClick r:id="rId4">
                  <a:extLst>
                    <a:ext uri="{A12FA001-AC4F-418D-AE19-62706E023703}">
                      <ahyp:hlinkClr xmlns:ahyp="http://schemas.microsoft.com/office/drawing/2018/hyperlinkcolor" val="tx"/>
                    </a:ext>
                  </a:extLst>
                </a:hlinkClick>
              </a:rPr>
              <a:t>https://openai.com/index/introducing-text-and-code-embeddings</a:t>
            </a:r>
            <a:r>
              <a:rPr lang="en-US" sz="1500" dirty="0">
                <a:solidFill>
                  <a:schemeClr val="tx1"/>
                </a:solidFill>
                <a:effectLst/>
                <a:latin typeface="Times New Roman" panose="02020603050405020304" pitchFamily="18" charset="0"/>
                <a:ea typeface="SimSun" panose="02010600030101010101" pitchFamily="2" charset="-122"/>
                <a:hlinkClick r:id="rId4">
                  <a:extLst>
                    <a:ext uri="{A12FA001-AC4F-418D-AE19-62706E023703}">
                      <ahyp:hlinkClr xmlns:ahyp="http://schemas.microsoft.com/office/drawing/2018/hyperlinkcolor" val="tx"/>
                    </a:ext>
                  </a:extLst>
                </a:hlinkClick>
              </a:rPr>
              <a:t>/</a:t>
            </a:r>
            <a:r>
              <a:rPr lang="en-US" sz="1500" dirty="0">
                <a:solidFill>
                  <a:schemeClr val="tx1"/>
                </a:solidFill>
                <a:effectLst/>
                <a:latin typeface="Times New Roman" panose="02020603050405020304" pitchFamily="18" charset="0"/>
                <a:ea typeface="SimSun" panose="02010600030101010101" pitchFamily="2" charset="-122"/>
              </a:rPr>
              <a:t> </a:t>
            </a:r>
          </a:p>
          <a:p>
            <a:pPr algn="just">
              <a:buNone/>
            </a:pPr>
            <a:r>
              <a:rPr lang="en-US" sz="1600" dirty="0">
                <a:solidFill>
                  <a:schemeClr val="tx1"/>
                </a:solidFill>
                <a:effectLst/>
                <a:latin typeface="Times New Roman" panose="02020603050405020304" pitchFamily="18" charset="0"/>
                <a:ea typeface="SimSun" panose="02010600030101010101" pitchFamily="2" charset="-122"/>
              </a:rPr>
              <a:t>[12] N. K. K. ,. K. S. Dipendra Prasad Yadav, “Distance Metrics for Machine Learning and it's Relation with Other Distances.,” </a:t>
            </a:r>
            <a:r>
              <a:rPr lang="en-US" sz="1600" dirty="0" err="1">
                <a:solidFill>
                  <a:schemeClr val="tx1"/>
                </a:solidFill>
                <a:effectLst/>
                <a:latin typeface="Times New Roman" panose="02020603050405020304" pitchFamily="18" charset="0"/>
                <a:ea typeface="SimSun" panose="02010600030101010101" pitchFamily="2" charset="-122"/>
              </a:rPr>
              <a:t>Mikailalsys</a:t>
            </a:r>
            <a:r>
              <a:rPr lang="en-US" sz="1600" dirty="0">
                <a:solidFill>
                  <a:schemeClr val="tx1"/>
                </a:solidFill>
                <a:effectLst/>
                <a:latin typeface="Times New Roman" panose="02020603050405020304" pitchFamily="18" charset="0"/>
                <a:ea typeface="SimSun" panose="02010600030101010101" pitchFamily="2" charset="-122"/>
              </a:rPr>
              <a:t> Journal of Mathematics and Statistics, vol. 1, pp. 15-23, 2023. </a:t>
            </a:r>
            <a:endParaRPr lang="en-IN" sz="1800" dirty="0">
              <a:solidFill>
                <a:schemeClr val="tx1"/>
              </a:solidFill>
              <a:effectLst/>
              <a:latin typeface="Times New Roman" panose="02020603050405020304" pitchFamily="18" charset="0"/>
              <a:ea typeface="SimSun" panose="02010600030101010101" pitchFamily="2" charset="-122"/>
            </a:endParaRPr>
          </a:p>
          <a:p>
            <a:pPr algn="just">
              <a:buNone/>
            </a:pPr>
            <a:r>
              <a:rPr lang="en-US" sz="1600" dirty="0">
                <a:solidFill>
                  <a:schemeClr val="tx1"/>
                </a:solidFill>
                <a:effectLst/>
                <a:latin typeface="Times New Roman" panose="02020603050405020304" pitchFamily="18" charset="0"/>
                <a:ea typeface="SimSun" panose="02010600030101010101" pitchFamily="2" charset="-122"/>
              </a:rPr>
              <a:t>[13] O. N. B. W. G. B. John Giorgi, “</a:t>
            </a:r>
            <a:r>
              <a:rPr lang="en-US" sz="1600" dirty="0" err="1">
                <a:solidFill>
                  <a:schemeClr val="tx1"/>
                </a:solidFill>
                <a:effectLst/>
                <a:latin typeface="Times New Roman" panose="02020603050405020304" pitchFamily="18" charset="0"/>
                <a:ea typeface="SimSun" panose="02010600030101010101" pitchFamily="2" charset="-122"/>
              </a:rPr>
              <a:t>DeCLUTR</a:t>
            </a:r>
            <a:r>
              <a:rPr lang="en-US" sz="1600" dirty="0">
                <a:solidFill>
                  <a:schemeClr val="tx1"/>
                </a:solidFill>
                <a:effectLst/>
                <a:latin typeface="Times New Roman" panose="02020603050405020304" pitchFamily="18" charset="0"/>
                <a:ea typeface="SimSun" panose="02010600030101010101" pitchFamily="2" charset="-122"/>
              </a:rPr>
              <a:t>: Deep Contrastive Learning for Unsupervised Textual Representations,” Proceedings of the 59th Annual Meeting of the Association for Computational Linguistics and the </a:t>
            </a:r>
            <a:endParaRPr lang="en-IN" sz="1800" dirty="0">
              <a:solidFill>
                <a:schemeClr val="tx1"/>
              </a:solidFill>
              <a:effectLst/>
              <a:latin typeface="Times New Roman" panose="02020603050405020304" pitchFamily="18" charset="0"/>
              <a:ea typeface="SimSun" panose="02010600030101010101" pitchFamily="2" charset="-122"/>
            </a:endParaRPr>
          </a:p>
          <a:p>
            <a:pPr>
              <a:buNone/>
            </a:pPr>
            <a:r>
              <a:rPr lang="en-US" sz="1600" dirty="0">
                <a:solidFill>
                  <a:schemeClr val="tx1"/>
                </a:solidFill>
                <a:effectLst/>
                <a:latin typeface="Times New Roman" panose="02020603050405020304" pitchFamily="18" charset="0"/>
                <a:ea typeface="SimSun" panose="02010600030101010101" pitchFamily="2" charset="-122"/>
              </a:rPr>
              <a:t>11th International Joint Conference on Natural Language Processing (Volume 1: Long Papers), vol. 1, p. 879–895, 2021</a:t>
            </a:r>
            <a:endParaRPr lang="en-IN" sz="1500" dirty="0">
              <a:solidFill>
                <a:schemeClr val="tx1"/>
              </a:solidFill>
              <a:effectLst/>
              <a:latin typeface="Times New Roman" panose="02020603050405020304" pitchFamily="18" charset="0"/>
              <a:ea typeface="SimSun" panose="02010600030101010101" pitchFamily="2" charset="-122"/>
            </a:endParaRPr>
          </a:p>
          <a:p>
            <a:endParaRPr lang="en-IN" dirty="0"/>
          </a:p>
        </p:txBody>
      </p:sp>
      <p:sp>
        <p:nvSpPr>
          <p:cNvPr id="3" name="Date Placeholder 2">
            <a:extLst>
              <a:ext uri="{FF2B5EF4-FFF2-40B4-BE49-F238E27FC236}">
                <a16:creationId xmlns:a16="http://schemas.microsoft.com/office/drawing/2014/main" id="{9073A295-C8EE-4A34-5897-5672305412F6}"/>
              </a:ext>
            </a:extLst>
          </p:cNvPr>
          <p:cNvSpPr>
            <a:spLocks noGrp="1"/>
          </p:cNvSpPr>
          <p:nvPr>
            <p:ph type="dt" sz="half" idx="10"/>
          </p:nvPr>
        </p:nvSpPr>
        <p:spPr/>
        <p:txBody>
          <a:bodyPr/>
          <a:lstStyle/>
          <a:p>
            <a:r>
              <a:rPr lang="en-US"/>
              <a:t>3/22/2025</a:t>
            </a:r>
            <a:endParaRPr lang="en-US" dirty="0"/>
          </a:p>
        </p:txBody>
      </p:sp>
      <p:sp>
        <p:nvSpPr>
          <p:cNvPr id="4" name="Footer Placeholder 3">
            <a:extLst>
              <a:ext uri="{FF2B5EF4-FFF2-40B4-BE49-F238E27FC236}">
                <a16:creationId xmlns:a16="http://schemas.microsoft.com/office/drawing/2014/main" id="{033B9766-A4BF-C19B-ADC6-0EDA93A067FC}"/>
              </a:ext>
            </a:extLst>
          </p:cNvPr>
          <p:cNvSpPr>
            <a:spLocks noGrp="1"/>
          </p:cNvSpPr>
          <p:nvPr>
            <p:ph type="ftr" sz="quarter" idx="11"/>
          </p:nvPr>
        </p:nvSpPr>
        <p:spPr/>
        <p:txBody>
          <a:bodyPr/>
          <a:lstStyle/>
          <a:p>
            <a:r>
              <a:rPr lang="en-US"/>
              <a:t>Software Engineering</a:t>
            </a:r>
            <a:endParaRPr lang="en-US" dirty="0"/>
          </a:p>
        </p:txBody>
      </p:sp>
      <p:sp>
        <p:nvSpPr>
          <p:cNvPr id="5" name="Slide Number Placeholder 4">
            <a:extLst>
              <a:ext uri="{FF2B5EF4-FFF2-40B4-BE49-F238E27FC236}">
                <a16:creationId xmlns:a16="http://schemas.microsoft.com/office/drawing/2014/main" id="{21501403-522C-90CC-D8FD-6F068CDD12BD}"/>
              </a:ext>
            </a:extLst>
          </p:cNvPr>
          <p:cNvSpPr>
            <a:spLocks noGrp="1"/>
          </p:cNvSpPr>
          <p:nvPr>
            <p:ph type="sldNum" sz="quarter" idx="12"/>
          </p:nvPr>
        </p:nvSpPr>
        <p:spPr/>
        <p:txBody>
          <a:bodyPr/>
          <a:lstStyle/>
          <a:p>
            <a:fld id="{3A98EE3D-8CD1-4C3F-BD1C-C98C9596463C}" type="slidenum">
              <a:rPr lang="en-US" smtClean="0"/>
              <a:t>16</a:t>
            </a:fld>
            <a:endParaRPr lang="en-US" dirty="0"/>
          </a:p>
        </p:txBody>
      </p:sp>
      <p:sp>
        <p:nvSpPr>
          <p:cNvPr id="6" name="Title 5">
            <a:extLst>
              <a:ext uri="{FF2B5EF4-FFF2-40B4-BE49-F238E27FC236}">
                <a16:creationId xmlns:a16="http://schemas.microsoft.com/office/drawing/2014/main" id="{145723C1-7459-9FED-45A1-B26EADEBA43F}"/>
              </a:ext>
            </a:extLst>
          </p:cNvPr>
          <p:cNvSpPr>
            <a:spLocks noGrp="1"/>
          </p:cNvSpPr>
          <p:nvPr>
            <p:ph type="title"/>
          </p:nvPr>
        </p:nvSpPr>
        <p:spPr/>
        <p:txBody>
          <a:bodyPr>
            <a:normAutofit/>
          </a:bodyPr>
          <a:lstStyle/>
          <a:p>
            <a:r>
              <a:rPr lang="en-IN" sz="2800" b="1" i="1" dirty="0">
                <a:latin typeface="Times New Roman" panose="02020603050405020304" pitchFamily="18" charset="0"/>
                <a:cs typeface="Times New Roman" panose="02020603050405020304" pitchFamily="18" charset="0"/>
              </a:rPr>
              <a:t>REFERENCES(Continue)</a:t>
            </a:r>
            <a:endParaRPr lang="en-IN" sz="2800" dirty="0"/>
          </a:p>
        </p:txBody>
      </p:sp>
      <p:pic>
        <p:nvPicPr>
          <p:cNvPr id="7" name="object 36">
            <a:extLst>
              <a:ext uri="{FF2B5EF4-FFF2-40B4-BE49-F238E27FC236}">
                <a16:creationId xmlns:a16="http://schemas.microsoft.com/office/drawing/2014/main" id="{07F510A7-627D-AB8F-B1AC-9B11C7AA8E02}"/>
              </a:ext>
            </a:extLst>
          </p:cNvPr>
          <p:cNvPicPr/>
          <p:nvPr/>
        </p:nvPicPr>
        <p:blipFill>
          <a:blip r:embed="rId5" cstate="print"/>
          <a:stretch>
            <a:fillRect/>
          </a:stretch>
        </p:blipFill>
        <p:spPr>
          <a:xfrm>
            <a:off x="9740862" y="583739"/>
            <a:ext cx="1869948" cy="613176"/>
          </a:xfrm>
          <a:prstGeom prst="rect">
            <a:avLst/>
          </a:prstGeom>
        </p:spPr>
      </p:pic>
    </p:spTree>
    <p:extLst>
      <p:ext uri="{BB962C8B-B14F-4D97-AF65-F5344CB8AC3E}">
        <p14:creationId xmlns:p14="http://schemas.microsoft.com/office/powerpoint/2010/main" val="1395534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880E68-B330-C5A4-80B1-086C377B70FB}"/>
              </a:ext>
            </a:extLst>
          </p:cNvPr>
          <p:cNvSpPr>
            <a:spLocks noGrp="1"/>
          </p:cNvSpPr>
          <p:nvPr>
            <p:ph type="dt" sz="half" idx="10"/>
          </p:nvPr>
        </p:nvSpPr>
        <p:spPr/>
        <p:txBody>
          <a:bodyPr/>
          <a:lstStyle/>
          <a:p>
            <a:r>
              <a:rPr lang="en-US"/>
              <a:t>3/22/2025</a:t>
            </a:r>
            <a:endParaRPr lang="en-US" dirty="0"/>
          </a:p>
        </p:txBody>
      </p:sp>
      <p:sp>
        <p:nvSpPr>
          <p:cNvPr id="3" name="Footer Placeholder 2">
            <a:extLst>
              <a:ext uri="{FF2B5EF4-FFF2-40B4-BE49-F238E27FC236}">
                <a16:creationId xmlns:a16="http://schemas.microsoft.com/office/drawing/2014/main" id="{95FA7501-B913-91A5-B9CB-3DD339EB6504}"/>
              </a:ext>
            </a:extLst>
          </p:cNvPr>
          <p:cNvSpPr>
            <a:spLocks noGrp="1"/>
          </p:cNvSpPr>
          <p:nvPr>
            <p:ph type="ftr" sz="quarter" idx="11"/>
          </p:nvPr>
        </p:nvSpPr>
        <p:spPr/>
        <p:txBody>
          <a:bodyPr/>
          <a:lstStyle/>
          <a:p>
            <a:r>
              <a:rPr lang="en-US"/>
              <a:t>Software Engineering</a:t>
            </a:r>
            <a:endParaRPr lang="en-US" dirty="0"/>
          </a:p>
        </p:txBody>
      </p:sp>
      <p:sp>
        <p:nvSpPr>
          <p:cNvPr id="4" name="Slide Number Placeholder 3">
            <a:extLst>
              <a:ext uri="{FF2B5EF4-FFF2-40B4-BE49-F238E27FC236}">
                <a16:creationId xmlns:a16="http://schemas.microsoft.com/office/drawing/2014/main" id="{716837A0-EB98-18BC-5225-467BBDAFE209}"/>
              </a:ext>
            </a:extLst>
          </p:cNvPr>
          <p:cNvSpPr>
            <a:spLocks noGrp="1"/>
          </p:cNvSpPr>
          <p:nvPr>
            <p:ph type="sldNum" sz="quarter" idx="12"/>
          </p:nvPr>
        </p:nvSpPr>
        <p:spPr/>
        <p:txBody>
          <a:bodyPr/>
          <a:lstStyle/>
          <a:p>
            <a:fld id="{3A98EE3D-8CD1-4C3F-BD1C-C98C9596463C}" type="slidenum">
              <a:rPr lang="en-US" smtClean="0"/>
              <a:t>17</a:t>
            </a:fld>
            <a:endParaRPr lang="en-US" dirty="0"/>
          </a:p>
        </p:txBody>
      </p:sp>
      <p:sp>
        <p:nvSpPr>
          <p:cNvPr id="6" name="Title 1"/>
          <p:cNvSpPr txBox="1">
            <a:spLocks/>
          </p:cNvSpPr>
          <p:nvPr/>
        </p:nvSpPr>
        <p:spPr>
          <a:xfrm>
            <a:off x="-1641683" y="-356049"/>
            <a:ext cx="9615643" cy="1197517"/>
          </a:xfrm>
          <a:prstGeom prst="rect">
            <a:avLst/>
          </a:prstGeom>
        </p:spPr>
        <p:txBody>
          <a:bodyPr>
            <a:noAutofit/>
          </a:bodyPr>
          <a:lst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sz="3200" b="1" i="1" dirty="0">
              <a:latin typeface="Times New Roman" panose="02020603050405020304" pitchFamily="18" charset="0"/>
              <a:cs typeface="Times New Roman" panose="02020603050405020304" pitchFamily="18" charset="0"/>
            </a:endParaRPr>
          </a:p>
          <a:p>
            <a:r>
              <a:rPr lang="en-IN" sz="2400" b="1" i="1" dirty="0">
                <a:latin typeface="Times New Roman" panose="02020603050405020304" pitchFamily="18" charset="0"/>
                <a:cs typeface="Times New Roman" panose="02020603050405020304" pitchFamily="18" charset="0"/>
              </a:rPr>
              <a:t>                                                                          </a:t>
            </a:r>
          </a:p>
        </p:txBody>
      </p:sp>
      <p:pic>
        <p:nvPicPr>
          <p:cNvPr id="17" name="Picture 16">
            <a:extLst>
              <a:ext uri="{FF2B5EF4-FFF2-40B4-BE49-F238E27FC236}">
                <a16:creationId xmlns:a16="http://schemas.microsoft.com/office/drawing/2014/main" id="{6276EA96-D499-DEC6-9280-4D021E0432AB}"/>
              </a:ext>
            </a:extLst>
          </p:cNvPr>
          <p:cNvPicPr>
            <a:picLocks noChangeAspect="1"/>
          </p:cNvPicPr>
          <p:nvPr/>
        </p:nvPicPr>
        <p:blipFill>
          <a:blip r:embed="rId2"/>
          <a:stretch>
            <a:fillRect/>
          </a:stretch>
        </p:blipFill>
        <p:spPr>
          <a:xfrm>
            <a:off x="0" y="0"/>
            <a:ext cx="12192000" cy="6105832"/>
          </a:xfrm>
          <a:prstGeom prst="rect">
            <a:avLst/>
          </a:prstGeom>
        </p:spPr>
      </p:pic>
      <p:sp>
        <p:nvSpPr>
          <p:cNvPr id="18" name="TextBox 17">
            <a:extLst>
              <a:ext uri="{FF2B5EF4-FFF2-40B4-BE49-F238E27FC236}">
                <a16:creationId xmlns:a16="http://schemas.microsoft.com/office/drawing/2014/main" id="{439E7942-34AC-E47B-629C-67CBCB6F6315}"/>
              </a:ext>
            </a:extLst>
          </p:cNvPr>
          <p:cNvSpPr txBox="1"/>
          <p:nvPr/>
        </p:nvSpPr>
        <p:spPr>
          <a:xfrm>
            <a:off x="6243484" y="752168"/>
            <a:ext cx="5368413" cy="1200329"/>
          </a:xfrm>
          <a:prstGeom prst="rect">
            <a:avLst/>
          </a:prstGeom>
          <a:noFill/>
        </p:spPr>
        <p:txBody>
          <a:bodyPr wrap="square" rtlCol="0">
            <a:spAutoFit/>
          </a:bodyPr>
          <a:lstStyle/>
          <a:p>
            <a:r>
              <a:rPr lang="en-IN" sz="2400" b="1" i="1" dirty="0">
                <a:latin typeface="Algerian" panose="04020705040A02060702" pitchFamily="82" charset="0"/>
              </a:rPr>
              <a:t>TEAM,</a:t>
            </a:r>
          </a:p>
          <a:p>
            <a:endParaRPr lang="en-IN" sz="2400" b="1" i="1" dirty="0">
              <a:latin typeface="Algerian" panose="04020705040A02060702" pitchFamily="82" charset="0"/>
            </a:endParaRPr>
          </a:p>
          <a:p>
            <a:r>
              <a:rPr lang="en-IN" sz="2400" b="1" i="1" dirty="0">
                <a:latin typeface="Algerian" panose="04020705040A02060702" pitchFamily="82" charset="0"/>
              </a:rPr>
              <a:t>TECH_TWEAKERS</a:t>
            </a:r>
          </a:p>
        </p:txBody>
      </p:sp>
    </p:spTree>
    <p:extLst>
      <p:ext uri="{BB962C8B-B14F-4D97-AF65-F5344CB8AC3E}">
        <p14:creationId xmlns:p14="http://schemas.microsoft.com/office/powerpoint/2010/main" val="360335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AF846BE8-7BE2-3D33-3E4C-C7755DCC7D1F}"/>
              </a:ext>
            </a:extLst>
          </p:cNvPr>
          <p:cNvSpPr>
            <a:spLocks noGrp="1"/>
          </p:cNvSpPr>
          <p:nvPr>
            <p:ph idx="1"/>
          </p:nvPr>
        </p:nvSpPr>
        <p:spPr>
          <a:xfrm>
            <a:off x="654343" y="2111968"/>
            <a:ext cx="3844507" cy="4138196"/>
          </a:xfrm>
        </p:spPr>
        <p:txBody>
          <a:bodyPr>
            <a:noAutofit/>
          </a:bodyPr>
          <a:lstStyle/>
          <a:p>
            <a:pPr>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Objective</a:t>
            </a:r>
          </a:p>
          <a:p>
            <a:pPr>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Introduction</a:t>
            </a:r>
          </a:p>
          <a:p>
            <a:pPr>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What is Semantic Similarity?</a:t>
            </a:r>
          </a:p>
          <a:p>
            <a:pPr>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Why Open AI GPT?</a:t>
            </a:r>
          </a:p>
          <a:p>
            <a:pPr>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How did we start implementing? </a:t>
            </a:r>
          </a:p>
          <a:p>
            <a:pPr>
              <a:spcAft>
                <a:spcPts val="1200"/>
              </a:spcAf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Document Comparison Analysis</a:t>
            </a:r>
          </a:p>
          <a:p>
            <a:pPr>
              <a:spcAft>
                <a:spcPts val="1200"/>
              </a:spcAft>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Embedding and Similarity Calculation</a:t>
            </a:r>
          </a:p>
          <a:p>
            <a:pPr>
              <a:spcAft>
                <a:spcPts val="1200"/>
              </a:spcAft>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109728" indent="0">
              <a:buNone/>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6F6FE67F-B4AE-130A-A0F5-7AA39416E12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732F6F3B-D0D9-275F-ED9A-93477D6CCAD9}"/>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19D96A6B-53EF-875C-E150-47F6072C77E6}"/>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7" name="object 36">
            <a:extLst>
              <a:ext uri="{FF2B5EF4-FFF2-40B4-BE49-F238E27FC236}">
                <a16:creationId xmlns:a16="http://schemas.microsoft.com/office/drawing/2014/main" id="{6DE9C0FF-9506-230A-E31C-89A29177B67F}"/>
              </a:ext>
            </a:extLst>
          </p:cNvPr>
          <p:cNvPicPr/>
          <p:nvPr/>
        </p:nvPicPr>
        <p:blipFill>
          <a:blip r:embed="rId2" cstate="print"/>
          <a:stretch>
            <a:fillRect/>
          </a:stretch>
        </p:blipFill>
        <p:spPr>
          <a:xfrm>
            <a:off x="9959538" y="576062"/>
            <a:ext cx="1869948" cy="613176"/>
          </a:xfrm>
          <a:prstGeom prst="rect">
            <a:avLst/>
          </a:prstGeom>
        </p:spPr>
      </p:pic>
      <p:sp>
        <p:nvSpPr>
          <p:cNvPr id="10" name="Content Placeholder 8">
            <a:extLst>
              <a:ext uri="{FF2B5EF4-FFF2-40B4-BE49-F238E27FC236}">
                <a16:creationId xmlns:a16="http://schemas.microsoft.com/office/drawing/2014/main" id="{AF846BE8-7BE2-3D33-3E4C-C7755DCC7D1F}"/>
              </a:ext>
            </a:extLst>
          </p:cNvPr>
          <p:cNvSpPr txBox="1">
            <a:spLocks/>
          </p:cNvSpPr>
          <p:nvPr/>
        </p:nvSpPr>
        <p:spPr>
          <a:xfrm>
            <a:off x="6219991" y="2282655"/>
            <a:ext cx="3844507" cy="4402957"/>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marL="109728" indent="0">
              <a:spcBef>
                <a:spcPct val="20000"/>
              </a:spcBef>
              <a:buClr>
                <a:schemeClr val="accent1"/>
              </a:buClr>
              <a:buSzPct val="100000"/>
              <a:buNone/>
            </a:pPr>
            <a:endParaRPr lang="en-IN" sz="2000" dirty="0">
              <a:solidFill>
                <a:schemeClr val="tx2"/>
              </a:solidFill>
              <a:latin typeface="Times New Roman" panose="02020603050405020304" pitchFamily="18" charset="0"/>
              <a:cs typeface="Times New Roman" panose="02020603050405020304" pitchFamily="18" charset="0"/>
            </a:endParaRPr>
          </a:p>
          <a:p>
            <a:pPr>
              <a:spcBef>
                <a:spcPct val="20000"/>
              </a:spcBef>
              <a:spcAft>
                <a:spcPts val="1200"/>
              </a:spcAft>
              <a:buClr>
                <a:schemeClr val="accent1"/>
              </a:buClr>
              <a:buSzPct val="100000"/>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Visualization</a:t>
            </a:r>
          </a:p>
          <a:p>
            <a:pPr>
              <a:spcBef>
                <a:spcPct val="20000"/>
              </a:spcBef>
              <a:spcAft>
                <a:spcPts val="1200"/>
              </a:spcAft>
              <a:buClr>
                <a:schemeClr val="accent1"/>
              </a:buClr>
              <a:buSzPct val="100000"/>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Test Execution Method</a:t>
            </a:r>
          </a:p>
          <a:p>
            <a:pPr>
              <a:spcBef>
                <a:spcPct val="20000"/>
              </a:spcBef>
              <a:spcAft>
                <a:spcPts val="1200"/>
              </a:spcAft>
              <a:buClr>
                <a:schemeClr val="accent1"/>
              </a:buClr>
              <a:buSzPct val="100000"/>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Results</a:t>
            </a:r>
          </a:p>
          <a:p>
            <a:pPr>
              <a:spcBef>
                <a:spcPct val="20000"/>
              </a:spcBef>
              <a:spcAft>
                <a:spcPts val="1200"/>
              </a:spcAft>
              <a:buClr>
                <a:schemeClr val="accent1"/>
              </a:buClr>
              <a:buSzPct val="100000"/>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Overcoming Limitations &amp; Future Scope</a:t>
            </a:r>
          </a:p>
          <a:p>
            <a:pPr>
              <a:spcBef>
                <a:spcPct val="20000"/>
              </a:spcBef>
              <a:spcAft>
                <a:spcPts val="1200"/>
              </a:spcAft>
              <a:buClr>
                <a:schemeClr val="accent1"/>
              </a:buClr>
              <a:buSzPct val="100000"/>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Conclusion</a:t>
            </a:r>
          </a:p>
          <a:p>
            <a:pPr>
              <a:spcBef>
                <a:spcPct val="20000"/>
              </a:spcBef>
              <a:spcAft>
                <a:spcPts val="1200"/>
              </a:spcAft>
              <a:buClr>
                <a:schemeClr val="accent1"/>
              </a:buClr>
              <a:buSzPct val="100000"/>
              <a:buFont typeface="Wingdings" panose="05000000000000000000" pitchFamily="2" charset="2"/>
              <a:buChar char="Ø"/>
            </a:pPr>
            <a:r>
              <a:rPr lang="en-IN" sz="2000" dirty="0">
                <a:solidFill>
                  <a:schemeClr val="tx2"/>
                </a:solidFill>
                <a:latin typeface="Times New Roman" panose="02020603050405020304" pitchFamily="18" charset="0"/>
                <a:cs typeface="Times New Roman" panose="02020603050405020304" pitchFamily="18" charset="0"/>
              </a:rPr>
              <a:t>References</a:t>
            </a:r>
          </a:p>
          <a:p>
            <a:endParaRPr lang="en-US" sz="2000" dirty="0"/>
          </a:p>
        </p:txBody>
      </p:sp>
      <p:sp>
        <p:nvSpPr>
          <p:cNvPr id="13" name="TextBox 12">
            <a:extLst>
              <a:ext uri="{FF2B5EF4-FFF2-40B4-BE49-F238E27FC236}">
                <a16:creationId xmlns:a16="http://schemas.microsoft.com/office/drawing/2014/main" id="{40701F3E-4FEC-C14B-49F8-A5FED67EDADE}"/>
              </a:ext>
            </a:extLst>
          </p:cNvPr>
          <p:cNvSpPr txBox="1"/>
          <p:nvPr/>
        </p:nvSpPr>
        <p:spPr>
          <a:xfrm>
            <a:off x="1514168" y="599153"/>
            <a:ext cx="7364477" cy="523220"/>
          </a:xfrm>
          <a:prstGeom prst="rect">
            <a:avLst/>
          </a:prstGeom>
          <a:noFill/>
        </p:spPr>
        <p:txBody>
          <a:bodyPr wrap="square">
            <a:spAutoFit/>
          </a:bodyPr>
          <a:lstStyle/>
          <a:p>
            <a:r>
              <a:rPr lang="en-US" sz="2800" b="1" i="1" dirty="0">
                <a:solidFill>
                  <a:schemeClr val="bg1"/>
                </a:solidFill>
                <a:latin typeface="Times New Roman" pitchFamily="18" charset="0"/>
                <a:cs typeface="Times New Roman" pitchFamily="18" charset="0"/>
              </a:rPr>
              <a:t>JOURNEY THROUGH THE PRESENTATION</a:t>
            </a:r>
            <a:endParaRPr lang="en-IN" sz="2800" b="1" i="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78465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07F488-1F93-43BA-BA1E-2E1803BFCCD9}"/>
              </a:ext>
            </a:extLst>
          </p:cNvPr>
          <p:cNvSpPr>
            <a:spLocks noGrp="1"/>
          </p:cNvSpPr>
          <p:nvPr>
            <p:ph idx="1"/>
          </p:nvPr>
        </p:nvSpPr>
        <p:spPr>
          <a:xfrm>
            <a:off x="581194" y="2340866"/>
            <a:ext cx="11029615" cy="3401175"/>
          </a:xfrm>
        </p:spPr>
        <p:txBody>
          <a:bodyPr>
            <a:normAutofit/>
          </a:bodyPr>
          <a:lstStyle/>
          <a:p>
            <a:pPr marL="0" indent="0" algn="just">
              <a:buNone/>
            </a:pPr>
            <a:endParaRPr lang="en-US" dirty="0">
              <a:latin typeface="Times New Roman" panose="02020603050405020304" pitchFamily="18" charset="0"/>
              <a:cs typeface="Times New Roman" panose="02020603050405020304" pitchFamily="18" charset="0"/>
            </a:endParaRPr>
          </a:p>
          <a:p>
            <a:pPr lvl="1"/>
            <a:r>
              <a:rPr lang="en-US" sz="2000" dirty="0">
                <a:latin typeface="Times New Roman" pitchFamily="18" charset="0"/>
                <a:cs typeface="Times New Roman" pitchFamily="18" charset="0"/>
              </a:rPr>
              <a:t>Develop a scalable framework for Semantic Analysis of Textual Data focusing on words/phrases and/or documents comparisons using OpenAI embeddings and Cosine Similarity Algorithms. The tool offers flexible preprocessing, ensuring contextually relevant similarity assessments. It demonstrates effectiveness in capturing semantic nuances with practical applications like resume filtering, admission categorization, and content classification. Visual tools enhance understanding of similarity metrics, promoting further research in natural language processing.</a:t>
            </a:r>
          </a:p>
          <a:p>
            <a:endParaRPr lang="en-IN" dirty="0"/>
          </a:p>
        </p:txBody>
      </p:sp>
      <p:sp>
        <p:nvSpPr>
          <p:cNvPr id="4" name="Date Placeholder 3">
            <a:extLst>
              <a:ext uri="{FF2B5EF4-FFF2-40B4-BE49-F238E27FC236}">
                <a16:creationId xmlns:a16="http://schemas.microsoft.com/office/drawing/2014/main" id="{9CEBC7AB-D379-ABBC-7D7B-E10BE6E3C334}"/>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5B97370A-7F33-AF62-F859-926D7C513900}"/>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DD1EA319-B41E-8142-4805-6EDDE687F541}"/>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object 36">
            <a:extLst>
              <a:ext uri="{FF2B5EF4-FFF2-40B4-BE49-F238E27FC236}">
                <a16:creationId xmlns:a16="http://schemas.microsoft.com/office/drawing/2014/main" id="{DBCE6FCE-521C-32B4-F9F1-A9F9B741186B}"/>
              </a:ext>
            </a:extLst>
          </p:cNvPr>
          <p:cNvPicPr/>
          <p:nvPr/>
        </p:nvPicPr>
        <p:blipFill>
          <a:blip r:embed="rId3" cstate="print"/>
          <a:stretch>
            <a:fillRect/>
          </a:stretch>
        </p:blipFill>
        <p:spPr>
          <a:xfrm>
            <a:off x="9740862" y="583739"/>
            <a:ext cx="1869948" cy="613176"/>
          </a:xfrm>
          <a:prstGeom prst="rect">
            <a:avLst/>
          </a:prstGeom>
        </p:spPr>
      </p:pic>
      <p:sp>
        <p:nvSpPr>
          <p:cNvPr id="9" name="Title 1"/>
          <p:cNvSpPr>
            <a:spLocks noGrp="1"/>
          </p:cNvSpPr>
          <p:nvPr>
            <p:ph type="title"/>
          </p:nvPr>
        </p:nvSpPr>
        <p:spPr>
          <a:xfrm>
            <a:off x="421064" y="734254"/>
            <a:ext cx="10972800" cy="551999"/>
          </a:xfrm>
        </p:spPr>
        <p:txBody>
          <a:bodyPr>
            <a:noAutofit/>
          </a:bodyPr>
          <a:lstStyle/>
          <a:p>
            <a:r>
              <a:rPr lang="en-IN" sz="2800" b="1" i="1" dirty="0">
                <a:solidFill>
                  <a:schemeClr val="bg1"/>
                </a:solidFill>
                <a:latin typeface="Times New Roman" pitchFamily="18" charset="0"/>
                <a:cs typeface="Times New Roman" pitchFamily="18" charset="0"/>
              </a:rPr>
              <a:t>OBJECTIVE</a:t>
            </a:r>
          </a:p>
        </p:txBody>
      </p:sp>
    </p:spTree>
    <p:extLst>
      <p:ext uri="{BB962C8B-B14F-4D97-AF65-F5344CB8AC3E}">
        <p14:creationId xmlns:p14="http://schemas.microsoft.com/office/powerpoint/2010/main" val="1796913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E00ED82-5DE3-74C0-937F-9FD3ACAD73A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2AEC4201-E3B7-3A3F-9BDA-3D80F5A7588B}"/>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15950A93-6DAE-0C0B-8FF1-62EDB1A23714}"/>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object 36">
            <a:extLst>
              <a:ext uri="{FF2B5EF4-FFF2-40B4-BE49-F238E27FC236}">
                <a16:creationId xmlns:a16="http://schemas.microsoft.com/office/drawing/2014/main" id="{98D31EBA-B69B-4554-2E3A-C473FB1DC6AE}"/>
              </a:ext>
            </a:extLst>
          </p:cNvPr>
          <p:cNvPicPr/>
          <p:nvPr/>
        </p:nvPicPr>
        <p:blipFill>
          <a:blip r:embed="rId2" cstate="print"/>
          <a:stretch>
            <a:fillRect/>
          </a:stretch>
        </p:blipFill>
        <p:spPr>
          <a:xfrm>
            <a:off x="9740862" y="583739"/>
            <a:ext cx="1869948" cy="613176"/>
          </a:xfrm>
          <a:prstGeom prst="rect">
            <a:avLst/>
          </a:prstGeom>
        </p:spPr>
      </p:pic>
      <p:sp>
        <p:nvSpPr>
          <p:cNvPr id="10" name="Rectangle: Rounded Corners 9">
            <a:extLst>
              <a:ext uri="{FF2B5EF4-FFF2-40B4-BE49-F238E27FC236}">
                <a16:creationId xmlns:a16="http://schemas.microsoft.com/office/drawing/2014/main" id="{75C57E34-7395-23D5-132C-4E9D4442EC93}"/>
              </a:ext>
            </a:extLst>
          </p:cNvPr>
          <p:cNvSpPr/>
          <p:nvPr/>
        </p:nvSpPr>
        <p:spPr>
          <a:xfrm>
            <a:off x="6546476" y="3765022"/>
            <a:ext cx="3285781" cy="740990"/>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just"/>
            <a:r>
              <a:rPr lang="en-IN" sz="1400" dirty="0">
                <a:solidFill>
                  <a:schemeClr val="bg1"/>
                </a:solidFill>
                <a:latin typeface="Times New Roman" pitchFamily="18" charset="0"/>
                <a:cs typeface="Times New Roman" pitchFamily="18" charset="0"/>
              </a:rPr>
              <a:t>If two words are not similar , but have same meaning, then they are semantically similar</a:t>
            </a:r>
          </a:p>
        </p:txBody>
      </p:sp>
      <p:sp>
        <p:nvSpPr>
          <p:cNvPr id="11" name="Rectangle: Rounded Corners 10">
            <a:extLst>
              <a:ext uri="{FF2B5EF4-FFF2-40B4-BE49-F238E27FC236}">
                <a16:creationId xmlns:a16="http://schemas.microsoft.com/office/drawing/2014/main" id="{55780ACA-820D-E7DC-462F-D301E7DABBFF}"/>
              </a:ext>
            </a:extLst>
          </p:cNvPr>
          <p:cNvSpPr/>
          <p:nvPr/>
        </p:nvSpPr>
        <p:spPr>
          <a:xfrm>
            <a:off x="3582596" y="5094467"/>
            <a:ext cx="1893971" cy="684164"/>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solidFill>
                  <a:schemeClr val="bg1"/>
                </a:solidFill>
                <a:latin typeface="Times New Roman" pitchFamily="18" charset="0"/>
                <a:cs typeface="Times New Roman" pitchFamily="18" charset="0"/>
              </a:rPr>
              <a:t>Hybrid Similarity</a:t>
            </a:r>
          </a:p>
        </p:txBody>
      </p:sp>
      <p:sp>
        <p:nvSpPr>
          <p:cNvPr id="12" name="Rectangle: Rounded Corners 11">
            <a:extLst>
              <a:ext uri="{FF2B5EF4-FFF2-40B4-BE49-F238E27FC236}">
                <a16:creationId xmlns:a16="http://schemas.microsoft.com/office/drawing/2014/main" id="{B37CA8C2-2C44-210A-F845-90880DC31DD9}"/>
              </a:ext>
            </a:extLst>
          </p:cNvPr>
          <p:cNvSpPr/>
          <p:nvPr/>
        </p:nvSpPr>
        <p:spPr>
          <a:xfrm>
            <a:off x="3582597" y="3765021"/>
            <a:ext cx="1893971" cy="740991"/>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solidFill>
                  <a:schemeClr val="bg1"/>
                </a:solidFill>
                <a:latin typeface="Times New Roman" pitchFamily="18" charset="0"/>
                <a:cs typeface="Times New Roman" pitchFamily="18" charset="0"/>
              </a:rPr>
              <a:t>Semantic-based Similarity</a:t>
            </a:r>
          </a:p>
        </p:txBody>
      </p:sp>
      <p:sp>
        <p:nvSpPr>
          <p:cNvPr id="13" name="Rectangle: Rounded Corners 12">
            <a:extLst>
              <a:ext uri="{FF2B5EF4-FFF2-40B4-BE49-F238E27FC236}">
                <a16:creationId xmlns:a16="http://schemas.microsoft.com/office/drawing/2014/main" id="{E3641130-070E-AC9A-F18F-9FAAE18C647F}"/>
              </a:ext>
            </a:extLst>
          </p:cNvPr>
          <p:cNvSpPr/>
          <p:nvPr/>
        </p:nvSpPr>
        <p:spPr>
          <a:xfrm>
            <a:off x="3582597" y="2714920"/>
            <a:ext cx="1893971" cy="573970"/>
          </a:xfrm>
          <a:prstGeom prst="roundRect">
            <a:avLst/>
          </a:prstGeom>
          <a:solidFill>
            <a:schemeClr val="accent2">
              <a:lumMod val="7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solidFill>
                  <a:schemeClr val="bg1"/>
                </a:solidFill>
                <a:latin typeface="Times New Roman" pitchFamily="18" charset="0"/>
                <a:cs typeface="Times New Roman" pitchFamily="18" charset="0"/>
              </a:rPr>
              <a:t>Lexical-based Similarity</a:t>
            </a:r>
          </a:p>
        </p:txBody>
      </p:sp>
      <p:sp>
        <p:nvSpPr>
          <p:cNvPr id="14" name="Oval 13">
            <a:extLst>
              <a:ext uri="{FF2B5EF4-FFF2-40B4-BE49-F238E27FC236}">
                <a16:creationId xmlns:a16="http://schemas.microsoft.com/office/drawing/2014/main" id="{22FD4298-A01D-84F6-5377-19F7435CA916}"/>
              </a:ext>
            </a:extLst>
          </p:cNvPr>
          <p:cNvSpPr/>
          <p:nvPr/>
        </p:nvSpPr>
        <p:spPr>
          <a:xfrm>
            <a:off x="516742" y="3765021"/>
            <a:ext cx="1799303" cy="914400"/>
          </a:xfrm>
          <a:prstGeom prst="ellipse">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ctr"/>
            <a:r>
              <a:rPr lang="en-IN" sz="1400" dirty="0">
                <a:solidFill>
                  <a:schemeClr val="bg1"/>
                </a:solidFill>
                <a:latin typeface="Times New Roman" pitchFamily="18" charset="0"/>
                <a:cs typeface="Times New Roman" pitchFamily="18" charset="0"/>
              </a:rPr>
              <a:t>Text Similarity</a:t>
            </a:r>
          </a:p>
        </p:txBody>
      </p:sp>
      <p:sp>
        <p:nvSpPr>
          <p:cNvPr id="15" name="Rectangle: Rounded Corners 14">
            <a:extLst>
              <a:ext uri="{FF2B5EF4-FFF2-40B4-BE49-F238E27FC236}">
                <a16:creationId xmlns:a16="http://schemas.microsoft.com/office/drawing/2014/main" id="{A5F91BE4-A65D-BA4A-8C99-2A2B26DABC33}"/>
              </a:ext>
            </a:extLst>
          </p:cNvPr>
          <p:cNvSpPr/>
          <p:nvPr/>
        </p:nvSpPr>
        <p:spPr>
          <a:xfrm>
            <a:off x="6546474" y="2714920"/>
            <a:ext cx="3285781" cy="573970"/>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just"/>
            <a:r>
              <a:rPr lang="en-IN" sz="1400" dirty="0">
                <a:solidFill>
                  <a:schemeClr val="bg1"/>
                </a:solidFill>
                <a:latin typeface="Times New Roman" pitchFamily="18" charset="0"/>
                <a:cs typeface="Times New Roman" pitchFamily="18" charset="0"/>
              </a:rPr>
              <a:t>If two words have a similar sequence of character, then lexically similar.</a:t>
            </a:r>
          </a:p>
        </p:txBody>
      </p:sp>
      <p:sp>
        <p:nvSpPr>
          <p:cNvPr id="16" name="Rectangle: Rounded Corners 15">
            <a:extLst>
              <a:ext uri="{FF2B5EF4-FFF2-40B4-BE49-F238E27FC236}">
                <a16:creationId xmlns:a16="http://schemas.microsoft.com/office/drawing/2014/main" id="{B45C759E-4CE6-9257-A3F6-32F477940F92}"/>
              </a:ext>
            </a:extLst>
          </p:cNvPr>
          <p:cNvSpPr/>
          <p:nvPr/>
        </p:nvSpPr>
        <p:spPr>
          <a:xfrm>
            <a:off x="6546475" y="5094467"/>
            <a:ext cx="3325111" cy="684164"/>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just"/>
            <a:r>
              <a:rPr lang="en-IN" sz="1400" dirty="0">
                <a:solidFill>
                  <a:schemeClr val="bg1"/>
                </a:solidFill>
                <a:latin typeface="Times New Roman" pitchFamily="18" charset="0"/>
                <a:cs typeface="Times New Roman" pitchFamily="18" charset="0"/>
              </a:rPr>
              <a:t>Hybrid combination of different similarity methods.</a:t>
            </a:r>
          </a:p>
        </p:txBody>
      </p:sp>
      <p:cxnSp>
        <p:nvCxnSpPr>
          <p:cNvPr id="18" name="Straight Arrow Connector 17">
            <a:extLst>
              <a:ext uri="{FF2B5EF4-FFF2-40B4-BE49-F238E27FC236}">
                <a16:creationId xmlns:a16="http://schemas.microsoft.com/office/drawing/2014/main" id="{7E4616F7-8934-6547-69E5-9E7EF7BAFCFD}"/>
              </a:ext>
            </a:extLst>
          </p:cNvPr>
          <p:cNvCxnSpPr>
            <a:endCxn id="13" idx="1"/>
          </p:cNvCxnSpPr>
          <p:nvPr/>
        </p:nvCxnSpPr>
        <p:spPr>
          <a:xfrm flipV="1">
            <a:off x="2241757" y="3001905"/>
            <a:ext cx="1340840" cy="102932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FF534DE-F0B9-FA2E-9982-24AD5D5D8DA2}"/>
              </a:ext>
            </a:extLst>
          </p:cNvPr>
          <p:cNvCxnSpPr>
            <a:stCxn id="14" idx="6"/>
          </p:cNvCxnSpPr>
          <p:nvPr/>
        </p:nvCxnSpPr>
        <p:spPr>
          <a:xfrm>
            <a:off x="2316045" y="4222221"/>
            <a:ext cx="1266550"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DF69568-E523-862B-52EF-6DA3B7636F1C}"/>
              </a:ext>
            </a:extLst>
          </p:cNvPr>
          <p:cNvCxnSpPr/>
          <p:nvPr/>
        </p:nvCxnSpPr>
        <p:spPr>
          <a:xfrm>
            <a:off x="2241755" y="4434350"/>
            <a:ext cx="1340840" cy="1012723"/>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BA37825-FCD0-B010-C026-965EDA3C9A30}"/>
              </a:ext>
            </a:extLst>
          </p:cNvPr>
          <p:cNvCxnSpPr/>
          <p:nvPr/>
        </p:nvCxnSpPr>
        <p:spPr>
          <a:xfrm flipV="1">
            <a:off x="5476566" y="3001905"/>
            <a:ext cx="1069909" cy="13342"/>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FD4C4FC-6A75-EA4D-2E3B-9CA75969E2B0}"/>
              </a:ext>
            </a:extLst>
          </p:cNvPr>
          <p:cNvCxnSpPr/>
          <p:nvPr/>
        </p:nvCxnSpPr>
        <p:spPr>
          <a:xfrm>
            <a:off x="5476568" y="4301613"/>
            <a:ext cx="1069909"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AB40F2B-75B8-DF7C-E8B0-535D29655FC7}"/>
              </a:ext>
            </a:extLst>
          </p:cNvPr>
          <p:cNvCxnSpPr/>
          <p:nvPr/>
        </p:nvCxnSpPr>
        <p:spPr>
          <a:xfrm>
            <a:off x="5476567" y="5579806"/>
            <a:ext cx="1069909" cy="0"/>
          </a:xfrm>
          <a:prstGeom prst="straightConnector1">
            <a:avLst/>
          </a:prstGeom>
          <a:ln>
            <a:solidFill>
              <a:schemeClr val="bg2">
                <a:lumMod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Title 1"/>
          <p:cNvSpPr>
            <a:spLocks noGrp="1"/>
          </p:cNvSpPr>
          <p:nvPr>
            <p:ph type="title"/>
          </p:nvPr>
        </p:nvSpPr>
        <p:spPr>
          <a:xfrm>
            <a:off x="609600" y="338328"/>
            <a:ext cx="10972800" cy="1252728"/>
          </a:xfrm>
        </p:spPr>
        <p:txBody>
          <a:bodyPr>
            <a:noAutofit/>
          </a:bodyPr>
          <a:lstStyle/>
          <a:p>
            <a:r>
              <a:rPr lang="en-IN" sz="2800" b="1" i="1" dirty="0">
                <a:solidFill>
                  <a:schemeClr val="bg1"/>
                </a:solidFill>
                <a:latin typeface="Times New Roman" pitchFamily="18" charset="0"/>
                <a:cs typeface="Times New Roman" pitchFamily="18" charset="0"/>
              </a:rPr>
              <a:t>INTRODUCTION</a:t>
            </a:r>
          </a:p>
        </p:txBody>
      </p:sp>
    </p:spTree>
    <p:extLst>
      <p:ext uri="{BB962C8B-B14F-4D97-AF65-F5344CB8AC3E}">
        <p14:creationId xmlns:p14="http://schemas.microsoft.com/office/powerpoint/2010/main" val="1587860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5EF051-5812-FB3C-6221-D942871D5A18}"/>
              </a:ext>
            </a:extLst>
          </p:cNvPr>
          <p:cNvSpPr>
            <a:spLocks noGrp="1"/>
          </p:cNvSpPr>
          <p:nvPr>
            <p:ph idx="1"/>
          </p:nvPr>
        </p:nvSpPr>
        <p:spPr>
          <a:xfrm>
            <a:off x="473038" y="2231138"/>
            <a:ext cx="11029615" cy="4090131"/>
          </a:xfrm>
        </p:spPr>
        <p:txBody>
          <a:bodyPr>
            <a:normAutofit/>
          </a:bodyPr>
          <a:lstStyle/>
          <a:p>
            <a:pPr>
              <a:buFont typeface="Wingdings" panose="05000000000000000000" pitchFamily="2" charset="2"/>
              <a:buChar char="v"/>
            </a:pPr>
            <a:endParaRPr lang="en-US" sz="2000" dirty="0">
              <a:solidFill>
                <a:schemeClr val="accent2"/>
              </a:solidFill>
              <a:latin typeface="Times New Roman" pitchFamily="18" charset="0"/>
              <a:cs typeface="Times New Roman" pitchFamily="18" charset="0"/>
            </a:endParaRPr>
          </a:p>
          <a:p>
            <a:pPr lvl="1"/>
            <a:r>
              <a:rPr lang="en-US" sz="1700" dirty="0">
                <a:latin typeface="Times New Roman" pitchFamily="18" charset="0"/>
                <a:cs typeface="Times New Roman" pitchFamily="18" charset="0"/>
              </a:rPr>
              <a:t>Semantic similarity is a measure that is defined across a collection of documents or phrases, unlike lexicographical similarity or the statistical similarity stated above. It relies the idea of distance between objects on the degree of semantic content or similarity between them. Semantic relations between the documents can be used to quantify and identify their direct and indirect relationships, which is the basis for similarity between them. Estimating the semantic similarity between text data is one of the most challenging and unsolved research problems in the field of natural language processing (NLP).</a:t>
            </a:r>
          </a:p>
          <a:p>
            <a:pPr marL="301943" lvl="1" indent="0">
              <a:buNone/>
            </a:pPr>
            <a:r>
              <a:rPr lang="en-US" sz="1700" dirty="0">
                <a:latin typeface="Times New Roman" pitchFamily="18" charset="0"/>
                <a:cs typeface="Times New Roman" pitchFamily="18" charset="0"/>
              </a:rPr>
              <a:t> </a:t>
            </a:r>
          </a:p>
          <a:p>
            <a:pPr lvl="1"/>
            <a:r>
              <a:rPr lang="en-US" sz="1700" dirty="0">
                <a:latin typeface="Times New Roman" pitchFamily="18" charset="0"/>
                <a:cs typeface="Times New Roman" pitchFamily="18" charset="0"/>
              </a:rPr>
              <a:t>Information retrieval, clustering and recommendation systems are crucial NLP jobs</a:t>
            </a:r>
          </a:p>
          <a:p>
            <a:pPr lvl="1"/>
            <a:endParaRPr lang="en-US" sz="1700" dirty="0">
              <a:latin typeface="Times New Roman" pitchFamily="18" charset="0"/>
              <a:cs typeface="Times New Roman" pitchFamily="18" charset="0"/>
            </a:endParaRPr>
          </a:p>
          <a:p>
            <a:pPr lvl="1"/>
            <a:r>
              <a:rPr lang="en-US" sz="1700" dirty="0">
                <a:latin typeface="Times New Roman" pitchFamily="18" charset="0"/>
                <a:cs typeface="Times New Roman" pitchFamily="18" charset="0"/>
              </a:rPr>
              <a:t>Evaluates similarity using meaning rather than just words</a:t>
            </a:r>
          </a:p>
          <a:p>
            <a:pPr lvl="1"/>
            <a:endParaRPr lang="en-US" sz="1700" dirty="0">
              <a:latin typeface="Times New Roman" pitchFamily="18" charset="0"/>
              <a:cs typeface="Times New Roman" pitchFamily="18" charset="0"/>
            </a:endParaRPr>
          </a:p>
          <a:p>
            <a:pPr lvl="1"/>
            <a:r>
              <a:rPr lang="en-US" sz="1700" dirty="0">
                <a:latin typeface="Times New Roman" pitchFamily="18" charset="0"/>
                <a:cs typeface="Times New Roman" pitchFamily="18" charset="0"/>
              </a:rPr>
              <a:t>Assess both direct and indirect connections between texts</a:t>
            </a:r>
          </a:p>
          <a:p>
            <a:pPr>
              <a:buFont typeface="Wingdings" panose="05000000000000000000" pitchFamily="2" charset="2"/>
              <a:buChar char="v"/>
            </a:pPr>
            <a:endParaRPr lang="en-US" sz="2000" dirty="0">
              <a:latin typeface="Times New Roman" pitchFamily="18" charset="0"/>
              <a:cs typeface="Times New Roman" pitchFamily="18" charset="0"/>
            </a:endParaRPr>
          </a:p>
          <a:p>
            <a:pPr>
              <a:buFont typeface="Wingdings" panose="05000000000000000000" pitchFamily="2" charset="2"/>
              <a:buChar char="v"/>
            </a:pPr>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76E0C649-3678-D32A-9DF9-63F87B873993}"/>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B4C064DF-9D78-D733-7848-05D907DDE07F}"/>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D3901C69-E983-8101-1483-B68828E126E7}"/>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7" name="object 36">
            <a:extLst>
              <a:ext uri="{FF2B5EF4-FFF2-40B4-BE49-F238E27FC236}">
                <a16:creationId xmlns:a16="http://schemas.microsoft.com/office/drawing/2014/main" id="{FA7BE382-DB69-C373-9AF0-0977B573EC47}"/>
              </a:ext>
            </a:extLst>
          </p:cNvPr>
          <p:cNvPicPr/>
          <p:nvPr/>
        </p:nvPicPr>
        <p:blipFill>
          <a:blip r:embed="rId2" cstate="print"/>
          <a:stretch>
            <a:fillRect/>
          </a:stretch>
        </p:blipFill>
        <p:spPr>
          <a:xfrm>
            <a:off x="9740859" y="576062"/>
            <a:ext cx="1869948" cy="613176"/>
          </a:xfrm>
          <a:prstGeom prst="rect">
            <a:avLst/>
          </a:prstGeom>
        </p:spPr>
      </p:pic>
      <p:sp>
        <p:nvSpPr>
          <p:cNvPr id="9" name="TextBox 8">
            <a:extLst>
              <a:ext uri="{FF2B5EF4-FFF2-40B4-BE49-F238E27FC236}">
                <a16:creationId xmlns:a16="http://schemas.microsoft.com/office/drawing/2014/main" id="{D58820B5-7650-5458-B8CB-E2E1047763F9}"/>
              </a:ext>
            </a:extLst>
          </p:cNvPr>
          <p:cNvSpPr txBox="1"/>
          <p:nvPr/>
        </p:nvSpPr>
        <p:spPr>
          <a:xfrm>
            <a:off x="3529582" y="774667"/>
            <a:ext cx="6096000" cy="523220"/>
          </a:xfrm>
          <a:prstGeom prst="rect">
            <a:avLst/>
          </a:prstGeom>
          <a:noFill/>
        </p:spPr>
        <p:txBody>
          <a:bodyPr wrap="square">
            <a:spAutoFit/>
          </a:bodyPr>
          <a:lstStyle/>
          <a:p>
            <a:r>
              <a:rPr lang="en-IN" sz="2800" b="1" i="1" dirty="0">
                <a:solidFill>
                  <a:schemeClr val="bg1"/>
                </a:solidFill>
                <a:latin typeface="Times New Roman" pitchFamily="18" charset="0"/>
                <a:cs typeface="Times New Roman" pitchFamily="18" charset="0"/>
              </a:rPr>
              <a:t>WHAT IS SEMANTIC SIMILARITY?</a:t>
            </a:r>
          </a:p>
        </p:txBody>
      </p:sp>
    </p:spTree>
    <p:extLst>
      <p:ext uri="{BB962C8B-B14F-4D97-AF65-F5344CB8AC3E}">
        <p14:creationId xmlns:p14="http://schemas.microsoft.com/office/powerpoint/2010/main" val="648178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4A34AD2-A078-8B84-7685-63E63368455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B663D9A7-FBD3-DA6F-BFC0-5114588AEA56}"/>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id="{C81F8D8F-FA09-49C8-869C-7C31B9A14318}"/>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object 36">
            <a:extLst>
              <a:ext uri="{FF2B5EF4-FFF2-40B4-BE49-F238E27FC236}">
                <a16:creationId xmlns:a16="http://schemas.microsoft.com/office/drawing/2014/main" id="{D08A56D9-F6F0-530F-024C-8008D52661DC}"/>
              </a:ext>
            </a:extLst>
          </p:cNvPr>
          <p:cNvPicPr/>
          <p:nvPr/>
        </p:nvPicPr>
        <p:blipFill>
          <a:blip r:embed="rId2" cstate="print"/>
          <a:stretch>
            <a:fillRect/>
          </a:stretch>
        </p:blipFill>
        <p:spPr>
          <a:xfrm>
            <a:off x="9740862" y="583739"/>
            <a:ext cx="1869948" cy="613176"/>
          </a:xfrm>
          <a:prstGeom prst="rect">
            <a:avLst/>
          </a:prstGeom>
        </p:spPr>
      </p:pic>
      <p:sp>
        <p:nvSpPr>
          <p:cNvPr id="11" name="Rectangle: Rounded Corners 10">
            <a:extLst>
              <a:ext uri="{FF2B5EF4-FFF2-40B4-BE49-F238E27FC236}">
                <a16:creationId xmlns:a16="http://schemas.microsoft.com/office/drawing/2014/main" id="{9C3E76A4-4A12-B436-9416-E61A2C553F14}"/>
              </a:ext>
            </a:extLst>
          </p:cNvPr>
          <p:cNvSpPr/>
          <p:nvPr/>
        </p:nvSpPr>
        <p:spPr>
          <a:xfrm>
            <a:off x="1022554" y="2447498"/>
            <a:ext cx="3559279" cy="914400"/>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just"/>
            <a:r>
              <a:rPr lang="en-IN" sz="1400" dirty="0">
                <a:solidFill>
                  <a:schemeClr val="bg1"/>
                </a:solidFill>
                <a:latin typeface="Times New Roman" pitchFamily="18" charset="0"/>
                <a:cs typeface="Times New Roman" pitchFamily="18" charset="0"/>
              </a:rPr>
              <a:t>Classical Methods:</a:t>
            </a:r>
          </a:p>
          <a:p>
            <a:pPr algn="just"/>
            <a:r>
              <a:rPr lang="en-IN" sz="1400" dirty="0">
                <a:solidFill>
                  <a:schemeClr val="bg1"/>
                </a:solidFill>
                <a:latin typeface="Times New Roman" pitchFamily="18" charset="0"/>
                <a:cs typeface="Times New Roman" pitchFamily="18" charset="0"/>
              </a:rPr>
              <a:t>LSA(Latent Semantic Analysis ) and ESA(Explicit Semantic Analysis )</a:t>
            </a:r>
          </a:p>
        </p:txBody>
      </p:sp>
      <p:sp>
        <p:nvSpPr>
          <p:cNvPr id="12" name="Rectangle: Rounded Corners 11">
            <a:extLst>
              <a:ext uri="{FF2B5EF4-FFF2-40B4-BE49-F238E27FC236}">
                <a16:creationId xmlns:a16="http://schemas.microsoft.com/office/drawing/2014/main" id="{9CB20146-7872-10D6-4F15-C7F192DEC86B}"/>
              </a:ext>
            </a:extLst>
          </p:cNvPr>
          <p:cNvSpPr/>
          <p:nvPr/>
        </p:nvSpPr>
        <p:spPr>
          <a:xfrm>
            <a:off x="1022554" y="3746091"/>
            <a:ext cx="3559279" cy="914400"/>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Distributed Methods:</a:t>
            </a:r>
          </a:p>
          <a:p>
            <a:pPr algn="just"/>
            <a:r>
              <a:rPr lang="en-IN" sz="1600" dirty="0">
                <a:solidFill>
                  <a:schemeClr val="bg1"/>
                </a:solidFill>
                <a:effectLst/>
                <a:latin typeface="Times New Roman" panose="02020603050405020304" pitchFamily="18" charset="0"/>
                <a:ea typeface="Times New Roman" panose="02020603050405020304" pitchFamily="18" charset="0"/>
              </a:rPr>
              <a:t>Word2Vec , GloVe.</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97E0F6B4-B947-4054-07DB-70B3296A3E91}"/>
              </a:ext>
            </a:extLst>
          </p:cNvPr>
          <p:cNvSpPr/>
          <p:nvPr/>
        </p:nvSpPr>
        <p:spPr>
          <a:xfrm>
            <a:off x="1022554" y="5110572"/>
            <a:ext cx="3559279" cy="914400"/>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Transformer-based Methods-</a:t>
            </a:r>
          </a:p>
          <a:p>
            <a:pPr algn="just"/>
            <a:r>
              <a:rPr lang="en-IN" sz="1600" dirty="0">
                <a:solidFill>
                  <a:schemeClr val="bg1"/>
                </a:solidFill>
                <a:latin typeface="Times New Roman" panose="02020603050405020304" pitchFamily="18" charset="0"/>
                <a:cs typeface="Times New Roman" panose="02020603050405020304" pitchFamily="18" charset="0"/>
              </a:rPr>
              <a:t>BERT/S-BERT, RoBERTa, OpenAI GPT Model, DeCLUTR</a:t>
            </a:r>
          </a:p>
        </p:txBody>
      </p:sp>
      <p:sp>
        <p:nvSpPr>
          <p:cNvPr id="14" name="Rectangle: Rounded Corners 13">
            <a:extLst>
              <a:ext uri="{FF2B5EF4-FFF2-40B4-BE49-F238E27FC236}">
                <a16:creationId xmlns:a16="http://schemas.microsoft.com/office/drawing/2014/main" id="{A49A78C9-7A42-2FAC-F431-1AC205158C14}"/>
              </a:ext>
            </a:extLst>
          </p:cNvPr>
          <p:cNvSpPr/>
          <p:nvPr/>
        </p:nvSpPr>
        <p:spPr>
          <a:xfrm>
            <a:off x="5921939" y="2560896"/>
            <a:ext cx="4753897" cy="4199190"/>
          </a:xfrm>
          <a:prstGeom prst="roundRect">
            <a:avLst/>
          </a:prstGeom>
          <a:solidFill>
            <a:schemeClr val="accent2">
              <a:lumMod val="75000"/>
            </a:schemeClr>
          </a:solidFill>
        </p:spPr>
        <p:style>
          <a:lnRef idx="1">
            <a:schemeClr val="dk1"/>
          </a:lnRef>
          <a:fillRef idx="2">
            <a:schemeClr val="dk1"/>
          </a:fillRef>
          <a:effectRef idx="1">
            <a:schemeClr val="dk1"/>
          </a:effectRef>
          <a:fontRef idx="minor">
            <a:schemeClr val="dk1"/>
          </a:fontRef>
        </p:style>
        <p:txBody>
          <a:bodyPr rtlCol="0" anchor="ctr"/>
          <a:lstStyle/>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Open AI-GPT Model</a:t>
            </a:r>
          </a:p>
          <a:p>
            <a:endParaRPr lang="en-IN" dirty="0">
              <a:solidFill>
                <a:schemeClr val="bg1"/>
              </a:solidFill>
            </a:endParaRPr>
          </a:p>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Creates dynamic embeddings that are  context sensitive</a:t>
            </a:r>
          </a:p>
          <a:p>
            <a:pPr marL="285750" indent="-285750">
              <a:lnSpc>
                <a:spcPct val="150000"/>
              </a:lnSpc>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Efficiently conveys polysemous meanings.</a:t>
            </a:r>
          </a:p>
          <a:p>
            <a:pPr marL="285750" indent="-285750">
              <a:lnSpc>
                <a:spcPct val="150000"/>
              </a:lnSpc>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Less fine- tuning due to robust pre-training.</a:t>
            </a:r>
          </a:p>
          <a:p>
            <a:pPr marL="285750" indent="-285750">
              <a:lnSpc>
                <a:spcPct val="150000"/>
              </a:lnSpc>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Enhances generalization across different fields</a:t>
            </a:r>
          </a:p>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Dedicated embedding model converts text into high dimensional vector space.</a:t>
            </a:r>
          </a:p>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To use Open AI’ s GPT model, subscription is needed to use the key and is based on tokens.</a:t>
            </a:r>
          </a:p>
          <a:p>
            <a:pPr marL="285750" indent="-285750">
              <a:buFont typeface="Arial" panose="020B0604020202020204" pitchFamily="34" charset="0"/>
              <a:buChar char="•"/>
            </a:pPr>
            <a:r>
              <a:rPr lang="en-IN" sz="1600" dirty="0">
                <a:solidFill>
                  <a:schemeClr val="bg1"/>
                </a:solidFill>
                <a:latin typeface="Times New Roman" panose="02020603050405020304" pitchFamily="18" charset="0"/>
                <a:cs typeface="Times New Roman" panose="02020603050405020304" pitchFamily="18" charset="0"/>
              </a:rPr>
              <a:t>Similarity calculation on the generated embeddings to yield the contextual similarity- Cosine Similarity is preferred.</a:t>
            </a: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pPr marL="285750" indent="-285750">
              <a:buFont typeface="Arial" panose="020B0604020202020204" pitchFamily="34" charset="0"/>
              <a:buChar char="•"/>
            </a:pPr>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a:p>
            <a:endParaRPr lang="en-IN" dirty="0">
              <a:solidFill>
                <a:schemeClr val="bg1"/>
              </a:solidFill>
            </a:endParaRPr>
          </a:p>
        </p:txBody>
      </p:sp>
      <p:sp>
        <p:nvSpPr>
          <p:cNvPr id="16" name="Title 1"/>
          <p:cNvSpPr>
            <a:spLocks noGrp="1"/>
          </p:cNvSpPr>
          <p:nvPr>
            <p:ph type="title"/>
          </p:nvPr>
        </p:nvSpPr>
        <p:spPr>
          <a:xfrm>
            <a:off x="609600" y="338328"/>
            <a:ext cx="10972800" cy="1252728"/>
          </a:xfrm>
        </p:spPr>
        <p:txBody>
          <a:bodyPr>
            <a:noAutofit/>
          </a:bodyPr>
          <a:lstStyle/>
          <a:p>
            <a:r>
              <a:rPr lang="en-IN" sz="2800" b="1" i="1" dirty="0">
                <a:solidFill>
                  <a:schemeClr val="bg1"/>
                </a:solidFill>
                <a:latin typeface="Times New Roman" pitchFamily="18" charset="0"/>
                <a:cs typeface="Times New Roman" pitchFamily="18" charset="0"/>
              </a:rPr>
              <a:t>WHY CHOOSE OPEN AI’S GPT?</a:t>
            </a:r>
          </a:p>
        </p:txBody>
      </p:sp>
    </p:spTree>
    <p:extLst>
      <p:ext uri="{BB962C8B-B14F-4D97-AF65-F5344CB8AC3E}">
        <p14:creationId xmlns:p14="http://schemas.microsoft.com/office/powerpoint/2010/main" val="3017159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DF475D-44BB-8865-9BE2-0B3426A2AECC}"/>
              </a:ext>
            </a:extLst>
          </p:cNvPr>
          <p:cNvSpPr>
            <a:spLocks noGrp="1"/>
          </p:cNvSpPr>
          <p:nvPr>
            <p:ph idx="1"/>
          </p:nvPr>
        </p:nvSpPr>
        <p:spPr/>
        <p:txBody>
          <a:bodyPr>
            <a:normAutofit fontScale="85000" lnSpcReduction="10000"/>
          </a:bodyPr>
          <a:lstStyle/>
          <a:p>
            <a:pPr marL="0" indent="0">
              <a:buNone/>
            </a:pPr>
            <a:r>
              <a:rPr lang="en-US" sz="2000" b="1" dirty="0">
                <a:latin typeface="Times New Roman" pitchFamily="18" charset="0"/>
                <a:cs typeface="Times New Roman" pitchFamily="18" charset="0"/>
              </a:rPr>
              <a:t>Initial Research &amp; Dataset Preparation:</a:t>
            </a:r>
          </a:p>
          <a:p>
            <a:r>
              <a:rPr lang="en-US" sz="2000" b="1" dirty="0">
                <a:latin typeface="Times New Roman" pitchFamily="18" charset="0"/>
                <a:cs typeface="Times New Roman" pitchFamily="18" charset="0"/>
              </a:rPr>
              <a:t>Classification by Domains:</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Words classified into domains for meaningful analysis (e.g., Electricity, Energy → Power Sector).</a:t>
            </a:r>
          </a:p>
          <a:p>
            <a:pPr lvl="1"/>
            <a:r>
              <a:rPr lang="en-US" sz="2000" dirty="0">
                <a:latin typeface="Times New Roman" pitchFamily="18" charset="0"/>
                <a:cs typeface="Times New Roman" pitchFamily="18" charset="0"/>
              </a:rPr>
              <a:t>Comparison intended to check if OpenAI Embedding captures contextual relevance.</a:t>
            </a:r>
          </a:p>
          <a:p>
            <a:r>
              <a:rPr lang="en-US" sz="2000" b="1" dirty="0">
                <a:latin typeface="Times New Roman" pitchFamily="18" charset="0"/>
                <a:cs typeface="Times New Roman" pitchFamily="18" charset="0"/>
              </a:rPr>
              <a:t>Dataset Preparation:</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50 to 60 words from various domains prepared for comparison.</a:t>
            </a:r>
          </a:p>
          <a:p>
            <a:pPr lvl="1"/>
            <a:r>
              <a:rPr lang="en-US" sz="2000" dirty="0">
                <a:latin typeface="Times New Roman" pitchFamily="18" charset="0"/>
                <a:cs typeface="Times New Roman" pitchFamily="18" charset="0"/>
              </a:rPr>
              <a:t>Editable JSON format for dynamic data modification by developers.</a:t>
            </a:r>
          </a:p>
          <a:p>
            <a:pPr marL="0" indent="0">
              <a:buNone/>
            </a:pPr>
            <a:r>
              <a:rPr lang="en-US" sz="2000" b="1" dirty="0">
                <a:latin typeface="Times New Roman" pitchFamily="18" charset="0"/>
                <a:cs typeface="Times New Roman" pitchFamily="18" charset="0"/>
              </a:rPr>
              <a:t>Words Comparison Analysis</a:t>
            </a:r>
          </a:p>
          <a:p>
            <a:r>
              <a:rPr lang="en-US" sz="2000" b="1" dirty="0">
                <a:latin typeface="Times New Roman" pitchFamily="18" charset="0"/>
                <a:cs typeface="Times New Roman" pitchFamily="18" charset="0"/>
              </a:rPr>
              <a:t>Objective:</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Compare words from similar and different domains to evaluate contextual relevance.</a:t>
            </a:r>
          </a:p>
          <a:p>
            <a:pPr lvl="1"/>
            <a:r>
              <a:rPr lang="en-US" sz="2000" dirty="0">
                <a:latin typeface="Times New Roman" pitchFamily="18" charset="0"/>
                <a:cs typeface="Times New Roman" pitchFamily="18" charset="0"/>
              </a:rPr>
              <a:t>Ensure comparison technique effectively identifies relatedness between words within domains.</a:t>
            </a:r>
          </a:p>
        </p:txBody>
      </p:sp>
      <p:sp>
        <p:nvSpPr>
          <p:cNvPr id="4" name="Date Placeholder 3">
            <a:extLst>
              <a:ext uri="{FF2B5EF4-FFF2-40B4-BE49-F238E27FC236}">
                <a16:creationId xmlns:a16="http://schemas.microsoft.com/office/drawing/2014/main" id="{7CF5AE7A-8774-EBF6-5593-20F674538A91}"/>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AFAF775F-65A5-731E-9C2C-AE12BDCD50C2}"/>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61036DC0-C761-CC57-C767-23A75202A7DF}"/>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object 36">
            <a:extLst>
              <a:ext uri="{FF2B5EF4-FFF2-40B4-BE49-F238E27FC236}">
                <a16:creationId xmlns:a16="http://schemas.microsoft.com/office/drawing/2014/main" id="{A3EAD820-CCC8-FA3F-1848-898EBDB7DD9A}"/>
              </a:ext>
            </a:extLst>
          </p:cNvPr>
          <p:cNvPicPr/>
          <p:nvPr/>
        </p:nvPicPr>
        <p:blipFill>
          <a:blip r:embed="rId2" cstate="print"/>
          <a:stretch>
            <a:fillRect/>
          </a:stretch>
        </p:blipFill>
        <p:spPr>
          <a:xfrm>
            <a:off x="9740862" y="583739"/>
            <a:ext cx="1869948" cy="613176"/>
          </a:xfrm>
          <a:prstGeom prst="rect">
            <a:avLst/>
          </a:prstGeom>
        </p:spPr>
      </p:pic>
      <p:sp>
        <p:nvSpPr>
          <p:cNvPr id="11" name="Title 1"/>
          <p:cNvSpPr>
            <a:spLocks noGrp="1"/>
          </p:cNvSpPr>
          <p:nvPr>
            <p:ph type="title"/>
          </p:nvPr>
        </p:nvSpPr>
        <p:spPr>
          <a:xfrm>
            <a:off x="477625" y="894534"/>
            <a:ext cx="10972800" cy="551999"/>
          </a:xfrm>
        </p:spPr>
        <p:txBody>
          <a:bodyPr>
            <a:noAutofit/>
          </a:bodyPr>
          <a:lstStyle/>
          <a:p>
            <a:br>
              <a:rPr lang="en-US" sz="2800" b="1" dirty="0">
                <a:solidFill>
                  <a:schemeClr val="bg1"/>
                </a:solidFill>
                <a:latin typeface="Times New Roman" pitchFamily="18" charset="0"/>
                <a:cs typeface="Times New Roman" pitchFamily="18" charset="0"/>
              </a:rPr>
            </a:br>
            <a:br>
              <a:rPr lang="en-US" sz="2800" b="1" dirty="0">
                <a:solidFill>
                  <a:schemeClr val="bg1"/>
                </a:solidFill>
                <a:latin typeface="Times New Roman" pitchFamily="18" charset="0"/>
                <a:cs typeface="Times New Roman" pitchFamily="18" charset="0"/>
              </a:rPr>
            </a:br>
            <a:r>
              <a:rPr lang="en-IN" sz="2800" b="1" i="1" dirty="0">
                <a:solidFill>
                  <a:schemeClr val="bg1"/>
                </a:solidFill>
                <a:latin typeface="Times New Roman" pitchFamily="18" charset="0"/>
                <a:cs typeface="Times New Roman" pitchFamily="18" charset="0"/>
              </a:rPr>
              <a:t>HOW DID WE START IMPLEMENTING?</a:t>
            </a:r>
            <a:br>
              <a:rPr lang="en-IN" sz="2800" i="1" dirty="0">
                <a:solidFill>
                  <a:schemeClr val="bg1"/>
                </a:solidFill>
                <a:latin typeface="Times New Roman" pitchFamily="18" charset="0"/>
                <a:cs typeface="Times New Roman" pitchFamily="18" charset="0"/>
              </a:rPr>
            </a:br>
            <a:br>
              <a:rPr lang="en-US" sz="2800" dirty="0">
                <a:solidFill>
                  <a:schemeClr val="bg1"/>
                </a:solidFill>
                <a:latin typeface="Times New Roman" pitchFamily="18" charset="0"/>
                <a:cs typeface="Times New Roman" pitchFamily="18" charset="0"/>
              </a:rPr>
            </a:br>
            <a:endParaRPr lang="en-US" sz="2800"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8500898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BB6E88-30F3-A9FB-1491-4B3CADB617A2}"/>
              </a:ext>
            </a:extLst>
          </p:cNvPr>
          <p:cNvSpPr>
            <a:spLocks noGrp="1"/>
          </p:cNvSpPr>
          <p:nvPr>
            <p:ph idx="1"/>
          </p:nvPr>
        </p:nvSpPr>
        <p:spPr>
          <a:xfrm>
            <a:off x="628865" y="2035276"/>
            <a:ext cx="10972800" cy="4325112"/>
          </a:xfrm>
        </p:spPr>
        <p:txBody>
          <a:bodyPr>
            <a:noAutofit/>
          </a:bodyPr>
          <a:lstStyle/>
          <a:p>
            <a:pPr marL="0" indent="0">
              <a:buNone/>
            </a:pPr>
            <a:r>
              <a:rPr lang="en-US" sz="1800" b="1" dirty="0">
                <a:latin typeface="Times New Roman" pitchFamily="18" charset="0"/>
                <a:cs typeface="Times New Roman" pitchFamily="18" charset="0"/>
              </a:rPr>
              <a:t>Objective:</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Comparing documents to establish contextual relevance between them.</a:t>
            </a:r>
          </a:p>
          <a:p>
            <a:pPr lvl="1"/>
            <a:r>
              <a:rPr lang="en-US" sz="1800" dirty="0">
                <a:latin typeface="Times New Roman" pitchFamily="18" charset="0"/>
                <a:cs typeface="Times New Roman" pitchFamily="18" charset="0"/>
              </a:rPr>
              <a:t>Example Use Case:</a:t>
            </a:r>
          </a:p>
          <a:p>
            <a:pPr lvl="2"/>
            <a:r>
              <a:rPr lang="en-US" sz="1800" dirty="0">
                <a:latin typeface="Times New Roman" pitchFamily="18" charset="0"/>
                <a:cs typeface="Times New Roman" pitchFamily="18" charset="0"/>
              </a:rPr>
              <a:t>Source Document: JobRequirement.txt</a:t>
            </a:r>
          </a:p>
          <a:p>
            <a:pPr lvl="2"/>
            <a:r>
              <a:rPr lang="en-US" sz="1800" dirty="0">
                <a:latin typeface="Times New Roman" pitchFamily="18" charset="0"/>
                <a:cs typeface="Times New Roman" pitchFamily="18" charset="0"/>
              </a:rPr>
              <a:t>Target Documents: Job Profile A, Job Profile B</a:t>
            </a:r>
          </a:p>
          <a:p>
            <a:pPr marL="0" indent="0">
              <a:buNone/>
            </a:pPr>
            <a:r>
              <a:rPr lang="en-US" sz="1800" b="1" dirty="0">
                <a:latin typeface="Times New Roman" pitchFamily="18" charset="0"/>
                <a:cs typeface="Times New Roman" pitchFamily="18" charset="0"/>
              </a:rPr>
              <a:t>Dynamic Document Comparison:</a:t>
            </a:r>
            <a:endParaRPr lang="en-US" sz="1800" dirty="0">
              <a:latin typeface="Times New Roman" pitchFamily="18" charset="0"/>
              <a:cs typeface="Times New Roman" pitchFamily="18" charset="0"/>
            </a:endParaRPr>
          </a:p>
          <a:p>
            <a:pPr lvl="1"/>
            <a:r>
              <a:rPr lang="en-US" sz="1700" dirty="0">
                <a:latin typeface="Times New Roman" pitchFamily="18" charset="0"/>
                <a:cs typeface="Times New Roman" pitchFamily="18" charset="0"/>
              </a:rPr>
              <a:t>Allows users to add documents via File Manager or custom UI integration.</a:t>
            </a:r>
          </a:p>
          <a:p>
            <a:pPr lvl="1"/>
            <a:r>
              <a:rPr lang="en-US" sz="1700" dirty="0">
                <a:latin typeface="Times New Roman" pitchFamily="18" charset="0"/>
                <a:cs typeface="Times New Roman" pitchFamily="18" charset="0"/>
              </a:rPr>
              <a:t>Application supports dynamic comparison for usability and research.</a:t>
            </a:r>
          </a:p>
          <a:p>
            <a:pPr lvl="1"/>
            <a:endParaRPr lang="en-US" sz="1800" dirty="0">
              <a:latin typeface="Times New Roman" pitchFamily="18" charset="0"/>
              <a:cs typeface="Times New Roman" pitchFamily="18" charset="0"/>
            </a:endParaRPr>
          </a:p>
          <a:p>
            <a:pPr marL="0" indent="0">
              <a:buNone/>
            </a:pPr>
            <a:r>
              <a:rPr lang="en-US" sz="1800" b="1" dirty="0">
                <a:latin typeface="Times New Roman" pitchFamily="18" charset="0"/>
                <a:cs typeface="Times New Roman" pitchFamily="18" charset="0"/>
              </a:rPr>
              <a:t>Threshold Management</a:t>
            </a:r>
          </a:p>
          <a:p>
            <a:pPr marL="0" indent="0">
              <a:buNone/>
            </a:pPr>
            <a:r>
              <a:rPr lang="en-US" sz="1800" b="1" dirty="0">
                <a:latin typeface="Times New Roman" pitchFamily="18" charset="0"/>
                <a:cs typeface="Times New Roman" pitchFamily="18" charset="0"/>
              </a:rPr>
              <a:t>Purpose:</a:t>
            </a:r>
            <a:endParaRPr lang="en-US" sz="1800" dirty="0">
              <a:latin typeface="Times New Roman" pitchFamily="18" charset="0"/>
              <a:cs typeface="Times New Roman" pitchFamily="18" charset="0"/>
            </a:endParaRPr>
          </a:p>
          <a:p>
            <a:pPr lvl="1"/>
            <a:r>
              <a:rPr lang="en-US" sz="1800" dirty="0">
                <a:latin typeface="Times New Roman" pitchFamily="18" charset="0"/>
                <a:cs typeface="Times New Roman" pitchFamily="18" charset="0"/>
              </a:rPr>
              <a:t>Define a threshold for meaningful similarity measurement.</a:t>
            </a:r>
          </a:p>
          <a:p>
            <a:pPr lvl="1"/>
            <a:r>
              <a:rPr lang="en-US" sz="1800" dirty="0">
                <a:latin typeface="Times New Roman" pitchFamily="18" charset="0"/>
                <a:cs typeface="Times New Roman" pitchFamily="18" charset="0"/>
              </a:rPr>
              <a:t>Allow application admin to manage thresholds for different use cases.</a:t>
            </a:r>
          </a:p>
          <a:p>
            <a:pPr lvl="1"/>
            <a:endParaRPr lang="en-US" sz="1800" dirty="0">
              <a:latin typeface="Times New Roman" pitchFamily="18" charset="0"/>
              <a:cs typeface="Times New Roman" pitchFamily="18" charset="0"/>
            </a:endParaRPr>
          </a:p>
          <a:p>
            <a:endParaRPr lang="en-IN" sz="18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F5458BE2-4091-6B25-C206-57DF197392B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id="{687050F4-3735-0D62-71CE-A2973E144C23}"/>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E2F30AA2-1BDC-9612-25F5-5484EA47332D}"/>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7" name="object 36">
            <a:extLst>
              <a:ext uri="{FF2B5EF4-FFF2-40B4-BE49-F238E27FC236}">
                <a16:creationId xmlns:a16="http://schemas.microsoft.com/office/drawing/2014/main" id="{E9599073-DCB5-EEF7-CB00-99F6AC67CD77}"/>
              </a:ext>
            </a:extLst>
          </p:cNvPr>
          <p:cNvPicPr/>
          <p:nvPr/>
        </p:nvPicPr>
        <p:blipFill>
          <a:blip r:embed="rId3" cstate="print"/>
          <a:stretch>
            <a:fillRect/>
          </a:stretch>
        </p:blipFill>
        <p:spPr>
          <a:xfrm>
            <a:off x="9740862" y="583739"/>
            <a:ext cx="1869948" cy="613176"/>
          </a:xfrm>
          <a:prstGeom prst="rect">
            <a:avLst/>
          </a:prstGeom>
        </p:spPr>
      </p:pic>
      <p:sp>
        <p:nvSpPr>
          <p:cNvPr id="11" name="Title 1"/>
          <p:cNvSpPr>
            <a:spLocks noGrp="1"/>
          </p:cNvSpPr>
          <p:nvPr>
            <p:ph type="title"/>
          </p:nvPr>
        </p:nvSpPr>
        <p:spPr>
          <a:xfrm>
            <a:off x="534186" y="890327"/>
            <a:ext cx="10972800" cy="525087"/>
          </a:xfrm>
        </p:spPr>
        <p:txBody>
          <a:bodyPr>
            <a:noAutofit/>
          </a:bodyPr>
          <a:lstStyle/>
          <a:p>
            <a:r>
              <a:rPr lang="en-US" sz="2800" b="1" i="1" dirty="0">
                <a:solidFill>
                  <a:schemeClr val="bg1"/>
                </a:solidFill>
                <a:latin typeface="Times New Roman" pitchFamily="18" charset="0"/>
                <a:cs typeface="Times New Roman" pitchFamily="18" charset="0"/>
              </a:rPr>
              <a:t>DOCUMENT COMPARISON ANALYSIS</a:t>
            </a:r>
            <a:endParaRPr lang="en-US" sz="2800" i="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9183405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D36B1B-B36C-203C-974A-6A4FC1B14786}"/>
              </a:ext>
            </a:extLst>
          </p:cNvPr>
          <p:cNvSpPr>
            <a:spLocks noGrp="1"/>
          </p:cNvSpPr>
          <p:nvPr>
            <p:ph idx="1"/>
          </p:nvPr>
        </p:nvSpPr>
        <p:spPr/>
        <p:txBody>
          <a:bodyPr>
            <a:normAutofit fontScale="85000" lnSpcReduction="20000"/>
          </a:bodyPr>
          <a:lstStyle/>
          <a:p>
            <a:pPr marL="0" indent="0">
              <a:buNone/>
            </a:pPr>
            <a:r>
              <a:rPr lang="en-US" sz="2000" b="1">
                <a:latin typeface="Times New Roman" pitchFamily="18" charset="0"/>
                <a:cs typeface="Times New Roman" pitchFamily="18" charset="0"/>
              </a:rPr>
              <a:t>Generating Embeddings</a:t>
            </a:r>
            <a:r>
              <a:rPr lang="en-US" sz="2000" b="1" dirty="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Interface: CalculateEmbeddingAsync</a:t>
            </a:r>
          </a:p>
          <a:p>
            <a:pPr lvl="1"/>
            <a:r>
              <a:rPr lang="en-US" sz="2000" dirty="0">
                <a:latin typeface="Times New Roman" pitchFamily="18" charset="0"/>
                <a:cs typeface="Times New Roman" pitchFamily="18" charset="0"/>
              </a:rPr>
              <a:t>Purpose: Processes text inputs &amp; generates embeddings using OpenAI Embeddings.</a:t>
            </a:r>
          </a:p>
          <a:p>
            <a:pPr lvl="1"/>
            <a:r>
              <a:rPr lang="en-US" sz="2000" dirty="0">
                <a:latin typeface="Times New Roman" pitchFamily="18" charset="0"/>
                <a:cs typeface="Times New Roman" pitchFamily="18" charset="0"/>
              </a:rPr>
              <a:t>Method: GenerateEmbeddingsAsync() returns embeddings as collections of size 3052.</a:t>
            </a:r>
          </a:p>
          <a:p>
            <a:pPr marL="0" indent="0">
              <a:buNone/>
            </a:pPr>
            <a:r>
              <a:rPr lang="en-US" sz="2000" b="1" dirty="0">
                <a:latin typeface="Times New Roman" pitchFamily="18" charset="0"/>
                <a:cs typeface="Times New Roman" pitchFamily="18" charset="0"/>
              </a:rPr>
              <a:t>Embedding Analysis:</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Custom Method: PrintScalarValues(float[] embedding) for debugging and visualization.</a:t>
            </a:r>
          </a:p>
          <a:p>
            <a:pPr lvl="1"/>
            <a:r>
              <a:rPr lang="en-US" sz="2000" dirty="0">
                <a:latin typeface="Times New Roman" pitchFamily="18" charset="0"/>
                <a:cs typeface="Times New Roman" pitchFamily="18" charset="0"/>
              </a:rPr>
              <a:t>Helps in understanding similarity score vs. scalar values.</a:t>
            </a:r>
          </a:p>
          <a:p>
            <a:pPr marL="0" indent="0">
              <a:buNone/>
            </a:pPr>
            <a:r>
              <a:rPr lang="en-US" sz="2000" b="1" dirty="0">
                <a:latin typeface="Times New Roman" pitchFamily="18" charset="0"/>
                <a:cs typeface="Times New Roman" pitchFamily="18" charset="0"/>
              </a:rPr>
              <a:t>Similarity Calculation:</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Calculate Similarity(float[] embedding1, float[] embedding2)</a:t>
            </a:r>
          </a:p>
          <a:p>
            <a:pPr lvl="1"/>
            <a:r>
              <a:rPr lang="en-US" sz="2000" dirty="0">
                <a:latin typeface="Times New Roman" pitchFamily="18" charset="0"/>
                <a:cs typeface="Times New Roman" pitchFamily="18" charset="0"/>
              </a:rPr>
              <a:t>Uses Cosine Similarity Algorithm:</a:t>
            </a:r>
          </a:p>
          <a:p>
            <a:pPr lvl="2"/>
            <a:r>
              <a:rPr lang="en-US" sz="2000" dirty="0">
                <a:latin typeface="Times New Roman" pitchFamily="18" charset="0"/>
                <a:cs typeface="Times New Roman" pitchFamily="18" charset="0"/>
              </a:rPr>
              <a:t>1: Identical embeddings, 0: No similarity, -1: Complete dissimilarity.</a:t>
            </a:r>
          </a:p>
          <a:p>
            <a:pPr lvl="1"/>
            <a:r>
              <a:rPr lang="en-US" sz="2000" dirty="0">
                <a:latin typeface="Times New Roman" pitchFamily="18" charset="0"/>
                <a:cs typeface="Times New Roman" pitchFamily="18" charset="0"/>
              </a:rPr>
              <a:t>Formula: Cosine Similarity = Dot Product / (Magnitude1 * Magnitude2).</a:t>
            </a:r>
          </a:p>
          <a:p>
            <a:endParaRPr lang="en-IN" sz="2000" dirty="0">
              <a:latin typeface="Times New Roman" pitchFamily="18" charset="0"/>
              <a:cs typeface="Times New Roman" pitchFamily="18" charset="0"/>
            </a:endParaRPr>
          </a:p>
        </p:txBody>
      </p:sp>
      <p:sp>
        <p:nvSpPr>
          <p:cNvPr id="4" name="Date Placeholder 3">
            <a:extLst>
              <a:ext uri="{FF2B5EF4-FFF2-40B4-BE49-F238E27FC236}">
                <a16:creationId xmlns:a16="http://schemas.microsoft.com/office/drawing/2014/main" id="{1191A514-3164-88B6-3599-F64FF4888C71}"/>
              </a:ext>
            </a:extLst>
          </p:cNvPr>
          <p:cNvSpPr>
            <a:spLocks noGrp="1"/>
          </p:cNvSpPr>
          <p:nvPr>
            <p:ph type="dt" sz="half" idx="10"/>
          </p:nvPr>
        </p:nvSpPr>
        <p:spPr/>
        <p:txBody>
          <a:bodyPr/>
          <a:lstStyle/>
          <a:p>
            <a:r>
              <a:rPr lang="en-US" dirty="0"/>
              <a:t>3/22/2025</a:t>
            </a:r>
          </a:p>
        </p:txBody>
      </p:sp>
      <p:sp>
        <p:nvSpPr>
          <p:cNvPr id="5" name="Footer Placeholder 4">
            <a:extLst>
              <a:ext uri="{FF2B5EF4-FFF2-40B4-BE49-F238E27FC236}">
                <a16:creationId xmlns:a16="http://schemas.microsoft.com/office/drawing/2014/main" id="{45498C87-BB2E-BA92-5659-850E9A94B899}"/>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id="{750AE21A-3BDE-240C-FF68-6D6623026BD8}"/>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object 36">
            <a:extLst>
              <a:ext uri="{FF2B5EF4-FFF2-40B4-BE49-F238E27FC236}">
                <a16:creationId xmlns:a16="http://schemas.microsoft.com/office/drawing/2014/main" id="{D5A51CBC-B63F-CF5C-240E-9423A6D8292B}"/>
              </a:ext>
            </a:extLst>
          </p:cNvPr>
          <p:cNvPicPr/>
          <p:nvPr/>
        </p:nvPicPr>
        <p:blipFill>
          <a:blip r:embed="rId2" cstate="print"/>
          <a:stretch>
            <a:fillRect/>
          </a:stretch>
        </p:blipFill>
        <p:spPr>
          <a:xfrm>
            <a:off x="9740862" y="583739"/>
            <a:ext cx="1869948" cy="613176"/>
          </a:xfrm>
          <a:prstGeom prst="rect">
            <a:avLst/>
          </a:prstGeom>
        </p:spPr>
      </p:pic>
      <p:sp>
        <p:nvSpPr>
          <p:cNvPr id="11" name="Title 1"/>
          <p:cNvSpPr>
            <a:spLocks noGrp="1"/>
          </p:cNvSpPr>
          <p:nvPr>
            <p:ph type="title"/>
          </p:nvPr>
        </p:nvSpPr>
        <p:spPr>
          <a:xfrm>
            <a:off x="1327355" y="263963"/>
            <a:ext cx="8209936" cy="1201043"/>
          </a:xfrm>
        </p:spPr>
        <p:txBody>
          <a:bodyPr>
            <a:noAutofit/>
          </a:bodyPr>
          <a:lstStyle/>
          <a:p>
            <a:r>
              <a:rPr lang="en-US" sz="2800" b="1" i="1" dirty="0">
                <a:solidFill>
                  <a:schemeClr val="bg1"/>
                </a:solidFill>
                <a:latin typeface="Times New Roman" pitchFamily="18" charset="0"/>
                <a:cs typeface="Times New Roman" pitchFamily="18" charset="0"/>
              </a:rPr>
              <a:t>EMBEDDINGS AND SIMILARITY CALCULATION</a:t>
            </a:r>
            <a:endParaRPr lang="en-US" sz="2800" i="1" dirty="0">
              <a:solidFill>
                <a:schemeClr val="bg1"/>
              </a:solidFill>
              <a:latin typeface="Times New Roman" pitchFamily="18" charset="0"/>
              <a:cs typeface="Times New Roman" pitchFamily="18" charset="0"/>
            </a:endParaRPr>
          </a:p>
        </p:txBody>
      </p:sp>
    </p:spTree>
    <p:extLst>
      <p:ext uri="{BB962C8B-B14F-4D97-AF65-F5344CB8AC3E}">
        <p14:creationId xmlns:p14="http://schemas.microsoft.com/office/powerpoint/2010/main" val="24347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Elemental">
      <a:dk1>
        <a:sysClr val="windowText" lastClr="000000"/>
      </a:dk1>
      <a:lt1>
        <a:sysClr val="window" lastClr="FFFFFF"/>
      </a:lt1>
      <a:dk2>
        <a:srgbClr val="242852"/>
      </a:dk2>
      <a:lt2>
        <a:srgbClr val="ACCBF9"/>
      </a:lt2>
      <a:accent1>
        <a:srgbClr val="629DD1"/>
      </a:accent1>
      <a:accent2>
        <a:srgbClr val="297FD5"/>
      </a:accent2>
      <a:accent3>
        <a:srgbClr val="7F8FA9"/>
      </a:accent3>
      <a:accent4>
        <a:srgbClr val="4A66AC"/>
      </a:accent4>
      <a:accent5>
        <a:srgbClr val="5AA2AE"/>
      </a:accent5>
      <a:accent6>
        <a:srgbClr val="9D90A0"/>
      </a:accent6>
      <a:hlink>
        <a:srgbClr val="9454C3"/>
      </a:hlink>
      <a:folHlink>
        <a:srgbClr val="3EBBF0"/>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2.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Waveform</Template>
  <TotalTime>581</TotalTime>
  <Words>1881</Words>
  <Application>Microsoft Office PowerPoint</Application>
  <PresentationFormat>Widescreen</PresentationFormat>
  <Paragraphs>298</Paragraphs>
  <Slides>17</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Algerian</vt:lpstr>
      <vt:lpstr>Arial</vt:lpstr>
      <vt:lpstr>Calibri</vt:lpstr>
      <vt:lpstr>Candara</vt:lpstr>
      <vt:lpstr>Symbol</vt:lpstr>
      <vt:lpstr>Times New Roman</vt:lpstr>
      <vt:lpstr>Wingdings</vt:lpstr>
      <vt:lpstr>Waveform</vt:lpstr>
      <vt:lpstr> Semantic Analysis of textual data</vt:lpstr>
      <vt:lpstr>PowerPoint Presentation</vt:lpstr>
      <vt:lpstr>OBJECTIVE</vt:lpstr>
      <vt:lpstr>INTRODUCTION</vt:lpstr>
      <vt:lpstr>PowerPoint Presentation</vt:lpstr>
      <vt:lpstr>WHY CHOOSE OPEN AI’S GPT?</vt:lpstr>
      <vt:lpstr>  HOW DID WE START IMPLEMENTING?  </vt:lpstr>
      <vt:lpstr>DOCUMENT COMPARISON ANALYSIS</vt:lpstr>
      <vt:lpstr>EMBEDDINGS AND SIMILARITY CALCULATION</vt:lpstr>
      <vt:lpstr>VISUALIZATION</vt:lpstr>
      <vt:lpstr> TEST EXECUTION METHODS</vt:lpstr>
      <vt:lpstr>RESULTS </vt:lpstr>
      <vt:lpstr> OVERCOMING LIMITATIONS &amp; FUTURE SCOPE </vt:lpstr>
      <vt:lpstr>CONCLUSION</vt:lpstr>
      <vt:lpstr>REFERENCES</vt:lpstr>
      <vt:lpstr>REFERENCES(Continue)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 of textual data</dc:title>
  <dc:creator>NEETHU NINAN</dc:creator>
  <cp:lastModifiedBy>NEETHU NINAN</cp:lastModifiedBy>
  <cp:revision>24</cp:revision>
  <dcterms:created xsi:type="dcterms:W3CDTF">2025-03-22T06:38:51Z</dcterms:created>
  <dcterms:modified xsi:type="dcterms:W3CDTF">2025-03-24T20:45:07Z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