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7" r:id="rId5"/>
    <p:sldId id="258" r:id="rId6"/>
    <p:sldId id="259" r:id="rId7"/>
    <p:sldId id="271" r:id="rId8"/>
    <p:sldId id="272" r:id="rId9"/>
    <p:sldId id="273" r:id="rId10"/>
    <p:sldId id="266" r:id="rId11"/>
    <p:sldId id="261" r:id="rId12"/>
    <p:sldId id="262" r:id="rId13"/>
    <p:sldId id="263" r:id="rId14"/>
    <p:sldId id="267" r:id="rId15"/>
    <p:sldId id="268" r:id="rId16"/>
    <p:sldId id="269" r:id="rId17"/>
    <p:sldId id="270"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6DB3B-771A-44D2-8BEC-BC172A3E87DE}" type="datetimeFigureOut">
              <a:rPr lang="en-IN" smtClean="0"/>
              <a:t>24-03-2025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FC5E7-C775-4A1D-8BF3-EABAF5DEA073}" type="slidenum">
              <a:rPr lang="en-IN" smtClean="0"/>
              <a:t>‹#›</a:t>
            </a:fld>
            <a:endParaRPr lang="en-IN" dirty="0"/>
          </a:p>
        </p:txBody>
      </p:sp>
    </p:spTree>
    <p:extLst>
      <p:ext uri="{BB962C8B-B14F-4D97-AF65-F5344CB8AC3E}">
        <p14:creationId xmlns:p14="http://schemas.microsoft.com/office/powerpoint/2010/main" val="91805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6FC5E7-C775-4A1D-8BF3-EABAF5DEA073}" type="slidenum">
              <a:rPr lang="en-IN" smtClean="0"/>
              <a:t>3</a:t>
            </a:fld>
            <a:endParaRPr lang="en-IN"/>
          </a:p>
        </p:txBody>
      </p:sp>
    </p:spTree>
    <p:extLst>
      <p:ext uri="{BB962C8B-B14F-4D97-AF65-F5344CB8AC3E}">
        <p14:creationId xmlns:p14="http://schemas.microsoft.com/office/powerpoint/2010/main" val="1118182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dirty="0"/>
              <a:t>3/22/2025</a:t>
            </a:r>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dirty="0"/>
              <a:t>Software Engineering</a:t>
            </a:r>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3/22/2025</a:t>
            </a:r>
          </a:p>
        </p:txBody>
      </p:sp>
      <p:sp>
        <p:nvSpPr>
          <p:cNvPr id="5" name="Footer Placeholder 4"/>
          <p:cNvSpPr>
            <a:spLocks noGrp="1"/>
          </p:cNvSpPr>
          <p:nvPr>
            <p:ph type="ftr" sz="quarter" idx="11"/>
          </p:nvPr>
        </p:nvSpPr>
        <p:spPr/>
        <p:txBody>
          <a:bodyPr/>
          <a:lstStyle/>
          <a:p>
            <a:r>
              <a:rPr lang="en-US" dirty="0"/>
              <a:t>Software Engineering</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dirty="0"/>
              <a:t>3/22/2025</a:t>
            </a:r>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dirty="0"/>
              <a:t>Software Engineering</a:t>
            </a:r>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dirty="0"/>
              <a:t>3/22/2025</a:t>
            </a:r>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Software Engineering</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dirty="0"/>
              <a:t>3/22/2025</a:t>
            </a:r>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dirty="0"/>
              <a:t>Software Engineering</a:t>
            </a:r>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dirty="0"/>
              <a:t>3/22/2025</a:t>
            </a:r>
          </a:p>
        </p:txBody>
      </p:sp>
      <p:sp>
        <p:nvSpPr>
          <p:cNvPr id="6" name="Footer Placeholder 5"/>
          <p:cNvSpPr>
            <a:spLocks noGrp="1"/>
          </p:cNvSpPr>
          <p:nvPr>
            <p:ph type="ftr" sz="quarter" idx="11"/>
          </p:nvPr>
        </p:nvSpPr>
        <p:spPr/>
        <p:txBody>
          <a:bodyPr/>
          <a:lstStyle/>
          <a:p>
            <a:r>
              <a:rPr lang="en-US" dirty="0"/>
              <a:t>Software Engineering</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dirty="0"/>
              <a:t>3/22/2025</a:t>
            </a:r>
          </a:p>
        </p:txBody>
      </p:sp>
      <p:sp>
        <p:nvSpPr>
          <p:cNvPr id="8" name="Footer Placeholder 7"/>
          <p:cNvSpPr>
            <a:spLocks noGrp="1"/>
          </p:cNvSpPr>
          <p:nvPr>
            <p:ph type="ftr" sz="quarter" idx="11"/>
          </p:nvPr>
        </p:nvSpPr>
        <p:spPr/>
        <p:txBody>
          <a:bodyPr/>
          <a:lstStyle/>
          <a:p>
            <a:r>
              <a:rPr lang="en-US" dirty="0"/>
              <a:t>Software Engineering</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3/22/2025</a:t>
            </a:r>
          </a:p>
        </p:txBody>
      </p:sp>
      <p:sp>
        <p:nvSpPr>
          <p:cNvPr id="4" name="Footer Placeholder 3"/>
          <p:cNvSpPr>
            <a:spLocks noGrp="1"/>
          </p:cNvSpPr>
          <p:nvPr>
            <p:ph type="ftr" sz="quarter" idx="11"/>
          </p:nvPr>
        </p:nvSpPr>
        <p:spPr/>
        <p:txBody>
          <a:bodyPr/>
          <a:lstStyle/>
          <a:p>
            <a:r>
              <a:rPr lang="en-US" dirty="0"/>
              <a:t>Software Engineering</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3/22/2025</a:t>
            </a:r>
          </a:p>
        </p:txBody>
      </p:sp>
      <p:sp>
        <p:nvSpPr>
          <p:cNvPr id="3" name="Footer Placeholder 2"/>
          <p:cNvSpPr>
            <a:spLocks noGrp="1"/>
          </p:cNvSpPr>
          <p:nvPr>
            <p:ph type="ftr" sz="quarter" idx="11"/>
          </p:nvPr>
        </p:nvSpPr>
        <p:spPr/>
        <p:txBody>
          <a:bodyPr/>
          <a:lstStyle/>
          <a:p>
            <a:r>
              <a:rPr lang="en-US" dirty="0"/>
              <a:t>Software Engineering</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dirty="0"/>
              <a:t>3/22/2025</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Software Engineering</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3/22/2025</a:t>
            </a:r>
          </a:p>
        </p:txBody>
      </p:sp>
      <p:sp>
        <p:nvSpPr>
          <p:cNvPr id="6" name="Footer Placeholder 5"/>
          <p:cNvSpPr>
            <a:spLocks noGrp="1"/>
          </p:cNvSpPr>
          <p:nvPr>
            <p:ph type="ftr" sz="quarter" idx="11"/>
          </p:nvPr>
        </p:nvSpPr>
        <p:spPr/>
        <p:txBody>
          <a:bodyPr/>
          <a:lstStyle/>
          <a:p>
            <a:pPr algn="l"/>
            <a:r>
              <a:rPr lang="en-US" dirty="0"/>
              <a:t>Software Engineering</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dirty="0"/>
              <a:t>3/22/2025</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Software Engineering</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enthilmasters2024.github.io/Tech_Tweakers/SemanticSimilarityLatestPlot.html" TargetMode="External"/><Relationship Id="rId7" Type="http://schemas.openxmlformats.org/officeDocument/2006/relationships/image" Target="../media/image6.png"/><Relationship Id="rId2" Type="http://schemas.openxmlformats.org/officeDocument/2006/relationships/hyperlink" Target="https://senthilmasters2024.github.io/Tech_Tweakers/PhrasesSimilarityClassficationByDomainsPlots.html"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senthilmasters2024.github.io/Tech_Tweakers/ScalarValuesVsSimilarityScorePlotForOneComparsion.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19432"/>
            <a:ext cx="10993549" cy="1081550"/>
          </a:xfrm>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i="1" dirty="0">
                <a:latin typeface="Times New Roman" panose="02020603050405020304" pitchFamily="18" charset="0"/>
                <a:cs typeface="Times New Roman" panose="02020603050405020304" pitchFamily="18" charset="0"/>
              </a:rPr>
              <a:t>Semantic Analysis of textual data</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0" y="1826840"/>
            <a:ext cx="11128209" cy="1578719"/>
          </a:xfrm>
        </p:spPr>
        <p:txBody>
          <a:bodyPr>
            <a:normAutofit/>
          </a:bodyPr>
          <a:lstStyle/>
          <a:p>
            <a:pPr>
              <a:spcBef>
                <a:spcPts val="0"/>
              </a:spcBef>
            </a:pPr>
            <a:r>
              <a:rPr lang="en-US" sz="1800" i="1" cap="none" dirty="0">
                <a:latin typeface="Times New Roman" panose="02020603050405020304" pitchFamily="18" charset="0"/>
                <a:cs typeface="Times New Roman" panose="02020603050405020304" pitchFamily="18" charset="0"/>
              </a:rPr>
              <a:t>Presented by team </a:t>
            </a:r>
            <a:r>
              <a:rPr lang="en-US" sz="1800" i="1" cap="none" dirty="0" err="1">
                <a:latin typeface="Times New Roman" panose="02020603050405020304" pitchFamily="18" charset="0"/>
                <a:cs typeface="Times New Roman" panose="02020603050405020304" pitchFamily="18" charset="0"/>
              </a:rPr>
              <a:t>Tech_Tweakers</a:t>
            </a:r>
            <a:r>
              <a:rPr lang="en-US" sz="1800" i="1" cap="none" dirty="0">
                <a:latin typeface="Times New Roman" panose="02020603050405020304" pitchFamily="18" charset="0"/>
                <a:cs typeface="Times New Roman" panose="02020603050405020304" pitchFamily="18" charset="0"/>
              </a:rPr>
              <a:t>,</a:t>
            </a:r>
          </a:p>
          <a:p>
            <a:pPr>
              <a:spcBef>
                <a:spcPts val="0"/>
              </a:spcBef>
            </a:pPr>
            <a:r>
              <a:rPr lang="en-US" sz="1800" i="1" cap="none" dirty="0">
                <a:latin typeface="Times New Roman" panose="02020603050405020304" pitchFamily="18" charset="0"/>
                <a:cs typeface="Times New Roman" panose="02020603050405020304" pitchFamily="18" charset="0"/>
              </a:rPr>
              <a:t>Neethu Ninan-1502866</a:t>
            </a:r>
          </a:p>
          <a:p>
            <a:pPr>
              <a:spcBef>
                <a:spcPts val="0"/>
              </a:spcBef>
            </a:pPr>
            <a:r>
              <a:rPr lang="en-US" sz="1800" i="1" cap="none" dirty="0">
                <a:latin typeface="Times New Roman" panose="02020603050405020304" pitchFamily="18" charset="0"/>
                <a:cs typeface="Times New Roman" panose="02020603050405020304" pitchFamily="18" charset="0"/>
              </a:rPr>
              <a:t>Senthil Arumugam Ramasamy-</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452443"/>
            <a:ext cx="11260667" cy="2939890"/>
          </a:xfrm>
          <a:prstGeom prst="rect">
            <a:avLst/>
          </a:prstGeom>
        </p:spPr>
      </p:pic>
      <p:sp>
        <p:nvSpPr>
          <p:cNvPr id="7" name="TextBox 6">
            <a:extLst>
              <a:ext uri="{FF2B5EF4-FFF2-40B4-BE49-F238E27FC236}">
                <a16:creationId xmlns:a16="http://schemas.microsoft.com/office/drawing/2014/main" id="{56DC74AF-9BA3-C0B8-40E4-7EA42EFEFC2C}"/>
              </a:ext>
            </a:extLst>
          </p:cNvPr>
          <p:cNvSpPr txBox="1"/>
          <p:nvPr/>
        </p:nvSpPr>
        <p:spPr>
          <a:xfrm>
            <a:off x="9065342" y="1988017"/>
            <a:ext cx="2509395" cy="914400"/>
          </a:xfrm>
          <a:prstGeom prst="rect">
            <a:avLst/>
          </a:prstGeom>
          <a:noFill/>
        </p:spPr>
        <p:txBody>
          <a:bodyPr wrap="square" rtlCol="0">
            <a:spAutoFit/>
          </a:bodyPr>
          <a:lstStyle/>
          <a:p>
            <a:pPr algn="r">
              <a:spcBef>
                <a:spcPts val="0"/>
              </a:spcBef>
            </a:pPr>
            <a:r>
              <a:rPr lang="en-US" sz="1800" i="1" dirty="0">
                <a:solidFill>
                  <a:schemeClr val="accent1"/>
                </a:solidFill>
                <a:latin typeface="Times New Roman" panose="02020603050405020304" pitchFamily="18" charset="0"/>
                <a:cs typeface="Times New Roman" panose="02020603050405020304" pitchFamily="18" charset="0"/>
              </a:rPr>
              <a:t>Guided by,</a:t>
            </a:r>
          </a:p>
          <a:p>
            <a:pPr algn="r">
              <a:spcBef>
                <a:spcPts val="0"/>
              </a:spcBef>
            </a:pPr>
            <a:r>
              <a:rPr lang="en-US" sz="1800" i="1" dirty="0">
                <a:solidFill>
                  <a:schemeClr val="accent1"/>
                </a:solidFill>
                <a:latin typeface="Times New Roman" panose="02020603050405020304" pitchFamily="18" charset="0"/>
                <a:cs typeface="Times New Roman" panose="02020603050405020304" pitchFamily="18" charset="0"/>
              </a:rPr>
              <a:t>Prof. </a:t>
            </a:r>
            <a:r>
              <a:rPr lang="en-US" i="1" dirty="0">
                <a:solidFill>
                  <a:schemeClr val="accent1"/>
                </a:solidFill>
                <a:latin typeface="Times New Roman" panose="02020603050405020304" pitchFamily="18" charset="0"/>
                <a:cs typeface="Times New Roman" panose="02020603050405020304" pitchFamily="18" charset="0"/>
              </a:rPr>
              <a:t>D</a:t>
            </a:r>
            <a:r>
              <a:rPr lang="en-US" sz="1800" i="1" dirty="0">
                <a:solidFill>
                  <a:schemeClr val="accent1"/>
                </a:solidFill>
                <a:latin typeface="Times New Roman" panose="02020603050405020304" pitchFamily="18" charset="0"/>
                <a:cs typeface="Times New Roman" panose="02020603050405020304" pitchFamily="18" charset="0"/>
              </a:rPr>
              <a:t>amir Dobric</a:t>
            </a:r>
          </a:p>
          <a:p>
            <a:endParaRPr lang="en-IN" dirty="0"/>
          </a:p>
        </p:txBody>
      </p:sp>
      <p:sp>
        <p:nvSpPr>
          <p:cNvPr id="10" name="Date Placeholder 9">
            <a:extLst>
              <a:ext uri="{FF2B5EF4-FFF2-40B4-BE49-F238E27FC236}">
                <a16:creationId xmlns:a16="http://schemas.microsoft.com/office/drawing/2014/main" id="{44204809-7C99-0296-FD62-43E631617571}"/>
              </a:ext>
            </a:extLst>
          </p:cNvPr>
          <p:cNvSpPr>
            <a:spLocks noGrp="1"/>
          </p:cNvSpPr>
          <p:nvPr>
            <p:ph type="dt" sz="half" idx="10"/>
          </p:nvPr>
        </p:nvSpPr>
        <p:spPr/>
        <p:txBody>
          <a:bodyPr/>
          <a:lstStyle/>
          <a:p>
            <a:r>
              <a:rPr lang="en-US" dirty="0"/>
              <a:t>3/22/2025</a:t>
            </a:r>
          </a:p>
        </p:txBody>
      </p:sp>
      <p:sp>
        <p:nvSpPr>
          <p:cNvPr id="11" name="Footer Placeholder 10">
            <a:extLst>
              <a:ext uri="{FF2B5EF4-FFF2-40B4-BE49-F238E27FC236}">
                <a16:creationId xmlns:a16="http://schemas.microsoft.com/office/drawing/2014/main" id="{5ECA8BD7-B877-F88A-3743-33335B0E21F4}"/>
              </a:ext>
            </a:extLst>
          </p:cNvPr>
          <p:cNvSpPr>
            <a:spLocks noGrp="1"/>
          </p:cNvSpPr>
          <p:nvPr>
            <p:ph type="ftr" sz="quarter" idx="11"/>
          </p:nvPr>
        </p:nvSpPr>
        <p:spPr/>
        <p:txBody>
          <a:bodyPr/>
          <a:lstStyle/>
          <a:p>
            <a:r>
              <a:rPr lang="en-US"/>
              <a:t>Software Engineering</a:t>
            </a:r>
            <a:endParaRPr lang="en-US" dirty="0"/>
          </a:p>
        </p:txBody>
      </p:sp>
      <p:sp>
        <p:nvSpPr>
          <p:cNvPr id="12" name="Slide Number Placeholder 11">
            <a:extLst>
              <a:ext uri="{FF2B5EF4-FFF2-40B4-BE49-F238E27FC236}">
                <a16:creationId xmlns:a16="http://schemas.microsoft.com/office/drawing/2014/main" id="{AD445850-2032-2AAA-181B-660F93C51227}"/>
              </a:ext>
            </a:extLst>
          </p:cNvPr>
          <p:cNvSpPr>
            <a:spLocks noGrp="1"/>
          </p:cNvSpPr>
          <p:nvPr>
            <p:ph type="sldNum" sz="quarter" idx="12"/>
          </p:nvPr>
        </p:nvSpPr>
        <p:spPr/>
        <p:txBody>
          <a:bodyPr/>
          <a:lstStyle/>
          <a:p>
            <a:fld id="{3A98EE3D-8CD1-4C3F-BD1C-C98C9596463C}" type="slidenum">
              <a:rPr lang="en-US" smtClean="0"/>
              <a:t>1</a:t>
            </a:fld>
            <a:endParaRPr lang="en-US" dirty="0"/>
          </a:p>
        </p:txBody>
      </p:sp>
      <p:pic>
        <p:nvPicPr>
          <p:cNvPr id="13" name="object 36">
            <a:extLst>
              <a:ext uri="{FF2B5EF4-FFF2-40B4-BE49-F238E27FC236}">
                <a16:creationId xmlns:a16="http://schemas.microsoft.com/office/drawing/2014/main" id="{B139A576-E33C-B39D-02D8-BA5C89CA09BB}"/>
              </a:ext>
            </a:extLst>
          </p:cNvPr>
          <p:cNvPicPr/>
          <p:nvPr/>
        </p:nvPicPr>
        <p:blipFill>
          <a:blip r:embed="rId3" cstate="print"/>
          <a:stretch>
            <a:fillRect/>
          </a:stretch>
        </p:blipFill>
        <p:spPr>
          <a:xfrm>
            <a:off x="9740861" y="583739"/>
            <a:ext cx="1869948" cy="61317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A68E-2359-B0B1-BB3E-22BAE9C1316C}"/>
              </a:ext>
            </a:extLst>
          </p:cNvPr>
          <p:cNvSpPr>
            <a:spLocks noGrp="1"/>
          </p:cNvSpPr>
          <p:nvPr>
            <p:ph type="title"/>
          </p:nvPr>
        </p:nvSpPr>
        <p:spPr/>
        <p:txBody>
          <a:bodyPr/>
          <a:lstStyle/>
          <a:p>
            <a:r>
              <a:rPr lang="en-US" b="1" dirty="0"/>
              <a:t>Data Visualization &amp; Graphical Representation</a:t>
            </a:r>
            <a:br>
              <a:rPr lang="en-US" b="1" dirty="0"/>
            </a:br>
            <a:endParaRPr lang="en-IN" dirty="0"/>
          </a:p>
        </p:txBody>
      </p:sp>
      <p:sp>
        <p:nvSpPr>
          <p:cNvPr id="3" name="Content Placeholder 2">
            <a:extLst>
              <a:ext uri="{FF2B5EF4-FFF2-40B4-BE49-F238E27FC236}">
                <a16:creationId xmlns:a16="http://schemas.microsoft.com/office/drawing/2014/main" id="{A58537CC-FC3A-E5DC-8DAC-14DB4981F53F}"/>
              </a:ext>
            </a:extLst>
          </p:cNvPr>
          <p:cNvSpPr>
            <a:spLocks noGrp="1"/>
          </p:cNvSpPr>
          <p:nvPr>
            <p:ph idx="1"/>
          </p:nvPr>
        </p:nvSpPr>
        <p:spPr/>
        <p:txBody>
          <a:bodyPr>
            <a:noAutofit/>
          </a:bodyPr>
          <a:lstStyle/>
          <a:p>
            <a:pPr marL="0" indent="0">
              <a:buNone/>
            </a:pPr>
            <a:r>
              <a:rPr lang="en-US" sz="1100" b="1" dirty="0"/>
              <a:t>Purpose:</a:t>
            </a:r>
            <a:endParaRPr lang="en-US" sz="1100" dirty="0"/>
          </a:p>
          <a:p>
            <a:pPr lvl="1"/>
            <a:r>
              <a:rPr lang="en-US" sz="1100" dirty="0"/>
              <a:t>Understand Semantic Analysis through visual representation.</a:t>
            </a:r>
          </a:p>
          <a:p>
            <a:pPr lvl="1"/>
            <a:r>
              <a:rPr lang="en-US" sz="1100" dirty="0"/>
              <a:t>Correlate similarity scores to real-time use cases.</a:t>
            </a:r>
          </a:p>
          <a:p>
            <a:pPr marL="0" indent="0">
              <a:buNone/>
            </a:pPr>
            <a:r>
              <a:rPr lang="en-US" sz="1100" b="1" dirty="0"/>
              <a:t>Python Integration:</a:t>
            </a:r>
            <a:endParaRPr lang="en-US" sz="1100" dirty="0"/>
          </a:p>
          <a:p>
            <a:pPr lvl="1"/>
            <a:r>
              <a:rPr lang="en-US" sz="1100" dirty="0"/>
              <a:t>Python used as an external tool to generate graphical charts from CSV outputs.</a:t>
            </a:r>
          </a:p>
          <a:p>
            <a:pPr lvl="1"/>
            <a:r>
              <a:rPr lang="en-US" sz="1100" dirty="0"/>
              <a:t>Current limitation: Manual placement of CSV files in the Python app’s root directory.</a:t>
            </a:r>
          </a:p>
          <a:p>
            <a:pPr lvl="1"/>
            <a:r>
              <a:rPr lang="en-US" sz="1100" dirty="0"/>
              <a:t>Future scope: Automating CSV file placement.</a:t>
            </a:r>
          </a:p>
          <a:p>
            <a:pPr marL="0" indent="0">
              <a:buNone/>
            </a:pPr>
            <a:r>
              <a:rPr lang="en-US" sz="1100" b="1" dirty="0"/>
              <a:t>Types of Plots:</a:t>
            </a:r>
            <a:endParaRPr lang="en-US" sz="1100" dirty="0"/>
          </a:p>
          <a:p>
            <a:pPr lvl="1"/>
            <a:r>
              <a:rPr lang="en-US" sz="1100" b="1" dirty="0"/>
              <a:t>Comparison Plot:</a:t>
            </a:r>
            <a:endParaRPr lang="en-US" sz="1100" dirty="0"/>
          </a:p>
          <a:p>
            <a:pPr lvl="2"/>
            <a:r>
              <a:rPr lang="en-US" sz="1100" dirty="0"/>
              <a:t>X-Axis: Document/Phrase Comparisons (User-designed datasets).</a:t>
            </a:r>
          </a:p>
          <a:p>
            <a:pPr lvl="2"/>
            <a:r>
              <a:rPr lang="en-US" sz="1100" dirty="0"/>
              <a:t>Y-Axis: Similarity Scores.</a:t>
            </a:r>
          </a:p>
          <a:p>
            <a:pPr lvl="1"/>
            <a:r>
              <a:rPr lang="en-US" sz="1100" b="1" dirty="0"/>
              <a:t>Similarity vs. Scalar Plot:</a:t>
            </a:r>
            <a:endParaRPr lang="en-US" sz="1100" dirty="0"/>
          </a:p>
          <a:p>
            <a:pPr lvl="2"/>
            <a:r>
              <a:rPr lang="en-US" sz="1100" dirty="0"/>
              <a:t>X-Axis: Scalar Values (Ranges between 0-3052).</a:t>
            </a:r>
          </a:p>
          <a:p>
            <a:pPr lvl="2"/>
            <a:r>
              <a:rPr lang="en-US" sz="1100" dirty="0"/>
              <a:t>Y-Axis: Similarity Scores.</a:t>
            </a:r>
          </a:p>
          <a:p>
            <a:pPr lvl="2"/>
            <a:r>
              <a:rPr lang="en-US" sz="1100" dirty="0"/>
              <a:t>Visualize how contextual relevance is generated.</a:t>
            </a:r>
          </a:p>
          <a:p>
            <a:pPr marL="0" indent="0">
              <a:buNone/>
            </a:pPr>
            <a:r>
              <a:rPr lang="en-US" sz="1100" b="1" dirty="0"/>
              <a:t>Visualization Purpose:</a:t>
            </a:r>
            <a:endParaRPr lang="en-US" sz="1100" dirty="0"/>
          </a:p>
          <a:p>
            <a:pPr lvl="1"/>
            <a:r>
              <a:rPr lang="en-US" sz="1100" dirty="0"/>
              <a:t>Helps developers and users comprehend how embeddings map to similarity scores.</a:t>
            </a:r>
          </a:p>
          <a:p>
            <a:pPr lvl="1"/>
            <a:r>
              <a:rPr lang="en-US" sz="1100" dirty="0"/>
              <a:t>Provides insights for improving the similarity analysis approach.</a:t>
            </a:r>
          </a:p>
          <a:p>
            <a:endParaRPr lang="en-IN" sz="1100" dirty="0"/>
          </a:p>
        </p:txBody>
      </p:sp>
      <p:sp>
        <p:nvSpPr>
          <p:cNvPr id="4" name="Date Placeholder 3">
            <a:extLst>
              <a:ext uri="{FF2B5EF4-FFF2-40B4-BE49-F238E27FC236}">
                <a16:creationId xmlns:a16="http://schemas.microsoft.com/office/drawing/2014/main" id="{33E909F9-DA59-FD45-B1EB-45783CA97968}"/>
              </a:ext>
            </a:extLst>
          </p:cNvPr>
          <p:cNvSpPr>
            <a:spLocks noGrp="1"/>
          </p:cNvSpPr>
          <p:nvPr>
            <p:ph type="dt" sz="half" idx="10"/>
          </p:nvPr>
        </p:nvSpPr>
        <p:spPr/>
        <p:txBody>
          <a:bodyPr/>
          <a:lstStyle/>
          <a:p>
            <a:r>
              <a:rPr lang="en-US" dirty="0"/>
              <a:t>3/22/2025</a:t>
            </a:r>
          </a:p>
        </p:txBody>
      </p:sp>
      <p:sp>
        <p:nvSpPr>
          <p:cNvPr id="5" name="Footer Placeholder 4">
            <a:extLst>
              <a:ext uri="{FF2B5EF4-FFF2-40B4-BE49-F238E27FC236}">
                <a16:creationId xmlns:a16="http://schemas.microsoft.com/office/drawing/2014/main" id="{86A71CE6-0AEF-7BFE-E34C-B75805996A72}"/>
              </a:ext>
            </a:extLst>
          </p:cNvPr>
          <p:cNvSpPr>
            <a:spLocks noGrp="1"/>
          </p:cNvSpPr>
          <p:nvPr>
            <p:ph type="ftr" sz="quarter" idx="11"/>
          </p:nvPr>
        </p:nvSpPr>
        <p:spPr/>
        <p:txBody>
          <a:bodyPr/>
          <a:lstStyle/>
          <a:p>
            <a:r>
              <a:rPr lang="en-US" dirty="0"/>
              <a:t>Software Engineering</a:t>
            </a:r>
          </a:p>
        </p:txBody>
      </p:sp>
      <p:sp>
        <p:nvSpPr>
          <p:cNvPr id="6" name="Slide Number Placeholder 5">
            <a:extLst>
              <a:ext uri="{FF2B5EF4-FFF2-40B4-BE49-F238E27FC236}">
                <a16:creationId xmlns:a16="http://schemas.microsoft.com/office/drawing/2014/main" id="{82FB8329-FA0D-DB96-7E65-D7DDCBAC8940}"/>
              </a:ext>
            </a:extLst>
          </p:cNvPr>
          <p:cNvSpPr>
            <a:spLocks noGrp="1"/>
          </p:cNvSpPr>
          <p:nvPr>
            <p:ph type="sldNum" sz="quarter" idx="12"/>
          </p:nvPr>
        </p:nvSpPr>
        <p:spPr/>
        <p:txBody>
          <a:bodyPr/>
          <a:lstStyle/>
          <a:p>
            <a:fld id="{3A98EE3D-8CD1-4C3F-BD1C-C98C9596463C}" type="slidenum">
              <a:rPr lang="en-US" smtClean="0"/>
              <a:t>10</a:t>
            </a:fld>
            <a:endParaRPr lang="en-US" dirty="0"/>
          </a:p>
        </p:txBody>
      </p:sp>
      <p:pic>
        <p:nvPicPr>
          <p:cNvPr id="7" name="object 36">
            <a:extLst>
              <a:ext uri="{FF2B5EF4-FFF2-40B4-BE49-F238E27FC236}">
                <a16:creationId xmlns:a16="http://schemas.microsoft.com/office/drawing/2014/main" id="{0775318E-9527-6236-D96E-BEBD4972B842}"/>
              </a:ext>
            </a:extLst>
          </p:cNvPr>
          <p:cNvPicPr/>
          <p:nvPr/>
        </p:nvPicPr>
        <p:blipFill>
          <a:blip r:embed="rId2" cstate="print"/>
          <a:stretch>
            <a:fillRect/>
          </a:stretch>
        </p:blipFill>
        <p:spPr>
          <a:xfrm>
            <a:off x="9740861" y="583739"/>
            <a:ext cx="1869948" cy="613176"/>
          </a:xfrm>
          <a:prstGeom prst="rect">
            <a:avLst/>
          </a:prstGeom>
        </p:spPr>
      </p:pic>
      <p:sp>
        <p:nvSpPr>
          <p:cNvPr id="8" name="Content Placeholder 2">
            <a:extLst>
              <a:ext uri="{FF2B5EF4-FFF2-40B4-BE49-F238E27FC236}">
                <a16:creationId xmlns:a16="http://schemas.microsoft.com/office/drawing/2014/main" id="{A58537CC-FC3A-E5DC-8DAC-14DB4981F53F}"/>
              </a:ext>
            </a:extLst>
          </p:cNvPr>
          <p:cNvSpPr txBox="1">
            <a:spLocks/>
          </p:cNvSpPr>
          <p:nvPr/>
        </p:nvSpPr>
        <p:spPr>
          <a:xfrm>
            <a:off x="6290734" y="1710267"/>
            <a:ext cx="5122334" cy="4834466"/>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GitHub Release &amp; Publishing</a:t>
            </a:r>
          </a:p>
          <a:p>
            <a:r>
              <a:rPr lang="en-US" b="1" dirty="0"/>
              <a:t>Publishing &amp; Releasing:</a:t>
            </a:r>
            <a:endParaRPr lang="en-US" dirty="0"/>
          </a:p>
          <a:p>
            <a:pPr lvl="1"/>
            <a:r>
              <a:rPr lang="en-US" dirty="0"/>
              <a:t>Successfully published the application and created a release on GitHub.</a:t>
            </a:r>
          </a:p>
          <a:p>
            <a:pPr lvl="1"/>
            <a:r>
              <a:rPr lang="en-US" dirty="0"/>
              <a:t>Attached the release files for easier access by users and developers.</a:t>
            </a:r>
          </a:p>
          <a:p>
            <a:r>
              <a:rPr lang="en-US" b="1" dirty="0"/>
              <a:t>Purpose of Release:</a:t>
            </a:r>
            <a:endParaRPr lang="en-US" dirty="0"/>
          </a:p>
          <a:p>
            <a:pPr lvl="1"/>
            <a:r>
              <a:rPr lang="en-US" dirty="0"/>
              <a:t>Providing a stable version of the application for public use.</a:t>
            </a:r>
          </a:p>
          <a:p>
            <a:pPr lvl="1"/>
            <a:r>
              <a:rPr lang="en-US" dirty="0"/>
              <a:t>Enabling collaboration and feedback from other developers.</a:t>
            </a:r>
          </a:p>
          <a:p>
            <a:r>
              <a:rPr lang="en-US" b="1" dirty="0"/>
              <a:t>Benefits:</a:t>
            </a:r>
            <a:endParaRPr lang="en-US" dirty="0"/>
          </a:p>
          <a:p>
            <a:pPr lvl="1"/>
            <a:r>
              <a:rPr lang="en-US" dirty="0"/>
              <a:t>Streamlined access to the published version.</a:t>
            </a:r>
          </a:p>
          <a:p>
            <a:pPr lvl="1"/>
            <a:r>
              <a:rPr lang="en-US" dirty="0"/>
              <a:t>Facilitates version control and improvements over time.</a:t>
            </a:r>
          </a:p>
          <a:p>
            <a:pPr lvl="1"/>
            <a:r>
              <a:rPr lang="en-US" dirty="0"/>
              <a:t>Enhances collaboration through </a:t>
            </a:r>
            <a:r>
              <a:rPr lang="en-US" dirty="0" err="1"/>
              <a:t>GitHub's</a:t>
            </a:r>
            <a:r>
              <a:rPr lang="en-US" dirty="0"/>
              <a:t> release management features.</a:t>
            </a:r>
          </a:p>
        </p:txBody>
      </p:sp>
    </p:spTree>
    <p:extLst>
      <p:ext uri="{BB962C8B-B14F-4D97-AF65-F5344CB8AC3E}">
        <p14:creationId xmlns:p14="http://schemas.microsoft.com/office/powerpoint/2010/main" val="163331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 Cases &amp; Code Coverage</a:t>
            </a:r>
          </a:p>
        </p:txBody>
      </p:sp>
      <p:sp>
        <p:nvSpPr>
          <p:cNvPr id="3" name="Content Placeholder 2"/>
          <p:cNvSpPr>
            <a:spLocks noGrp="1"/>
          </p:cNvSpPr>
          <p:nvPr>
            <p:ph idx="1"/>
          </p:nvPr>
        </p:nvSpPr>
        <p:spPr>
          <a:xfrm>
            <a:off x="581193" y="2340864"/>
            <a:ext cx="5489408" cy="3634486"/>
          </a:xfrm>
        </p:spPr>
        <p:txBody>
          <a:bodyPr>
            <a:normAutofit fontScale="70000" lnSpcReduction="20000"/>
          </a:bodyPr>
          <a:lstStyle/>
          <a:p>
            <a:r>
              <a:rPr lang="en-US" b="1" dirty="0"/>
              <a:t>Purpose:</a:t>
            </a:r>
            <a:endParaRPr lang="en-US" dirty="0"/>
          </a:p>
          <a:p>
            <a:pPr lvl="1"/>
            <a:r>
              <a:rPr lang="en-US" dirty="0"/>
              <a:t>Ensure robustness of application by validating various functionalities through test cases.</a:t>
            </a:r>
          </a:p>
          <a:p>
            <a:pPr lvl="1"/>
            <a:r>
              <a:rPr lang="en-US" dirty="0"/>
              <a:t>Maintain high code coverage by testing positive, negative, and edge case scenarios.</a:t>
            </a:r>
          </a:p>
          <a:p>
            <a:r>
              <a:rPr lang="en-US" b="1" dirty="0"/>
              <a:t>Test Framework:</a:t>
            </a:r>
            <a:endParaRPr lang="en-US" dirty="0"/>
          </a:p>
          <a:p>
            <a:pPr lvl="1"/>
            <a:r>
              <a:rPr lang="en-US" dirty="0"/>
              <a:t>Implemented using Microsoft.VisualStudio.TestTools.UnitTesting.</a:t>
            </a:r>
          </a:p>
          <a:p>
            <a:pPr lvl="1"/>
            <a:r>
              <a:rPr lang="en-US" dirty="0"/>
              <a:t>Tests run via Visual Studio Test Explorer.</a:t>
            </a:r>
          </a:p>
          <a:p>
            <a:pPr lvl="1"/>
            <a:r>
              <a:rPr lang="en-US" dirty="0"/>
              <a:t>Test classes created for each service based on business functionalities.</a:t>
            </a:r>
          </a:p>
          <a:p>
            <a:r>
              <a:rPr lang="en-US" b="1" dirty="0"/>
              <a:t>Test Results:</a:t>
            </a:r>
            <a:endParaRPr lang="en-US" dirty="0"/>
          </a:p>
          <a:p>
            <a:pPr lvl="1"/>
            <a:r>
              <a:rPr lang="en-US" dirty="0"/>
              <a:t>All test cases successfully passed.</a:t>
            </a:r>
          </a:p>
          <a:p>
            <a:pPr lvl="1"/>
            <a:r>
              <a:rPr lang="en-US" dirty="0"/>
              <a:t>Coverage maintained by including different scenarios.</a:t>
            </a:r>
          </a:p>
          <a:p>
            <a:r>
              <a:rPr lang="en-US" b="1" dirty="0"/>
              <a:t>Future Improvements:</a:t>
            </a:r>
            <a:endParaRPr lang="en-US" dirty="0"/>
          </a:p>
          <a:p>
            <a:pPr lvl="1"/>
            <a:r>
              <a:rPr lang="en-US" dirty="0"/>
              <a:t>Implementing mock data for unit tests.</a:t>
            </a:r>
          </a:p>
          <a:p>
            <a:pPr lvl="1"/>
            <a:r>
              <a:rPr lang="en-US" dirty="0"/>
              <a:t>Automating the testing process to reduce manual effort.</a:t>
            </a:r>
          </a:p>
          <a:p>
            <a:endParaRPr lang="en-US" dirty="0"/>
          </a:p>
        </p:txBody>
      </p:sp>
      <p:sp>
        <p:nvSpPr>
          <p:cNvPr id="4" name="Date Placeholder 3"/>
          <p:cNvSpPr>
            <a:spLocks noGrp="1"/>
          </p:cNvSpPr>
          <p:nvPr>
            <p:ph type="dt" sz="half" idx="10"/>
          </p:nvPr>
        </p:nvSpPr>
        <p:spPr/>
        <p:txBody>
          <a:bodyPr/>
          <a:lstStyle/>
          <a:p>
            <a:r>
              <a:rPr lang="en-US"/>
              <a:t>3/22/2025</a:t>
            </a:r>
            <a:endParaRPr lang="en-US" dirty="0"/>
          </a:p>
        </p:txBody>
      </p:sp>
      <p:sp>
        <p:nvSpPr>
          <p:cNvPr id="5" name="Footer Placeholder 4"/>
          <p:cNvSpPr>
            <a:spLocks noGrp="1"/>
          </p:cNvSpPr>
          <p:nvPr>
            <p:ph type="ftr" sz="quarter" idx="11"/>
          </p:nvPr>
        </p:nvSpPr>
        <p:spPr/>
        <p:txBody>
          <a:bodyPr/>
          <a:lstStyle/>
          <a:p>
            <a:r>
              <a:rPr lang="en-US"/>
              <a:t>Software Engineering</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11</a:t>
            </a:fld>
            <a:endParaRPr lang="en-US" dirty="0"/>
          </a:p>
        </p:txBody>
      </p:sp>
      <p:sp>
        <p:nvSpPr>
          <p:cNvPr id="7" name="Content Placeholder 2"/>
          <p:cNvSpPr txBox="1">
            <a:spLocks/>
          </p:cNvSpPr>
          <p:nvPr/>
        </p:nvSpPr>
        <p:spPr>
          <a:xfrm>
            <a:off x="6524792" y="2493264"/>
            <a:ext cx="5599475" cy="36344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9" name="Content Placeholder 2"/>
          <p:cNvSpPr txBox="1">
            <a:spLocks/>
          </p:cNvSpPr>
          <p:nvPr/>
        </p:nvSpPr>
        <p:spPr>
          <a:xfrm>
            <a:off x="6414726" y="2192867"/>
            <a:ext cx="5599475" cy="396434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10" name="Rectangle 9"/>
          <p:cNvSpPr/>
          <p:nvPr/>
        </p:nvSpPr>
        <p:spPr>
          <a:xfrm>
            <a:off x="5918201" y="943386"/>
            <a:ext cx="6096000" cy="3231654"/>
          </a:xfrm>
          <a:prstGeom prst="rect">
            <a:avLst/>
          </a:prstGeom>
        </p:spPr>
        <p:txBody>
          <a:bodyPr>
            <a:spAutoFit/>
          </a:bodyPr>
          <a:lstStyle/>
          <a:p>
            <a:pPr marL="324000" lvl="1" defTabSz="457200">
              <a:lnSpc>
                <a:spcPct val="80000"/>
              </a:lnSpc>
              <a:spcBef>
                <a:spcPct val="20000"/>
              </a:spcBef>
              <a:spcAft>
                <a:spcPts val="600"/>
              </a:spcAft>
              <a:buClr>
                <a:schemeClr val="accent1"/>
              </a:buClr>
              <a:buSzPct val="92000"/>
            </a:pPr>
            <a:r>
              <a:rPr lang="en-US" sz="1000" b="1" dirty="0">
                <a:solidFill>
                  <a:schemeClr val="tx1">
                    <a:lumMod val="75000"/>
                    <a:lumOff val="25000"/>
                  </a:schemeClr>
                </a:solidFill>
              </a:rPr>
              <a:t>Test Case Categories:</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Basic Test Framework Validation:</a:t>
            </a:r>
            <a:r>
              <a:rPr lang="en-US" sz="1000" dirty="0">
                <a:solidFill>
                  <a:schemeClr val="tx1">
                    <a:lumMod val="75000"/>
                    <a:lumOff val="25000"/>
                  </a:schemeClr>
                </a:solidFill>
              </a:rPr>
              <a:t> Verifies test setup.</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Exception Handling in Document Comparison</a:t>
            </a:r>
            <a:r>
              <a:rPr lang="en-US" sz="1000" dirty="0">
                <a:solidFill>
                  <a:schemeClr val="tx1">
                    <a:lumMod val="75000"/>
                    <a:lumOff val="25000"/>
                  </a:schemeClr>
                </a:solidFill>
              </a:rPr>
              <a:t>: Tests CompareDocumentsAsync for null handling &amp; exception.</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Validity of Similarity Score Calculation</a:t>
            </a:r>
            <a:r>
              <a:rPr lang="en-US" sz="1000" dirty="0">
                <a:solidFill>
                  <a:schemeClr val="tx1">
                    <a:lumMod val="75000"/>
                    <a:lumOff val="25000"/>
                  </a:schemeClr>
                </a:solidFill>
              </a:rPr>
              <a:t>: Ensures CalculateEmbeddingAsync returns valid scores.</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Service Provider Configuration Validation</a:t>
            </a:r>
            <a:r>
              <a:rPr lang="en-US" sz="1000" dirty="0">
                <a:solidFill>
                  <a:schemeClr val="tx1">
                    <a:lumMod val="75000"/>
                    <a:lumOff val="25000"/>
                  </a:schemeClr>
                </a:solidFill>
              </a:rPr>
              <a:t>: Validates ConfigureServices for correct service retrieval.</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Source &amp; Target File Retrieval</a:t>
            </a:r>
            <a:r>
              <a:rPr lang="en-US" sz="1000" dirty="0">
                <a:solidFill>
                  <a:schemeClr val="tx1">
                    <a:lumMod val="75000"/>
                    <a:lumOff val="25000"/>
                  </a:schemeClr>
                </a:solidFill>
              </a:rPr>
              <a:t>: Verifies GetSourceAndTargetFiles returns correct files.</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Scalar Value Printing Validation</a:t>
            </a:r>
            <a:r>
              <a:rPr lang="en-US" sz="1000" dirty="0">
                <a:solidFill>
                  <a:schemeClr val="tx1">
                    <a:lumMod val="75000"/>
                    <a:lumOff val="25000"/>
                  </a:schemeClr>
                </a:solidFill>
              </a:rPr>
              <a:t>: Ensures PrintScalarValues outputs as expected.</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Accuracy of Similarity Score Calculation</a:t>
            </a:r>
            <a:r>
              <a:rPr lang="en-US" sz="1000" dirty="0">
                <a:solidFill>
                  <a:schemeClr val="tx1">
                    <a:lumMod val="75000"/>
                    <a:lumOff val="25000"/>
                  </a:schemeClr>
                </a:solidFill>
              </a:rPr>
              <a:t>: Checks similarity scores are correctly calculated.</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Handling of Different Length Embeddings</a:t>
            </a:r>
            <a:r>
              <a:rPr lang="en-US" sz="1000" dirty="0">
                <a:solidFill>
                  <a:schemeClr val="tx1">
                    <a:lumMod val="75000"/>
                    <a:lumOff val="25000"/>
                  </a:schemeClr>
                </a:solidFill>
              </a:rPr>
              <a:t>: Ensures zero score for embeddings of varying lengths.</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Handling of Empty Inputs</a:t>
            </a:r>
            <a:r>
              <a:rPr lang="en-US" sz="1000" dirty="0">
                <a:solidFill>
                  <a:schemeClr val="tx1">
                    <a:lumMod val="75000"/>
                    <a:lumOff val="25000"/>
                  </a:schemeClr>
                </a:solidFill>
              </a:rPr>
              <a:t>: Ensures CalculateEmbeddingAsync returns 0 for empty strings.</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Handling of Invalid File Paths</a:t>
            </a:r>
            <a:r>
              <a:rPr lang="en-US" sz="1000" dirty="0">
                <a:solidFill>
                  <a:schemeClr val="tx1">
                    <a:lumMod val="75000"/>
                    <a:lumOff val="25000"/>
                  </a:schemeClr>
                </a:solidFill>
              </a:rPr>
              <a:t>: Validates error handling for non-existent files.</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Phrase Processing &amp; Result Saving</a:t>
            </a:r>
            <a:r>
              <a:rPr lang="en-US" sz="1000" dirty="0">
                <a:solidFill>
                  <a:schemeClr val="tx1">
                    <a:lumMod val="75000"/>
                    <a:lumOff val="25000"/>
                  </a:schemeClr>
                </a:solidFill>
              </a:rPr>
              <a:t>: Verifies saving of Phrase Similarity objects using CsvHelperUtilTest.</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CSVHelperUtilTest.cs</a:t>
            </a:r>
            <a:r>
              <a:rPr lang="en-US" sz="1000" dirty="0">
                <a:solidFill>
                  <a:schemeClr val="tx1">
                    <a:lumMod val="75000"/>
                    <a:lumOff val="25000"/>
                  </a:schemeClr>
                </a:solidFill>
              </a:rPr>
              <a:t>: Validates CSV &amp; JSON saving for further analysis &amp; sharing.</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4726" y="4251240"/>
            <a:ext cx="4463783" cy="218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524792" y="6438242"/>
            <a:ext cx="3130551" cy="280013"/>
          </a:xfrm>
          <a:prstGeom prst="rect">
            <a:avLst/>
          </a:prstGeom>
          <a:noFill/>
        </p:spPr>
        <p:txBody>
          <a:bodyPr wrap="square" rtlCol="0">
            <a:spAutoFit/>
          </a:bodyPr>
          <a:lstStyle/>
          <a:p>
            <a:pPr defTabSz="457200">
              <a:lnSpc>
                <a:spcPct val="110000"/>
              </a:lnSpc>
              <a:spcBef>
                <a:spcPct val="20000"/>
              </a:spcBef>
              <a:spcAft>
                <a:spcPts val="600"/>
              </a:spcAft>
              <a:buClr>
                <a:schemeClr val="accent1"/>
              </a:buClr>
              <a:buSzPct val="92000"/>
            </a:pPr>
            <a:r>
              <a:rPr lang="en-US" sz="1200" dirty="0">
                <a:solidFill>
                  <a:schemeClr val="tx1">
                    <a:lumMod val="75000"/>
                    <a:lumOff val="25000"/>
                  </a:schemeClr>
                </a:solidFill>
              </a:rPr>
              <a:t>Test Case Results</a:t>
            </a:r>
          </a:p>
        </p:txBody>
      </p:sp>
    </p:spTree>
    <p:extLst>
      <p:ext uri="{BB962C8B-B14F-4D97-AF65-F5344CB8AC3E}">
        <p14:creationId xmlns:p14="http://schemas.microsoft.com/office/powerpoint/2010/main" val="3423378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Visualization</a:t>
            </a:r>
          </a:p>
        </p:txBody>
      </p:sp>
      <p:sp>
        <p:nvSpPr>
          <p:cNvPr id="3" name="Content Placeholder 2"/>
          <p:cNvSpPr>
            <a:spLocks noGrp="1"/>
          </p:cNvSpPr>
          <p:nvPr>
            <p:ph idx="1"/>
          </p:nvPr>
        </p:nvSpPr>
        <p:spPr>
          <a:xfrm>
            <a:off x="581192" y="2065867"/>
            <a:ext cx="11029615" cy="3909483"/>
          </a:xfrm>
        </p:spPr>
        <p:txBody>
          <a:bodyPr>
            <a:noAutofit/>
          </a:bodyPr>
          <a:lstStyle/>
          <a:p>
            <a:pPr marL="0" indent="0">
              <a:buNone/>
            </a:pPr>
            <a:endParaRPr lang="en-US" sz="1200" dirty="0"/>
          </a:p>
          <a:p>
            <a:r>
              <a:rPr lang="en-US" sz="1200" b="1" dirty="0"/>
              <a:t>Phrase Comparison Output  CSV Path </a:t>
            </a:r>
            <a:r>
              <a:rPr lang="en-US" sz="1200" dirty="0"/>
              <a:t>- bin\Release\net9.0\data\output_datasetphrases.csv</a:t>
            </a:r>
          </a:p>
          <a:p>
            <a:r>
              <a:rPr lang="en-US" sz="1200" b="1" dirty="0"/>
              <a:t>Document Comparison Output CSV Path </a:t>
            </a:r>
            <a:r>
              <a:rPr lang="en-US" sz="1200" dirty="0"/>
              <a:t>- bin\Release\net9.0\data\output_dataset.csv</a:t>
            </a:r>
          </a:p>
          <a:p>
            <a:pPr marL="0" indent="0">
              <a:buNone/>
            </a:pPr>
            <a:endParaRPr lang="en-US" sz="1200" dirty="0"/>
          </a:p>
          <a:p>
            <a:pPr marL="0" indent="0">
              <a:buNone/>
            </a:pPr>
            <a:r>
              <a:rPr lang="en-US" sz="1200" b="1" dirty="0"/>
              <a:t>Phrase Comparison Results</a:t>
            </a:r>
            <a:r>
              <a:rPr lang="en-US" sz="1200" dirty="0"/>
              <a:t>:</a:t>
            </a:r>
          </a:p>
          <a:p>
            <a:pPr marL="0" indent="0">
              <a:buNone/>
            </a:pPr>
            <a:r>
              <a:rPr lang="en-US" sz="1200" dirty="0">
                <a:hlinkClick r:id="rId2"/>
              </a:rPr>
              <a:t>https://senthilmasters2024.github.io/Tech_Tweakers/PhrasesSimilarityClassficationByDomainsPlots.html</a:t>
            </a:r>
            <a:endParaRPr lang="en-US" sz="1200" dirty="0"/>
          </a:p>
          <a:p>
            <a:pPr marL="0" indent="0">
              <a:buNone/>
            </a:pPr>
            <a:endParaRPr lang="en-US" sz="1200" dirty="0"/>
          </a:p>
          <a:p>
            <a:pPr marL="0" indent="0">
              <a:buNone/>
            </a:pPr>
            <a:r>
              <a:rPr lang="en-US" sz="1200" b="1" dirty="0"/>
              <a:t>Document Comparison Results:</a:t>
            </a:r>
          </a:p>
          <a:p>
            <a:pPr marL="0" indent="0">
              <a:buNone/>
            </a:pPr>
            <a:r>
              <a:rPr lang="en-US" sz="1200" dirty="0">
                <a:hlinkClick r:id="rId3"/>
              </a:rPr>
              <a:t>https://senthilmasters2024.github.io/Tech_Tweakers/SemanticSimilarityLatestPlot.html</a:t>
            </a:r>
            <a:endParaRPr lang="en-US" sz="1200" dirty="0"/>
          </a:p>
          <a:p>
            <a:pPr marL="0" indent="0">
              <a:buNone/>
            </a:pPr>
            <a:endParaRPr lang="en-US" sz="1200" dirty="0"/>
          </a:p>
          <a:p>
            <a:pPr marL="0" indent="0">
              <a:buNone/>
            </a:pPr>
            <a:r>
              <a:rPr lang="en-US" sz="1200" b="1" dirty="0"/>
              <a:t>Scalar Values of Embedding vs. Similarity Score:</a:t>
            </a:r>
          </a:p>
          <a:p>
            <a:pPr marL="0" indent="0">
              <a:buNone/>
            </a:pPr>
            <a:r>
              <a:rPr lang="en-US" sz="1200" dirty="0">
                <a:hlinkClick r:id="rId4"/>
              </a:rPr>
              <a:t>https://senthilmasters2024.github.io/Tech_Tweakers/ScalarValuesVsSimilarityScorePlotForOneComparsion.html</a:t>
            </a:r>
            <a:endParaRPr lang="en-US" sz="1200" dirty="0"/>
          </a:p>
          <a:p>
            <a:pPr marL="0" indent="0">
              <a:buNone/>
            </a:pPr>
            <a:endParaRPr lang="en-US" sz="1200" dirty="0"/>
          </a:p>
          <a:p>
            <a:endParaRPr lang="en-US" sz="1200" dirty="0"/>
          </a:p>
        </p:txBody>
      </p:sp>
      <p:sp>
        <p:nvSpPr>
          <p:cNvPr id="4" name="Date Placeholder 3"/>
          <p:cNvSpPr>
            <a:spLocks noGrp="1"/>
          </p:cNvSpPr>
          <p:nvPr>
            <p:ph type="dt" sz="half" idx="10"/>
          </p:nvPr>
        </p:nvSpPr>
        <p:spPr/>
        <p:txBody>
          <a:bodyPr/>
          <a:lstStyle/>
          <a:p>
            <a:r>
              <a:rPr lang="en-US" dirty="0"/>
              <a:t>3/22/2025</a:t>
            </a:r>
          </a:p>
        </p:txBody>
      </p:sp>
      <p:sp>
        <p:nvSpPr>
          <p:cNvPr id="5" name="Footer Placeholder 4"/>
          <p:cNvSpPr>
            <a:spLocks noGrp="1"/>
          </p:cNvSpPr>
          <p:nvPr>
            <p:ph type="ftr" sz="quarter" idx="11"/>
          </p:nvPr>
        </p:nvSpPr>
        <p:spPr>
          <a:xfrm>
            <a:off x="589659" y="6440848"/>
            <a:ext cx="6917210" cy="365125"/>
          </a:xfrm>
        </p:spPr>
        <p:txBody>
          <a:bodyPr/>
          <a:lstStyle/>
          <a:p>
            <a:r>
              <a:rPr lang="en-US" dirty="0"/>
              <a:t>Software Engineering</a:t>
            </a:r>
          </a:p>
        </p:txBody>
      </p:sp>
      <p:sp>
        <p:nvSpPr>
          <p:cNvPr id="6" name="Slide Number Placeholder 5"/>
          <p:cNvSpPr>
            <a:spLocks noGrp="1"/>
          </p:cNvSpPr>
          <p:nvPr>
            <p:ph type="sldNum" sz="quarter" idx="12"/>
          </p:nvPr>
        </p:nvSpPr>
        <p:spPr/>
        <p:txBody>
          <a:bodyPr/>
          <a:lstStyle/>
          <a:p>
            <a:fld id="{3A98EE3D-8CD1-4C3F-BD1C-C98C9596463C}" type="slidenum">
              <a:rPr lang="en-US" smtClean="0"/>
              <a:t>12</a:t>
            </a:fld>
            <a:endParaRPr 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6268" y="832908"/>
            <a:ext cx="3621616"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5600" y="4860388"/>
            <a:ext cx="3452284" cy="1404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7000" y="2764060"/>
            <a:ext cx="3742267" cy="191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136466" y="2615587"/>
            <a:ext cx="3130551" cy="280013"/>
          </a:xfrm>
          <a:prstGeom prst="rect">
            <a:avLst/>
          </a:prstGeom>
          <a:noFill/>
        </p:spPr>
        <p:txBody>
          <a:bodyPr wrap="square" rtlCol="0">
            <a:spAutoFit/>
          </a:bodyPr>
          <a:lstStyle/>
          <a:p>
            <a:pPr defTabSz="457200">
              <a:lnSpc>
                <a:spcPct val="110000"/>
              </a:lnSpc>
              <a:spcBef>
                <a:spcPct val="20000"/>
              </a:spcBef>
              <a:spcAft>
                <a:spcPts val="600"/>
              </a:spcAft>
              <a:buClr>
                <a:schemeClr val="accent1"/>
              </a:buClr>
              <a:buSzPct val="92000"/>
            </a:pPr>
            <a:r>
              <a:rPr lang="en-US" sz="1200" dirty="0">
                <a:solidFill>
                  <a:schemeClr val="tx1">
                    <a:lumMod val="75000"/>
                    <a:lumOff val="25000"/>
                  </a:schemeClr>
                </a:solidFill>
              </a:rPr>
              <a:t>Scalar vs. Similarity Score</a:t>
            </a:r>
          </a:p>
        </p:txBody>
      </p:sp>
      <p:sp>
        <p:nvSpPr>
          <p:cNvPr id="12" name="TextBox 11"/>
          <p:cNvSpPr txBox="1"/>
          <p:nvPr/>
        </p:nvSpPr>
        <p:spPr>
          <a:xfrm>
            <a:off x="7975599" y="4564922"/>
            <a:ext cx="4004733" cy="295466"/>
          </a:xfrm>
          <a:prstGeom prst="rect">
            <a:avLst/>
          </a:prstGeom>
          <a:noFill/>
        </p:spPr>
        <p:txBody>
          <a:bodyPr wrap="square" rtlCol="0">
            <a:spAutoFit/>
          </a:bodyPr>
          <a:lstStyle/>
          <a:p>
            <a:pPr defTabSz="457200">
              <a:lnSpc>
                <a:spcPct val="110000"/>
              </a:lnSpc>
              <a:spcBef>
                <a:spcPct val="20000"/>
              </a:spcBef>
              <a:spcAft>
                <a:spcPts val="600"/>
              </a:spcAft>
              <a:buClr>
                <a:schemeClr val="accent1"/>
              </a:buClr>
              <a:buSzPct val="92000"/>
            </a:pPr>
            <a:r>
              <a:rPr lang="en-US" sz="1200" dirty="0">
                <a:solidFill>
                  <a:schemeClr val="tx1">
                    <a:lumMod val="75000"/>
                    <a:lumOff val="25000"/>
                  </a:schemeClr>
                </a:solidFill>
              </a:rPr>
              <a:t>No of Documents Compared vs. Similarity Score</a:t>
            </a:r>
          </a:p>
        </p:txBody>
      </p:sp>
      <p:sp>
        <p:nvSpPr>
          <p:cNvPr id="13" name="TextBox 12"/>
          <p:cNvSpPr txBox="1"/>
          <p:nvPr/>
        </p:nvSpPr>
        <p:spPr>
          <a:xfrm>
            <a:off x="8127998" y="6264721"/>
            <a:ext cx="4004733" cy="295466"/>
          </a:xfrm>
          <a:prstGeom prst="rect">
            <a:avLst/>
          </a:prstGeom>
          <a:noFill/>
        </p:spPr>
        <p:txBody>
          <a:bodyPr wrap="square" rtlCol="0">
            <a:spAutoFit/>
          </a:bodyPr>
          <a:lstStyle/>
          <a:p>
            <a:pPr defTabSz="457200">
              <a:lnSpc>
                <a:spcPct val="110000"/>
              </a:lnSpc>
              <a:spcBef>
                <a:spcPct val="20000"/>
              </a:spcBef>
              <a:spcAft>
                <a:spcPts val="600"/>
              </a:spcAft>
              <a:buClr>
                <a:schemeClr val="accent1"/>
              </a:buClr>
              <a:buSzPct val="92000"/>
            </a:pPr>
            <a:r>
              <a:rPr lang="en-US" sz="1200" dirty="0">
                <a:solidFill>
                  <a:schemeClr val="tx1">
                    <a:lumMod val="75000"/>
                    <a:lumOff val="25000"/>
                  </a:schemeClr>
                </a:solidFill>
              </a:rPr>
              <a:t>Phrases Compared vs. Similarity Score</a:t>
            </a:r>
          </a:p>
        </p:txBody>
      </p:sp>
    </p:spTree>
    <p:extLst>
      <p:ext uri="{BB962C8B-B14F-4D97-AF65-F5344CB8AC3E}">
        <p14:creationId xmlns:p14="http://schemas.microsoft.com/office/powerpoint/2010/main" val="2067020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Overcoming Limitations &amp; Future Scope</a:t>
            </a:r>
            <a:br>
              <a:rPr lang="en-US" b="1" dirty="0"/>
            </a:br>
            <a:endParaRPr lang="en-US" dirty="0"/>
          </a:p>
        </p:txBody>
      </p:sp>
      <p:sp>
        <p:nvSpPr>
          <p:cNvPr id="3" name="Content Placeholder 2"/>
          <p:cNvSpPr>
            <a:spLocks noGrp="1"/>
          </p:cNvSpPr>
          <p:nvPr>
            <p:ph idx="1"/>
          </p:nvPr>
        </p:nvSpPr>
        <p:spPr/>
        <p:txBody>
          <a:bodyPr>
            <a:normAutofit/>
          </a:bodyPr>
          <a:lstStyle/>
          <a:p>
            <a:r>
              <a:rPr lang="en-US" b="1" dirty="0"/>
              <a:t>Limitations:</a:t>
            </a:r>
            <a:endParaRPr lang="en-US" dirty="0"/>
          </a:p>
          <a:p>
            <a:pPr lvl="1"/>
            <a:r>
              <a:rPr lang="en-US" b="1" dirty="0"/>
              <a:t>Dependency on External Libraries:</a:t>
            </a:r>
            <a:r>
              <a:rPr lang="en-US" dirty="0"/>
              <a:t> Changes in Plotly.NET and Microsoft.VisualStudio.TestTools.UnitTesting may affect functionality.</a:t>
            </a:r>
          </a:p>
          <a:p>
            <a:pPr lvl="1"/>
            <a:r>
              <a:rPr lang="en-US" b="1" dirty="0"/>
              <a:t>Text Preprocessing Scope:</a:t>
            </a:r>
            <a:r>
              <a:rPr lang="en-US" dirty="0"/>
              <a:t> Limited handling of complex text variations like HTML tags and nested URLs.</a:t>
            </a:r>
          </a:p>
          <a:p>
            <a:pPr lvl="1"/>
            <a:r>
              <a:rPr lang="en-US" b="1" dirty="0"/>
              <a:t>Performance:</a:t>
            </a:r>
            <a:r>
              <a:rPr lang="en-US" dirty="0"/>
              <a:t> Inefficiencies in processing large datasets.</a:t>
            </a:r>
          </a:p>
          <a:p>
            <a:pPr lvl="1"/>
            <a:r>
              <a:rPr lang="en-US" b="1" dirty="0"/>
              <a:t>Customization:</a:t>
            </a:r>
            <a:r>
              <a:rPr lang="en-US" dirty="0"/>
              <a:t> Preprocessing rules are hardcoded, limiting user flexibility.</a:t>
            </a:r>
          </a:p>
          <a:p>
            <a:r>
              <a:rPr lang="en-US" b="1" dirty="0"/>
              <a:t>Proposed Solutions:</a:t>
            </a:r>
            <a:endParaRPr lang="en-US" dirty="0"/>
          </a:p>
          <a:p>
            <a:pPr lvl="1"/>
            <a:r>
              <a:rPr lang="en-US" dirty="0"/>
              <a:t>Regular updates, adapter patterns, and compatibility tests for external libraries.</a:t>
            </a:r>
          </a:p>
          <a:p>
            <a:pPr lvl="1"/>
            <a:r>
              <a:rPr lang="en-US" dirty="0"/>
              <a:t>Advanced preprocessing techniques and modular functions for customization.</a:t>
            </a:r>
          </a:p>
          <a:p>
            <a:pPr lvl="1"/>
            <a:r>
              <a:rPr lang="en-US" dirty="0"/>
              <a:t>Implementation of parallel processing and memory-efficient algorithms.</a:t>
            </a:r>
          </a:p>
          <a:p>
            <a:pPr lvl="1"/>
            <a:r>
              <a:rPr lang="en-US" dirty="0"/>
              <a:t>Providing user-defined configuration files and settings for more adaptability.</a:t>
            </a:r>
          </a:p>
          <a:p>
            <a:endParaRPr lang="en-US" dirty="0"/>
          </a:p>
        </p:txBody>
      </p:sp>
      <p:sp>
        <p:nvSpPr>
          <p:cNvPr id="4" name="Date Placeholder 3"/>
          <p:cNvSpPr>
            <a:spLocks noGrp="1"/>
          </p:cNvSpPr>
          <p:nvPr>
            <p:ph type="dt" sz="half" idx="10"/>
          </p:nvPr>
        </p:nvSpPr>
        <p:spPr/>
        <p:txBody>
          <a:bodyPr/>
          <a:lstStyle/>
          <a:p>
            <a:r>
              <a:rPr lang="en-US"/>
              <a:t>3/22/2025</a:t>
            </a:r>
            <a:endParaRPr lang="en-US" dirty="0"/>
          </a:p>
        </p:txBody>
      </p:sp>
      <p:sp>
        <p:nvSpPr>
          <p:cNvPr id="5" name="Footer Placeholder 4"/>
          <p:cNvSpPr>
            <a:spLocks noGrp="1"/>
          </p:cNvSpPr>
          <p:nvPr>
            <p:ph type="ftr" sz="quarter" idx="11"/>
          </p:nvPr>
        </p:nvSpPr>
        <p:spPr/>
        <p:txBody>
          <a:bodyPr/>
          <a:lstStyle/>
          <a:p>
            <a:r>
              <a:rPr lang="en-US"/>
              <a:t>Software Engineering</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2487582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br>
              <a:rPr lang="en-US" dirty="0"/>
            </a:br>
            <a:endParaRPr lang="en-US" dirty="0"/>
          </a:p>
        </p:txBody>
      </p:sp>
      <p:sp>
        <p:nvSpPr>
          <p:cNvPr id="3" name="Content Placeholder 2"/>
          <p:cNvSpPr>
            <a:spLocks noGrp="1"/>
          </p:cNvSpPr>
          <p:nvPr>
            <p:ph idx="1"/>
          </p:nvPr>
        </p:nvSpPr>
        <p:spPr/>
        <p:txBody>
          <a:bodyPr/>
          <a:lstStyle/>
          <a:p>
            <a:pPr lvl="1"/>
            <a:r>
              <a:rPr lang="en-US" dirty="0"/>
              <a:t>Bridging the gap between theoretical concepts and real-world applications.</a:t>
            </a:r>
          </a:p>
          <a:p>
            <a:pPr lvl="1"/>
            <a:r>
              <a:rPr lang="en-US" dirty="0"/>
              <a:t>Visualizations demonstrate contextual alignment of texts and similarity scores.</a:t>
            </a:r>
          </a:p>
          <a:p>
            <a:pPr lvl="1"/>
            <a:r>
              <a:rPr lang="en-US" dirty="0"/>
              <a:t>Application adaptability for job profiles, student profiles, and document comparison.</a:t>
            </a:r>
          </a:p>
          <a:p>
            <a:pPr lvl="1"/>
            <a:r>
              <a:rPr lang="en-US" dirty="0"/>
              <a:t>Future Enhancements:</a:t>
            </a:r>
          </a:p>
          <a:p>
            <a:pPr lvl="2"/>
            <a:r>
              <a:rPr lang="en-US" dirty="0"/>
              <a:t>Automating CSV file integration.</a:t>
            </a:r>
          </a:p>
          <a:p>
            <a:pPr lvl="2"/>
            <a:r>
              <a:rPr lang="en-US" dirty="0"/>
              <a:t>Expanding dataset support.</a:t>
            </a:r>
          </a:p>
          <a:p>
            <a:pPr lvl="2"/>
            <a:r>
              <a:rPr lang="en-US" dirty="0"/>
              <a:t>Improving user interface for better usability.</a:t>
            </a:r>
          </a:p>
          <a:p>
            <a:pPr lvl="1"/>
            <a:r>
              <a:rPr lang="en-US" dirty="0"/>
              <a:t>Contribution to NLP applications and potential for future research.</a:t>
            </a:r>
            <a:br>
              <a:rPr lang="en-US" dirty="0"/>
            </a:br>
            <a:br>
              <a:rPr lang="en-US" dirty="0"/>
            </a:br>
            <a:endParaRPr lang="en-US" dirty="0"/>
          </a:p>
          <a:p>
            <a:endParaRPr lang="en-US" dirty="0"/>
          </a:p>
        </p:txBody>
      </p:sp>
      <p:sp>
        <p:nvSpPr>
          <p:cNvPr id="4" name="Date Placeholder 3"/>
          <p:cNvSpPr>
            <a:spLocks noGrp="1"/>
          </p:cNvSpPr>
          <p:nvPr>
            <p:ph type="dt" sz="half" idx="10"/>
          </p:nvPr>
        </p:nvSpPr>
        <p:spPr/>
        <p:txBody>
          <a:bodyPr/>
          <a:lstStyle/>
          <a:p>
            <a:r>
              <a:rPr lang="en-US"/>
              <a:t>3/22/2025</a:t>
            </a:r>
            <a:endParaRPr lang="en-US" dirty="0"/>
          </a:p>
        </p:txBody>
      </p:sp>
      <p:sp>
        <p:nvSpPr>
          <p:cNvPr id="5" name="Footer Placeholder 4"/>
          <p:cNvSpPr>
            <a:spLocks noGrp="1"/>
          </p:cNvSpPr>
          <p:nvPr>
            <p:ph type="ftr" sz="quarter" idx="11"/>
          </p:nvPr>
        </p:nvSpPr>
        <p:spPr/>
        <p:txBody>
          <a:bodyPr/>
          <a:lstStyle/>
          <a:p>
            <a:r>
              <a:rPr lang="en-US"/>
              <a:t>Software Engineering</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2925587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880E68-B330-C5A4-80B1-086C377B70FB}"/>
              </a:ext>
            </a:extLst>
          </p:cNvPr>
          <p:cNvSpPr>
            <a:spLocks noGrp="1"/>
          </p:cNvSpPr>
          <p:nvPr>
            <p:ph type="dt" sz="half" idx="10"/>
          </p:nvPr>
        </p:nvSpPr>
        <p:spPr/>
        <p:txBody>
          <a:bodyPr/>
          <a:lstStyle/>
          <a:p>
            <a:r>
              <a:rPr lang="en-US"/>
              <a:t>3/22/2025</a:t>
            </a:r>
            <a:endParaRPr lang="en-US" dirty="0"/>
          </a:p>
        </p:txBody>
      </p:sp>
      <p:sp>
        <p:nvSpPr>
          <p:cNvPr id="3" name="Footer Placeholder 2">
            <a:extLst>
              <a:ext uri="{FF2B5EF4-FFF2-40B4-BE49-F238E27FC236}">
                <a16:creationId xmlns:a16="http://schemas.microsoft.com/office/drawing/2014/main" id="{95FA7501-B913-91A5-B9CB-3DD339EB6504}"/>
              </a:ext>
            </a:extLst>
          </p:cNvPr>
          <p:cNvSpPr>
            <a:spLocks noGrp="1"/>
          </p:cNvSpPr>
          <p:nvPr>
            <p:ph type="ftr" sz="quarter" idx="11"/>
          </p:nvPr>
        </p:nvSpPr>
        <p:spPr/>
        <p:txBody>
          <a:bodyPr/>
          <a:lstStyle/>
          <a:p>
            <a:r>
              <a:rPr lang="en-US"/>
              <a:t>Software Engineering</a:t>
            </a:r>
            <a:endParaRPr lang="en-US" dirty="0"/>
          </a:p>
        </p:txBody>
      </p:sp>
      <p:sp>
        <p:nvSpPr>
          <p:cNvPr id="4" name="Slide Number Placeholder 3">
            <a:extLst>
              <a:ext uri="{FF2B5EF4-FFF2-40B4-BE49-F238E27FC236}">
                <a16:creationId xmlns:a16="http://schemas.microsoft.com/office/drawing/2014/main" id="{716837A0-EB98-18BC-5225-467BBDAFE209}"/>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5" name="Arrow: Notched Right 4">
            <a:extLst>
              <a:ext uri="{FF2B5EF4-FFF2-40B4-BE49-F238E27FC236}">
                <a16:creationId xmlns:a16="http://schemas.microsoft.com/office/drawing/2014/main" id="{FBB1A34F-BEAA-E12E-7938-9937B23E42C3}"/>
              </a:ext>
            </a:extLst>
          </p:cNvPr>
          <p:cNvSpPr/>
          <p:nvPr/>
        </p:nvSpPr>
        <p:spPr>
          <a:xfrm>
            <a:off x="463205" y="894733"/>
            <a:ext cx="4511918" cy="1150375"/>
          </a:xfrm>
          <a:prstGeom prst="notch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i="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60335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782515"/>
          </a:xfrm>
        </p:spPr>
        <p:txBody>
          <a:bodyPr/>
          <a:lstStyle/>
          <a:p>
            <a:r>
              <a:rPr lang="en-US" dirty="0"/>
              <a:t>Contents:</a:t>
            </a:r>
          </a:p>
        </p:txBody>
      </p:sp>
      <p:sp>
        <p:nvSpPr>
          <p:cNvPr id="3" name="Date Placeholder 2">
            <a:extLst>
              <a:ext uri="{FF2B5EF4-FFF2-40B4-BE49-F238E27FC236}">
                <a16:creationId xmlns:a16="http://schemas.microsoft.com/office/drawing/2014/main" id="{6F6FE67F-B4AE-130A-A0F5-7AA39416E12D}"/>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732F6F3B-D0D9-275F-ED9A-93477D6CCAD9}"/>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id="{19D96A6B-53EF-875C-E150-47F6072C77E6}"/>
              </a:ext>
            </a:extLst>
          </p:cNvPr>
          <p:cNvSpPr>
            <a:spLocks noGrp="1"/>
          </p:cNvSpPr>
          <p:nvPr>
            <p:ph type="sldNum" sz="quarter" idx="12"/>
          </p:nvPr>
        </p:nvSpPr>
        <p:spPr/>
        <p:txBody>
          <a:bodyPr/>
          <a:lstStyle/>
          <a:p>
            <a:fld id="{3A98EE3D-8CD1-4C3F-BD1C-C98C9596463C}" type="slidenum">
              <a:rPr lang="en-US" smtClean="0"/>
              <a:t>2</a:t>
            </a:fld>
            <a:endParaRPr lang="en-US" dirty="0"/>
          </a:p>
        </p:txBody>
      </p:sp>
      <p:pic>
        <p:nvPicPr>
          <p:cNvPr id="7" name="object 36">
            <a:extLst>
              <a:ext uri="{FF2B5EF4-FFF2-40B4-BE49-F238E27FC236}">
                <a16:creationId xmlns:a16="http://schemas.microsoft.com/office/drawing/2014/main" id="{6DE9C0FF-9506-230A-E31C-89A29177B67F}"/>
              </a:ext>
            </a:extLst>
          </p:cNvPr>
          <p:cNvPicPr/>
          <p:nvPr/>
        </p:nvPicPr>
        <p:blipFill>
          <a:blip r:embed="rId2" cstate="print"/>
          <a:stretch>
            <a:fillRect/>
          </a:stretch>
        </p:blipFill>
        <p:spPr>
          <a:xfrm>
            <a:off x="9959537" y="576062"/>
            <a:ext cx="1869948" cy="613176"/>
          </a:xfrm>
          <a:prstGeom prst="rect">
            <a:avLst/>
          </a:prstGeom>
        </p:spPr>
      </p:pic>
      <p:sp>
        <p:nvSpPr>
          <p:cNvPr id="9" name="Content Placeholder 8">
            <a:extLst>
              <a:ext uri="{FF2B5EF4-FFF2-40B4-BE49-F238E27FC236}">
                <a16:creationId xmlns:a16="http://schemas.microsoft.com/office/drawing/2014/main" id="{AF846BE8-7BE2-3D33-3E4C-C7755DCC7D1F}"/>
              </a:ext>
            </a:extLst>
          </p:cNvPr>
          <p:cNvSpPr>
            <a:spLocks noGrp="1"/>
          </p:cNvSpPr>
          <p:nvPr>
            <p:ph idx="1"/>
          </p:nvPr>
        </p:nvSpPr>
        <p:spPr>
          <a:xfrm>
            <a:off x="581192" y="2477728"/>
            <a:ext cx="11029615" cy="3165987"/>
          </a:xfrm>
        </p:spPr>
        <p:txBody>
          <a:bodyPr>
            <a:normAutofit fontScale="85000" lnSpcReduction="20000"/>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What is Semantic Similarity?</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Why Open AI GPT?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Existing Methods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GPT Conceptual Breakdown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Block diagram of the model</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Development and Unit Testing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Results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07F488-1F93-43BA-BA1E-2E1803BFCCD9}"/>
              </a:ext>
            </a:extLst>
          </p:cNvPr>
          <p:cNvSpPr>
            <a:spLocks noGrp="1"/>
          </p:cNvSpPr>
          <p:nvPr>
            <p:ph idx="1"/>
          </p:nvPr>
        </p:nvSpPr>
        <p:spPr>
          <a:xfrm>
            <a:off x="581192" y="2340864"/>
            <a:ext cx="11029615" cy="3401175"/>
          </a:xfrm>
        </p:spPr>
        <p:txBody>
          <a:bodyPr/>
          <a:lstStyle/>
          <a:p>
            <a:pPr marL="0" indent="0" algn="just">
              <a:buNone/>
            </a:pPr>
            <a:r>
              <a:rPr lang="en-US" dirty="0">
                <a:latin typeface="Times New Roman" panose="02020603050405020304" pitchFamily="18" charset="0"/>
                <a:cs typeface="Times New Roman" panose="02020603050405020304" pitchFamily="18" charset="0"/>
              </a:rPr>
              <a:t>Develop a scalable framework for Semantic Analysis of Textual Data focusing on words/phrases and/or documents comparisons using OpenAI embeddings and Cosine Similarity Algorithms. The tool offers flexible preprocessing, ensuring contextually relevant similarity assessments. It demonstrates effectiveness in capturing semantic nuances with practical applications like resume filtering, admission categorization, and content classification. Visual tools enhance understanding of similarity metrics, promoting further research in natural language processing.</a:t>
            </a:r>
          </a:p>
          <a:p>
            <a:endParaRPr lang="en-IN" dirty="0"/>
          </a:p>
        </p:txBody>
      </p:sp>
      <p:sp>
        <p:nvSpPr>
          <p:cNvPr id="4" name="Date Placeholder 3">
            <a:extLst>
              <a:ext uri="{FF2B5EF4-FFF2-40B4-BE49-F238E27FC236}">
                <a16:creationId xmlns:a16="http://schemas.microsoft.com/office/drawing/2014/main" id="{9CEBC7AB-D379-ABBC-7D7B-E10BE6E3C334}"/>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5B97370A-7F33-AF62-F859-926D7C513900}"/>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id="{DD1EA319-B41E-8142-4805-6EDDE687F541}"/>
              </a:ext>
            </a:extLst>
          </p:cNvPr>
          <p:cNvSpPr>
            <a:spLocks noGrp="1"/>
          </p:cNvSpPr>
          <p:nvPr>
            <p:ph type="sldNum" sz="quarter" idx="12"/>
          </p:nvPr>
        </p:nvSpPr>
        <p:spPr/>
        <p:txBody>
          <a:bodyPr/>
          <a:lstStyle/>
          <a:p>
            <a:fld id="{3A98EE3D-8CD1-4C3F-BD1C-C98C9596463C}" type="slidenum">
              <a:rPr lang="en-US" smtClean="0"/>
              <a:t>3</a:t>
            </a:fld>
            <a:endParaRPr lang="en-US" dirty="0"/>
          </a:p>
        </p:txBody>
      </p:sp>
      <p:pic>
        <p:nvPicPr>
          <p:cNvPr id="7" name="object 36">
            <a:extLst>
              <a:ext uri="{FF2B5EF4-FFF2-40B4-BE49-F238E27FC236}">
                <a16:creationId xmlns:a16="http://schemas.microsoft.com/office/drawing/2014/main" id="{DBCE6FCE-521C-32B4-F9F1-A9F9B741186B}"/>
              </a:ext>
            </a:extLst>
          </p:cNvPr>
          <p:cNvPicPr/>
          <p:nvPr/>
        </p:nvPicPr>
        <p:blipFill>
          <a:blip r:embed="rId3" cstate="print"/>
          <a:stretch>
            <a:fillRect/>
          </a:stretch>
        </p:blipFill>
        <p:spPr>
          <a:xfrm>
            <a:off x="9740861" y="583739"/>
            <a:ext cx="1869948" cy="613176"/>
          </a:xfrm>
          <a:prstGeom prst="rect">
            <a:avLst/>
          </a:prstGeom>
        </p:spPr>
      </p:pic>
      <p:sp>
        <p:nvSpPr>
          <p:cNvPr id="10" name="Arrow: Notched Right 9">
            <a:extLst>
              <a:ext uri="{FF2B5EF4-FFF2-40B4-BE49-F238E27FC236}">
                <a16:creationId xmlns:a16="http://schemas.microsoft.com/office/drawing/2014/main" id="{FDCE3592-4C0C-ADBB-2F1B-A0A200ADE97C}"/>
              </a:ext>
            </a:extLst>
          </p:cNvPr>
          <p:cNvSpPr/>
          <p:nvPr/>
        </p:nvSpPr>
        <p:spPr>
          <a:xfrm>
            <a:off x="581191" y="759240"/>
            <a:ext cx="2772698" cy="1009650"/>
          </a:xfrm>
          <a:prstGeom prst="notchedRightArrow">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b="1" i="1" dirty="0">
                <a:latin typeface="Times New Roman" panose="02020603050405020304" pitchFamily="18" charset="0"/>
                <a:cs typeface="Times New Roman" panose="02020603050405020304" pitchFamily="18" charset="0"/>
              </a:rPr>
              <a:t>OBJECTIVE:</a:t>
            </a:r>
          </a:p>
        </p:txBody>
      </p:sp>
    </p:spTree>
    <p:extLst>
      <p:ext uri="{BB962C8B-B14F-4D97-AF65-F5344CB8AC3E}">
        <p14:creationId xmlns:p14="http://schemas.microsoft.com/office/powerpoint/2010/main" val="1796913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00ED82-5DE3-74C0-937F-9FD3ACAD73A2}"/>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2AEC4201-E3B7-3A3F-9BDA-3D80F5A7588B}"/>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id="{15950A93-6DAE-0C0B-8FF1-62EDB1A23714}"/>
              </a:ext>
            </a:extLst>
          </p:cNvPr>
          <p:cNvSpPr>
            <a:spLocks noGrp="1"/>
          </p:cNvSpPr>
          <p:nvPr>
            <p:ph type="sldNum" sz="quarter" idx="12"/>
          </p:nvPr>
        </p:nvSpPr>
        <p:spPr/>
        <p:txBody>
          <a:bodyPr/>
          <a:lstStyle/>
          <a:p>
            <a:fld id="{3A98EE3D-8CD1-4C3F-BD1C-C98C9596463C}" type="slidenum">
              <a:rPr lang="en-US" smtClean="0"/>
              <a:t>4</a:t>
            </a:fld>
            <a:endParaRPr lang="en-US" dirty="0"/>
          </a:p>
        </p:txBody>
      </p:sp>
      <p:pic>
        <p:nvPicPr>
          <p:cNvPr id="7" name="object 36">
            <a:extLst>
              <a:ext uri="{FF2B5EF4-FFF2-40B4-BE49-F238E27FC236}">
                <a16:creationId xmlns:a16="http://schemas.microsoft.com/office/drawing/2014/main" id="{98D31EBA-B69B-4554-2E3A-C473FB1DC6AE}"/>
              </a:ext>
            </a:extLst>
          </p:cNvPr>
          <p:cNvPicPr/>
          <p:nvPr/>
        </p:nvPicPr>
        <p:blipFill>
          <a:blip r:embed="rId2" cstate="print"/>
          <a:stretch>
            <a:fillRect/>
          </a:stretch>
        </p:blipFill>
        <p:spPr>
          <a:xfrm>
            <a:off x="9740861" y="583739"/>
            <a:ext cx="1869948" cy="613176"/>
          </a:xfrm>
          <a:prstGeom prst="rect">
            <a:avLst/>
          </a:prstGeom>
        </p:spPr>
      </p:pic>
      <p:sp>
        <p:nvSpPr>
          <p:cNvPr id="9" name="Arrow: Notched Right 8">
            <a:extLst>
              <a:ext uri="{FF2B5EF4-FFF2-40B4-BE49-F238E27FC236}">
                <a16:creationId xmlns:a16="http://schemas.microsoft.com/office/drawing/2014/main" id="{0B9644F2-A44E-AE1E-1505-7557CAD1A776}"/>
              </a:ext>
            </a:extLst>
          </p:cNvPr>
          <p:cNvSpPr/>
          <p:nvPr/>
        </p:nvSpPr>
        <p:spPr>
          <a:xfrm>
            <a:off x="581192" y="884901"/>
            <a:ext cx="4511918" cy="1150375"/>
          </a:xfrm>
          <a:prstGeom prst="notch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i="1" dirty="0">
                <a:latin typeface="Times New Roman" panose="02020603050405020304" pitchFamily="18" charset="0"/>
                <a:cs typeface="Times New Roman" panose="02020603050405020304" pitchFamily="18" charset="0"/>
              </a:rPr>
              <a:t>INTRODUCTION?</a:t>
            </a:r>
          </a:p>
        </p:txBody>
      </p:sp>
      <p:sp>
        <p:nvSpPr>
          <p:cNvPr id="10" name="Rectangle: Rounded Corners 9">
            <a:extLst>
              <a:ext uri="{FF2B5EF4-FFF2-40B4-BE49-F238E27FC236}">
                <a16:creationId xmlns:a16="http://schemas.microsoft.com/office/drawing/2014/main" id="{75C57E34-7395-23D5-132C-4E9D4442EC93}"/>
              </a:ext>
            </a:extLst>
          </p:cNvPr>
          <p:cNvSpPr/>
          <p:nvPr/>
        </p:nvSpPr>
        <p:spPr>
          <a:xfrm>
            <a:off x="6546476" y="3767479"/>
            <a:ext cx="3285781"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just"/>
            <a:r>
              <a:rPr lang="en-IN" dirty="0">
                <a:solidFill>
                  <a:schemeClr val="bg1"/>
                </a:solidFill>
              </a:rPr>
              <a:t>If two words are not similar , but have same meaning, then they are semantically similar</a:t>
            </a:r>
          </a:p>
        </p:txBody>
      </p:sp>
      <p:sp>
        <p:nvSpPr>
          <p:cNvPr id="11" name="Rectangle: Rounded Corners 10">
            <a:extLst>
              <a:ext uri="{FF2B5EF4-FFF2-40B4-BE49-F238E27FC236}">
                <a16:creationId xmlns:a16="http://schemas.microsoft.com/office/drawing/2014/main" id="{55780ACA-820D-E7DC-462F-D301E7DABBFF}"/>
              </a:ext>
            </a:extLst>
          </p:cNvPr>
          <p:cNvSpPr/>
          <p:nvPr/>
        </p:nvSpPr>
        <p:spPr>
          <a:xfrm>
            <a:off x="3582595" y="5094467"/>
            <a:ext cx="1893971"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solidFill>
                  <a:schemeClr val="bg1"/>
                </a:solidFill>
              </a:rPr>
              <a:t>Hybrid Similarity</a:t>
            </a:r>
          </a:p>
        </p:txBody>
      </p:sp>
      <p:sp>
        <p:nvSpPr>
          <p:cNvPr id="12" name="Rectangle: Rounded Corners 11">
            <a:extLst>
              <a:ext uri="{FF2B5EF4-FFF2-40B4-BE49-F238E27FC236}">
                <a16:creationId xmlns:a16="http://schemas.microsoft.com/office/drawing/2014/main" id="{B37CA8C2-2C44-210A-F845-90880DC31DD9}"/>
              </a:ext>
            </a:extLst>
          </p:cNvPr>
          <p:cNvSpPr/>
          <p:nvPr/>
        </p:nvSpPr>
        <p:spPr>
          <a:xfrm>
            <a:off x="3582597" y="3765021"/>
            <a:ext cx="189397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solidFill>
                  <a:schemeClr val="bg1"/>
                </a:solidFill>
              </a:rPr>
              <a:t>Semantic-based Similarity</a:t>
            </a:r>
          </a:p>
        </p:txBody>
      </p:sp>
      <p:sp>
        <p:nvSpPr>
          <p:cNvPr id="13" name="Rectangle: Rounded Corners 12">
            <a:extLst>
              <a:ext uri="{FF2B5EF4-FFF2-40B4-BE49-F238E27FC236}">
                <a16:creationId xmlns:a16="http://schemas.microsoft.com/office/drawing/2014/main" id="{E3641130-070E-AC9A-F18F-9FAAE18C647F}"/>
              </a:ext>
            </a:extLst>
          </p:cNvPr>
          <p:cNvSpPr/>
          <p:nvPr/>
        </p:nvSpPr>
        <p:spPr>
          <a:xfrm>
            <a:off x="3582596" y="2374490"/>
            <a:ext cx="1893971" cy="9144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IN" dirty="0">
                <a:solidFill>
                  <a:schemeClr val="bg1"/>
                </a:solidFill>
              </a:rPr>
              <a:t>Lexical-based Similarity</a:t>
            </a:r>
          </a:p>
        </p:txBody>
      </p:sp>
      <p:sp>
        <p:nvSpPr>
          <p:cNvPr id="14" name="Oval 13">
            <a:extLst>
              <a:ext uri="{FF2B5EF4-FFF2-40B4-BE49-F238E27FC236}">
                <a16:creationId xmlns:a16="http://schemas.microsoft.com/office/drawing/2014/main" id="{22FD4298-A01D-84F6-5377-19F7435CA916}"/>
              </a:ext>
            </a:extLst>
          </p:cNvPr>
          <p:cNvSpPr/>
          <p:nvPr/>
        </p:nvSpPr>
        <p:spPr>
          <a:xfrm>
            <a:off x="516741" y="3765021"/>
            <a:ext cx="1799303" cy="914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solidFill>
                  <a:schemeClr val="bg1">
                    <a:lumMod val="95000"/>
                  </a:schemeClr>
                </a:solidFill>
              </a:rPr>
              <a:t>Text Similarity</a:t>
            </a:r>
          </a:p>
        </p:txBody>
      </p:sp>
      <p:sp>
        <p:nvSpPr>
          <p:cNvPr id="15" name="Rectangle: Rounded Corners 14">
            <a:extLst>
              <a:ext uri="{FF2B5EF4-FFF2-40B4-BE49-F238E27FC236}">
                <a16:creationId xmlns:a16="http://schemas.microsoft.com/office/drawing/2014/main" id="{A5F91BE4-A65D-BA4A-8C99-2A2B26DABC33}"/>
              </a:ext>
            </a:extLst>
          </p:cNvPr>
          <p:cNvSpPr/>
          <p:nvPr/>
        </p:nvSpPr>
        <p:spPr>
          <a:xfrm>
            <a:off x="6546476" y="2293374"/>
            <a:ext cx="3285781"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just"/>
            <a:r>
              <a:rPr lang="en-IN" dirty="0">
                <a:solidFill>
                  <a:schemeClr val="bg1"/>
                </a:solidFill>
              </a:rPr>
              <a:t>If two words have a similar sequence of character, then lexically similar.</a:t>
            </a:r>
          </a:p>
        </p:txBody>
      </p:sp>
      <p:sp>
        <p:nvSpPr>
          <p:cNvPr id="16" name="Rectangle: Rounded Corners 15">
            <a:extLst>
              <a:ext uri="{FF2B5EF4-FFF2-40B4-BE49-F238E27FC236}">
                <a16:creationId xmlns:a16="http://schemas.microsoft.com/office/drawing/2014/main" id="{B45C759E-4CE6-9257-A3F6-32F477940F92}"/>
              </a:ext>
            </a:extLst>
          </p:cNvPr>
          <p:cNvSpPr/>
          <p:nvPr/>
        </p:nvSpPr>
        <p:spPr>
          <a:xfrm>
            <a:off x="6546474" y="5145721"/>
            <a:ext cx="3325111"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just"/>
            <a:r>
              <a:rPr lang="en-IN" dirty="0">
                <a:solidFill>
                  <a:schemeClr val="bg1"/>
                </a:solidFill>
              </a:rPr>
              <a:t>Hybrid combination of different similarity methods.</a:t>
            </a:r>
          </a:p>
        </p:txBody>
      </p:sp>
      <p:cxnSp>
        <p:nvCxnSpPr>
          <p:cNvPr id="18" name="Straight Arrow Connector 17">
            <a:extLst>
              <a:ext uri="{FF2B5EF4-FFF2-40B4-BE49-F238E27FC236}">
                <a16:creationId xmlns:a16="http://schemas.microsoft.com/office/drawing/2014/main" id="{7E4616F7-8934-6547-69E5-9E7EF7BAFCFD}"/>
              </a:ext>
            </a:extLst>
          </p:cNvPr>
          <p:cNvCxnSpPr>
            <a:endCxn id="13" idx="1"/>
          </p:cNvCxnSpPr>
          <p:nvPr/>
        </p:nvCxnSpPr>
        <p:spPr>
          <a:xfrm flipV="1">
            <a:off x="2241755" y="2831690"/>
            <a:ext cx="1340841" cy="119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FF534DE-F0B9-FA2E-9982-24AD5D5D8DA2}"/>
              </a:ext>
            </a:extLst>
          </p:cNvPr>
          <p:cNvCxnSpPr>
            <a:stCxn id="14" idx="6"/>
            <a:endCxn id="12" idx="1"/>
          </p:cNvCxnSpPr>
          <p:nvPr/>
        </p:nvCxnSpPr>
        <p:spPr>
          <a:xfrm>
            <a:off x="2316044" y="4222221"/>
            <a:ext cx="12665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DF69568-E523-862B-52EF-6DA3B7636F1C}"/>
              </a:ext>
            </a:extLst>
          </p:cNvPr>
          <p:cNvCxnSpPr/>
          <p:nvPr/>
        </p:nvCxnSpPr>
        <p:spPr>
          <a:xfrm>
            <a:off x="2241755" y="4434348"/>
            <a:ext cx="1340840" cy="1012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BA37825-FCD0-B010-C026-965EDA3C9A30}"/>
              </a:ext>
            </a:extLst>
          </p:cNvPr>
          <p:cNvCxnSpPr>
            <a:stCxn id="13" idx="3"/>
          </p:cNvCxnSpPr>
          <p:nvPr/>
        </p:nvCxnSpPr>
        <p:spPr>
          <a:xfrm>
            <a:off x="5476567" y="2831690"/>
            <a:ext cx="1069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FD4C4FC-6A75-EA4D-2E3B-9CA75969E2B0}"/>
              </a:ext>
            </a:extLst>
          </p:cNvPr>
          <p:cNvCxnSpPr/>
          <p:nvPr/>
        </p:nvCxnSpPr>
        <p:spPr>
          <a:xfrm>
            <a:off x="5476567" y="4301613"/>
            <a:ext cx="1069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AB40F2B-75B8-DF7C-E8B0-535D29655FC7}"/>
              </a:ext>
            </a:extLst>
          </p:cNvPr>
          <p:cNvCxnSpPr/>
          <p:nvPr/>
        </p:nvCxnSpPr>
        <p:spPr>
          <a:xfrm>
            <a:off x="5476566" y="5579806"/>
            <a:ext cx="1069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786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5EF051-5812-FB3C-6221-D942871D5A18}"/>
              </a:ext>
            </a:extLst>
          </p:cNvPr>
          <p:cNvSpPr>
            <a:spLocks noGrp="1"/>
          </p:cNvSpPr>
          <p:nvPr>
            <p:ph idx="1"/>
          </p:nvPr>
        </p:nvSpPr>
        <p:spPr>
          <a:xfrm>
            <a:off x="473037" y="2686781"/>
            <a:ext cx="11029615" cy="3634486"/>
          </a:xfrm>
        </p:spPr>
        <p:txBody>
          <a:bodyPr/>
          <a:lstStyle/>
          <a:p>
            <a:pPr>
              <a:buFont typeface="Wingdings" panose="05000000000000000000" pitchFamily="2" charset="2"/>
              <a:buChar char="v"/>
            </a:pPr>
            <a:r>
              <a:rPr lang="en-US" dirty="0"/>
              <a:t>Semantic similarity is a measure that is defined across a collection of documents or phrases, unlike lexicographical similarity or the statistical similarity stated above. It relies the idea of distance between objects on the degree of semantic content or similarity between them. Semantic relations between the documents can be used to quantify and identify their direct and indirect relationships, which is the basis for similarity between them. Estimating the semantic similarity between text data is one of the most challenging and unsolved research problems in the field of natural language processing (NLP). </a:t>
            </a:r>
          </a:p>
          <a:p>
            <a:pPr>
              <a:buFont typeface="Wingdings" panose="05000000000000000000" pitchFamily="2" charset="2"/>
              <a:buChar char="v"/>
            </a:pPr>
            <a:r>
              <a:rPr lang="en-US" dirty="0"/>
              <a:t>Information retrieval, clustering and recommendation systems are crucial NLP jobs</a:t>
            </a:r>
          </a:p>
          <a:p>
            <a:pPr>
              <a:buFont typeface="Wingdings" panose="05000000000000000000" pitchFamily="2" charset="2"/>
              <a:buChar char="v"/>
            </a:pPr>
            <a:r>
              <a:rPr lang="en-US" dirty="0"/>
              <a:t>Evaluates similarity using meaning rather than just words</a:t>
            </a:r>
          </a:p>
          <a:p>
            <a:pPr>
              <a:buFont typeface="Wingdings" panose="05000000000000000000" pitchFamily="2" charset="2"/>
              <a:buChar char="v"/>
            </a:pPr>
            <a:r>
              <a:rPr lang="en-US" dirty="0"/>
              <a:t>Assess both direct and indirect connections between texts</a:t>
            </a:r>
          </a:p>
          <a:p>
            <a:pPr>
              <a:buFont typeface="Wingdings" panose="05000000000000000000" pitchFamily="2" charset="2"/>
              <a:buChar char="v"/>
            </a:pPr>
            <a:endParaRPr lang="en-US" dirty="0"/>
          </a:p>
          <a:p>
            <a:pPr>
              <a:buFont typeface="Wingdings" panose="05000000000000000000" pitchFamily="2" charset="2"/>
              <a:buChar char="v"/>
            </a:pPr>
            <a:endParaRPr lang="en-IN" dirty="0"/>
          </a:p>
        </p:txBody>
      </p:sp>
      <p:sp>
        <p:nvSpPr>
          <p:cNvPr id="4" name="Date Placeholder 3">
            <a:extLst>
              <a:ext uri="{FF2B5EF4-FFF2-40B4-BE49-F238E27FC236}">
                <a16:creationId xmlns:a16="http://schemas.microsoft.com/office/drawing/2014/main" id="{76E0C649-3678-D32A-9DF9-63F87B873993}"/>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B4C064DF-9D78-D733-7848-05D907DDE07F}"/>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id="{D3901C69-E983-8101-1483-B68828E126E7}"/>
              </a:ext>
            </a:extLst>
          </p:cNvPr>
          <p:cNvSpPr>
            <a:spLocks noGrp="1"/>
          </p:cNvSpPr>
          <p:nvPr>
            <p:ph type="sldNum" sz="quarter" idx="12"/>
          </p:nvPr>
        </p:nvSpPr>
        <p:spPr/>
        <p:txBody>
          <a:bodyPr/>
          <a:lstStyle/>
          <a:p>
            <a:fld id="{3A98EE3D-8CD1-4C3F-BD1C-C98C9596463C}" type="slidenum">
              <a:rPr lang="en-US" smtClean="0"/>
              <a:t>5</a:t>
            </a:fld>
            <a:endParaRPr lang="en-US" dirty="0"/>
          </a:p>
        </p:txBody>
      </p:sp>
      <p:pic>
        <p:nvPicPr>
          <p:cNvPr id="7" name="object 36">
            <a:extLst>
              <a:ext uri="{FF2B5EF4-FFF2-40B4-BE49-F238E27FC236}">
                <a16:creationId xmlns:a16="http://schemas.microsoft.com/office/drawing/2014/main" id="{FA7BE382-DB69-C373-9AF0-0977B573EC47}"/>
              </a:ext>
            </a:extLst>
          </p:cNvPr>
          <p:cNvPicPr/>
          <p:nvPr/>
        </p:nvPicPr>
        <p:blipFill>
          <a:blip r:embed="rId2" cstate="print"/>
          <a:stretch>
            <a:fillRect/>
          </a:stretch>
        </p:blipFill>
        <p:spPr>
          <a:xfrm>
            <a:off x="9740859" y="576062"/>
            <a:ext cx="1869948" cy="613176"/>
          </a:xfrm>
          <a:prstGeom prst="rect">
            <a:avLst/>
          </a:prstGeom>
        </p:spPr>
      </p:pic>
      <p:sp>
        <p:nvSpPr>
          <p:cNvPr id="11" name="Arrow: Notched Right 10">
            <a:extLst>
              <a:ext uri="{FF2B5EF4-FFF2-40B4-BE49-F238E27FC236}">
                <a16:creationId xmlns:a16="http://schemas.microsoft.com/office/drawing/2014/main" id="{73793089-5F0F-A640-78B8-42F25B542A09}"/>
              </a:ext>
            </a:extLst>
          </p:cNvPr>
          <p:cNvSpPr/>
          <p:nvPr/>
        </p:nvSpPr>
        <p:spPr>
          <a:xfrm>
            <a:off x="581192" y="884901"/>
            <a:ext cx="4511918" cy="1150375"/>
          </a:xfrm>
          <a:prstGeom prst="notch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i="1" dirty="0">
                <a:latin typeface="Times New Roman" panose="02020603050405020304" pitchFamily="18" charset="0"/>
                <a:cs typeface="Times New Roman" panose="02020603050405020304" pitchFamily="18" charset="0"/>
              </a:rPr>
              <a:t>WHAT IS SEMANTIC SIMILARITY?</a:t>
            </a:r>
          </a:p>
        </p:txBody>
      </p:sp>
    </p:spTree>
    <p:extLst>
      <p:ext uri="{BB962C8B-B14F-4D97-AF65-F5344CB8AC3E}">
        <p14:creationId xmlns:p14="http://schemas.microsoft.com/office/powerpoint/2010/main" val="648178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4A34AD2-A078-8B84-7685-63E633684552}"/>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B663D9A7-FBD3-DA6F-BFC0-5114588AEA56}"/>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id="{C81F8D8F-FA09-49C8-869C-7C31B9A14318}"/>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7" name="object 36">
            <a:extLst>
              <a:ext uri="{FF2B5EF4-FFF2-40B4-BE49-F238E27FC236}">
                <a16:creationId xmlns:a16="http://schemas.microsoft.com/office/drawing/2014/main" id="{D08A56D9-F6F0-530F-024C-8008D52661DC}"/>
              </a:ext>
            </a:extLst>
          </p:cNvPr>
          <p:cNvPicPr/>
          <p:nvPr/>
        </p:nvPicPr>
        <p:blipFill>
          <a:blip r:embed="rId2" cstate="print"/>
          <a:stretch>
            <a:fillRect/>
          </a:stretch>
        </p:blipFill>
        <p:spPr>
          <a:xfrm>
            <a:off x="9740861" y="583739"/>
            <a:ext cx="1869948" cy="613176"/>
          </a:xfrm>
          <a:prstGeom prst="rect">
            <a:avLst/>
          </a:prstGeom>
        </p:spPr>
      </p:pic>
      <p:sp>
        <p:nvSpPr>
          <p:cNvPr id="10" name="Arrow: Notched Right 9">
            <a:extLst>
              <a:ext uri="{FF2B5EF4-FFF2-40B4-BE49-F238E27FC236}">
                <a16:creationId xmlns:a16="http://schemas.microsoft.com/office/drawing/2014/main" id="{42F06746-2E24-4E52-DD12-A9A84164309D}"/>
              </a:ext>
            </a:extLst>
          </p:cNvPr>
          <p:cNvSpPr/>
          <p:nvPr/>
        </p:nvSpPr>
        <p:spPr>
          <a:xfrm>
            <a:off x="581192" y="884901"/>
            <a:ext cx="4511918" cy="1150375"/>
          </a:xfrm>
          <a:prstGeom prst="notch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i="1" dirty="0">
                <a:latin typeface="Times New Roman" panose="02020603050405020304" pitchFamily="18" charset="0"/>
                <a:cs typeface="Times New Roman" panose="02020603050405020304" pitchFamily="18" charset="0"/>
              </a:rPr>
              <a:t>WHY CHOOSE OPEN AI’S GPT?</a:t>
            </a:r>
          </a:p>
        </p:txBody>
      </p:sp>
      <p:sp>
        <p:nvSpPr>
          <p:cNvPr id="11" name="Rectangle: Rounded Corners 10">
            <a:extLst>
              <a:ext uri="{FF2B5EF4-FFF2-40B4-BE49-F238E27FC236}">
                <a16:creationId xmlns:a16="http://schemas.microsoft.com/office/drawing/2014/main" id="{9C3E76A4-4A12-B436-9416-E61A2C553F14}"/>
              </a:ext>
            </a:extLst>
          </p:cNvPr>
          <p:cNvSpPr/>
          <p:nvPr/>
        </p:nvSpPr>
        <p:spPr>
          <a:xfrm>
            <a:off x="1022554" y="2447498"/>
            <a:ext cx="3559278"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just"/>
            <a:r>
              <a:rPr lang="en-IN" sz="1600" dirty="0">
                <a:solidFill>
                  <a:schemeClr val="bg1"/>
                </a:solidFill>
                <a:latin typeface="Times New Roman" panose="02020603050405020304" pitchFamily="18" charset="0"/>
                <a:cs typeface="Times New Roman" panose="02020603050405020304" pitchFamily="18" charset="0"/>
              </a:rPr>
              <a:t>Classical Methods:</a:t>
            </a:r>
          </a:p>
          <a:p>
            <a:pPr algn="just"/>
            <a:r>
              <a:rPr lang="en-IN" sz="1600" dirty="0">
                <a:solidFill>
                  <a:schemeClr val="bg1"/>
                </a:solidFill>
                <a:latin typeface="Times New Roman" panose="02020603050405020304" pitchFamily="18" charset="0"/>
                <a:cs typeface="Times New Roman" panose="02020603050405020304" pitchFamily="18" charset="0"/>
              </a:rPr>
              <a:t>LSA(</a:t>
            </a: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Latent Semantic Analysis ) and ESA(Explicit Semantic Analysis )</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9CB20146-7872-10D6-4F15-C7F192DEC86B}"/>
              </a:ext>
            </a:extLst>
          </p:cNvPr>
          <p:cNvSpPr/>
          <p:nvPr/>
        </p:nvSpPr>
        <p:spPr>
          <a:xfrm>
            <a:off x="1022554" y="3746091"/>
            <a:ext cx="3559278"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just"/>
            <a:r>
              <a:rPr lang="en-IN" sz="1600" dirty="0">
                <a:solidFill>
                  <a:schemeClr val="bg1"/>
                </a:solidFill>
                <a:latin typeface="Times New Roman" panose="02020603050405020304" pitchFamily="18" charset="0"/>
                <a:cs typeface="Times New Roman" panose="02020603050405020304" pitchFamily="18" charset="0"/>
              </a:rPr>
              <a:t>Distributed Methods:</a:t>
            </a:r>
          </a:p>
          <a:p>
            <a:pPr algn="just"/>
            <a:r>
              <a:rPr lang="en-IN" sz="1600" dirty="0">
                <a:solidFill>
                  <a:schemeClr val="bg1"/>
                </a:solidFill>
                <a:effectLst/>
                <a:latin typeface="Times New Roman" panose="02020603050405020304" pitchFamily="18" charset="0"/>
                <a:ea typeface="Times New Roman" panose="02020603050405020304" pitchFamily="18" charset="0"/>
              </a:rPr>
              <a:t>Word2Vec , </a:t>
            </a:r>
            <a:r>
              <a:rPr lang="en-IN" sz="1600" dirty="0" err="1">
                <a:solidFill>
                  <a:schemeClr val="bg1"/>
                </a:solidFill>
                <a:effectLst/>
                <a:latin typeface="Times New Roman" panose="02020603050405020304" pitchFamily="18" charset="0"/>
                <a:ea typeface="Times New Roman" panose="02020603050405020304" pitchFamily="18" charset="0"/>
              </a:rPr>
              <a:t>GloVe</a:t>
            </a:r>
            <a:r>
              <a:rPr lang="en-IN" sz="1600" dirty="0">
                <a:solidFill>
                  <a:schemeClr val="bg1"/>
                </a:solidFill>
                <a:effectLst/>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97E0F6B4-B947-4054-07DB-70B3296A3E91}"/>
              </a:ext>
            </a:extLst>
          </p:cNvPr>
          <p:cNvSpPr/>
          <p:nvPr/>
        </p:nvSpPr>
        <p:spPr>
          <a:xfrm>
            <a:off x="1022554" y="5110572"/>
            <a:ext cx="3559278"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just"/>
            <a:r>
              <a:rPr lang="en-IN" sz="1600" dirty="0">
                <a:solidFill>
                  <a:schemeClr val="bg1"/>
                </a:solidFill>
                <a:latin typeface="Times New Roman" panose="02020603050405020304" pitchFamily="18" charset="0"/>
                <a:cs typeface="Times New Roman" panose="02020603050405020304" pitchFamily="18" charset="0"/>
              </a:rPr>
              <a:t>Transformer-based Methods-</a:t>
            </a:r>
          </a:p>
          <a:p>
            <a:pPr algn="just"/>
            <a:r>
              <a:rPr lang="en-IN" sz="1600" dirty="0">
                <a:solidFill>
                  <a:schemeClr val="bg1"/>
                </a:solidFill>
                <a:latin typeface="Times New Roman" panose="02020603050405020304" pitchFamily="18" charset="0"/>
                <a:cs typeface="Times New Roman" panose="02020603050405020304" pitchFamily="18" charset="0"/>
              </a:rPr>
              <a:t>BERT/S-BERT, </a:t>
            </a:r>
            <a:r>
              <a:rPr lang="en-IN" sz="1600" dirty="0" err="1">
                <a:solidFill>
                  <a:schemeClr val="bg1"/>
                </a:solidFill>
                <a:latin typeface="Times New Roman" panose="02020603050405020304" pitchFamily="18" charset="0"/>
                <a:cs typeface="Times New Roman" panose="02020603050405020304" pitchFamily="18" charset="0"/>
              </a:rPr>
              <a:t>RoBERTa</a:t>
            </a:r>
            <a:r>
              <a:rPr lang="en-IN" sz="1600" dirty="0">
                <a:solidFill>
                  <a:schemeClr val="bg1"/>
                </a:solidFill>
                <a:latin typeface="Times New Roman" panose="02020603050405020304" pitchFamily="18" charset="0"/>
                <a:cs typeface="Times New Roman" panose="02020603050405020304" pitchFamily="18" charset="0"/>
              </a:rPr>
              <a:t>, OpenAI GPT Model, </a:t>
            </a:r>
            <a:r>
              <a:rPr lang="en-IN" sz="1600" dirty="0" err="1">
                <a:solidFill>
                  <a:schemeClr val="bg1"/>
                </a:solidFill>
                <a:latin typeface="Times New Roman" panose="02020603050405020304" pitchFamily="18" charset="0"/>
                <a:cs typeface="Times New Roman" panose="02020603050405020304" pitchFamily="18" charset="0"/>
              </a:rPr>
              <a:t>DeCLUTR</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A49A78C9-7A42-2FAC-F431-1AC205158C14}"/>
              </a:ext>
            </a:extLst>
          </p:cNvPr>
          <p:cNvSpPr/>
          <p:nvPr/>
        </p:nvSpPr>
        <p:spPr>
          <a:xfrm>
            <a:off x="5921939" y="1799301"/>
            <a:ext cx="4753896" cy="46246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dirty="0">
              <a:solidFill>
                <a:schemeClr val="bg1"/>
              </a:solidFill>
            </a:endParaRPr>
          </a:p>
          <a:p>
            <a:pPr algn="ctr"/>
            <a:endParaRPr lang="en-IN" dirty="0">
              <a:solidFill>
                <a:schemeClr val="bg1"/>
              </a:solidFill>
            </a:endParaRPr>
          </a:p>
          <a:p>
            <a:pPr algn="ctr"/>
            <a:endParaRPr lang="en-IN" dirty="0">
              <a:solidFill>
                <a:schemeClr val="bg1"/>
              </a:solidFill>
            </a:endParaRPr>
          </a:p>
          <a:p>
            <a:pPr algn="ctr"/>
            <a:endParaRPr lang="en-IN" dirty="0">
              <a:solidFill>
                <a:schemeClr val="bg1"/>
              </a:solidFill>
            </a:endParaRPr>
          </a:p>
          <a:p>
            <a:pPr algn="ctr"/>
            <a:endParaRPr lang="en-IN" dirty="0">
              <a:solidFill>
                <a:schemeClr val="bg1"/>
              </a:solidFill>
            </a:endParaRPr>
          </a:p>
          <a:p>
            <a:pPr algn="ctr"/>
            <a:endParaRPr lang="en-IN" dirty="0">
              <a:solidFill>
                <a:schemeClr val="bg1"/>
              </a:solidFill>
            </a:endParaRPr>
          </a:p>
          <a:p>
            <a:pPr algn="ctr"/>
            <a:endParaRPr lang="en-IN" dirty="0">
              <a:solidFill>
                <a:schemeClr val="bg1"/>
              </a:solidFill>
            </a:endParaRPr>
          </a:p>
          <a:p>
            <a:pPr algn="ctr"/>
            <a:endParaRPr lang="en-IN" dirty="0">
              <a:solidFill>
                <a:schemeClr val="bg1"/>
              </a:solidFill>
            </a:endParaRPr>
          </a:p>
          <a:p>
            <a:pPr algn="ctr"/>
            <a:endParaRPr lang="en-IN" dirty="0">
              <a:solidFill>
                <a:schemeClr val="bg1"/>
              </a:solidFill>
            </a:endParaRPr>
          </a:p>
          <a:p>
            <a:pPr algn="ctr"/>
            <a:endParaRPr lang="en-IN" dirty="0">
              <a:solidFill>
                <a:schemeClr val="bg1"/>
              </a:solidFill>
              <a:latin typeface="Times New Roman" panose="02020603050405020304" pitchFamily="18" charset="0"/>
              <a:cs typeface="Times New Roman" panose="02020603050405020304" pitchFamily="18" charset="0"/>
            </a:endParaRPr>
          </a:p>
          <a:p>
            <a:pPr algn="ctr"/>
            <a:endParaRPr lang="en-IN" dirty="0">
              <a:solidFill>
                <a:schemeClr val="bg1"/>
              </a:solidFill>
              <a:latin typeface="Times New Roman" panose="02020603050405020304" pitchFamily="18" charset="0"/>
              <a:cs typeface="Times New Roman" panose="02020603050405020304" pitchFamily="18" charset="0"/>
            </a:endParaRPr>
          </a:p>
          <a:p>
            <a:pPr algn="ctr"/>
            <a:r>
              <a:rPr lang="en-IN" dirty="0">
                <a:solidFill>
                  <a:schemeClr val="bg1"/>
                </a:solidFill>
                <a:latin typeface="Times New Roman" panose="02020603050405020304" pitchFamily="18" charset="0"/>
                <a:cs typeface="Times New Roman" panose="02020603050405020304" pitchFamily="18" charset="0"/>
              </a:rPr>
              <a:t>Open AI-GPT Model</a:t>
            </a:r>
          </a:p>
          <a:p>
            <a:pPr algn="ctr"/>
            <a:endParaRPr lang="en-IN" dirty="0">
              <a:solidFill>
                <a:schemeClr val="bg1"/>
              </a:solidFill>
            </a:endParaRPr>
          </a:p>
          <a:p>
            <a:pPr marL="285750" indent="-285750" algn="just">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Creates dynamic embeddings that are  context sensitive</a:t>
            </a:r>
          </a:p>
          <a:p>
            <a:pPr marL="285750" indent="-285750" algn="just">
              <a:lnSpc>
                <a:spcPct val="150000"/>
              </a:lnSpc>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Efficiently conveys polysemous meanings.</a:t>
            </a:r>
          </a:p>
          <a:p>
            <a:pPr marL="285750" indent="-285750" algn="just">
              <a:lnSpc>
                <a:spcPct val="150000"/>
              </a:lnSpc>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Less fine- tuning due to robust pre-training.</a:t>
            </a:r>
          </a:p>
          <a:p>
            <a:pPr marL="285750" indent="-285750" algn="just">
              <a:lnSpc>
                <a:spcPct val="150000"/>
              </a:lnSpc>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Enhances generalization across different fields</a:t>
            </a:r>
          </a:p>
          <a:p>
            <a:pPr marL="285750" indent="-285750" algn="just">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Dedicated embedding model converts text into high dimensional vector space.</a:t>
            </a:r>
          </a:p>
          <a:p>
            <a:pPr marL="285750" indent="-285750" algn="just">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To use Open AI’ s GPT model, subscription is needed to use the key and is based on tokens.</a:t>
            </a:r>
          </a:p>
          <a:p>
            <a:pPr marL="285750" indent="-285750" algn="just">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Similarity calculation on the generated embeddings to yield the contextual similarity- Cosine Similarity is preferred.</a:t>
            </a:r>
          </a:p>
          <a:p>
            <a:pPr marL="285750" indent="-285750" algn="just">
              <a:buFont typeface="Arial" panose="020B0604020202020204" pitchFamily="34" charset="0"/>
              <a:buChar char="•"/>
            </a:pPr>
            <a:endParaRPr lang="en-IN" dirty="0">
              <a:solidFill>
                <a:schemeClr val="bg1"/>
              </a:solidFill>
            </a:endParaRPr>
          </a:p>
          <a:p>
            <a:pPr marL="285750" indent="-285750" algn="just">
              <a:buFont typeface="Arial" panose="020B0604020202020204" pitchFamily="34" charset="0"/>
              <a:buChar char="•"/>
            </a:pPr>
            <a:endParaRPr lang="en-IN" dirty="0">
              <a:solidFill>
                <a:schemeClr val="bg1"/>
              </a:solidFill>
            </a:endParaRPr>
          </a:p>
          <a:p>
            <a:pPr marL="285750" indent="-285750" algn="ctr">
              <a:buFont typeface="Arial" panose="020B0604020202020204" pitchFamily="34" charset="0"/>
              <a:buChar char="•"/>
            </a:pPr>
            <a:endParaRPr lang="en-IN" dirty="0">
              <a:solidFill>
                <a:schemeClr val="bg1"/>
              </a:solidFill>
            </a:endParaRP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Tree>
    <p:extLst>
      <p:ext uri="{BB962C8B-B14F-4D97-AF65-F5344CB8AC3E}">
        <p14:creationId xmlns:p14="http://schemas.microsoft.com/office/powerpoint/2010/main" val="301715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F2FAE-4318-8731-436E-99AE0C72B677}"/>
              </a:ext>
            </a:extLst>
          </p:cNvPr>
          <p:cNvSpPr>
            <a:spLocks noGrp="1"/>
          </p:cNvSpPr>
          <p:nvPr>
            <p:ph type="title"/>
          </p:nvPr>
        </p:nvSpPr>
        <p:spPr/>
        <p:txBody>
          <a:bodyPr/>
          <a:lstStyle/>
          <a:p>
            <a:r>
              <a:rPr lang="en-IN" dirty="0"/>
              <a:t>HOW DID WE START IMPLEMENTING?</a:t>
            </a:r>
          </a:p>
        </p:txBody>
      </p:sp>
      <p:sp>
        <p:nvSpPr>
          <p:cNvPr id="3" name="Content Placeholder 2">
            <a:extLst>
              <a:ext uri="{FF2B5EF4-FFF2-40B4-BE49-F238E27FC236}">
                <a16:creationId xmlns:a16="http://schemas.microsoft.com/office/drawing/2014/main" id="{FBDF475D-44BB-8865-9BE2-0B3426A2AECC}"/>
              </a:ext>
            </a:extLst>
          </p:cNvPr>
          <p:cNvSpPr>
            <a:spLocks noGrp="1"/>
          </p:cNvSpPr>
          <p:nvPr>
            <p:ph idx="1"/>
          </p:nvPr>
        </p:nvSpPr>
        <p:spPr/>
        <p:txBody>
          <a:bodyPr>
            <a:normAutofit fontScale="92500" lnSpcReduction="10000"/>
          </a:bodyPr>
          <a:lstStyle/>
          <a:p>
            <a:r>
              <a:rPr lang="en-US" b="1" dirty="0"/>
              <a:t>Initial Research &amp; Dataset Preparation</a:t>
            </a:r>
          </a:p>
          <a:p>
            <a:r>
              <a:rPr lang="en-US" b="1" dirty="0"/>
              <a:t>Classification by Domains:</a:t>
            </a:r>
            <a:endParaRPr lang="en-US" dirty="0"/>
          </a:p>
          <a:p>
            <a:pPr lvl="1"/>
            <a:r>
              <a:rPr lang="en-US" dirty="0"/>
              <a:t>Words classified into domains for meaningful analysis (e.g., Electricity, Energy → Power Sector).</a:t>
            </a:r>
          </a:p>
          <a:p>
            <a:pPr lvl="1"/>
            <a:r>
              <a:rPr lang="en-US" dirty="0"/>
              <a:t>Comparison intended to check if OpenAI Embedding captures contextual relevance.</a:t>
            </a:r>
          </a:p>
          <a:p>
            <a:r>
              <a:rPr lang="en-US" b="1" dirty="0"/>
              <a:t>Dataset Preparation:</a:t>
            </a:r>
            <a:endParaRPr lang="en-US" dirty="0"/>
          </a:p>
          <a:p>
            <a:pPr lvl="1"/>
            <a:r>
              <a:rPr lang="en-US" dirty="0"/>
              <a:t>50 to 60 words from various domains prepared for comparison.</a:t>
            </a:r>
          </a:p>
          <a:p>
            <a:pPr lvl="1"/>
            <a:r>
              <a:rPr lang="en-US" dirty="0"/>
              <a:t>Editable JSON format for dynamic data modification by developers.</a:t>
            </a:r>
          </a:p>
          <a:p>
            <a:r>
              <a:rPr lang="en-US" b="1" dirty="0"/>
              <a:t>Words Comparison Analysis</a:t>
            </a:r>
          </a:p>
          <a:p>
            <a:r>
              <a:rPr lang="en-US" b="1" dirty="0"/>
              <a:t>Objective:</a:t>
            </a:r>
            <a:endParaRPr lang="en-US" dirty="0"/>
          </a:p>
          <a:p>
            <a:pPr lvl="1"/>
            <a:r>
              <a:rPr lang="en-US" dirty="0"/>
              <a:t>Compare words from similar and different domains to evaluate contextual relevance.</a:t>
            </a:r>
          </a:p>
          <a:p>
            <a:pPr lvl="1"/>
            <a:r>
              <a:rPr lang="en-US" dirty="0"/>
              <a:t>Ensure comparison technique effectively identifies relatedness between words within domains.</a:t>
            </a:r>
          </a:p>
        </p:txBody>
      </p:sp>
      <p:sp>
        <p:nvSpPr>
          <p:cNvPr id="4" name="Date Placeholder 3">
            <a:extLst>
              <a:ext uri="{FF2B5EF4-FFF2-40B4-BE49-F238E27FC236}">
                <a16:creationId xmlns:a16="http://schemas.microsoft.com/office/drawing/2014/main" id="{7CF5AE7A-8774-EBF6-5593-20F674538A91}"/>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AFAF775F-65A5-731E-9C2C-AE12BDCD50C2}"/>
              </a:ext>
            </a:extLst>
          </p:cNvPr>
          <p:cNvSpPr>
            <a:spLocks noGrp="1"/>
          </p:cNvSpPr>
          <p:nvPr>
            <p:ph type="ftr" sz="quarter" idx="11"/>
          </p:nvPr>
        </p:nvSpPr>
        <p:spPr/>
        <p:txBody>
          <a:bodyPr/>
          <a:lstStyle/>
          <a:p>
            <a:r>
              <a:rPr lang="en-US" dirty="0"/>
              <a:t>Software Engineering</a:t>
            </a:r>
          </a:p>
        </p:txBody>
      </p:sp>
      <p:sp>
        <p:nvSpPr>
          <p:cNvPr id="6" name="Slide Number Placeholder 5">
            <a:extLst>
              <a:ext uri="{FF2B5EF4-FFF2-40B4-BE49-F238E27FC236}">
                <a16:creationId xmlns:a16="http://schemas.microsoft.com/office/drawing/2014/main" id="{61036DC0-C761-CC57-C767-23A75202A7DF}"/>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7" name="object 36">
            <a:extLst>
              <a:ext uri="{FF2B5EF4-FFF2-40B4-BE49-F238E27FC236}">
                <a16:creationId xmlns:a16="http://schemas.microsoft.com/office/drawing/2014/main" id="{A3EAD820-CCC8-FA3F-1848-898EBDB7DD9A}"/>
              </a:ext>
            </a:extLst>
          </p:cNvPr>
          <p:cNvPicPr/>
          <p:nvPr/>
        </p:nvPicPr>
        <p:blipFill>
          <a:blip r:embed="rId2" cstate="print"/>
          <a:stretch>
            <a:fillRect/>
          </a:stretch>
        </p:blipFill>
        <p:spPr>
          <a:xfrm>
            <a:off x="9740861" y="583739"/>
            <a:ext cx="1869948" cy="613176"/>
          </a:xfrm>
          <a:prstGeom prst="rect">
            <a:avLst/>
          </a:prstGeom>
        </p:spPr>
      </p:pic>
    </p:spTree>
    <p:extLst>
      <p:ext uri="{BB962C8B-B14F-4D97-AF65-F5344CB8AC3E}">
        <p14:creationId xmlns:p14="http://schemas.microsoft.com/office/powerpoint/2010/main" val="850089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9F4FA-3258-71AA-BFC4-C5B6F326851A}"/>
              </a:ext>
            </a:extLst>
          </p:cNvPr>
          <p:cNvSpPr>
            <a:spLocks noGrp="1"/>
          </p:cNvSpPr>
          <p:nvPr>
            <p:ph type="title"/>
          </p:nvPr>
        </p:nvSpPr>
        <p:spPr/>
        <p:txBody>
          <a:bodyPr/>
          <a:lstStyle/>
          <a:p>
            <a:r>
              <a:rPr lang="en-US" b="1" dirty="0"/>
              <a:t>Document Comparison Analysis</a:t>
            </a:r>
            <a:br>
              <a:rPr lang="en-US" b="1" dirty="0"/>
            </a:br>
            <a:endParaRPr lang="en-IN" dirty="0"/>
          </a:p>
        </p:txBody>
      </p:sp>
      <p:sp>
        <p:nvSpPr>
          <p:cNvPr id="3" name="Content Placeholder 2">
            <a:extLst>
              <a:ext uri="{FF2B5EF4-FFF2-40B4-BE49-F238E27FC236}">
                <a16:creationId xmlns:a16="http://schemas.microsoft.com/office/drawing/2014/main" id="{0EBB6E88-30F3-A9FB-1491-4B3CADB617A2}"/>
              </a:ext>
            </a:extLst>
          </p:cNvPr>
          <p:cNvSpPr>
            <a:spLocks noGrp="1"/>
          </p:cNvSpPr>
          <p:nvPr>
            <p:ph idx="1"/>
          </p:nvPr>
        </p:nvSpPr>
        <p:spPr/>
        <p:txBody>
          <a:bodyPr>
            <a:normAutofit fontScale="85000" lnSpcReduction="20000"/>
          </a:bodyPr>
          <a:lstStyle/>
          <a:p>
            <a:pPr marL="0" indent="0">
              <a:buNone/>
            </a:pPr>
            <a:r>
              <a:rPr lang="en-US" b="1" dirty="0"/>
              <a:t>Objective:</a:t>
            </a:r>
            <a:endParaRPr lang="en-US" dirty="0"/>
          </a:p>
          <a:p>
            <a:pPr lvl="1"/>
            <a:r>
              <a:rPr lang="en-US" dirty="0"/>
              <a:t>Comparing documents to establish contextual relevance between them.</a:t>
            </a:r>
          </a:p>
          <a:p>
            <a:pPr lvl="1"/>
            <a:r>
              <a:rPr lang="en-US" dirty="0"/>
              <a:t>Example Use Case:</a:t>
            </a:r>
          </a:p>
          <a:p>
            <a:pPr lvl="2"/>
            <a:r>
              <a:rPr lang="en-US" dirty="0"/>
              <a:t>Source Document: JobRequirement.txt</a:t>
            </a:r>
          </a:p>
          <a:p>
            <a:pPr lvl="2"/>
            <a:r>
              <a:rPr lang="en-US" dirty="0"/>
              <a:t>Target Documents: Job Profile A, Job Profile B</a:t>
            </a:r>
          </a:p>
          <a:p>
            <a:pPr marL="0" indent="0">
              <a:buNone/>
            </a:pPr>
            <a:r>
              <a:rPr lang="en-US" b="1" dirty="0"/>
              <a:t>Dynamic Document Comparison:</a:t>
            </a:r>
            <a:endParaRPr lang="en-US" dirty="0"/>
          </a:p>
          <a:p>
            <a:pPr lvl="1"/>
            <a:r>
              <a:rPr lang="en-US" dirty="0"/>
              <a:t>Allows users to add documents via File Manager or custom UI integration.</a:t>
            </a:r>
          </a:p>
          <a:p>
            <a:pPr lvl="1"/>
            <a:r>
              <a:rPr lang="en-US" dirty="0"/>
              <a:t>Application supports dynamic comparison for usability and research.</a:t>
            </a:r>
          </a:p>
          <a:p>
            <a:pPr lvl="1"/>
            <a:endParaRPr lang="en-US" dirty="0"/>
          </a:p>
          <a:p>
            <a:pPr marL="0" indent="0">
              <a:buNone/>
            </a:pPr>
            <a:r>
              <a:rPr lang="en-US" b="1" dirty="0"/>
              <a:t>Threshold Management</a:t>
            </a:r>
          </a:p>
          <a:p>
            <a:pPr marL="0" indent="0">
              <a:buNone/>
            </a:pPr>
            <a:r>
              <a:rPr lang="en-US" b="1" dirty="0"/>
              <a:t>Purpose:</a:t>
            </a:r>
            <a:endParaRPr lang="en-US" dirty="0"/>
          </a:p>
          <a:p>
            <a:pPr lvl="1"/>
            <a:r>
              <a:rPr lang="en-US" dirty="0"/>
              <a:t>Define a threshold for meaningful similarity measurement.</a:t>
            </a:r>
          </a:p>
          <a:p>
            <a:pPr lvl="1"/>
            <a:r>
              <a:rPr lang="en-US" dirty="0"/>
              <a:t>Allow application admin to manage thresholds for different use cases.</a:t>
            </a:r>
          </a:p>
          <a:p>
            <a:pPr lvl="1"/>
            <a:endParaRPr lang="en-US" dirty="0"/>
          </a:p>
          <a:p>
            <a:endParaRPr lang="en-IN" dirty="0"/>
          </a:p>
        </p:txBody>
      </p:sp>
      <p:sp>
        <p:nvSpPr>
          <p:cNvPr id="4" name="Date Placeholder 3">
            <a:extLst>
              <a:ext uri="{FF2B5EF4-FFF2-40B4-BE49-F238E27FC236}">
                <a16:creationId xmlns:a16="http://schemas.microsoft.com/office/drawing/2014/main" id="{F5458BE2-4091-6B25-C206-57DF197392BD}"/>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687050F4-3735-0D62-71CE-A2973E144C23}"/>
              </a:ext>
            </a:extLst>
          </p:cNvPr>
          <p:cNvSpPr>
            <a:spLocks noGrp="1"/>
          </p:cNvSpPr>
          <p:nvPr>
            <p:ph type="ftr" sz="quarter" idx="11"/>
          </p:nvPr>
        </p:nvSpPr>
        <p:spPr/>
        <p:txBody>
          <a:bodyPr/>
          <a:lstStyle/>
          <a:p>
            <a:r>
              <a:rPr lang="en-US" dirty="0"/>
              <a:t>Software Engineering</a:t>
            </a:r>
          </a:p>
        </p:txBody>
      </p:sp>
      <p:sp>
        <p:nvSpPr>
          <p:cNvPr id="6" name="Slide Number Placeholder 5">
            <a:extLst>
              <a:ext uri="{FF2B5EF4-FFF2-40B4-BE49-F238E27FC236}">
                <a16:creationId xmlns:a16="http://schemas.microsoft.com/office/drawing/2014/main" id="{E2F30AA2-1BDC-9612-25F5-5484EA47332D}"/>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7" name="object 36">
            <a:extLst>
              <a:ext uri="{FF2B5EF4-FFF2-40B4-BE49-F238E27FC236}">
                <a16:creationId xmlns:a16="http://schemas.microsoft.com/office/drawing/2014/main" id="{E9599073-DCB5-EEF7-CB00-99F6AC67CD77}"/>
              </a:ext>
            </a:extLst>
          </p:cNvPr>
          <p:cNvPicPr/>
          <p:nvPr/>
        </p:nvPicPr>
        <p:blipFill>
          <a:blip r:embed="rId2" cstate="print"/>
          <a:stretch>
            <a:fillRect/>
          </a:stretch>
        </p:blipFill>
        <p:spPr>
          <a:xfrm>
            <a:off x="9740861" y="583739"/>
            <a:ext cx="1869948" cy="613176"/>
          </a:xfrm>
          <a:prstGeom prst="rect">
            <a:avLst/>
          </a:prstGeom>
        </p:spPr>
      </p:pic>
    </p:spTree>
    <p:extLst>
      <p:ext uri="{BB962C8B-B14F-4D97-AF65-F5344CB8AC3E}">
        <p14:creationId xmlns:p14="http://schemas.microsoft.com/office/powerpoint/2010/main" val="91834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2648-93CE-BD7B-E01C-F141122B1356}"/>
              </a:ext>
            </a:extLst>
          </p:cNvPr>
          <p:cNvSpPr>
            <a:spLocks noGrp="1"/>
          </p:cNvSpPr>
          <p:nvPr>
            <p:ph type="title"/>
          </p:nvPr>
        </p:nvSpPr>
        <p:spPr/>
        <p:txBody>
          <a:bodyPr/>
          <a:lstStyle/>
          <a:p>
            <a:r>
              <a:rPr lang="en-US" b="1" dirty="0"/>
              <a:t>Embeddings &amp; Similarity Calculation</a:t>
            </a:r>
            <a:br>
              <a:rPr lang="en-US" b="1" dirty="0"/>
            </a:br>
            <a:endParaRPr lang="en-IN" dirty="0"/>
          </a:p>
        </p:txBody>
      </p:sp>
      <p:sp>
        <p:nvSpPr>
          <p:cNvPr id="3" name="Content Placeholder 2">
            <a:extLst>
              <a:ext uri="{FF2B5EF4-FFF2-40B4-BE49-F238E27FC236}">
                <a16:creationId xmlns:a16="http://schemas.microsoft.com/office/drawing/2014/main" id="{82D36B1B-B36C-203C-974A-6A4FC1B14786}"/>
              </a:ext>
            </a:extLst>
          </p:cNvPr>
          <p:cNvSpPr>
            <a:spLocks noGrp="1"/>
          </p:cNvSpPr>
          <p:nvPr>
            <p:ph idx="1"/>
          </p:nvPr>
        </p:nvSpPr>
        <p:spPr/>
        <p:txBody>
          <a:bodyPr>
            <a:normAutofit fontScale="92500" lnSpcReduction="20000"/>
          </a:bodyPr>
          <a:lstStyle/>
          <a:p>
            <a:r>
              <a:rPr lang="en-US" b="1" dirty="0"/>
              <a:t>Generating Embedding's:</a:t>
            </a:r>
            <a:endParaRPr lang="en-US" dirty="0"/>
          </a:p>
          <a:p>
            <a:pPr lvl="1"/>
            <a:r>
              <a:rPr lang="en-US" dirty="0"/>
              <a:t>Interface: CalculateEmbeddingAsync</a:t>
            </a:r>
          </a:p>
          <a:p>
            <a:pPr lvl="1"/>
            <a:r>
              <a:rPr lang="en-US" dirty="0"/>
              <a:t>Purpose: Processes text inputs &amp; generates embeddings using OpenAI Embeddings.</a:t>
            </a:r>
          </a:p>
          <a:p>
            <a:pPr lvl="1"/>
            <a:r>
              <a:rPr lang="en-US" dirty="0"/>
              <a:t>Method: GenerateEmbeddingsAsync() returns embeddings as collections of size 3052.</a:t>
            </a:r>
          </a:p>
          <a:p>
            <a:r>
              <a:rPr lang="en-US" b="1" dirty="0"/>
              <a:t>Embedding Analysis:</a:t>
            </a:r>
            <a:endParaRPr lang="en-US" dirty="0"/>
          </a:p>
          <a:p>
            <a:pPr lvl="1"/>
            <a:r>
              <a:rPr lang="en-US" dirty="0"/>
              <a:t>Custom Method: PrintScalarValues(float[] embedding) for debugging and visualization.</a:t>
            </a:r>
          </a:p>
          <a:p>
            <a:pPr lvl="1"/>
            <a:r>
              <a:rPr lang="en-US" dirty="0"/>
              <a:t>Helps in understanding similarity score vs. scalar values.</a:t>
            </a:r>
          </a:p>
          <a:p>
            <a:r>
              <a:rPr lang="en-US" b="1" dirty="0"/>
              <a:t>Similarity Calculation:</a:t>
            </a:r>
            <a:endParaRPr lang="en-US" dirty="0"/>
          </a:p>
          <a:p>
            <a:pPr lvl="1"/>
            <a:r>
              <a:rPr lang="en-US" dirty="0"/>
              <a:t>Calculate Similarity(float[] embedding1, float[] embedding2)</a:t>
            </a:r>
          </a:p>
          <a:p>
            <a:pPr lvl="1"/>
            <a:r>
              <a:rPr lang="en-US" dirty="0"/>
              <a:t>Uses Cosine Similarity Algorithm:</a:t>
            </a:r>
          </a:p>
          <a:p>
            <a:pPr lvl="2"/>
            <a:r>
              <a:rPr lang="en-US" dirty="0"/>
              <a:t>1: Identical embeddings, 0: No similarity, -1: Complete dissimilarity.</a:t>
            </a:r>
          </a:p>
          <a:p>
            <a:pPr lvl="1"/>
            <a:r>
              <a:rPr lang="en-US" dirty="0"/>
              <a:t>Formula: Cosine Similarity = Dot Product / (Magnitude1 * Magnitude2).</a:t>
            </a:r>
          </a:p>
          <a:p>
            <a:endParaRPr lang="en-IN" dirty="0"/>
          </a:p>
        </p:txBody>
      </p:sp>
      <p:sp>
        <p:nvSpPr>
          <p:cNvPr id="4" name="Date Placeholder 3">
            <a:extLst>
              <a:ext uri="{FF2B5EF4-FFF2-40B4-BE49-F238E27FC236}">
                <a16:creationId xmlns:a16="http://schemas.microsoft.com/office/drawing/2014/main" id="{1191A514-3164-88B6-3599-F64FF4888C71}"/>
              </a:ext>
            </a:extLst>
          </p:cNvPr>
          <p:cNvSpPr>
            <a:spLocks noGrp="1"/>
          </p:cNvSpPr>
          <p:nvPr>
            <p:ph type="dt" sz="half" idx="10"/>
          </p:nvPr>
        </p:nvSpPr>
        <p:spPr/>
        <p:txBody>
          <a:bodyPr/>
          <a:lstStyle/>
          <a:p>
            <a:r>
              <a:rPr lang="en-US" dirty="0"/>
              <a:t>3/22/2025</a:t>
            </a:r>
          </a:p>
        </p:txBody>
      </p:sp>
      <p:sp>
        <p:nvSpPr>
          <p:cNvPr id="5" name="Footer Placeholder 4">
            <a:extLst>
              <a:ext uri="{FF2B5EF4-FFF2-40B4-BE49-F238E27FC236}">
                <a16:creationId xmlns:a16="http://schemas.microsoft.com/office/drawing/2014/main" id="{45498C87-BB2E-BA92-5659-850E9A94B899}"/>
              </a:ext>
            </a:extLst>
          </p:cNvPr>
          <p:cNvSpPr>
            <a:spLocks noGrp="1"/>
          </p:cNvSpPr>
          <p:nvPr>
            <p:ph type="ftr" sz="quarter" idx="11"/>
          </p:nvPr>
        </p:nvSpPr>
        <p:spPr/>
        <p:txBody>
          <a:bodyPr/>
          <a:lstStyle/>
          <a:p>
            <a:r>
              <a:rPr lang="en-US" dirty="0"/>
              <a:t>Software Engineering</a:t>
            </a:r>
          </a:p>
        </p:txBody>
      </p:sp>
      <p:sp>
        <p:nvSpPr>
          <p:cNvPr id="6" name="Slide Number Placeholder 5">
            <a:extLst>
              <a:ext uri="{FF2B5EF4-FFF2-40B4-BE49-F238E27FC236}">
                <a16:creationId xmlns:a16="http://schemas.microsoft.com/office/drawing/2014/main" id="{750AE21A-3BDE-240C-FF68-6D6623026BD8}"/>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7" name="object 36">
            <a:extLst>
              <a:ext uri="{FF2B5EF4-FFF2-40B4-BE49-F238E27FC236}">
                <a16:creationId xmlns:a16="http://schemas.microsoft.com/office/drawing/2014/main" id="{D5A51CBC-B63F-CF5C-240E-9423A6D8292B}"/>
              </a:ext>
            </a:extLst>
          </p:cNvPr>
          <p:cNvPicPr/>
          <p:nvPr/>
        </p:nvPicPr>
        <p:blipFill>
          <a:blip r:embed="rId2" cstate="print"/>
          <a:stretch>
            <a:fillRect/>
          </a:stretch>
        </p:blipFill>
        <p:spPr>
          <a:xfrm>
            <a:off x="9740861" y="583739"/>
            <a:ext cx="1869948" cy="613176"/>
          </a:xfrm>
          <a:prstGeom prst="rect">
            <a:avLst/>
          </a:prstGeom>
        </p:spPr>
      </p:pic>
    </p:spTree>
    <p:extLst>
      <p:ext uri="{BB962C8B-B14F-4D97-AF65-F5344CB8AC3E}">
        <p14:creationId xmlns:p14="http://schemas.microsoft.com/office/powerpoint/2010/main" val="24347345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{87FF865B-F712-4D42-B203-5E1C937EF88E}tf33552983_win32</Template>
  <TotalTime>427</TotalTime>
  <Words>1561</Words>
  <Application>Microsoft Office PowerPoint</Application>
  <PresentationFormat>Widescreen</PresentationFormat>
  <Paragraphs>252</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Franklin Gothic Book</vt:lpstr>
      <vt:lpstr>Franklin Gothic Demi</vt:lpstr>
      <vt:lpstr>Times New Roman</vt:lpstr>
      <vt:lpstr>Wingdings</vt:lpstr>
      <vt:lpstr>Wingdings 2</vt:lpstr>
      <vt:lpstr>DividendVTI</vt:lpstr>
      <vt:lpstr> Semantic Analysis of textual data</vt:lpstr>
      <vt:lpstr>Contents:</vt:lpstr>
      <vt:lpstr>PowerPoint Presentation</vt:lpstr>
      <vt:lpstr>PowerPoint Presentation</vt:lpstr>
      <vt:lpstr>PowerPoint Presentation</vt:lpstr>
      <vt:lpstr>PowerPoint Presentation</vt:lpstr>
      <vt:lpstr>HOW DID WE START IMPLEMENTING?</vt:lpstr>
      <vt:lpstr>Document Comparison Analysis </vt:lpstr>
      <vt:lpstr>Embeddings &amp; Similarity Calculation </vt:lpstr>
      <vt:lpstr>Data Visualization &amp; Graphical Representation </vt:lpstr>
      <vt:lpstr>Test Cases &amp; Code Coverage</vt:lpstr>
      <vt:lpstr>Results and Visualization</vt:lpstr>
      <vt:lpstr>Overcoming Limitations &amp; Future Scope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Analysis of textual data</dc:title>
  <dc:creator>NEETHU NINAN</dc:creator>
  <cp:lastModifiedBy>NEETHU NINAN</cp:lastModifiedBy>
  <cp:revision>10</cp:revision>
  <dcterms:created xsi:type="dcterms:W3CDTF">2025-03-22T06:38:51Z</dcterms:created>
  <dcterms:modified xsi:type="dcterms:W3CDTF">2025-03-24T12:23:23Z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