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0" r:id="rId8"/>
    <p:sldId id="264" r:id="rId9"/>
    <p:sldId id="265" r:id="rId10"/>
    <p:sldId id="266" r:id="rId11"/>
    <p:sldId id="261"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6DB3B-771A-44D2-8BEC-BC172A3E87DE}"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FC5E7-C775-4A1D-8BF3-EABAF5DEA073}" type="slidenum">
              <a:rPr lang="en-IN" smtClean="0"/>
              <a:t>‹#›</a:t>
            </a:fld>
            <a:endParaRPr lang="en-IN"/>
          </a:p>
        </p:txBody>
      </p:sp>
    </p:spTree>
    <p:extLst>
      <p:ext uri="{BB962C8B-B14F-4D97-AF65-F5344CB8AC3E}">
        <p14:creationId xmlns:p14="http://schemas.microsoft.com/office/powerpoint/2010/main" val="91805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6FC5E7-C775-4A1D-8BF3-EABAF5DEA073}" type="slidenum">
              <a:rPr lang="en-IN" smtClean="0"/>
              <a:t>3</a:t>
            </a:fld>
            <a:endParaRPr lang="en-IN"/>
          </a:p>
        </p:txBody>
      </p:sp>
    </p:spTree>
    <p:extLst>
      <p:ext uri="{BB962C8B-B14F-4D97-AF65-F5344CB8AC3E}">
        <p14:creationId xmlns:p14="http://schemas.microsoft.com/office/powerpoint/2010/main" val="111818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3/22/2025</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Software Engineering</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3/22/2025</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Software Engineering</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3/22/2025</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Software Engineering</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3/22/2025</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Software Engineering</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3/22/2025</a:t>
            </a:r>
            <a:endParaRPr lang="en-US" dirty="0"/>
          </a:p>
        </p:txBody>
      </p:sp>
      <p:sp>
        <p:nvSpPr>
          <p:cNvPr id="6" name="Footer Placeholder 5"/>
          <p:cNvSpPr>
            <a:spLocks noGrp="1"/>
          </p:cNvSpPr>
          <p:nvPr>
            <p:ph type="ftr" sz="quarter" idx="11"/>
          </p:nvPr>
        </p:nvSpPr>
        <p:spPr/>
        <p:txBody>
          <a:bodyPr/>
          <a:lstStyle/>
          <a:p>
            <a:r>
              <a:rPr lang="en-US"/>
              <a:t>Software Engineering</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3/22/2025</a:t>
            </a:r>
            <a:endParaRPr lang="en-US" dirty="0"/>
          </a:p>
        </p:txBody>
      </p:sp>
      <p:sp>
        <p:nvSpPr>
          <p:cNvPr id="8" name="Footer Placeholder 7"/>
          <p:cNvSpPr>
            <a:spLocks noGrp="1"/>
          </p:cNvSpPr>
          <p:nvPr>
            <p:ph type="ftr" sz="quarter" idx="11"/>
          </p:nvPr>
        </p:nvSpPr>
        <p:spPr/>
        <p:txBody>
          <a:bodyPr/>
          <a:lstStyle/>
          <a:p>
            <a:r>
              <a:rPr lang="en-US"/>
              <a:t>Software Engineering</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3/22/2025</a:t>
            </a:r>
            <a:endParaRPr lang="en-US" dirty="0"/>
          </a:p>
        </p:txBody>
      </p:sp>
      <p:sp>
        <p:nvSpPr>
          <p:cNvPr id="4" name="Footer Placeholder 3"/>
          <p:cNvSpPr>
            <a:spLocks noGrp="1"/>
          </p:cNvSpPr>
          <p:nvPr>
            <p:ph type="ftr" sz="quarter" idx="11"/>
          </p:nvPr>
        </p:nvSpPr>
        <p:spPr/>
        <p:txBody>
          <a:bodyPr/>
          <a:lstStyle/>
          <a:p>
            <a:r>
              <a:rPr lang="en-US"/>
              <a:t>Software Engineering</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3/22/2025</a:t>
            </a:r>
            <a:endParaRPr lang="en-US" dirty="0"/>
          </a:p>
        </p:txBody>
      </p:sp>
      <p:sp>
        <p:nvSpPr>
          <p:cNvPr id="3" name="Footer Placeholder 2"/>
          <p:cNvSpPr>
            <a:spLocks noGrp="1"/>
          </p:cNvSpPr>
          <p:nvPr>
            <p:ph type="ftr" sz="quarter" idx="11"/>
          </p:nvPr>
        </p:nvSpPr>
        <p:spPr/>
        <p:txBody>
          <a:bodyPr/>
          <a:lstStyle/>
          <a:p>
            <a:r>
              <a:rPr lang="en-US"/>
              <a:t>Software Engineering</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3/22/2025</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Software Engineering</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3/22/2025</a:t>
            </a:r>
            <a:endParaRPr lang="en-US" dirty="0"/>
          </a:p>
        </p:txBody>
      </p:sp>
      <p:sp>
        <p:nvSpPr>
          <p:cNvPr id="6" name="Footer Placeholder 5"/>
          <p:cNvSpPr>
            <a:spLocks noGrp="1"/>
          </p:cNvSpPr>
          <p:nvPr>
            <p:ph type="ftr" sz="quarter" idx="11"/>
          </p:nvPr>
        </p:nvSpPr>
        <p:spPr/>
        <p:txBody>
          <a:bodyPr/>
          <a:lstStyle/>
          <a:p>
            <a:pPr algn="l"/>
            <a:r>
              <a:rPr lang="en-US"/>
              <a:t>Software Engineering</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3/22/2025</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Software Engineering</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1081550"/>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Semantic Analysis of textual data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0" y="1826840"/>
            <a:ext cx="11128209" cy="1578719"/>
          </a:xfrm>
        </p:spPr>
        <p:txBody>
          <a:bodyPr>
            <a:normAutofit/>
          </a:bodyPr>
          <a:lstStyle/>
          <a:p>
            <a:pPr>
              <a:spcBef>
                <a:spcPts val="0"/>
              </a:spcBef>
            </a:pPr>
            <a:r>
              <a:rPr lang="en-US" sz="1800" i="1" cap="none" dirty="0">
                <a:latin typeface="Times New Roman" panose="02020603050405020304" pitchFamily="18" charset="0"/>
                <a:cs typeface="Times New Roman" panose="02020603050405020304" pitchFamily="18" charset="0"/>
              </a:rPr>
              <a:t>Presented by team </a:t>
            </a:r>
            <a:r>
              <a:rPr lang="en-US" sz="1800" i="1" cap="none" dirty="0" err="1">
                <a:latin typeface="Times New Roman" panose="02020603050405020304" pitchFamily="18" charset="0"/>
                <a:cs typeface="Times New Roman" panose="02020603050405020304" pitchFamily="18" charset="0"/>
              </a:rPr>
              <a:t>Tech_Tweakers</a:t>
            </a:r>
            <a:r>
              <a:rPr lang="en-US" sz="1800" i="1" cap="none" dirty="0">
                <a:latin typeface="Times New Roman" panose="02020603050405020304" pitchFamily="18" charset="0"/>
                <a:cs typeface="Times New Roman" panose="02020603050405020304" pitchFamily="18" charset="0"/>
              </a:rPr>
              <a:t>,</a:t>
            </a:r>
          </a:p>
          <a:p>
            <a:pPr>
              <a:spcBef>
                <a:spcPts val="0"/>
              </a:spcBef>
            </a:pPr>
            <a:r>
              <a:rPr lang="en-US" sz="1800" i="1" cap="none" dirty="0">
                <a:latin typeface="Times New Roman" panose="02020603050405020304" pitchFamily="18" charset="0"/>
                <a:cs typeface="Times New Roman" panose="02020603050405020304" pitchFamily="18" charset="0"/>
              </a:rPr>
              <a:t>Neethu Ninan-1502866</a:t>
            </a:r>
          </a:p>
          <a:p>
            <a:pPr>
              <a:spcBef>
                <a:spcPts val="0"/>
              </a:spcBef>
            </a:pPr>
            <a:r>
              <a:rPr lang="en-US" sz="1800" i="1" cap="none" dirty="0">
                <a:latin typeface="Times New Roman" panose="02020603050405020304" pitchFamily="18" charset="0"/>
                <a:cs typeface="Times New Roman" panose="02020603050405020304" pitchFamily="18" charset="0"/>
              </a:rPr>
              <a:t>Senthil Arumugam Ramasamy-</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452443"/>
            <a:ext cx="11260667" cy="2939890"/>
          </a:xfrm>
          <a:prstGeom prst="rect">
            <a:avLst/>
          </a:prstGeom>
        </p:spPr>
      </p:pic>
      <p:sp>
        <p:nvSpPr>
          <p:cNvPr id="7" name="TextBox 6">
            <a:extLst>
              <a:ext uri="{FF2B5EF4-FFF2-40B4-BE49-F238E27FC236}">
                <a16:creationId xmlns:a16="http://schemas.microsoft.com/office/drawing/2014/main" id="{56DC74AF-9BA3-C0B8-40E4-7EA42EFEFC2C}"/>
              </a:ext>
            </a:extLst>
          </p:cNvPr>
          <p:cNvSpPr txBox="1"/>
          <p:nvPr/>
        </p:nvSpPr>
        <p:spPr>
          <a:xfrm>
            <a:off x="9065342" y="1988017"/>
            <a:ext cx="2509395" cy="914400"/>
          </a:xfrm>
          <a:prstGeom prst="rect">
            <a:avLst/>
          </a:prstGeom>
          <a:noFill/>
        </p:spPr>
        <p:txBody>
          <a:bodyPr wrap="square" rtlCol="0">
            <a:spAutoFit/>
          </a:bodyPr>
          <a:lstStyle/>
          <a:p>
            <a:pPr algn="r">
              <a:spcBef>
                <a:spcPts val="0"/>
              </a:spcBef>
            </a:pPr>
            <a:r>
              <a:rPr lang="en-US" sz="1800" i="1" dirty="0">
                <a:solidFill>
                  <a:schemeClr val="accent1"/>
                </a:solidFill>
                <a:latin typeface="Times New Roman" panose="02020603050405020304" pitchFamily="18" charset="0"/>
                <a:cs typeface="Times New Roman" panose="02020603050405020304" pitchFamily="18" charset="0"/>
              </a:rPr>
              <a:t>Guided by,</a:t>
            </a:r>
          </a:p>
          <a:p>
            <a:pPr algn="r">
              <a:spcBef>
                <a:spcPts val="0"/>
              </a:spcBef>
            </a:pPr>
            <a:r>
              <a:rPr lang="en-US" sz="1800" i="1" dirty="0">
                <a:solidFill>
                  <a:schemeClr val="accent1"/>
                </a:solidFill>
                <a:latin typeface="Times New Roman" panose="02020603050405020304" pitchFamily="18" charset="0"/>
                <a:cs typeface="Times New Roman" panose="02020603050405020304" pitchFamily="18" charset="0"/>
              </a:rPr>
              <a:t>Prof. </a:t>
            </a:r>
            <a:r>
              <a:rPr lang="en-US" i="1" dirty="0">
                <a:solidFill>
                  <a:schemeClr val="accent1"/>
                </a:solidFill>
                <a:latin typeface="Times New Roman" panose="02020603050405020304" pitchFamily="18" charset="0"/>
                <a:cs typeface="Times New Roman" panose="02020603050405020304" pitchFamily="18" charset="0"/>
              </a:rPr>
              <a:t>D</a:t>
            </a:r>
            <a:r>
              <a:rPr lang="en-US" sz="1800" i="1" dirty="0">
                <a:solidFill>
                  <a:schemeClr val="accent1"/>
                </a:solidFill>
                <a:latin typeface="Times New Roman" panose="02020603050405020304" pitchFamily="18" charset="0"/>
                <a:cs typeface="Times New Roman" panose="02020603050405020304" pitchFamily="18" charset="0"/>
              </a:rPr>
              <a:t>amir Dobric</a:t>
            </a:r>
          </a:p>
          <a:p>
            <a:endParaRPr lang="en-IN" dirty="0"/>
          </a:p>
        </p:txBody>
      </p:sp>
      <p:sp>
        <p:nvSpPr>
          <p:cNvPr id="10" name="Date Placeholder 9">
            <a:extLst>
              <a:ext uri="{FF2B5EF4-FFF2-40B4-BE49-F238E27FC236}">
                <a16:creationId xmlns:a16="http://schemas.microsoft.com/office/drawing/2014/main" id="{44204809-7C99-0296-FD62-43E631617571}"/>
              </a:ext>
            </a:extLst>
          </p:cNvPr>
          <p:cNvSpPr>
            <a:spLocks noGrp="1"/>
          </p:cNvSpPr>
          <p:nvPr>
            <p:ph type="dt" sz="half" idx="10"/>
          </p:nvPr>
        </p:nvSpPr>
        <p:spPr/>
        <p:txBody>
          <a:bodyPr/>
          <a:lstStyle/>
          <a:p>
            <a:r>
              <a:rPr lang="en-US" dirty="0"/>
              <a:t>3/22/2025</a:t>
            </a:r>
          </a:p>
        </p:txBody>
      </p:sp>
      <p:sp>
        <p:nvSpPr>
          <p:cNvPr id="11" name="Footer Placeholder 10">
            <a:extLst>
              <a:ext uri="{FF2B5EF4-FFF2-40B4-BE49-F238E27FC236}">
                <a16:creationId xmlns:a16="http://schemas.microsoft.com/office/drawing/2014/main" id="{5ECA8BD7-B877-F88A-3743-33335B0E21F4}"/>
              </a:ext>
            </a:extLst>
          </p:cNvPr>
          <p:cNvSpPr>
            <a:spLocks noGrp="1"/>
          </p:cNvSpPr>
          <p:nvPr>
            <p:ph type="ftr" sz="quarter" idx="11"/>
          </p:nvPr>
        </p:nvSpPr>
        <p:spPr/>
        <p:txBody>
          <a:bodyPr/>
          <a:lstStyle/>
          <a:p>
            <a:r>
              <a:rPr lang="en-US"/>
              <a:t>Software Engineering</a:t>
            </a:r>
            <a:endParaRPr lang="en-US" dirty="0"/>
          </a:p>
        </p:txBody>
      </p:sp>
      <p:sp>
        <p:nvSpPr>
          <p:cNvPr id="12" name="Slide Number Placeholder 11">
            <a:extLst>
              <a:ext uri="{FF2B5EF4-FFF2-40B4-BE49-F238E27FC236}">
                <a16:creationId xmlns:a16="http://schemas.microsoft.com/office/drawing/2014/main" id="{AD445850-2032-2AAA-181B-660F93C51227}"/>
              </a:ext>
            </a:extLst>
          </p:cNvPr>
          <p:cNvSpPr>
            <a:spLocks noGrp="1"/>
          </p:cNvSpPr>
          <p:nvPr>
            <p:ph type="sldNum" sz="quarter" idx="12"/>
          </p:nvPr>
        </p:nvSpPr>
        <p:spPr/>
        <p:txBody>
          <a:bodyPr/>
          <a:lstStyle/>
          <a:p>
            <a:fld id="{3A98EE3D-8CD1-4C3F-BD1C-C98C9596463C}" type="slidenum">
              <a:rPr lang="en-US" smtClean="0"/>
              <a:t>1</a:t>
            </a:fld>
            <a:endParaRPr lang="en-US" dirty="0"/>
          </a:p>
        </p:txBody>
      </p:sp>
      <p:pic>
        <p:nvPicPr>
          <p:cNvPr id="13" name="object 36">
            <a:extLst>
              <a:ext uri="{FF2B5EF4-FFF2-40B4-BE49-F238E27FC236}">
                <a16:creationId xmlns:a16="http://schemas.microsoft.com/office/drawing/2014/main" id="{B139A576-E33C-B39D-02D8-BA5C89CA09BB}"/>
              </a:ext>
            </a:extLst>
          </p:cNvPr>
          <p:cNvPicPr/>
          <p:nvPr/>
        </p:nvPicPr>
        <p:blipFill>
          <a:blip r:embed="rId3"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A68E-2359-B0B1-BB3E-22BAE9C1316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58537CC-FC3A-E5DC-8DAC-14DB4981F53F}"/>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33E909F9-DA59-FD45-B1EB-45783CA97968}"/>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86A71CE6-0AEF-7BFE-E34C-B75805996A72}"/>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82FB8329-FA0D-DB96-7E65-D7DDCBAC8940}"/>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7" name="object 36">
            <a:extLst>
              <a:ext uri="{FF2B5EF4-FFF2-40B4-BE49-F238E27FC236}">
                <a16:creationId xmlns:a16="http://schemas.microsoft.com/office/drawing/2014/main" id="{0775318E-9527-6236-D96E-BEBD4972B842}"/>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16333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782515"/>
          </a:xfrm>
        </p:spPr>
        <p:txBody>
          <a:bodyPr/>
          <a:lstStyle/>
          <a:p>
            <a:r>
              <a:rPr lang="en-US" dirty="0"/>
              <a:t>Contents:</a:t>
            </a:r>
          </a:p>
        </p:txBody>
      </p:sp>
      <p:sp>
        <p:nvSpPr>
          <p:cNvPr id="3" name="Date Placeholder 2">
            <a:extLst>
              <a:ext uri="{FF2B5EF4-FFF2-40B4-BE49-F238E27FC236}">
                <a16:creationId xmlns:a16="http://schemas.microsoft.com/office/drawing/2014/main" id="{6F6FE67F-B4AE-130A-A0F5-7AA39416E12D}"/>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732F6F3B-D0D9-275F-ED9A-93477D6CCAD9}"/>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19D96A6B-53EF-875C-E150-47F6072C77E6}"/>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7" name="object 36">
            <a:extLst>
              <a:ext uri="{FF2B5EF4-FFF2-40B4-BE49-F238E27FC236}">
                <a16:creationId xmlns:a16="http://schemas.microsoft.com/office/drawing/2014/main" id="{6DE9C0FF-9506-230A-E31C-89A29177B67F}"/>
              </a:ext>
            </a:extLst>
          </p:cNvPr>
          <p:cNvPicPr/>
          <p:nvPr/>
        </p:nvPicPr>
        <p:blipFill>
          <a:blip r:embed="rId2" cstate="print"/>
          <a:stretch>
            <a:fillRect/>
          </a:stretch>
        </p:blipFill>
        <p:spPr>
          <a:xfrm>
            <a:off x="9959537" y="576062"/>
            <a:ext cx="1869948" cy="613176"/>
          </a:xfrm>
          <a:prstGeom prst="rect">
            <a:avLst/>
          </a:prstGeom>
        </p:spPr>
      </p:pic>
      <p:sp>
        <p:nvSpPr>
          <p:cNvPr id="9" name="Content Placeholder 8">
            <a:extLst>
              <a:ext uri="{FF2B5EF4-FFF2-40B4-BE49-F238E27FC236}">
                <a16:creationId xmlns:a16="http://schemas.microsoft.com/office/drawing/2014/main" id="{AF846BE8-7BE2-3D33-3E4C-C7755DCC7D1F}"/>
              </a:ext>
            </a:extLst>
          </p:cNvPr>
          <p:cNvSpPr>
            <a:spLocks noGrp="1"/>
          </p:cNvSpPr>
          <p:nvPr>
            <p:ph idx="1"/>
          </p:nvPr>
        </p:nvSpPr>
        <p:spPr>
          <a:xfrm>
            <a:off x="581192" y="2477728"/>
            <a:ext cx="11029615" cy="3165987"/>
          </a:xfrm>
        </p:spPr>
        <p:txBody>
          <a:bodyPr>
            <a:normAutofit fontScale="92500" lnSpcReduction="2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What is Semantic Similarity?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Why Open AI GPT?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Methods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GPT Conceptual Breakdown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Block diagram of the model</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Development and Unit Testing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7F488-1F93-43BA-BA1E-2E1803BFCCD9}"/>
              </a:ext>
            </a:extLst>
          </p:cNvPr>
          <p:cNvSpPr>
            <a:spLocks noGrp="1"/>
          </p:cNvSpPr>
          <p:nvPr>
            <p:ph idx="1"/>
          </p:nvPr>
        </p:nvSpPr>
        <p:spPr>
          <a:xfrm>
            <a:off x="581192" y="2340864"/>
            <a:ext cx="11029615" cy="3401175"/>
          </a:xfrm>
        </p:spPr>
        <p:txBody>
          <a:bodyPr/>
          <a:lstStyle/>
          <a:p>
            <a:pPr marL="0" indent="0" algn="just">
              <a:buNone/>
            </a:pPr>
            <a:r>
              <a:rPr lang="en-US" dirty="0">
                <a:latin typeface="Times New Roman" panose="02020603050405020304" pitchFamily="18" charset="0"/>
                <a:cs typeface="Times New Roman" panose="02020603050405020304" pitchFamily="18" charset="0"/>
              </a:rPr>
              <a:t>Develop a scalable framework for Semantic Analysis of Textual Data focusing on words/phrases and/or documents comparisons using OpenAI embeddings and Cosine Similarity Algorithms. The tool offers flexible preprocessing, ensuring contextually relevant similarity assessments. It demonstrates effectiveness in capturing semantic nuances with practical applications like resume filtering, admission categorization, and content classification. Visual tools enhance understanding of similarity metrics, promoting further research in natural language processing.</a:t>
            </a:r>
          </a:p>
          <a:p>
            <a:endParaRPr lang="en-IN" dirty="0"/>
          </a:p>
        </p:txBody>
      </p:sp>
      <p:sp>
        <p:nvSpPr>
          <p:cNvPr id="4" name="Date Placeholder 3">
            <a:extLst>
              <a:ext uri="{FF2B5EF4-FFF2-40B4-BE49-F238E27FC236}">
                <a16:creationId xmlns:a16="http://schemas.microsoft.com/office/drawing/2014/main" id="{9CEBC7AB-D379-ABBC-7D7B-E10BE6E3C334}"/>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5B97370A-7F33-AF62-F859-926D7C513900}"/>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DD1EA319-B41E-8142-4805-6EDDE687F541}"/>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7" name="object 36">
            <a:extLst>
              <a:ext uri="{FF2B5EF4-FFF2-40B4-BE49-F238E27FC236}">
                <a16:creationId xmlns:a16="http://schemas.microsoft.com/office/drawing/2014/main" id="{DBCE6FCE-521C-32B4-F9F1-A9F9B741186B}"/>
              </a:ext>
            </a:extLst>
          </p:cNvPr>
          <p:cNvPicPr/>
          <p:nvPr/>
        </p:nvPicPr>
        <p:blipFill>
          <a:blip r:embed="rId3" cstate="print"/>
          <a:stretch>
            <a:fillRect/>
          </a:stretch>
        </p:blipFill>
        <p:spPr>
          <a:xfrm>
            <a:off x="9740861" y="583739"/>
            <a:ext cx="1869948" cy="613176"/>
          </a:xfrm>
          <a:prstGeom prst="rect">
            <a:avLst/>
          </a:prstGeom>
        </p:spPr>
      </p:pic>
      <p:sp>
        <p:nvSpPr>
          <p:cNvPr id="10" name="Arrow: Notched Right 9">
            <a:extLst>
              <a:ext uri="{FF2B5EF4-FFF2-40B4-BE49-F238E27FC236}">
                <a16:creationId xmlns:a16="http://schemas.microsoft.com/office/drawing/2014/main" id="{FDCE3592-4C0C-ADBB-2F1B-A0A200ADE97C}"/>
              </a:ext>
            </a:extLst>
          </p:cNvPr>
          <p:cNvSpPr/>
          <p:nvPr/>
        </p:nvSpPr>
        <p:spPr>
          <a:xfrm>
            <a:off x="581191" y="759240"/>
            <a:ext cx="2772698" cy="1009650"/>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b="1" i="1"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179691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EF051-5812-FB3C-6221-D942871D5A18}"/>
              </a:ext>
            </a:extLst>
          </p:cNvPr>
          <p:cNvSpPr>
            <a:spLocks noGrp="1"/>
          </p:cNvSpPr>
          <p:nvPr>
            <p:ph idx="1"/>
          </p:nvPr>
        </p:nvSpPr>
        <p:spPr/>
        <p:txBody>
          <a:bodyPr/>
          <a:lstStyle/>
          <a:p>
            <a:pPr>
              <a:buFont typeface="Wingdings" panose="05000000000000000000" pitchFamily="2" charset="2"/>
              <a:buChar char="v"/>
            </a:pPr>
            <a:r>
              <a:rPr lang="en-US" dirty="0"/>
              <a:t>Semantic similarity is a measure that is defined across a collection of documents or phrases, unlike lexicographical similarity or the statistical similarity stated above. It relies the idea of distance between objects on the degree of semantic content or similarity between them. Semantic relations between the documents can be used to quantify and identify their direct and indirect relationships, which is the basis for similarity between them. Estimating the semantic similarity between text data is one of the most challenging and unsolved research problems in the field of natural language processing (NLP). </a:t>
            </a:r>
          </a:p>
          <a:p>
            <a:pPr>
              <a:buFont typeface="Wingdings" panose="05000000000000000000" pitchFamily="2" charset="2"/>
              <a:buChar char="v"/>
            </a:pPr>
            <a:endParaRPr lang="en-IN" dirty="0"/>
          </a:p>
        </p:txBody>
      </p:sp>
      <p:sp>
        <p:nvSpPr>
          <p:cNvPr id="4" name="Date Placeholder 3">
            <a:extLst>
              <a:ext uri="{FF2B5EF4-FFF2-40B4-BE49-F238E27FC236}">
                <a16:creationId xmlns:a16="http://schemas.microsoft.com/office/drawing/2014/main" id="{76E0C649-3678-D32A-9DF9-63F87B873993}"/>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B4C064DF-9D78-D733-7848-05D907DDE07F}"/>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D3901C69-E983-8101-1483-B68828E126E7}"/>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7" name="object 36">
            <a:extLst>
              <a:ext uri="{FF2B5EF4-FFF2-40B4-BE49-F238E27FC236}">
                <a16:creationId xmlns:a16="http://schemas.microsoft.com/office/drawing/2014/main" id="{FA7BE382-DB69-C373-9AF0-0977B573EC47}"/>
              </a:ext>
            </a:extLst>
          </p:cNvPr>
          <p:cNvPicPr/>
          <p:nvPr/>
        </p:nvPicPr>
        <p:blipFill>
          <a:blip r:embed="rId2" cstate="print"/>
          <a:stretch>
            <a:fillRect/>
          </a:stretch>
        </p:blipFill>
        <p:spPr>
          <a:xfrm>
            <a:off x="9740859" y="576062"/>
            <a:ext cx="1869948" cy="613176"/>
          </a:xfrm>
          <a:prstGeom prst="rect">
            <a:avLst/>
          </a:prstGeom>
        </p:spPr>
      </p:pic>
      <p:sp>
        <p:nvSpPr>
          <p:cNvPr id="11" name="Arrow: Notched Right 10">
            <a:extLst>
              <a:ext uri="{FF2B5EF4-FFF2-40B4-BE49-F238E27FC236}">
                <a16:creationId xmlns:a16="http://schemas.microsoft.com/office/drawing/2014/main" id="{73793089-5F0F-A640-78B8-42F25B542A09}"/>
              </a:ext>
            </a:extLst>
          </p:cNvPr>
          <p:cNvSpPr/>
          <p:nvPr/>
        </p:nvSpPr>
        <p:spPr>
          <a:xfrm>
            <a:off x="581192" y="884901"/>
            <a:ext cx="4511918" cy="1150375"/>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i="1" dirty="0">
                <a:latin typeface="Times New Roman" panose="02020603050405020304" pitchFamily="18" charset="0"/>
                <a:cs typeface="Times New Roman" panose="02020603050405020304" pitchFamily="18" charset="0"/>
              </a:rPr>
              <a:t>WHAT IS SEMANTIC SIMILARITY?</a:t>
            </a:r>
          </a:p>
        </p:txBody>
      </p:sp>
    </p:spTree>
    <p:extLst>
      <p:ext uri="{BB962C8B-B14F-4D97-AF65-F5344CB8AC3E}">
        <p14:creationId xmlns:p14="http://schemas.microsoft.com/office/powerpoint/2010/main" val="406577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DF0A-4A6A-1E8E-4FC8-83F4CA1A3F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2682D0-BDC8-5FCF-9CA8-C22236924FA4}"/>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4E00ED82-5DE3-74C0-937F-9FD3ACAD73A2}"/>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2AEC4201-E3B7-3A3F-9BDA-3D80F5A7588B}"/>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15950A93-6DAE-0C0B-8FF1-62EDB1A23714}"/>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7" name="object 36">
            <a:extLst>
              <a:ext uri="{FF2B5EF4-FFF2-40B4-BE49-F238E27FC236}">
                <a16:creationId xmlns:a16="http://schemas.microsoft.com/office/drawing/2014/main" id="{98D31EBA-B69B-4554-2E3A-C473FB1DC6AE}"/>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88137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1A62-C2C6-32CE-7A4D-22521E14061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4458D15-7A4D-0DF4-8EE7-64CE36FBD0A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34A34AD2-A078-8B84-7685-63E633684552}"/>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B663D9A7-FBD3-DA6F-BFC0-5114588AEA56}"/>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C81F8D8F-FA09-49C8-869C-7C31B9A14318}"/>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7" name="object 36">
            <a:extLst>
              <a:ext uri="{FF2B5EF4-FFF2-40B4-BE49-F238E27FC236}">
                <a16:creationId xmlns:a16="http://schemas.microsoft.com/office/drawing/2014/main" id="{D08A56D9-F6F0-530F-024C-8008D52661DC}"/>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238640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2FAE-4318-8731-436E-99AE0C72B67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BDF475D-44BB-8865-9BE2-0B3426A2AECC}"/>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7CF5AE7A-8774-EBF6-5593-20F674538A91}"/>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AFAF775F-65A5-731E-9C2C-AE12BDCD50C2}"/>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61036DC0-C761-CC57-C767-23A75202A7DF}"/>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7" name="object 36">
            <a:extLst>
              <a:ext uri="{FF2B5EF4-FFF2-40B4-BE49-F238E27FC236}">
                <a16:creationId xmlns:a16="http://schemas.microsoft.com/office/drawing/2014/main" id="{A3EAD820-CCC8-FA3F-1848-898EBDB7DD9A}"/>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85008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F4FA-3258-71AA-BFC4-C5B6F326851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EBB6E88-30F3-A9FB-1491-4B3CADB617A2}"/>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F5458BE2-4091-6B25-C206-57DF197392BD}"/>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687050F4-3735-0D62-71CE-A2973E144C23}"/>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E2F30AA2-1BDC-9612-25F5-5484EA47332D}"/>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7" name="object 36">
            <a:extLst>
              <a:ext uri="{FF2B5EF4-FFF2-40B4-BE49-F238E27FC236}">
                <a16:creationId xmlns:a16="http://schemas.microsoft.com/office/drawing/2014/main" id="{E9599073-DCB5-EEF7-CB00-99F6AC67CD77}"/>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91834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2648-93CE-BD7B-E01C-F141122B135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2D36B1B-B36C-203C-974A-6A4FC1B14786}"/>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1191A514-3164-88B6-3599-F64FF4888C71}"/>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45498C87-BB2E-BA92-5659-850E9A94B899}"/>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750AE21A-3BDE-240C-FF68-6D6623026BD8}"/>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object 36">
            <a:extLst>
              <a:ext uri="{FF2B5EF4-FFF2-40B4-BE49-F238E27FC236}">
                <a16:creationId xmlns:a16="http://schemas.microsoft.com/office/drawing/2014/main" id="{D5A51CBC-B63F-CF5C-240E-9423A6D8292B}"/>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2434734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{87FF865B-F712-4D42-B203-5E1C937EF88E}tf33552983_win32</Template>
  <TotalTime>137</TotalTime>
  <Words>278</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Franklin Gothic Book</vt:lpstr>
      <vt:lpstr>Franklin Gothic Demi</vt:lpstr>
      <vt:lpstr>Times New Roman</vt:lpstr>
      <vt:lpstr>Wingdings</vt:lpstr>
      <vt:lpstr>Wingdings 2</vt:lpstr>
      <vt:lpstr>DividendVTI</vt:lpstr>
      <vt:lpstr> Semantic Analysis of textual data</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NEETHU NINAN</dc:creator>
  <cp:lastModifiedBy>NEETHU NINAN</cp:lastModifiedBy>
  <cp:revision>1</cp:revision>
  <dcterms:created xsi:type="dcterms:W3CDTF">2025-03-22T06:38:51Z</dcterms:created>
  <dcterms:modified xsi:type="dcterms:W3CDTF">2025-03-22T08:56:08Z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