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48"/>
  </p:notesMasterIdLst>
  <p:sldIdLst>
    <p:sldId id="344" r:id="rId2"/>
    <p:sldId id="431" r:id="rId3"/>
    <p:sldId id="432" r:id="rId4"/>
    <p:sldId id="433" r:id="rId5"/>
    <p:sldId id="434" r:id="rId6"/>
    <p:sldId id="435" r:id="rId7"/>
    <p:sldId id="436" r:id="rId8"/>
    <p:sldId id="437" r:id="rId9"/>
    <p:sldId id="438" r:id="rId10"/>
    <p:sldId id="439" r:id="rId11"/>
    <p:sldId id="440" r:id="rId12"/>
    <p:sldId id="441" r:id="rId13"/>
    <p:sldId id="453" r:id="rId14"/>
    <p:sldId id="449" r:id="rId15"/>
    <p:sldId id="457" r:id="rId16"/>
    <p:sldId id="450" r:id="rId17"/>
    <p:sldId id="443" r:id="rId18"/>
    <p:sldId id="454" r:id="rId19"/>
    <p:sldId id="455" r:id="rId20"/>
    <p:sldId id="458" r:id="rId21"/>
    <p:sldId id="460" r:id="rId22"/>
    <p:sldId id="459" r:id="rId23"/>
    <p:sldId id="461" r:id="rId24"/>
    <p:sldId id="462" r:id="rId25"/>
    <p:sldId id="463" r:id="rId26"/>
    <p:sldId id="442" r:id="rId27"/>
    <p:sldId id="448" r:id="rId28"/>
    <p:sldId id="464" r:id="rId29"/>
    <p:sldId id="465" r:id="rId30"/>
    <p:sldId id="456" r:id="rId31"/>
    <p:sldId id="467" r:id="rId32"/>
    <p:sldId id="468" r:id="rId33"/>
    <p:sldId id="466" r:id="rId34"/>
    <p:sldId id="469" r:id="rId35"/>
    <p:sldId id="470" r:id="rId36"/>
    <p:sldId id="471" r:id="rId37"/>
    <p:sldId id="472" r:id="rId38"/>
    <p:sldId id="473" r:id="rId39"/>
    <p:sldId id="474" r:id="rId40"/>
    <p:sldId id="475" r:id="rId41"/>
    <p:sldId id="476" r:id="rId42"/>
    <p:sldId id="477" r:id="rId43"/>
    <p:sldId id="478" r:id="rId44"/>
    <p:sldId id="479" r:id="rId45"/>
    <p:sldId id="480" r:id="rId46"/>
    <p:sldId id="4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9" autoAdjust="0"/>
    <p:restoredTop sz="90775" autoAdjust="0"/>
  </p:normalViewPr>
  <p:slideViewPr>
    <p:cSldViewPr snapToGrid="0">
      <p:cViewPr varScale="1">
        <p:scale>
          <a:sx n="66" d="100"/>
          <a:sy n="66" d="100"/>
        </p:scale>
        <p:origin x="1212" y="30"/>
      </p:cViewPr>
      <p:guideLst/>
    </p:cSldViewPr>
  </p:slideViewPr>
  <p:notesTextViewPr>
    <p:cViewPr>
      <p:scale>
        <a:sx n="1" d="1"/>
        <a:sy n="1" d="1"/>
      </p:scale>
      <p:origin x="0" y="0"/>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4794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smaller projects; however, when the project gets bigger and you have a lot of intermediate components that just accept props and pass them on to child components, this will get nasty and hard to maintain. When this happens, it's better to create a container component unique to the leaf component, and this will ease the burden on the intermediate components.</a:t>
            </a:r>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25</a:t>
            </a:fld>
            <a:endParaRPr lang="en-US"/>
          </a:p>
        </p:txBody>
      </p:sp>
    </p:spTree>
    <p:extLst>
      <p:ext uri="{BB962C8B-B14F-4D97-AF65-F5344CB8AC3E}">
        <p14:creationId xmlns:p14="http://schemas.microsoft.com/office/powerpoint/2010/main" val="270979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36"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23969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4742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3818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4" name="Rectangle 3"/>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6" name="TextBox 5"/>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7" name="Picture 6"/>
          <p:cNvPicPr>
            <a:picLocks noChangeAspect="1"/>
          </p:cNvPicPr>
          <p:nvPr userDrawn="1"/>
        </p:nvPicPr>
        <p:blipFill rotWithShape="1">
          <a:blip r:embed="rId8">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9"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latin typeface="Arial" panose="020B0604020202020204" pitchFamily="34" charset="0"/>
                <a:cs typeface="Arial" panose="020B0604020202020204" pitchFamily="34" charset="0"/>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01889796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724" r:id="rId4"/>
    <p:sldLayoutId id="2147483732" r:id="rId5"/>
  </p:sldLayoutIdLst>
  <p:hf hdr="0" dt="0"/>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457086" indent="-457086" algn="l" defTabSz="609448" rtl="0" eaLnBrk="1" latinLnBrk="0" hangingPunct="1">
        <a:spcBef>
          <a:spcPct val="20000"/>
        </a:spcBef>
        <a:buFont typeface="Arial"/>
        <a:buChar char="•"/>
        <a:defRPr sz="4266" kern="1200">
          <a:solidFill>
            <a:schemeClr val="tx1"/>
          </a:solidFill>
          <a:latin typeface="+mn-lt"/>
          <a:ea typeface="+mn-ea"/>
          <a:cs typeface="+mn-cs"/>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s://hackernoon.com/virtual-dom-in-reactjs-43a3fdb1d130"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 y="3412"/>
            <a:ext cx="12188283" cy="6851176"/>
          </a:xfrm>
          <a:prstGeom prst="rect">
            <a:avLst/>
          </a:prstGeom>
        </p:spPr>
      </p:pic>
      <p:sp>
        <p:nvSpPr>
          <p:cNvPr id="10" name="TextBox 9"/>
          <p:cNvSpPr txBox="1"/>
          <p:nvPr/>
        </p:nvSpPr>
        <p:spPr>
          <a:xfrm>
            <a:off x="6202017" y="4829292"/>
            <a:ext cx="5989983" cy="954107"/>
          </a:xfrm>
          <a:prstGeom prst="rect">
            <a:avLst/>
          </a:prstGeom>
          <a:solidFill>
            <a:srgbClr val="1782AF">
              <a:alpha val="49020"/>
            </a:srgbClr>
          </a:solidFill>
          <a:ln>
            <a:noFill/>
          </a:ln>
        </p:spPr>
        <p:txBody>
          <a:bodyPr wrap="square" rtlCol="0">
            <a:spAutoFit/>
          </a:bodyPr>
          <a:lstStyle/>
          <a:p>
            <a:pPr algn="r" defTabSz="609468"/>
            <a:r>
              <a:rPr lang="en-US" sz="3200" b="1" dirty="0" err="1">
                <a:solidFill>
                  <a:prstClr val="white"/>
                </a:solidFill>
                <a:latin typeface="Arial" panose="020B0604020202020204" pitchFamily="34" charset="0"/>
                <a:cs typeface="Arial" panose="020B0604020202020204" pitchFamily="34" charset="0"/>
              </a:rPr>
              <a:t>ReactJS</a:t>
            </a:r>
            <a:endParaRPr lang="en-US" sz="3200" b="1" dirty="0">
              <a:solidFill>
                <a:prstClr val="white"/>
              </a:solidFill>
              <a:latin typeface="Arial" panose="020B0604020202020204" pitchFamily="34" charset="0"/>
              <a:cs typeface="Arial" panose="020B0604020202020204" pitchFamily="34" charset="0"/>
            </a:endParaRPr>
          </a:p>
          <a:p>
            <a:pPr algn="r" defTabSz="609468"/>
            <a:r>
              <a:rPr lang="en-US" sz="2400" i="1" dirty="0">
                <a:solidFill>
                  <a:prstClr val="white"/>
                </a:solidFill>
                <a:latin typeface="Arial" panose="020B0604020202020204" pitchFamily="34" charset="0"/>
                <a:cs typeface="Arial" panose="020B0604020202020204" pitchFamily="34" charset="0"/>
              </a:rPr>
              <a:t>Neetu Srivastava</a:t>
            </a:r>
          </a:p>
        </p:txBody>
      </p:sp>
      <p:sp>
        <p:nvSpPr>
          <p:cNvPr id="5" name="Slide Number Placeholder 4"/>
          <p:cNvSpPr>
            <a:spLocks noGrp="1"/>
          </p:cNvSpPr>
          <p:nvPr>
            <p:ph type="sldNum" sz="quarter" idx="4"/>
          </p:nvPr>
        </p:nvSpPr>
        <p:spPr/>
        <p:txBody>
          <a:bodyPr/>
          <a:lstStyle/>
          <a:p>
            <a:fld id="{B2D16DD7-B5C5-45A5-A717-315AD83FA21E}" type="slidenum">
              <a:rPr lang="en-IN" smtClean="0">
                <a:solidFill>
                  <a:prstClr val="white"/>
                </a:solidFill>
              </a:rPr>
              <a:pPr/>
              <a:t>1</a:t>
            </a:fld>
            <a:endParaRPr lang="en-IN" dirty="0">
              <a:solidFill>
                <a:prstClr val="white"/>
              </a:solidFill>
            </a:endParaRPr>
          </a:p>
        </p:txBody>
      </p:sp>
      <p:pic>
        <p:nvPicPr>
          <p:cNvPr id="8" name="Picture 7"/>
          <p:cNvPicPr>
            <a:picLocks noChangeAspect="1"/>
          </p:cNvPicPr>
          <p:nvPr/>
        </p:nvPicPr>
        <p:blipFill rotWithShape="1">
          <a:blip r:embed="rId4" cstate="email">
            <a:biLevel thresh="25000"/>
            <a:extLst>
              <a:ext uri="{28A0092B-C50C-407E-A947-70E740481C1C}">
                <a14:useLocalDpi xmlns:a14="http://schemas.microsoft.com/office/drawing/2010/main"/>
              </a:ext>
            </a:extLst>
          </a:blip>
          <a:srcRect b="26090"/>
          <a:stretch/>
        </p:blipFill>
        <p:spPr>
          <a:xfrm>
            <a:off x="9949038" y="251374"/>
            <a:ext cx="1998947" cy="540363"/>
          </a:xfrm>
          <a:prstGeom prst="rect">
            <a:avLst/>
          </a:prstGeom>
        </p:spPr>
      </p:pic>
    </p:spTree>
    <p:extLst>
      <p:ext uri="{BB962C8B-B14F-4D97-AF65-F5344CB8AC3E}">
        <p14:creationId xmlns:p14="http://schemas.microsoft.com/office/powerpoint/2010/main" val="13855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Why should We use React?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2031325"/>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t>Easy to read and understand views</a:t>
            </a:r>
          </a:p>
          <a:p>
            <a:pPr lvl="0" fontAlgn="base"/>
            <a:endParaRPr lang="en-IN" dirty="0"/>
          </a:p>
          <a:p>
            <a:pPr marL="285750" lvl="0" indent="-285750" fontAlgn="base">
              <a:buFont typeface="Arial" panose="020B0604020202020204" pitchFamily="34" charset="0"/>
              <a:buChar char="•"/>
            </a:pPr>
            <a:r>
              <a:rPr lang="en-IN" dirty="0"/>
              <a:t>Concept of components is the </a:t>
            </a:r>
            <a:r>
              <a:rPr lang="en-IN" i="1" dirty="0"/>
              <a:t>future</a:t>
            </a:r>
            <a:r>
              <a:rPr lang="en-IN" dirty="0"/>
              <a:t> of web development</a:t>
            </a:r>
          </a:p>
          <a:p>
            <a:pPr lvl="0" fontAlgn="base"/>
            <a:endParaRPr lang="en-IN" dirty="0"/>
          </a:p>
          <a:p>
            <a:pPr marL="285750" lvl="0" indent="-285750" fontAlgn="base">
              <a:buFont typeface="Arial" panose="020B0604020202020204" pitchFamily="34" charset="0"/>
              <a:buChar char="•"/>
            </a:pPr>
            <a:r>
              <a:rPr lang="en-IN" dirty="0"/>
              <a:t>If your page uses a lot of fast updating data or real time data - React is the way to go</a:t>
            </a:r>
          </a:p>
          <a:p>
            <a:pPr lvl="0" fontAlgn="base"/>
            <a:endParaRPr lang="en-IN" dirty="0"/>
          </a:p>
          <a:p>
            <a:pPr marL="285750" lvl="0" indent="-285750" fontAlgn="base">
              <a:buFont typeface="Arial" panose="020B0604020202020204" pitchFamily="34" charset="0"/>
              <a:buChar char="•"/>
            </a:pPr>
            <a:r>
              <a:rPr lang="en-IN" dirty="0"/>
              <a:t>Once you and your team is over the </a:t>
            </a:r>
            <a:r>
              <a:rPr lang="en-IN" dirty="0" err="1"/>
              <a:t>React's</a:t>
            </a:r>
            <a:r>
              <a:rPr lang="en-IN" dirty="0"/>
              <a:t> learning curve, developing your app will become a lot faster</a:t>
            </a:r>
          </a:p>
        </p:txBody>
      </p:sp>
    </p:spTree>
    <p:extLst>
      <p:ext uri="{BB962C8B-B14F-4D97-AF65-F5344CB8AC3E}">
        <p14:creationId xmlns:p14="http://schemas.microsoft.com/office/powerpoint/2010/main" val="410135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Is switching to React easy?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646331"/>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Understanding how it works will take time and will slow us down at first (but once we get it, things will start happening much faster)</a:t>
            </a:r>
          </a:p>
        </p:txBody>
      </p:sp>
    </p:spTree>
    <p:extLst>
      <p:ext uri="{BB962C8B-B14F-4D97-AF65-F5344CB8AC3E}">
        <p14:creationId xmlns:p14="http://schemas.microsoft.com/office/powerpoint/2010/main" val="210972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881605" y="2577077"/>
            <a:ext cx="6631685" cy="1015663"/>
          </a:xfrm>
          <a:prstGeom prst="rect">
            <a:avLst/>
          </a:prstGeom>
          <a:noFill/>
        </p:spPr>
        <p:txBody>
          <a:bodyPr wrap="square" rtlCol="0">
            <a:spAutoFit/>
          </a:bodyPr>
          <a:lstStyle/>
          <a:p>
            <a:pPr fontAlgn="base"/>
            <a:r>
              <a:rPr lang="en-IN" sz="6000" b="1" dirty="0"/>
              <a:t>React Fundamentals</a:t>
            </a:r>
          </a:p>
        </p:txBody>
      </p:sp>
    </p:spTree>
    <p:extLst>
      <p:ext uri="{BB962C8B-B14F-4D97-AF65-F5344CB8AC3E}">
        <p14:creationId xmlns:p14="http://schemas.microsoft.com/office/powerpoint/2010/main" val="73904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30852" y="323224"/>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Virtual DOM</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Manipulate DOM is high cost</a:t>
            </a:r>
          </a:p>
          <a:p>
            <a:endParaRPr lang="en-US" dirty="0"/>
          </a:p>
          <a:p>
            <a:pPr marL="285750" indent="-285750">
              <a:buFont typeface="Arial" panose="020B0604020202020204" pitchFamily="34" charset="0"/>
              <a:buChar char="•"/>
            </a:pPr>
            <a:r>
              <a:rPr lang="en-US" dirty="0"/>
              <a:t>React first assembles the </a:t>
            </a:r>
            <a:r>
              <a:rPr lang="en-US" i="1" dirty="0"/>
              <a:t>entire </a:t>
            </a:r>
            <a:r>
              <a:rPr lang="en-US" dirty="0"/>
              <a:t>structure of app </a:t>
            </a:r>
            <a:r>
              <a:rPr lang="en-US" b="1" dirty="0"/>
              <a:t>in-memory</a:t>
            </a:r>
            <a:r>
              <a:rPr lang="en-US" dirty="0"/>
              <a:t>, using those objects. Then, it </a:t>
            </a:r>
            <a:r>
              <a:rPr lang="en-US" b="1" dirty="0"/>
              <a:t>converts </a:t>
            </a:r>
            <a:r>
              <a:rPr lang="en-US" dirty="0"/>
              <a:t>that structure    into </a:t>
            </a:r>
            <a:r>
              <a:rPr lang="en-US" b="1" dirty="0"/>
              <a:t>actual DOM nodes </a:t>
            </a:r>
            <a:r>
              <a:rPr lang="en-US" dirty="0"/>
              <a:t>and inserts them </a:t>
            </a:r>
            <a:r>
              <a:rPr lang="en-IN" dirty="0"/>
              <a:t>in browser’s DOM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hlinkClick r:id="rId2"/>
              </a:rPr>
              <a:t>https://hackernoon.com/virtual-dom-in-reactjs-43a3fdb1d130</a:t>
            </a:r>
            <a:r>
              <a:rPr lang="en-US" dirty="0"/>
              <a:t> </a:t>
            </a:r>
          </a:p>
        </p:txBody>
      </p:sp>
      <p:pic>
        <p:nvPicPr>
          <p:cNvPr id="5" name="Picture 4"/>
          <p:cNvPicPr>
            <a:picLocks noChangeAspect="1"/>
          </p:cNvPicPr>
          <p:nvPr/>
        </p:nvPicPr>
        <p:blipFill>
          <a:blip r:embed="rId3"/>
          <a:stretch>
            <a:fillRect/>
          </a:stretch>
        </p:blipFill>
        <p:spPr>
          <a:xfrm>
            <a:off x="3786918" y="2900593"/>
            <a:ext cx="5572331" cy="3282796"/>
          </a:xfrm>
          <a:prstGeom prst="rect">
            <a:avLst/>
          </a:prstGeom>
        </p:spPr>
      </p:pic>
    </p:spTree>
    <p:extLst>
      <p:ext uri="{BB962C8B-B14F-4D97-AF65-F5344CB8AC3E}">
        <p14:creationId xmlns:p14="http://schemas.microsoft.com/office/powerpoint/2010/main" val="31102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JSX</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5078313"/>
          </a:xfrm>
          <a:prstGeom prst="rect">
            <a:avLst/>
          </a:prstGeom>
          <a:noFill/>
        </p:spPr>
        <p:txBody>
          <a:bodyPr wrap="square" rtlCol="0">
            <a:spAutoFit/>
          </a:bodyPr>
          <a:lstStyle/>
          <a:p>
            <a:r>
              <a:rPr lang="en-IN" dirty="0"/>
              <a:t>	</a:t>
            </a:r>
            <a:r>
              <a:rPr lang="en-IN" b="1" dirty="0"/>
              <a:t>JSX = </a:t>
            </a:r>
            <a:r>
              <a:rPr lang="en-IN" b="1" dirty="0" err="1"/>
              <a:t>Javascript</a:t>
            </a:r>
            <a:r>
              <a:rPr lang="en-IN" b="1" dirty="0"/>
              <a:t> + XML</a:t>
            </a:r>
          </a:p>
          <a:p>
            <a:endParaRPr lang="en-IN" dirty="0"/>
          </a:p>
          <a:p>
            <a:r>
              <a:rPr lang="en-US" b="1" dirty="0"/>
              <a:t>		</a:t>
            </a:r>
            <a:r>
              <a:rPr lang="en-US" b="1" dirty="0" err="1"/>
              <a:t>const</a:t>
            </a:r>
            <a:r>
              <a:rPr lang="en-US" b="1" dirty="0"/>
              <a:t> </a:t>
            </a:r>
            <a:r>
              <a:rPr lang="en-US" dirty="0"/>
              <a:t>element = &lt;h1&gt;Hello, world!&lt;/h1&gt;;</a:t>
            </a:r>
          </a:p>
          <a:p>
            <a:endParaRPr lang="en-US" dirty="0"/>
          </a:p>
          <a:p>
            <a:pPr marL="285750" indent="-285750">
              <a:buFont typeface="Arial" panose="020B0604020202020204" pitchFamily="34" charset="0"/>
              <a:buChar char="•"/>
            </a:pPr>
            <a:r>
              <a:rPr lang="en-US" dirty="0"/>
              <a:t>React uses JSX for templating instead of regular JavaScript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JSX looks like a regular HTML</a:t>
            </a:r>
          </a:p>
          <a:p>
            <a:endParaRPr lang="en-US" dirty="0"/>
          </a:p>
          <a:p>
            <a:pPr marL="285750" indent="-285750">
              <a:buFont typeface="Arial" panose="020B0604020202020204" pitchFamily="34" charset="0"/>
              <a:buChar char="•"/>
            </a:pPr>
            <a:r>
              <a:rPr lang="en-US" dirty="0"/>
              <a:t>JSX is a preprocessor step that adds XML syntax to JavaScript </a:t>
            </a:r>
          </a:p>
          <a:p>
            <a:endParaRPr lang="en-US" dirty="0"/>
          </a:p>
          <a:p>
            <a:pPr marL="285750" indent="-285750">
              <a:buFont typeface="Arial" panose="020B0604020202020204" pitchFamily="34" charset="0"/>
              <a:buChar char="•"/>
            </a:pPr>
            <a:r>
              <a:rPr lang="en-US" dirty="0"/>
              <a:t>React can be used without JSX but JSX makes React a lot more elegant</a:t>
            </a:r>
          </a:p>
          <a:p>
            <a:endParaRPr lang="en-US" dirty="0"/>
          </a:p>
          <a:p>
            <a:pPr marL="285750" indent="-285750">
              <a:buFont typeface="Arial" panose="020B0604020202020204" pitchFamily="34" charset="0"/>
              <a:buChar char="•"/>
            </a:pPr>
            <a:r>
              <a:rPr lang="en-US" dirty="0"/>
              <a:t>Just like XML, JSX tags have a tag name, attributes, and children</a:t>
            </a:r>
          </a:p>
          <a:p>
            <a:endParaRPr lang="en-US" dirty="0"/>
          </a:p>
          <a:p>
            <a:pPr marL="285750" indent="-285750">
              <a:buFont typeface="Arial" panose="020B0604020202020204" pitchFamily="34" charset="0"/>
              <a:buChar char="•"/>
            </a:pPr>
            <a:r>
              <a:rPr lang="en-US" dirty="0"/>
              <a:t>If an attribute value is enclosed in quotes, the value is a string. Otherwise, wrap the value in braces and the value is the enclosed JavaScript expression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faster because it performs optimization while compiling code to JavaScript</a:t>
            </a:r>
          </a:p>
        </p:txBody>
      </p:sp>
    </p:spTree>
    <p:extLst>
      <p:ext uri="{BB962C8B-B14F-4D97-AF65-F5344CB8AC3E}">
        <p14:creationId xmlns:p14="http://schemas.microsoft.com/office/powerpoint/2010/main" val="7855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JSX</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4801314"/>
          </a:xfrm>
          <a:prstGeom prst="rect">
            <a:avLst/>
          </a:prstGeom>
          <a:noFill/>
        </p:spPr>
        <p:txBody>
          <a:bodyPr wrap="square" rtlCol="0">
            <a:spAutoFit/>
          </a:bodyPr>
          <a:lstStyle/>
          <a:p>
            <a:r>
              <a:rPr lang="en-US" b="1" dirty="0"/>
              <a:t>Nested Elements</a:t>
            </a:r>
          </a:p>
          <a:p>
            <a:r>
              <a:rPr lang="en-US" dirty="0"/>
              <a:t>If we want to return more elements, we need to wrap it with one container element.</a:t>
            </a:r>
          </a:p>
          <a:p>
            <a:endParaRPr lang="en-US" dirty="0"/>
          </a:p>
          <a:p>
            <a:r>
              <a:rPr lang="en-US" b="1" dirty="0"/>
              <a:t>Attributes</a:t>
            </a:r>
          </a:p>
          <a:p>
            <a:r>
              <a:rPr lang="en-US" dirty="0"/>
              <a:t>We can use our own custom attributes in addition to regular HTML properties and attributes. When we want to add custom attribute, we need to use </a:t>
            </a:r>
            <a:r>
              <a:rPr lang="en-US" b="1" dirty="0"/>
              <a:t>data-</a:t>
            </a:r>
            <a:r>
              <a:rPr lang="en-US" dirty="0"/>
              <a:t>prefix.</a:t>
            </a:r>
          </a:p>
          <a:p>
            <a:endParaRPr lang="en-US" dirty="0"/>
          </a:p>
          <a:p>
            <a:r>
              <a:rPr lang="en-US" b="1" dirty="0"/>
              <a:t>JavaScript Expressions</a:t>
            </a:r>
          </a:p>
          <a:p>
            <a:r>
              <a:rPr lang="en-US" dirty="0"/>
              <a:t>JavaScript expressions can be used inside of JSX. We just need to wrap it with curly brackets </a:t>
            </a:r>
            <a:r>
              <a:rPr lang="en-US" b="1" dirty="0"/>
              <a:t>{}</a:t>
            </a:r>
          </a:p>
          <a:p>
            <a:endParaRPr lang="en-US" b="1" dirty="0"/>
          </a:p>
          <a:p>
            <a:r>
              <a:rPr lang="en-US" b="1" dirty="0"/>
              <a:t>Note:</a:t>
            </a:r>
          </a:p>
          <a:p>
            <a:pPr marL="285750" indent="-285750">
              <a:buFont typeface="Arial" panose="020B0604020202020204" pitchFamily="34" charset="0"/>
              <a:buChar char="•"/>
            </a:pPr>
            <a:r>
              <a:rPr lang="en-US" dirty="0"/>
              <a:t>We cannot use </a:t>
            </a:r>
            <a:r>
              <a:rPr lang="en-US" b="1" dirty="0"/>
              <a:t>if else</a:t>
            </a:r>
            <a:r>
              <a:rPr lang="en-US" dirty="0"/>
              <a:t> statements inside JSX, instead we can use </a:t>
            </a:r>
            <a:r>
              <a:rPr lang="en-US" b="1" dirty="0"/>
              <a:t>conditional (ternary)</a:t>
            </a:r>
            <a:r>
              <a:rPr lang="en-US" dirty="0"/>
              <a:t> expressions</a:t>
            </a:r>
          </a:p>
          <a:p>
            <a:pPr marL="285750" indent="-285750">
              <a:buFont typeface="Arial" panose="020B0604020202020204" pitchFamily="34" charset="0"/>
              <a:buChar char="•"/>
            </a:pPr>
            <a:r>
              <a:rPr lang="en-US" dirty="0"/>
              <a:t>When writing comments, we need to put curly brackets </a:t>
            </a:r>
            <a:r>
              <a:rPr lang="en-US" b="1" dirty="0"/>
              <a:t>{}</a:t>
            </a:r>
            <a:r>
              <a:rPr lang="en-US" dirty="0"/>
              <a:t> when we want to write comment within children section of a tag</a:t>
            </a:r>
          </a:p>
          <a:p>
            <a:pPr marL="285750" indent="-285750">
              <a:buFont typeface="Arial" panose="020B0604020202020204" pitchFamily="34" charset="0"/>
              <a:buChar char="•"/>
            </a:pPr>
            <a:r>
              <a:rPr lang="en-US" dirty="0"/>
              <a:t>HTML tags always use </a:t>
            </a:r>
            <a:r>
              <a:rPr lang="en-US" b="1" dirty="0"/>
              <a:t>lowercase</a:t>
            </a:r>
            <a:r>
              <a:rPr lang="en-US" dirty="0"/>
              <a:t> tag names, while React components start with </a:t>
            </a:r>
            <a:r>
              <a:rPr lang="en-US" b="1" dirty="0"/>
              <a:t>Uppercase</a:t>
            </a:r>
            <a:endParaRPr lang="en-US" dirty="0"/>
          </a:p>
          <a:p>
            <a:pPr marL="285750" indent="-285750">
              <a:buFont typeface="Arial" panose="020B0604020202020204" pitchFamily="34" charset="0"/>
              <a:buChar char="•"/>
            </a:pPr>
            <a:r>
              <a:rPr lang="en-US" dirty="0"/>
              <a:t>You should use </a:t>
            </a:r>
            <a:r>
              <a:rPr lang="en-US" b="1" dirty="0" err="1"/>
              <a:t>className</a:t>
            </a:r>
            <a:r>
              <a:rPr lang="en-US" dirty="0"/>
              <a:t> and </a:t>
            </a:r>
            <a:r>
              <a:rPr lang="en-US" b="1" dirty="0" err="1"/>
              <a:t>htmlFor</a:t>
            </a:r>
            <a:r>
              <a:rPr lang="en-US" dirty="0"/>
              <a:t> as XML attribute names instead of </a:t>
            </a:r>
            <a:r>
              <a:rPr lang="en-US" b="1" dirty="0"/>
              <a:t>class</a:t>
            </a:r>
            <a:r>
              <a:rPr lang="en-US" dirty="0"/>
              <a:t> and </a:t>
            </a:r>
            <a:r>
              <a:rPr lang="en-US" b="1" dirty="0"/>
              <a:t>for</a:t>
            </a:r>
            <a:endParaRPr lang="en-US" dirty="0"/>
          </a:p>
          <a:p>
            <a:endParaRPr lang="en-US" dirty="0"/>
          </a:p>
        </p:txBody>
      </p:sp>
    </p:spTree>
    <p:extLst>
      <p:ext uri="{BB962C8B-B14F-4D97-AF65-F5344CB8AC3E}">
        <p14:creationId xmlns:p14="http://schemas.microsoft.com/office/powerpoint/2010/main" val="146717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JSX</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2585323"/>
          </a:xfrm>
          <a:prstGeom prst="rect">
            <a:avLst/>
          </a:prstGeom>
          <a:noFill/>
        </p:spPr>
        <p:txBody>
          <a:bodyPr wrap="square" rtlCol="0">
            <a:spAutoFit/>
          </a:bodyPr>
          <a:lstStyle/>
          <a:p>
            <a:r>
              <a:rPr lang="en-IN" dirty="0"/>
              <a:t>&lt;script&gt;</a:t>
            </a:r>
          </a:p>
          <a:p>
            <a:r>
              <a:rPr lang="en-IN" dirty="0"/>
              <a:t>	</a:t>
            </a:r>
            <a:r>
              <a:rPr lang="en-IN" dirty="0" err="1"/>
              <a:t>var</a:t>
            </a:r>
            <a:r>
              <a:rPr lang="en-IN" dirty="0"/>
              <a:t> </a:t>
            </a:r>
            <a:r>
              <a:rPr lang="en-IN" dirty="0" err="1"/>
              <a:t>helloEl</a:t>
            </a:r>
            <a:r>
              <a:rPr lang="en-IN" dirty="0"/>
              <a:t> = </a:t>
            </a:r>
            <a:r>
              <a:rPr lang="en-IN" dirty="0" err="1"/>
              <a:t>React.createElement</a:t>
            </a:r>
            <a:r>
              <a:rPr lang="en-IN" dirty="0"/>
              <a:t>('div', { </a:t>
            </a:r>
            <a:r>
              <a:rPr lang="en-IN" dirty="0" err="1"/>
              <a:t>className</a:t>
            </a:r>
            <a:r>
              <a:rPr lang="en-IN" dirty="0"/>
              <a:t>: 'hello' }, '</a:t>
            </a:r>
            <a:r>
              <a:rPr lang="en-IN" dirty="0" err="1"/>
              <a:t>Hello,world</a:t>
            </a:r>
            <a:r>
              <a:rPr lang="en-IN" dirty="0"/>
              <a:t>!');</a:t>
            </a:r>
          </a:p>
          <a:p>
            <a:r>
              <a:rPr lang="en-IN" dirty="0"/>
              <a:t>	</a:t>
            </a:r>
            <a:r>
              <a:rPr lang="en-IN" dirty="0" err="1"/>
              <a:t>React.render</a:t>
            </a:r>
            <a:r>
              <a:rPr lang="en-IN" dirty="0"/>
              <a:t>(</a:t>
            </a:r>
            <a:r>
              <a:rPr lang="en-IN" dirty="0" err="1"/>
              <a:t>helloEl,document.body</a:t>
            </a:r>
            <a:r>
              <a:rPr lang="en-IN" dirty="0"/>
              <a:t>);</a:t>
            </a:r>
          </a:p>
          <a:p>
            <a:r>
              <a:rPr lang="en-IN" dirty="0"/>
              <a:t>&lt;/script&gt;</a:t>
            </a:r>
          </a:p>
          <a:p>
            <a:endParaRPr lang="en-IN" dirty="0"/>
          </a:p>
          <a:p>
            <a:r>
              <a:rPr lang="en-IN" dirty="0"/>
              <a:t>&lt;script type="text/babel"&gt;</a:t>
            </a:r>
          </a:p>
          <a:p>
            <a:r>
              <a:rPr lang="en-IN" dirty="0"/>
              <a:t>	</a:t>
            </a:r>
            <a:r>
              <a:rPr lang="en-IN" dirty="0" err="1"/>
              <a:t>var</a:t>
            </a:r>
            <a:r>
              <a:rPr lang="en-IN" dirty="0"/>
              <a:t> </a:t>
            </a:r>
            <a:r>
              <a:rPr lang="en-IN" dirty="0" err="1"/>
              <a:t>helloEl</a:t>
            </a:r>
            <a:r>
              <a:rPr lang="en-IN" dirty="0"/>
              <a:t> = &lt;div </a:t>
            </a:r>
            <a:r>
              <a:rPr lang="en-IN" dirty="0" err="1"/>
              <a:t>className</a:t>
            </a:r>
            <a:r>
              <a:rPr lang="en-IN" dirty="0"/>
              <a:t>: "hello"&gt;Hello, world!&lt;/div&gt;;</a:t>
            </a:r>
          </a:p>
          <a:p>
            <a:r>
              <a:rPr lang="en-IN" dirty="0"/>
              <a:t>	</a:t>
            </a:r>
            <a:r>
              <a:rPr lang="en-IN" dirty="0" err="1"/>
              <a:t>React.render</a:t>
            </a:r>
            <a:r>
              <a:rPr lang="en-IN" dirty="0"/>
              <a:t>(</a:t>
            </a:r>
            <a:r>
              <a:rPr lang="en-IN" dirty="0" err="1"/>
              <a:t>helloEl,document.body</a:t>
            </a:r>
            <a:r>
              <a:rPr lang="en-IN" dirty="0"/>
              <a:t>);</a:t>
            </a:r>
          </a:p>
          <a:p>
            <a:r>
              <a:rPr lang="en-IN" dirty="0"/>
              <a:t>&lt;/script&gt;</a:t>
            </a:r>
            <a:endParaRPr lang="en-US" dirty="0"/>
          </a:p>
        </p:txBody>
      </p:sp>
    </p:spTree>
    <p:extLst>
      <p:ext uri="{BB962C8B-B14F-4D97-AF65-F5344CB8AC3E}">
        <p14:creationId xmlns:p14="http://schemas.microsoft.com/office/powerpoint/2010/main" val="13059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3416320"/>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React Components split the UI into independent and reusable building blocks of web application</a:t>
            </a:r>
          </a:p>
          <a:p>
            <a:pPr fontAlgn="base"/>
            <a:endParaRPr lang="en-IN" dirty="0"/>
          </a:p>
          <a:p>
            <a:pPr marL="285750" indent="-285750" fontAlgn="base">
              <a:buFont typeface="Arial" panose="020B0604020202020204" pitchFamily="34" charset="0"/>
              <a:buChar char="•"/>
            </a:pPr>
            <a:r>
              <a:rPr lang="en-IN" dirty="0"/>
              <a:t>React components are basically just idempotent functions (same input produces same output)</a:t>
            </a:r>
          </a:p>
          <a:p>
            <a:pPr fontAlgn="base"/>
            <a:endParaRPr lang="en-IN" dirty="0"/>
          </a:p>
          <a:p>
            <a:pPr marL="285750" indent="-285750" fontAlgn="base">
              <a:buFont typeface="Arial" panose="020B0604020202020204" pitchFamily="34" charset="0"/>
              <a:buChar char="•"/>
            </a:pPr>
            <a:r>
              <a:rPr lang="en-IN" dirty="0"/>
              <a:t>React components describe UI at any point in time, just like a server-rendered app.</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dirty="0"/>
              <a:t>Conceptually, components are like JavaScript functions. They accept arbitrary inputs (called "props") and return React elements describing what should appear on the </a:t>
            </a:r>
            <a:r>
              <a:rPr lang="en-IN" dirty="0"/>
              <a:t>screen.</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dirty="0"/>
              <a:t>In  </a:t>
            </a:r>
            <a:r>
              <a:rPr lang="en-US" b="1" dirty="0" err="1"/>
              <a:t>ReactJS</a:t>
            </a:r>
            <a:r>
              <a:rPr lang="en-US" dirty="0"/>
              <a:t>, creating a  </a:t>
            </a:r>
            <a:r>
              <a:rPr lang="en-US" b="1" dirty="0"/>
              <a:t>Component</a:t>
            </a:r>
            <a:r>
              <a:rPr lang="en-US" dirty="0"/>
              <a:t> is like the creation of your own new tag by you.</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Each  </a:t>
            </a:r>
            <a:r>
              <a:rPr lang="en-US" b="1" dirty="0"/>
              <a:t>property</a:t>
            </a:r>
            <a:r>
              <a:rPr lang="en-US" dirty="0"/>
              <a:t> of  </a:t>
            </a:r>
            <a:r>
              <a:rPr lang="en-US" b="1" dirty="0"/>
              <a:t>Component</a:t>
            </a:r>
            <a:r>
              <a:rPr lang="en-US" dirty="0"/>
              <a:t> will correspond to an  </a:t>
            </a:r>
            <a:r>
              <a:rPr lang="en-US" b="1" dirty="0"/>
              <a:t>attribute</a:t>
            </a:r>
            <a:r>
              <a:rPr lang="en-US" dirty="0"/>
              <a:t> of tag.</a:t>
            </a:r>
            <a:endParaRPr lang="en-IN" dirty="0"/>
          </a:p>
        </p:txBody>
      </p:sp>
    </p:spTree>
    <p:extLst>
      <p:ext uri="{BB962C8B-B14F-4D97-AF65-F5344CB8AC3E}">
        <p14:creationId xmlns:p14="http://schemas.microsoft.com/office/powerpoint/2010/main" val="316873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stretch>
            <a:fillRect/>
          </a:stretch>
        </p:blipFill>
        <p:spPr>
          <a:xfrm>
            <a:off x="1682191" y="1557338"/>
            <a:ext cx="8528609" cy="3986212"/>
          </a:xfrm>
          <a:prstGeom prst="rect">
            <a:avLst/>
          </a:prstGeom>
        </p:spPr>
      </p:pic>
    </p:spTree>
    <p:extLst>
      <p:ext uri="{BB962C8B-B14F-4D97-AF65-F5344CB8AC3E}">
        <p14:creationId xmlns:p14="http://schemas.microsoft.com/office/powerpoint/2010/main" val="391238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1319278" y="1357312"/>
            <a:ext cx="9610660" cy="4829176"/>
          </a:xfrm>
          <a:prstGeom prst="rect">
            <a:avLst/>
          </a:prstGeom>
        </p:spPr>
      </p:pic>
    </p:spTree>
    <p:extLst>
      <p:ext uri="{BB962C8B-B14F-4D97-AF65-F5344CB8AC3E}">
        <p14:creationId xmlns:p14="http://schemas.microsoft.com/office/powerpoint/2010/main" val="421478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What is </a:t>
            </a:r>
            <a:r>
              <a:rPr lang="en-IN" sz="3200" b="1" i="1" spc="-67" dirty="0" err="1">
                <a:solidFill>
                  <a:schemeClr val="bg1">
                    <a:lumMod val="50000"/>
                  </a:schemeClr>
                </a:solidFill>
                <a:latin typeface="Arial" pitchFamily="34" charset="0"/>
                <a:cs typeface="Arial" pitchFamily="34" charset="0"/>
              </a:rPr>
              <a:t>ReactJS</a:t>
            </a:r>
            <a:r>
              <a:rPr lang="en-IN" sz="3200" b="1" i="1" spc="-67" dirty="0">
                <a:solidFill>
                  <a:schemeClr val="bg1">
                    <a:lumMod val="50000"/>
                  </a:schemeClr>
                </a:solidFill>
                <a:latin typeface="Arial" pitchFamily="34" charset="0"/>
                <a:cs typeface="Arial" pitchFamily="34" charset="0"/>
              </a:rPr>
              <a: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893100"/>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t>React is a </a:t>
            </a:r>
            <a:r>
              <a:rPr lang="en-US" dirty="0"/>
              <a:t>JavaScript Library For Building User Interfaces, </a:t>
            </a:r>
            <a:r>
              <a:rPr lang="en-IN" dirty="0"/>
              <a:t>developed by Facebook</a:t>
            </a:r>
          </a:p>
          <a:p>
            <a:pPr marL="285750" lvl="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It is currently one of the most popular JavaScript libraries</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React is a view layer library, not a framework like Backbone, Angular etc. It is used for handling the view layer for web and mobile apps </a:t>
            </a:r>
          </a:p>
          <a:p>
            <a:pPr marL="28575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We can't use React to build a fully-functional web app</a:t>
            </a:r>
          </a:p>
          <a:p>
            <a:pPr marL="285750" lvl="0" indent="-285750" fontAlgn="base">
              <a:buFont typeface="Arial" panose="020B0604020202020204" pitchFamily="34" charset="0"/>
              <a:buChar char="•"/>
            </a:pPr>
            <a:endParaRPr lang="en-IN" dirty="0"/>
          </a:p>
          <a:p>
            <a:pPr marL="285750" indent="-285750">
              <a:buFont typeface="Arial" panose="020B0604020202020204" pitchFamily="34" charset="0"/>
              <a:buChar char="•"/>
            </a:pPr>
            <a:r>
              <a:rPr lang="en-IN" dirty="0"/>
              <a:t>It allows us to create reusable UI components.</a:t>
            </a:r>
          </a:p>
        </p:txBody>
      </p:sp>
    </p:spTree>
    <p:extLst>
      <p:ext uri="{BB962C8B-B14F-4D97-AF65-F5344CB8AC3E}">
        <p14:creationId xmlns:p14="http://schemas.microsoft.com/office/powerpoint/2010/main" val="194933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9334" y="1162056"/>
            <a:ext cx="11009030" cy="5262979"/>
          </a:xfrm>
          <a:prstGeom prst="rect">
            <a:avLst/>
          </a:prstGeom>
          <a:noFill/>
        </p:spPr>
        <p:txBody>
          <a:bodyPr wrap="square" rtlCol="0">
            <a:spAutoFit/>
          </a:bodyPr>
          <a:lstStyle/>
          <a:p>
            <a:pPr fontAlgn="base"/>
            <a:r>
              <a:rPr lang="en-IN" sz="2400" b="1" dirty="0"/>
              <a:t>1 - Class Component vs. Functional Component</a:t>
            </a:r>
          </a:p>
          <a:p>
            <a:pPr fontAlgn="base"/>
            <a:endParaRPr lang="en-IN" sz="2400" b="1" dirty="0"/>
          </a:p>
          <a:p>
            <a:pPr fontAlgn="base"/>
            <a:r>
              <a:rPr lang="en-US" b="1" dirty="0"/>
              <a:t>Functional components </a:t>
            </a:r>
          </a:p>
          <a:p>
            <a:pPr marL="285750" indent="-285750" fontAlgn="base">
              <a:buFont typeface="Arial" panose="020B0604020202020204" pitchFamily="34" charset="0"/>
              <a:buChar char="•"/>
            </a:pPr>
            <a:r>
              <a:rPr lang="en-US" dirty="0"/>
              <a:t>These</a:t>
            </a:r>
            <a:r>
              <a:rPr lang="en-US" b="1" dirty="0"/>
              <a:t> </a:t>
            </a:r>
            <a:r>
              <a:rPr lang="en-US" dirty="0"/>
              <a:t>are just JavaScript functions. They take in an optional input, which we call props. </a:t>
            </a:r>
          </a:p>
          <a:p>
            <a:pPr marL="285750" indent="-285750" fontAlgn="base">
              <a:buFont typeface="Arial" panose="020B0604020202020204" pitchFamily="34" charset="0"/>
              <a:buChar char="•"/>
            </a:pPr>
            <a:endParaRPr lang="en-US" dirty="0"/>
          </a:p>
          <a:p>
            <a:pPr lvl="0" eaLnBrk="0" fontAlgn="base" hangingPunct="0">
              <a:spcBef>
                <a:spcPct val="0"/>
              </a:spcBef>
              <a:spcAft>
                <a:spcPct val="0"/>
              </a:spcAft>
            </a:pPr>
            <a:r>
              <a:rPr lang="en-US" altLang="en-US" b="1" dirty="0"/>
              <a:t>Class components </a:t>
            </a:r>
          </a:p>
          <a:p>
            <a:pPr marL="285750" lvl="0" indent="-285750" eaLnBrk="0" fontAlgn="base" hangingPunct="0">
              <a:spcBef>
                <a:spcPct val="0"/>
              </a:spcBef>
              <a:spcAft>
                <a:spcPct val="0"/>
              </a:spcAft>
              <a:buFont typeface="Arial" panose="020B0604020202020204" pitchFamily="34" charset="0"/>
              <a:buChar char="•"/>
            </a:pPr>
            <a:r>
              <a:rPr lang="en-US" altLang="en-US" dirty="0"/>
              <a:t>These components offer more features, and with more features comes more baggage</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The primary reason to choose class components over functional components is that they can have stat</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C</a:t>
            </a:r>
            <a:r>
              <a:rPr lang="en-US" dirty="0"/>
              <a:t>onstructor method accepts props as input. Inside the constructor, </a:t>
            </a:r>
            <a:r>
              <a:rPr lang="en-US" b="1" dirty="0"/>
              <a:t>super()</a:t>
            </a:r>
            <a:r>
              <a:rPr lang="en-US" dirty="0"/>
              <a:t> is to be called to pass down whatever is being inherited from the parent class</a:t>
            </a:r>
          </a:p>
          <a:p>
            <a:pPr lvl="0" eaLnBrk="0" fontAlgn="base" hangingPunct="0">
              <a:spcBef>
                <a:spcPct val="0"/>
              </a:spcBef>
              <a:spcAft>
                <a:spcPct val="0"/>
              </a:spcAft>
            </a:pPr>
            <a:endParaRPr lang="en-US" dirty="0"/>
          </a:p>
          <a:p>
            <a:pPr marL="285750" lvl="0" indent="-285750" eaLnBrk="0" fontAlgn="base" hangingPunct="0">
              <a:spcBef>
                <a:spcPct val="0"/>
              </a:spcBef>
              <a:spcAft>
                <a:spcPct val="0"/>
              </a:spcAft>
              <a:buFont typeface="Arial" panose="020B0604020202020204" pitchFamily="34" charset="0"/>
              <a:buChar char="•"/>
            </a:pPr>
            <a:r>
              <a:rPr lang="en-US" altLang="en-US" dirty="0"/>
              <a:t>Constructor is optional while defining a component</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b="1" dirty="0" err="1"/>
              <a:t>this.props</a:t>
            </a:r>
            <a:r>
              <a:rPr lang="en-US" altLang="en-US" dirty="0"/>
              <a:t> used inside the </a:t>
            </a:r>
            <a:r>
              <a:rPr lang="en-US" altLang="en-US" b="1" dirty="0"/>
              <a:t>render()</a:t>
            </a:r>
            <a:r>
              <a:rPr lang="en-US" altLang="en-US" dirty="0"/>
              <a:t> will work regardless of whether the constructor is defined or not</a:t>
            </a:r>
          </a:p>
          <a:p>
            <a:pPr lvl="0" eaLnBrk="0" fontAlgn="base" hangingPunct="0">
              <a:spcBef>
                <a:spcPct val="0"/>
              </a:spcBef>
              <a:spcAft>
                <a:spcPct val="0"/>
              </a:spcAft>
            </a:pPr>
            <a:endParaRPr lang="en-US" altLang="en-US" dirty="0"/>
          </a:p>
          <a:p>
            <a:pPr marL="285750" indent="-285750" eaLnBrk="0" fontAlgn="base" hangingPunct="0">
              <a:spcBef>
                <a:spcPct val="0"/>
              </a:spcBef>
              <a:spcAft>
                <a:spcPct val="0"/>
              </a:spcAft>
              <a:buFont typeface="Arial" panose="020B0604020202020204" pitchFamily="34" charset="0"/>
              <a:buChar char="•"/>
            </a:pPr>
            <a:r>
              <a:rPr lang="en-US" altLang="en-US" dirty="0"/>
              <a:t>If constructor is being used, </a:t>
            </a:r>
            <a:r>
              <a:rPr lang="en-US" altLang="en-US" b="1" dirty="0"/>
              <a:t>super() </a:t>
            </a:r>
            <a:r>
              <a:rPr lang="en-US" altLang="en-US" dirty="0"/>
              <a:t>is mandatory</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0356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9334" y="1162056"/>
            <a:ext cx="11009030" cy="1754326"/>
          </a:xfrm>
          <a:prstGeom prst="rect">
            <a:avLst/>
          </a:prstGeom>
          <a:noFill/>
        </p:spPr>
        <p:txBody>
          <a:bodyPr wrap="square" rtlCol="0">
            <a:spAutoFit/>
          </a:bodyPr>
          <a:lstStyle/>
          <a:p>
            <a:pPr marL="285750" indent="-285750" eaLnBrk="0" fontAlgn="base" hangingPunct="0">
              <a:spcBef>
                <a:spcPct val="0"/>
              </a:spcBef>
              <a:spcAft>
                <a:spcPct val="0"/>
              </a:spcAft>
              <a:buFont typeface="Arial" panose="020B0604020202020204" pitchFamily="34" charset="0"/>
              <a:buChar char="•"/>
            </a:pPr>
            <a:endParaRPr lang="en-US" altLang="en-US" b="1" dirty="0"/>
          </a:p>
          <a:p>
            <a:pPr marL="285750" indent="-285750" eaLnBrk="0" fontAlgn="base" hangingPunct="0">
              <a:spcBef>
                <a:spcPct val="0"/>
              </a:spcBef>
              <a:spcAft>
                <a:spcPct val="0"/>
              </a:spcAft>
              <a:buFont typeface="Arial" panose="020B0604020202020204" pitchFamily="34" charset="0"/>
              <a:buChar char="•"/>
            </a:pPr>
            <a:r>
              <a:rPr lang="en-US" altLang="en-US" b="1" dirty="0"/>
              <a:t>super(props)</a:t>
            </a:r>
            <a:r>
              <a:rPr lang="en-US" altLang="en-US" dirty="0"/>
              <a:t> should be used if you're going to call </a:t>
            </a:r>
            <a:r>
              <a:rPr lang="en-US" altLang="en-US" b="1" dirty="0" err="1"/>
              <a:t>this.props</a:t>
            </a:r>
            <a:r>
              <a:rPr lang="en-US" altLang="en-US" dirty="0"/>
              <a:t> inside the constructor. Otherwise, using </a:t>
            </a:r>
            <a:r>
              <a:rPr lang="en-US" altLang="en-US" b="1" dirty="0"/>
              <a:t>super()</a:t>
            </a:r>
            <a:r>
              <a:rPr lang="en-US" altLang="en-US" dirty="0"/>
              <a:t> alone is sufficient. </a:t>
            </a:r>
          </a:p>
          <a:p>
            <a:pPr marL="285750" indent="-285750" eaLnBrk="0" fontAlgn="base" hangingPunct="0">
              <a:spcBef>
                <a:spcPct val="0"/>
              </a:spcBef>
              <a:spcAft>
                <a:spcPct val="0"/>
              </a:spcAft>
              <a:buFont typeface="Arial" panose="020B0604020202020204" pitchFamily="34" charset="0"/>
              <a:buChar char="•"/>
            </a:pPr>
            <a:endParaRPr lang="en-US" altLang="en-US" dirty="0"/>
          </a:p>
          <a:p>
            <a:pPr lvl="0" eaLnBrk="0" fontAlgn="base" hangingPunct="0">
              <a:spcBef>
                <a:spcPct val="0"/>
              </a:spcBef>
              <a:spcAft>
                <a:spcPct val="0"/>
              </a:spcAft>
            </a:pPr>
            <a:r>
              <a:rPr lang="en-US" altLang="en-US" b="1" dirty="0"/>
              <a:t>Note:</a:t>
            </a:r>
          </a:p>
          <a:p>
            <a:pPr lvl="0" eaLnBrk="0" fontAlgn="base" hangingPunct="0">
              <a:spcBef>
                <a:spcPct val="0"/>
              </a:spcBef>
              <a:spcAft>
                <a:spcPct val="0"/>
              </a:spcAft>
            </a:pPr>
            <a:r>
              <a:rPr lang="en-US" altLang="en-US" dirty="0"/>
              <a:t>However, it is recommended that Class components should always call the base constructor with props. </a:t>
            </a:r>
            <a:endParaRPr lang="en-US" altLang="en-US" b="1" dirty="0"/>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032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4339650"/>
          </a:xfrm>
          <a:prstGeom prst="rect">
            <a:avLst/>
          </a:prstGeom>
          <a:noFill/>
        </p:spPr>
        <p:txBody>
          <a:bodyPr wrap="square" rtlCol="0">
            <a:spAutoFit/>
          </a:bodyPr>
          <a:lstStyle/>
          <a:p>
            <a:pPr eaLnBrk="0" fontAlgn="base" hangingPunct="0">
              <a:spcBef>
                <a:spcPct val="0"/>
              </a:spcBef>
              <a:spcAft>
                <a:spcPct val="0"/>
              </a:spcAft>
            </a:pPr>
            <a:r>
              <a:rPr lang="en-IN" sz="2400" b="1" dirty="0"/>
              <a:t>2 - </a:t>
            </a:r>
            <a:r>
              <a:rPr lang="en-IN" sz="2400" b="1" dirty="0" err="1"/>
              <a:t>Stateful</a:t>
            </a:r>
            <a:r>
              <a:rPr lang="en-IN" sz="2400" b="1" dirty="0"/>
              <a:t> Component vs. Stateless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err="1"/>
              <a:t>Stateful</a:t>
            </a:r>
            <a:r>
              <a:rPr lang="en-US" b="1" dirty="0"/>
              <a:t> components </a:t>
            </a:r>
          </a:p>
          <a:p>
            <a:pPr marL="285750" indent="-285750" fontAlgn="base">
              <a:buFont typeface="Arial" panose="020B0604020202020204" pitchFamily="34" charset="0"/>
              <a:buChar char="•"/>
            </a:pPr>
            <a:r>
              <a:rPr lang="en-US" dirty="0" err="1"/>
              <a:t>Stateful</a:t>
            </a:r>
            <a:r>
              <a:rPr lang="en-US" dirty="0"/>
              <a:t> components are components that have state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err="1"/>
              <a:t>Stateful</a:t>
            </a:r>
            <a:r>
              <a:rPr lang="en-US" dirty="0"/>
              <a:t> components are always class component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err="1"/>
              <a:t>Stateful</a:t>
            </a:r>
            <a:r>
              <a:rPr lang="en-US" dirty="0"/>
              <a:t> components states’ get initialized in the constructor. There is an alternative syntax proposed to make this easier called </a:t>
            </a:r>
            <a:r>
              <a:rPr lang="en-US" b="1" dirty="0"/>
              <a:t>class fields</a:t>
            </a:r>
            <a:r>
              <a:rPr lang="en-US" dirty="0"/>
              <a:t>. It's not a part of the ECMAScript specification yet, but If Babel </a:t>
            </a:r>
            <a:r>
              <a:rPr lang="en-US" dirty="0" err="1"/>
              <a:t>transpiler</a:t>
            </a:r>
            <a:r>
              <a:rPr lang="en-US" dirty="0"/>
              <a:t> is there, this syntax would work out of the box</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React components are equipped with a method called </a:t>
            </a:r>
            <a:r>
              <a:rPr lang="en-US" b="1" dirty="0" err="1"/>
              <a:t>setState</a:t>
            </a:r>
            <a:r>
              <a:rPr lang="en-US" b="1" dirty="0"/>
              <a:t>()</a:t>
            </a:r>
            <a:r>
              <a:rPr lang="en-US" dirty="0"/>
              <a:t> for updating the state. </a:t>
            </a:r>
            <a:r>
              <a:rPr lang="en-US" b="1" dirty="0" err="1"/>
              <a:t>setState</a:t>
            </a:r>
            <a:r>
              <a:rPr lang="en-US" b="1" dirty="0"/>
              <a:t>()</a:t>
            </a:r>
            <a:r>
              <a:rPr lang="en-US" dirty="0"/>
              <a:t> accepts an object that contains the new state.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a:t>
            </a:r>
            <a:r>
              <a:rPr lang="en-US" b="1" dirty="0" err="1"/>
              <a:t>setState</a:t>
            </a:r>
            <a:r>
              <a:rPr lang="en-US" b="1" dirty="0"/>
              <a:t>()</a:t>
            </a:r>
            <a:r>
              <a:rPr lang="en-US" dirty="0"/>
              <a:t> </a:t>
            </a:r>
            <a:r>
              <a:rPr lang="en-US" dirty="0" err="1"/>
              <a:t>rerenders</a:t>
            </a:r>
            <a:r>
              <a:rPr lang="en-US" dirty="0"/>
              <a:t> the component, and you have a working </a:t>
            </a:r>
            <a:r>
              <a:rPr lang="en-US" dirty="0" err="1"/>
              <a:t>stateful</a:t>
            </a:r>
            <a:r>
              <a:rPr lang="en-US" dirty="0"/>
              <a:t> component.</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00674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4062651"/>
          </a:xfrm>
          <a:prstGeom prst="rect">
            <a:avLst/>
          </a:prstGeom>
          <a:noFill/>
        </p:spPr>
        <p:txBody>
          <a:bodyPr wrap="square" rtlCol="0">
            <a:spAutoFit/>
          </a:bodyPr>
          <a:lstStyle/>
          <a:p>
            <a:pPr eaLnBrk="0" fontAlgn="base" hangingPunct="0">
              <a:spcBef>
                <a:spcPct val="0"/>
              </a:spcBef>
              <a:spcAft>
                <a:spcPct val="0"/>
              </a:spcAft>
            </a:pPr>
            <a:r>
              <a:rPr lang="en-IN" sz="2400" b="1" dirty="0"/>
              <a:t>2 - </a:t>
            </a:r>
            <a:r>
              <a:rPr lang="en-IN" sz="2400" b="1" dirty="0" err="1"/>
              <a:t>Stateful</a:t>
            </a:r>
            <a:r>
              <a:rPr lang="en-IN" sz="2400" b="1" dirty="0"/>
              <a:t> Component vs. Stateless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t>Stateless components </a:t>
            </a:r>
          </a:p>
          <a:p>
            <a:pPr marL="285750" indent="-285750" fontAlgn="base">
              <a:buFont typeface="Arial" panose="020B0604020202020204" pitchFamily="34" charset="0"/>
              <a:buChar char="•"/>
            </a:pPr>
            <a:r>
              <a:rPr lang="en-US" dirty="0"/>
              <a:t>Stateless components are components that do not have state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Stateless components can be class component or functional component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IN" dirty="0"/>
              <a:t>Stateless components can't have lifecycle hooks</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dirty="0"/>
              <a:t>Stateless components do not support </a:t>
            </a:r>
            <a:r>
              <a:rPr lang="en-US" b="1" dirty="0"/>
              <a:t>Refs</a:t>
            </a:r>
          </a:p>
          <a:p>
            <a:pPr marL="285750" indent="-285750" fontAlgn="base">
              <a:buFont typeface="Arial" panose="020B0604020202020204" pitchFamily="34" charset="0"/>
              <a:buChar char="•"/>
            </a:pPr>
            <a:endParaRPr lang="en-US" b="1" dirty="0"/>
          </a:p>
          <a:p>
            <a:pPr fontAlgn="base"/>
            <a:r>
              <a:rPr lang="en-US" b="1" dirty="0"/>
              <a:t>Note:</a:t>
            </a:r>
          </a:p>
          <a:p>
            <a:pPr fontAlgn="base"/>
            <a:r>
              <a:rPr lang="en-US" dirty="0"/>
              <a:t>However, as of React v16, there are no performance benefits from using stateless functional components over class components. </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267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4062651"/>
          </a:xfrm>
          <a:prstGeom prst="rect">
            <a:avLst/>
          </a:prstGeom>
          <a:noFill/>
        </p:spPr>
        <p:txBody>
          <a:bodyPr wrap="square" rtlCol="0">
            <a:spAutoFit/>
          </a:bodyPr>
          <a:lstStyle/>
          <a:p>
            <a:pPr eaLnBrk="0" fontAlgn="base" hangingPunct="0">
              <a:spcBef>
                <a:spcPct val="0"/>
              </a:spcBef>
              <a:spcAft>
                <a:spcPct val="0"/>
              </a:spcAft>
            </a:pPr>
            <a:r>
              <a:rPr lang="en-IN" sz="2400" b="1" dirty="0"/>
              <a:t>2 - Container Component vs. Presentational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t>Presentational components </a:t>
            </a:r>
          </a:p>
          <a:p>
            <a:pPr marL="285750" indent="-285750">
              <a:buFont typeface="Arial" panose="020B0604020202020204" pitchFamily="34" charset="0"/>
              <a:buChar char="•"/>
            </a:pPr>
            <a:r>
              <a:rPr lang="en-US" dirty="0"/>
              <a:t>Presentational components are coupled with the view or how things look</a:t>
            </a:r>
          </a:p>
          <a:p>
            <a:endParaRPr lang="en-US" dirty="0"/>
          </a:p>
          <a:p>
            <a:pPr marL="285750" indent="-285750">
              <a:buFont typeface="Arial" panose="020B0604020202020204" pitchFamily="34" charset="0"/>
              <a:buChar char="•"/>
            </a:pPr>
            <a:r>
              <a:rPr lang="en-US" dirty="0"/>
              <a:t>These components accept props from their container counterpart and render them</a:t>
            </a:r>
          </a:p>
          <a:p>
            <a:endParaRPr lang="en-US" dirty="0"/>
          </a:p>
          <a:p>
            <a:pPr marL="285750" indent="-285750">
              <a:buFont typeface="Arial" panose="020B0604020202020204" pitchFamily="34" charset="0"/>
              <a:buChar char="•"/>
            </a:pPr>
            <a:r>
              <a:rPr lang="en-US" dirty="0"/>
              <a:t>Everything that has to do with describing the UI should go here</a:t>
            </a:r>
          </a:p>
          <a:p>
            <a:endParaRPr lang="en-US" dirty="0"/>
          </a:p>
          <a:p>
            <a:pPr marL="285750" indent="-285750">
              <a:buFont typeface="Arial" panose="020B0604020202020204" pitchFamily="34" charset="0"/>
              <a:buChar char="•"/>
            </a:pPr>
            <a:r>
              <a:rPr lang="en-US" dirty="0"/>
              <a:t>Presentational components are reusable and should stay decoupled from the behavioral layer</a:t>
            </a:r>
          </a:p>
          <a:p>
            <a:endParaRPr lang="en-US" dirty="0"/>
          </a:p>
          <a:p>
            <a:pPr marL="285750" indent="-285750">
              <a:buFont typeface="Arial" panose="020B0604020202020204" pitchFamily="34" charset="0"/>
              <a:buChar char="•"/>
            </a:pPr>
            <a:r>
              <a:rPr lang="en-US" dirty="0"/>
              <a:t>Functional components should be used for creating presentational components unless a state is required</a:t>
            </a:r>
          </a:p>
          <a:p>
            <a:endParaRPr lang="en-US" dirty="0"/>
          </a:p>
          <a:p>
            <a:pPr marL="285750" indent="-285750">
              <a:buFont typeface="Arial" panose="020B0604020202020204" pitchFamily="34" charset="0"/>
              <a:buChar char="•"/>
            </a:pPr>
            <a:r>
              <a:rPr lang="en-US" dirty="0"/>
              <a:t>If a presentational component requires a state, it should be concerned with the UI state and not actual data</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71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3508653"/>
          </a:xfrm>
          <a:prstGeom prst="rect">
            <a:avLst/>
          </a:prstGeom>
          <a:noFill/>
        </p:spPr>
        <p:txBody>
          <a:bodyPr wrap="square" rtlCol="0">
            <a:spAutoFit/>
          </a:bodyPr>
          <a:lstStyle/>
          <a:p>
            <a:pPr eaLnBrk="0" fontAlgn="base" hangingPunct="0">
              <a:spcBef>
                <a:spcPct val="0"/>
              </a:spcBef>
              <a:spcAft>
                <a:spcPct val="0"/>
              </a:spcAft>
            </a:pPr>
            <a:r>
              <a:rPr lang="en-IN" sz="2400" b="1" dirty="0"/>
              <a:t>2 - Container Component vs. Presentational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t>Container components </a:t>
            </a:r>
          </a:p>
          <a:p>
            <a:pPr marL="285750" indent="-285750">
              <a:buFont typeface="Arial" panose="020B0604020202020204" pitchFamily="34" charset="0"/>
              <a:buChar char="•"/>
            </a:pPr>
            <a:r>
              <a:rPr lang="en-US" dirty="0"/>
              <a:t>Container components deal with the behavioral part</a:t>
            </a:r>
          </a:p>
          <a:p>
            <a:endParaRPr lang="en-US" dirty="0"/>
          </a:p>
          <a:p>
            <a:pPr marL="285750" indent="-285750">
              <a:buFont typeface="Arial" panose="020B0604020202020204" pitchFamily="34" charset="0"/>
              <a:buChar char="•"/>
            </a:pPr>
            <a:r>
              <a:rPr lang="en-US" dirty="0"/>
              <a:t>Container component tells the presentational component what should be rendered using props</a:t>
            </a:r>
          </a:p>
          <a:p>
            <a:endParaRPr lang="en-US" dirty="0"/>
          </a:p>
          <a:p>
            <a:pPr marL="285750" indent="-285750">
              <a:buFont typeface="Arial" panose="020B0604020202020204" pitchFamily="34" charset="0"/>
              <a:buChar char="•"/>
            </a:pPr>
            <a:r>
              <a:rPr lang="en-US" dirty="0"/>
              <a:t>If you're using Redux, a container component contains the code that dispatches an action to a store. Alternatively, this is the place where you should place your API calls and store the result into the component's state</a:t>
            </a:r>
          </a:p>
          <a:p>
            <a:endParaRPr lang="en-US" dirty="0"/>
          </a:p>
          <a:p>
            <a:pPr marL="285750" indent="-285750">
              <a:buFont typeface="Arial" panose="020B0604020202020204" pitchFamily="34" charset="0"/>
              <a:buChar char="•"/>
            </a:pPr>
            <a:r>
              <a:rPr lang="en-US" dirty="0"/>
              <a:t>The usual structure is that there is a container component at the top that passes down the data to its child presentational components as props. </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825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Creating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It can be created in </a:t>
            </a:r>
            <a:r>
              <a:rPr lang="en-US" dirty="0"/>
              <a:t>3 ways</a:t>
            </a:r>
          </a:p>
          <a:p>
            <a:pPr marL="742950" lvl="1" indent="-285750" fontAlgn="base">
              <a:buFont typeface="Arial" panose="020B0604020202020204" pitchFamily="34" charset="0"/>
              <a:buChar char="•"/>
            </a:pPr>
            <a:r>
              <a:rPr lang="en-IN" dirty="0"/>
              <a:t>Using </a:t>
            </a:r>
            <a:r>
              <a:rPr lang="en-IN" b="1" dirty="0" err="1"/>
              <a:t>React.createClass</a:t>
            </a:r>
            <a:r>
              <a:rPr lang="en-IN" b="1" dirty="0"/>
              <a:t>()</a:t>
            </a:r>
          </a:p>
          <a:p>
            <a:pPr marL="742950" lvl="1" indent="-285750" fontAlgn="base">
              <a:buFont typeface="Arial" panose="020B0604020202020204" pitchFamily="34" charset="0"/>
              <a:buChar char="•"/>
            </a:pPr>
            <a:r>
              <a:rPr lang="en-IN" dirty="0"/>
              <a:t>Using a</a:t>
            </a:r>
            <a:r>
              <a:rPr lang="en-IN" b="1" dirty="0"/>
              <a:t> Class</a:t>
            </a:r>
          </a:p>
          <a:p>
            <a:pPr marL="742950" lvl="1" indent="-285750" fontAlgn="base">
              <a:buFont typeface="Arial" panose="020B0604020202020204" pitchFamily="34" charset="0"/>
              <a:buChar char="•"/>
            </a:pPr>
            <a:r>
              <a:rPr lang="en-US" dirty="0"/>
              <a:t>Using a </a:t>
            </a:r>
            <a:r>
              <a:rPr lang="en-US" b="1" dirty="0"/>
              <a:t>Stateless Functional Component</a:t>
            </a:r>
            <a:endParaRPr lang="en-IN" b="1" dirty="0"/>
          </a:p>
          <a:p>
            <a:pPr lvl="0" fontAlgn="base"/>
            <a:endParaRPr lang="en-IN" dirty="0"/>
          </a:p>
          <a:p>
            <a:pPr marL="285750" lvl="0" indent="-285750" fontAlgn="base">
              <a:buFont typeface="Arial" panose="020B0604020202020204" pitchFamily="34" charset="0"/>
              <a:buChar char="•"/>
            </a:pPr>
            <a:r>
              <a:rPr lang="en-IN" dirty="0"/>
              <a:t>The only required method is </a:t>
            </a:r>
            <a:r>
              <a:rPr lang="en-IN" b="1" dirty="0"/>
              <a:t>render()</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Inserted into DOM using </a:t>
            </a:r>
            <a:r>
              <a:rPr lang="en-IN" b="1" dirty="0" err="1"/>
              <a:t>ReactDOM.render</a:t>
            </a:r>
            <a:r>
              <a:rPr lang="en-IN" b="1" dirty="0"/>
              <a:t>()</a:t>
            </a:r>
          </a:p>
        </p:txBody>
      </p:sp>
    </p:spTree>
    <p:extLst>
      <p:ext uri="{BB962C8B-B14F-4D97-AF65-F5344CB8AC3E}">
        <p14:creationId xmlns:p14="http://schemas.microsoft.com/office/powerpoint/2010/main" val="3035821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Props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Props stands for ‘Properties’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Basically, the  </a:t>
            </a:r>
            <a:r>
              <a:rPr lang="en-US" b="1" dirty="0"/>
              <a:t>props</a:t>
            </a:r>
            <a:r>
              <a:rPr lang="en-US" dirty="0"/>
              <a:t> is an object. It stores the values of </a:t>
            </a:r>
            <a:r>
              <a:rPr lang="en-US" b="1" dirty="0"/>
              <a:t>attributes</a:t>
            </a:r>
            <a:r>
              <a:rPr lang="en-US" dirty="0"/>
              <a:t> of a Tag. </a:t>
            </a:r>
          </a:p>
          <a:p>
            <a:endParaRPr lang="en-US" dirty="0"/>
          </a:p>
          <a:p>
            <a:pPr marL="285750" indent="-285750">
              <a:buFont typeface="Arial" panose="020B0604020202020204" pitchFamily="34" charset="0"/>
              <a:buChar char="•"/>
            </a:pPr>
            <a:r>
              <a:rPr lang="en-US" dirty="0"/>
              <a:t>Props is the only way to input data. (Or you can use Redux)</a:t>
            </a:r>
          </a:p>
          <a:p>
            <a:endParaRPr lang="en-US" dirty="0"/>
          </a:p>
          <a:p>
            <a:pPr marL="285750" indent="-285750">
              <a:buFont typeface="Arial" panose="020B0604020202020204" pitchFamily="34" charset="0"/>
              <a:buChar char="•"/>
            </a:pPr>
            <a:r>
              <a:rPr lang="en-US" dirty="0"/>
              <a:t>Props is to be passed into the Component via attributes</a:t>
            </a:r>
          </a:p>
          <a:p>
            <a:endParaRPr lang="en-US" dirty="0"/>
          </a:p>
          <a:p>
            <a:pPr marL="285750" indent="-285750">
              <a:buFont typeface="Arial" panose="020B0604020202020204" pitchFamily="34" charset="0"/>
              <a:buChar char="•"/>
            </a:pPr>
            <a:r>
              <a:rPr lang="en-IN" dirty="0"/>
              <a:t>Props are immutable</a:t>
            </a:r>
          </a:p>
          <a:p>
            <a:endParaRPr lang="en-IN" dirty="0"/>
          </a:p>
          <a:p>
            <a:pPr marL="285750" indent="-285750">
              <a:buFont typeface="Arial" panose="020B0604020202020204" pitchFamily="34" charset="0"/>
              <a:buChar char="•"/>
            </a:pPr>
            <a:r>
              <a:rPr lang="en-US" dirty="0"/>
              <a:t>Container component will define data that can be changed</a:t>
            </a:r>
          </a:p>
          <a:p>
            <a:endParaRPr lang="en-US" dirty="0"/>
          </a:p>
          <a:p>
            <a:pPr marL="285750" indent="-285750">
              <a:buFont typeface="Arial" panose="020B0604020202020204" pitchFamily="34" charset="0"/>
              <a:buChar char="•"/>
            </a:pPr>
            <a:r>
              <a:rPr lang="en-US" dirty="0"/>
              <a:t>Child Component will received data from parent component via props and can be a</a:t>
            </a:r>
            <a:r>
              <a:rPr lang="en-IN" dirty="0" err="1"/>
              <a:t>ccessed</a:t>
            </a:r>
            <a:r>
              <a:rPr lang="en-IN" dirty="0"/>
              <a:t> via </a:t>
            </a:r>
            <a:r>
              <a:rPr lang="en-IN" b="1" dirty="0" err="1"/>
              <a:t>this.props</a:t>
            </a:r>
            <a:endParaRPr lang="en-IN" dirty="0"/>
          </a:p>
        </p:txBody>
      </p:sp>
    </p:spTree>
    <p:extLst>
      <p:ext uri="{BB962C8B-B14F-4D97-AF65-F5344CB8AC3E}">
        <p14:creationId xmlns:p14="http://schemas.microsoft.com/office/powerpoint/2010/main" val="388423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Default Props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56994"/>
            <a:ext cx="11123344" cy="2308324"/>
          </a:xfrm>
          <a:prstGeom prst="rect">
            <a:avLst/>
          </a:prstGeom>
          <a:noFill/>
        </p:spPr>
        <p:txBody>
          <a:bodyPr wrap="square" rtlCol="0">
            <a:spAutoFit/>
          </a:bodyPr>
          <a:lstStyle/>
          <a:p>
            <a:r>
              <a:rPr lang="en-US" dirty="0"/>
              <a:t>A default property values can also be set directly on the component constructor instead of adding it to the </a:t>
            </a:r>
            <a:r>
              <a:rPr lang="en-US" b="1" dirty="0" err="1"/>
              <a:t>reactDom.render</a:t>
            </a:r>
            <a:r>
              <a:rPr lang="en-US" b="1" dirty="0"/>
              <a:t>()</a:t>
            </a:r>
            <a:r>
              <a:rPr lang="en-US" dirty="0"/>
              <a:t> element.</a:t>
            </a:r>
          </a:p>
          <a:p>
            <a:endParaRPr lang="en-US" dirty="0"/>
          </a:p>
          <a:p>
            <a:r>
              <a:rPr lang="en-US" b="1" dirty="0"/>
              <a:t>Example:</a:t>
            </a:r>
          </a:p>
          <a:p>
            <a:r>
              <a:rPr lang="en-IN" dirty="0" err="1"/>
              <a:t>ComponentClass.defaultProps</a:t>
            </a:r>
            <a:r>
              <a:rPr lang="en-IN" dirty="0"/>
              <a:t> = {</a:t>
            </a:r>
          </a:p>
          <a:p>
            <a:r>
              <a:rPr lang="en-IN" dirty="0"/>
              <a:t>Property_name:“</a:t>
            </a:r>
            <a:r>
              <a:rPr lang="en-IN" dirty="0" err="1"/>
              <a:t>property_value</a:t>
            </a:r>
            <a:r>
              <a:rPr lang="en-IN" dirty="0"/>
              <a:t>"</a:t>
            </a:r>
          </a:p>
          <a:p>
            <a:r>
              <a:rPr lang="en-IN" dirty="0"/>
              <a:t>}</a:t>
            </a:r>
          </a:p>
          <a:p>
            <a:endParaRPr lang="en-US" dirty="0"/>
          </a:p>
        </p:txBody>
      </p:sp>
    </p:spTree>
    <p:extLst>
      <p:ext uri="{BB962C8B-B14F-4D97-AF65-F5344CB8AC3E}">
        <p14:creationId xmlns:p14="http://schemas.microsoft.com/office/powerpoint/2010/main" val="4038681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Props Validation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56994"/>
            <a:ext cx="1112334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Properties validation is a useful way to force the correct usage of the components</a:t>
            </a:r>
          </a:p>
          <a:p>
            <a:endParaRPr lang="en-US" dirty="0"/>
          </a:p>
          <a:p>
            <a:pPr marL="285750" indent="-285750">
              <a:buFont typeface="Arial" panose="020B0604020202020204" pitchFamily="34" charset="0"/>
              <a:buChar char="•"/>
            </a:pPr>
            <a:r>
              <a:rPr lang="en-US" dirty="0"/>
              <a:t>This helps during development to avoid future bugs and problems</a:t>
            </a:r>
          </a:p>
          <a:p>
            <a:endParaRPr lang="en-US" dirty="0"/>
          </a:p>
          <a:p>
            <a:pPr marL="285750" indent="-285750">
              <a:buFont typeface="Arial" panose="020B0604020202020204" pitchFamily="34" charset="0"/>
              <a:buChar char="•"/>
            </a:pPr>
            <a:r>
              <a:rPr lang="en-US" dirty="0"/>
              <a:t>It also makes the code more readable, since we can see how each component should be used</a:t>
            </a:r>
          </a:p>
          <a:p>
            <a:pPr marL="285750" indent="-285750">
              <a:buFont typeface="Arial" panose="020B0604020202020204" pitchFamily="34" charset="0"/>
              <a:buChar char="•"/>
            </a:pPr>
            <a:endParaRPr lang="en-US" dirty="0"/>
          </a:p>
          <a:p>
            <a:r>
              <a:rPr lang="en-US" b="1" dirty="0"/>
              <a:t>Example:</a:t>
            </a:r>
          </a:p>
          <a:p>
            <a:r>
              <a:rPr lang="en-IN" dirty="0" err="1"/>
              <a:t>ComponentClass.propTypes</a:t>
            </a:r>
            <a:r>
              <a:rPr lang="en-IN" dirty="0"/>
              <a:t> = {</a:t>
            </a:r>
          </a:p>
          <a:p>
            <a:r>
              <a:rPr lang="en-IN" dirty="0" err="1"/>
              <a:t>Property_name</a:t>
            </a:r>
            <a:r>
              <a:rPr lang="en-IN" dirty="0"/>
              <a:t>: </a:t>
            </a:r>
            <a:r>
              <a:rPr lang="en-IN" dirty="0" err="1"/>
              <a:t>validation_rule</a:t>
            </a:r>
            <a:endParaRPr lang="en-IN" dirty="0"/>
          </a:p>
          <a:p>
            <a:r>
              <a:rPr lang="en-IN"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03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Why was React developed?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585323"/>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t>Complexity of two-way data binding</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Bad UX from using "cascading updates" of DOM tree</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A lot of data on a page changing over time</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Complexity of Facebook's UI architecture</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Shift from MVC mentality</a:t>
            </a:r>
          </a:p>
        </p:txBody>
      </p:sp>
    </p:spTree>
    <p:extLst>
      <p:ext uri="{BB962C8B-B14F-4D97-AF65-F5344CB8AC3E}">
        <p14:creationId xmlns:p14="http://schemas.microsoft.com/office/powerpoint/2010/main" val="1888075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State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Represents internal state or private data of the component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When a component's state data changes, its re-render the component i.e. the rendered </a:t>
            </a:r>
            <a:r>
              <a:rPr lang="en-IN" dirty="0" err="1"/>
              <a:t>markup</a:t>
            </a:r>
            <a:r>
              <a:rPr lang="en-IN" dirty="0"/>
              <a:t> will be updated by re-invoking render() method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Can’t read from outside Component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Can be accessed via </a:t>
            </a:r>
            <a:r>
              <a:rPr lang="en-IN" b="1" dirty="0" err="1"/>
              <a:t>this.state</a:t>
            </a: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dirty="0"/>
              <a:t>Can be updated by </a:t>
            </a:r>
            <a:r>
              <a:rPr lang="en-IN" b="1" dirty="0" err="1"/>
              <a:t>this.setState</a:t>
            </a:r>
            <a:r>
              <a:rPr lang="en-IN" b="1" dirty="0"/>
              <a:t>()</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567287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Applying Style to React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30852" y="1173957"/>
            <a:ext cx="11123344" cy="5632311"/>
          </a:xfrm>
          <a:prstGeom prst="rect">
            <a:avLst/>
          </a:prstGeom>
          <a:noFill/>
        </p:spPr>
        <p:txBody>
          <a:bodyPr wrap="square" rtlCol="0">
            <a:spAutoFit/>
          </a:bodyPr>
          <a:lstStyle/>
          <a:p>
            <a:r>
              <a:rPr lang="en-US" dirty="0"/>
              <a:t>Four ways are there to style React Components</a:t>
            </a:r>
          </a:p>
          <a:p>
            <a:endParaRPr lang="en-US" dirty="0"/>
          </a:p>
          <a:p>
            <a:pPr marL="285750" indent="-285750">
              <a:buFont typeface="Arial" panose="020B0604020202020204" pitchFamily="34" charset="0"/>
              <a:buChar char="•"/>
            </a:pPr>
            <a:r>
              <a:rPr lang="en-IN" b="1" dirty="0"/>
              <a:t>CSS Stylesheet - </a:t>
            </a:r>
            <a:r>
              <a:rPr lang="en-US" dirty="0"/>
              <a:t>When application is more complex then regular </a:t>
            </a:r>
            <a:r>
              <a:rPr lang="en-US" b="1" dirty="0"/>
              <a:t>CSS stylesheets </a:t>
            </a:r>
            <a:r>
              <a:rPr lang="en-US" dirty="0"/>
              <a:t>are recommended</a:t>
            </a:r>
            <a:r>
              <a:rPr lang="en-US" b="1" dirty="0"/>
              <a:t>.</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Inline styling - </a:t>
            </a:r>
            <a:r>
              <a:rPr lang="en-US" dirty="0"/>
              <a:t>If few style properties have to be added, then </a:t>
            </a:r>
            <a:r>
              <a:rPr lang="en-US" b="1" dirty="0"/>
              <a:t>inline styling</a:t>
            </a:r>
            <a:r>
              <a:rPr lang="en-US" dirty="0"/>
              <a:t> is the best option. In React, inline styles are not specified as a string. Instead they are specified with an object whose </a:t>
            </a:r>
            <a:r>
              <a:rPr lang="en-US" b="1" dirty="0"/>
              <a:t>key</a:t>
            </a:r>
            <a:r>
              <a:rPr lang="en-US" dirty="0"/>
              <a:t> is the </a:t>
            </a:r>
            <a:r>
              <a:rPr lang="en-US" b="1" dirty="0" err="1"/>
              <a:t>camelCased</a:t>
            </a:r>
            <a:r>
              <a:rPr lang="en-US" dirty="0"/>
              <a:t> version of the style name, and whose value is the style’s value, usually a string.</a:t>
            </a:r>
          </a:p>
          <a:p>
            <a:pPr marL="285750" indent="-285750">
              <a:buFont typeface="Arial" panose="020B0604020202020204" pitchFamily="34" charset="0"/>
              <a:buChar char="•"/>
            </a:pPr>
            <a:endParaRPr lang="en-US" b="1" dirty="0"/>
          </a:p>
          <a:p>
            <a:pPr marL="285750" indent="-285750" eaLnBrk="0" fontAlgn="base" hangingPunct="0">
              <a:spcBef>
                <a:spcPct val="0"/>
              </a:spcBef>
              <a:spcAft>
                <a:spcPct val="0"/>
              </a:spcAft>
              <a:buFont typeface="Arial" panose="020B0604020202020204" pitchFamily="34" charset="0"/>
              <a:buChar char="•"/>
            </a:pPr>
            <a:r>
              <a:rPr lang="en-US" b="1" dirty="0"/>
              <a:t>CSS-in-JS- </a:t>
            </a:r>
            <a:r>
              <a:rPr lang="en-US" dirty="0"/>
              <a:t>A CSS-in-JS is a CSS file in the form of JS object literals. To define styles, CSS-in-JS uses object. </a:t>
            </a:r>
            <a:r>
              <a:rPr lang="en-US" altLang="en-US" dirty="0"/>
              <a:t>Similar to </a:t>
            </a:r>
            <a:r>
              <a:rPr lang="en-US" altLang="en-US" dirty="0" err="1"/>
              <a:t>css</a:t>
            </a:r>
            <a:r>
              <a:rPr lang="en-US" altLang="en-US" dirty="0"/>
              <a:t> we import </a:t>
            </a:r>
            <a:r>
              <a:rPr lang="en-US" altLang="en-US" dirty="0" err="1"/>
              <a:t>css</a:t>
            </a:r>
            <a:r>
              <a:rPr lang="en-US" altLang="en-US" dirty="0"/>
              <a:t> file </a:t>
            </a:r>
          </a:p>
          <a:p>
            <a:pPr eaLnBrk="0" fontAlgn="base" hangingPunct="0">
              <a:spcBef>
                <a:spcPct val="0"/>
              </a:spcBef>
              <a:spcAft>
                <a:spcPct val="0"/>
              </a:spcAft>
            </a:pPr>
            <a:r>
              <a:rPr lang="en-US" altLang="en-US" dirty="0"/>
              <a:t>     </a:t>
            </a:r>
            <a:r>
              <a:rPr lang="en-US" altLang="en-US" b="1" dirty="0"/>
              <a:t> Example</a:t>
            </a:r>
            <a:r>
              <a:rPr lang="en-US" altLang="en-US" dirty="0"/>
              <a:t>:</a:t>
            </a:r>
            <a:r>
              <a:rPr lang="en-IN" dirty="0"/>
              <a:t>	export default {</a:t>
            </a:r>
          </a:p>
          <a:p>
            <a:r>
              <a:rPr lang="en-IN" dirty="0"/>
              <a:t>				Container: {</a:t>
            </a:r>
          </a:p>
          <a:p>
            <a:r>
              <a:rPr lang="en-IN" dirty="0"/>
              <a:t>						margin: '40px',</a:t>
            </a:r>
          </a:p>
          <a:p>
            <a:r>
              <a:rPr lang="en-IN" dirty="0"/>
              <a:t>						border: '5px dotted green'</a:t>
            </a:r>
          </a:p>
          <a:p>
            <a:r>
              <a:rPr lang="en-IN" dirty="0"/>
              <a:t>					},</a:t>
            </a:r>
          </a:p>
          <a:p>
            <a:r>
              <a:rPr lang="en-IN" dirty="0"/>
              <a:t>			         }</a:t>
            </a:r>
          </a:p>
          <a:p>
            <a:pPr lvl="1" eaLnBrk="0" fontAlgn="base" hangingPunct="0">
              <a:spcBef>
                <a:spcPct val="0"/>
              </a:spcBef>
              <a:spcAft>
                <a:spcPct val="0"/>
              </a:spcAft>
            </a:pPr>
            <a:r>
              <a:rPr lang="en-US" altLang="en-US" dirty="0"/>
              <a:t>	import styles from './filename.css</a:t>
            </a:r>
          </a:p>
          <a:p>
            <a:pPr lvl="1" eaLnBrk="0" fontAlgn="base" hangingPunct="0">
              <a:spcBef>
                <a:spcPct val="0"/>
              </a:spcBef>
              <a:spcAft>
                <a:spcPct val="0"/>
              </a:spcAft>
            </a:pPr>
            <a:r>
              <a:rPr lang="en-US" altLang="en-US" dirty="0"/>
              <a:t>	Then we access to </a:t>
            </a:r>
            <a:r>
              <a:rPr lang="en-US" altLang="en-US" dirty="0" err="1"/>
              <a:t>className</a:t>
            </a:r>
            <a:r>
              <a:rPr lang="en-US" altLang="en-US" dirty="0"/>
              <a:t> as we access to object</a:t>
            </a:r>
          </a:p>
          <a:p>
            <a:pPr lvl="1" eaLnBrk="0" fontAlgn="base" hangingPunct="0">
              <a:spcBef>
                <a:spcPct val="0"/>
              </a:spcBef>
              <a:spcAft>
                <a:spcPct val="0"/>
              </a:spcAft>
            </a:pPr>
            <a:endParaRPr lang="en-US" altLang="en-US" dirty="0"/>
          </a:p>
          <a:p>
            <a:endParaRPr lang="en-IN" dirty="0"/>
          </a:p>
        </p:txBody>
      </p:sp>
      <p:sp>
        <p:nvSpPr>
          <p:cNvPr id="5" name="Rectangle 1"/>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899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Applying Style to React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30852" y="1173957"/>
            <a:ext cx="11123344" cy="6740307"/>
          </a:xfrm>
          <a:prstGeom prst="rect">
            <a:avLst/>
          </a:prstGeom>
          <a:noFill/>
        </p:spPr>
        <p:txBody>
          <a:bodyPr wrap="square" rtlCol="0">
            <a:spAutoFit/>
          </a:bodyPr>
          <a:lstStyle/>
          <a:p>
            <a:pPr lvl="1" eaLnBrk="0" fontAlgn="base" hangingPunct="0">
              <a:spcBef>
                <a:spcPct val="0"/>
              </a:spcBef>
              <a:spcAft>
                <a:spcPct val="0"/>
              </a:spcAft>
            </a:pPr>
            <a:endParaRPr lang="en-US" altLang="en-US" dirty="0"/>
          </a:p>
          <a:p>
            <a:pPr marL="285750" indent="-285750">
              <a:buFont typeface="Arial" panose="020B0604020202020204" pitchFamily="34" charset="0"/>
              <a:buChar char="•"/>
            </a:pPr>
            <a:r>
              <a:rPr lang="en-US" b="1" dirty="0"/>
              <a:t>Styled-components - Styled-components </a:t>
            </a:r>
            <a:r>
              <a:rPr lang="en-US" dirty="0"/>
              <a:t>is a library for React and React Native that allows you to use component-level styles in your application that are written with a mixture of JavaScript and CSS.</a:t>
            </a:r>
          </a:p>
          <a:p>
            <a:pPr marL="285750" indent="-285750">
              <a:buFont typeface="Arial" panose="020B0604020202020204" pitchFamily="34" charset="0"/>
              <a:buChar char="•"/>
            </a:pPr>
            <a:endParaRPr lang="en-US" dirty="0"/>
          </a:p>
          <a:p>
            <a:pPr lvl="1" eaLnBrk="0" fontAlgn="base" hangingPunct="0">
              <a:spcBef>
                <a:spcPct val="0"/>
              </a:spcBef>
              <a:spcAft>
                <a:spcPct val="0"/>
              </a:spcAft>
              <a:buFontTx/>
              <a:buChar char="•"/>
            </a:pPr>
            <a:r>
              <a:rPr lang="en-US" altLang="en-US" dirty="0"/>
              <a:t>First we need to install styled-components library</a:t>
            </a:r>
          </a:p>
          <a:p>
            <a:pPr lvl="1" eaLnBrk="0" fontAlgn="base" hangingPunct="0">
              <a:spcBef>
                <a:spcPct val="0"/>
              </a:spcBef>
              <a:spcAft>
                <a:spcPct val="0"/>
              </a:spcAft>
              <a:buFontTx/>
              <a:buChar char="•"/>
            </a:pPr>
            <a:endParaRPr lang="en-US" altLang="en-US" dirty="0"/>
          </a:p>
          <a:p>
            <a:pPr lvl="1" eaLnBrk="0" fontAlgn="base" hangingPunct="0">
              <a:spcBef>
                <a:spcPct val="0"/>
              </a:spcBef>
              <a:spcAft>
                <a:spcPct val="0"/>
              </a:spcAft>
              <a:buFontTx/>
              <a:buChar char="•"/>
            </a:pPr>
            <a:r>
              <a:rPr lang="en-US" altLang="en-US" dirty="0" err="1"/>
              <a:t>npm</a:t>
            </a:r>
            <a:r>
              <a:rPr lang="en-US" altLang="en-US" dirty="0"/>
              <a:t> install styled-components –save</a:t>
            </a:r>
          </a:p>
          <a:p>
            <a:pPr lvl="1" eaLnBrk="0" fontAlgn="base" hangingPunct="0">
              <a:spcBef>
                <a:spcPct val="0"/>
              </a:spcBef>
              <a:spcAft>
                <a:spcPct val="0"/>
              </a:spcAft>
              <a:buFontTx/>
              <a:buChar char="•"/>
            </a:pPr>
            <a:endParaRPr lang="en-US" altLang="en-US" dirty="0"/>
          </a:p>
          <a:p>
            <a:pPr lvl="1" eaLnBrk="0" fontAlgn="base" hangingPunct="0">
              <a:spcBef>
                <a:spcPct val="0"/>
              </a:spcBef>
              <a:spcAft>
                <a:spcPct val="0"/>
              </a:spcAft>
              <a:buFontTx/>
              <a:buChar char="•"/>
            </a:pPr>
            <a:r>
              <a:rPr lang="en-US" altLang="en-US" dirty="0"/>
              <a:t>Now we can create a variable by selecting a particular html element where we store our style keys </a:t>
            </a:r>
          </a:p>
          <a:p>
            <a:pPr lvl="1" eaLnBrk="0" fontAlgn="base" hangingPunct="0">
              <a:spcBef>
                <a:spcPct val="0"/>
              </a:spcBef>
              <a:spcAft>
                <a:spcPct val="0"/>
              </a:spcAft>
            </a:pPr>
            <a:r>
              <a:rPr lang="en-US" altLang="en-US" dirty="0"/>
              <a:t>	</a:t>
            </a:r>
          </a:p>
          <a:p>
            <a:pPr lvl="1" eaLnBrk="0" fontAlgn="base" hangingPunct="0">
              <a:spcBef>
                <a:spcPct val="0"/>
              </a:spcBef>
              <a:spcAft>
                <a:spcPct val="0"/>
              </a:spcAft>
            </a:pPr>
            <a:r>
              <a:rPr lang="en-US" altLang="en-US" dirty="0"/>
              <a:t>	Example:</a:t>
            </a:r>
          </a:p>
          <a:p>
            <a:pPr lvl="1" eaLnBrk="0" fontAlgn="base" hangingPunct="0">
              <a:spcBef>
                <a:spcPct val="0"/>
              </a:spcBef>
              <a:spcAft>
                <a:spcPct val="0"/>
              </a:spcAft>
            </a:pPr>
            <a:r>
              <a:rPr lang="en-US" altLang="en-US" dirty="0"/>
              <a:t>		</a:t>
            </a:r>
            <a:r>
              <a:rPr lang="en-US" altLang="en-US" dirty="0" err="1"/>
              <a:t>const</a:t>
            </a:r>
            <a:r>
              <a:rPr lang="en-US" altLang="en-US" dirty="0"/>
              <a:t> </a:t>
            </a:r>
            <a:r>
              <a:rPr lang="en-US" altLang="en-US" dirty="0" err="1"/>
              <a:t>Div</a:t>
            </a:r>
            <a:r>
              <a:rPr lang="en-US" altLang="en-US" dirty="0"/>
              <a:t> = </a:t>
            </a:r>
            <a:r>
              <a:rPr lang="en-US" altLang="en-US" dirty="0" err="1"/>
              <a:t>styled.htmlElemnet`color</a:t>
            </a:r>
            <a:r>
              <a:rPr lang="en-US" altLang="en-US" dirty="0"/>
              <a:t>: pink;`</a:t>
            </a:r>
          </a:p>
          <a:p>
            <a:pPr lvl="1" eaLnBrk="0" fontAlgn="base" hangingPunct="0">
              <a:spcBef>
                <a:spcPct val="0"/>
              </a:spcBef>
              <a:spcAft>
                <a:spcPct val="0"/>
              </a:spcAft>
              <a:buFontTx/>
              <a:buChar char="•"/>
            </a:pPr>
            <a:endParaRPr lang="en-US" altLang="en-US" dirty="0"/>
          </a:p>
          <a:p>
            <a:pPr lvl="1" eaLnBrk="0" fontAlgn="base" hangingPunct="0">
              <a:spcBef>
                <a:spcPct val="0"/>
              </a:spcBef>
              <a:spcAft>
                <a:spcPct val="0"/>
              </a:spcAft>
              <a:buFontTx/>
              <a:buChar char="•"/>
            </a:pPr>
            <a:r>
              <a:rPr lang="en-US" altLang="en-US" dirty="0"/>
              <a:t>Then we use the name of our variable as a wrapper &lt;</a:t>
            </a:r>
            <a:r>
              <a:rPr lang="en-US" altLang="en-US" dirty="0" err="1"/>
              <a:t>Div</a:t>
            </a:r>
            <a:r>
              <a:rPr lang="en-US" altLang="en-US" dirty="0"/>
              <a:t>&gt;&lt;/</a:t>
            </a:r>
            <a:r>
              <a:rPr lang="en-US" altLang="en-US" dirty="0" err="1"/>
              <a:t>Div</a:t>
            </a:r>
            <a:r>
              <a:rPr lang="en-US" altLang="en-US" dirty="0"/>
              <a:t>&gt; kind of react component</a:t>
            </a:r>
          </a:p>
          <a:p>
            <a:pPr lvl="0" eaLnBrk="0" fontAlgn="base" hangingPunct="0">
              <a:spcBef>
                <a:spcPct val="0"/>
              </a:spcBef>
              <a:spcAft>
                <a:spcPct val="0"/>
              </a:spcAft>
            </a:pPr>
            <a:endParaRPr lang="en-US" altLang="en-US" dirty="0">
              <a:latin typeface="Arial" panose="020B0604020202020204" pitchFamily="34" charset="0"/>
            </a:endParaRPr>
          </a:p>
          <a:p>
            <a:pPr lvl="1"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b="1" dirty="0"/>
          </a:p>
          <a:p>
            <a:endParaRPr lang="en-IN" b="1" dirty="0"/>
          </a:p>
          <a:p>
            <a:endParaRPr lang="en-US" dirty="0"/>
          </a:p>
          <a:p>
            <a:pPr marL="285750" indent="-285750">
              <a:buFont typeface="Arial" panose="020B0604020202020204" pitchFamily="34" charset="0"/>
              <a:buChar char="•"/>
            </a:pPr>
            <a:endParaRPr lang="en-IN" dirty="0"/>
          </a:p>
          <a:p>
            <a:endParaRPr lang="en-IN" dirty="0"/>
          </a:p>
        </p:txBody>
      </p:sp>
      <p:sp>
        <p:nvSpPr>
          <p:cNvPr id="5" name="Rectangle 1"/>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6980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API</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308324"/>
          </a:xfrm>
          <a:prstGeom prst="rect">
            <a:avLst/>
          </a:prstGeom>
          <a:noFill/>
        </p:spPr>
        <p:txBody>
          <a:bodyPr wrap="square" rtlCol="0">
            <a:spAutoFit/>
          </a:bodyPr>
          <a:lstStyle/>
          <a:p>
            <a:r>
              <a:rPr lang="en-US" dirty="0"/>
              <a:t>Three useful methods or API of React Component: </a:t>
            </a:r>
          </a:p>
          <a:p>
            <a:pPr marL="285750" indent="-285750">
              <a:buFont typeface="Arial" panose="020B0604020202020204" pitchFamily="34" charset="0"/>
              <a:buChar char="•"/>
            </a:pPr>
            <a:r>
              <a:rPr lang="en-US" b="1" dirty="0" err="1"/>
              <a:t>setState</a:t>
            </a:r>
            <a:r>
              <a:rPr lang="en-US" b="1" dirty="0"/>
              <a:t>() </a:t>
            </a:r>
            <a:r>
              <a:rPr lang="en-US" dirty="0"/>
              <a:t>– This method is used to update the state of the component. It says with the  </a:t>
            </a:r>
            <a:r>
              <a:rPr lang="en-US" b="1" dirty="0"/>
              <a:t>React</a:t>
            </a:r>
            <a:r>
              <a:rPr lang="en-US" dirty="0"/>
              <a:t> that "let's  </a:t>
            </a:r>
            <a:r>
              <a:rPr lang="en-US" b="1" dirty="0"/>
              <a:t>re-render</a:t>
            </a:r>
            <a:r>
              <a:rPr lang="en-US" dirty="0"/>
              <a:t> the </a:t>
            </a:r>
            <a:r>
              <a:rPr lang="en-US" b="1" dirty="0"/>
              <a:t>Component</a:t>
            </a:r>
            <a:r>
              <a:rPr lang="en-US" dirty="0"/>
              <a:t> on interface based on changes of the status.</a:t>
            </a:r>
          </a:p>
          <a:p>
            <a:endParaRPr lang="en-US" dirty="0"/>
          </a:p>
          <a:p>
            <a:pPr marL="285750" indent="-285750">
              <a:buFont typeface="Arial" panose="020B0604020202020204" pitchFamily="34" charset="0"/>
              <a:buChar char="•"/>
            </a:pPr>
            <a:r>
              <a:rPr lang="en-US" b="1" dirty="0" err="1"/>
              <a:t>forceUpdate</a:t>
            </a:r>
            <a:r>
              <a:rPr lang="en-US" b="1" dirty="0"/>
              <a:t>() </a:t>
            </a:r>
            <a:r>
              <a:rPr lang="en-US" dirty="0"/>
              <a:t>– This method is used to forcefully update the </a:t>
            </a:r>
            <a:r>
              <a:rPr lang="en-US" b="1" dirty="0"/>
              <a:t>Component</a:t>
            </a:r>
            <a:r>
              <a:rPr lang="en-US" dirty="0"/>
              <a:t> or </a:t>
            </a:r>
            <a:r>
              <a:rPr lang="en-US" b="1" dirty="0"/>
              <a:t>re-render</a:t>
            </a:r>
            <a:r>
              <a:rPr lang="en-US" dirty="0"/>
              <a:t> the </a:t>
            </a:r>
            <a:r>
              <a:rPr lang="en-US" b="1" dirty="0"/>
              <a:t>Component</a:t>
            </a:r>
            <a:r>
              <a:rPr lang="en-US" dirty="0"/>
              <a:t> manually without the change in state.</a:t>
            </a:r>
          </a:p>
          <a:p>
            <a:endParaRPr lang="en-US" dirty="0"/>
          </a:p>
          <a:p>
            <a:pPr marL="285750" indent="-285750">
              <a:buFont typeface="Arial" panose="020B0604020202020204" pitchFamily="34" charset="0"/>
              <a:buChar char="•"/>
            </a:pPr>
            <a:r>
              <a:rPr lang="en-US" b="1" dirty="0" err="1"/>
              <a:t>ReactDOM.findDOMNode</a:t>
            </a:r>
            <a:r>
              <a:rPr lang="en-US" b="1" dirty="0"/>
              <a:t>() </a:t>
            </a:r>
            <a:r>
              <a:rPr lang="en-US" dirty="0"/>
              <a:t>– This method is used </a:t>
            </a:r>
            <a:r>
              <a:rPr lang="en-IN" dirty="0"/>
              <a:t>to find a </a:t>
            </a:r>
            <a:r>
              <a:rPr lang="en-IN" b="1" dirty="0"/>
              <a:t>Node</a:t>
            </a:r>
            <a:r>
              <a:rPr lang="en-IN" dirty="0"/>
              <a:t> in </a:t>
            </a:r>
            <a:r>
              <a:rPr lang="en-IN" b="1" dirty="0"/>
              <a:t>DOM</a:t>
            </a:r>
            <a:r>
              <a:rPr lang="en-IN" dirty="0"/>
              <a:t> and perform </a:t>
            </a:r>
            <a:r>
              <a:rPr lang="en-IN" b="1" dirty="0"/>
              <a:t>DOM</a:t>
            </a:r>
            <a:r>
              <a:rPr lang="en-IN" dirty="0"/>
              <a:t> manipulation.</a:t>
            </a:r>
          </a:p>
        </p:txBody>
      </p:sp>
    </p:spTree>
    <p:extLst>
      <p:ext uri="{BB962C8B-B14F-4D97-AF65-F5344CB8AC3E}">
        <p14:creationId xmlns:p14="http://schemas.microsoft.com/office/powerpoint/2010/main" val="721892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4524315"/>
          </a:xfrm>
          <a:prstGeom prst="rect">
            <a:avLst/>
          </a:prstGeom>
          <a:noFill/>
        </p:spPr>
        <p:txBody>
          <a:bodyPr wrap="square" rtlCol="0">
            <a:spAutoFit/>
          </a:bodyPr>
          <a:lstStyle/>
          <a:p>
            <a:pPr fontAlgn="base"/>
            <a:r>
              <a:rPr lang="en-US" dirty="0"/>
              <a:t>Every React Component has a lifecycle of its own, lifecycle of a component can be defined as the series of methods that are invoked in different stages of the component’s existence. A React Component can go through four stages of its life as follows.</a:t>
            </a:r>
          </a:p>
          <a:p>
            <a:pPr marL="285750" indent="-285750" fontAlgn="base">
              <a:buFont typeface="Arial" panose="020B0604020202020204" pitchFamily="34" charset="0"/>
              <a:buChar char="•"/>
            </a:pPr>
            <a:r>
              <a:rPr lang="en-US" b="1" dirty="0"/>
              <a:t>Initialization:</a:t>
            </a:r>
            <a:r>
              <a:rPr lang="en-US" dirty="0"/>
              <a:t> This is the stage where the component is constructed with the given Props and default state. This is done in the constructor of a Component Class.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Mounting:</a:t>
            </a:r>
            <a:r>
              <a:rPr lang="en-US" dirty="0"/>
              <a:t> Mounting is the stage of rendering the JSX returned by the render method itself.</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Updating:</a:t>
            </a:r>
            <a:r>
              <a:rPr lang="en-US" dirty="0"/>
              <a:t> Updating is the stage when the state of a component is updated and the application is repainted.</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Unmounting:</a:t>
            </a:r>
            <a:r>
              <a:rPr lang="en-US" dirty="0"/>
              <a:t> As the name suggests Unmounting is the final step of the component lifecycle where the component is removed from the page.</a:t>
            </a:r>
          </a:p>
          <a:p>
            <a:pPr marL="285750" indent="-285750" fontAlgn="base">
              <a:buFont typeface="Arial" panose="020B0604020202020204" pitchFamily="34" charset="0"/>
              <a:buChar char="•"/>
            </a:pPr>
            <a:endParaRPr lang="en-US" dirty="0"/>
          </a:p>
          <a:p>
            <a:pPr fontAlgn="base"/>
            <a:r>
              <a:rPr lang="en-US" dirty="0"/>
              <a:t>React provides the developers a set of predefined functions that if present is invoked around specific events in the lifetime of the component. Developers are supposed to override the functions with desired logic to execute accordingly.</a:t>
            </a:r>
          </a:p>
        </p:txBody>
      </p:sp>
    </p:spTree>
    <p:extLst>
      <p:ext uri="{BB962C8B-B14F-4D97-AF65-F5344CB8AC3E}">
        <p14:creationId xmlns:p14="http://schemas.microsoft.com/office/powerpoint/2010/main" val="4615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369332"/>
          </a:xfrm>
          <a:prstGeom prst="rect">
            <a:avLst/>
          </a:prstGeom>
          <a:noFill/>
        </p:spPr>
        <p:txBody>
          <a:bodyPr wrap="square" rtlCol="0">
            <a:spAutoFit/>
          </a:bodyPr>
          <a:lstStyle/>
          <a:p>
            <a:pPr fontAlgn="base"/>
            <a:endParaRPr lang="en-US" dirty="0"/>
          </a:p>
        </p:txBody>
      </p:sp>
      <p:pic>
        <p:nvPicPr>
          <p:cNvPr id="2050" name="Picture 2" descr="https://cdn-images-1.medium.com/max/1000/1*sn-ftowp0_VVRbeUAFEC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11" y="1343769"/>
            <a:ext cx="9525000"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110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a:t>
            </a:r>
            <a:r>
              <a:rPr lang="en-IN" sz="3200" b="1" i="1" spc="-67" dirty="0" err="1">
                <a:solidFill>
                  <a:schemeClr val="bg1">
                    <a:lumMod val="50000"/>
                  </a:schemeClr>
                </a:solidFill>
                <a:latin typeface="Arial" pitchFamily="34" charset="0"/>
                <a:cs typeface="Arial" pitchFamily="34" charset="0"/>
              </a:rPr>
              <a:t>Initilaization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333330"/>
            <a:ext cx="11123344" cy="3139321"/>
          </a:xfrm>
          <a:prstGeom prst="rect">
            <a:avLst/>
          </a:prstGeom>
          <a:noFill/>
        </p:spPr>
        <p:txBody>
          <a:bodyPr wrap="square" rtlCol="0">
            <a:spAutoFit/>
          </a:bodyPr>
          <a:lstStyle/>
          <a:p>
            <a:pPr fontAlgn="base"/>
            <a:r>
              <a:rPr lang="en-US" b="1" dirty="0"/>
              <a:t>Initialization</a:t>
            </a:r>
            <a:r>
              <a:rPr lang="en-US" dirty="0"/>
              <a:t>: In this phase the developer has to define the props and initial state of the component this is generally done in the constructor of the component. The following code snippet describes the initialization process.</a:t>
            </a:r>
          </a:p>
          <a:p>
            <a:pPr fontAlgn="base"/>
            <a:endParaRPr lang="en-US" dirty="0"/>
          </a:p>
          <a:p>
            <a:pPr fontAlgn="base"/>
            <a:r>
              <a:rPr lang="en-US" dirty="0"/>
              <a:t>class Clock extends </a:t>
            </a:r>
            <a:r>
              <a:rPr lang="en-US" dirty="0" err="1"/>
              <a:t>React.Component</a:t>
            </a:r>
            <a:r>
              <a:rPr lang="en-US" dirty="0"/>
              <a:t> { </a:t>
            </a:r>
          </a:p>
          <a:p>
            <a:pPr fontAlgn="base"/>
            <a:r>
              <a:rPr lang="en-US" dirty="0"/>
              <a:t>    constructor(props) </a:t>
            </a:r>
          </a:p>
          <a:p>
            <a:pPr fontAlgn="base"/>
            <a:r>
              <a:rPr lang="en-US" dirty="0"/>
              <a:t>    {    </a:t>
            </a:r>
          </a:p>
          <a:p>
            <a:pPr fontAlgn="base"/>
            <a:r>
              <a:rPr lang="en-US" dirty="0"/>
              <a:t>	super(props);  </a:t>
            </a:r>
          </a:p>
          <a:p>
            <a:pPr fontAlgn="base"/>
            <a:r>
              <a:rPr lang="en-US" dirty="0"/>
              <a:t>          </a:t>
            </a:r>
          </a:p>
          <a:p>
            <a:pPr fontAlgn="base"/>
            <a:r>
              <a:rPr lang="en-US" dirty="0"/>
              <a:t>	</a:t>
            </a:r>
            <a:r>
              <a:rPr lang="en-US" dirty="0" err="1"/>
              <a:t>this.state</a:t>
            </a:r>
            <a:r>
              <a:rPr lang="en-US" dirty="0"/>
              <a:t> = { date : new Date() };  </a:t>
            </a:r>
          </a:p>
          <a:p>
            <a:pPr fontAlgn="base"/>
            <a:r>
              <a:rPr lang="en-US" dirty="0"/>
              <a:t>    } </a:t>
            </a:r>
          </a:p>
          <a:p>
            <a:pPr fontAlgn="base"/>
            <a:r>
              <a:rPr lang="en-US" dirty="0"/>
              <a:t>} </a:t>
            </a:r>
          </a:p>
        </p:txBody>
      </p:sp>
    </p:spTree>
    <p:extLst>
      <p:ext uri="{BB962C8B-B14F-4D97-AF65-F5344CB8AC3E}">
        <p14:creationId xmlns:p14="http://schemas.microsoft.com/office/powerpoint/2010/main" val="1457811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Mounting</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3416320"/>
          </a:xfrm>
          <a:prstGeom prst="rect">
            <a:avLst/>
          </a:prstGeom>
          <a:noFill/>
        </p:spPr>
        <p:txBody>
          <a:bodyPr wrap="square" rtlCol="0">
            <a:spAutoFit/>
          </a:bodyPr>
          <a:lstStyle/>
          <a:p>
            <a:pPr fontAlgn="base"/>
            <a:r>
              <a:rPr lang="en-US" b="1" dirty="0"/>
              <a:t>Mounting</a:t>
            </a:r>
            <a:r>
              <a:rPr lang="en-US" dirty="0"/>
              <a:t>: Mounting is the phase of the component </a:t>
            </a:r>
            <a:r>
              <a:rPr lang="en-US" dirty="0" err="1"/>
              <a:t>lifecyle</a:t>
            </a:r>
            <a:r>
              <a:rPr lang="en-US" dirty="0"/>
              <a:t> when the initialization of the component is completed and the component is mounted on the DOM and rendered for the first time in the webpage. </a:t>
            </a:r>
          </a:p>
          <a:p>
            <a:pPr fontAlgn="base"/>
            <a:endParaRPr lang="en-US" dirty="0"/>
          </a:p>
          <a:p>
            <a:pPr fontAlgn="base"/>
            <a:r>
              <a:rPr lang="en-US" dirty="0"/>
              <a:t>Mounting phase consists of two such predefined functions as described below.</a:t>
            </a:r>
          </a:p>
          <a:p>
            <a:pPr fontAlgn="base"/>
            <a:endParaRPr lang="en-US" dirty="0"/>
          </a:p>
          <a:p>
            <a:pPr fontAlgn="base"/>
            <a:r>
              <a:rPr lang="en-US" b="1" dirty="0"/>
              <a:t>1- </a:t>
            </a:r>
            <a:r>
              <a:rPr lang="en-US" b="1" dirty="0" err="1"/>
              <a:t>componentWillMount</a:t>
            </a:r>
            <a:r>
              <a:rPr lang="en-US" b="1" dirty="0"/>
              <a:t>() Function</a:t>
            </a:r>
            <a:r>
              <a:rPr lang="en-US" dirty="0"/>
              <a:t>: As the name clearly suggests, this function is invoked right before the component is mounted on the DOM i.e. this function gets invoked once before the render() function is executed for the first time.</a:t>
            </a:r>
          </a:p>
          <a:p>
            <a:pPr fontAlgn="base"/>
            <a:endParaRPr lang="en-US" dirty="0"/>
          </a:p>
          <a:p>
            <a:pPr fontAlgn="base"/>
            <a:r>
              <a:rPr lang="en-US" b="1" dirty="0"/>
              <a:t>2- </a:t>
            </a:r>
            <a:r>
              <a:rPr lang="en-US" b="1" dirty="0" err="1"/>
              <a:t>componentDidMount</a:t>
            </a:r>
            <a:r>
              <a:rPr lang="en-US" b="1" dirty="0"/>
              <a:t>() Function</a:t>
            </a:r>
            <a:r>
              <a:rPr lang="en-US" dirty="0"/>
              <a:t>: Similarly as the previous one this function is invoked right after the component is mounted on the DOM i.e. this function gets invoked once after the render() function is executed for the first time.</a:t>
            </a:r>
          </a:p>
          <a:p>
            <a:pPr fontAlgn="base"/>
            <a:endParaRPr lang="en-US" dirty="0"/>
          </a:p>
        </p:txBody>
      </p:sp>
    </p:spTree>
    <p:extLst>
      <p:ext uri="{BB962C8B-B14F-4D97-AF65-F5344CB8AC3E}">
        <p14:creationId xmlns:p14="http://schemas.microsoft.com/office/powerpoint/2010/main" val="2578720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a:t>
            </a:r>
            <a:r>
              <a:rPr lang="en-IN" sz="3200" b="1" i="1" spc="-67" dirty="0" err="1">
                <a:solidFill>
                  <a:schemeClr val="bg1">
                    <a:lumMod val="50000"/>
                  </a:schemeClr>
                </a:solidFill>
                <a:latin typeface="Arial" pitchFamily="34" charset="0"/>
                <a:cs typeface="Arial" pitchFamily="34" charset="0"/>
              </a:rPr>
              <a:t>Updation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4801314"/>
          </a:xfrm>
          <a:prstGeom prst="rect">
            <a:avLst/>
          </a:prstGeom>
          <a:noFill/>
        </p:spPr>
        <p:txBody>
          <a:bodyPr wrap="square" rtlCol="0">
            <a:spAutoFit/>
          </a:bodyPr>
          <a:lstStyle/>
          <a:p>
            <a:pPr fontAlgn="base"/>
            <a:r>
              <a:rPr lang="en-US" b="1" dirty="0" err="1"/>
              <a:t>Updation</a:t>
            </a:r>
            <a:r>
              <a:rPr lang="en-US" b="1" dirty="0"/>
              <a:t>: </a:t>
            </a:r>
            <a:r>
              <a:rPr lang="en-US" dirty="0"/>
              <a:t>This is the phase where the states and props of a component are updated followed by some user events such as clicking, pressing a key on keyboard etc. The following are the descriptions of functions that are invoked at different points of </a:t>
            </a:r>
            <a:r>
              <a:rPr lang="en-US" dirty="0" err="1"/>
              <a:t>Updation</a:t>
            </a:r>
            <a:r>
              <a:rPr lang="en-US" dirty="0"/>
              <a:t> phase.</a:t>
            </a:r>
          </a:p>
          <a:p>
            <a:pPr fontAlgn="base"/>
            <a:endParaRPr lang="en-US" dirty="0"/>
          </a:p>
          <a:p>
            <a:pPr fontAlgn="base"/>
            <a:r>
              <a:rPr lang="en-US" b="1" dirty="0"/>
              <a:t>1- </a:t>
            </a:r>
            <a:r>
              <a:rPr lang="en-US" b="1" dirty="0" err="1"/>
              <a:t>componentWillRecieveProps</a:t>
            </a:r>
            <a:r>
              <a:rPr lang="en-US" b="1" dirty="0"/>
              <a:t>() Function</a:t>
            </a:r>
            <a:r>
              <a:rPr lang="en-US" dirty="0"/>
              <a:t>: This is a Props exclusive Function and is independent of States. This function is invoked before a mounted component gets its props reassigned. The function is passed the new set of Props which may or may not be identical to the original Props. Thus checking is a mandatory step in this regards. The following code snippet shows a sample use-case.</a:t>
            </a:r>
          </a:p>
          <a:p>
            <a:pPr fontAlgn="base"/>
            <a:r>
              <a:rPr lang="en-US" dirty="0"/>
              <a:t>	</a:t>
            </a:r>
          </a:p>
          <a:p>
            <a:pPr fontAlgn="base"/>
            <a:r>
              <a:rPr lang="en-US" dirty="0"/>
              <a:t>	</a:t>
            </a:r>
            <a:r>
              <a:rPr lang="en-US" dirty="0" err="1"/>
              <a:t>componentWillRecieveProps</a:t>
            </a:r>
            <a:r>
              <a:rPr lang="en-US" dirty="0"/>
              <a:t>(</a:t>
            </a:r>
            <a:r>
              <a:rPr lang="en-US" dirty="0" err="1"/>
              <a:t>newProps</a:t>
            </a:r>
            <a:r>
              <a:rPr lang="en-US" dirty="0"/>
              <a:t>) </a:t>
            </a:r>
          </a:p>
          <a:p>
            <a:pPr fontAlgn="base"/>
            <a:r>
              <a:rPr lang="en-US" dirty="0"/>
              <a:t>	{ </a:t>
            </a:r>
          </a:p>
          <a:p>
            <a:pPr fontAlgn="base"/>
            <a:r>
              <a:rPr lang="en-US" dirty="0"/>
              <a:t>   		 if (</a:t>
            </a:r>
            <a:r>
              <a:rPr lang="en-US" dirty="0" err="1"/>
              <a:t>this.props</a:t>
            </a:r>
            <a:r>
              <a:rPr lang="en-US" dirty="0"/>
              <a:t> !== </a:t>
            </a:r>
            <a:r>
              <a:rPr lang="en-US" dirty="0" err="1"/>
              <a:t>newProps</a:t>
            </a:r>
            <a:r>
              <a:rPr lang="en-US" dirty="0"/>
              <a:t>)</a:t>
            </a:r>
          </a:p>
          <a:p>
            <a:pPr fontAlgn="base"/>
            <a:r>
              <a:rPr lang="en-US" dirty="0"/>
              <a:t>		 { </a:t>
            </a:r>
          </a:p>
          <a:p>
            <a:pPr fontAlgn="base"/>
            <a:r>
              <a:rPr lang="en-US" dirty="0"/>
              <a:t>        			console.log(" New Props have been assigned "); </a:t>
            </a:r>
          </a:p>
          <a:p>
            <a:pPr fontAlgn="base"/>
            <a:r>
              <a:rPr lang="en-US" dirty="0"/>
              <a:t>        			// Use </a:t>
            </a:r>
            <a:r>
              <a:rPr lang="en-US" dirty="0" err="1"/>
              <a:t>this.setState</a:t>
            </a:r>
            <a:r>
              <a:rPr lang="en-US" dirty="0"/>
              <a:t>() to </a:t>
            </a:r>
            <a:r>
              <a:rPr lang="en-US" dirty="0" err="1"/>
              <a:t>rerender</a:t>
            </a:r>
            <a:r>
              <a:rPr lang="en-US" dirty="0"/>
              <a:t> the page. </a:t>
            </a:r>
          </a:p>
          <a:p>
            <a:pPr fontAlgn="base"/>
            <a:r>
              <a:rPr lang="en-US" dirty="0"/>
              <a:t>    		} </a:t>
            </a:r>
          </a:p>
          <a:p>
            <a:pPr fontAlgn="base"/>
            <a:r>
              <a:rPr lang="en-US" dirty="0"/>
              <a:t>	} </a:t>
            </a:r>
          </a:p>
        </p:txBody>
      </p:sp>
    </p:spTree>
    <p:extLst>
      <p:ext uri="{BB962C8B-B14F-4D97-AF65-F5344CB8AC3E}">
        <p14:creationId xmlns:p14="http://schemas.microsoft.com/office/powerpoint/2010/main" val="965965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a:t>
            </a:r>
            <a:r>
              <a:rPr lang="en-IN" sz="3200" b="1" i="1" spc="-67" dirty="0" err="1">
                <a:solidFill>
                  <a:schemeClr val="bg1">
                    <a:lumMod val="50000"/>
                  </a:schemeClr>
                </a:solidFill>
                <a:latin typeface="Arial" pitchFamily="34" charset="0"/>
                <a:cs typeface="Arial" pitchFamily="34" charset="0"/>
              </a:rPr>
              <a:t>Updation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4801314"/>
          </a:xfrm>
          <a:prstGeom prst="rect">
            <a:avLst/>
          </a:prstGeom>
          <a:noFill/>
        </p:spPr>
        <p:txBody>
          <a:bodyPr wrap="square" rtlCol="0">
            <a:spAutoFit/>
          </a:bodyPr>
          <a:lstStyle/>
          <a:p>
            <a:pPr fontAlgn="base"/>
            <a:r>
              <a:rPr lang="en-US" b="1" dirty="0"/>
              <a:t>2- </a:t>
            </a:r>
            <a:r>
              <a:rPr lang="en-US" b="1" dirty="0" err="1"/>
              <a:t>setState</a:t>
            </a:r>
            <a:r>
              <a:rPr lang="en-US" b="1" dirty="0"/>
              <a:t>() Function</a:t>
            </a:r>
            <a:r>
              <a:rPr lang="en-US" dirty="0"/>
              <a:t>: This is not particularly a Lifecycle function and can be invoked explicitly at any instant. This function is used to update the State of a component. </a:t>
            </a:r>
          </a:p>
          <a:p>
            <a:pPr fontAlgn="base"/>
            <a:endParaRPr lang="en-US" dirty="0"/>
          </a:p>
          <a:p>
            <a:pPr fontAlgn="base"/>
            <a:r>
              <a:rPr lang="en-US" b="1" dirty="0"/>
              <a:t>3-</a:t>
            </a:r>
            <a:r>
              <a:rPr lang="en-US" dirty="0"/>
              <a:t> </a:t>
            </a:r>
            <a:r>
              <a:rPr lang="en-IN" b="1" dirty="0" err="1"/>
              <a:t>shouldComponentUpdate</a:t>
            </a:r>
            <a:r>
              <a:rPr lang="en-IN" b="1" dirty="0"/>
              <a:t>() Function</a:t>
            </a:r>
            <a:r>
              <a:rPr lang="en-IN" dirty="0"/>
              <a:t>:</a:t>
            </a:r>
            <a:r>
              <a:rPr lang="en-US" dirty="0"/>
              <a:t>By default, every state or props update re-render the page but this may not always be the desired outcome, sometimes it is desired that on updating the page will not be repainted. </a:t>
            </a:r>
          </a:p>
          <a:p>
            <a:pPr fontAlgn="base"/>
            <a:endParaRPr lang="en-US" dirty="0"/>
          </a:p>
          <a:p>
            <a:pPr fontAlgn="base"/>
            <a:r>
              <a:rPr lang="en-US" dirty="0"/>
              <a:t>The </a:t>
            </a:r>
            <a:r>
              <a:rPr lang="en-US" dirty="0" err="1"/>
              <a:t>shouldComponentUpdate</a:t>
            </a:r>
            <a:r>
              <a:rPr lang="en-US" dirty="0"/>
              <a:t>() Function fulfills the requirement by letting React know whether the component’s output will be affected by the update or not. </a:t>
            </a:r>
          </a:p>
          <a:p>
            <a:pPr fontAlgn="base"/>
            <a:endParaRPr lang="en-US" dirty="0"/>
          </a:p>
          <a:p>
            <a:pPr fontAlgn="base"/>
            <a:r>
              <a:rPr lang="en-US" dirty="0" err="1"/>
              <a:t>shouldComponentUpdate</a:t>
            </a:r>
            <a:r>
              <a:rPr lang="en-US" dirty="0"/>
              <a:t>() is invoked before rendering an already mounted component when new props or state are being received. </a:t>
            </a:r>
          </a:p>
          <a:p>
            <a:pPr fontAlgn="base"/>
            <a:endParaRPr lang="en-US" dirty="0"/>
          </a:p>
          <a:p>
            <a:pPr fontAlgn="base"/>
            <a:r>
              <a:rPr lang="en-US" dirty="0"/>
              <a:t>If </a:t>
            </a:r>
            <a:r>
              <a:rPr lang="en-US" dirty="0" err="1"/>
              <a:t>shouldComponentUpdate</a:t>
            </a:r>
            <a:r>
              <a:rPr lang="en-US" dirty="0"/>
              <a:t>()  returned false then the subsequent steps of rendering will not be carried out. </a:t>
            </a:r>
          </a:p>
          <a:p>
            <a:pPr fontAlgn="base"/>
            <a:endParaRPr lang="en-US" dirty="0"/>
          </a:p>
          <a:p>
            <a:pPr fontAlgn="base"/>
            <a:r>
              <a:rPr lang="en-US" dirty="0"/>
              <a:t>This function can’t be used in case of </a:t>
            </a:r>
            <a:r>
              <a:rPr lang="en-US" dirty="0" err="1"/>
              <a:t>forceUpdate</a:t>
            </a:r>
            <a:r>
              <a:rPr lang="en-US" dirty="0"/>
              <a:t>(). </a:t>
            </a:r>
          </a:p>
          <a:p>
            <a:pPr fontAlgn="base"/>
            <a:endParaRPr lang="en-US" dirty="0"/>
          </a:p>
          <a:p>
            <a:pPr fontAlgn="base"/>
            <a:r>
              <a:rPr lang="en-US" dirty="0"/>
              <a:t>The Function takes the new Props and new State as the arguments and returns whether to re-render or not.</a:t>
            </a:r>
          </a:p>
        </p:txBody>
      </p:sp>
    </p:spTree>
    <p:extLst>
      <p:ext uri="{BB962C8B-B14F-4D97-AF65-F5344CB8AC3E}">
        <p14:creationId xmlns:p14="http://schemas.microsoft.com/office/powerpoint/2010/main" val="151156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Features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5355312"/>
          </a:xfrm>
          <a:prstGeom prst="rect">
            <a:avLst/>
          </a:prstGeom>
          <a:noFill/>
        </p:spPr>
        <p:txBody>
          <a:bodyPr wrap="square" rtlCol="0">
            <a:spAutoFit/>
          </a:bodyPr>
          <a:lstStyle/>
          <a:p>
            <a:pPr marL="285750" lvl="0" indent="-285750" fontAlgn="base">
              <a:buFont typeface="Arial" panose="020B0604020202020204" pitchFamily="34" charset="0"/>
              <a:buChar char="•"/>
            </a:pPr>
            <a:r>
              <a:rPr lang="en-US" b="1" dirty="0"/>
              <a:t>Renders UI and responds to events</a:t>
            </a:r>
            <a:endParaRPr lang="en-IN" b="1" dirty="0"/>
          </a:p>
          <a:p>
            <a:r>
              <a:rPr lang="en-IN" dirty="0"/>
              <a:t>	It focuses solely on providing rendering and event handling of client-side user interface.</a:t>
            </a:r>
          </a:p>
          <a:p>
            <a:r>
              <a:rPr lang="en-IN" b="1" dirty="0"/>
              <a:t>	Rendering</a:t>
            </a:r>
            <a:r>
              <a:rPr lang="en-IN" dirty="0"/>
              <a:t> is the conversion of data that describes the state of the user interface into document object 	model objects that the browser can use to produce a user interface that the user can see and interact with.</a:t>
            </a:r>
          </a:p>
          <a:p>
            <a:r>
              <a:rPr lang="en-IN" b="1" dirty="0"/>
              <a:t>	Event handling</a:t>
            </a:r>
            <a:r>
              <a:rPr lang="en-IN" dirty="0"/>
              <a:t> lets the programmer detect when a user interacts with their program and to specify how 	the program should respond. </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US" b="1" dirty="0"/>
              <a:t>JSX</a:t>
            </a:r>
            <a:r>
              <a:rPr lang="en-US" dirty="0"/>
              <a:t> - JSX is JavaScript syntax extension. It isn't necessary to use JSX in React development, but it is recommended.</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US" b="1" dirty="0"/>
              <a:t>Components </a:t>
            </a:r>
            <a:r>
              <a:rPr lang="en-US" dirty="0"/>
              <a:t>- React is all about components. You need to think of everything as a component. This will help you maintain the code when working on larger scale projects.</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US" b="1" dirty="0"/>
              <a:t>Unidirectional data flow</a:t>
            </a:r>
            <a:r>
              <a:rPr lang="en-US" dirty="0"/>
              <a:t> - React implements one-way data flow which makes it easy to reason about your app. </a:t>
            </a:r>
          </a:p>
          <a:p>
            <a:pPr marL="285750" lvl="0" indent="-285750" fontAlgn="base">
              <a:buFont typeface="Arial" panose="020B0604020202020204" pitchFamily="34" charset="0"/>
              <a:buChar char="•"/>
            </a:pPr>
            <a:endParaRPr lang="en-US" dirty="0"/>
          </a:p>
          <a:p>
            <a:pPr marL="285750" indent="-285750">
              <a:buFont typeface="Arial" panose="020B0604020202020204" pitchFamily="34" charset="0"/>
              <a:buChar char="•"/>
            </a:pPr>
            <a:r>
              <a:rPr lang="en-IN" b="1" dirty="0"/>
              <a:t>Virtual DOM </a:t>
            </a:r>
            <a:r>
              <a:rPr lang="en-IN" dirty="0"/>
              <a:t>- </a:t>
            </a:r>
            <a:r>
              <a:rPr lang="en-US" dirty="0"/>
              <a:t>It also uses the concept of Virtual DOM, creates an in-memory data structure cache, enumerates the resulting differences, and then updates the browser’s </a:t>
            </a:r>
            <a:r>
              <a:rPr lang="en-IN" dirty="0"/>
              <a:t>displayed DOM efficiently.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1" dirty="0"/>
              <a:t>Server-side rendering </a:t>
            </a:r>
            <a:r>
              <a:rPr lang="en-US" dirty="0"/>
              <a:t>- One of the unique features of React.js is not only it can perform on the client side, but it can also be rendered on the server side, and they can work together inter-operably.</a:t>
            </a:r>
            <a:endParaRPr lang="en-IN" b="1" dirty="0"/>
          </a:p>
        </p:txBody>
      </p:sp>
    </p:spTree>
    <p:extLst>
      <p:ext uri="{BB962C8B-B14F-4D97-AF65-F5344CB8AC3E}">
        <p14:creationId xmlns:p14="http://schemas.microsoft.com/office/powerpoint/2010/main" val="4014110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a:t>
            </a:r>
            <a:r>
              <a:rPr lang="en-IN" sz="3200" b="1" i="1" spc="-67" dirty="0" err="1">
                <a:solidFill>
                  <a:schemeClr val="bg1">
                    <a:lumMod val="50000"/>
                  </a:schemeClr>
                </a:solidFill>
                <a:latin typeface="Arial" pitchFamily="34" charset="0"/>
                <a:cs typeface="Arial" pitchFamily="34" charset="0"/>
              </a:rPr>
              <a:t>Updation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031325"/>
          </a:xfrm>
          <a:prstGeom prst="rect">
            <a:avLst/>
          </a:prstGeom>
          <a:noFill/>
        </p:spPr>
        <p:txBody>
          <a:bodyPr wrap="square" rtlCol="0">
            <a:spAutoFit/>
          </a:bodyPr>
          <a:lstStyle/>
          <a:p>
            <a:pPr fontAlgn="base"/>
            <a:r>
              <a:rPr lang="en-US" b="1" dirty="0"/>
              <a:t>3- </a:t>
            </a:r>
            <a:r>
              <a:rPr lang="en-US" b="1" dirty="0" err="1"/>
              <a:t>componentWillUpdate</a:t>
            </a:r>
            <a:r>
              <a:rPr lang="en-US" b="1" dirty="0"/>
              <a:t>() Function</a:t>
            </a:r>
            <a:r>
              <a:rPr lang="en-US" dirty="0"/>
              <a:t>: As the name clearly suggests, this function is invoked before the component is </a:t>
            </a:r>
            <a:r>
              <a:rPr lang="en-US" dirty="0" err="1"/>
              <a:t>rerendered</a:t>
            </a:r>
            <a:r>
              <a:rPr lang="en-US" dirty="0"/>
              <a:t> i.e. this function gets invoked once before the render() function is executed after the </a:t>
            </a:r>
            <a:r>
              <a:rPr lang="en-US" dirty="0" err="1"/>
              <a:t>updation</a:t>
            </a:r>
            <a:r>
              <a:rPr lang="en-US" dirty="0"/>
              <a:t> of State or Props.</a:t>
            </a:r>
          </a:p>
          <a:p>
            <a:pPr fontAlgn="base"/>
            <a:endParaRPr lang="en-US" dirty="0"/>
          </a:p>
          <a:p>
            <a:pPr fontAlgn="base"/>
            <a:r>
              <a:rPr lang="en-US" b="1" dirty="0"/>
              <a:t>4- </a:t>
            </a:r>
            <a:r>
              <a:rPr lang="en-US" b="1" dirty="0" err="1"/>
              <a:t>componentDidUpdate</a:t>
            </a:r>
            <a:r>
              <a:rPr lang="en-US" b="1" dirty="0"/>
              <a:t>() Function</a:t>
            </a:r>
            <a:r>
              <a:rPr lang="en-US" dirty="0"/>
              <a:t>: Similarly this function is invoked after the component is </a:t>
            </a:r>
            <a:r>
              <a:rPr lang="en-US" dirty="0" err="1"/>
              <a:t>rerendered</a:t>
            </a:r>
            <a:r>
              <a:rPr lang="en-US" dirty="0"/>
              <a:t> i.e. this function gets invoked once after the render() function is executed after the </a:t>
            </a:r>
            <a:r>
              <a:rPr lang="en-US" dirty="0" err="1"/>
              <a:t>updation</a:t>
            </a:r>
            <a:r>
              <a:rPr lang="en-US" dirty="0"/>
              <a:t> of State or Props.</a:t>
            </a:r>
          </a:p>
          <a:p>
            <a:pPr fontAlgn="base"/>
            <a:endParaRPr lang="en-US" dirty="0"/>
          </a:p>
        </p:txBody>
      </p:sp>
    </p:spTree>
    <p:extLst>
      <p:ext uri="{BB962C8B-B14F-4D97-AF65-F5344CB8AC3E}">
        <p14:creationId xmlns:p14="http://schemas.microsoft.com/office/powerpoint/2010/main" val="176652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Unmounting</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1754326"/>
          </a:xfrm>
          <a:prstGeom prst="rect">
            <a:avLst/>
          </a:prstGeom>
          <a:noFill/>
        </p:spPr>
        <p:txBody>
          <a:bodyPr wrap="square" rtlCol="0">
            <a:spAutoFit/>
          </a:bodyPr>
          <a:lstStyle/>
          <a:p>
            <a:pPr fontAlgn="base"/>
            <a:r>
              <a:rPr lang="en-US" b="1" dirty="0"/>
              <a:t>Unmounting</a:t>
            </a:r>
            <a:r>
              <a:rPr lang="en-US" dirty="0"/>
              <a:t>: This is the final phase of the </a:t>
            </a:r>
            <a:r>
              <a:rPr lang="en-US" dirty="0" err="1"/>
              <a:t>lifeycle</a:t>
            </a:r>
            <a:r>
              <a:rPr lang="en-US" dirty="0"/>
              <a:t> of the component that is the phase of unmounting the component from the DOM. The following function is the sole member of this phase.</a:t>
            </a:r>
          </a:p>
          <a:p>
            <a:pPr fontAlgn="base"/>
            <a:endParaRPr lang="en-US" b="1" dirty="0"/>
          </a:p>
          <a:p>
            <a:pPr fontAlgn="base"/>
            <a:r>
              <a:rPr lang="en-US" b="1" dirty="0"/>
              <a:t>1- </a:t>
            </a:r>
            <a:r>
              <a:rPr lang="en-US" b="1" dirty="0" err="1"/>
              <a:t>componentWillUnmount</a:t>
            </a:r>
            <a:r>
              <a:rPr lang="en-US" b="1" dirty="0"/>
              <a:t>() Function</a:t>
            </a:r>
            <a:r>
              <a:rPr lang="en-US" dirty="0"/>
              <a:t>: This function is invoked before the component is finally unmounted from the DOM i.e. this function gets invoked once before the component is removed from the page and this denotes the end of the lifecycle.</a:t>
            </a:r>
          </a:p>
        </p:txBody>
      </p:sp>
    </p:spTree>
    <p:extLst>
      <p:ext uri="{BB962C8B-B14F-4D97-AF65-F5344CB8AC3E}">
        <p14:creationId xmlns:p14="http://schemas.microsoft.com/office/powerpoint/2010/main" val="4258197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Forms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HTML form elements work a little bit differently from other DOM elements in React, because form elements naturally keep some internal state.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Form has the default HTML form behavior of browsing to a new page when the user submits the form.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But in most cases, it’s convenient to have a JavaScript function that handles the submission of the form and has access to the data that the user entered into the form. The standard way to achieve this is with a technique called ‘</a:t>
            </a:r>
            <a:r>
              <a:rPr lang="en-US" b="1" dirty="0"/>
              <a:t>Controlled Components</a:t>
            </a:r>
            <a:r>
              <a:rPr lang="en-US" dirty="0"/>
              <a:t>’.</a:t>
            </a:r>
          </a:p>
        </p:txBody>
      </p:sp>
    </p:spTree>
    <p:extLst>
      <p:ext uri="{BB962C8B-B14F-4D97-AF65-F5344CB8AC3E}">
        <p14:creationId xmlns:p14="http://schemas.microsoft.com/office/powerpoint/2010/main" val="374266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In HTML, form elements such as &lt;input&gt;, &lt;</a:t>
            </a:r>
            <a:r>
              <a:rPr lang="en-US" dirty="0" err="1"/>
              <a:t>textarea</a:t>
            </a:r>
            <a:r>
              <a:rPr lang="en-US" dirty="0"/>
              <a:t>&gt;, and &lt;select&gt; typically maintain their own state and update it based on user input. In React, mutable state is typically kept in the state property of components, and only updated with </a:t>
            </a:r>
            <a:r>
              <a:rPr lang="en-US" dirty="0" err="1"/>
              <a:t>setState</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above two can be combined by making the React state be the “single source of truth”. Then the React component that renders a form also controls what happens in that form on subsequent user input.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An input form element whose value is controlled by React in this way is called a “</a:t>
            </a:r>
            <a:r>
              <a:rPr lang="en-US" b="1" dirty="0"/>
              <a:t>controlled component</a:t>
            </a:r>
            <a:r>
              <a:rPr lang="en-US" dirty="0"/>
              <a:t>”.</a:t>
            </a:r>
          </a:p>
        </p:txBody>
      </p:sp>
    </p:spTree>
    <p:extLst>
      <p:ext uri="{BB962C8B-B14F-4D97-AF65-F5344CB8AC3E}">
        <p14:creationId xmlns:p14="http://schemas.microsoft.com/office/powerpoint/2010/main" val="1792965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862322"/>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The input Tag-  </a:t>
            </a:r>
            <a:r>
              <a:rPr lang="en-US" dirty="0"/>
              <a:t>In HTML and React both, &lt;input&gt; element defines it text by value.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The </a:t>
            </a:r>
            <a:r>
              <a:rPr lang="en-US" b="1" dirty="0" err="1"/>
              <a:t>textarea</a:t>
            </a:r>
            <a:r>
              <a:rPr lang="en-US" b="1" dirty="0"/>
              <a:t> Tag </a:t>
            </a:r>
            <a:r>
              <a:rPr lang="en-US" dirty="0"/>
              <a:t>- In HTML, a &lt;</a:t>
            </a:r>
            <a:r>
              <a:rPr lang="en-US" dirty="0" err="1"/>
              <a:t>textarea</a:t>
            </a:r>
            <a:r>
              <a:rPr lang="en-US" dirty="0"/>
              <a:t>&gt; element defines its text by its children but in React, a &lt;</a:t>
            </a:r>
            <a:r>
              <a:rPr lang="en-US" dirty="0" err="1"/>
              <a:t>textarea</a:t>
            </a:r>
            <a:r>
              <a:rPr lang="en-US" dirty="0"/>
              <a:t>&gt; uses a value attribute instead.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The select Tag - </a:t>
            </a:r>
            <a:r>
              <a:rPr lang="en-US" dirty="0"/>
              <a:t>In HTML, &lt;select&gt; creates a drop-down list and use </a:t>
            </a:r>
            <a:r>
              <a:rPr lang="en-US" b="1" dirty="0"/>
              <a:t>selected</a:t>
            </a:r>
            <a:r>
              <a:rPr lang="en-US" dirty="0"/>
              <a:t> attribute for selecting option but React, instead of using </a:t>
            </a:r>
            <a:r>
              <a:rPr lang="en-US" b="1" dirty="0"/>
              <a:t>selected</a:t>
            </a:r>
            <a:r>
              <a:rPr lang="en-US" dirty="0"/>
              <a:t> attribute, uses a value attribute on the root select tag. This is more convenient in a controlled component because you only need to update it in one place.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2105666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1200329"/>
          </a:xfrm>
          <a:prstGeom prst="rect">
            <a:avLst/>
          </a:prstGeom>
          <a:noFill/>
        </p:spPr>
        <p:txBody>
          <a:bodyPr wrap="square" rtlCol="0">
            <a:spAutoFit/>
          </a:bodyPr>
          <a:lstStyle/>
          <a:p>
            <a:pPr fontAlgn="base"/>
            <a:r>
              <a:rPr lang="en-US" b="1" dirty="0"/>
              <a:t>Handling Multiple Inputs</a:t>
            </a:r>
          </a:p>
          <a:p>
            <a:pPr fontAlgn="base"/>
            <a:endParaRPr lang="en-US" b="1" dirty="0"/>
          </a:p>
          <a:p>
            <a:pPr fontAlgn="base"/>
            <a:r>
              <a:rPr lang="en-US" dirty="0"/>
              <a:t>When we need to handle multiple controlled input elements, we can add a name attribute to each element and let the handler function choose what to do based on the value of event.target.name.</a:t>
            </a:r>
          </a:p>
        </p:txBody>
      </p:sp>
    </p:spTree>
    <p:extLst>
      <p:ext uri="{BB962C8B-B14F-4D97-AF65-F5344CB8AC3E}">
        <p14:creationId xmlns:p14="http://schemas.microsoft.com/office/powerpoint/2010/main" val="1487444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6252" y="4336573"/>
            <a:ext cx="8318034" cy="297454"/>
          </a:xfrm>
          <a:prstGeom prst="rect">
            <a:avLst/>
          </a:prstGeom>
          <a:noFill/>
        </p:spPr>
        <p:txBody>
          <a:bodyPr wrap="square" rtlCol="0">
            <a:spAutoFit/>
          </a:bodyPr>
          <a:lstStyle/>
          <a:p>
            <a:pPr algn="ctr" defTabSz="609468"/>
            <a:r>
              <a:rPr lang="en-US" sz="1333" b="1" dirty="0">
                <a:solidFill>
                  <a:prstClr val="white">
                    <a:lumMod val="65000"/>
                  </a:prstClr>
                </a:solidFill>
                <a:latin typeface="Arial" pitchFamily="34" charset="0"/>
                <a:cs typeface="Arial" pitchFamily="34" charset="0"/>
              </a:rPr>
              <a:t>Our Locations: China | Costa Rica | India | Mauritius | Philippines | Poland | Singapore | U.K. | U.S.A.</a:t>
            </a:r>
          </a:p>
        </p:txBody>
      </p:sp>
      <p:sp>
        <p:nvSpPr>
          <p:cNvPr id="7" name="TextBox 6"/>
          <p:cNvSpPr txBox="1"/>
          <p:nvPr/>
        </p:nvSpPr>
        <p:spPr>
          <a:xfrm>
            <a:off x="2025638" y="2840535"/>
            <a:ext cx="8012927" cy="707886"/>
          </a:xfrm>
          <a:prstGeom prst="rect">
            <a:avLst/>
          </a:prstGeom>
          <a:noFill/>
        </p:spPr>
        <p:txBody>
          <a:bodyPr wrap="square" rtlCol="0">
            <a:spAutoFit/>
          </a:bodyPr>
          <a:lstStyle/>
          <a:p>
            <a:pPr algn="ctr" defTabSz="609468"/>
            <a:r>
              <a:rPr lang="en-US" sz="4000" b="1" spc="-50" dirty="0">
                <a:solidFill>
                  <a:prstClr val="black">
                    <a:lumMod val="65000"/>
                    <a:lumOff val="35000"/>
                  </a:prstClr>
                </a:solidFill>
                <a:latin typeface="Arial" pitchFamily="34" charset="0"/>
                <a:cs typeface="Arial" pitchFamily="34" charset="0"/>
              </a:rPr>
              <a:t>Thank You</a:t>
            </a:r>
          </a:p>
        </p:txBody>
      </p:sp>
      <p:sp>
        <p:nvSpPr>
          <p:cNvPr id="2" name="Slide Number Placeholder 1"/>
          <p:cNvSpPr>
            <a:spLocks noGrp="1"/>
          </p:cNvSpPr>
          <p:nvPr>
            <p:ph type="sldNum" sz="quarter" idx="4"/>
          </p:nvPr>
        </p:nvSpPr>
        <p:spPr/>
        <p:txBody>
          <a:bodyPr/>
          <a:lstStyle/>
          <a:p>
            <a:fld id="{B2D16DD7-B5C5-45A5-A717-315AD83FA21E}" type="slidenum">
              <a:rPr lang="en-IN" smtClean="0">
                <a:solidFill>
                  <a:prstClr val="white"/>
                </a:solidFill>
              </a:rPr>
              <a:pPr/>
              <a:t>46</a:t>
            </a:fld>
            <a:endParaRPr lang="en-IN" dirty="0">
              <a:solidFill>
                <a:prstClr val="white"/>
              </a:solidFill>
            </a:endParaRPr>
          </a:p>
        </p:txBody>
      </p:sp>
    </p:spTree>
    <p:extLst>
      <p:ext uri="{BB962C8B-B14F-4D97-AF65-F5344CB8AC3E}">
        <p14:creationId xmlns:p14="http://schemas.microsoft.com/office/powerpoint/2010/main" val="21764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Who uses React?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25" name="Picture 24" descr="https://s3.amazonaws.com/media-p.slid.es/uploads/alexanderfarennikov/images/1200508/logo-teradek.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214" y="1243648"/>
            <a:ext cx="1983740" cy="809817"/>
          </a:xfrm>
          <a:prstGeom prst="rect">
            <a:avLst/>
          </a:prstGeom>
          <a:noFill/>
          <a:ln>
            <a:noFill/>
          </a:ln>
        </p:spPr>
      </p:pic>
      <p:pic>
        <p:nvPicPr>
          <p:cNvPr id="26" name="Picture 25" descr="https://s3.amazonaws.com/media-p.slid.es/uploads/alexanderfarennikov/images/1200510/instagram-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7753" y="1284910"/>
            <a:ext cx="2468245" cy="774700"/>
          </a:xfrm>
          <a:prstGeom prst="rect">
            <a:avLst/>
          </a:prstGeom>
          <a:noFill/>
          <a:ln>
            <a:noFill/>
          </a:ln>
        </p:spPr>
      </p:pic>
      <p:pic>
        <p:nvPicPr>
          <p:cNvPr id="27" name="Picture 26" descr="https://s3.amazonaws.com/media-p.slid.es/uploads/alexanderfarennikov/images/1200512/Netflix_Web_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3362" y="1287738"/>
            <a:ext cx="2436495" cy="765727"/>
          </a:xfrm>
          <a:prstGeom prst="rect">
            <a:avLst/>
          </a:prstGeom>
          <a:noFill/>
          <a:ln>
            <a:noFill/>
          </a:ln>
        </p:spPr>
      </p:pic>
      <p:pic>
        <p:nvPicPr>
          <p:cNvPr id="28" name="Picture 27" descr="https://s3.amazonaws.com/media-p.slid.es/uploads/alexanderfarennikov/images/1200513/khan-academy_logo_www.DocuSign.co_.png"/>
          <p:cNvPicPr/>
          <p:nvPr/>
        </p:nvPicPr>
        <p:blipFill>
          <a:blip r:embed="rId5">
            <a:extLst>
              <a:ext uri="{28A0092B-C50C-407E-A947-70E740481C1C}">
                <a14:useLocalDpi xmlns:a14="http://schemas.microsoft.com/office/drawing/2010/main" val="0"/>
              </a:ext>
            </a:extLst>
          </a:blip>
          <a:srcRect/>
          <a:stretch>
            <a:fillRect/>
          </a:stretch>
        </p:blipFill>
        <p:spPr bwMode="auto">
          <a:xfrm>
            <a:off x="8663635" y="1284694"/>
            <a:ext cx="3335020" cy="876935"/>
          </a:xfrm>
          <a:prstGeom prst="rect">
            <a:avLst/>
          </a:prstGeom>
          <a:noFill/>
          <a:ln>
            <a:noFill/>
          </a:ln>
        </p:spPr>
      </p:pic>
      <p:pic>
        <p:nvPicPr>
          <p:cNvPr id="29" name="Picture 28" descr="https://s3.amazonaws.com/media-p.slid.es/uploads/alexanderfarennikov/images/1200516/reddit_logo_85525217_a_l.jpg"/>
          <p:cNvPicPr/>
          <p:nvPr/>
        </p:nvPicPr>
        <p:blipFill>
          <a:blip r:embed="rId6">
            <a:extLst>
              <a:ext uri="{28A0092B-C50C-407E-A947-70E740481C1C}">
                <a14:useLocalDpi xmlns:a14="http://schemas.microsoft.com/office/drawing/2010/main" val="0"/>
              </a:ext>
            </a:extLst>
          </a:blip>
          <a:srcRect/>
          <a:stretch>
            <a:fillRect/>
          </a:stretch>
        </p:blipFill>
        <p:spPr bwMode="auto">
          <a:xfrm>
            <a:off x="6883022" y="2557404"/>
            <a:ext cx="4123720" cy="1232485"/>
          </a:xfrm>
          <a:prstGeom prst="rect">
            <a:avLst/>
          </a:prstGeom>
          <a:noFill/>
          <a:ln>
            <a:noFill/>
          </a:ln>
        </p:spPr>
      </p:pic>
      <p:pic>
        <p:nvPicPr>
          <p:cNvPr id="30" name="Picture 29" descr="https://s3.amazonaws.com/media-p.slid.es/uploads/alexanderfarennikov/images/1200517/asana-logo.png"/>
          <p:cNvPicPr/>
          <p:nvPr/>
        </p:nvPicPr>
        <p:blipFill>
          <a:blip r:embed="rId7">
            <a:extLst>
              <a:ext uri="{28A0092B-C50C-407E-A947-70E740481C1C}">
                <a14:useLocalDpi xmlns:a14="http://schemas.microsoft.com/office/drawing/2010/main" val="0"/>
              </a:ext>
            </a:extLst>
          </a:blip>
          <a:srcRect/>
          <a:stretch>
            <a:fillRect/>
          </a:stretch>
        </p:blipFill>
        <p:spPr bwMode="auto">
          <a:xfrm>
            <a:off x="628032" y="2648417"/>
            <a:ext cx="5750560" cy="1009650"/>
          </a:xfrm>
          <a:prstGeom prst="rect">
            <a:avLst/>
          </a:prstGeom>
          <a:noFill/>
          <a:ln>
            <a:noFill/>
          </a:ln>
        </p:spPr>
      </p:pic>
      <p:pic>
        <p:nvPicPr>
          <p:cNvPr id="31" name="Picture 30" descr="https://s3.amazonaws.com/media-p.slid.es/uploads/alexanderfarennikov/images/1200518/airbnb_horizontal_lockup_print.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7235" y="4244597"/>
            <a:ext cx="5199130" cy="1461762"/>
          </a:xfrm>
          <a:prstGeom prst="rect">
            <a:avLst/>
          </a:prstGeom>
          <a:noFill/>
          <a:ln>
            <a:noFill/>
          </a:ln>
        </p:spPr>
      </p:pic>
      <p:pic>
        <p:nvPicPr>
          <p:cNvPr id="32" name="Picture 31" descr="https://s3.amazonaws.com/media-p.slid.es/uploads/alexanderfarennikov/images/1200519/facebook_logo.png"/>
          <p:cNvPicPr/>
          <p:nvPr/>
        </p:nvPicPr>
        <p:blipFill>
          <a:blip r:embed="rId9">
            <a:extLst>
              <a:ext uri="{28A0092B-C50C-407E-A947-70E740481C1C}">
                <a14:useLocalDpi xmlns:a14="http://schemas.microsoft.com/office/drawing/2010/main" val="0"/>
              </a:ext>
            </a:extLst>
          </a:blip>
          <a:srcRect/>
          <a:stretch>
            <a:fillRect/>
          </a:stretch>
        </p:blipFill>
        <p:spPr bwMode="auto">
          <a:xfrm>
            <a:off x="5194732" y="4205215"/>
            <a:ext cx="6231890" cy="1317004"/>
          </a:xfrm>
          <a:prstGeom prst="rect">
            <a:avLst/>
          </a:prstGeom>
          <a:noFill/>
          <a:ln>
            <a:noFill/>
          </a:ln>
        </p:spPr>
      </p:pic>
    </p:spTree>
    <p:extLst>
      <p:ext uri="{BB962C8B-B14F-4D97-AF65-F5344CB8AC3E}">
        <p14:creationId xmlns:p14="http://schemas.microsoft.com/office/powerpoint/2010/main" val="159176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the Good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5078313"/>
          </a:xfrm>
          <a:prstGeom prst="rect">
            <a:avLst/>
          </a:prstGeom>
          <a:noFill/>
        </p:spPr>
        <p:txBody>
          <a:bodyPr wrap="square" rtlCol="0">
            <a:spAutoFit/>
          </a:bodyPr>
          <a:lstStyle/>
          <a:p>
            <a:pPr marL="285750" indent="-285750" fontAlgn="base">
              <a:buFont typeface="Arial" panose="020B0604020202020204" pitchFamily="34" charset="0"/>
              <a:buChar char="•"/>
            </a:pPr>
            <a:r>
              <a:rPr lang="en-IN" b="1" dirty="0"/>
              <a:t>Easy to understand what a component will render - </a:t>
            </a:r>
            <a:r>
              <a:rPr lang="en-IN" dirty="0"/>
              <a:t>Declarative code → predictable code we don't really need to study JS in the view file in order to understand what the file does</a:t>
            </a:r>
          </a:p>
          <a:p>
            <a:pPr fontAlgn="base"/>
            <a:r>
              <a:rPr lang="en-IN" dirty="0"/>
              <a:t> </a:t>
            </a:r>
          </a:p>
          <a:p>
            <a:pPr marL="285750" indent="-285750" fontAlgn="base">
              <a:buFont typeface="Arial" panose="020B0604020202020204" pitchFamily="34" charset="0"/>
              <a:buChar char="•"/>
            </a:pPr>
            <a:r>
              <a:rPr lang="en-IN" b="1" dirty="0"/>
              <a:t>Easy to mix HTML and JS</a:t>
            </a:r>
          </a:p>
          <a:p>
            <a:pPr fontAlgn="base"/>
            <a:endParaRPr lang="en-IN" dirty="0"/>
          </a:p>
          <a:p>
            <a:pPr marL="285750" indent="-285750" fontAlgn="base">
              <a:buFont typeface="Arial" panose="020B0604020202020204" pitchFamily="34" charset="0"/>
              <a:buChar char="•"/>
            </a:pPr>
            <a:r>
              <a:rPr lang="en-IN" b="1" dirty="0"/>
              <a:t>Uses full power of JS - </a:t>
            </a:r>
            <a:r>
              <a:rPr lang="en-IN" dirty="0"/>
              <a:t>Decoupling templates from logic does not rely on the templates’ primitive abstractions, but uses full power of JavaScript in displaying views</a:t>
            </a:r>
          </a:p>
          <a:p>
            <a:pPr fontAlgn="base"/>
            <a:endParaRPr lang="en-IN" dirty="0"/>
          </a:p>
          <a:p>
            <a:pPr marL="285750" indent="-285750" fontAlgn="base">
              <a:buFont typeface="Arial" panose="020B0604020202020204" pitchFamily="34" charset="0"/>
              <a:buChar char="•"/>
            </a:pPr>
            <a:r>
              <a:rPr lang="en-IN" b="1" dirty="0"/>
              <a:t>No complex two-way data flow -</a:t>
            </a:r>
          </a:p>
          <a:p>
            <a:pPr marL="742950" lvl="1" indent="-285750" fontAlgn="base">
              <a:buFont typeface="Arial" panose="020B0604020202020204" pitchFamily="34" charset="0"/>
              <a:buChar char="•"/>
            </a:pPr>
            <a:r>
              <a:rPr lang="en-IN" dirty="0"/>
              <a:t>Uses simple one-way reactive data flow</a:t>
            </a:r>
          </a:p>
          <a:p>
            <a:pPr marL="742950" lvl="1" indent="-285750" fontAlgn="base">
              <a:buFont typeface="Arial" panose="020B0604020202020204" pitchFamily="34" charset="0"/>
              <a:buChar char="•"/>
            </a:pPr>
            <a:r>
              <a:rPr lang="en-IN" dirty="0"/>
              <a:t>Easier to understand than two-way binding</a:t>
            </a:r>
          </a:p>
          <a:p>
            <a:pPr marL="742950" lvl="1" indent="-285750" fontAlgn="base">
              <a:buFont typeface="Arial" panose="020B0604020202020204" pitchFamily="34" charset="0"/>
              <a:buChar char="•"/>
            </a:pPr>
            <a:r>
              <a:rPr lang="en-IN" dirty="0"/>
              <a:t>Uses less code</a:t>
            </a:r>
          </a:p>
          <a:p>
            <a:pPr lvl="1" fontAlgn="base"/>
            <a:endParaRPr lang="en-IN" dirty="0"/>
          </a:p>
          <a:p>
            <a:pPr marL="285750" indent="-285750" fontAlgn="base">
              <a:buFont typeface="Arial" panose="020B0604020202020204" pitchFamily="34" charset="0"/>
              <a:buChar char="•"/>
            </a:pPr>
            <a:r>
              <a:rPr lang="en-IN" b="1" dirty="0"/>
              <a:t>React is fast - </a:t>
            </a:r>
          </a:p>
          <a:p>
            <a:pPr marL="742950" lvl="1" indent="-285750" fontAlgn="base">
              <a:buFont typeface="Arial" panose="020B0604020202020204" pitchFamily="34" charset="0"/>
              <a:buChar char="•"/>
            </a:pPr>
            <a:r>
              <a:rPr lang="en-IN" dirty="0"/>
              <a:t>Real DOM is slow</a:t>
            </a:r>
          </a:p>
          <a:p>
            <a:pPr marL="742950" lvl="1" indent="-285750" fontAlgn="base">
              <a:buFont typeface="Arial" panose="020B0604020202020204" pitchFamily="34" charset="0"/>
              <a:buChar char="•"/>
            </a:pPr>
            <a:r>
              <a:rPr lang="en-IN" dirty="0"/>
              <a:t>JavaScript is fast</a:t>
            </a:r>
          </a:p>
          <a:p>
            <a:pPr marL="742950" lvl="1" indent="-285750" fontAlgn="base">
              <a:buFont typeface="Arial" panose="020B0604020202020204" pitchFamily="34" charset="0"/>
              <a:buChar char="•"/>
            </a:pPr>
            <a:r>
              <a:rPr lang="en-IN" dirty="0"/>
              <a:t>Using virtual DOM objects enables fast batch updates to real DOM, with great productivity gains over frequent cascading updates of DOM tree</a:t>
            </a:r>
          </a:p>
        </p:txBody>
      </p:sp>
    </p:spTree>
    <p:extLst>
      <p:ext uri="{BB962C8B-B14F-4D97-AF65-F5344CB8AC3E}">
        <p14:creationId xmlns:p14="http://schemas.microsoft.com/office/powerpoint/2010/main" val="3823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the Good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923330"/>
          </a:xfrm>
          <a:prstGeom prst="rect">
            <a:avLst/>
          </a:prstGeom>
          <a:noFill/>
        </p:spPr>
        <p:txBody>
          <a:bodyPr wrap="square" rtlCol="0">
            <a:spAutoFit/>
          </a:bodyPr>
          <a:lstStyle/>
          <a:p>
            <a:pPr marL="285750" indent="-285750" fontAlgn="base">
              <a:buFont typeface="Arial" panose="020B0604020202020204" pitchFamily="34" charset="0"/>
              <a:buChar char="•"/>
            </a:pPr>
            <a:r>
              <a:rPr lang="en-IN" b="1" dirty="0"/>
              <a:t>React dev tools - </a:t>
            </a:r>
            <a:r>
              <a:rPr lang="en-IN" dirty="0"/>
              <a:t>React Chrome extension makes debugging  so much easier</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b="1" dirty="0"/>
              <a:t>Server-side rendering - </a:t>
            </a:r>
            <a:r>
              <a:rPr lang="en-IN" dirty="0" err="1"/>
              <a:t>React.renderToString</a:t>
            </a:r>
            <a:r>
              <a:rPr lang="en-IN" dirty="0"/>
              <a:t>() returns pure HTML</a:t>
            </a:r>
          </a:p>
        </p:txBody>
      </p:sp>
    </p:spTree>
    <p:extLst>
      <p:ext uri="{BB962C8B-B14F-4D97-AF65-F5344CB8AC3E}">
        <p14:creationId xmlns:p14="http://schemas.microsoft.com/office/powerpoint/2010/main" val="261158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the Bad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IN" b="1" dirty="0"/>
              <a:t>React is nothing but the view -</a:t>
            </a:r>
          </a:p>
          <a:p>
            <a:pPr marL="742950" lvl="1" indent="-285750" fontAlgn="base">
              <a:buFont typeface="Arial" panose="020B0604020202020204" pitchFamily="34" charset="0"/>
              <a:buChar char="•"/>
            </a:pPr>
            <a:r>
              <a:rPr lang="en-IN" dirty="0"/>
              <a:t>No events</a:t>
            </a:r>
          </a:p>
          <a:p>
            <a:pPr marL="742950" lvl="1" indent="-285750" fontAlgn="base">
              <a:buFont typeface="Arial" panose="020B0604020202020204" pitchFamily="34" charset="0"/>
              <a:buChar char="•"/>
            </a:pPr>
            <a:r>
              <a:rPr lang="en-IN" dirty="0"/>
              <a:t>No XHR</a:t>
            </a:r>
          </a:p>
          <a:p>
            <a:pPr marL="742950" lvl="1" indent="-285750" fontAlgn="base">
              <a:buFont typeface="Arial" panose="020B0604020202020204" pitchFamily="34" charset="0"/>
              <a:buChar char="•"/>
            </a:pPr>
            <a:r>
              <a:rPr lang="en-IN" dirty="0"/>
              <a:t>No data / models</a:t>
            </a:r>
          </a:p>
          <a:p>
            <a:pPr marL="742950" lvl="1" indent="-285750" fontAlgn="base">
              <a:buFont typeface="Arial" panose="020B0604020202020204" pitchFamily="34" charset="0"/>
              <a:buChar char="•"/>
            </a:pPr>
            <a:r>
              <a:rPr lang="en-IN" dirty="0"/>
              <a:t>No promises / </a:t>
            </a:r>
            <a:r>
              <a:rPr lang="en-IN" dirty="0" err="1"/>
              <a:t>deferreds</a:t>
            </a:r>
            <a:endParaRPr lang="en-IN" dirty="0"/>
          </a:p>
          <a:p>
            <a:pPr marL="742950" lvl="1" indent="-285750" fontAlgn="base">
              <a:buFont typeface="Arial" panose="020B0604020202020204" pitchFamily="34" charset="0"/>
              <a:buChar char="•"/>
            </a:pPr>
            <a:r>
              <a:rPr lang="en-IN" dirty="0"/>
              <a:t>No idea how to add all of the above</a:t>
            </a:r>
          </a:p>
          <a:p>
            <a:pPr lvl="0" fontAlgn="base"/>
            <a:endParaRPr lang="en-IN" dirty="0"/>
          </a:p>
          <a:p>
            <a:pPr marL="285750" indent="-285750" fontAlgn="base">
              <a:buFont typeface="Arial" panose="020B0604020202020204" pitchFamily="34" charset="0"/>
              <a:buChar char="•"/>
            </a:pPr>
            <a:r>
              <a:rPr lang="en-IN" b="1" dirty="0"/>
              <a:t>Very little info in the docs -</a:t>
            </a:r>
          </a:p>
          <a:p>
            <a:pPr marL="742950" lvl="1" indent="-285750" fontAlgn="base">
              <a:buFont typeface="Arial" panose="020B0604020202020204" pitchFamily="34" charset="0"/>
              <a:buChar char="•"/>
            </a:pPr>
            <a:r>
              <a:rPr lang="en-IN" dirty="0"/>
              <a:t>But it's not hard to learn</a:t>
            </a:r>
          </a:p>
          <a:p>
            <a:pPr lvl="0" fontAlgn="base"/>
            <a:endParaRPr lang="en-IN" dirty="0"/>
          </a:p>
          <a:p>
            <a:pPr marL="285750" indent="-285750" fontAlgn="base">
              <a:buFont typeface="Arial" panose="020B0604020202020204" pitchFamily="34" charset="0"/>
              <a:buChar char="•"/>
            </a:pPr>
            <a:r>
              <a:rPr lang="en-IN" b="1" dirty="0"/>
              <a:t>Architectural annoyances -</a:t>
            </a:r>
          </a:p>
          <a:p>
            <a:pPr marL="742950" lvl="1" indent="-285750" fontAlgn="base">
              <a:buFont typeface="Arial" panose="020B0604020202020204" pitchFamily="34" charset="0"/>
              <a:buChar char="•"/>
            </a:pPr>
            <a:r>
              <a:rPr lang="en-IN" dirty="0"/>
              <a:t>Setting state on unmounted components</a:t>
            </a:r>
          </a:p>
          <a:p>
            <a:pPr marL="742950" lvl="1"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b="1" dirty="0"/>
              <a:t>Still need to choose other technologies to get a complete tooling set for development.</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IN" b="1" dirty="0"/>
              <a:t>Building JSX requires some extra work</a:t>
            </a:r>
          </a:p>
          <a:p>
            <a:pPr marL="742950" lvl="1" indent="-285750" fontAlgn="base">
              <a:buFont typeface="Arial" panose="020B0604020202020204" pitchFamily="34" charset="0"/>
              <a:buChar char="•"/>
            </a:pPr>
            <a:r>
              <a:rPr lang="en-IN" dirty="0"/>
              <a:t>But most of the work is already done for you by </a:t>
            </a:r>
            <a:r>
              <a:rPr lang="en-IN" b="1" dirty="0"/>
              <a:t>react-tools</a:t>
            </a:r>
          </a:p>
        </p:txBody>
      </p:sp>
    </p:spTree>
    <p:extLst>
      <p:ext uri="{BB962C8B-B14F-4D97-AF65-F5344CB8AC3E}">
        <p14:creationId xmlns:p14="http://schemas.microsoft.com/office/powerpoint/2010/main" val="311946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the Bad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923330"/>
          </a:xfrm>
          <a:prstGeom prst="rect">
            <a:avLst/>
          </a:prstGeom>
          <a:noFill/>
        </p:spPr>
        <p:txBody>
          <a:bodyPr wrap="square" rtlCol="0">
            <a:spAutoFit/>
          </a:bodyPr>
          <a:lstStyle/>
          <a:p>
            <a:pPr marL="285750" indent="-285750" fontAlgn="base">
              <a:buFont typeface="Arial" panose="020B0604020202020204" pitchFamily="34" charset="0"/>
              <a:buChar char="•"/>
            </a:pPr>
            <a:r>
              <a:rPr lang="en-IN" b="1" dirty="0"/>
              <a:t>No support for older browsers</a:t>
            </a:r>
          </a:p>
          <a:p>
            <a:pPr marL="742950" lvl="1" indent="-285750" fontAlgn="base">
              <a:buFont typeface="Arial" panose="020B0604020202020204" pitchFamily="34" charset="0"/>
              <a:buChar char="•"/>
            </a:pPr>
            <a:r>
              <a:rPr lang="en-IN" dirty="0"/>
              <a:t>React won't work with IE8</a:t>
            </a:r>
          </a:p>
          <a:p>
            <a:pPr marL="742950" lvl="1" indent="-285750" fontAlgn="base">
              <a:buFont typeface="Arial" panose="020B0604020202020204" pitchFamily="34" charset="0"/>
              <a:buChar char="•"/>
            </a:pPr>
            <a:r>
              <a:rPr lang="en-IN" dirty="0"/>
              <a:t>There some </a:t>
            </a:r>
            <a:r>
              <a:rPr lang="en-IN" dirty="0" err="1"/>
              <a:t>polyfills</a:t>
            </a:r>
            <a:r>
              <a:rPr lang="en-IN" dirty="0"/>
              <a:t> / shims that help</a:t>
            </a:r>
          </a:p>
        </p:txBody>
      </p:sp>
    </p:spTree>
    <p:extLst>
      <p:ext uri="{BB962C8B-B14F-4D97-AF65-F5344CB8AC3E}">
        <p14:creationId xmlns:p14="http://schemas.microsoft.com/office/powerpoint/2010/main" val="4217169740"/>
      </p:ext>
    </p:extLst>
  </p:cSld>
  <p:clrMapOvr>
    <a:masterClrMapping/>
  </p:clrMapOvr>
</p:sld>
</file>

<file path=ppt/theme/theme1.xml><?xml version="1.0" encoding="utf-8"?>
<a:theme xmlns:a="http://schemas.openxmlformats.org/drawingml/2006/main" name="3_Office Theme">
  <a:themeElements>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themeOverride>
</file>

<file path=ppt/theme/themeOverride2.xml><?xml version="1.0" encoding="utf-8"?>
<a:themeOverride xmlns:a="http://schemas.openxmlformats.org/drawingml/2006/main">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13800</TotalTime>
  <Words>2407</Words>
  <Application>Microsoft Office PowerPoint</Application>
  <PresentationFormat>Widescreen</PresentationFormat>
  <Paragraphs>644</Paragraphs>
  <Slides>46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840</cp:revision>
  <dcterms:created xsi:type="dcterms:W3CDTF">2016-06-30T15:09:23Z</dcterms:created>
  <dcterms:modified xsi:type="dcterms:W3CDTF">2019-02-04T08:10:33Z</dcterms:modified>
</cp:coreProperties>
</file>