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42"/>
  </p:notesMasterIdLst>
  <p:sldIdLst>
    <p:sldId id="344" r:id="rId2"/>
    <p:sldId id="431" r:id="rId3"/>
    <p:sldId id="421" r:id="rId4"/>
    <p:sldId id="432" r:id="rId5"/>
    <p:sldId id="433" r:id="rId6"/>
    <p:sldId id="422" r:id="rId7"/>
    <p:sldId id="423" r:id="rId8"/>
    <p:sldId id="434" r:id="rId9"/>
    <p:sldId id="424" r:id="rId10"/>
    <p:sldId id="435" r:id="rId11"/>
    <p:sldId id="427" r:id="rId12"/>
    <p:sldId id="428" r:id="rId13"/>
    <p:sldId id="429" r:id="rId14"/>
    <p:sldId id="436" r:id="rId15"/>
    <p:sldId id="430" r:id="rId16"/>
    <p:sldId id="437" r:id="rId17"/>
    <p:sldId id="438" r:id="rId18"/>
    <p:sldId id="439" r:id="rId19"/>
    <p:sldId id="440" r:id="rId20"/>
    <p:sldId id="441" r:id="rId21"/>
    <p:sldId id="444" r:id="rId22"/>
    <p:sldId id="442" r:id="rId23"/>
    <p:sldId id="443" r:id="rId24"/>
    <p:sldId id="445" r:id="rId25"/>
    <p:sldId id="446" r:id="rId26"/>
    <p:sldId id="447" r:id="rId27"/>
    <p:sldId id="448" r:id="rId28"/>
    <p:sldId id="449" r:id="rId29"/>
    <p:sldId id="450" r:id="rId30"/>
    <p:sldId id="451" r:id="rId31"/>
    <p:sldId id="452" r:id="rId32"/>
    <p:sldId id="454" r:id="rId33"/>
    <p:sldId id="455" r:id="rId34"/>
    <p:sldId id="456" r:id="rId35"/>
    <p:sldId id="457" r:id="rId36"/>
    <p:sldId id="458" r:id="rId37"/>
    <p:sldId id="459" r:id="rId38"/>
    <p:sldId id="460" r:id="rId39"/>
    <p:sldId id="461" r:id="rId40"/>
    <p:sldId id="4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005F8E"/>
    <a:srgbClr val="008CD2"/>
    <a:srgbClr val="006496"/>
    <a:srgbClr val="004B70"/>
    <a:srgbClr val="0070A8"/>
    <a:srgbClr val="005782"/>
    <a:srgbClr val="111111"/>
    <a:srgbClr val="003248"/>
    <a:srgbClr val="024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79" autoAdjust="0"/>
    <p:restoredTop sz="92435" autoAdjust="0"/>
  </p:normalViewPr>
  <p:slideViewPr>
    <p:cSldViewPr snapToGrid="0">
      <p:cViewPr varScale="1">
        <p:scale>
          <a:sx n="67" d="100"/>
          <a:sy n="67" d="100"/>
        </p:scale>
        <p:origin x="1176" y="48"/>
      </p:cViewPr>
      <p:guideLst/>
    </p:cSldViewPr>
  </p:slideViewPr>
  <p:notesTextViewPr>
    <p:cViewPr>
      <p:scale>
        <a:sx n="1" d="1"/>
        <a:sy n="1" d="1"/>
      </p:scale>
      <p:origin x="0" y="0"/>
    </p:cViewPr>
  </p:notesTextViewPr>
  <p:sorterViewPr>
    <p:cViewPr>
      <p:scale>
        <a:sx n="100" d="100"/>
        <a:sy n="100" d="100"/>
      </p:scale>
      <p:origin x="0" y="-10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A856-DCE9-4A27-8CDF-1EEEB4499AD5}"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D3437-9AF9-40E5-A28C-F01F842CB9F0}" type="slidenum">
              <a:rPr lang="en-US" smtClean="0"/>
              <a:t>‹#›</a:t>
            </a:fld>
            <a:endParaRPr lang="en-US"/>
          </a:p>
        </p:txBody>
      </p:sp>
    </p:spTree>
    <p:extLst>
      <p:ext uri="{BB962C8B-B14F-4D97-AF65-F5344CB8AC3E}">
        <p14:creationId xmlns:p14="http://schemas.microsoft.com/office/powerpoint/2010/main" val="61969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4794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report(name, color) </a:t>
            </a:r>
          </a:p>
          <a:p>
            <a:r>
              <a:rPr lang="en-US" dirty="0"/>
              <a:t>	{  </a:t>
            </a:r>
          </a:p>
          <a:p>
            <a:r>
              <a:rPr lang="en-US" dirty="0"/>
              <a:t>		console.log(name + "'s favorite color </a:t>
            </a:r>
            <a:r>
              <a:rPr lang="en-US" dirty="0" err="1"/>
              <a:t>is"+color</a:t>
            </a:r>
            <a:r>
              <a:rPr lang="en-US" dirty="0"/>
              <a:t> + '.');</a:t>
            </a:r>
          </a:p>
          <a:p>
            <a:r>
              <a:rPr lang="en-US" dirty="0"/>
              <a:t>	} </a:t>
            </a:r>
          </a:p>
          <a:p>
            <a:r>
              <a:rPr lang="en-US" dirty="0"/>
              <a:t>	let data = ['Mark', 'yellow']; </a:t>
            </a:r>
          </a:p>
          <a:p>
            <a:r>
              <a:rPr lang="en-US" dirty="0"/>
              <a:t>	report(…data); // Mark's favorite color is yellow. </a:t>
            </a:r>
          </a:p>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28</a:t>
            </a:fld>
            <a:endParaRPr lang="en-US"/>
          </a:p>
        </p:txBody>
      </p:sp>
    </p:spTree>
    <p:extLst>
      <p:ext uri="{BB962C8B-B14F-4D97-AF65-F5344CB8AC3E}">
        <p14:creationId xmlns:p14="http://schemas.microsoft.com/office/powerpoint/2010/main" val="369955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4742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tter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5010"/>
            <a:ext cx="12192000" cy="5238723"/>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8" name="TextBox 7"/>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1"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30239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6603"/>
            <a:ext cx="12192000" cy="5248230"/>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15"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1" name="TextBox 10"/>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38181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6603"/>
            <a:ext cx="12192000" cy="5275476"/>
          </a:xfrm>
          <a:prstGeom prst="rect">
            <a:avLst/>
          </a:prstGeom>
        </p:spPr>
      </p:pic>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5074"/>
            <a:ext cx="3752069"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www.csscorp.com</a:t>
            </a: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1">
                <a:solidFill>
                  <a:schemeClr val="bg1"/>
                </a:solidFill>
                <a:latin typeface="Arial" panose="020B0604020202020204" pitchFamily="34" charset="0"/>
                <a:cs typeface="Arial" panose="020B0604020202020204" pitchFamily="34" charset="0"/>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9" name="TextBox 8"/>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8123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89"/>
          <a:stretch/>
        </p:blipFill>
        <p:spPr>
          <a:xfrm>
            <a:off x="9936298" y="293355"/>
            <a:ext cx="1998947" cy="511864"/>
          </a:xfrm>
          <a:prstGeom prst="rect">
            <a:avLst/>
          </a:prstGeom>
        </p:spPr>
      </p:pic>
      <p:sp>
        <p:nvSpPr>
          <p:cNvPr id="6" name="TextBox 5"/>
          <p:cNvSpPr txBox="1"/>
          <p:nvPr userDrawn="1"/>
        </p:nvSpPr>
        <p:spPr>
          <a:xfrm>
            <a:off x="142655" y="6522385"/>
            <a:ext cx="5052998"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For private circulation and viewing only |  www.csscorp.com</a:t>
            </a:r>
          </a:p>
        </p:txBody>
      </p:sp>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pPr/>
              <a:t>‹#›</a:t>
            </a:fld>
            <a:endParaRPr lang="en-IN" dirty="0"/>
          </a:p>
        </p:txBody>
      </p:sp>
    </p:spTree>
    <p:extLst>
      <p:ext uri="{BB962C8B-B14F-4D97-AF65-F5344CB8AC3E}">
        <p14:creationId xmlns:p14="http://schemas.microsoft.com/office/powerpoint/2010/main" val="34354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p:cNvSpPr txBox="1"/>
          <p:nvPr userDrawn="1"/>
        </p:nvSpPr>
        <p:spPr>
          <a:xfrm>
            <a:off x="3725336" y="6231470"/>
            <a:ext cx="184779" cy="584647"/>
          </a:xfrm>
          <a:prstGeom prst="rect">
            <a:avLst/>
          </a:prstGeom>
          <a:noFill/>
        </p:spPr>
        <p:txBody>
          <a:bodyPr wrap="none" rtlCol="0">
            <a:spAutoFit/>
          </a:bodyPr>
          <a:lstStyle/>
          <a:p>
            <a:pPr defTabSz="609468"/>
            <a:endParaRPr lang="en-US" sz="3199" dirty="0">
              <a:solidFill>
                <a:prstClr val="black"/>
              </a:solidFill>
            </a:endParaRPr>
          </a:p>
        </p:txBody>
      </p:sp>
      <p:pic>
        <p:nvPicPr>
          <p:cNvPr id="3" name="Picture 2"/>
          <p:cNvPicPr>
            <a:picLocks noChangeAspect="1"/>
          </p:cNvPicPr>
          <p:nvPr userDrawn="1"/>
        </p:nvPicPr>
        <p:blipFill rotWithShape="1">
          <a:blip r:embed="rId7" cstate="print">
            <a:extLst>
              <a:ext uri="{28A0092B-C50C-407E-A947-70E740481C1C}">
                <a14:useLocalDpi xmlns:a14="http://schemas.microsoft.com/office/drawing/2010/main" val="0"/>
              </a:ext>
            </a:extLst>
          </a:blip>
          <a:srcRect b="22522"/>
          <a:stretch/>
        </p:blipFill>
        <p:spPr>
          <a:xfrm>
            <a:off x="9936298" y="293354"/>
            <a:ext cx="1998947" cy="566455"/>
          </a:xfrm>
          <a:prstGeom prst="rect">
            <a:avLst/>
          </a:prstGeom>
        </p:spPr>
      </p:pic>
      <p:sp>
        <p:nvSpPr>
          <p:cNvPr id="4" name="Rectangle 3"/>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6" name="TextBox 5"/>
          <p:cNvSpPr txBox="1"/>
          <p:nvPr userDrawn="1"/>
        </p:nvSpPr>
        <p:spPr>
          <a:xfrm>
            <a:off x="142655" y="6509685"/>
            <a:ext cx="512921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pic>
        <p:nvPicPr>
          <p:cNvPr id="7" name="Picture 6"/>
          <p:cNvPicPr>
            <a:picLocks noChangeAspect="1"/>
          </p:cNvPicPr>
          <p:nvPr userDrawn="1"/>
        </p:nvPicPr>
        <p:blipFill rotWithShape="1">
          <a:blip r:embed="rId8">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9"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latin typeface="Arial" panose="020B0604020202020204" pitchFamily="34" charset="0"/>
                <a:cs typeface="Arial" panose="020B0604020202020204" pitchFamily="34" charset="0"/>
              </a:defRPr>
            </a:lvl1p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018897965"/>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 id="2147483724" r:id="rId4"/>
    <p:sldLayoutId id="2147483732" r:id="rId5"/>
  </p:sldLayoutIdLst>
  <p:hf hdr="0" dt="0"/>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457086" indent="-457086" algn="l" defTabSz="609448" rtl="0" eaLnBrk="1" latinLnBrk="0" hangingPunct="1">
        <a:spcBef>
          <a:spcPct val="20000"/>
        </a:spcBef>
        <a:buFont typeface="Arial"/>
        <a:buChar char="•"/>
        <a:defRPr sz="4266" kern="1200">
          <a:solidFill>
            <a:schemeClr val="tx1"/>
          </a:solidFill>
          <a:latin typeface="+mn-lt"/>
          <a:ea typeface="+mn-ea"/>
          <a:cs typeface="+mn-cs"/>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 y="3412"/>
            <a:ext cx="12188283" cy="6851176"/>
          </a:xfrm>
          <a:prstGeom prst="rect">
            <a:avLst/>
          </a:prstGeom>
        </p:spPr>
      </p:pic>
      <p:sp>
        <p:nvSpPr>
          <p:cNvPr id="10" name="TextBox 9"/>
          <p:cNvSpPr txBox="1"/>
          <p:nvPr/>
        </p:nvSpPr>
        <p:spPr>
          <a:xfrm>
            <a:off x="6202017" y="4829292"/>
            <a:ext cx="5989983" cy="954107"/>
          </a:xfrm>
          <a:prstGeom prst="rect">
            <a:avLst/>
          </a:prstGeom>
          <a:solidFill>
            <a:srgbClr val="1782AF">
              <a:alpha val="49020"/>
            </a:srgbClr>
          </a:solidFill>
          <a:ln>
            <a:noFill/>
          </a:ln>
        </p:spPr>
        <p:txBody>
          <a:bodyPr wrap="square" rtlCol="0">
            <a:spAutoFit/>
          </a:bodyPr>
          <a:lstStyle/>
          <a:p>
            <a:pPr algn="r" defTabSz="609468"/>
            <a:r>
              <a:rPr lang="en-US" sz="3200" b="1" dirty="0">
                <a:solidFill>
                  <a:prstClr val="white"/>
                </a:solidFill>
                <a:latin typeface="Arial" panose="020B0604020202020204" pitchFamily="34" charset="0"/>
                <a:cs typeface="Arial" panose="020B0604020202020204" pitchFamily="34" charset="0"/>
              </a:rPr>
              <a:t>ECMAScript 6</a:t>
            </a:r>
          </a:p>
          <a:p>
            <a:pPr algn="r" defTabSz="609468"/>
            <a:r>
              <a:rPr lang="en-US" sz="2400" i="1" dirty="0">
                <a:solidFill>
                  <a:prstClr val="white"/>
                </a:solidFill>
                <a:latin typeface="Arial" panose="020B0604020202020204" pitchFamily="34" charset="0"/>
                <a:cs typeface="Arial" panose="020B0604020202020204" pitchFamily="34" charset="0"/>
              </a:rPr>
              <a:t>Neetu Srivastava</a:t>
            </a:r>
          </a:p>
        </p:txBody>
      </p:sp>
      <p:sp>
        <p:nvSpPr>
          <p:cNvPr id="5" name="Slide Number Placeholder 4"/>
          <p:cNvSpPr>
            <a:spLocks noGrp="1"/>
          </p:cNvSpPr>
          <p:nvPr>
            <p:ph type="sldNum" sz="quarter" idx="4"/>
          </p:nvPr>
        </p:nvSpPr>
        <p:spPr/>
        <p:txBody>
          <a:bodyPr/>
          <a:lstStyle/>
          <a:p>
            <a:fld id="{B2D16DD7-B5C5-45A5-A717-315AD83FA21E}" type="slidenum">
              <a:rPr lang="en-IN" smtClean="0">
                <a:solidFill>
                  <a:prstClr val="white"/>
                </a:solidFill>
              </a:rPr>
              <a:pPr/>
              <a:t>1</a:t>
            </a:fld>
            <a:endParaRPr lang="en-IN" dirty="0">
              <a:solidFill>
                <a:prstClr val="white"/>
              </a:solidFill>
            </a:endParaRPr>
          </a:p>
        </p:txBody>
      </p:sp>
      <p:pic>
        <p:nvPicPr>
          <p:cNvPr id="8" name="Picture 7"/>
          <p:cNvPicPr>
            <a:picLocks noChangeAspect="1"/>
          </p:cNvPicPr>
          <p:nvPr/>
        </p:nvPicPr>
        <p:blipFill rotWithShape="1">
          <a:blip r:embed="rId4" cstate="email">
            <a:biLevel thresh="25000"/>
            <a:extLst>
              <a:ext uri="{28A0092B-C50C-407E-A947-70E740481C1C}">
                <a14:useLocalDpi xmlns:a14="http://schemas.microsoft.com/office/drawing/2010/main"/>
              </a:ext>
            </a:extLst>
          </a:blip>
          <a:srcRect b="26090"/>
          <a:stretch/>
        </p:blipFill>
        <p:spPr>
          <a:xfrm>
            <a:off x="9949038" y="251374"/>
            <a:ext cx="1998947" cy="540363"/>
          </a:xfrm>
          <a:prstGeom prst="rect">
            <a:avLst/>
          </a:prstGeom>
        </p:spPr>
      </p:pic>
    </p:spTree>
    <p:extLst>
      <p:ext uri="{BB962C8B-B14F-4D97-AF65-F5344CB8AC3E}">
        <p14:creationId xmlns:p14="http://schemas.microsoft.com/office/powerpoint/2010/main" val="138556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Block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097187"/>
            <a:ext cx="11216109" cy="4524315"/>
          </a:xfrm>
          <a:prstGeom prst="rect">
            <a:avLst/>
          </a:prstGeom>
          <a:noFill/>
        </p:spPr>
        <p:txBody>
          <a:bodyPr wrap="square" rtlCol="0">
            <a:spAutoFit/>
          </a:bodyPr>
          <a:lstStyle/>
          <a:p>
            <a:r>
              <a:rPr lang="en-US" dirty="0"/>
              <a:t>Block functions declared in a block are scoped to that block for example, in if and for-loop blocks</a:t>
            </a:r>
          </a:p>
          <a:p>
            <a:r>
              <a:rPr lang="en-US" b="1" dirty="0"/>
              <a:t>Example:</a:t>
            </a:r>
          </a:p>
          <a:p>
            <a:r>
              <a:rPr lang="en-US" dirty="0"/>
              <a:t>			function outer() </a:t>
            </a:r>
          </a:p>
          <a:p>
            <a:r>
              <a:rPr lang="en-US" dirty="0"/>
              <a:t>			{  </a:t>
            </a:r>
          </a:p>
          <a:p>
            <a:r>
              <a:rPr lang="en-US" dirty="0"/>
              <a:t>				console.log('in outer'); </a:t>
            </a:r>
          </a:p>
          <a:p>
            <a:r>
              <a:rPr lang="en-US" dirty="0"/>
              <a:t>			} </a:t>
            </a:r>
          </a:p>
          <a:p>
            <a:r>
              <a:rPr lang="en-US" dirty="0"/>
              <a:t>			{  </a:t>
            </a:r>
          </a:p>
          <a:p>
            <a:r>
              <a:rPr lang="en-US" dirty="0"/>
              <a:t>				function inner() </a:t>
            </a:r>
          </a:p>
          <a:p>
            <a:r>
              <a:rPr lang="en-US" dirty="0"/>
              <a:t>				{    </a:t>
            </a:r>
          </a:p>
          <a:p>
            <a:r>
              <a:rPr lang="en-US" dirty="0"/>
              <a:t>					console.log('in inner');</a:t>
            </a:r>
          </a:p>
          <a:p>
            <a:r>
              <a:rPr lang="en-US" dirty="0"/>
              <a:t>				}  </a:t>
            </a:r>
          </a:p>
          <a:p>
            <a:r>
              <a:rPr lang="en-US" dirty="0"/>
              <a:t>				outer(); // works  </a:t>
            </a:r>
          </a:p>
          <a:p>
            <a:r>
              <a:rPr lang="en-US" dirty="0"/>
              <a:t>				inner(); // works </a:t>
            </a:r>
          </a:p>
          <a:p>
            <a:r>
              <a:rPr lang="en-US" dirty="0"/>
              <a:t>			} </a:t>
            </a:r>
          </a:p>
          <a:p>
            <a:r>
              <a:rPr lang="en-US" dirty="0"/>
              <a:t>			outer(); // works </a:t>
            </a:r>
          </a:p>
          <a:p>
            <a:r>
              <a:rPr lang="en-US" dirty="0"/>
              <a:t>			inner(); // throws </a:t>
            </a:r>
            <a:r>
              <a:rPr lang="en-US" dirty="0" err="1"/>
              <a:t>ReferenceError</a:t>
            </a:r>
            <a:endParaRPr lang="en-US" dirty="0"/>
          </a:p>
        </p:txBody>
      </p:sp>
    </p:spTree>
    <p:extLst>
      <p:ext uri="{BB962C8B-B14F-4D97-AF65-F5344CB8AC3E}">
        <p14:creationId xmlns:p14="http://schemas.microsoft.com/office/powerpoint/2010/main" val="342530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216455"/>
            <a:ext cx="11216109" cy="2862322"/>
          </a:xfrm>
          <a:prstGeom prst="rect">
            <a:avLst/>
          </a:prstGeom>
          <a:noFill/>
        </p:spPr>
        <p:txBody>
          <a:bodyPr wrap="square" rtlCol="0">
            <a:spAutoFit/>
          </a:bodyPr>
          <a:lstStyle/>
          <a:p>
            <a:r>
              <a:rPr lang="en-US" dirty="0"/>
              <a:t>These are the functions which facilitate work with JS arrays in most useful cases.</a:t>
            </a:r>
          </a:p>
          <a:p>
            <a:r>
              <a:rPr lang="en-US" dirty="0"/>
              <a:t>Following are some helper functions:</a:t>
            </a:r>
          </a:p>
          <a:p>
            <a:pPr marL="285750" indent="-285750">
              <a:buFont typeface="Arial" panose="020B0604020202020204" pitchFamily="34" charset="0"/>
              <a:buChar char="•"/>
            </a:pPr>
            <a:r>
              <a:rPr lang="en-IN" b="1" dirty="0" err="1"/>
              <a:t>forEach</a:t>
            </a:r>
            <a:endParaRPr lang="en-IN" b="1" dirty="0"/>
          </a:p>
          <a:p>
            <a:pPr marL="285750" indent="-285750">
              <a:buFont typeface="Arial" panose="020B0604020202020204" pitchFamily="34" charset="0"/>
              <a:buChar char="•"/>
            </a:pPr>
            <a:r>
              <a:rPr lang="en-IN" b="1" dirty="0"/>
              <a:t>map</a:t>
            </a:r>
          </a:p>
          <a:p>
            <a:pPr marL="285750" indent="-285750">
              <a:buFont typeface="Arial" panose="020B0604020202020204" pitchFamily="34" charset="0"/>
              <a:buChar char="•"/>
            </a:pPr>
            <a:r>
              <a:rPr lang="en-IN" b="1" dirty="0"/>
              <a:t>filter</a:t>
            </a:r>
          </a:p>
          <a:p>
            <a:pPr marL="285750" indent="-285750">
              <a:buFont typeface="Arial" panose="020B0604020202020204" pitchFamily="34" charset="0"/>
              <a:buChar char="•"/>
            </a:pPr>
            <a:r>
              <a:rPr lang="en-IN" b="1" dirty="0"/>
              <a:t>find</a:t>
            </a:r>
          </a:p>
          <a:p>
            <a:pPr marL="285750" indent="-285750">
              <a:buFont typeface="Arial" panose="020B0604020202020204" pitchFamily="34" charset="0"/>
              <a:buChar char="•"/>
            </a:pPr>
            <a:r>
              <a:rPr lang="en-IN" b="1" dirty="0"/>
              <a:t>every</a:t>
            </a:r>
          </a:p>
          <a:p>
            <a:pPr marL="285750" indent="-285750">
              <a:buFont typeface="Arial" panose="020B0604020202020204" pitchFamily="34" charset="0"/>
              <a:buChar char="•"/>
            </a:pPr>
            <a:r>
              <a:rPr lang="en-IN" b="1" dirty="0"/>
              <a:t>some</a:t>
            </a:r>
          </a:p>
          <a:p>
            <a:pPr marL="285750" indent="-285750">
              <a:buFont typeface="Arial" panose="020B0604020202020204" pitchFamily="34" charset="0"/>
              <a:buChar char="•"/>
            </a:pPr>
            <a:r>
              <a:rPr lang="en-IN" b="1" dirty="0"/>
              <a:t>reduce</a:t>
            </a:r>
          </a:p>
          <a:p>
            <a:endParaRPr lang="en-US" dirty="0"/>
          </a:p>
        </p:txBody>
      </p:sp>
    </p:spTree>
    <p:extLst>
      <p:ext uri="{BB962C8B-B14F-4D97-AF65-F5344CB8AC3E}">
        <p14:creationId xmlns:p14="http://schemas.microsoft.com/office/powerpoint/2010/main" val="102478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8075" y="1921552"/>
            <a:ext cx="11216109" cy="3139321"/>
          </a:xfrm>
          <a:prstGeom prst="rect">
            <a:avLst/>
          </a:prstGeom>
          <a:noFill/>
        </p:spPr>
        <p:txBody>
          <a:bodyPr wrap="square" rtlCol="0">
            <a:spAutoFit/>
          </a:bodyPr>
          <a:lstStyle/>
          <a:p>
            <a:r>
              <a:rPr lang="en-IN" b="1" dirty="0" err="1"/>
              <a:t>forEach</a:t>
            </a:r>
            <a:endParaRPr lang="en-IN" b="1" dirty="0"/>
          </a:p>
          <a:p>
            <a:r>
              <a:rPr lang="en-US" dirty="0"/>
              <a:t>	Executes the provided function for each element of the array, passing the array element as an argument.</a:t>
            </a:r>
          </a:p>
          <a:p>
            <a:endParaRPr lang="en-US" dirty="0"/>
          </a:p>
          <a:p>
            <a:r>
              <a:rPr lang="en-US" b="1" dirty="0"/>
              <a:t>Example:</a:t>
            </a:r>
          </a:p>
          <a:p>
            <a:r>
              <a:rPr lang="en-US" dirty="0"/>
              <a:t>				</a:t>
            </a:r>
            <a:r>
              <a:rPr lang="en-US" dirty="0" err="1"/>
              <a:t>var</a:t>
            </a:r>
            <a:r>
              <a:rPr lang="en-US" dirty="0"/>
              <a:t> colors = ['red', 'green', 'blue'];</a:t>
            </a:r>
          </a:p>
          <a:p>
            <a:r>
              <a:rPr lang="en-US" dirty="0"/>
              <a:t>				function print(</a:t>
            </a:r>
            <a:r>
              <a:rPr lang="en-US" dirty="0" err="1"/>
              <a:t>val</a:t>
            </a:r>
            <a:r>
              <a:rPr lang="en-US" dirty="0"/>
              <a:t>)</a:t>
            </a:r>
          </a:p>
          <a:p>
            <a:r>
              <a:rPr lang="en-US" dirty="0"/>
              <a:t>				{</a:t>
            </a:r>
          </a:p>
          <a:p>
            <a:r>
              <a:rPr lang="en-US" dirty="0"/>
              <a:t>  					console.log(</a:t>
            </a:r>
            <a:r>
              <a:rPr lang="en-US" dirty="0" err="1"/>
              <a:t>val</a:t>
            </a:r>
            <a:r>
              <a:rPr lang="en-US" dirty="0"/>
              <a:t>);</a:t>
            </a:r>
          </a:p>
          <a:p>
            <a:r>
              <a:rPr lang="en-US" dirty="0"/>
              <a:t>				}</a:t>
            </a:r>
          </a:p>
          <a:p>
            <a:r>
              <a:rPr lang="en-US" dirty="0"/>
              <a:t>				</a:t>
            </a:r>
            <a:r>
              <a:rPr lang="en-US" dirty="0" err="1"/>
              <a:t>colors.forEach</a:t>
            </a:r>
            <a:r>
              <a:rPr lang="en-US" dirty="0"/>
              <a:t>(print);</a:t>
            </a:r>
          </a:p>
          <a:p>
            <a:r>
              <a:rPr lang="en-US" dirty="0"/>
              <a:t>			</a:t>
            </a:r>
          </a:p>
        </p:txBody>
      </p:sp>
    </p:spTree>
    <p:extLst>
      <p:ext uri="{BB962C8B-B14F-4D97-AF65-F5344CB8AC3E}">
        <p14:creationId xmlns:p14="http://schemas.microsoft.com/office/powerpoint/2010/main" val="231311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3693319"/>
          </a:xfrm>
          <a:prstGeom prst="rect">
            <a:avLst/>
          </a:prstGeom>
          <a:noFill/>
        </p:spPr>
        <p:txBody>
          <a:bodyPr wrap="square" rtlCol="0">
            <a:spAutoFit/>
          </a:bodyPr>
          <a:lstStyle/>
          <a:p>
            <a:r>
              <a:rPr lang="en-IN" b="1" dirty="0"/>
              <a:t>map</a:t>
            </a:r>
          </a:p>
          <a:p>
            <a:r>
              <a:rPr lang="en-US" dirty="0"/>
              <a:t>	Creates a new array containing the same number of elements, but output elements are created by the provided function. It just converts each array element to something else.</a:t>
            </a:r>
          </a:p>
          <a:p>
            <a:endParaRPr lang="en-US" dirty="0"/>
          </a:p>
          <a:p>
            <a:r>
              <a:rPr lang="en-US" b="1" dirty="0"/>
              <a:t>Example:</a:t>
            </a:r>
          </a:p>
          <a:p>
            <a:r>
              <a:rPr lang="en-US" dirty="0"/>
              <a:t>				</a:t>
            </a:r>
            <a:r>
              <a:rPr lang="en-US" dirty="0" err="1"/>
              <a:t>var</a:t>
            </a:r>
            <a:r>
              <a:rPr lang="en-US" dirty="0"/>
              <a:t> colors = ['red', 'green', 'blue'];</a:t>
            </a:r>
          </a:p>
          <a:p>
            <a:r>
              <a:rPr lang="en-US" dirty="0"/>
              <a:t>				function print(</a:t>
            </a:r>
            <a:r>
              <a:rPr lang="en-US" dirty="0" err="1"/>
              <a:t>val</a:t>
            </a:r>
            <a:r>
              <a:rPr lang="en-US" dirty="0"/>
              <a:t>)</a:t>
            </a:r>
          </a:p>
          <a:p>
            <a:r>
              <a:rPr lang="en-US" dirty="0"/>
              <a:t>				{</a:t>
            </a:r>
          </a:p>
          <a:p>
            <a:r>
              <a:rPr lang="en-US" dirty="0"/>
              <a:t>  					return </a:t>
            </a:r>
            <a:r>
              <a:rPr lang="en-US" dirty="0" err="1"/>
              <a:t>val.toUpperCase</a:t>
            </a:r>
            <a:r>
              <a:rPr lang="en-US" dirty="0"/>
              <a:t>();</a:t>
            </a:r>
          </a:p>
          <a:p>
            <a:r>
              <a:rPr lang="en-US" dirty="0"/>
              <a:t>				}</a:t>
            </a:r>
          </a:p>
          <a:p>
            <a:r>
              <a:rPr lang="en-US" dirty="0"/>
              <a:t>				</a:t>
            </a:r>
            <a:r>
              <a:rPr lang="en-US" dirty="0" err="1"/>
              <a:t>var</a:t>
            </a:r>
            <a:r>
              <a:rPr lang="en-US" dirty="0"/>
              <a:t> c=</a:t>
            </a:r>
            <a:r>
              <a:rPr lang="en-US" dirty="0" err="1"/>
              <a:t>colors.map</a:t>
            </a:r>
            <a:r>
              <a:rPr lang="en-US" dirty="0"/>
              <a:t>(print);</a:t>
            </a:r>
          </a:p>
          <a:p>
            <a:r>
              <a:rPr lang="en-US" dirty="0"/>
              <a:t>				console.log(c);</a:t>
            </a:r>
          </a:p>
          <a:p>
            <a:r>
              <a:rPr lang="en-US" dirty="0"/>
              <a:t>			</a:t>
            </a:r>
          </a:p>
        </p:txBody>
      </p:sp>
    </p:spTree>
    <p:extLst>
      <p:ext uri="{BB962C8B-B14F-4D97-AF65-F5344CB8AC3E}">
        <p14:creationId xmlns:p14="http://schemas.microsoft.com/office/powerpoint/2010/main" val="185062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3693319"/>
          </a:xfrm>
          <a:prstGeom prst="rect">
            <a:avLst/>
          </a:prstGeom>
          <a:noFill/>
        </p:spPr>
        <p:txBody>
          <a:bodyPr wrap="square" rtlCol="0">
            <a:spAutoFit/>
          </a:bodyPr>
          <a:lstStyle/>
          <a:p>
            <a:r>
              <a:rPr lang="en-IN" b="1" dirty="0"/>
              <a:t>filter</a:t>
            </a:r>
          </a:p>
          <a:p>
            <a:r>
              <a:rPr lang="en-US" dirty="0"/>
              <a:t>	Creates a new array containing a subset of the original array with those elements that pass the test implemented by the provided function, which should return true or false.</a:t>
            </a:r>
          </a:p>
          <a:p>
            <a:endParaRPr lang="en-US" dirty="0"/>
          </a:p>
          <a:p>
            <a:r>
              <a:rPr lang="en-US" b="1" dirty="0"/>
              <a:t>Example:</a:t>
            </a:r>
          </a:p>
          <a:p>
            <a:r>
              <a:rPr lang="en-US" dirty="0"/>
              <a:t>				</a:t>
            </a:r>
            <a:r>
              <a:rPr lang="en-US" dirty="0" err="1"/>
              <a:t>var</a:t>
            </a:r>
            <a:r>
              <a:rPr lang="en-US" dirty="0"/>
              <a:t> numbers = [1,60,34,30,20,5]</a:t>
            </a:r>
          </a:p>
          <a:p>
            <a:r>
              <a:rPr lang="en-US" dirty="0"/>
              <a:t>				function </a:t>
            </a:r>
            <a:r>
              <a:rPr lang="en-US" dirty="0" err="1"/>
              <a:t>lessThan</a:t>
            </a:r>
            <a:r>
              <a:rPr lang="en-US" dirty="0"/>
              <a:t>(</a:t>
            </a:r>
            <a:r>
              <a:rPr lang="en-US" dirty="0" err="1"/>
              <a:t>val</a:t>
            </a:r>
            <a:r>
              <a:rPr lang="en-US" dirty="0"/>
              <a:t>)</a:t>
            </a:r>
          </a:p>
          <a:p>
            <a:r>
              <a:rPr lang="en-US" dirty="0"/>
              <a:t>				{</a:t>
            </a:r>
          </a:p>
          <a:p>
            <a:r>
              <a:rPr lang="en-US" dirty="0"/>
              <a:t>  					return </a:t>
            </a:r>
            <a:r>
              <a:rPr lang="en-US" dirty="0" err="1"/>
              <a:t>val</a:t>
            </a:r>
            <a:r>
              <a:rPr lang="en-US" dirty="0"/>
              <a:t> &lt; 20</a:t>
            </a:r>
          </a:p>
          <a:p>
            <a:r>
              <a:rPr lang="en-US" dirty="0"/>
              <a:t>				}</a:t>
            </a:r>
          </a:p>
          <a:p>
            <a:r>
              <a:rPr lang="en-US" dirty="0"/>
              <a:t>				</a:t>
            </a:r>
            <a:r>
              <a:rPr lang="en-US" dirty="0" err="1"/>
              <a:t>var</a:t>
            </a:r>
            <a:r>
              <a:rPr lang="en-US" dirty="0"/>
              <a:t> c=</a:t>
            </a:r>
            <a:r>
              <a:rPr lang="en-US" dirty="0" err="1"/>
              <a:t>numbers.filter</a:t>
            </a:r>
            <a:r>
              <a:rPr lang="en-US" dirty="0"/>
              <a:t>(</a:t>
            </a:r>
            <a:r>
              <a:rPr lang="en-US" dirty="0" err="1"/>
              <a:t>lessThan</a:t>
            </a:r>
            <a:r>
              <a:rPr lang="en-US" dirty="0"/>
              <a:t>)</a:t>
            </a:r>
          </a:p>
          <a:p>
            <a:r>
              <a:rPr lang="en-US" dirty="0"/>
              <a:t>				console.log(c)</a:t>
            </a:r>
          </a:p>
          <a:p>
            <a:r>
              <a:rPr lang="en-US" dirty="0"/>
              <a:t>			</a:t>
            </a:r>
          </a:p>
        </p:txBody>
      </p:sp>
    </p:spTree>
    <p:extLst>
      <p:ext uri="{BB962C8B-B14F-4D97-AF65-F5344CB8AC3E}">
        <p14:creationId xmlns:p14="http://schemas.microsoft.com/office/powerpoint/2010/main" val="380442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5078313"/>
          </a:xfrm>
          <a:prstGeom prst="rect">
            <a:avLst/>
          </a:prstGeom>
          <a:noFill/>
        </p:spPr>
        <p:txBody>
          <a:bodyPr wrap="square" rtlCol="0">
            <a:spAutoFit/>
          </a:bodyPr>
          <a:lstStyle/>
          <a:p>
            <a:r>
              <a:rPr lang="en-IN" b="1" dirty="0"/>
              <a:t>find</a:t>
            </a:r>
          </a:p>
          <a:p>
            <a:r>
              <a:rPr lang="en-US" dirty="0"/>
              <a:t>	Finds the first element that passes the test implemented by the provided function, which should return true or false.</a:t>
            </a:r>
          </a:p>
          <a:p>
            <a:r>
              <a:rPr lang="en-US" b="1" dirty="0"/>
              <a:t>Example:</a:t>
            </a:r>
          </a:p>
          <a:p>
            <a:r>
              <a:rPr lang="en-US" dirty="0"/>
              <a:t>				</a:t>
            </a:r>
            <a:r>
              <a:rPr lang="en-US" dirty="0" err="1"/>
              <a:t>var</a:t>
            </a:r>
            <a:r>
              <a:rPr lang="en-US" dirty="0"/>
              <a:t> people = [</a:t>
            </a:r>
          </a:p>
          <a:p>
            <a:r>
              <a:rPr lang="en-US" dirty="0"/>
              <a:t> 						 {name: 'Jack', age: 50},</a:t>
            </a:r>
          </a:p>
          <a:p>
            <a:r>
              <a:rPr lang="en-US" dirty="0"/>
              <a:t>  						 {name: 'Michael', age: 9}, </a:t>
            </a:r>
          </a:p>
          <a:p>
            <a:r>
              <a:rPr lang="en-US" dirty="0"/>
              <a:t>  						 {name: 'John', age: 40}, </a:t>
            </a:r>
          </a:p>
          <a:p>
            <a:r>
              <a:rPr lang="en-US" dirty="0"/>
              <a:t>  						 {name: 'Ann', age: 19}, </a:t>
            </a:r>
          </a:p>
          <a:p>
            <a:r>
              <a:rPr lang="en-US" dirty="0"/>
              <a:t>  						 {name: 'Elisabeth', age: 16}</a:t>
            </a:r>
          </a:p>
          <a:p>
            <a:r>
              <a:rPr lang="en-US" dirty="0"/>
              <a:t>					      ]</a:t>
            </a:r>
          </a:p>
          <a:p>
            <a:endParaRPr lang="en-US" dirty="0"/>
          </a:p>
          <a:p>
            <a:r>
              <a:rPr lang="en-US" dirty="0"/>
              <a:t>				function teenager(person) </a:t>
            </a:r>
          </a:p>
          <a:p>
            <a:r>
              <a:rPr lang="en-US" dirty="0"/>
              <a:t>				{</a:t>
            </a:r>
          </a:p>
          <a:p>
            <a:r>
              <a:rPr lang="en-US" dirty="0"/>
              <a:t>   					 return </a:t>
            </a:r>
            <a:r>
              <a:rPr lang="en-US" dirty="0" err="1"/>
              <a:t>person.age</a:t>
            </a:r>
            <a:r>
              <a:rPr lang="en-US" dirty="0"/>
              <a:t> &gt; 10 &amp;&amp; </a:t>
            </a:r>
            <a:r>
              <a:rPr lang="en-US" dirty="0" err="1"/>
              <a:t>person.age</a:t>
            </a:r>
            <a:r>
              <a:rPr lang="en-US" dirty="0"/>
              <a:t> &lt; 20</a:t>
            </a:r>
          </a:p>
          <a:p>
            <a:r>
              <a:rPr lang="en-US" dirty="0"/>
              <a:t>				}</a:t>
            </a:r>
          </a:p>
          <a:p>
            <a:r>
              <a:rPr lang="en-US" dirty="0"/>
              <a:t>				</a:t>
            </a:r>
            <a:r>
              <a:rPr lang="en-US" dirty="0" err="1"/>
              <a:t>var</a:t>
            </a:r>
            <a:r>
              <a:rPr lang="en-US" dirty="0"/>
              <a:t> </a:t>
            </a:r>
            <a:r>
              <a:rPr lang="en-US" dirty="0" err="1"/>
              <a:t>firstTeenager</a:t>
            </a:r>
            <a:r>
              <a:rPr lang="en-US" dirty="0"/>
              <a:t> = </a:t>
            </a:r>
            <a:r>
              <a:rPr lang="en-US" dirty="0" err="1"/>
              <a:t>people.find</a:t>
            </a:r>
            <a:r>
              <a:rPr lang="en-US" dirty="0"/>
              <a:t>(teenager)</a:t>
            </a:r>
          </a:p>
          <a:p>
            <a:r>
              <a:rPr lang="en-US" dirty="0"/>
              <a:t>				console.log('First found teenager:', firstTeenager.name)			</a:t>
            </a:r>
          </a:p>
        </p:txBody>
      </p:sp>
    </p:spTree>
    <p:extLst>
      <p:ext uri="{BB962C8B-B14F-4D97-AF65-F5344CB8AC3E}">
        <p14:creationId xmlns:p14="http://schemas.microsoft.com/office/powerpoint/2010/main" val="33148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5078313"/>
          </a:xfrm>
          <a:prstGeom prst="rect">
            <a:avLst/>
          </a:prstGeom>
          <a:noFill/>
        </p:spPr>
        <p:txBody>
          <a:bodyPr wrap="square" rtlCol="0">
            <a:spAutoFit/>
          </a:bodyPr>
          <a:lstStyle/>
          <a:p>
            <a:r>
              <a:rPr lang="en-IN" b="1" dirty="0"/>
              <a:t>every</a:t>
            </a:r>
          </a:p>
          <a:p>
            <a:r>
              <a:rPr lang="en-US" dirty="0"/>
              <a:t>	Checks if every element of the array passes the test implemented by the provided function, which should return true or false.</a:t>
            </a:r>
          </a:p>
          <a:p>
            <a:r>
              <a:rPr lang="en-US" b="1" dirty="0"/>
              <a:t>Example:</a:t>
            </a:r>
          </a:p>
          <a:p>
            <a:r>
              <a:rPr lang="en-US" dirty="0"/>
              <a:t>				</a:t>
            </a:r>
            <a:r>
              <a:rPr lang="en-US" dirty="0" err="1"/>
              <a:t>var</a:t>
            </a:r>
            <a:r>
              <a:rPr lang="en-US" dirty="0"/>
              <a:t> people = [</a:t>
            </a:r>
          </a:p>
          <a:p>
            <a:pPr lvl="8"/>
            <a:r>
              <a:rPr lang="en-US" dirty="0"/>
              <a:t> 		 {name: 'Jack', age: 50},</a:t>
            </a:r>
          </a:p>
          <a:p>
            <a:pPr lvl="8"/>
            <a:r>
              <a:rPr lang="en-US" dirty="0"/>
              <a:t>  		 {name: 'Michael', age: 9}, </a:t>
            </a:r>
          </a:p>
          <a:p>
            <a:pPr lvl="8"/>
            <a:r>
              <a:rPr lang="en-US" dirty="0"/>
              <a:t>  		 {name: 'John', age: 40}, </a:t>
            </a:r>
          </a:p>
          <a:p>
            <a:pPr lvl="8"/>
            <a:r>
              <a:rPr lang="en-US" dirty="0"/>
              <a:t>  		 {name: 'Ann', age: 19}, </a:t>
            </a:r>
          </a:p>
          <a:p>
            <a:pPr lvl="8"/>
            <a:r>
              <a:rPr lang="en-US" dirty="0"/>
              <a:t>  		 {name: 'Elisabeth', age: 16}</a:t>
            </a:r>
          </a:p>
          <a:p>
            <a:r>
              <a:rPr lang="en-US" dirty="0"/>
              <a:t>					     ]</a:t>
            </a:r>
          </a:p>
          <a:p>
            <a:endParaRPr lang="en-US" dirty="0"/>
          </a:p>
          <a:p>
            <a:r>
              <a:rPr lang="en-US" dirty="0"/>
              <a:t>				function teenager(person) </a:t>
            </a:r>
          </a:p>
          <a:p>
            <a:r>
              <a:rPr lang="en-US" dirty="0"/>
              <a:t>				{</a:t>
            </a:r>
          </a:p>
          <a:p>
            <a:r>
              <a:rPr lang="en-US" dirty="0"/>
              <a:t>   					return </a:t>
            </a:r>
            <a:r>
              <a:rPr lang="en-US" dirty="0" err="1"/>
              <a:t>person.age</a:t>
            </a:r>
            <a:r>
              <a:rPr lang="en-US" dirty="0"/>
              <a:t> &gt; 10 &amp;&amp; </a:t>
            </a:r>
            <a:r>
              <a:rPr lang="en-US" dirty="0" err="1"/>
              <a:t>person.age</a:t>
            </a:r>
            <a:r>
              <a:rPr lang="en-US" dirty="0"/>
              <a:t> &lt; 20</a:t>
            </a:r>
          </a:p>
          <a:p>
            <a:r>
              <a:rPr lang="en-US" dirty="0"/>
              <a:t>				}</a:t>
            </a:r>
          </a:p>
          <a:p>
            <a:r>
              <a:rPr lang="en-US" dirty="0"/>
              <a:t>				</a:t>
            </a:r>
            <a:r>
              <a:rPr lang="en-US" dirty="0" err="1"/>
              <a:t>var</a:t>
            </a:r>
            <a:r>
              <a:rPr lang="en-US" dirty="0"/>
              <a:t> </a:t>
            </a:r>
            <a:r>
              <a:rPr lang="en-US" dirty="0" err="1"/>
              <a:t>everyoneIsTeenager</a:t>
            </a:r>
            <a:r>
              <a:rPr lang="en-US" dirty="0"/>
              <a:t> = </a:t>
            </a:r>
            <a:r>
              <a:rPr lang="en-US" dirty="0" err="1"/>
              <a:t>people.every</a:t>
            </a:r>
            <a:r>
              <a:rPr lang="en-US" dirty="0"/>
              <a:t>(teenager)</a:t>
            </a:r>
          </a:p>
          <a:p>
            <a:r>
              <a:rPr lang="en-US" dirty="0"/>
              <a:t>				console.log('Everyone is teenager: ', </a:t>
            </a:r>
            <a:r>
              <a:rPr lang="en-US" dirty="0" err="1"/>
              <a:t>everyoneIsTeenager</a:t>
            </a:r>
            <a:r>
              <a:rPr lang="en-US" dirty="0"/>
              <a:t>)		</a:t>
            </a:r>
          </a:p>
        </p:txBody>
      </p:sp>
    </p:spTree>
    <p:extLst>
      <p:ext uri="{BB962C8B-B14F-4D97-AF65-F5344CB8AC3E}">
        <p14:creationId xmlns:p14="http://schemas.microsoft.com/office/powerpoint/2010/main" val="127846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5078313"/>
          </a:xfrm>
          <a:prstGeom prst="rect">
            <a:avLst/>
          </a:prstGeom>
          <a:noFill/>
        </p:spPr>
        <p:txBody>
          <a:bodyPr wrap="square" rtlCol="0">
            <a:spAutoFit/>
          </a:bodyPr>
          <a:lstStyle/>
          <a:p>
            <a:r>
              <a:rPr lang="en-IN" b="1" dirty="0"/>
              <a:t>some</a:t>
            </a:r>
          </a:p>
          <a:p>
            <a:r>
              <a:rPr lang="en-US" dirty="0"/>
              <a:t>	Checks if any element of the array passes the test implemented by the provided function, which should return true or false.</a:t>
            </a:r>
          </a:p>
          <a:p>
            <a:r>
              <a:rPr lang="en-US" b="1" dirty="0"/>
              <a:t>Example:</a:t>
            </a:r>
          </a:p>
          <a:p>
            <a:r>
              <a:rPr lang="en-US" dirty="0"/>
              <a:t>				</a:t>
            </a:r>
            <a:r>
              <a:rPr lang="en-US" dirty="0" err="1"/>
              <a:t>var</a:t>
            </a:r>
            <a:r>
              <a:rPr lang="en-US" dirty="0"/>
              <a:t> people = [</a:t>
            </a:r>
          </a:p>
          <a:p>
            <a:pPr lvl="8"/>
            <a:r>
              <a:rPr lang="en-US" dirty="0"/>
              <a:t> 		 {name: 'Jack', age: 50},</a:t>
            </a:r>
          </a:p>
          <a:p>
            <a:pPr lvl="8"/>
            <a:r>
              <a:rPr lang="en-US" dirty="0"/>
              <a:t>  		 {name: 'Michael', age: 9}, </a:t>
            </a:r>
          </a:p>
          <a:p>
            <a:pPr lvl="8"/>
            <a:r>
              <a:rPr lang="en-US" dirty="0"/>
              <a:t>  		 {name: 'John', age: 40}, </a:t>
            </a:r>
          </a:p>
          <a:p>
            <a:pPr lvl="8"/>
            <a:r>
              <a:rPr lang="en-US" dirty="0"/>
              <a:t>  		 {name: 'Ann', age: 19}, </a:t>
            </a:r>
          </a:p>
          <a:p>
            <a:pPr lvl="8"/>
            <a:r>
              <a:rPr lang="en-US" dirty="0"/>
              <a:t>  		 {name: 'Elisabeth', age: 16}</a:t>
            </a:r>
          </a:p>
          <a:p>
            <a:r>
              <a:rPr lang="en-US" dirty="0"/>
              <a:t>					     ]</a:t>
            </a:r>
          </a:p>
          <a:p>
            <a:endParaRPr lang="en-US" dirty="0"/>
          </a:p>
          <a:p>
            <a:r>
              <a:rPr lang="en-US" dirty="0"/>
              <a:t>				function teenager(person) </a:t>
            </a:r>
          </a:p>
          <a:p>
            <a:r>
              <a:rPr lang="en-US" dirty="0"/>
              <a:t>				{</a:t>
            </a:r>
          </a:p>
          <a:p>
            <a:r>
              <a:rPr lang="en-US" dirty="0"/>
              <a:t>   					return </a:t>
            </a:r>
            <a:r>
              <a:rPr lang="en-US" dirty="0" err="1"/>
              <a:t>person.age</a:t>
            </a:r>
            <a:r>
              <a:rPr lang="en-US" dirty="0"/>
              <a:t> &gt; 10 &amp;&amp; </a:t>
            </a:r>
            <a:r>
              <a:rPr lang="en-US" dirty="0" err="1"/>
              <a:t>person.age</a:t>
            </a:r>
            <a:r>
              <a:rPr lang="en-US" dirty="0"/>
              <a:t> &lt; 20</a:t>
            </a:r>
          </a:p>
          <a:p>
            <a:r>
              <a:rPr lang="en-US" dirty="0"/>
              <a:t>				}</a:t>
            </a:r>
          </a:p>
          <a:p>
            <a:r>
              <a:rPr lang="en-US" dirty="0"/>
              <a:t>				</a:t>
            </a:r>
            <a:r>
              <a:rPr lang="en-US" dirty="0" err="1"/>
              <a:t>var</a:t>
            </a:r>
            <a:r>
              <a:rPr lang="en-US" dirty="0"/>
              <a:t> </a:t>
            </a:r>
            <a:r>
              <a:rPr lang="en-US" dirty="0" err="1"/>
              <a:t>thereAreTeenager</a:t>
            </a:r>
            <a:r>
              <a:rPr lang="en-US" dirty="0"/>
              <a:t> = </a:t>
            </a:r>
            <a:r>
              <a:rPr lang="en-US" dirty="0" err="1"/>
              <a:t>people.some</a:t>
            </a:r>
            <a:r>
              <a:rPr lang="en-US" dirty="0"/>
              <a:t>(teenager)</a:t>
            </a:r>
          </a:p>
          <a:p>
            <a:r>
              <a:rPr lang="en-US" dirty="0"/>
              <a:t>				console.log(‘There are teenager: ', </a:t>
            </a:r>
            <a:r>
              <a:rPr lang="en-US" dirty="0" err="1"/>
              <a:t>thereAreTeenager</a:t>
            </a:r>
            <a:r>
              <a:rPr lang="en-US" dirty="0"/>
              <a:t>)		</a:t>
            </a:r>
          </a:p>
        </p:txBody>
      </p:sp>
    </p:spTree>
    <p:extLst>
      <p:ext uri="{BB962C8B-B14F-4D97-AF65-F5344CB8AC3E}">
        <p14:creationId xmlns:p14="http://schemas.microsoft.com/office/powerpoint/2010/main" val="12997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355312"/>
          </a:xfrm>
          <a:prstGeom prst="rect">
            <a:avLst/>
          </a:prstGeom>
          <a:noFill/>
        </p:spPr>
        <p:txBody>
          <a:bodyPr wrap="square" rtlCol="0">
            <a:spAutoFit/>
          </a:bodyPr>
          <a:lstStyle/>
          <a:p>
            <a:r>
              <a:rPr lang="en-IN" b="1" dirty="0"/>
              <a:t>reduce</a:t>
            </a:r>
          </a:p>
          <a:p>
            <a:r>
              <a:rPr lang="en-US" dirty="0"/>
              <a:t>	Applies a function passed as the first parameter against an accumulator and each element in the array (from left to right), thus reducing it to a single value. The initial value of the accumulator should be provided as the second parameter of the reduce function.</a:t>
            </a:r>
          </a:p>
          <a:p>
            <a:r>
              <a:rPr lang="en-US" b="1" dirty="0"/>
              <a:t>Example:</a:t>
            </a:r>
          </a:p>
          <a:p>
            <a:r>
              <a:rPr lang="en-US" dirty="0"/>
              <a:t>				</a:t>
            </a:r>
            <a:r>
              <a:rPr lang="en-US" dirty="0" err="1"/>
              <a:t>var</a:t>
            </a:r>
            <a:r>
              <a:rPr lang="en-US" dirty="0"/>
              <a:t> array = [1, 2, 3, 4]</a:t>
            </a:r>
          </a:p>
          <a:p>
            <a:r>
              <a:rPr lang="en-US" dirty="0"/>
              <a:t>				function sum(</a:t>
            </a:r>
            <a:r>
              <a:rPr lang="en-US" dirty="0" err="1"/>
              <a:t>acc</a:t>
            </a:r>
            <a:r>
              <a:rPr lang="en-US" dirty="0"/>
              <a:t>, value) 		</a:t>
            </a:r>
          </a:p>
          <a:p>
            <a:r>
              <a:rPr lang="en-US" dirty="0"/>
              <a:t>				{</a:t>
            </a:r>
          </a:p>
          <a:p>
            <a:r>
              <a:rPr lang="en-US" dirty="0"/>
              <a:t> 					 return </a:t>
            </a:r>
            <a:r>
              <a:rPr lang="en-US" dirty="0" err="1"/>
              <a:t>acc</a:t>
            </a:r>
            <a:r>
              <a:rPr lang="en-US" dirty="0"/>
              <a:t> + value</a:t>
            </a:r>
          </a:p>
          <a:p>
            <a:r>
              <a:rPr lang="en-US" dirty="0"/>
              <a:t>				}</a:t>
            </a:r>
          </a:p>
          <a:p>
            <a:r>
              <a:rPr lang="en-US" dirty="0"/>
              <a:t>				function product(</a:t>
            </a:r>
            <a:r>
              <a:rPr lang="en-US" dirty="0" err="1"/>
              <a:t>acc</a:t>
            </a:r>
            <a:r>
              <a:rPr lang="en-US" dirty="0"/>
              <a:t>, value) 	</a:t>
            </a:r>
          </a:p>
          <a:p>
            <a:r>
              <a:rPr lang="en-US" dirty="0"/>
              <a:t>				{</a:t>
            </a:r>
          </a:p>
          <a:p>
            <a:r>
              <a:rPr lang="en-US" dirty="0"/>
              <a:t>  					return </a:t>
            </a:r>
            <a:r>
              <a:rPr lang="en-US" dirty="0" err="1"/>
              <a:t>acc</a:t>
            </a:r>
            <a:r>
              <a:rPr lang="en-US" dirty="0"/>
              <a:t> * value</a:t>
            </a:r>
          </a:p>
          <a:p>
            <a:r>
              <a:rPr lang="en-US" dirty="0"/>
              <a:t>				}</a:t>
            </a:r>
          </a:p>
          <a:p>
            <a:r>
              <a:rPr lang="en-US" dirty="0"/>
              <a:t>				</a:t>
            </a:r>
            <a:r>
              <a:rPr lang="en-US" dirty="0" err="1"/>
              <a:t>var</a:t>
            </a:r>
            <a:r>
              <a:rPr lang="en-US" dirty="0"/>
              <a:t> </a:t>
            </a:r>
            <a:r>
              <a:rPr lang="en-US" dirty="0" err="1"/>
              <a:t>sumOfArrayElements</a:t>
            </a:r>
            <a:r>
              <a:rPr lang="en-US" dirty="0"/>
              <a:t> = </a:t>
            </a:r>
            <a:r>
              <a:rPr lang="en-US" dirty="0" err="1"/>
              <a:t>array.reduce</a:t>
            </a:r>
            <a:r>
              <a:rPr lang="en-US" dirty="0"/>
              <a:t>(sum, 0)</a:t>
            </a:r>
          </a:p>
          <a:p>
            <a:r>
              <a:rPr lang="en-US" dirty="0"/>
              <a:t>				</a:t>
            </a:r>
            <a:r>
              <a:rPr lang="en-US" dirty="0" err="1"/>
              <a:t>var</a:t>
            </a:r>
            <a:r>
              <a:rPr lang="en-US" dirty="0"/>
              <a:t> </a:t>
            </a:r>
            <a:r>
              <a:rPr lang="en-US" dirty="0" err="1"/>
              <a:t>productOfArrayElements</a:t>
            </a:r>
            <a:r>
              <a:rPr lang="en-US" dirty="0"/>
              <a:t> = </a:t>
            </a:r>
            <a:r>
              <a:rPr lang="en-US" dirty="0" err="1"/>
              <a:t>array.reduce</a:t>
            </a:r>
            <a:r>
              <a:rPr lang="en-US" dirty="0"/>
              <a:t>(product, 1)</a:t>
            </a:r>
          </a:p>
          <a:p>
            <a:endParaRPr lang="en-US" dirty="0"/>
          </a:p>
          <a:p>
            <a:r>
              <a:rPr lang="en-US" dirty="0"/>
              <a:t>				console.log('Sum of', array, 'is', </a:t>
            </a:r>
            <a:r>
              <a:rPr lang="en-US" dirty="0" err="1"/>
              <a:t>sumOfArrayElements</a:t>
            </a:r>
            <a:r>
              <a:rPr lang="en-US" dirty="0"/>
              <a:t>)</a:t>
            </a:r>
          </a:p>
          <a:p>
            <a:r>
              <a:rPr lang="en-US" dirty="0"/>
              <a:t>				console.log('Product of', array, 'is', </a:t>
            </a:r>
            <a:r>
              <a:rPr lang="en-US" dirty="0" err="1"/>
              <a:t>productOfArrayElements</a:t>
            </a:r>
            <a:r>
              <a:rPr lang="en-US" dirty="0"/>
              <a:t>)		</a:t>
            </a:r>
          </a:p>
        </p:txBody>
      </p:sp>
    </p:spTree>
    <p:extLst>
      <p:ext uri="{BB962C8B-B14F-4D97-AF65-F5344CB8AC3E}">
        <p14:creationId xmlns:p14="http://schemas.microsoft.com/office/powerpoint/2010/main" val="367728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Default Function Arguments </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416320"/>
          </a:xfrm>
          <a:prstGeom prst="rect">
            <a:avLst/>
          </a:prstGeom>
          <a:noFill/>
        </p:spPr>
        <p:txBody>
          <a:bodyPr wrap="square" rtlCol="0">
            <a:spAutoFit/>
          </a:bodyPr>
          <a:lstStyle/>
          <a:p>
            <a:r>
              <a:rPr lang="en-US" dirty="0"/>
              <a:t>ES6 allows function parameters to have default values.</a:t>
            </a:r>
          </a:p>
          <a:p>
            <a:endParaRPr lang="en-US" b="1" dirty="0"/>
          </a:p>
          <a:p>
            <a:r>
              <a:rPr lang="en-US" b="1" dirty="0"/>
              <a:t>Example:</a:t>
            </a:r>
          </a:p>
          <a:p>
            <a:r>
              <a:rPr lang="en-US" dirty="0"/>
              <a:t>	let today = new Date(); </a:t>
            </a:r>
          </a:p>
          <a:p>
            <a:r>
              <a:rPr lang="en-US" dirty="0"/>
              <a:t>	function </a:t>
            </a:r>
            <a:r>
              <a:rPr lang="en-US" dirty="0" err="1"/>
              <a:t>makeDate</a:t>
            </a:r>
            <a:r>
              <a:rPr lang="en-US" dirty="0"/>
              <a:t>(day=</a:t>
            </a:r>
            <a:r>
              <a:rPr lang="en-US" dirty="0" err="1"/>
              <a:t>today.getDate</a:t>
            </a:r>
            <a:r>
              <a:rPr lang="en-US" dirty="0"/>
              <a:t>(), month = </a:t>
            </a:r>
            <a:r>
              <a:rPr lang="en-US" dirty="0" err="1"/>
              <a:t>today.getMonth</a:t>
            </a:r>
            <a:r>
              <a:rPr lang="en-US" dirty="0"/>
              <a:t>(), year = </a:t>
            </a:r>
            <a:r>
              <a:rPr lang="en-US" dirty="0" err="1"/>
              <a:t>today.getFullYear</a:t>
            </a:r>
            <a:r>
              <a:rPr lang="en-US" dirty="0"/>
              <a:t>())</a:t>
            </a:r>
          </a:p>
          <a:p>
            <a:r>
              <a:rPr lang="en-US" dirty="0"/>
              <a:t>	{  </a:t>
            </a:r>
          </a:p>
          <a:p>
            <a:r>
              <a:rPr lang="en-US" dirty="0"/>
              <a:t>		return new Date(year, month, day).</a:t>
            </a:r>
            <a:r>
              <a:rPr lang="en-US" dirty="0" err="1"/>
              <a:t>toDateString</a:t>
            </a:r>
            <a:r>
              <a:rPr lang="en-US" dirty="0"/>
              <a:t>(); </a:t>
            </a:r>
          </a:p>
          <a:p>
            <a:r>
              <a:rPr lang="en-US" dirty="0"/>
              <a:t>	} </a:t>
            </a:r>
          </a:p>
          <a:p>
            <a:r>
              <a:rPr lang="en-US" dirty="0"/>
              <a:t>	console.log(</a:t>
            </a:r>
            <a:r>
              <a:rPr lang="en-US" dirty="0" err="1"/>
              <a:t>makeDate</a:t>
            </a:r>
            <a:r>
              <a:rPr lang="en-US" dirty="0"/>
              <a:t>(18, 4, 1980)); </a:t>
            </a:r>
          </a:p>
          <a:p>
            <a:r>
              <a:rPr lang="en-US" dirty="0"/>
              <a:t>	console.log(</a:t>
            </a:r>
            <a:r>
              <a:rPr lang="en-US" dirty="0" err="1"/>
              <a:t>makeDate</a:t>
            </a:r>
            <a:r>
              <a:rPr lang="en-US" dirty="0"/>
              <a:t>(18, 4)); </a:t>
            </a:r>
          </a:p>
          <a:p>
            <a:r>
              <a:rPr lang="en-US" dirty="0"/>
              <a:t>	console.log(</a:t>
            </a:r>
            <a:r>
              <a:rPr lang="en-US" dirty="0" err="1"/>
              <a:t>makeDate</a:t>
            </a:r>
            <a:r>
              <a:rPr lang="en-US" dirty="0"/>
              <a:t>(16)); </a:t>
            </a:r>
          </a:p>
          <a:p>
            <a:r>
              <a:rPr lang="en-US" dirty="0"/>
              <a:t>	console.log(</a:t>
            </a:r>
            <a:r>
              <a:rPr lang="en-US" dirty="0" err="1"/>
              <a:t>makeDate</a:t>
            </a:r>
            <a:r>
              <a:rPr lang="en-US" dirty="0"/>
              <a:t>()); 	</a:t>
            </a:r>
          </a:p>
        </p:txBody>
      </p:sp>
    </p:spTree>
    <p:extLst>
      <p:ext uri="{BB962C8B-B14F-4D97-AF65-F5344CB8AC3E}">
        <p14:creationId xmlns:p14="http://schemas.microsoft.com/office/powerpoint/2010/main" val="47191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ECMA</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Defined by European Computer Manufacturers Association (ECMA)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Specification is called ECMAScript or ECMA-262 </a:t>
            </a:r>
          </a:p>
          <a:p>
            <a:r>
              <a:rPr lang="en-US" dirty="0"/>
              <a:t>	JavaScript 5.1 (ES5) –specs size 258 pages </a:t>
            </a:r>
          </a:p>
          <a:p>
            <a:r>
              <a:rPr lang="en-US" dirty="0"/>
              <a:t>	JavaScript 6 (ES6) - specs size - 652 pages </a:t>
            </a:r>
          </a:p>
          <a:p>
            <a:endParaRPr lang="en-US" dirty="0"/>
          </a:p>
          <a:p>
            <a:pPr marL="285750" indent="-285750">
              <a:buFont typeface="Arial" panose="020B0604020202020204" pitchFamily="34" charset="0"/>
              <a:buChar char="•"/>
            </a:pPr>
            <a:r>
              <a:rPr lang="en-US" dirty="0"/>
              <a:t>ECMAScript Technical Committee is called TC39 </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94933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Rest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 function can be called with any number of arguments, no matter how it is defined</a:t>
            </a:r>
          </a:p>
          <a:p>
            <a:pPr marL="285750" indent="-285750">
              <a:buFont typeface="Arial" panose="020B0604020202020204" pitchFamily="34" charset="0"/>
              <a:buChar char="•"/>
            </a:pPr>
            <a:r>
              <a:rPr lang="en-US" dirty="0"/>
              <a:t>It is used to bind the first few function parameters to variables, and others to single variables as an array</a:t>
            </a:r>
          </a:p>
          <a:p>
            <a:pPr marL="285750" indent="-285750">
              <a:buFont typeface="Arial" panose="020B0604020202020204" pitchFamily="34" charset="0"/>
              <a:buChar char="•"/>
            </a:pPr>
            <a:r>
              <a:rPr lang="en-US" dirty="0"/>
              <a:t>Gather variable number of arguments after named parameters into an array </a:t>
            </a:r>
          </a:p>
          <a:p>
            <a:pPr marL="285750" indent="-285750">
              <a:buFont typeface="Arial" panose="020B0604020202020204" pitchFamily="34" charset="0"/>
              <a:buChar char="•"/>
            </a:pPr>
            <a:r>
              <a:rPr lang="en-US" dirty="0"/>
              <a:t>If no corresponding arguments are supplied, value is an empty array, not undefined </a:t>
            </a:r>
          </a:p>
          <a:p>
            <a:pPr marL="285750" indent="-285750">
              <a:buFont typeface="Arial" panose="020B0604020202020204" pitchFamily="34" charset="0"/>
              <a:buChar char="•"/>
            </a:pPr>
            <a:r>
              <a:rPr lang="en-US" dirty="0"/>
              <a:t>The rest parameters must be at the end</a:t>
            </a:r>
          </a:p>
          <a:p>
            <a:pPr marL="285750" indent="-285750">
              <a:buFont typeface="Arial" panose="020B0604020202020204" pitchFamily="34" charset="0"/>
              <a:buChar char="•"/>
            </a:pPr>
            <a:r>
              <a:rPr lang="en-US" dirty="0"/>
              <a:t>Removes need to use arguments object</a:t>
            </a:r>
          </a:p>
          <a:p>
            <a:endParaRPr lang="en-US" b="1" dirty="0"/>
          </a:p>
          <a:p>
            <a:r>
              <a:rPr lang="en-US" b="1" dirty="0"/>
              <a:t>Example:</a:t>
            </a:r>
          </a:p>
          <a:p>
            <a:r>
              <a:rPr lang="en-US" dirty="0"/>
              <a:t>	function report(</a:t>
            </a:r>
            <a:r>
              <a:rPr lang="en-US" dirty="0" err="1"/>
              <a:t>firstName</a:t>
            </a:r>
            <a:r>
              <a:rPr lang="en-US" dirty="0"/>
              <a:t>, </a:t>
            </a:r>
            <a:r>
              <a:rPr lang="en-US" dirty="0" err="1"/>
              <a:t>lastName</a:t>
            </a:r>
            <a:r>
              <a:rPr lang="en-US" dirty="0"/>
              <a:t>, ...colors) </a:t>
            </a:r>
          </a:p>
          <a:p>
            <a:r>
              <a:rPr lang="en-US" dirty="0"/>
              <a:t>	{  </a:t>
            </a:r>
          </a:p>
          <a:p>
            <a:r>
              <a:rPr lang="en-US" dirty="0"/>
              <a:t>		let phrase = </a:t>
            </a:r>
            <a:r>
              <a:rPr lang="en-US" dirty="0" err="1"/>
              <a:t>colors.length</a:t>
            </a:r>
            <a:r>
              <a:rPr lang="en-US" dirty="0"/>
              <a:t> === 0 ? 'no colors' :    </a:t>
            </a:r>
            <a:r>
              <a:rPr lang="en-US" dirty="0" err="1"/>
              <a:t>colors.length</a:t>
            </a:r>
            <a:r>
              <a:rPr lang="en-US" dirty="0"/>
              <a:t> === 1 ? 'the color ' + colors[0]:    'the 				    colors ' + </a:t>
            </a:r>
            <a:r>
              <a:rPr lang="en-US" dirty="0" err="1"/>
              <a:t>colors.join</a:t>
            </a:r>
            <a:r>
              <a:rPr lang="en-US" dirty="0"/>
              <a:t>(' and '); </a:t>
            </a:r>
          </a:p>
          <a:p>
            <a:endParaRPr lang="en-US" dirty="0"/>
          </a:p>
          <a:p>
            <a:r>
              <a:rPr lang="en-US" dirty="0"/>
              <a:t>		console.log(</a:t>
            </a:r>
            <a:r>
              <a:rPr lang="en-US" dirty="0" err="1"/>
              <a:t>firstName</a:t>
            </a:r>
            <a:r>
              <a:rPr lang="en-US" dirty="0"/>
              <a:t> +</a:t>
            </a:r>
            <a:r>
              <a:rPr lang="en-US" dirty="0" err="1"/>
              <a:t>lastName</a:t>
            </a:r>
            <a:r>
              <a:rPr lang="en-US" dirty="0"/>
              <a:t>+'</a:t>
            </a:r>
            <a:r>
              <a:rPr lang="en-US" dirty="0" err="1"/>
              <a:t>likes'+phrase</a:t>
            </a:r>
            <a:r>
              <a:rPr lang="en-US" dirty="0"/>
              <a:t> + '.'); </a:t>
            </a:r>
          </a:p>
          <a:p>
            <a:r>
              <a:rPr lang="en-US" dirty="0"/>
              <a:t>	} </a:t>
            </a:r>
          </a:p>
          <a:p>
            <a:r>
              <a:rPr lang="en-US" dirty="0"/>
              <a:t>	report(‘Amit', ‘</a:t>
            </a:r>
            <a:r>
              <a:rPr lang="en-US" dirty="0" err="1"/>
              <a:t>Gune</a:t>
            </a:r>
            <a:r>
              <a:rPr lang="en-US" dirty="0"/>
              <a:t>'); </a:t>
            </a:r>
          </a:p>
          <a:p>
            <a:r>
              <a:rPr lang="en-US" dirty="0"/>
              <a:t>	report(‘</a:t>
            </a:r>
            <a:r>
              <a:rPr lang="en-US" dirty="0" err="1"/>
              <a:t>Mohit</a:t>
            </a:r>
            <a:r>
              <a:rPr lang="en-US" dirty="0"/>
              <a:t>', ‘Gupta', 'yellow'); </a:t>
            </a:r>
          </a:p>
          <a:p>
            <a:r>
              <a:rPr lang="en-US" dirty="0"/>
              <a:t>	report(‘</a:t>
            </a:r>
            <a:r>
              <a:rPr lang="en-US" dirty="0" err="1"/>
              <a:t>Shivani</a:t>
            </a:r>
            <a:r>
              <a:rPr lang="en-US" dirty="0"/>
              <a:t>', ‘Sharma', 'pink', 'blue'); </a:t>
            </a:r>
          </a:p>
          <a:p>
            <a:r>
              <a:rPr lang="en-IN" dirty="0"/>
              <a:t>	report('Neetu', 'Srivastava', 'pink', '</a:t>
            </a:r>
            <a:r>
              <a:rPr lang="en-IN" dirty="0" err="1"/>
              <a:t>blue','green</a:t>
            </a:r>
            <a:r>
              <a:rPr lang="en-IN" dirty="0"/>
              <a:t>');</a:t>
            </a:r>
          </a:p>
        </p:txBody>
      </p:sp>
    </p:spTree>
    <p:extLst>
      <p:ext uri="{BB962C8B-B14F-4D97-AF65-F5344CB8AC3E}">
        <p14:creationId xmlns:p14="http://schemas.microsoft.com/office/powerpoint/2010/main" val="260508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Rest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970318"/>
          </a:xfrm>
          <a:prstGeom prst="rect">
            <a:avLst/>
          </a:prstGeom>
          <a:noFill/>
        </p:spPr>
        <p:txBody>
          <a:bodyPr wrap="square" rtlCol="0">
            <a:spAutoFit/>
          </a:bodyPr>
          <a:lstStyle/>
          <a:p>
            <a:endParaRPr lang="en-US" b="1" dirty="0"/>
          </a:p>
          <a:p>
            <a:r>
              <a:rPr lang="en-US" b="1" dirty="0"/>
              <a:t>Example:</a:t>
            </a:r>
          </a:p>
          <a:p>
            <a:r>
              <a:rPr lang="en-US" dirty="0"/>
              <a:t>	function </a:t>
            </a:r>
            <a:r>
              <a:rPr lang="en-US" dirty="0" err="1"/>
              <a:t>sumAll</a:t>
            </a:r>
            <a:r>
              <a:rPr lang="en-US" dirty="0"/>
              <a:t>(...</a:t>
            </a:r>
            <a:r>
              <a:rPr lang="en-US" dirty="0" err="1"/>
              <a:t>args</a:t>
            </a:r>
            <a:r>
              <a:rPr lang="en-US" dirty="0"/>
              <a:t>) </a:t>
            </a:r>
          </a:p>
          <a:p>
            <a:r>
              <a:rPr lang="en-US" dirty="0"/>
              <a:t>	{ </a:t>
            </a:r>
          </a:p>
          <a:p>
            <a:r>
              <a:rPr lang="en-US" dirty="0"/>
              <a:t>		  let sum = 0;</a:t>
            </a:r>
          </a:p>
          <a:p>
            <a:r>
              <a:rPr lang="en-US" dirty="0"/>
              <a:t>	                   for (let </a:t>
            </a:r>
            <a:r>
              <a:rPr lang="en-US" dirty="0" err="1"/>
              <a:t>arg</a:t>
            </a:r>
            <a:r>
              <a:rPr lang="en-US" dirty="0"/>
              <a:t> of </a:t>
            </a:r>
            <a:r>
              <a:rPr lang="en-US" dirty="0" err="1"/>
              <a:t>args</a:t>
            </a:r>
            <a:r>
              <a:rPr lang="en-US" dirty="0"/>
              <a:t>) </a:t>
            </a:r>
          </a:p>
          <a:p>
            <a:r>
              <a:rPr lang="en-US" dirty="0"/>
              <a:t>                                              sum += </a:t>
            </a:r>
            <a:r>
              <a:rPr lang="en-US" dirty="0" err="1"/>
              <a:t>arg</a:t>
            </a:r>
            <a:r>
              <a:rPr lang="en-US" dirty="0"/>
              <a:t>;</a:t>
            </a:r>
          </a:p>
          <a:p>
            <a:endParaRPr lang="en-US" dirty="0"/>
          </a:p>
          <a:p>
            <a:r>
              <a:rPr lang="en-US" dirty="0"/>
              <a:t> 		 return sum;</a:t>
            </a:r>
          </a:p>
          <a:p>
            <a:r>
              <a:rPr lang="en-US" dirty="0"/>
              <a:t>	}</a:t>
            </a:r>
          </a:p>
          <a:p>
            <a:endParaRPr lang="en-US" dirty="0"/>
          </a:p>
          <a:p>
            <a:r>
              <a:rPr lang="en-US" dirty="0"/>
              <a:t>console.log( </a:t>
            </a:r>
            <a:r>
              <a:rPr lang="en-US" dirty="0" err="1"/>
              <a:t>sumAll</a:t>
            </a:r>
            <a:r>
              <a:rPr lang="en-US" dirty="0"/>
              <a:t>(1) );</a:t>
            </a:r>
          </a:p>
          <a:p>
            <a:r>
              <a:rPr lang="en-US" dirty="0"/>
              <a:t>console.log( </a:t>
            </a:r>
            <a:r>
              <a:rPr lang="en-US" dirty="0" err="1"/>
              <a:t>sumAll</a:t>
            </a:r>
            <a:r>
              <a:rPr lang="en-US" dirty="0"/>
              <a:t>(1, 2) );</a:t>
            </a:r>
          </a:p>
          <a:p>
            <a:r>
              <a:rPr lang="en-US" dirty="0"/>
              <a:t>console.log( </a:t>
            </a:r>
            <a:r>
              <a:rPr lang="en-US" dirty="0" err="1"/>
              <a:t>sumAll</a:t>
            </a:r>
            <a:r>
              <a:rPr lang="en-US" dirty="0"/>
              <a:t>(1, 2, 3) );</a:t>
            </a:r>
          </a:p>
        </p:txBody>
      </p:sp>
    </p:spTree>
    <p:extLst>
      <p:ext uri="{BB962C8B-B14F-4D97-AF65-F5344CB8AC3E}">
        <p14:creationId xmlns:p14="http://schemas.microsoft.com/office/powerpoint/2010/main" val="33719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Spread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dirty="0"/>
              <a:t>As Rest operator is used to get an array from the list of parameters, Spread operator do exactly the reverse i.e. to pass list of parameters from an array.</a:t>
            </a:r>
          </a:p>
          <a:p>
            <a:pPr marL="285750" indent="-285750">
              <a:buFont typeface="Arial" panose="020B0604020202020204" pitchFamily="34" charset="0"/>
              <a:buChar char="•"/>
            </a:pPr>
            <a:r>
              <a:rPr lang="en-US" dirty="0"/>
              <a:t>Spreads out elements of any “</a:t>
            </a:r>
            <a:r>
              <a:rPr lang="en-US" dirty="0" err="1"/>
              <a:t>iterable</a:t>
            </a:r>
            <a:r>
              <a:rPr lang="en-US" dirty="0"/>
              <a:t>” into the list of separate arguments to a function </a:t>
            </a:r>
          </a:p>
          <a:p>
            <a:pPr marL="285750" indent="-285750">
              <a:buFont typeface="Arial" panose="020B0604020202020204" pitchFamily="34" charset="0"/>
              <a:buChar char="•"/>
            </a:pPr>
            <a:r>
              <a:rPr lang="en-US" dirty="0"/>
              <a:t>Mostly removes need to use Function apply method</a:t>
            </a:r>
          </a:p>
          <a:p>
            <a:pPr marL="285750" indent="-285750">
              <a:buFont typeface="Arial" panose="020B0604020202020204" pitchFamily="34" charset="0"/>
              <a:buChar char="•"/>
            </a:pPr>
            <a:endParaRPr lang="en-US" dirty="0"/>
          </a:p>
          <a:p>
            <a:r>
              <a:rPr lang="en-US" dirty="0"/>
              <a:t>For instance, </a:t>
            </a:r>
            <a:r>
              <a:rPr lang="en-US" dirty="0" err="1"/>
              <a:t>Math.max</a:t>
            </a:r>
            <a:r>
              <a:rPr lang="en-US" dirty="0"/>
              <a:t> returns the greatest number from a list</a:t>
            </a:r>
          </a:p>
          <a:p>
            <a:r>
              <a:rPr lang="en-US" dirty="0"/>
              <a:t>	console.log( </a:t>
            </a:r>
            <a:r>
              <a:rPr lang="en-US" dirty="0" err="1"/>
              <a:t>Math.max</a:t>
            </a:r>
            <a:r>
              <a:rPr lang="en-US" dirty="0"/>
              <a:t>(3, 5, 1) ); // 5</a:t>
            </a:r>
          </a:p>
          <a:p>
            <a:endParaRPr lang="en-US" dirty="0"/>
          </a:p>
          <a:p>
            <a:r>
              <a:rPr lang="en-US" dirty="0"/>
              <a:t>Now let’s say we have an array [3, 5, 1]</a:t>
            </a:r>
          </a:p>
          <a:p>
            <a:r>
              <a:rPr lang="en-US" dirty="0"/>
              <a:t>Passing array won’t work, because </a:t>
            </a:r>
            <a:r>
              <a:rPr lang="en-US" dirty="0" err="1"/>
              <a:t>Math.max</a:t>
            </a:r>
            <a:r>
              <a:rPr lang="en-US" dirty="0"/>
              <a:t> expects a list of numeric arguments, not a single array:</a:t>
            </a:r>
          </a:p>
          <a:p>
            <a:r>
              <a:rPr lang="en-US" dirty="0"/>
              <a:t>	let </a:t>
            </a:r>
            <a:r>
              <a:rPr lang="en-US" dirty="0" err="1"/>
              <a:t>arr</a:t>
            </a:r>
            <a:r>
              <a:rPr lang="en-US" dirty="0"/>
              <a:t> = [3, 5, 1];</a:t>
            </a:r>
          </a:p>
          <a:p>
            <a:r>
              <a:rPr lang="en-US" dirty="0"/>
              <a:t>	console.log( </a:t>
            </a:r>
            <a:r>
              <a:rPr lang="en-US" dirty="0" err="1"/>
              <a:t>Math.max</a:t>
            </a:r>
            <a:r>
              <a:rPr lang="en-US" dirty="0"/>
              <a:t>(</a:t>
            </a:r>
            <a:r>
              <a:rPr lang="en-US" dirty="0" err="1"/>
              <a:t>arr</a:t>
            </a:r>
            <a:r>
              <a:rPr lang="en-US" dirty="0"/>
              <a:t>) ); // </a:t>
            </a:r>
            <a:r>
              <a:rPr lang="en-US" dirty="0" err="1"/>
              <a:t>NaN</a:t>
            </a:r>
            <a:endParaRPr lang="en-US" dirty="0"/>
          </a:p>
          <a:p>
            <a:endParaRPr lang="en-US" dirty="0"/>
          </a:p>
          <a:p>
            <a:r>
              <a:rPr lang="en-US" dirty="0"/>
              <a:t>And surely we can’t manually list items in the code </a:t>
            </a:r>
            <a:r>
              <a:rPr lang="en-US" dirty="0" err="1"/>
              <a:t>Math.max</a:t>
            </a:r>
            <a:r>
              <a:rPr lang="en-US" dirty="0"/>
              <a:t>(</a:t>
            </a:r>
            <a:r>
              <a:rPr lang="en-US" dirty="0" err="1"/>
              <a:t>arr</a:t>
            </a:r>
            <a:r>
              <a:rPr lang="en-US" dirty="0"/>
              <a:t>[0], </a:t>
            </a:r>
            <a:r>
              <a:rPr lang="en-US" dirty="0" err="1"/>
              <a:t>arr</a:t>
            </a:r>
            <a:r>
              <a:rPr lang="en-US" dirty="0"/>
              <a:t>[1], </a:t>
            </a:r>
            <a:r>
              <a:rPr lang="en-US" dirty="0" err="1"/>
              <a:t>arr</a:t>
            </a:r>
            <a:r>
              <a:rPr lang="en-US" dirty="0"/>
              <a:t>[2]), </a:t>
            </a:r>
          </a:p>
          <a:p>
            <a:r>
              <a:rPr lang="en-US" dirty="0"/>
              <a:t>because we may be unsure how many there are. As our script executes, there could be a lot, or there</a:t>
            </a:r>
          </a:p>
          <a:p>
            <a:r>
              <a:rPr lang="en-US" dirty="0"/>
              <a:t>could be none. </a:t>
            </a:r>
          </a:p>
          <a:p>
            <a:pPr marL="285750" indent="-285750">
              <a:buFont typeface="Arial" panose="020B0604020202020204" pitchFamily="34" charset="0"/>
              <a:buChar char="•"/>
            </a:pPr>
            <a:endParaRPr lang="en-US" b="1" dirty="0"/>
          </a:p>
          <a:p>
            <a:r>
              <a:rPr lang="en-US" b="1" dirty="0"/>
              <a:t>Solution is Spread Operator </a:t>
            </a:r>
            <a:r>
              <a:rPr lang="en-US" dirty="0"/>
              <a:t>!</a:t>
            </a:r>
          </a:p>
        </p:txBody>
      </p:sp>
    </p:spTree>
    <p:extLst>
      <p:ext uri="{BB962C8B-B14F-4D97-AF65-F5344CB8AC3E}">
        <p14:creationId xmlns:p14="http://schemas.microsoft.com/office/powerpoint/2010/main" val="346856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Spread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b="1" dirty="0"/>
              <a:t>Example:</a:t>
            </a:r>
          </a:p>
          <a:p>
            <a:endParaRPr lang="en-US" b="1" dirty="0"/>
          </a:p>
          <a:p>
            <a:r>
              <a:rPr lang="en-US" b="1" dirty="0"/>
              <a:t>For </a:t>
            </a:r>
            <a:r>
              <a:rPr lang="en-US" b="1" dirty="0" err="1"/>
              <a:t>Math.max</a:t>
            </a:r>
            <a:r>
              <a:rPr lang="en-US" b="1" dirty="0"/>
              <a:t>:</a:t>
            </a:r>
          </a:p>
          <a:p>
            <a:r>
              <a:rPr lang="en-US" dirty="0"/>
              <a:t>	let </a:t>
            </a:r>
            <a:r>
              <a:rPr lang="en-US" dirty="0" err="1"/>
              <a:t>arr</a:t>
            </a:r>
            <a:r>
              <a:rPr lang="en-US" dirty="0"/>
              <a:t> = [3, 5, 1];</a:t>
            </a:r>
          </a:p>
          <a:p>
            <a:r>
              <a:rPr lang="en-US" dirty="0"/>
              <a:t>	console.log( </a:t>
            </a:r>
            <a:r>
              <a:rPr lang="en-US" dirty="0" err="1"/>
              <a:t>Math.max</a:t>
            </a:r>
            <a:r>
              <a:rPr lang="en-US" dirty="0"/>
              <a:t>(...</a:t>
            </a:r>
            <a:r>
              <a:rPr lang="en-US" dirty="0" err="1"/>
              <a:t>arr</a:t>
            </a:r>
            <a:r>
              <a:rPr lang="en-US" dirty="0"/>
              <a:t>) ); // 5 (spread turns array into a list of arguments)</a:t>
            </a:r>
          </a:p>
          <a:p>
            <a:endParaRPr lang="en-US" dirty="0"/>
          </a:p>
          <a:p>
            <a:r>
              <a:rPr lang="en-US" dirty="0"/>
              <a:t>We also can pass multiple </a:t>
            </a:r>
            <a:r>
              <a:rPr lang="en-US" dirty="0" err="1"/>
              <a:t>iterables</a:t>
            </a:r>
            <a:r>
              <a:rPr lang="en-US" dirty="0"/>
              <a:t> this way:</a:t>
            </a:r>
          </a:p>
          <a:p>
            <a:endParaRPr lang="en-US" dirty="0"/>
          </a:p>
          <a:p>
            <a:r>
              <a:rPr lang="en-US" dirty="0"/>
              <a:t>	 let arr1 = [1, -2, 3, 4];</a:t>
            </a:r>
          </a:p>
          <a:p>
            <a:r>
              <a:rPr lang="en-US" dirty="0"/>
              <a:t>	 let arr2 = [8, 3, -8, 1];</a:t>
            </a:r>
          </a:p>
          <a:p>
            <a:r>
              <a:rPr lang="en-US" dirty="0"/>
              <a:t>	 console.log( </a:t>
            </a:r>
            <a:r>
              <a:rPr lang="en-US" dirty="0" err="1"/>
              <a:t>Math.max</a:t>
            </a:r>
            <a:r>
              <a:rPr lang="en-US" dirty="0"/>
              <a:t>(...arr1, ...arr2) ); // 8</a:t>
            </a:r>
          </a:p>
          <a:p>
            <a:endParaRPr lang="en-US" dirty="0"/>
          </a:p>
          <a:p>
            <a:r>
              <a:rPr lang="en-US" dirty="0"/>
              <a:t>We can even combine the spread operator with normal values:</a:t>
            </a:r>
          </a:p>
          <a:p>
            <a:endParaRPr lang="en-US" dirty="0"/>
          </a:p>
          <a:p>
            <a:r>
              <a:rPr lang="en-US" dirty="0"/>
              <a:t> 	let arr1 = [1, -2, 3, 4];</a:t>
            </a:r>
          </a:p>
          <a:p>
            <a:r>
              <a:rPr lang="en-US" dirty="0"/>
              <a:t>	let arr2 = [8, 3, -8, 1];</a:t>
            </a:r>
          </a:p>
          <a:p>
            <a:r>
              <a:rPr lang="en-US" dirty="0"/>
              <a:t>	console.log( </a:t>
            </a:r>
            <a:r>
              <a:rPr lang="en-US" dirty="0" err="1"/>
              <a:t>Math.max</a:t>
            </a:r>
            <a:r>
              <a:rPr lang="en-US" dirty="0"/>
              <a:t>(1, ...arr1, 2, ...arr2, 25) ); // 25</a:t>
            </a:r>
          </a:p>
          <a:p>
            <a:r>
              <a:rPr lang="en-US" dirty="0"/>
              <a:t>	</a:t>
            </a:r>
          </a:p>
        </p:txBody>
      </p:sp>
    </p:spTree>
    <p:extLst>
      <p:ext uri="{BB962C8B-B14F-4D97-AF65-F5344CB8AC3E}">
        <p14:creationId xmlns:p14="http://schemas.microsoft.com/office/powerpoint/2010/main" val="3374561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Spread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524315"/>
          </a:xfrm>
          <a:prstGeom prst="rect">
            <a:avLst/>
          </a:prstGeom>
          <a:noFill/>
        </p:spPr>
        <p:txBody>
          <a:bodyPr wrap="square" rtlCol="0">
            <a:spAutoFit/>
          </a:bodyPr>
          <a:lstStyle/>
          <a:p>
            <a:r>
              <a:rPr lang="en-US" b="1" dirty="0"/>
              <a:t>Example:</a:t>
            </a:r>
          </a:p>
          <a:p>
            <a:endParaRPr lang="en-US" b="1" dirty="0"/>
          </a:p>
          <a:p>
            <a:r>
              <a:rPr lang="en-US" dirty="0"/>
              <a:t>Also, the spread operator can be used to merge arrays:</a:t>
            </a:r>
          </a:p>
          <a:p>
            <a:r>
              <a:rPr lang="en-US" dirty="0"/>
              <a:t>	</a:t>
            </a:r>
          </a:p>
          <a:p>
            <a:r>
              <a:rPr lang="en-US" dirty="0"/>
              <a:t>	let </a:t>
            </a:r>
            <a:r>
              <a:rPr lang="en-US" dirty="0" err="1"/>
              <a:t>arr</a:t>
            </a:r>
            <a:r>
              <a:rPr lang="en-US" dirty="0"/>
              <a:t> = [3, 5, 1];</a:t>
            </a:r>
          </a:p>
          <a:p>
            <a:r>
              <a:rPr lang="en-US" dirty="0"/>
              <a:t>	let arr2 = [8, 9, 15];</a:t>
            </a:r>
          </a:p>
          <a:p>
            <a:endParaRPr lang="en-US" dirty="0"/>
          </a:p>
          <a:p>
            <a:r>
              <a:rPr lang="en-US" dirty="0"/>
              <a:t>	let merged = [0, ...</a:t>
            </a:r>
            <a:r>
              <a:rPr lang="en-US" dirty="0" err="1"/>
              <a:t>arr</a:t>
            </a:r>
            <a:r>
              <a:rPr lang="en-US" dirty="0"/>
              <a:t>, 2, ...arr2];</a:t>
            </a:r>
          </a:p>
          <a:p>
            <a:r>
              <a:rPr lang="en-US" dirty="0"/>
              <a:t>                 console.log(merged); // 0,3,5,1,2,8,9,15 (0, then </a:t>
            </a:r>
            <a:r>
              <a:rPr lang="en-US" dirty="0" err="1"/>
              <a:t>arr</a:t>
            </a:r>
            <a:r>
              <a:rPr lang="en-US" dirty="0"/>
              <a:t>, then 2, then arr2)</a:t>
            </a:r>
          </a:p>
          <a:p>
            <a:endParaRPr lang="en-US" dirty="0"/>
          </a:p>
          <a:p>
            <a:r>
              <a:rPr lang="en-US" dirty="0"/>
              <a:t>In the examples above we used an array to demonstrate the spread operator, but any </a:t>
            </a:r>
            <a:r>
              <a:rPr lang="en-US" dirty="0" err="1"/>
              <a:t>iterable</a:t>
            </a:r>
            <a:r>
              <a:rPr lang="en-US" dirty="0"/>
              <a:t> will do.</a:t>
            </a:r>
          </a:p>
          <a:p>
            <a:endParaRPr lang="en-US" dirty="0"/>
          </a:p>
          <a:p>
            <a:r>
              <a:rPr lang="en-US" dirty="0"/>
              <a:t>For instance, here we use the spread operator to turn the string into array of characters:</a:t>
            </a:r>
          </a:p>
          <a:p>
            <a:endParaRPr lang="en-US" dirty="0"/>
          </a:p>
          <a:p>
            <a:r>
              <a:rPr lang="en-US" dirty="0"/>
              <a:t> 	let </a:t>
            </a:r>
            <a:r>
              <a:rPr lang="en-US" dirty="0" err="1"/>
              <a:t>str</a:t>
            </a:r>
            <a:r>
              <a:rPr lang="en-US" dirty="0"/>
              <a:t> = "Hello";</a:t>
            </a:r>
          </a:p>
          <a:p>
            <a:r>
              <a:rPr lang="en-US" dirty="0"/>
              <a:t>	console.log( [...</a:t>
            </a:r>
            <a:r>
              <a:rPr lang="en-US" dirty="0" err="1"/>
              <a:t>str</a:t>
            </a:r>
            <a:r>
              <a:rPr lang="en-US" dirty="0"/>
              <a:t>] ); // </a:t>
            </a:r>
            <a:r>
              <a:rPr lang="en-US" dirty="0" err="1"/>
              <a:t>H,e,l,l,o</a:t>
            </a:r>
            <a:endParaRPr lang="en-US" dirty="0"/>
          </a:p>
        </p:txBody>
      </p:sp>
    </p:spTree>
    <p:extLst>
      <p:ext uri="{BB962C8B-B14F-4D97-AF65-F5344CB8AC3E}">
        <p14:creationId xmlns:p14="http://schemas.microsoft.com/office/powerpoint/2010/main" val="3630115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801314"/>
          </a:xfrm>
          <a:prstGeom prst="rect">
            <a:avLst/>
          </a:prstGeom>
          <a:noFill/>
        </p:spPr>
        <p:txBody>
          <a:bodyPr wrap="square" rtlCol="0">
            <a:spAutoFit/>
          </a:bodyPr>
          <a:lstStyle/>
          <a:p>
            <a:pPr marL="285750" indent="-285750">
              <a:buFont typeface="Arial" panose="020B0604020202020204" pitchFamily="34" charset="0"/>
              <a:buChar char="•"/>
            </a:pPr>
            <a:r>
              <a:rPr lang="en-US" dirty="0" err="1"/>
              <a:t>Destructuring</a:t>
            </a:r>
            <a:r>
              <a:rPr lang="en-US" dirty="0"/>
              <a:t> Assignment enables to unpack values from arrays, or properties from objects, into distinct variables.</a:t>
            </a:r>
          </a:p>
          <a:p>
            <a:pPr marL="285750" indent="-285750">
              <a:buFont typeface="Arial" panose="020B0604020202020204" pitchFamily="34" charset="0"/>
              <a:buChar char="•"/>
            </a:pPr>
            <a:r>
              <a:rPr lang="en-US" dirty="0"/>
              <a:t>Variables are set from left to right. So the first variable gets the first item in the array, the second variable gets the second item in the array and so on.</a:t>
            </a:r>
          </a:p>
          <a:p>
            <a:pPr marL="285750" indent="-285750">
              <a:buFont typeface="Arial" panose="020B0604020202020204" pitchFamily="34" charset="0"/>
              <a:buChar char="•"/>
            </a:pPr>
            <a:endParaRPr lang="en-US" dirty="0"/>
          </a:p>
          <a:p>
            <a:r>
              <a:rPr lang="en-US" b="1" dirty="0"/>
              <a:t>Basic or Array </a:t>
            </a:r>
            <a:r>
              <a:rPr lang="en-US" b="1" dirty="0" err="1"/>
              <a:t>Destructuring</a:t>
            </a:r>
            <a:endParaRPr lang="en-US" b="1" dirty="0"/>
          </a:p>
          <a:p>
            <a:endParaRPr lang="en-US" b="1" dirty="0"/>
          </a:p>
          <a:p>
            <a:r>
              <a:rPr lang="en-US" dirty="0"/>
              <a:t>Let’s say, if we want extract a data from an array. Previously, how will this be done?</a:t>
            </a:r>
          </a:p>
          <a:p>
            <a:endParaRPr lang="en-US" dirty="0"/>
          </a:p>
          <a:p>
            <a:r>
              <a:rPr lang="en-US" dirty="0"/>
              <a:t>    </a:t>
            </a:r>
            <a:r>
              <a:rPr lang="en-US" dirty="0" err="1"/>
              <a:t>var</a:t>
            </a:r>
            <a:r>
              <a:rPr lang="en-US" dirty="0"/>
              <a:t> introduction = ["Hello", "I" , "am", "Sarah"];</a:t>
            </a:r>
          </a:p>
          <a:p>
            <a:r>
              <a:rPr lang="en-US" dirty="0"/>
              <a:t>    </a:t>
            </a:r>
            <a:r>
              <a:rPr lang="en-US" dirty="0" err="1"/>
              <a:t>var</a:t>
            </a:r>
            <a:r>
              <a:rPr lang="en-US" dirty="0"/>
              <a:t> greeting = introduction[0];</a:t>
            </a:r>
          </a:p>
          <a:p>
            <a:r>
              <a:rPr lang="en-US" dirty="0"/>
              <a:t>    </a:t>
            </a:r>
            <a:r>
              <a:rPr lang="en-US" dirty="0" err="1"/>
              <a:t>var</a:t>
            </a:r>
            <a:r>
              <a:rPr lang="en-US" dirty="0"/>
              <a:t> name = introduction[3];</a:t>
            </a:r>
          </a:p>
          <a:p>
            <a:endParaRPr lang="en-US" dirty="0"/>
          </a:p>
          <a:p>
            <a:r>
              <a:rPr lang="en-US" dirty="0"/>
              <a:t>    console.log(greeting);//"Hello"</a:t>
            </a:r>
          </a:p>
          <a:p>
            <a:r>
              <a:rPr lang="en-US" dirty="0"/>
              <a:t>    console.log(name);//"Sarah“</a:t>
            </a:r>
          </a:p>
          <a:p>
            <a:endParaRPr lang="en-US" dirty="0"/>
          </a:p>
          <a:p>
            <a:r>
              <a:rPr lang="en-US" dirty="0"/>
              <a:t>We can see that when we want to extract data from an array , we had to do the same thing over and over again. </a:t>
            </a:r>
          </a:p>
          <a:p>
            <a:r>
              <a:rPr lang="en-US" dirty="0"/>
              <a:t>ES6 </a:t>
            </a:r>
            <a:r>
              <a:rPr lang="en-US" dirty="0" err="1"/>
              <a:t>destucturing</a:t>
            </a:r>
            <a:r>
              <a:rPr lang="en-US" dirty="0"/>
              <a:t> assignment makes it easier to extract this data.</a:t>
            </a:r>
          </a:p>
        </p:txBody>
      </p:sp>
    </p:spTree>
    <p:extLst>
      <p:ext uri="{BB962C8B-B14F-4D97-AF65-F5344CB8AC3E}">
        <p14:creationId xmlns:p14="http://schemas.microsoft.com/office/powerpoint/2010/main" val="3007077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632311"/>
          </a:xfrm>
          <a:prstGeom prst="rect">
            <a:avLst/>
          </a:prstGeom>
          <a:noFill/>
        </p:spPr>
        <p:txBody>
          <a:bodyPr wrap="square" rtlCol="0">
            <a:spAutoFit/>
          </a:bodyPr>
          <a:lstStyle/>
          <a:p>
            <a:r>
              <a:rPr lang="en-US" dirty="0"/>
              <a:t>If we want to extract data using arrays, it's quite simple using </a:t>
            </a:r>
            <a:r>
              <a:rPr lang="en-US" dirty="0" err="1"/>
              <a:t>Destructuring</a:t>
            </a:r>
            <a:r>
              <a:rPr lang="en-US" dirty="0"/>
              <a:t> Assignment.</a:t>
            </a:r>
          </a:p>
          <a:p>
            <a:endParaRPr lang="en-US" dirty="0"/>
          </a:p>
          <a:p>
            <a:r>
              <a:rPr lang="en-US" dirty="0"/>
              <a:t>	</a:t>
            </a:r>
            <a:r>
              <a:rPr lang="en-US" dirty="0" err="1"/>
              <a:t>var</a:t>
            </a:r>
            <a:r>
              <a:rPr lang="en-US" dirty="0"/>
              <a:t> [greeting, pronoun] = ["Hello", "I" , "am", "Sarah"];</a:t>
            </a:r>
          </a:p>
          <a:p>
            <a:endParaRPr lang="en-US" dirty="0"/>
          </a:p>
          <a:p>
            <a:r>
              <a:rPr lang="en-US" dirty="0"/>
              <a:t>    	console.log(greeting);//"Hello"</a:t>
            </a:r>
          </a:p>
          <a:p>
            <a:r>
              <a:rPr lang="en-US" dirty="0"/>
              <a:t>   	console.log(pronoun);//"I“</a:t>
            </a:r>
          </a:p>
          <a:p>
            <a:r>
              <a:rPr lang="en-US" dirty="0"/>
              <a:t>OR</a:t>
            </a:r>
          </a:p>
          <a:p>
            <a:r>
              <a:rPr lang="en-US" dirty="0"/>
              <a:t>    	</a:t>
            </a:r>
            <a:r>
              <a:rPr lang="en-US" dirty="0" err="1"/>
              <a:t>var</a:t>
            </a:r>
            <a:r>
              <a:rPr lang="en-US" dirty="0"/>
              <a:t> introduction = ["Hello", "I" , "am", "Sarah"];</a:t>
            </a:r>
          </a:p>
          <a:p>
            <a:r>
              <a:rPr lang="en-US" dirty="0"/>
              <a:t>    	</a:t>
            </a:r>
            <a:r>
              <a:rPr lang="en-US" dirty="0" err="1"/>
              <a:t>var</a:t>
            </a:r>
            <a:r>
              <a:rPr lang="en-US" dirty="0"/>
              <a:t> [greeting, pronoun] = introduction;</a:t>
            </a:r>
          </a:p>
          <a:p>
            <a:endParaRPr lang="en-US" dirty="0"/>
          </a:p>
          <a:p>
            <a:r>
              <a:rPr lang="en-US" dirty="0"/>
              <a:t>    	console.log(greeting);//"Hello"</a:t>
            </a:r>
          </a:p>
          <a:p>
            <a:r>
              <a:rPr lang="en-US" dirty="0"/>
              <a:t>   	console.log(pronoun);//"I“</a:t>
            </a:r>
          </a:p>
          <a:p>
            <a:r>
              <a:rPr lang="en-US" dirty="0"/>
              <a:t>OR</a:t>
            </a:r>
          </a:p>
          <a:p>
            <a:r>
              <a:rPr lang="en-US" dirty="0"/>
              <a:t>	</a:t>
            </a:r>
            <a:r>
              <a:rPr lang="en-US" dirty="0" err="1"/>
              <a:t>var</a:t>
            </a:r>
            <a:r>
              <a:rPr lang="en-US" dirty="0"/>
              <a:t> greeting, pronoun;</a:t>
            </a:r>
          </a:p>
          <a:p>
            <a:r>
              <a:rPr lang="en-US" dirty="0"/>
              <a:t>   	[greeting, pronoun] = ["Hello", "I" , "am", "Sarah"];</a:t>
            </a:r>
          </a:p>
          <a:p>
            <a:endParaRPr lang="en-US" dirty="0"/>
          </a:p>
          <a:p>
            <a:r>
              <a:rPr lang="en-US" dirty="0"/>
              <a:t>   	console.log(greeting);//"Hello"</a:t>
            </a:r>
          </a:p>
          <a:p>
            <a:r>
              <a:rPr lang="en-US" dirty="0"/>
              <a:t>    	console.log(pronoun);//"I"</a:t>
            </a:r>
          </a:p>
          <a:p>
            <a:endParaRPr lang="en-US" dirty="0"/>
          </a:p>
          <a:p>
            <a:endParaRPr lang="en-US" dirty="0"/>
          </a:p>
        </p:txBody>
      </p:sp>
    </p:spTree>
    <p:extLst>
      <p:ext uri="{BB962C8B-B14F-4D97-AF65-F5344CB8AC3E}">
        <p14:creationId xmlns:p14="http://schemas.microsoft.com/office/powerpoint/2010/main" val="922735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801314"/>
          </a:xfrm>
          <a:prstGeom prst="rect">
            <a:avLst/>
          </a:prstGeom>
          <a:noFill/>
        </p:spPr>
        <p:txBody>
          <a:bodyPr wrap="square" rtlCol="0">
            <a:spAutoFit/>
          </a:bodyPr>
          <a:lstStyle/>
          <a:p>
            <a:r>
              <a:rPr lang="en-US" b="1" dirty="0"/>
              <a:t>Skipping Items in an Array while </a:t>
            </a:r>
            <a:r>
              <a:rPr lang="en-US" b="1" dirty="0" err="1"/>
              <a:t>Destructuring</a:t>
            </a:r>
            <a:r>
              <a:rPr lang="en-US" b="1" dirty="0"/>
              <a:t> Assignment</a:t>
            </a:r>
          </a:p>
          <a:p>
            <a:r>
              <a:rPr lang="en-US" dirty="0"/>
              <a:t>Let’s say, if we want to get the first and last item on our array instead of the first and second item</a:t>
            </a:r>
          </a:p>
          <a:p>
            <a:endParaRPr lang="en-US" b="1" dirty="0"/>
          </a:p>
          <a:p>
            <a:r>
              <a:rPr lang="en-US" dirty="0"/>
              <a:t>	</a:t>
            </a:r>
            <a:r>
              <a:rPr lang="en-US" dirty="0" err="1"/>
              <a:t>var</a:t>
            </a:r>
            <a:r>
              <a:rPr lang="en-US" dirty="0"/>
              <a:t> [greeting, , ,name] = ["Hello", "I" , "am", "Sarah"];</a:t>
            </a:r>
          </a:p>
          <a:p>
            <a:r>
              <a:rPr lang="en-US" dirty="0"/>
              <a:t>   	console.log(greeting);//"Hello"</a:t>
            </a:r>
          </a:p>
          <a:p>
            <a:r>
              <a:rPr lang="en-US" dirty="0"/>
              <a:t>    	console.log(name);//"Sarah"</a:t>
            </a:r>
          </a:p>
          <a:p>
            <a:endParaRPr lang="en-US" b="1" dirty="0"/>
          </a:p>
          <a:p>
            <a:r>
              <a:rPr lang="en-US" dirty="0"/>
              <a:t>if we want to skip the first and third item on our array</a:t>
            </a:r>
            <a:endParaRPr lang="en-US" b="1" dirty="0"/>
          </a:p>
          <a:p>
            <a:r>
              <a:rPr lang="en-US" dirty="0"/>
              <a:t>	</a:t>
            </a:r>
            <a:r>
              <a:rPr lang="en-US" dirty="0" err="1"/>
              <a:t>var</a:t>
            </a:r>
            <a:r>
              <a:rPr lang="en-US" dirty="0"/>
              <a:t> [,</a:t>
            </a:r>
            <a:r>
              <a:rPr lang="en-US" dirty="0" err="1"/>
              <a:t>pronoun,,name</a:t>
            </a:r>
            <a:r>
              <a:rPr lang="en-US" dirty="0"/>
              <a:t>] = ["Hello", "I" , "am", "Sarah"];</a:t>
            </a:r>
          </a:p>
          <a:p>
            <a:r>
              <a:rPr lang="en-US" dirty="0"/>
              <a:t>    	console.log(pronoun);//"I"</a:t>
            </a:r>
          </a:p>
          <a:p>
            <a:r>
              <a:rPr lang="en-US" dirty="0"/>
              <a:t>    	console.log(name);//"Sarah“</a:t>
            </a:r>
          </a:p>
          <a:p>
            <a:endParaRPr lang="en-US" dirty="0"/>
          </a:p>
          <a:p>
            <a:r>
              <a:rPr lang="en-US" dirty="0"/>
              <a:t>if we want to assign some of the array to variables and the rest of the items on an array to a particular variable</a:t>
            </a:r>
          </a:p>
          <a:p>
            <a:endParaRPr lang="en-US" dirty="0"/>
          </a:p>
          <a:p>
            <a:r>
              <a:rPr lang="en-US" dirty="0"/>
              <a:t>	</a:t>
            </a:r>
            <a:r>
              <a:rPr lang="en-US" dirty="0" err="1"/>
              <a:t>var</a:t>
            </a:r>
            <a:r>
              <a:rPr lang="en-US" dirty="0"/>
              <a:t> [greeting,...intro] = ["Hello", "I" , "am", "Sarah"];</a:t>
            </a:r>
          </a:p>
          <a:p>
            <a:r>
              <a:rPr lang="en-US" dirty="0"/>
              <a:t>    	console.log(greeting);//"Hello"</a:t>
            </a:r>
          </a:p>
          <a:p>
            <a:r>
              <a:rPr lang="en-US" dirty="0"/>
              <a:t>   	console.log(intro);//["I", "am", "Sarah"]</a:t>
            </a:r>
          </a:p>
        </p:txBody>
      </p:sp>
    </p:spTree>
    <p:extLst>
      <p:ext uri="{BB962C8B-B14F-4D97-AF65-F5344CB8AC3E}">
        <p14:creationId xmlns:p14="http://schemas.microsoft.com/office/powerpoint/2010/main" val="348107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b="1" dirty="0" err="1"/>
              <a:t>Destructuring</a:t>
            </a:r>
            <a:r>
              <a:rPr lang="en-US" b="1" dirty="0"/>
              <a:t> Assignment with functions</a:t>
            </a:r>
          </a:p>
          <a:p>
            <a:r>
              <a:rPr lang="en-US" dirty="0"/>
              <a:t>We can also extract data from an array returned from a function.</a:t>
            </a:r>
            <a:endParaRPr lang="en-US" b="1" dirty="0"/>
          </a:p>
          <a:p>
            <a:r>
              <a:rPr lang="en-US" dirty="0"/>
              <a:t>	</a:t>
            </a:r>
          </a:p>
          <a:p>
            <a:r>
              <a:rPr lang="en-US" dirty="0"/>
              <a:t>	function </a:t>
            </a:r>
            <a:r>
              <a:rPr lang="en-US" dirty="0" err="1"/>
              <a:t>getArray</a:t>
            </a:r>
            <a:r>
              <a:rPr lang="en-US" dirty="0"/>
              <a:t>() </a:t>
            </a:r>
          </a:p>
          <a:p>
            <a:r>
              <a:rPr lang="en-US" dirty="0"/>
              <a:t>	{</a:t>
            </a:r>
          </a:p>
          <a:p>
            <a:r>
              <a:rPr lang="en-US" dirty="0"/>
              <a:t>        		return ["Hello", "I" , "am", "Sarah"];</a:t>
            </a:r>
          </a:p>
          <a:p>
            <a:r>
              <a:rPr lang="en-US" dirty="0"/>
              <a:t>    	} </a:t>
            </a:r>
          </a:p>
          <a:p>
            <a:r>
              <a:rPr lang="en-US" dirty="0"/>
              <a:t>    	</a:t>
            </a:r>
            <a:r>
              <a:rPr lang="en-US" dirty="0" err="1"/>
              <a:t>var</a:t>
            </a:r>
            <a:r>
              <a:rPr lang="en-US" dirty="0"/>
              <a:t>[</a:t>
            </a:r>
            <a:r>
              <a:rPr lang="en-US" dirty="0" err="1"/>
              <a:t>greeting,pronoun</a:t>
            </a:r>
            <a:r>
              <a:rPr lang="en-US" dirty="0"/>
              <a:t>] = </a:t>
            </a:r>
            <a:r>
              <a:rPr lang="en-US" dirty="0" err="1"/>
              <a:t>getArray</a:t>
            </a:r>
            <a:r>
              <a:rPr lang="en-US" dirty="0"/>
              <a:t>();</a:t>
            </a:r>
          </a:p>
          <a:p>
            <a:endParaRPr lang="en-US" dirty="0"/>
          </a:p>
          <a:p>
            <a:r>
              <a:rPr lang="en-US" dirty="0"/>
              <a:t>    	console.log(greeting);//"Hello"</a:t>
            </a:r>
          </a:p>
          <a:p>
            <a:r>
              <a:rPr lang="en-US" dirty="0"/>
              <a:t>    	console.log(pronoun);//"I“</a:t>
            </a:r>
          </a:p>
          <a:p>
            <a:r>
              <a:rPr lang="en-US" dirty="0"/>
              <a:t>AND</a:t>
            </a:r>
          </a:p>
          <a:p>
            <a:r>
              <a:rPr lang="en-US" dirty="0"/>
              <a:t>	function report([name, color]) </a:t>
            </a:r>
          </a:p>
          <a:p>
            <a:r>
              <a:rPr lang="en-US" dirty="0"/>
              <a:t>	{  </a:t>
            </a:r>
          </a:p>
          <a:p>
            <a:r>
              <a:rPr lang="en-US" dirty="0"/>
              <a:t>		console.log(name + "'s favorite color </a:t>
            </a:r>
            <a:r>
              <a:rPr lang="en-US" dirty="0" err="1"/>
              <a:t>is"+color</a:t>
            </a:r>
            <a:r>
              <a:rPr lang="en-US" dirty="0"/>
              <a:t> + '.');</a:t>
            </a:r>
          </a:p>
          <a:p>
            <a:r>
              <a:rPr lang="en-US" dirty="0"/>
              <a:t>	} </a:t>
            </a:r>
          </a:p>
          <a:p>
            <a:r>
              <a:rPr lang="en-US" dirty="0"/>
              <a:t>	let data = ['Mark', 'yellow']; </a:t>
            </a:r>
          </a:p>
          <a:p>
            <a:r>
              <a:rPr lang="en-US" dirty="0"/>
              <a:t>	report(data); // Mark's favorite color is yellow. </a:t>
            </a:r>
          </a:p>
        </p:txBody>
      </p:sp>
    </p:spTree>
    <p:extLst>
      <p:ext uri="{BB962C8B-B14F-4D97-AF65-F5344CB8AC3E}">
        <p14:creationId xmlns:p14="http://schemas.microsoft.com/office/powerpoint/2010/main" val="2746952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693319"/>
          </a:xfrm>
          <a:prstGeom prst="rect">
            <a:avLst/>
          </a:prstGeom>
          <a:noFill/>
        </p:spPr>
        <p:txBody>
          <a:bodyPr wrap="square" rtlCol="0">
            <a:spAutoFit/>
          </a:bodyPr>
          <a:lstStyle/>
          <a:p>
            <a:r>
              <a:rPr lang="en-US" b="1" dirty="0" err="1"/>
              <a:t>Destructuring</a:t>
            </a:r>
            <a:r>
              <a:rPr lang="en-US" b="1" dirty="0"/>
              <a:t> Assignment </a:t>
            </a:r>
            <a:r>
              <a:rPr lang="en-IN" b="1" dirty="0"/>
              <a:t>using Default Values</a:t>
            </a:r>
            <a:endParaRPr lang="en-US" b="1" dirty="0"/>
          </a:p>
          <a:p>
            <a:r>
              <a:rPr lang="en-US" dirty="0"/>
              <a:t>Default values can be assigned to the variables just in case the value extracted from the array is undefined.	</a:t>
            </a:r>
          </a:p>
          <a:p>
            <a:r>
              <a:rPr lang="en-US" dirty="0"/>
              <a:t>	</a:t>
            </a:r>
          </a:p>
          <a:p>
            <a:r>
              <a:rPr lang="en-US" dirty="0"/>
              <a:t>	</a:t>
            </a:r>
            <a:r>
              <a:rPr lang="en-US" dirty="0" err="1"/>
              <a:t>var</a:t>
            </a:r>
            <a:r>
              <a:rPr lang="en-US" dirty="0"/>
              <a:t>[greeting = "</a:t>
            </a:r>
            <a:r>
              <a:rPr lang="en-US" dirty="0" err="1"/>
              <a:t>hi",name</a:t>
            </a:r>
            <a:r>
              <a:rPr lang="en-US" dirty="0"/>
              <a:t> = "Sarah"] = ["hello"];</a:t>
            </a:r>
          </a:p>
          <a:p>
            <a:endParaRPr lang="en-US" dirty="0"/>
          </a:p>
          <a:p>
            <a:r>
              <a:rPr lang="en-US" dirty="0"/>
              <a:t>    	console.log(greeting);//"Hello"</a:t>
            </a:r>
          </a:p>
          <a:p>
            <a:r>
              <a:rPr lang="en-US" dirty="0"/>
              <a:t>    	console.log(name);//"Sarah“</a:t>
            </a:r>
          </a:p>
          <a:p>
            <a:r>
              <a:rPr lang="en-US" dirty="0"/>
              <a:t>AND</a:t>
            </a:r>
          </a:p>
          <a:p>
            <a:r>
              <a:rPr lang="en-US" dirty="0"/>
              <a:t>	</a:t>
            </a:r>
            <a:r>
              <a:rPr lang="en-US" dirty="0" err="1"/>
              <a:t>var</a:t>
            </a:r>
            <a:r>
              <a:rPr lang="en-US" dirty="0"/>
              <a:t>[greeting = "</a:t>
            </a:r>
            <a:r>
              <a:rPr lang="en-US" dirty="0" err="1"/>
              <a:t>hi",name</a:t>
            </a:r>
            <a:r>
              <a:rPr lang="en-US" dirty="0"/>
              <a:t> = "Sarah"] = [, "Sam"];</a:t>
            </a:r>
          </a:p>
          <a:p>
            <a:endParaRPr lang="en-US" dirty="0"/>
          </a:p>
          <a:p>
            <a:r>
              <a:rPr lang="en-US" dirty="0"/>
              <a:t>    	console.log(greeting);//“hi"</a:t>
            </a:r>
          </a:p>
          <a:p>
            <a:r>
              <a:rPr lang="en-US" dirty="0"/>
              <a:t>    	console.log(name);//"Sam"</a:t>
            </a:r>
          </a:p>
          <a:p>
            <a:endParaRPr lang="en-US" dirty="0"/>
          </a:p>
        </p:txBody>
      </p:sp>
    </p:spTree>
    <p:extLst>
      <p:ext uri="{BB962C8B-B14F-4D97-AF65-F5344CB8AC3E}">
        <p14:creationId xmlns:p14="http://schemas.microsoft.com/office/powerpoint/2010/main" val="411116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ECMAScript 6</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ECMAScript (ES) is a scripting language specification standardized by ECMAScript International</a:t>
            </a:r>
          </a:p>
          <a:p>
            <a:endParaRPr lang="en-US" dirty="0"/>
          </a:p>
          <a:p>
            <a:pPr marL="285750" indent="-285750">
              <a:buFont typeface="Wingdings" panose="05000000000000000000" pitchFamily="2" charset="2"/>
              <a:buChar char="§"/>
            </a:pPr>
            <a:r>
              <a:rPr lang="en-US" dirty="0"/>
              <a:t>It is used by applications to enable client-side scripting</a:t>
            </a:r>
          </a:p>
          <a:p>
            <a:endParaRPr lang="en-US" dirty="0"/>
          </a:p>
          <a:p>
            <a:pPr marL="285750" indent="-285750">
              <a:buFont typeface="Wingdings" panose="05000000000000000000" pitchFamily="2" charset="2"/>
              <a:buChar char="§"/>
            </a:pPr>
            <a:r>
              <a:rPr lang="en-US" dirty="0"/>
              <a:t>Languages like JavaScript, Jscript and ActionScript are governed by this specification</a:t>
            </a:r>
          </a:p>
          <a:p>
            <a:endParaRPr lang="en-US" dirty="0"/>
          </a:p>
          <a:p>
            <a:pPr marL="285750" indent="-285750">
              <a:buFont typeface="Wingdings" panose="05000000000000000000" pitchFamily="2" charset="2"/>
              <a:buChar char="§"/>
            </a:pPr>
            <a:r>
              <a:rPr lang="en-US" dirty="0"/>
              <a:t>ECMAScript 6 is also known as ES6 and ECMAScript 2015</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684633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2862322"/>
          </a:xfrm>
          <a:prstGeom prst="rect">
            <a:avLst/>
          </a:prstGeom>
          <a:noFill/>
        </p:spPr>
        <p:txBody>
          <a:bodyPr wrap="square" rtlCol="0">
            <a:spAutoFit/>
          </a:bodyPr>
          <a:lstStyle/>
          <a:p>
            <a:r>
              <a:rPr lang="en-US" b="1" dirty="0"/>
              <a:t>Swapping Values using </a:t>
            </a:r>
            <a:r>
              <a:rPr lang="en-US" b="1" dirty="0" err="1"/>
              <a:t>Destructuring</a:t>
            </a:r>
            <a:r>
              <a:rPr lang="en-US" b="1" dirty="0"/>
              <a:t> Assignment</a:t>
            </a:r>
          </a:p>
          <a:p>
            <a:r>
              <a:rPr lang="en-US" dirty="0"/>
              <a:t>We can use </a:t>
            </a:r>
            <a:r>
              <a:rPr lang="en-US" dirty="0" err="1"/>
              <a:t>destructuring</a:t>
            </a:r>
            <a:r>
              <a:rPr lang="en-US" dirty="0"/>
              <a:t> assignment to swap the values of variables.	</a:t>
            </a:r>
          </a:p>
          <a:p>
            <a:r>
              <a:rPr lang="en-US" dirty="0"/>
              <a:t>	</a:t>
            </a:r>
          </a:p>
          <a:p>
            <a:r>
              <a:rPr lang="en-US" dirty="0"/>
              <a:t>	</a:t>
            </a:r>
            <a:r>
              <a:rPr lang="pt-BR" dirty="0"/>
              <a:t>var a = 3;</a:t>
            </a:r>
          </a:p>
          <a:p>
            <a:r>
              <a:rPr lang="pt-BR" dirty="0"/>
              <a:t>    	var b = 6;</a:t>
            </a:r>
          </a:p>
          <a:p>
            <a:endParaRPr lang="pt-BR" dirty="0"/>
          </a:p>
          <a:p>
            <a:r>
              <a:rPr lang="pt-BR" dirty="0"/>
              <a:t>   	[a,b] = [b,a];</a:t>
            </a:r>
          </a:p>
          <a:p>
            <a:endParaRPr lang="pt-BR" dirty="0"/>
          </a:p>
          <a:p>
            <a:r>
              <a:rPr lang="pt-BR" dirty="0"/>
              <a:t>    	console.log(a);//6</a:t>
            </a:r>
          </a:p>
          <a:p>
            <a:r>
              <a:rPr lang="pt-BR" dirty="0"/>
              <a:t>    	console.log(b);//3</a:t>
            </a:r>
            <a:endParaRPr lang="en-US" dirty="0"/>
          </a:p>
        </p:txBody>
      </p:sp>
    </p:spTree>
    <p:extLst>
      <p:ext uri="{BB962C8B-B14F-4D97-AF65-F5344CB8AC3E}">
        <p14:creationId xmlns:p14="http://schemas.microsoft.com/office/powerpoint/2010/main" val="529183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524315"/>
          </a:xfrm>
          <a:prstGeom prst="rect">
            <a:avLst/>
          </a:prstGeom>
          <a:noFill/>
        </p:spPr>
        <p:txBody>
          <a:bodyPr wrap="square" rtlCol="0">
            <a:spAutoFit/>
          </a:bodyPr>
          <a:lstStyle/>
          <a:p>
            <a:r>
              <a:rPr lang="en-US" b="1" dirty="0"/>
              <a:t>Object </a:t>
            </a:r>
            <a:r>
              <a:rPr lang="en-US" b="1" dirty="0" err="1"/>
              <a:t>Destructuring</a:t>
            </a:r>
            <a:endParaRPr lang="en-US" b="1" dirty="0"/>
          </a:p>
          <a:p>
            <a:endParaRPr lang="en-US" b="1" dirty="0"/>
          </a:p>
          <a:p>
            <a:r>
              <a:rPr lang="en-US" dirty="0"/>
              <a:t>Let’s say, if we want extract a data from an Object and assign it to new variables. Previously, how will this be done?</a:t>
            </a:r>
          </a:p>
          <a:p>
            <a:endParaRPr lang="en-US" dirty="0"/>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name = person.name;</a:t>
            </a:r>
          </a:p>
          <a:p>
            <a:r>
              <a:rPr lang="en-US" dirty="0"/>
              <a:t>    </a:t>
            </a:r>
            <a:r>
              <a:rPr lang="en-US" dirty="0" err="1"/>
              <a:t>var</a:t>
            </a:r>
            <a:r>
              <a:rPr lang="en-US" dirty="0"/>
              <a:t> country = </a:t>
            </a:r>
            <a:r>
              <a:rPr lang="en-US" dirty="0" err="1"/>
              <a:t>person.country</a:t>
            </a:r>
            <a:r>
              <a:rPr lang="en-US" dirty="0"/>
              <a:t>;</a:t>
            </a:r>
          </a:p>
          <a:p>
            <a:r>
              <a:rPr lang="en-US" dirty="0"/>
              <a:t>    </a:t>
            </a:r>
            <a:r>
              <a:rPr lang="en-US" dirty="0" err="1"/>
              <a:t>var</a:t>
            </a:r>
            <a:r>
              <a:rPr lang="en-US" dirty="0"/>
              <a:t> job = </a:t>
            </a:r>
            <a:r>
              <a:rPr lang="en-US" dirty="0" err="1"/>
              <a:t>person.job</a:t>
            </a:r>
            <a:r>
              <a:rPr lang="en-US" dirty="0"/>
              <a:t>;</a:t>
            </a:r>
          </a:p>
          <a:p>
            <a:endParaRPr lang="en-US" dirty="0"/>
          </a:p>
          <a:p>
            <a:r>
              <a:rPr lang="en-US" dirty="0"/>
              <a:t>    console.log(name);//"Sarah"</a:t>
            </a:r>
          </a:p>
          <a:p>
            <a:r>
              <a:rPr lang="en-US" dirty="0"/>
              <a:t>    console.log(country);//"Nigeria"</a:t>
            </a:r>
          </a:p>
          <a:p>
            <a:r>
              <a:rPr lang="en-US" dirty="0"/>
              <a:t>    console.log(job);//Developer“</a:t>
            </a:r>
          </a:p>
          <a:p>
            <a:endParaRPr lang="en-US" dirty="0"/>
          </a:p>
          <a:p>
            <a:r>
              <a:rPr lang="en-US" dirty="0"/>
              <a:t>We can see syntactically is very tedious. We have to repeatedly do the same thing.</a:t>
            </a:r>
          </a:p>
          <a:p>
            <a:r>
              <a:rPr lang="en-US" dirty="0"/>
              <a:t>ES6 </a:t>
            </a:r>
            <a:r>
              <a:rPr lang="en-US" dirty="0" err="1"/>
              <a:t>destucturing</a:t>
            </a:r>
            <a:r>
              <a:rPr lang="en-US" dirty="0"/>
              <a:t> assignment makes it easier to extract this data.</a:t>
            </a:r>
          </a:p>
        </p:txBody>
      </p:sp>
    </p:spTree>
    <p:extLst>
      <p:ext uri="{BB962C8B-B14F-4D97-AF65-F5344CB8AC3E}">
        <p14:creationId xmlns:p14="http://schemas.microsoft.com/office/powerpoint/2010/main" val="3021161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524315"/>
          </a:xfrm>
          <a:prstGeom prst="rect">
            <a:avLst/>
          </a:prstGeom>
          <a:noFill/>
        </p:spPr>
        <p:txBody>
          <a:bodyPr wrap="square" rtlCol="0">
            <a:spAutoFit/>
          </a:bodyPr>
          <a:lstStyle/>
          <a:p>
            <a:r>
              <a:rPr lang="en-US" b="1" dirty="0"/>
              <a:t>Example</a:t>
            </a:r>
          </a:p>
          <a:p>
            <a:r>
              <a:rPr lang="en-US" dirty="0"/>
              <a:t>    </a:t>
            </a:r>
            <a:r>
              <a:rPr lang="en-US" dirty="0" err="1"/>
              <a:t>var</a:t>
            </a:r>
            <a:r>
              <a:rPr lang="en-US" dirty="0"/>
              <a:t> {name, country, job} = {name: "Sarah", country: "Nigeria", job: "Developer"};</a:t>
            </a:r>
          </a:p>
          <a:p>
            <a:endParaRPr lang="en-US" dirty="0"/>
          </a:p>
          <a:p>
            <a:r>
              <a:rPr lang="en-US" dirty="0"/>
              <a:t>    console.log(name);//"Sarah"</a:t>
            </a:r>
          </a:p>
          <a:p>
            <a:r>
              <a:rPr lang="en-US" dirty="0"/>
              <a:t>    console.log(country);//"Nigeria"</a:t>
            </a:r>
          </a:p>
          <a:p>
            <a:r>
              <a:rPr lang="en-US" dirty="0"/>
              <a:t>    console.log(job);//Developer"    </a:t>
            </a:r>
          </a:p>
          <a:p>
            <a:endParaRPr lang="en-US" dirty="0"/>
          </a:p>
          <a:p>
            <a:r>
              <a:rPr lang="en-US" b="1" dirty="0"/>
              <a:t>OR</a:t>
            </a:r>
          </a:p>
          <a:p>
            <a:endParaRPr lang="en-US" dirty="0"/>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{name, country, job} = person;</a:t>
            </a:r>
          </a:p>
          <a:p>
            <a:endParaRPr lang="en-US" dirty="0"/>
          </a:p>
          <a:p>
            <a:r>
              <a:rPr lang="en-US" dirty="0"/>
              <a:t>    console.log(name);//"Sarah"</a:t>
            </a:r>
          </a:p>
          <a:p>
            <a:r>
              <a:rPr lang="en-US" dirty="0"/>
              <a:t>    console.log(country);//"Nigeria"</a:t>
            </a:r>
          </a:p>
          <a:p>
            <a:r>
              <a:rPr lang="en-US" dirty="0"/>
              <a:t>    console.log(job);//Developer“   </a:t>
            </a:r>
          </a:p>
        </p:txBody>
      </p:sp>
    </p:spTree>
    <p:extLst>
      <p:ext uri="{BB962C8B-B14F-4D97-AF65-F5344CB8AC3E}">
        <p14:creationId xmlns:p14="http://schemas.microsoft.com/office/powerpoint/2010/main" val="2164533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247317"/>
          </a:xfrm>
          <a:prstGeom prst="rect">
            <a:avLst/>
          </a:prstGeom>
          <a:noFill/>
        </p:spPr>
        <p:txBody>
          <a:bodyPr wrap="square" rtlCol="0">
            <a:spAutoFit/>
          </a:bodyPr>
          <a:lstStyle/>
          <a:p>
            <a:r>
              <a:rPr lang="en-US" b="1" dirty="0"/>
              <a:t>Variables declared before being assigned</a:t>
            </a:r>
          </a:p>
          <a:p>
            <a:pPr marL="285750" indent="-285750">
              <a:buFont typeface="Arial" panose="020B0604020202020204" pitchFamily="34" charset="0"/>
              <a:buChar char="•"/>
            </a:pPr>
            <a:r>
              <a:rPr lang="en-US" dirty="0"/>
              <a:t>Variables in objects can be declared before being assigned with </a:t>
            </a:r>
            <a:r>
              <a:rPr lang="en-US" dirty="0" err="1"/>
              <a:t>destructuring</a:t>
            </a:r>
            <a:r>
              <a:rPr lang="en-US" dirty="0"/>
              <a:t>.</a:t>
            </a:r>
          </a:p>
          <a:p>
            <a:pPr marL="285750" indent="-285750">
              <a:buFont typeface="Arial" panose="020B0604020202020204" pitchFamily="34" charset="0"/>
              <a:buChar char="•"/>
            </a:pPr>
            <a:r>
              <a:rPr lang="en-US" dirty="0"/>
              <a:t>The ( ) around the assignment statement is required syntax when using object literal </a:t>
            </a:r>
            <a:r>
              <a:rPr lang="en-US" dirty="0" err="1"/>
              <a:t>destructuring</a:t>
            </a:r>
            <a:r>
              <a:rPr lang="en-US" dirty="0"/>
              <a:t> assignment without a declaration. This is because the {} on the left hand side is considered as a block and not an object literal.</a:t>
            </a:r>
          </a:p>
          <a:p>
            <a:pPr marL="285750" indent="-285750">
              <a:buFont typeface="Arial" panose="020B0604020202020204" pitchFamily="34" charset="0"/>
              <a:buChar char="•"/>
            </a:pPr>
            <a:r>
              <a:rPr lang="en-US" dirty="0"/>
              <a:t>It is also important to note that when using this syntax, the () should be preceded by a semi-colon. Else, it might be used to execute a function from the previous line.</a:t>
            </a:r>
          </a:p>
          <a:p>
            <a:endParaRPr lang="en-US" dirty="0"/>
          </a:p>
          <a:p>
            <a:r>
              <a:rPr lang="en-US" b="1" dirty="0"/>
              <a:t>Example: </a:t>
            </a:r>
          </a:p>
          <a:p>
            <a:r>
              <a:rPr lang="en-US" dirty="0"/>
              <a:t>    </a:t>
            </a:r>
            <a:r>
              <a:rPr lang="en-US" dirty="0" err="1"/>
              <a:t>var</a:t>
            </a:r>
            <a:r>
              <a:rPr lang="en-US" dirty="0"/>
              <a:t> person = {name: "Sarah", country: "Nigeria", job: "Developer"};</a:t>
            </a:r>
          </a:p>
          <a:p>
            <a:r>
              <a:rPr lang="en-US" dirty="0"/>
              <a:t>    </a:t>
            </a:r>
            <a:r>
              <a:rPr lang="en-US" dirty="0" err="1"/>
              <a:t>var</a:t>
            </a:r>
            <a:r>
              <a:rPr lang="en-US" dirty="0"/>
              <a:t> name, country, job;</a:t>
            </a:r>
          </a:p>
          <a:p>
            <a:endParaRPr lang="en-US" dirty="0"/>
          </a:p>
          <a:p>
            <a:r>
              <a:rPr lang="en-US" dirty="0"/>
              <a:t>    ({name, country, job} = person);</a:t>
            </a:r>
          </a:p>
          <a:p>
            <a:endParaRPr lang="en-US" dirty="0"/>
          </a:p>
          <a:p>
            <a:r>
              <a:rPr lang="en-US" dirty="0"/>
              <a:t>    console.log(name);//"Sarah"</a:t>
            </a:r>
          </a:p>
          <a:p>
            <a:r>
              <a:rPr lang="en-US" dirty="0"/>
              <a:t>    console.log(job);//"Developer"</a:t>
            </a:r>
          </a:p>
        </p:txBody>
      </p:sp>
    </p:spTree>
    <p:extLst>
      <p:ext uri="{BB962C8B-B14F-4D97-AF65-F5344CB8AC3E}">
        <p14:creationId xmlns:p14="http://schemas.microsoft.com/office/powerpoint/2010/main" val="2144963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dirty="0"/>
              <a:t>The variables in the object on the left hand side should have the same name as a property key in the object.</a:t>
            </a:r>
          </a:p>
          <a:p>
            <a:r>
              <a:rPr lang="en-US" dirty="0"/>
              <a:t>If the names are different, we'll get undefined. </a:t>
            </a:r>
          </a:p>
          <a:p>
            <a:r>
              <a:rPr lang="en-US" b="1" dirty="0"/>
              <a:t>Example:</a:t>
            </a:r>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{name, profile} = person;</a:t>
            </a:r>
          </a:p>
          <a:p>
            <a:endParaRPr lang="en-US" dirty="0"/>
          </a:p>
          <a:p>
            <a:r>
              <a:rPr lang="en-US" dirty="0"/>
              <a:t>    console.log(name);//"Sarah"</a:t>
            </a:r>
          </a:p>
          <a:p>
            <a:r>
              <a:rPr lang="en-US" dirty="0"/>
              <a:t>    console.log(profile);//undefined</a:t>
            </a:r>
          </a:p>
          <a:p>
            <a:endParaRPr lang="en-US" dirty="0"/>
          </a:p>
          <a:p>
            <a:r>
              <a:rPr lang="en-US" dirty="0"/>
              <a:t>Below is the solution for assigning values of a object to a new variable instead of using the name of the property</a:t>
            </a:r>
          </a:p>
          <a:p>
            <a:endParaRPr lang="en-US" dirty="0"/>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a:t>
            </a:r>
            <a:r>
              <a:rPr lang="en-US" dirty="0" err="1"/>
              <a:t>name:firstname</a:t>
            </a:r>
            <a:r>
              <a:rPr lang="en-US" dirty="0"/>
              <a:t>,  </a:t>
            </a:r>
            <a:r>
              <a:rPr lang="en-US" dirty="0" err="1"/>
              <a:t>job:profile</a:t>
            </a:r>
            <a:r>
              <a:rPr lang="en-US" dirty="0"/>
              <a:t>} = person;</a:t>
            </a:r>
          </a:p>
          <a:p>
            <a:endParaRPr lang="en-US" dirty="0"/>
          </a:p>
          <a:p>
            <a:r>
              <a:rPr lang="en-US" dirty="0"/>
              <a:t>    console.log(</a:t>
            </a:r>
            <a:r>
              <a:rPr lang="en-US" dirty="0" err="1"/>
              <a:t>firstname</a:t>
            </a:r>
            <a:r>
              <a:rPr lang="en-US" dirty="0"/>
              <a:t>);//"Sarah"</a:t>
            </a:r>
          </a:p>
          <a:p>
            <a:r>
              <a:rPr lang="en-US" dirty="0"/>
              <a:t>    console.log(profile);//Developer</a:t>
            </a:r>
          </a:p>
        </p:txBody>
      </p:sp>
    </p:spTree>
    <p:extLst>
      <p:ext uri="{BB962C8B-B14F-4D97-AF65-F5344CB8AC3E}">
        <p14:creationId xmlns:p14="http://schemas.microsoft.com/office/powerpoint/2010/main" val="3520080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b="1" dirty="0" err="1"/>
              <a:t>Destructuring</a:t>
            </a:r>
            <a:r>
              <a:rPr lang="en-US" b="1" dirty="0"/>
              <a:t> Assignment using Default values</a:t>
            </a:r>
          </a:p>
          <a:p>
            <a:r>
              <a:rPr lang="en-US" dirty="0"/>
              <a:t>Default values can be assigned to the variables just in case  a variable is undefined in an object </a:t>
            </a:r>
          </a:p>
          <a:p>
            <a:r>
              <a:rPr lang="en-US" b="1" dirty="0"/>
              <a:t>Example:</a:t>
            </a:r>
          </a:p>
          <a:p>
            <a:r>
              <a:rPr lang="en-US" b="1" dirty="0"/>
              <a:t>    </a:t>
            </a:r>
            <a:r>
              <a:rPr lang="en-US" dirty="0" err="1"/>
              <a:t>var</a:t>
            </a:r>
            <a:r>
              <a:rPr lang="en-US" dirty="0"/>
              <a:t> person = {name: "Sarah", country: "Nigeria", job: "Developer"};</a:t>
            </a:r>
          </a:p>
          <a:p>
            <a:endParaRPr lang="en-US" dirty="0"/>
          </a:p>
          <a:p>
            <a:r>
              <a:rPr lang="en-US" dirty="0"/>
              <a:t>    </a:t>
            </a:r>
            <a:r>
              <a:rPr lang="en-US" dirty="0" err="1"/>
              <a:t>var</a:t>
            </a:r>
            <a:r>
              <a:rPr lang="en-US" dirty="0"/>
              <a:t> {name = "</a:t>
            </a:r>
            <a:r>
              <a:rPr lang="en-US" dirty="0" err="1"/>
              <a:t>myName</a:t>
            </a:r>
            <a:r>
              <a:rPr lang="en-US" dirty="0"/>
              <a:t>", friend = "Annie"} = person;</a:t>
            </a:r>
          </a:p>
          <a:p>
            <a:endParaRPr lang="en-US" dirty="0"/>
          </a:p>
          <a:p>
            <a:r>
              <a:rPr lang="en-US" dirty="0"/>
              <a:t>    console.log(name);//"Sarah"</a:t>
            </a:r>
          </a:p>
          <a:p>
            <a:r>
              <a:rPr lang="en-US" dirty="0"/>
              <a:t>    console.log(friend);//"Annie“</a:t>
            </a:r>
          </a:p>
          <a:p>
            <a:endParaRPr lang="en-US" dirty="0"/>
          </a:p>
          <a:p>
            <a:r>
              <a:rPr lang="en-US" dirty="0"/>
              <a:t>AND</a:t>
            </a:r>
          </a:p>
          <a:p>
            <a:endParaRPr lang="en-US" dirty="0"/>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a:t>
            </a:r>
            <a:r>
              <a:rPr lang="en-US" dirty="0" err="1"/>
              <a:t>name:firstname</a:t>
            </a:r>
            <a:r>
              <a:rPr lang="en-US" dirty="0"/>
              <a:t> = "</a:t>
            </a:r>
            <a:r>
              <a:rPr lang="en-US" dirty="0" err="1"/>
              <a:t>myName</a:t>
            </a:r>
            <a:r>
              <a:rPr lang="en-US" dirty="0"/>
              <a:t>", </a:t>
            </a:r>
            <a:r>
              <a:rPr lang="en-US" dirty="0" err="1"/>
              <a:t>friend:bestie</a:t>
            </a:r>
            <a:r>
              <a:rPr lang="en-US" dirty="0"/>
              <a:t> = "Annie"} = person;</a:t>
            </a:r>
          </a:p>
          <a:p>
            <a:endParaRPr lang="en-US" dirty="0"/>
          </a:p>
          <a:p>
            <a:r>
              <a:rPr lang="en-US" dirty="0"/>
              <a:t>    console.log(</a:t>
            </a:r>
            <a:r>
              <a:rPr lang="en-US" dirty="0" err="1"/>
              <a:t>firstname</a:t>
            </a:r>
            <a:r>
              <a:rPr lang="en-US" dirty="0"/>
              <a:t>);//"Sarah"</a:t>
            </a:r>
          </a:p>
          <a:p>
            <a:r>
              <a:rPr lang="en-US" dirty="0"/>
              <a:t>    console.log(bestie);//"Annie"</a:t>
            </a:r>
            <a:endParaRPr lang="en-US" b="1" dirty="0"/>
          </a:p>
        </p:txBody>
      </p:sp>
    </p:spTree>
    <p:extLst>
      <p:ext uri="{BB962C8B-B14F-4D97-AF65-F5344CB8AC3E}">
        <p14:creationId xmlns:p14="http://schemas.microsoft.com/office/powerpoint/2010/main" val="1420792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139321"/>
          </a:xfrm>
          <a:prstGeom prst="rect">
            <a:avLst/>
          </a:prstGeom>
          <a:noFill/>
        </p:spPr>
        <p:txBody>
          <a:bodyPr wrap="square" rtlCol="0">
            <a:spAutoFit/>
          </a:bodyPr>
          <a:lstStyle/>
          <a:p>
            <a:r>
              <a:rPr lang="en-US" b="1" dirty="0"/>
              <a:t>Computed Property Name</a:t>
            </a:r>
          </a:p>
          <a:p>
            <a:pPr marL="285750" indent="-285750">
              <a:buFont typeface="Arial" panose="020B0604020202020204" pitchFamily="34" charset="0"/>
              <a:buChar char="•"/>
            </a:pPr>
            <a:r>
              <a:rPr lang="en-US" dirty="0"/>
              <a:t>Using this feature we can specify the name of a property via an expression, if you put it in square brackets.</a:t>
            </a:r>
          </a:p>
          <a:p>
            <a:endParaRPr lang="en-US" dirty="0"/>
          </a:p>
          <a:p>
            <a:r>
              <a:rPr lang="en-US" b="1" dirty="0"/>
              <a:t>Example:</a:t>
            </a:r>
          </a:p>
          <a:p>
            <a:endParaRPr lang="en-US" b="1" dirty="0"/>
          </a:p>
          <a:p>
            <a:r>
              <a:rPr lang="en-US" dirty="0"/>
              <a:t>    </a:t>
            </a:r>
            <a:r>
              <a:rPr lang="en-US" dirty="0" err="1"/>
              <a:t>var</a:t>
            </a:r>
            <a:r>
              <a:rPr lang="en-US" dirty="0"/>
              <a:t> prop = "name";</a:t>
            </a:r>
          </a:p>
          <a:p>
            <a:endParaRPr lang="en-US" dirty="0"/>
          </a:p>
          <a:p>
            <a:r>
              <a:rPr lang="en-US" dirty="0"/>
              <a:t>    </a:t>
            </a:r>
            <a:r>
              <a:rPr lang="en-US" dirty="0" err="1"/>
              <a:t>var</a:t>
            </a:r>
            <a:r>
              <a:rPr lang="en-US" dirty="0"/>
              <a:t> {[prop] : </a:t>
            </a:r>
            <a:r>
              <a:rPr lang="en-US" dirty="0" err="1"/>
              <a:t>fname</a:t>
            </a:r>
            <a:r>
              <a:rPr lang="en-US" dirty="0"/>
              <a:t>} = {name: "Sarah", country: "Nigeria", job: "Developer"};</a:t>
            </a:r>
          </a:p>
          <a:p>
            <a:endParaRPr lang="en-US" dirty="0"/>
          </a:p>
          <a:p>
            <a:r>
              <a:rPr lang="en-US" dirty="0"/>
              <a:t>    console.log(</a:t>
            </a:r>
            <a:r>
              <a:rPr lang="en-US" dirty="0" err="1"/>
              <a:t>fname</a:t>
            </a:r>
            <a:r>
              <a:rPr lang="en-US" dirty="0"/>
              <a:t>);//"Sarah"</a:t>
            </a:r>
          </a:p>
          <a:p>
            <a:endParaRPr lang="en-US" b="1" dirty="0"/>
          </a:p>
        </p:txBody>
      </p:sp>
    </p:spTree>
    <p:extLst>
      <p:ext uri="{BB962C8B-B14F-4D97-AF65-F5344CB8AC3E}">
        <p14:creationId xmlns:p14="http://schemas.microsoft.com/office/powerpoint/2010/main" val="3135796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139321"/>
          </a:xfrm>
          <a:prstGeom prst="rect">
            <a:avLst/>
          </a:prstGeom>
          <a:noFill/>
        </p:spPr>
        <p:txBody>
          <a:bodyPr wrap="square" rtlCol="0">
            <a:spAutoFit/>
          </a:bodyPr>
          <a:lstStyle/>
          <a:p>
            <a:r>
              <a:rPr lang="en-US" b="1" dirty="0"/>
              <a:t>Combining Arrays with Objects</a:t>
            </a:r>
          </a:p>
          <a:p>
            <a:pPr marL="285750" indent="-285750">
              <a:buFont typeface="Arial" panose="020B0604020202020204" pitchFamily="34" charset="0"/>
              <a:buChar char="•"/>
            </a:pPr>
            <a:r>
              <a:rPr lang="en-US" dirty="0"/>
              <a:t>Arrays can also be used with objects in object </a:t>
            </a:r>
            <a:r>
              <a:rPr lang="en-US" dirty="0" err="1"/>
              <a:t>destructuring</a:t>
            </a:r>
            <a:r>
              <a:rPr lang="en-US" dirty="0"/>
              <a:t>. </a:t>
            </a:r>
          </a:p>
          <a:p>
            <a:endParaRPr lang="en-US" dirty="0"/>
          </a:p>
          <a:p>
            <a:r>
              <a:rPr lang="en-US" b="1" dirty="0"/>
              <a:t>Example:</a:t>
            </a:r>
          </a:p>
          <a:p>
            <a:endParaRPr lang="en-US" b="1" dirty="0"/>
          </a:p>
          <a:p>
            <a:r>
              <a:rPr lang="en-US" dirty="0"/>
              <a:t>    </a:t>
            </a:r>
            <a:r>
              <a:rPr lang="en-US" dirty="0" err="1"/>
              <a:t>var</a:t>
            </a:r>
            <a:r>
              <a:rPr lang="en-US" dirty="0"/>
              <a:t> person = {name: "Sarah", country: "Nigeria", friends: ["Annie", "Becky"]};</a:t>
            </a:r>
          </a:p>
          <a:p>
            <a:endParaRPr lang="en-US" dirty="0"/>
          </a:p>
          <a:p>
            <a:r>
              <a:rPr lang="en-US" dirty="0"/>
              <a:t>    </a:t>
            </a:r>
            <a:r>
              <a:rPr lang="en-US" dirty="0" err="1"/>
              <a:t>var</a:t>
            </a:r>
            <a:r>
              <a:rPr lang="en-US" dirty="0"/>
              <a:t> {</a:t>
            </a:r>
            <a:r>
              <a:rPr lang="en-US" dirty="0" err="1"/>
              <a:t>name:fname</a:t>
            </a:r>
            <a:r>
              <a:rPr lang="en-US" dirty="0"/>
              <a:t>, friends: besties} = person;</a:t>
            </a:r>
          </a:p>
          <a:p>
            <a:endParaRPr lang="en-US" dirty="0"/>
          </a:p>
          <a:p>
            <a:r>
              <a:rPr lang="en-US" dirty="0"/>
              <a:t>    console.log(</a:t>
            </a:r>
            <a:r>
              <a:rPr lang="en-US" dirty="0" err="1"/>
              <a:t>fname</a:t>
            </a:r>
            <a:r>
              <a:rPr lang="en-US" dirty="0"/>
              <a:t>);//"Sarah"</a:t>
            </a:r>
          </a:p>
          <a:p>
            <a:r>
              <a:rPr lang="en-US" dirty="0"/>
              <a:t>    console.log(besties);//["Annie", "Becky"]</a:t>
            </a:r>
            <a:endParaRPr lang="en-US" b="1" dirty="0"/>
          </a:p>
        </p:txBody>
      </p:sp>
    </p:spTree>
    <p:extLst>
      <p:ext uri="{BB962C8B-B14F-4D97-AF65-F5344CB8AC3E}">
        <p14:creationId xmlns:p14="http://schemas.microsoft.com/office/powerpoint/2010/main" val="3469798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IN" b="1" dirty="0"/>
              <a:t>Nesting in Object </a:t>
            </a:r>
            <a:r>
              <a:rPr lang="en-IN" b="1" dirty="0" err="1"/>
              <a:t>Destructuring</a:t>
            </a:r>
            <a:endParaRPr lang="en-IN" b="1" dirty="0"/>
          </a:p>
          <a:p>
            <a:r>
              <a:rPr lang="en-US" dirty="0"/>
              <a:t>Objects can also be nested when </a:t>
            </a:r>
            <a:r>
              <a:rPr lang="en-US" dirty="0" err="1"/>
              <a:t>destructuring</a:t>
            </a:r>
            <a:r>
              <a:rPr lang="en-US" dirty="0"/>
              <a:t>.</a:t>
            </a:r>
          </a:p>
          <a:p>
            <a:endParaRPr lang="en-US" dirty="0"/>
          </a:p>
          <a:p>
            <a:r>
              <a:rPr lang="en-US" b="1" dirty="0"/>
              <a:t>Example:</a:t>
            </a:r>
          </a:p>
          <a:p>
            <a:endParaRPr lang="en-US" b="1" dirty="0"/>
          </a:p>
          <a:p>
            <a:r>
              <a:rPr lang="en-US" dirty="0"/>
              <a:t>     </a:t>
            </a:r>
            <a:r>
              <a:rPr lang="en-US" dirty="0" err="1"/>
              <a:t>var</a:t>
            </a:r>
            <a:r>
              <a:rPr lang="en-US" dirty="0"/>
              <a:t> person = {</a:t>
            </a:r>
          </a:p>
          <a:p>
            <a:r>
              <a:rPr lang="en-US" dirty="0"/>
              <a:t>       		 name: "Sarah",</a:t>
            </a:r>
          </a:p>
          <a:p>
            <a:r>
              <a:rPr lang="en-US" dirty="0"/>
              <a:t>       		 place: {            country: "Nigeria",  city: "Lagos" }, </a:t>
            </a:r>
          </a:p>
          <a:p>
            <a:r>
              <a:rPr lang="en-US" dirty="0"/>
              <a:t>        		 friends : ["Annie", "Becky"]</a:t>
            </a:r>
          </a:p>
          <a:p>
            <a:r>
              <a:rPr lang="en-US" dirty="0"/>
              <a:t>        	          };</a:t>
            </a:r>
          </a:p>
          <a:p>
            <a:endParaRPr lang="en-US" dirty="0"/>
          </a:p>
          <a:p>
            <a:r>
              <a:rPr lang="en-US" dirty="0"/>
              <a:t>    </a:t>
            </a:r>
            <a:r>
              <a:rPr lang="en-US" dirty="0" err="1"/>
              <a:t>var</a:t>
            </a:r>
            <a:r>
              <a:rPr lang="en-US" dirty="0"/>
              <a:t> {</a:t>
            </a:r>
          </a:p>
          <a:p>
            <a:r>
              <a:rPr lang="en-US" dirty="0"/>
              <a:t>		name : foo, place: {            country : </a:t>
            </a:r>
            <a:r>
              <a:rPr lang="en-US" dirty="0" err="1"/>
              <a:t>resi_coun</a:t>
            </a:r>
            <a:r>
              <a:rPr lang="en-US" dirty="0"/>
              <a:t>,  city}, friends</a:t>
            </a:r>
          </a:p>
          <a:p>
            <a:r>
              <a:rPr lang="en-US" dirty="0"/>
              <a:t>          } = person;</a:t>
            </a:r>
          </a:p>
          <a:p>
            <a:endParaRPr lang="en-US" dirty="0"/>
          </a:p>
          <a:p>
            <a:r>
              <a:rPr lang="en-US" dirty="0"/>
              <a:t>    console.log(</a:t>
            </a:r>
            <a:r>
              <a:rPr lang="en-US" dirty="0" err="1"/>
              <a:t>resi_coun</a:t>
            </a:r>
            <a:r>
              <a:rPr lang="en-US" dirty="0"/>
              <a:t>);//“Nigeria"</a:t>
            </a:r>
          </a:p>
          <a:p>
            <a:r>
              <a:rPr lang="en-US" dirty="0"/>
              <a:t>    console.log(city);//“Lagos"</a:t>
            </a:r>
          </a:p>
          <a:p>
            <a:r>
              <a:rPr lang="en-US" dirty="0"/>
              <a:t>    console.log(friends);// " Annie “, " Becky "</a:t>
            </a:r>
            <a:endParaRPr lang="en-US" b="1" dirty="0"/>
          </a:p>
        </p:txBody>
      </p:sp>
    </p:spTree>
    <p:extLst>
      <p:ext uri="{BB962C8B-B14F-4D97-AF65-F5344CB8AC3E}">
        <p14:creationId xmlns:p14="http://schemas.microsoft.com/office/powerpoint/2010/main" val="3739704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12065" y="1144904"/>
            <a:ext cx="11216109" cy="3416320"/>
          </a:xfrm>
          <a:prstGeom prst="rect">
            <a:avLst/>
          </a:prstGeom>
          <a:noFill/>
        </p:spPr>
        <p:txBody>
          <a:bodyPr wrap="square" rtlCol="0">
            <a:spAutoFit/>
          </a:bodyPr>
          <a:lstStyle/>
          <a:p>
            <a:r>
              <a:rPr lang="en-IN" b="1" dirty="0"/>
              <a:t>Rest in Object </a:t>
            </a:r>
            <a:r>
              <a:rPr lang="en-IN" b="1" dirty="0" err="1"/>
              <a:t>Destructuring</a:t>
            </a:r>
            <a:endParaRPr lang="en-IN" b="1" dirty="0"/>
          </a:p>
          <a:p>
            <a:pPr marL="285750" indent="-285750">
              <a:buFont typeface="Arial" panose="020B0604020202020204" pitchFamily="34" charset="0"/>
              <a:buChar char="•"/>
            </a:pPr>
            <a:r>
              <a:rPr lang="en-US" dirty="0"/>
              <a:t>The rest syntax can also be used to pick up property keys that are not already picked up by the </a:t>
            </a:r>
            <a:r>
              <a:rPr lang="en-US" dirty="0" err="1"/>
              <a:t>destructuring</a:t>
            </a:r>
            <a:r>
              <a:rPr lang="en-US" dirty="0"/>
              <a:t> pattern. </a:t>
            </a:r>
          </a:p>
          <a:p>
            <a:pPr marL="285750" indent="-285750">
              <a:buFont typeface="Arial" panose="020B0604020202020204" pitchFamily="34" charset="0"/>
              <a:buChar char="•"/>
            </a:pPr>
            <a:r>
              <a:rPr lang="en-US" dirty="0"/>
              <a:t>Those keys and their values are copied onto a new object.</a:t>
            </a:r>
          </a:p>
          <a:p>
            <a:r>
              <a:rPr lang="en-US" b="1" dirty="0"/>
              <a:t>Example:</a:t>
            </a:r>
          </a:p>
          <a:p>
            <a:r>
              <a:rPr lang="en-US" dirty="0"/>
              <a:t>    </a:t>
            </a:r>
            <a:r>
              <a:rPr lang="en-US" dirty="0" err="1"/>
              <a:t>var</a:t>
            </a:r>
            <a:r>
              <a:rPr lang="en-US" dirty="0"/>
              <a:t> person = {name: "Sarah", country: "Nigeria", job: "Developer", friends: ["Annie", "Becky"]};</a:t>
            </a:r>
          </a:p>
          <a:p>
            <a:endParaRPr lang="en-US" dirty="0"/>
          </a:p>
          <a:p>
            <a:r>
              <a:rPr lang="en-US" dirty="0"/>
              <a:t>    </a:t>
            </a:r>
            <a:r>
              <a:rPr lang="en-US" dirty="0" err="1"/>
              <a:t>var</a:t>
            </a:r>
            <a:r>
              <a:rPr lang="en-US" dirty="0"/>
              <a:t> {name, friends, ...others} = person;</a:t>
            </a:r>
          </a:p>
          <a:p>
            <a:endParaRPr lang="en-US" dirty="0"/>
          </a:p>
          <a:p>
            <a:r>
              <a:rPr lang="en-US" dirty="0"/>
              <a:t>    console.log(name);//"Sarah"</a:t>
            </a:r>
          </a:p>
          <a:p>
            <a:r>
              <a:rPr lang="en-US" dirty="0"/>
              <a:t>    console.log(friends);//["Annie", "Becky"]</a:t>
            </a:r>
          </a:p>
          <a:p>
            <a:r>
              <a:rPr lang="en-US" dirty="0"/>
              <a:t>    console.log(others);// {country: "Nigeria", job: "Developer"}</a:t>
            </a:r>
          </a:p>
        </p:txBody>
      </p:sp>
    </p:spTree>
    <p:extLst>
      <p:ext uri="{BB962C8B-B14F-4D97-AF65-F5344CB8AC3E}">
        <p14:creationId xmlns:p14="http://schemas.microsoft.com/office/powerpoint/2010/main" val="239515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err="1">
                <a:solidFill>
                  <a:schemeClr val="bg1">
                    <a:lumMod val="50000"/>
                  </a:schemeClr>
                </a:solidFill>
                <a:latin typeface="Arial" pitchFamily="34" charset="0"/>
                <a:cs typeface="Arial" pitchFamily="34" charset="0"/>
              </a:rPr>
              <a:t>Transpilers</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Compilers translate code one language to another ex. Java to bytecode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err="1"/>
              <a:t>Transpilers</a:t>
            </a:r>
            <a:r>
              <a:rPr lang="en-US" dirty="0"/>
              <a:t> translate code to the same language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There are several </a:t>
            </a:r>
            <a:r>
              <a:rPr lang="en-US" dirty="0" err="1"/>
              <a:t>transpilers</a:t>
            </a:r>
            <a:r>
              <a:rPr lang="en-US" dirty="0"/>
              <a:t> that translate ES6 code to ES5</a:t>
            </a:r>
          </a:p>
          <a:p>
            <a:pPr marL="742950" lvl="1" indent="-285750">
              <a:buFont typeface="Wingdings" panose="05000000000000000000" pitchFamily="2" charset="2"/>
              <a:buChar char="§"/>
            </a:pPr>
            <a:r>
              <a:rPr lang="en-US" dirty="0"/>
              <a:t>Babel </a:t>
            </a:r>
          </a:p>
          <a:p>
            <a:pPr marL="742950" lvl="1" indent="-285750">
              <a:buFont typeface="Wingdings" panose="05000000000000000000" pitchFamily="2" charset="2"/>
              <a:buChar char="§"/>
            </a:pPr>
            <a:r>
              <a:rPr lang="en-US" dirty="0" err="1"/>
              <a:t>Traceur</a:t>
            </a:r>
            <a:endParaRPr lang="en-US" dirty="0"/>
          </a:p>
          <a:p>
            <a:pPr marL="742950" lvl="1" indent="-285750">
              <a:buFont typeface="Wingdings" panose="05000000000000000000" pitchFamily="2" charset="2"/>
              <a:buChar char="§"/>
            </a:pPr>
            <a:r>
              <a:rPr lang="en-US" dirty="0" err="1"/>
              <a:t>TypeScript</a:t>
            </a:r>
            <a:endParaRPr lang="en-US" dirty="0"/>
          </a:p>
          <a:p>
            <a:pPr marL="742950" lvl="1"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73290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12065" y="1144904"/>
            <a:ext cx="11216109" cy="4247317"/>
          </a:xfrm>
          <a:prstGeom prst="rect">
            <a:avLst/>
          </a:prstGeom>
          <a:noFill/>
        </p:spPr>
        <p:txBody>
          <a:bodyPr wrap="square" rtlCol="0">
            <a:spAutoFit/>
          </a:bodyPr>
          <a:lstStyle/>
          <a:p>
            <a:r>
              <a:rPr lang="en-IN" b="1" dirty="0"/>
              <a:t>Object </a:t>
            </a:r>
            <a:r>
              <a:rPr lang="en-IN" b="1" dirty="0" err="1"/>
              <a:t>Destructuring</a:t>
            </a:r>
            <a:r>
              <a:rPr lang="en-IN" b="1" dirty="0"/>
              <a:t> with Functions</a:t>
            </a:r>
          </a:p>
          <a:p>
            <a:pPr marL="285750" indent="-285750">
              <a:buFont typeface="Arial" panose="020B0604020202020204" pitchFamily="34" charset="0"/>
              <a:buChar char="•"/>
            </a:pPr>
            <a:r>
              <a:rPr lang="en-US" dirty="0"/>
              <a:t>The rest syntax can also be used to pick up property keys that are not already picked up by the </a:t>
            </a:r>
            <a:r>
              <a:rPr lang="en-US" dirty="0" err="1"/>
              <a:t>destructuring</a:t>
            </a:r>
            <a:r>
              <a:rPr lang="en-US" dirty="0"/>
              <a:t> pattern. </a:t>
            </a:r>
          </a:p>
          <a:p>
            <a:pPr marL="285750" indent="-285750">
              <a:buFont typeface="Arial" panose="020B0604020202020204" pitchFamily="34" charset="0"/>
              <a:buChar char="•"/>
            </a:pPr>
            <a:r>
              <a:rPr lang="en-US" dirty="0"/>
              <a:t>Those keys and their values are copied onto a new object.</a:t>
            </a:r>
          </a:p>
          <a:p>
            <a:r>
              <a:rPr lang="en-US" b="1" dirty="0"/>
              <a:t>Example:</a:t>
            </a:r>
          </a:p>
          <a:p>
            <a:r>
              <a:rPr lang="en-US" dirty="0"/>
              <a:t>    function </a:t>
            </a:r>
            <a:r>
              <a:rPr lang="en-US" dirty="0" err="1"/>
              <a:t>getPerson</a:t>
            </a:r>
            <a:r>
              <a:rPr lang="en-US" dirty="0"/>
              <a:t>()</a:t>
            </a:r>
          </a:p>
          <a:p>
            <a:r>
              <a:rPr lang="en-US" dirty="0"/>
              <a:t>    {</a:t>
            </a:r>
          </a:p>
          <a:p>
            <a:r>
              <a:rPr lang="en-US" dirty="0"/>
              <a:t>	 </a:t>
            </a:r>
            <a:r>
              <a:rPr lang="en-US" dirty="0" err="1"/>
              <a:t>var</a:t>
            </a:r>
            <a:r>
              <a:rPr lang="en-US" dirty="0"/>
              <a:t> person = {name: "Sarah", country: "Nigeria", job: "Developer", friends: ["Annie", "Becky"]};</a:t>
            </a:r>
          </a:p>
          <a:p>
            <a:r>
              <a:rPr lang="en-US" dirty="0"/>
              <a:t>                   return person;</a:t>
            </a:r>
          </a:p>
          <a:p>
            <a:r>
              <a:rPr lang="en-US" dirty="0"/>
              <a:t>     }</a:t>
            </a:r>
          </a:p>
          <a:p>
            <a:r>
              <a:rPr lang="en-US" dirty="0"/>
              <a:t>    </a:t>
            </a:r>
            <a:r>
              <a:rPr lang="en-US" dirty="0" err="1"/>
              <a:t>var</a:t>
            </a:r>
            <a:r>
              <a:rPr lang="en-US" dirty="0"/>
              <a:t> {name, friends, ...others} = </a:t>
            </a:r>
            <a:r>
              <a:rPr lang="en-US" dirty="0" err="1"/>
              <a:t>getPerson</a:t>
            </a:r>
            <a:r>
              <a:rPr lang="en-US" dirty="0"/>
              <a:t>();</a:t>
            </a:r>
          </a:p>
          <a:p>
            <a:endParaRPr lang="en-US" dirty="0"/>
          </a:p>
          <a:p>
            <a:r>
              <a:rPr lang="en-US" dirty="0"/>
              <a:t>    console.log(name);//"Sarah"</a:t>
            </a:r>
          </a:p>
          <a:p>
            <a:r>
              <a:rPr lang="en-US" dirty="0"/>
              <a:t>    console.log(friends);//["Annie", "Becky"]</a:t>
            </a:r>
          </a:p>
          <a:p>
            <a:r>
              <a:rPr lang="en-US" dirty="0"/>
              <a:t>    console.log(others);// {country: "Nigeria", job: "Developer"}</a:t>
            </a:r>
          </a:p>
        </p:txBody>
      </p:sp>
    </p:spTree>
    <p:extLst>
      <p:ext uri="{BB962C8B-B14F-4D97-AF65-F5344CB8AC3E}">
        <p14:creationId xmlns:p14="http://schemas.microsoft.com/office/powerpoint/2010/main" val="389320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ES6 Features Compatibility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For a summary of ES6 feature support in browsers see ES6 compatibility table from </a:t>
            </a:r>
            <a:r>
              <a:rPr lang="en-US" dirty="0" err="1"/>
              <a:t>Juriy</a:t>
            </a:r>
            <a:r>
              <a:rPr lang="en-US" dirty="0"/>
              <a:t> </a:t>
            </a:r>
            <a:r>
              <a:rPr lang="en-US" dirty="0" err="1"/>
              <a:t>Zaytsev</a:t>
            </a:r>
            <a:r>
              <a:rPr lang="en-US" dirty="0"/>
              <a:t> (a.k.a. </a:t>
            </a:r>
            <a:r>
              <a:rPr lang="en-US" dirty="0" err="1"/>
              <a:t>kangax</a:t>
            </a:r>
            <a:r>
              <a:rPr lang="en-US" dirty="0"/>
              <a:t>)</a:t>
            </a:r>
          </a:p>
          <a:p>
            <a:endParaRPr lang="en-US" dirty="0"/>
          </a:p>
          <a:p>
            <a:r>
              <a:rPr lang="en-US" dirty="0"/>
              <a:t> 	http://kangax.github.io/compat-table/es6/</a:t>
            </a:r>
          </a:p>
        </p:txBody>
      </p:sp>
    </p:spTree>
    <p:extLst>
      <p:ext uri="{BB962C8B-B14F-4D97-AF65-F5344CB8AC3E}">
        <p14:creationId xmlns:p14="http://schemas.microsoft.com/office/powerpoint/2010/main" val="267225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Features of ES6</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090394"/>
            <a:ext cx="11123344" cy="5355312"/>
          </a:xfrm>
          <a:prstGeom prst="rect">
            <a:avLst/>
          </a:prstGeom>
          <a:noFill/>
        </p:spPr>
        <p:txBody>
          <a:bodyPr wrap="square" rtlCol="0">
            <a:spAutoFit/>
          </a:bodyPr>
          <a:lstStyle/>
          <a:p>
            <a:r>
              <a:rPr lang="en-US" dirty="0"/>
              <a:t>ES6 enhances the language capability and improves programmer productivity by providing following features: </a:t>
            </a:r>
          </a:p>
          <a:p>
            <a:pPr marL="342900" indent="-342900">
              <a:buFont typeface="Wingdings" panose="05000000000000000000" pitchFamily="2" charset="2"/>
              <a:buChar char="§"/>
            </a:pPr>
            <a:r>
              <a:rPr lang="en-US" dirty="0"/>
              <a:t>Block scope variable</a:t>
            </a:r>
          </a:p>
          <a:p>
            <a:pPr marL="342900" indent="-342900">
              <a:buFont typeface="Wingdings" panose="05000000000000000000" pitchFamily="2" charset="2"/>
              <a:buChar char="§"/>
            </a:pPr>
            <a:r>
              <a:rPr lang="en-US" dirty="0"/>
              <a:t>Constant declaration</a:t>
            </a:r>
          </a:p>
          <a:p>
            <a:pPr marL="342900" indent="-342900">
              <a:buFont typeface="Wingdings" panose="05000000000000000000" pitchFamily="2" charset="2"/>
              <a:buChar char="§"/>
            </a:pPr>
            <a:r>
              <a:rPr lang="en-US" dirty="0"/>
              <a:t>Array helper functions</a:t>
            </a:r>
          </a:p>
          <a:p>
            <a:pPr marL="342900" indent="-342900">
              <a:buFont typeface="Wingdings" panose="05000000000000000000" pitchFamily="2" charset="2"/>
              <a:buChar char="§"/>
            </a:pPr>
            <a:r>
              <a:rPr lang="en-US" dirty="0"/>
              <a:t>Default function arguments</a:t>
            </a:r>
          </a:p>
          <a:p>
            <a:pPr marL="342900" indent="-342900">
              <a:buFont typeface="Wingdings" panose="05000000000000000000" pitchFamily="2" charset="2"/>
              <a:buChar char="§"/>
            </a:pPr>
            <a:r>
              <a:rPr lang="en-US" dirty="0"/>
              <a:t>Rest operators</a:t>
            </a:r>
          </a:p>
          <a:p>
            <a:pPr marL="342900" indent="-342900">
              <a:buFont typeface="Wingdings" panose="05000000000000000000" pitchFamily="2" charset="2"/>
              <a:buChar char="§"/>
            </a:pPr>
            <a:r>
              <a:rPr lang="en-US" dirty="0"/>
              <a:t>Spread Operators</a:t>
            </a:r>
          </a:p>
          <a:p>
            <a:pPr marL="342900" indent="-342900">
              <a:buFont typeface="Wingdings" panose="05000000000000000000" pitchFamily="2" charset="2"/>
              <a:buChar char="§"/>
            </a:pPr>
            <a:r>
              <a:rPr lang="en-US" dirty="0" err="1"/>
              <a:t>Destructuring</a:t>
            </a:r>
            <a:endParaRPr lang="en-US" dirty="0"/>
          </a:p>
          <a:p>
            <a:pPr marL="342900" indent="-342900">
              <a:buFont typeface="Wingdings" panose="05000000000000000000" pitchFamily="2" charset="2"/>
              <a:buChar char="§"/>
            </a:pPr>
            <a:r>
              <a:rPr lang="en-US" dirty="0"/>
              <a:t>Arrow Functions</a:t>
            </a:r>
          </a:p>
          <a:p>
            <a:pPr marL="342900" indent="-342900">
              <a:buFont typeface="Wingdings" panose="05000000000000000000" pitchFamily="2" charset="2"/>
              <a:buChar char="§"/>
            </a:pPr>
            <a:r>
              <a:rPr lang="en-US" dirty="0"/>
              <a:t>For of loop</a:t>
            </a:r>
          </a:p>
          <a:p>
            <a:pPr marL="342900" indent="-342900">
              <a:buFont typeface="Wingdings" panose="05000000000000000000" pitchFamily="2" charset="2"/>
              <a:buChar char="§"/>
            </a:pPr>
            <a:r>
              <a:rPr lang="en-US" dirty="0"/>
              <a:t>Classes, Properties and Methods</a:t>
            </a:r>
          </a:p>
          <a:p>
            <a:pPr marL="342900" indent="-342900">
              <a:buFont typeface="Wingdings" panose="05000000000000000000" pitchFamily="2" charset="2"/>
              <a:buChar char="§"/>
            </a:pPr>
            <a:r>
              <a:rPr lang="en-US" dirty="0"/>
              <a:t>Static Methods</a:t>
            </a:r>
          </a:p>
          <a:p>
            <a:pPr marL="342900" indent="-342900">
              <a:buFont typeface="Wingdings" panose="05000000000000000000" pitchFamily="2" charset="2"/>
              <a:buChar char="§"/>
            </a:pPr>
            <a:r>
              <a:rPr lang="en-US" dirty="0"/>
              <a:t>Getters and Setters</a:t>
            </a:r>
          </a:p>
          <a:p>
            <a:pPr marL="342900" indent="-342900">
              <a:buFont typeface="Wingdings" panose="05000000000000000000" pitchFamily="2" charset="2"/>
              <a:buChar char="§"/>
            </a:pPr>
            <a:r>
              <a:rPr lang="en-US" dirty="0"/>
              <a:t>Inheritance</a:t>
            </a:r>
          </a:p>
          <a:p>
            <a:pPr marL="342900" indent="-342900">
              <a:buFont typeface="Wingdings" panose="05000000000000000000" pitchFamily="2" charset="2"/>
              <a:buChar char="§"/>
            </a:pPr>
            <a:r>
              <a:rPr lang="en-US" dirty="0"/>
              <a:t>Template Strings</a:t>
            </a:r>
          </a:p>
          <a:p>
            <a:pPr marL="342900" indent="-342900">
              <a:buFont typeface="Wingdings" panose="05000000000000000000" pitchFamily="2" charset="2"/>
              <a:buChar char="§"/>
            </a:pPr>
            <a:r>
              <a:rPr lang="en-US" dirty="0"/>
              <a:t>Enhanced object literals</a:t>
            </a:r>
          </a:p>
          <a:p>
            <a:pPr marL="342900" indent="-342900">
              <a:buFont typeface="Wingdings" panose="05000000000000000000" pitchFamily="2" charset="2"/>
              <a:buChar char="§"/>
            </a:pPr>
            <a:r>
              <a:rPr lang="en-US" dirty="0"/>
              <a:t>Maps and Sets</a:t>
            </a:r>
          </a:p>
          <a:p>
            <a:pPr marL="342900" indent="-342900">
              <a:buFont typeface="Wingdings" panose="05000000000000000000" pitchFamily="2" charset="2"/>
              <a:buChar char="§"/>
            </a:pPr>
            <a:r>
              <a:rPr lang="en-US" dirty="0"/>
              <a:t>Generators and Iterators</a:t>
            </a:r>
          </a:p>
          <a:p>
            <a:pPr marL="342900" indent="-342900">
              <a:buFont typeface="Wingdings" panose="05000000000000000000" pitchFamily="2" charset="2"/>
              <a:buChar char="§"/>
            </a:pPr>
            <a:r>
              <a:rPr lang="en-US" dirty="0" err="1"/>
              <a:t>Async</a:t>
            </a:r>
            <a:r>
              <a:rPr lang="en-US" dirty="0"/>
              <a:t> programming using Promises</a:t>
            </a:r>
            <a:endParaRPr lang="en-IN" dirty="0"/>
          </a:p>
        </p:txBody>
      </p:sp>
    </p:spTree>
    <p:extLst>
      <p:ext uri="{BB962C8B-B14F-4D97-AF65-F5344CB8AC3E}">
        <p14:creationId xmlns:p14="http://schemas.microsoft.com/office/powerpoint/2010/main" val="40290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Block scope variable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216455"/>
            <a:ext cx="1121610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let declares variables like </a:t>
            </a:r>
            <a:r>
              <a:rPr lang="en-US" dirty="0" err="1"/>
              <a:t>var</a:t>
            </a:r>
            <a:r>
              <a:rPr lang="en-US" dirty="0"/>
              <a:t>, but they have block scope </a:t>
            </a:r>
          </a:p>
          <a:p>
            <a:endParaRPr lang="en-US" dirty="0"/>
          </a:p>
          <a:p>
            <a:pPr marL="742950" lvl="1" indent="-285750">
              <a:buFont typeface="Arial" panose="020B0604020202020204" pitchFamily="34" charset="0"/>
              <a:buChar char="•"/>
            </a:pPr>
            <a:r>
              <a:rPr lang="en-US" dirty="0"/>
              <a:t>Not hoisted to beginning of enclosing block, so references before declaration are errors </a:t>
            </a:r>
          </a:p>
          <a:p>
            <a:pPr lvl="1"/>
            <a:endParaRPr lang="en-US" dirty="0"/>
          </a:p>
          <a:p>
            <a:pPr marL="742950" lvl="1" indent="-285750">
              <a:buFont typeface="Arial" panose="020B0604020202020204" pitchFamily="34" charset="0"/>
              <a:buChar char="•"/>
            </a:pPr>
            <a:r>
              <a:rPr lang="en-US" dirty="0"/>
              <a:t>Most uses of </a:t>
            </a:r>
            <a:r>
              <a:rPr lang="en-US" dirty="0" err="1"/>
              <a:t>var</a:t>
            </a:r>
            <a:r>
              <a:rPr lang="en-US" dirty="0"/>
              <a:t> can be replaced with let (not if they depend on hoisting) </a:t>
            </a:r>
          </a:p>
          <a:p>
            <a:pPr lvl="1"/>
            <a:endParaRPr lang="en-US" dirty="0"/>
          </a:p>
          <a:p>
            <a:pPr marL="742950" lvl="1" indent="-285750">
              <a:buFont typeface="Arial" panose="020B0604020202020204" pitchFamily="34" charset="0"/>
              <a:buChar char="•"/>
            </a:pPr>
            <a:r>
              <a:rPr lang="en-US" dirty="0"/>
              <a:t>when a let variable is accessed out of its scope, a </a:t>
            </a:r>
            <a:r>
              <a:rPr lang="en-US" dirty="0" err="1"/>
              <a:t>ReferenceError</a:t>
            </a:r>
            <a:r>
              <a:rPr lang="en-US" dirty="0"/>
              <a:t> is thrown with message “name is not defined”</a:t>
            </a:r>
          </a:p>
        </p:txBody>
      </p:sp>
    </p:spTree>
    <p:extLst>
      <p:ext uri="{BB962C8B-B14F-4D97-AF65-F5344CB8AC3E}">
        <p14:creationId xmlns:p14="http://schemas.microsoft.com/office/powerpoint/2010/main" val="265984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Block scope variable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216455"/>
            <a:ext cx="11216109" cy="2308324"/>
          </a:xfrm>
          <a:prstGeom prst="rect">
            <a:avLst/>
          </a:prstGeom>
          <a:noFill/>
        </p:spPr>
        <p:txBody>
          <a:bodyPr wrap="square" rtlCol="0">
            <a:spAutoFit/>
          </a:bodyPr>
          <a:lstStyle/>
          <a:p>
            <a:r>
              <a:rPr lang="en-US" b="1" dirty="0"/>
              <a:t>Example:</a:t>
            </a:r>
          </a:p>
          <a:p>
            <a:r>
              <a:rPr lang="en-IN" dirty="0"/>
              <a:t>			</a:t>
            </a:r>
            <a:r>
              <a:rPr lang="en-IN" dirty="0" err="1"/>
              <a:t>var</a:t>
            </a:r>
            <a:r>
              <a:rPr lang="en-IN" dirty="0"/>
              <a:t>  x = 10;</a:t>
            </a:r>
          </a:p>
          <a:p>
            <a:r>
              <a:rPr lang="en-IN" dirty="0"/>
              <a:t>			{  </a:t>
            </a:r>
          </a:p>
          <a:p>
            <a:r>
              <a:rPr lang="en-IN" dirty="0"/>
              <a:t>  				  let x = 2;</a:t>
            </a:r>
          </a:p>
          <a:p>
            <a:r>
              <a:rPr lang="en-IN" dirty="0"/>
              <a:t>				  Console.log(x);</a:t>
            </a:r>
          </a:p>
          <a:p>
            <a:r>
              <a:rPr lang="en-IN" dirty="0"/>
              <a:t>			}</a:t>
            </a:r>
          </a:p>
          <a:p>
            <a:r>
              <a:rPr lang="en-IN" dirty="0"/>
              <a:t>			Console.log(x);</a:t>
            </a:r>
          </a:p>
          <a:p>
            <a:r>
              <a:rPr lang="en-IN" dirty="0"/>
              <a:t>			</a:t>
            </a:r>
          </a:p>
        </p:txBody>
      </p:sp>
    </p:spTree>
    <p:extLst>
      <p:ext uri="{BB962C8B-B14F-4D97-AF65-F5344CB8AC3E}">
        <p14:creationId xmlns:p14="http://schemas.microsoft.com/office/powerpoint/2010/main" val="338473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Constant declaration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097187"/>
            <a:ext cx="11216109" cy="5632311"/>
          </a:xfrm>
          <a:prstGeom prst="rect">
            <a:avLst/>
          </a:prstGeom>
          <a:noFill/>
        </p:spPr>
        <p:txBody>
          <a:bodyPr wrap="square" rtlCol="0">
            <a:spAutoFit/>
          </a:bodyPr>
          <a:lstStyle/>
          <a:p>
            <a:r>
              <a:rPr lang="en-US" dirty="0"/>
              <a:t>The </a:t>
            </a:r>
            <a:r>
              <a:rPr lang="en-US" dirty="0" err="1"/>
              <a:t>const</a:t>
            </a:r>
            <a:r>
              <a:rPr lang="en-US" dirty="0"/>
              <a:t> statement allows you to declare a constant i.e. a JavaScript variable with a constant value</a:t>
            </a:r>
          </a:p>
          <a:p>
            <a:r>
              <a:rPr lang="en-US" b="1" dirty="0"/>
              <a:t>Example:</a:t>
            </a:r>
          </a:p>
          <a:p>
            <a:r>
              <a:rPr lang="en-US" dirty="0"/>
              <a:t>			function f()	</a:t>
            </a:r>
          </a:p>
          <a:p>
            <a:r>
              <a:rPr lang="en-US" dirty="0"/>
              <a:t>			{	</a:t>
            </a:r>
            <a:r>
              <a:rPr lang="en-US" dirty="0" err="1"/>
              <a:t>var</a:t>
            </a:r>
            <a:r>
              <a:rPr lang="en-US" dirty="0"/>
              <a:t> x = 1	 </a:t>
            </a:r>
          </a:p>
          <a:p>
            <a:r>
              <a:rPr lang="en-US" dirty="0"/>
              <a:t>  				let y = 2	  </a:t>
            </a:r>
          </a:p>
          <a:p>
            <a:r>
              <a:rPr lang="en-US" dirty="0"/>
              <a:t>  				</a:t>
            </a:r>
            <a:r>
              <a:rPr lang="en-US" dirty="0" err="1"/>
              <a:t>const</a:t>
            </a:r>
            <a:r>
              <a:rPr lang="en-US" dirty="0"/>
              <a:t> z = 3</a:t>
            </a:r>
          </a:p>
          <a:p>
            <a:r>
              <a:rPr lang="en-US" dirty="0"/>
              <a:t>				{	  </a:t>
            </a:r>
          </a:p>
          <a:p>
            <a:r>
              <a:rPr lang="en-US" dirty="0"/>
              <a:t>  					 </a:t>
            </a:r>
            <a:r>
              <a:rPr lang="en-US" dirty="0" err="1"/>
              <a:t>var</a:t>
            </a:r>
            <a:r>
              <a:rPr lang="en-US" dirty="0"/>
              <a:t> x = 100</a:t>
            </a:r>
          </a:p>
          <a:p>
            <a:r>
              <a:rPr lang="en-US" dirty="0"/>
              <a:t>					 let y = 200	 </a:t>
            </a:r>
          </a:p>
          <a:p>
            <a:r>
              <a:rPr lang="en-US" dirty="0"/>
              <a:t>    					 </a:t>
            </a:r>
            <a:r>
              <a:rPr lang="en-US" dirty="0" err="1"/>
              <a:t>const</a:t>
            </a:r>
            <a:r>
              <a:rPr lang="en-US" dirty="0"/>
              <a:t> z = 300</a:t>
            </a:r>
          </a:p>
          <a:p>
            <a:r>
              <a:rPr lang="en-US" dirty="0"/>
              <a:t>					 console.log('x in block scope is'+ x)</a:t>
            </a:r>
          </a:p>
          <a:p>
            <a:r>
              <a:rPr lang="en-US" dirty="0"/>
              <a:t>    					 console.log('y in block scope is'+ y)</a:t>
            </a:r>
          </a:p>
          <a:p>
            <a:r>
              <a:rPr lang="en-US" dirty="0"/>
              <a:t>    					 console.log('z in block scope is'+ z) </a:t>
            </a:r>
          </a:p>
          <a:p>
            <a:r>
              <a:rPr lang="en-US" dirty="0"/>
              <a:t>				}</a:t>
            </a:r>
          </a:p>
          <a:p>
            <a:r>
              <a:rPr lang="en-US" dirty="0"/>
              <a:t>  				 console.log ('x outside of block scope is'+ x)</a:t>
            </a:r>
          </a:p>
          <a:p>
            <a:r>
              <a:rPr lang="en-US" dirty="0"/>
              <a:t>  				 console.log('y outside of block scope is'+ y)</a:t>
            </a:r>
          </a:p>
          <a:p>
            <a:r>
              <a:rPr lang="en-US" dirty="0"/>
              <a:t> 				 console.log('z outside of block scope is‘+ z)</a:t>
            </a:r>
          </a:p>
          <a:p>
            <a:r>
              <a:rPr lang="en-US" dirty="0"/>
              <a:t>			}</a:t>
            </a:r>
          </a:p>
          <a:p>
            <a:r>
              <a:rPr lang="en-US" dirty="0"/>
              <a:t>			f()</a:t>
            </a:r>
          </a:p>
          <a:p>
            <a:r>
              <a:rPr lang="en-US" dirty="0"/>
              <a:t>			    </a:t>
            </a:r>
          </a:p>
        </p:txBody>
      </p:sp>
    </p:spTree>
    <p:extLst>
      <p:ext uri="{BB962C8B-B14F-4D97-AF65-F5344CB8AC3E}">
        <p14:creationId xmlns:p14="http://schemas.microsoft.com/office/powerpoint/2010/main" val="2331717012"/>
      </p:ext>
    </p:extLst>
  </p:cSld>
  <p:clrMapOvr>
    <a:masterClrMapping/>
  </p:clrMapOvr>
</p:sld>
</file>

<file path=ppt/theme/theme1.xml><?xml version="1.0" encoding="utf-8"?>
<a:theme xmlns:a="http://schemas.openxmlformats.org/drawingml/2006/main" name="3_Office Theme">
  <a:themeElements>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9531</TotalTime>
  <Words>2096</Words>
  <Application>Microsoft Office PowerPoint</Application>
  <PresentationFormat>Widescreen</PresentationFormat>
  <Paragraphs>783</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Smitha Hemmigae</dc:creator>
  <cp:lastModifiedBy>Neetu Srivastava</cp:lastModifiedBy>
  <cp:revision>735</cp:revision>
  <dcterms:created xsi:type="dcterms:W3CDTF">2016-06-30T15:09:23Z</dcterms:created>
  <dcterms:modified xsi:type="dcterms:W3CDTF">2019-01-22T03:57:38Z</dcterms:modified>
</cp:coreProperties>
</file>