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E"/>
    <a:srgbClr val="005F8E"/>
    <a:srgbClr val="008CD2"/>
    <a:srgbClr val="006496"/>
    <a:srgbClr val="004B70"/>
    <a:srgbClr val="0070A8"/>
    <a:srgbClr val="005782"/>
    <a:srgbClr val="111111"/>
    <a:srgbClr val="003248"/>
    <a:srgbClr val="024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9A856-DCE9-4A27-8CDF-1EEEB4499A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3437-9AF9-40E5-A28C-F01F842C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B029-C4FE-4F9B-A430-5E8F5056301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7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yield keyword may not be used in an arrow function's body (except when permitted within functions further nested within it). As a consequence, arrow functions cannot be used as generators.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3437-9AF9-40E5-A28C-F01F842CB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147426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5010"/>
            <a:ext cx="12192000" cy="523872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13023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6603"/>
            <a:ext cx="12192000" cy="524823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338181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26603"/>
            <a:ext cx="12192000" cy="527547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507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 |  www.csscorp.com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38123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89"/>
          <a:stretch/>
        </p:blipFill>
        <p:spPr>
          <a:xfrm>
            <a:off x="9936298" y="293355"/>
            <a:ext cx="1998947" cy="5118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3725336" y="6231470"/>
            <a:ext cx="184779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68"/>
            <a:endParaRPr lang="en-US" sz="3199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2"/>
          <a:stretch/>
        </p:blipFill>
        <p:spPr>
          <a:xfrm>
            <a:off x="9936298" y="293354"/>
            <a:ext cx="1998947" cy="5664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42655" y="6509685"/>
            <a:ext cx="512921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 |  www.csscorp.com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09468"/>
            <a:fld id="{B2D16DD7-B5C5-45A5-A717-315AD83FA21E}" type="slidenum">
              <a:rPr lang="en-IN" smtClean="0">
                <a:solidFill>
                  <a:prstClr val="white"/>
                </a:solidFill>
              </a:rPr>
              <a:pPr defTabSz="609468"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301889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724" r:id="rId4"/>
    <p:sldLayoutId id="2147483732" r:id="rId5"/>
  </p:sldLayoutIdLst>
  <p:hf hdr="0" dt="0"/>
  <p:txStyles>
    <p:titleStyle>
      <a:lvl1pPr algn="ctr" defTabSz="609448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609448" rtl="0" eaLnBrk="1" latinLnBrk="0" hangingPunct="1">
        <a:spcBef>
          <a:spcPct val="20000"/>
        </a:spcBef>
        <a:buFont typeface="Arial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ct val="20000"/>
        </a:spcBef>
        <a:buFont typeface="Arial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ct val="20000"/>
        </a:spcBef>
        <a:buFont typeface="Arial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ct val="20000"/>
        </a:spcBef>
        <a:buFont typeface="Arial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" y="3412"/>
            <a:ext cx="12188283" cy="68511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2017" y="4829292"/>
            <a:ext cx="5989983" cy="954107"/>
          </a:xfrm>
          <a:prstGeom prst="rect">
            <a:avLst/>
          </a:prstGeom>
          <a:solidFill>
            <a:srgbClr val="1782AF">
              <a:alpha val="4902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 defTabSz="609468"/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</a:t>
            </a:r>
          </a:p>
          <a:p>
            <a:pPr algn="r" defTabSz="609468"/>
            <a:r>
              <a:rPr lang="en-US" sz="24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Neetu Srivastava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1</a:t>
            </a:fld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090"/>
          <a:stretch/>
        </p:blipFill>
        <p:spPr>
          <a:xfrm>
            <a:off x="9949038" y="251374"/>
            <a:ext cx="1998947" cy="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Getters and Setters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supports get and set keywords in class definitions for creating getters and setters respectively</a:t>
            </a:r>
          </a:p>
          <a:p>
            <a:r>
              <a:rPr lang="en-US" dirty="0"/>
              <a:t>     </a:t>
            </a:r>
            <a:r>
              <a:rPr lang="en-US" b="1" dirty="0"/>
              <a:t>Example:</a:t>
            </a:r>
          </a:p>
          <a:p>
            <a:r>
              <a:rPr lang="en-US" b="1" dirty="0"/>
              <a:t>	</a:t>
            </a:r>
            <a:r>
              <a:rPr lang="en-US" dirty="0"/>
              <a:t>class Shoe </a:t>
            </a:r>
          </a:p>
          <a:p>
            <a:r>
              <a:rPr lang="en-US" dirty="0"/>
              <a:t>	{  </a:t>
            </a:r>
          </a:p>
          <a:p>
            <a:r>
              <a:rPr lang="en-US" dirty="0"/>
              <a:t>		...  </a:t>
            </a:r>
          </a:p>
          <a:p>
            <a:r>
              <a:rPr lang="en-US" dirty="0"/>
              <a:t>       		get size() </a:t>
            </a:r>
          </a:p>
          <a:p>
            <a:r>
              <a:rPr lang="en-US" dirty="0"/>
              <a:t>        		{    </a:t>
            </a:r>
          </a:p>
          <a:p>
            <a:r>
              <a:rPr lang="en-US" dirty="0"/>
              <a:t>          			return </a:t>
            </a:r>
            <a:r>
              <a:rPr lang="en-US" dirty="0" err="1"/>
              <a:t>this._size</a:t>
            </a:r>
            <a:r>
              <a:rPr lang="en-US" dirty="0"/>
              <a:t>;  </a:t>
            </a:r>
          </a:p>
          <a:p>
            <a:r>
              <a:rPr lang="en-US" dirty="0"/>
              <a:t>        		}  </a:t>
            </a:r>
          </a:p>
          <a:p>
            <a:r>
              <a:rPr lang="en-US" dirty="0"/>
              <a:t>       		set size(size) </a:t>
            </a:r>
          </a:p>
          <a:p>
            <a:r>
              <a:rPr lang="en-US" dirty="0"/>
              <a:t>        		{    </a:t>
            </a:r>
          </a:p>
          <a:p>
            <a:r>
              <a:rPr lang="en-US" dirty="0"/>
              <a:t>           			</a:t>
            </a:r>
            <a:r>
              <a:rPr lang="en-US" dirty="0" err="1"/>
              <a:t>this._size</a:t>
            </a:r>
            <a:r>
              <a:rPr lang="en-US" dirty="0"/>
              <a:t> = size;  </a:t>
            </a:r>
          </a:p>
          <a:p>
            <a:r>
              <a:rPr lang="en-US" dirty="0"/>
              <a:t>       		}  </a:t>
            </a:r>
          </a:p>
          <a:p>
            <a:r>
              <a:rPr lang="en-US" dirty="0"/>
              <a:t>       		 ...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let s = new Shoe(); </a:t>
            </a:r>
          </a:p>
          <a:p>
            <a:r>
              <a:rPr lang="en-US" dirty="0"/>
              <a:t>	</a:t>
            </a:r>
            <a:r>
              <a:rPr lang="en-US" dirty="0" err="1"/>
              <a:t>s.size</a:t>
            </a:r>
            <a:r>
              <a:rPr lang="en-US" dirty="0"/>
              <a:t> = 13; // invokes setter </a:t>
            </a:r>
          </a:p>
          <a:p>
            <a:r>
              <a:rPr lang="en-US" dirty="0"/>
              <a:t>	console.log(</a:t>
            </a:r>
            <a:r>
              <a:rPr lang="en-US" dirty="0" err="1"/>
              <a:t>s.size</a:t>
            </a:r>
            <a:r>
              <a:rPr lang="en-US" dirty="0"/>
              <a:t>); // invokes getter </a:t>
            </a:r>
          </a:p>
        </p:txBody>
      </p:sp>
    </p:spTree>
    <p:extLst>
      <p:ext uri="{BB962C8B-B14F-4D97-AF65-F5344CB8AC3E}">
        <p14:creationId xmlns:p14="http://schemas.microsoft.com/office/powerpoint/2010/main" val="292518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Getters and Setters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_ convention to create a backing field to the property of class for which we declare getter and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this every time get or set is called it would cause </a:t>
            </a:r>
            <a:r>
              <a:rPr lang="en-US" dirty="0" err="1"/>
              <a:t>ModuleEvaluationError</a:t>
            </a:r>
            <a:r>
              <a:rPr lang="en-US" dirty="0"/>
              <a:t> with message “Maximum call   </a:t>
            </a:r>
          </a:p>
          <a:p>
            <a:r>
              <a:rPr lang="en-US" dirty="0"/>
              <a:t>     stack size exceeded”.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get would be called and which would cause the get to be called again over and over   </a:t>
            </a:r>
          </a:p>
          <a:p>
            <a:r>
              <a:rPr lang="en-US" dirty="0"/>
              <a:t>     creating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174935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Inheritance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073464"/>
            <a:ext cx="11216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supports the concept of </a:t>
            </a:r>
            <a:r>
              <a:rPr lang="en-US" b="1" dirty="0"/>
              <a:t>Inheritance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inherits from another class using the ‘extends’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classes inherit all properties and methods except constructors from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supports super, in subclasses, constructor must call super(</a:t>
            </a:r>
            <a:r>
              <a:rPr lang="en-US" dirty="0" err="1"/>
              <a:t>args</a:t>
            </a:r>
            <a:r>
              <a:rPr lang="en-US" dirty="0"/>
              <a:t>) and it must be the first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class with no extends, </a:t>
            </a:r>
          </a:p>
          <a:p>
            <a:r>
              <a:rPr lang="en-US" dirty="0"/>
              <a:t>	omitting constructor is the same as specifying</a:t>
            </a:r>
          </a:p>
          <a:p>
            <a:r>
              <a:rPr lang="en-US" dirty="0"/>
              <a:t>		 constructor() {}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class with extends,</a:t>
            </a:r>
          </a:p>
          <a:p>
            <a:r>
              <a:rPr lang="en-US" dirty="0"/>
              <a:t>	omitting constructor is the same as specifying </a:t>
            </a:r>
          </a:p>
          <a:p>
            <a:r>
              <a:rPr lang="en-US" dirty="0"/>
              <a:t>		constructor(...</a:t>
            </a:r>
            <a:r>
              <a:rPr lang="en-US" dirty="0" err="1"/>
              <a:t>args</a:t>
            </a:r>
            <a:r>
              <a:rPr lang="en-US" dirty="0"/>
              <a:t>) { super(...</a:t>
            </a:r>
            <a:r>
              <a:rPr lang="en-US" dirty="0" err="1"/>
              <a:t>args</a:t>
            </a:r>
            <a:r>
              <a:rPr lang="en-US" dirty="0"/>
              <a:t>); }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supports Method Overriding by which the child class redefines the superclass method. To call super class method from child class super keyword is to be used.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extend </a:t>
            </a:r>
            <a:r>
              <a:rPr lang="en-US" dirty="0" err="1"/>
              <a:t>builtin</a:t>
            </a:r>
            <a:r>
              <a:rPr lang="en-US" dirty="0"/>
              <a:t> classes like Array and Error but requires JS engine support as </a:t>
            </a:r>
            <a:r>
              <a:rPr lang="en-US" dirty="0" err="1"/>
              <a:t>transpilers</a:t>
            </a:r>
            <a:r>
              <a:rPr lang="en-US" dirty="0"/>
              <a:t> cannot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Inheritance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class </a:t>
            </a:r>
            <a:r>
              <a:rPr lang="en-US" dirty="0" err="1"/>
              <a:t>RunningShoe</a:t>
            </a:r>
            <a:r>
              <a:rPr lang="en-US" dirty="0"/>
              <a:t> extends Shoe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	constructor(brand, model, size, type)</a:t>
            </a:r>
          </a:p>
          <a:p>
            <a:r>
              <a:rPr lang="en-US" dirty="0"/>
              <a:t>  	{</a:t>
            </a:r>
          </a:p>
          <a:p>
            <a:r>
              <a:rPr lang="en-US" dirty="0"/>
              <a:t>    		super(brand, model, size);</a:t>
            </a:r>
          </a:p>
          <a:p>
            <a:r>
              <a:rPr lang="en-US" dirty="0"/>
              <a:t>    		</a:t>
            </a:r>
            <a:r>
              <a:rPr lang="en-US" dirty="0" err="1"/>
              <a:t>this.type</a:t>
            </a:r>
            <a:r>
              <a:rPr lang="en-US" dirty="0"/>
              <a:t> = type;</a:t>
            </a:r>
          </a:p>
          <a:p>
            <a:r>
              <a:rPr lang="en-US" dirty="0"/>
              <a:t>    		</a:t>
            </a:r>
            <a:r>
              <a:rPr lang="en-US" dirty="0" err="1"/>
              <a:t>this.miles</a:t>
            </a:r>
            <a:r>
              <a:rPr lang="en-US" dirty="0"/>
              <a:t> = 0;</a:t>
            </a:r>
          </a:p>
          <a:p>
            <a:r>
              <a:rPr lang="en-US" dirty="0"/>
              <a:t> 	}</a:t>
            </a:r>
          </a:p>
          <a:p>
            <a:r>
              <a:rPr lang="en-US" dirty="0"/>
              <a:t>  	</a:t>
            </a:r>
            <a:r>
              <a:rPr lang="en-US" dirty="0" err="1"/>
              <a:t>addMiles</a:t>
            </a:r>
            <a:r>
              <a:rPr lang="en-US" dirty="0"/>
              <a:t>(miles)</a:t>
            </a:r>
          </a:p>
          <a:p>
            <a:r>
              <a:rPr lang="en-US" dirty="0"/>
              <a:t> 	{</a:t>
            </a:r>
          </a:p>
          <a:p>
            <a:r>
              <a:rPr lang="en-US" dirty="0"/>
              <a:t>    		</a:t>
            </a:r>
            <a:r>
              <a:rPr lang="en-US" dirty="0" err="1"/>
              <a:t>this.miles</a:t>
            </a:r>
            <a:r>
              <a:rPr lang="en-US" dirty="0"/>
              <a:t> += miles;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  	</a:t>
            </a:r>
            <a:r>
              <a:rPr lang="en-US" dirty="0" err="1"/>
              <a:t>shouldReplace</a:t>
            </a:r>
            <a:r>
              <a:rPr lang="en-US" dirty="0"/>
              <a:t>()</a:t>
            </a:r>
          </a:p>
          <a:p>
            <a:r>
              <a:rPr lang="en-US" dirty="0"/>
              <a:t>  	{</a:t>
            </a:r>
          </a:p>
          <a:p>
            <a:r>
              <a:rPr lang="en-US" dirty="0"/>
              <a:t>    		return </a:t>
            </a:r>
            <a:r>
              <a:rPr lang="en-US" dirty="0" err="1"/>
              <a:t>this.miles</a:t>
            </a:r>
            <a:r>
              <a:rPr lang="en-US" dirty="0"/>
              <a:t> &gt;= 500;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425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Inheritance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        	{</a:t>
            </a:r>
          </a:p>
          <a:p>
            <a:r>
              <a:rPr lang="en-US" dirty="0"/>
              <a:t>           		return </a:t>
            </a:r>
            <a:r>
              <a:rPr lang="en-US" dirty="0" err="1"/>
              <a:t>super.toString</a:t>
            </a:r>
            <a:r>
              <a:rPr lang="en-US" dirty="0"/>
              <a:t>()+' type ' + </a:t>
            </a:r>
            <a:r>
              <a:rPr lang="en-US" dirty="0" err="1"/>
              <a:t>this.type</a:t>
            </a:r>
            <a:r>
              <a:rPr lang="en-US" dirty="0"/>
              <a:t>;</a:t>
            </a:r>
          </a:p>
          <a:p>
            <a:r>
              <a:rPr lang="en-US" dirty="0"/>
              <a:t>	 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rs</a:t>
            </a:r>
            <a:r>
              <a:rPr lang="en-US" dirty="0"/>
              <a:t> = new </a:t>
            </a:r>
            <a:r>
              <a:rPr lang="en-US" dirty="0" err="1"/>
              <a:t>RunningShoe</a:t>
            </a:r>
            <a:r>
              <a:rPr lang="en-US" dirty="0"/>
              <a:t>(  'Nike', 'Free Everyday', 13, 'lightweight trainer');</a:t>
            </a:r>
          </a:p>
          <a:p>
            <a:r>
              <a:rPr lang="en-US" dirty="0" err="1"/>
              <a:t>rs.addMiles</a:t>
            </a:r>
            <a:r>
              <a:rPr lang="en-US" dirty="0"/>
              <a:t>(400);</a:t>
            </a:r>
          </a:p>
          <a:p>
            <a:r>
              <a:rPr lang="en-US" dirty="0"/>
              <a:t>console.log('should replace?', </a:t>
            </a:r>
            <a:r>
              <a:rPr lang="en-US" dirty="0" err="1"/>
              <a:t>rs.shouldReplace</a:t>
            </a:r>
            <a:r>
              <a:rPr lang="en-US" dirty="0"/>
              <a:t>()); // false</a:t>
            </a:r>
          </a:p>
          <a:p>
            <a:r>
              <a:rPr lang="en-US" dirty="0" err="1"/>
              <a:t>rs.addMiles</a:t>
            </a:r>
            <a:r>
              <a:rPr lang="en-US" dirty="0"/>
              <a:t>(200);</a:t>
            </a:r>
          </a:p>
          <a:p>
            <a:r>
              <a:rPr lang="en-US" dirty="0"/>
              <a:t>console.log('should replace?', </a:t>
            </a:r>
            <a:r>
              <a:rPr lang="en-US" dirty="0" err="1"/>
              <a:t>rs.shouldReplace</a:t>
            </a:r>
            <a:r>
              <a:rPr lang="en-US" dirty="0"/>
              <a:t>()); // true</a:t>
            </a:r>
          </a:p>
          <a:p>
            <a:r>
              <a:rPr lang="en-US" dirty="0"/>
              <a:t>console.log(</a:t>
            </a:r>
            <a:r>
              <a:rPr lang="en-US" dirty="0" err="1"/>
              <a:t>rs.toString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3504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 has a feature of Template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Strings use back-ticks (``) rather than the single or double quotes we're used to with regular strings. A template string could thus be written as follows: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greeting = `Hello World!`;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Strings introduce a way to define strings with domain-specific languages (DSLs), bringing better: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String Substitution</a:t>
            </a:r>
          </a:p>
          <a:p>
            <a:pPr lvl="1"/>
            <a:r>
              <a:rPr lang="en-US" dirty="0"/>
              <a:t>	Template Strings can contain placeholders for string substitution using the ${ } syntax, as demonstrated 	below: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Example: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name = “ES6";</a:t>
            </a:r>
          </a:p>
          <a:p>
            <a:pPr lvl="1"/>
            <a:r>
              <a:rPr lang="en-US" dirty="0"/>
              <a:t>		console.log(`Hello, ${name}!`);	// =&gt; “Hello, ES6!"</a:t>
            </a:r>
          </a:p>
        </p:txBody>
      </p:sp>
    </p:spTree>
    <p:extLst>
      <p:ext uri="{BB962C8B-B14F-4D97-AF65-F5344CB8AC3E}">
        <p14:creationId xmlns:p14="http://schemas.microsoft.com/office/powerpoint/2010/main" val="321490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Embedded expressions</a:t>
            </a:r>
          </a:p>
          <a:p>
            <a:pPr lvl="1"/>
            <a:r>
              <a:rPr lang="en-US" dirty="0"/>
              <a:t>      As all string substitutions in Template Strings are JavaScript expressions, we can substitute a lot more than   </a:t>
            </a:r>
          </a:p>
          <a:p>
            <a:pPr lvl="1"/>
            <a:r>
              <a:rPr lang="en-US" dirty="0"/>
              <a:t>      variable names.</a:t>
            </a:r>
          </a:p>
          <a:p>
            <a:pPr lvl="1"/>
            <a:r>
              <a:rPr lang="en-US" dirty="0"/>
              <a:t>      </a:t>
            </a:r>
            <a:r>
              <a:rPr lang="en-US" b="1" dirty="0"/>
              <a:t>Example: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a = 10;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b = 10;</a:t>
            </a:r>
          </a:p>
          <a:p>
            <a:pPr lvl="3"/>
            <a:r>
              <a:rPr lang="en-US" dirty="0"/>
              <a:t>console.log(`JavaScript first appeared ${</a:t>
            </a:r>
            <a:r>
              <a:rPr lang="en-US" dirty="0" err="1"/>
              <a:t>a+b</a:t>
            </a:r>
            <a:r>
              <a:rPr lang="en-US" dirty="0"/>
              <a:t>} years ago. Crazy!`);</a:t>
            </a:r>
          </a:p>
          <a:p>
            <a:pPr lvl="3"/>
            <a:r>
              <a:rPr lang="en-US" dirty="0"/>
              <a:t>// JavaScript first appeared 20 years ago. Crazy!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console.log(`The number of JS MVC frameworks is ${2 * (a + b)} and not ${10 * (a + b)}.`);</a:t>
            </a:r>
          </a:p>
          <a:p>
            <a:pPr lvl="3"/>
            <a:r>
              <a:rPr lang="en-US" dirty="0"/>
              <a:t>// The number of JS frameworks is 40 and not 200.</a:t>
            </a:r>
          </a:p>
          <a:p>
            <a:pPr lvl="3"/>
            <a:endParaRPr lang="en-US" dirty="0"/>
          </a:p>
          <a:p>
            <a:r>
              <a:rPr lang="en-US" dirty="0"/>
              <a:t>              They are also very useful for functions inside expressions:</a:t>
            </a:r>
          </a:p>
          <a:p>
            <a:r>
              <a:rPr lang="en-US" dirty="0"/>
              <a:t>              </a:t>
            </a:r>
            <a:r>
              <a:rPr lang="en-US" b="1" dirty="0"/>
              <a:t>Example:</a:t>
            </a:r>
            <a:endParaRPr lang="en-US" dirty="0"/>
          </a:p>
          <a:p>
            <a:pPr lvl="3"/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() { return "In ES6"; }</a:t>
            </a:r>
          </a:p>
          <a:p>
            <a:pPr lvl="3"/>
            <a:r>
              <a:rPr lang="en-US" dirty="0"/>
              <a:t>console.log(`Working ${</a:t>
            </a:r>
            <a:r>
              <a:rPr lang="en-US" dirty="0" err="1"/>
              <a:t>fn</a:t>
            </a:r>
            <a:r>
              <a:rPr lang="en-US" dirty="0"/>
              <a:t>()}`);</a:t>
            </a:r>
          </a:p>
          <a:p>
            <a:pPr lvl="3"/>
            <a:r>
              <a:rPr lang="en-US" dirty="0"/>
              <a:t>// Working In ES6.</a:t>
            </a:r>
          </a:p>
        </p:txBody>
      </p:sp>
    </p:spTree>
    <p:extLst>
      <p:ext uri="{BB962C8B-B14F-4D97-AF65-F5344CB8AC3E}">
        <p14:creationId xmlns:p14="http://schemas.microsoft.com/office/powerpoint/2010/main" val="127520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Multiline strings</a:t>
            </a:r>
          </a:p>
          <a:p>
            <a:pPr lvl="1"/>
            <a:r>
              <a:rPr lang="en-US" b="1" dirty="0"/>
              <a:t>      Example:</a:t>
            </a:r>
          </a:p>
          <a:p>
            <a:pPr lvl="1"/>
            <a:r>
              <a:rPr lang="en-US" b="1" dirty="0"/>
              <a:t>         </a:t>
            </a:r>
            <a:r>
              <a:rPr lang="en-US" dirty="0"/>
              <a:t>Multiline strings in JavaScript have required hacky workarounds for some time. Current solutions for them  </a:t>
            </a:r>
          </a:p>
          <a:p>
            <a:pPr lvl="1"/>
            <a:r>
              <a:rPr lang="en-US" dirty="0"/>
              <a:t>         require that strings either exist on a single line or be split into multiline strings using a \ (</a:t>
            </a:r>
            <a:r>
              <a:rPr lang="en-US" dirty="0" err="1"/>
              <a:t>blackslash</a:t>
            </a:r>
            <a:r>
              <a:rPr lang="en-US" dirty="0"/>
              <a:t>) before </a:t>
            </a:r>
          </a:p>
          <a:p>
            <a:pPr lvl="1"/>
            <a:r>
              <a:rPr lang="en-US" dirty="0"/>
              <a:t>         each newline.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greeting = "</a:t>
            </a:r>
            <a:r>
              <a:rPr lang="en-US" dirty="0" err="1"/>
              <a:t>Yo</a:t>
            </a:r>
            <a:r>
              <a:rPr lang="en-US" dirty="0"/>
              <a:t> \</a:t>
            </a:r>
          </a:p>
          <a:p>
            <a:pPr lvl="1"/>
            <a:r>
              <a:rPr lang="en-US" dirty="0"/>
              <a:t>		World";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 One can also use string concatenation to fake multiline support, but this equally leaves something to be </a:t>
            </a:r>
          </a:p>
          <a:p>
            <a:pPr lvl="1"/>
            <a:r>
              <a:rPr lang="en-US" dirty="0"/>
              <a:t>         desired: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greeting = "</a:t>
            </a:r>
            <a:r>
              <a:rPr lang="en-US" dirty="0" err="1"/>
              <a:t>Yo</a:t>
            </a:r>
            <a:r>
              <a:rPr lang="en-US" dirty="0"/>
              <a:t> " +</a:t>
            </a:r>
          </a:p>
          <a:p>
            <a:pPr lvl="1"/>
            <a:r>
              <a:rPr lang="en-US" dirty="0"/>
              <a:t>		"World";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Template Strings significantly simplify multiline strings. Simply include newlines where they are needed. Any        </a:t>
            </a:r>
          </a:p>
          <a:p>
            <a:pPr lvl="1"/>
            <a:r>
              <a:rPr lang="en-US" dirty="0"/>
              <a:t>        whitespace inside of the </a:t>
            </a:r>
            <a:r>
              <a:rPr lang="en-US" dirty="0" err="1"/>
              <a:t>backtick</a:t>
            </a:r>
            <a:r>
              <a:rPr lang="en-US" dirty="0"/>
              <a:t> syntax will also be considered part of the string.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console.log(`string text line 1</a:t>
            </a:r>
          </a:p>
          <a:p>
            <a:pPr lvl="1"/>
            <a:r>
              <a:rPr lang="en-US" dirty="0"/>
              <a:t>	string text line 2`);</a:t>
            </a:r>
          </a:p>
        </p:txBody>
      </p:sp>
    </p:spTree>
    <p:extLst>
      <p:ext uri="{BB962C8B-B14F-4D97-AF65-F5344CB8AC3E}">
        <p14:creationId xmlns:p14="http://schemas.microsoft.com/office/powerpoint/2010/main" val="333937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Tagged 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Tagged Templates transform a Template String by placing a function name before the template string. </a:t>
            </a:r>
          </a:p>
          <a:p>
            <a:r>
              <a:rPr lang="en-US" b="1" dirty="0"/>
              <a:t>Example: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fn`Hello</a:t>
            </a:r>
            <a:r>
              <a:rPr lang="en-US" dirty="0"/>
              <a:t> ${you}! You're looking ${adjective} today!`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equivalent to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fn</a:t>
            </a:r>
            <a:r>
              <a:rPr lang="en-US" dirty="0"/>
              <a:t>(["Hello ", "! You're looking ", " today!"], you, adjective); </a:t>
            </a:r>
          </a:p>
          <a:p>
            <a:endParaRPr lang="en-US" dirty="0"/>
          </a:p>
          <a:p>
            <a:r>
              <a:rPr lang="en-US" dirty="0"/>
              <a:t>	function </a:t>
            </a:r>
            <a:r>
              <a:rPr lang="en-US" dirty="0" err="1"/>
              <a:t>fn</a:t>
            </a:r>
            <a:r>
              <a:rPr lang="en-US" dirty="0"/>
              <a:t>(strings=[], ...values)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		 let result = strings[0];</a:t>
            </a:r>
          </a:p>
          <a:p>
            <a:r>
              <a:rPr lang="en-US" dirty="0"/>
              <a:t> 		 </a:t>
            </a:r>
            <a:r>
              <a:rPr lang="en-US" dirty="0" err="1"/>
              <a:t>values.forEach</a:t>
            </a:r>
            <a:r>
              <a:rPr lang="en-US" dirty="0"/>
              <a:t>((value, index) =&gt;    result += </a:t>
            </a:r>
            <a:r>
              <a:rPr lang="en-US" dirty="0" err="1"/>
              <a:t>value.toUpperCase</a:t>
            </a:r>
            <a:r>
              <a:rPr lang="en-US" dirty="0"/>
              <a:t>() + strings[index + 1]);</a:t>
            </a:r>
          </a:p>
          <a:p>
            <a:r>
              <a:rPr lang="en-US" dirty="0"/>
              <a:t>  		return result;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let you = 'Mark';</a:t>
            </a:r>
          </a:p>
          <a:p>
            <a:r>
              <a:rPr lang="en-US" dirty="0"/>
              <a:t>	let adjective = 'fresh';</a:t>
            </a:r>
          </a:p>
          <a:p>
            <a:r>
              <a:rPr lang="en-US" dirty="0"/>
              <a:t>	console.log(</a:t>
            </a:r>
            <a:r>
              <a:rPr lang="en-US" dirty="0" err="1"/>
              <a:t>fn`Hello</a:t>
            </a:r>
            <a:r>
              <a:rPr lang="en-US" dirty="0"/>
              <a:t> ${you}! You're looking ${adjective} today!`); // Hello MARK! You're looking FRESH today! 	console.log(</a:t>
            </a:r>
            <a:r>
              <a:rPr lang="en-US" dirty="0" err="1"/>
              <a:t>fn</a:t>
            </a:r>
            <a:r>
              <a:rPr lang="en-US" dirty="0"/>
              <a:t>(["Hello ", "! You're looking ", " today!"], you, adjective)); // Hello MARK! You're looking FRESH today!</a:t>
            </a:r>
          </a:p>
        </p:txBody>
      </p:sp>
    </p:spTree>
    <p:extLst>
      <p:ext uri="{BB962C8B-B14F-4D97-AF65-F5344CB8AC3E}">
        <p14:creationId xmlns:p14="http://schemas.microsoft.com/office/powerpoint/2010/main" val="328450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literals make it easy to quickly create objects with properties inside the curly braces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an object, we simply notate a list of key: value pairs delimited by comma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makes the declaring of object literals concise and thus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major ways it does this 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provides a shorthand syntax for initializing properties from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provides a shorthand syntax for defining function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enables the ability to have computed property names in an object literal definition</a:t>
            </a:r>
          </a:p>
        </p:txBody>
      </p:sp>
    </p:spTree>
    <p:extLst>
      <p:ext uri="{BB962C8B-B14F-4D97-AF65-F5344CB8AC3E}">
        <p14:creationId xmlns:p14="http://schemas.microsoft.com/office/powerpoint/2010/main" val="176618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Arrow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4243" y="1056414"/>
            <a:ext cx="11216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arrow function expression has a shorter syntax than a function expression and does not have its own this, arguments, super, or </a:t>
            </a:r>
            <a:r>
              <a:rPr lang="en-US" dirty="0" err="1"/>
              <a:t>new.target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	(</a:t>
            </a:r>
            <a:r>
              <a:rPr lang="en-US" dirty="0" err="1"/>
              <a:t>params</a:t>
            </a:r>
            <a:r>
              <a:rPr lang="en-US" dirty="0"/>
              <a:t>) =&gt; { expressions 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functions cannot be used as constructors.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 = () =&gt; {};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pers</a:t>
            </a:r>
            <a:r>
              <a:rPr lang="en-US" dirty="0"/>
              <a:t>= new Person(); // </a:t>
            </a:r>
            <a:r>
              <a:rPr lang="en-US" dirty="0" err="1"/>
              <a:t>TypeError</a:t>
            </a:r>
            <a:r>
              <a:rPr lang="en-US" dirty="0"/>
              <a:t>: Person is not a constructor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functions do not have a prototype property.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var</a:t>
            </a:r>
            <a:r>
              <a:rPr lang="en-US" dirty="0"/>
              <a:t> Person = () =&gt; {};</a:t>
            </a:r>
          </a:p>
          <a:p>
            <a:r>
              <a:rPr lang="en-US" dirty="0"/>
              <a:t>	console.log(</a:t>
            </a:r>
            <a:r>
              <a:rPr lang="en-US" dirty="0" err="1"/>
              <a:t>Person.prototype</a:t>
            </a:r>
            <a:r>
              <a:rPr lang="en-US" dirty="0"/>
              <a:t>); // undefined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functions can have either a "concise body" or the usual "block body".</a:t>
            </a:r>
          </a:p>
        </p:txBody>
      </p:sp>
    </p:spTree>
    <p:extLst>
      <p:ext uri="{BB962C8B-B14F-4D97-AF65-F5344CB8AC3E}">
        <p14:creationId xmlns:p14="http://schemas.microsoft.com/office/powerpoint/2010/main" val="364732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Initializing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//ES5</a:t>
            </a:r>
          </a:p>
          <a:p>
            <a:r>
              <a:rPr lang="en-US" dirty="0"/>
              <a:t>    	function </a:t>
            </a:r>
            <a:r>
              <a:rPr lang="en-US" dirty="0" err="1"/>
              <a:t>getLaptop</a:t>
            </a:r>
            <a:r>
              <a:rPr lang="en-US" dirty="0"/>
              <a:t>(make, model, year)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           			 make: make,</a:t>
            </a:r>
          </a:p>
          <a:p>
            <a:r>
              <a:rPr lang="en-US" dirty="0"/>
              <a:t>            			 model: model,</a:t>
            </a:r>
          </a:p>
          <a:p>
            <a:r>
              <a:rPr lang="en-US" dirty="0"/>
              <a:t>            			 year: year</a:t>
            </a:r>
          </a:p>
          <a:p>
            <a:r>
              <a:rPr lang="en-US" dirty="0"/>
              <a:t>        		            }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</a:t>
            </a:r>
            <a:r>
              <a:rPr lang="en-US" dirty="0" err="1"/>
              <a:t>getLaptop</a:t>
            </a:r>
            <a:r>
              <a:rPr lang="en-US" dirty="0"/>
              <a:t>("Apple", "MacBook", "2015");// {make: "Apple", model: "MacBook", year: "2015"}</a:t>
            </a:r>
          </a:p>
        </p:txBody>
      </p:sp>
    </p:spTree>
    <p:extLst>
      <p:ext uri="{BB962C8B-B14F-4D97-AF65-F5344CB8AC3E}">
        <p14:creationId xmlns:p14="http://schemas.microsoft.com/office/powerpoint/2010/main" val="100179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Initializing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//ES6</a:t>
            </a:r>
          </a:p>
          <a:p>
            <a:r>
              <a:rPr lang="en-US" dirty="0"/>
              <a:t>	function </a:t>
            </a:r>
            <a:r>
              <a:rPr lang="en-US" dirty="0" err="1"/>
              <a:t>getLaptop</a:t>
            </a:r>
            <a:r>
              <a:rPr lang="en-US" dirty="0"/>
              <a:t>(make, model, year)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            			make,</a:t>
            </a:r>
          </a:p>
          <a:p>
            <a:r>
              <a:rPr lang="en-US" dirty="0"/>
              <a:t>            			model,</a:t>
            </a:r>
          </a:p>
          <a:p>
            <a:r>
              <a:rPr lang="en-US" dirty="0"/>
              <a:t>           			year</a:t>
            </a:r>
          </a:p>
          <a:p>
            <a:r>
              <a:rPr lang="en-US" dirty="0"/>
              <a:t>       		           }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	 </a:t>
            </a:r>
            <a:r>
              <a:rPr lang="en-US" dirty="0" err="1"/>
              <a:t>getLaptop</a:t>
            </a:r>
            <a:r>
              <a:rPr lang="en-US" dirty="0"/>
              <a:t>("Apple", "MacBook", "2015"); // {make: "Apple", model: "MacBook", year: "2015"}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	let fruit = 'apple', number = 19; </a:t>
            </a:r>
          </a:p>
          <a:p>
            <a:r>
              <a:rPr lang="en-US" dirty="0"/>
              <a:t>	let </a:t>
            </a:r>
            <a:r>
              <a:rPr lang="en-US" dirty="0" err="1"/>
              <a:t>obj</a:t>
            </a:r>
            <a:r>
              <a:rPr lang="en-US" dirty="0"/>
              <a:t> = {fruit, color: 'green', number}; </a:t>
            </a:r>
          </a:p>
          <a:p>
            <a:r>
              <a:rPr lang="en-US" dirty="0"/>
              <a:t>	console.log(</a:t>
            </a:r>
            <a:r>
              <a:rPr lang="en-US" dirty="0" err="1"/>
              <a:t>obj</a:t>
            </a:r>
            <a:r>
              <a:rPr lang="en-US" dirty="0"/>
              <a:t>); // {fruit: 'apple', color: ‘green', number: 19}</a:t>
            </a:r>
          </a:p>
        </p:txBody>
      </p:sp>
    </p:spTree>
    <p:extLst>
      <p:ext uri="{BB962C8B-B14F-4D97-AF65-F5344CB8AC3E}">
        <p14:creationId xmlns:p14="http://schemas.microsoft.com/office/powerpoint/2010/main" val="348540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Defining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//ES5</a:t>
            </a:r>
          </a:p>
          <a:p>
            <a:r>
              <a:rPr lang="en-US" dirty="0"/>
              <a:t>    	function </a:t>
            </a:r>
            <a:r>
              <a:rPr lang="en-US" dirty="0" err="1"/>
              <a:t>getLaptop</a:t>
            </a:r>
            <a:r>
              <a:rPr lang="en-US" dirty="0"/>
              <a:t>(make, model, year)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			 make: make,</a:t>
            </a:r>
          </a:p>
          <a:p>
            <a:r>
              <a:rPr lang="en-US" dirty="0"/>
              <a:t>            			 model: model,</a:t>
            </a:r>
          </a:p>
          <a:p>
            <a:r>
              <a:rPr lang="en-US" dirty="0"/>
              <a:t>            			 year: year,</a:t>
            </a:r>
          </a:p>
          <a:p>
            <a:r>
              <a:rPr lang="en-US" dirty="0"/>
              <a:t>           			 </a:t>
            </a:r>
            <a:r>
              <a:rPr lang="en-US" dirty="0" err="1"/>
              <a:t>sayModel</a:t>
            </a:r>
            <a:r>
              <a:rPr lang="en-US" dirty="0"/>
              <a:t> : function() </a:t>
            </a:r>
          </a:p>
          <a:p>
            <a:r>
              <a:rPr lang="en-US" dirty="0"/>
              <a:t>			 {</a:t>
            </a:r>
          </a:p>
          <a:p>
            <a:r>
              <a:rPr lang="en-US" dirty="0"/>
              <a:t>               				return model;</a:t>
            </a:r>
          </a:p>
          <a:p>
            <a:r>
              <a:rPr lang="en-US" dirty="0"/>
              <a:t>            			 }</a:t>
            </a:r>
          </a:p>
          <a:p>
            <a:r>
              <a:rPr lang="en-US" dirty="0"/>
              <a:t>        		           }</a:t>
            </a:r>
          </a:p>
          <a:p>
            <a:r>
              <a:rPr lang="en-US" dirty="0"/>
              <a:t> 	}   </a:t>
            </a:r>
          </a:p>
          <a:p>
            <a:endParaRPr lang="en-US" dirty="0"/>
          </a:p>
          <a:p>
            <a:r>
              <a:rPr lang="en-US" dirty="0"/>
              <a:t>    	</a:t>
            </a:r>
            <a:r>
              <a:rPr lang="en-US" dirty="0" err="1"/>
              <a:t>getLaptop</a:t>
            </a:r>
            <a:r>
              <a:rPr lang="en-US" dirty="0"/>
              <a:t>("Apple", "MacBook", "2015").</a:t>
            </a:r>
            <a:r>
              <a:rPr lang="en-US" dirty="0" err="1"/>
              <a:t>sayModel</a:t>
            </a:r>
            <a:r>
              <a:rPr lang="en-US" dirty="0"/>
              <a:t>(); //"MacBook"</a:t>
            </a:r>
          </a:p>
        </p:txBody>
      </p:sp>
    </p:spTree>
    <p:extLst>
      <p:ext uri="{BB962C8B-B14F-4D97-AF65-F5344CB8AC3E}">
        <p14:creationId xmlns:p14="http://schemas.microsoft.com/office/powerpoint/2010/main" val="166045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Defining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//ES6</a:t>
            </a:r>
          </a:p>
          <a:p>
            <a:r>
              <a:rPr lang="en-US" dirty="0"/>
              <a:t>    	function </a:t>
            </a:r>
            <a:r>
              <a:rPr lang="en-US" dirty="0" err="1"/>
              <a:t>getLaptop</a:t>
            </a:r>
            <a:r>
              <a:rPr lang="en-US" dirty="0"/>
              <a:t>(make, model, year)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			make,</a:t>
            </a:r>
          </a:p>
          <a:p>
            <a:r>
              <a:rPr lang="en-US" dirty="0"/>
              <a:t>            			model,</a:t>
            </a:r>
          </a:p>
          <a:p>
            <a:r>
              <a:rPr lang="en-US" dirty="0"/>
              <a:t>           			year</a:t>
            </a:r>
          </a:p>
          <a:p>
            <a:r>
              <a:rPr lang="en-US" dirty="0"/>
              <a:t>           			</a:t>
            </a:r>
            <a:r>
              <a:rPr lang="en-US" dirty="0" err="1"/>
              <a:t>sayModel</a:t>
            </a:r>
            <a:r>
              <a:rPr lang="en-US" dirty="0"/>
              <a:t> () 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               				return model;</a:t>
            </a:r>
          </a:p>
          <a:p>
            <a:r>
              <a:rPr lang="en-US" dirty="0"/>
              <a:t>            			}</a:t>
            </a:r>
          </a:p>
          <a:p>
            <a:r>
              <a:rPr lang="en-US" dirty="0"/>
              <a:t>        		            }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getLaptop</a:t>
            </a:r>
            <a:r>
              <a:rPr lang="en-US" dirty="0"/>
              <a:t>("Apple", "MacBook", "2015").</a:t>
            </a:r>
            <a:r>
              <a:rPr lang="en-US" dirty="0" err="1"/>
              <a:t>sayModel</a:t>
            </a:r>
            <a:r>
              <a:rPr lang="en-US" dirty="0"/>
              <a:t>(); //"MacBook"</a:t>
            </a:r>
          </a:p>
        </p:txBody>
      </p:sp>
    </p:spTree>
    <p:extLst>
      <p:ext uri="{BB962C8B-B14F-4D97-AF65-F5344CB8AC3E}">
        <p14:creationId xmlns:p14="http://schemas.microsoft.com/office/powerpoint/2010/main" val="198412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Computed Properties and Object Literals</a:t>
            </a:r>
          </a:p>
          <a:p>
            <a:r>
              <a:rPr lang="en-US" dirty="0"/>
              <a:t>	Computed property names allow us to write an expression wrapped in square brackets instead of the regular 	property name. Whatever the expression evaluates to will become the property name.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Example: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name = "make";</a:t>
            </a:r>
          </a:p>
          <a:p>
            <a:r>
              <a:rPr lang="en-US" dirty="0"/>
              <a:t>    	</a:t>
            </a:r>
            <a:r>
              <a:rPr lang="en-US" dirty="0" err="1"/>
              <a:t>const</a:t>
            </a:r>
            <a:r>
              <a:rPr lang="en-US" dirty="0"/>
              <a:t> laptop = {</a:t>
            </a:r>
          </a:p>
          <a:p>
            <a:r>
              <a:rPr lang="en-US" dirty="0"/>
              <a:t>        			[name]: "Apple"</a:t>
            </a:r>
          </a:p>
          <a:p>
            <a:r>
              <a:rPr lang="en-US" dirty="0"/>
              <a:t>    		         }</a:t>
            </a:r>
          </a:p>
          <a:p>
            <a:endParaRPr lang="en-US" dirty="0"/>
          </a:p>
          <a:p>
            <a:r>
              <a:rPr lang="en-US" dirty="0"/>
              <a:t>    	console.log(</a:t>
            </a:r>
            <a:r>
              <a:rPr lang="en-US" dirty="0" err="1"/>
              <a:t>laptop.make</a:t>
            </a:r>
            <a:r>
              <a:rPr lang="en-US" dirty="0"/>
              <a:t>);//"Apple“</a:t>
            </a:r>
          </a:p>
          <a:p>
            <a:endParaRPr lang="en-US" dirty="0"/>
          </a:p>
          <a:p>
            <a:r>
              <a:rPr lang="en-US" dirty="0"/>
              <a:t>The value of name was computed to make and this was used as the name of the property. This is why we can access the property using </a:t>
            </a:r>
            <a:r>
              <a:rPr lang="en-US" dirty="0" err="1"/>
              <a:t>laptop.make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2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Computed Properties and Object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2"/>
            <a:r>
              <a:rPr lang="en-US" b="1" dirty="0"/>
              <a:t>Example: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name = "make";</a:t>
            </a:r>
          </a:p>
          <a:p>
            <a:r>
              <a:rPr lang="en-US" dirty="0"/>
              <a:t>    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    	</a:t>
            </a:r>
            <a:r>
              <a:rPr lang="en-US" dirty="0" err="1"/>
              <a:t>const</a:t>
            </a:r>
            <a:r>
              <a:rPr lang="en-US" dirty="0"/>
              <a:t> laptop = {</a:t>
            </a:r>
          </a:p>
          <a:p>
            <a:r>
              <a:rPr lang="en-US" dirty="0"/>
              <a:t>        			[name + ++</a:t>
            </a:r>
            <a:r>
              <a:rPr lang="en-US" dirty="0" err="1"/>
              <a:t>i</a:t>
            </a:r>
            <a:r>
              <a:rPr lang="en-US" dirty="0"/>
              <a:t>]: "Apple",</a:t>
            </a:r>
          </a:p>
          <a:p>
            <a:r>
              <a:rPr lang="en-US" dirty="0"/>
              <a:t>        			[name + ++</a:t>
            </a:r>
            <a:r>
              <a:rPr lang="en-US" dirty="0" err="1"/>
              <a:t>i</a:t>
            </a:r>
            <a:r>
              <a:rPr lang="en-US" dirty="0"/>
              <a:t>]: "Dell",</a:t>
            </a:r>
          </a:p>
          <a:p>
            <a:r>
              <a:rPr lang="en-US" dirty="0"/>
              <a:t>        			[name + ++</a:t>
            </a:r>
            <a:r>
              <a:rPr lang="en-US" dirty="0" err="1"/>
              <a:t>i</a:t>
            </a:r>
            <a:r>
              <a:rPr lang="en-US" dirty="0"/>
              <a:t>]: "HP"</a:t>
            </a:r>
          </a:p>
          <a:p>
            <a:r>
              <a:rPr lang="en-US" dirty="0"/>
              <a:t>    		        }</a:t>
            </a:r>
          </a:p>
          <a:p>
            <a:endParaRPr lang="en-US" dirty="0"/>
          </a:p>
          <a:p>
            <a:r>
              <a:rPr lang="en-US" dirty="0"/>
              <a:t>    	console.log(laptop.make1);//"Apple"</a:t>
            </a:r>
          </a:p>
          <a:p>
            <a:r>
              <a:rPr lang="en-US" dirty="0"/>
              <a:t>   	console.log(laptop.make2);//"Dell"</a:t>
            </a:r>
          </a:p>
          <a:p>
            <a:r>
              <a:rPr lang="en-US" dirty="0"/>
              <a:t>    	console.log(laptop.make3);//"HP“</a:t>
            </a:r>
          </a:p>
          <a:p>
            <a:endParaRPr lang="en-US" dirty="0"/>
          </a:p>
          <a:p>
            <a:r>
              <a:rPr lang="en-US" dirty="0"/>
              <a:t>In this case, the value of both name and </a:t>
            </a:r>
            <a:r>
              <a:rPr lang="en-US" dirty="0" err="1"/>
              <a:t>i</a:t>
            </a:r>
            <a:r>
              <a:rPr lang="en-US" dirty="0"/>
              <a:t> are computed and concatenated to get the name of the property.</a:t>
            </a:r>
          </a:p>
        </p:txBody>
      </p:sp>
    </p:spTree>
    <p:extLst>
      <p:ext uri="{BB962C8B-B14F-4D97-AF65-F5344CB8AC3E}">
        <p14:creationId xmlns:p14="http://schemas.microsoft.com/office/powerpoint/2010/main" val="16917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Arrow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44904"/>
            <a:ext cx="11216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only one parameter and not using </a:t>
            </a:r>
            <a:r>
              <a:rPr lang="en-US" dirty="0" err="1"/>
              <a:t>destructuring</a:t>
            </a:r>
            <a:r>
              <a:rPr lang="en-US" dirty="0"/>
              <a:t>, can omit parenthesis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= x =&gt; x * x;                  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= (x, y) =&gt; { return x + y; }; 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Returning object literals using the concise body </a:t>
            </a:r>
          </a:p>
          <a:p>
            <a:r>
              <a:rPr lang="en-US" dirty="0"/>
              <a:t>	syntax </a:t>
            </a:r>
            <a:r>
              <a:rPr lang="en-US" dirty="0" err="1"/>
              <a:t>params</a:t>
            </a:r>
            <a:r>
              <a:rPr lang="en-US" dirty="0"/>
              <a:t> =&gt; {</a:t>
            </a:r>
            <a:r>
              <a:rPr lang="en-US" dirty="0" err="1"/>
              <a:t>object:literal</a:t>
            </a:r>
            <a:r>
              <a:rPr lang="en-US" dirty="0"/>
              <a:t>} // will not work as expected.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= () =&gt; { Person: 1 }; // Calling </a:t>
            </a:r>
            <a:r>
              <a:rPr lang="en-US" dirty="0" err="1"/>
              <a:t>func</a:t>
            </a:r>
            <a:r>
              <a:rPr lang="en-US" dirty="0"/>
              <a:t>() returns undefined!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This is because the code inside braces ({}) is parsed as a sequence of statements (i.e. Person is treated like a 	label, not a key in an object literal).</a:t>
            </a:r>
          </a:p>
          <a:p>
            <a:endParaRPr lang="en-US" dirty="0"/>
          </a:p>
          <a:p>
            <a:r>
              <a:rPr lang="en-US" dirty="0"/>
              <a:t>	So, wrap the object literal in parentheses.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= () =&gt; ({Person: 1});</a:t>
            </a:r>
          </a:p>
        </p:txBody>
      </p:sp>
    </p:spTree>
    <p:extLst>
      <p:ext uri="{BB962C8B-B14F-4D97-AF65-F5344CB8AC3E}">
        <p14:creationId xmlns:p14="http://schemas.microsoft.com/office/powerpoint/2010/main" val="71237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Arrow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44904"/>
            <a:ext cx="11216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arrow function cannot contain a line break between its parameters and its arrow.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= ()</a:t>
            </a:r>
          </a:p>
          <a:p>
            <a:r>
              <a:rPr lang="en-US" dirty="0"/>
              <a:t>          		 =&gt; 1; </a:t>
            </a:r>
          </a:p>
          <a:p>
            <a:r>
              <a:rPr lang="en-US" dirty="0"/>
              <a:t>			// </a:t>
            </a:r>
            <a:r>
              <a:rPr lang="en-US" dirty="0" err="1"/>
              <a:t>SyntaxError</a:t>
            </a:r>
            <a:r>
              <a:rPr lang="en-US" dirty="0"/>
              <a:t>: expected expression, got '=&gt;'</a:t>
            </a:r>
          </a:p>
        </p:txBody>
      </p:sp>
    </p:spTree>
    <p:extLst>
      <p:ext uri="{BB962C8B-B14F-4D97-AF65-F5344CB8AC3E}">
        <p14:creationId xmlns:p14="http://schemas.microsoft.com/office/powerpoint/2010/main" val="91033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.. of loop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44904"/>
            <a:ext cx="11216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way of iterating over elements in an </a:t>
            </a:r>
            <a:r>
              <a:rPr lang="en-US" dirty="0">
                <a:latin typeface="Agency FB" panose="020B0503020202020204" pitchFamily="34" charset="0"/>
              </a:rPr>
              <a:t>“</a:t>
            </a:r>
            <a:r>
              <a:rPr lang="en-US" dirty="0" err="1"/>
              <a:t>iterable</a:t>
            </a:r>
            <a:r>
              <a:rPr lang="en-US" dirty="0">
                <a:latin typeface="Agency FB" panose="020B0503020202020204" pitchFamily="34" charset="0"/>
              </a:rPr>
              <a:t>”</a:t>
            </a:r>
            <a:r>
              <a:rPr lang="en-US" dirty="0"/>
              <a:t> for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alternative to for-in loop and Array </a:t>
            </a:r>
            <a:r>
              <a:rPr lang="en-US" dirty="0" err="1"/>
              <a:t>forEach</a:t>
            </a:r>
            <a:r>
              <a:rPr lang="en-US" dirty="0"/>
              <a:t> method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variable is scoped to loop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after of can be anything that is </a:t>
            </a:r>
            <a:r>
              <a:rPr lang="en-US" dirty="0" err="1"/>
              <a:t>iterable</a:t>
            </a:r>
            <a:r>
              <a:rPr lang="en-US" dirty="0"/>
              <a:t> such as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Example:</a:t>
            </a:r>
          </a:p>
          <a:p>
            <a:endParaRPr lang="en-US" dirty="0"/>
          </a:p>
          <a:p>
            <a:r>
              <a:rPr lang="en-US" dirty="0"/>
              <a:t>	let </a:t>
            </a:r>
            <a:r>
              <a:rPr lang="en-US" dirty="0" err="1"/>
              <a:t>arr</a:t>
            </a:r>
            <a:r>
              <a:rPr lang="en-US" dirty="0"/>
              <a:t> = [1,2,3]</a:t>
            </a:r>
          </a:p>
          <a:p>
            <a:endParaRPr lang="en-US" dirty="0"/>
          </a:p>
          <a:p>
            <a:r>
              <a:rPr lang="en-US" dirty="0"/>
              <a:t>	for (let </a:t>
            </a:r>
            <a:r>
              <a:rPr lang="en-US" dirty="0" err="1"/>
              <a:t>num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		console.log(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7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Classes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can be created using the class keyword in ES6. It can be included in the code either by declaring them or by using class expressions.</a:t>
            </a:r>
          </a:p>
          <a:p>
            <a:r>
              <a:rPr lang="en-US" dirty="0"/>
              <a:t>	</a:t>
            </a:r>
            <a:r>
              <a:rPr lang="en-US" b="1" dirty="0"/>
              <a:t>Declaring a Class</a:t>
            </a:r>
          </a:p>
          <a:p>
            <a:r>
              <a:rPr lang="en-US" dirty="0"/>
              <a:t>	class </a:t>
            </a:r>
            <a:r>
              <a:rPr lang="en-US" dirty="0" err="1"/>
              <a:t>Class_name</a:t>
            </a:r>
            <a:r>
              <a:rPr lang="en-US" dirty="0"/>
              <a:t> </a:t>
            </a:r>
          </a:p>
          <a:p>
            <a:r>
              <a:rPr lang="en-US" dirty="0"/>
              <a:t>	{	 //code here	 }</a:t>
            </a:r>
          </a:p>
          <a:p>
            <a:r>
              <a:rPr lang="en-US" b="1" dirty="0"/>
              <a:t>	Class Expression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 = new class </a:t>
            </a:r>
            <a:r>
              <a:rPr lang="en-US" dirty="0" err="1"/>
              <a:t>Class_name</a:t>
            </a:r>
            <a:r>
              <a:rPr lang="en-US" dirty="0"/>
              <a:t> { 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 = class {  </a:t>
            </a:r>
          </a:p>
          <a:p>
            <a:r>
              <a:rPr lang="en-US" dirty="0"/>
              <a:t>	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definition can include Constructor and functions or methods </a:t>
            </a:r>
            <a:r>
              <a:rPr lang="en-IN" dirty="0"/>
              <a:t>but not data properties</a:t>
            </a:r>
          </a:p>
          <a:p>
            <a:r>
              <a:rPr lang="en-IN" dirty="0"/>
              <a:t>	</a:t>
            </a:r>
            <a:r>
              <a:rPr lang="en-US" dirty="0"/>
              <a:t>class </a:t>
            </a:r>
            <a:r>
              <a:rPr lang="en-US" dirty="0" err="1"/>
              <a:t>Class_name</a:t>
            </a:r>
            <a:r>
              <a:rPr lang="en-US" dirty="0"/>
              <a:t> </a:t>
            </a:r>
          </a:p>
          <a:p>
            <a:r>
              <a:rPr lang="en-US" dirty="0"/>
              <a:t>	{  </a:t>
            </a:r>
          </a:p>
          <a:p>
            <a:r>
              <a:rPr lang="en-US" dirty="0"/>
              <a:t>		constructor(parameters)</a:t>
            </a:r>
          </a:p>
          <a:p>
            <a:r>
              <a:rPr lang="en-US" dirty="0"/>
              <a:t>		{	 //code here	 }</a:t>
            </a:r>
          </a:p>
          <a:p>
            <a:r>
              <a:rPr lang="en-US" dirty="0"/>
              <a:t>		</a:t>
            </a:r>
            <a:r>
              <a:rPr lang="en-US" dirty="0" err="1"/>
              <a:t>function_name</a:t>
            </a:r>
            <a:r>
              <a:rPr lang="en-US" dirty="0"/>
              <a:t> (parameters)</a:t>
            </a:r>
          </a:p>
          <a:p>
            <a:r>
              <a:rPr lang="en-US" dirty="0"/>
              <a:t>		{	 //code here	 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6695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Classes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44904"/>
            <a:ext cx="11216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instance or object of the class can be created using the new keyword followed by the class name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object_name</a:t>
            </a:r>
            <a:r>
              <a:rPr lang="en-US" dirty="0"/>
              <a:t>= new </a:t>
            </a:r>
            <a:r>
              <a:rPr lang="en-US" dirty="0" err="1"/>
              <a:t>class_name</a:t>
            </a:r>
            <a:r>
              <a:rPr lang="en-US" dirty="0"/>
              <a:t>([ arguments ])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and functions can be accessed through the object using ‘.’ </a:t>
            </a:r>
            <a:r>
              <a:rPr lang="en-US" b="1" dirty="0"/>
              <a:t>dot notation</a:t>
            </a:r>
            <a:r>
              <a:rPr lang="en-US" dirty="0"/>
              <a:t> (called as the period)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//accessing a function </a:t>
            </a:r>
          </a:p>
          <a:p>
            <a:r>
              <a:rPr lang="en-US" dirty="0"/>
              <a:t>	</a:t>
            </a:r>
            <a:r>
              <a:rPr lang="en-US" dirty="0" err="1"/>
              <a:t>obj.function_name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static keyword can be applied to functions in a class. Static members are referenced by the class name</a:t>
            </a:r>
          </a:p>
          <a:p>
            <a:endParaRPr lang="en-US" dirty="0"/>
          </a:p>
          <a:p>
            <a:r>
              <a:rPr lang="en-US" dirty="0"/>
              <a:t>	 static </a:t>
            </a:r>
            <a:r>
              <a:rPr lang="en-US" dirty="0" err="1"/>
              <a:t>function_name</a:t>
            </a:r>
            <a:r>
              <a:rPr lang="en-US" dirty="0"/>
              <a:t>() {  }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is available in ES6 which returns true if the object belongs to the specified type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isObjOfClass</a:t>
            </a:r>
            <a:r>
              <a:rPr lang="en-US" dirty="0"/>
              <a:t>=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Class_name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905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Classes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087752"/>
            <a:ext cx="11216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class Shoe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constructor(brand, model, size)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this.brand</a:t>
            </a:r>
            <a:r>
              <a:rPr lang="en-US" dirty="0"/>
              <a:t> = brand;</a:t>
            </a:r>
          </a:p>
          <a:p>
            <a:r>
              <a:rPr lang="en-US" dirty="0"/>
              <a:t>		</a:t>
            </a:r>
            <a:r>
              <a:rPr lang="en-US" dirty="0" err="1"/>
              <a:t>this.model</a:t>
            </a:r>
            <a:r>
              <a:rPr lang="en-US" dirty="0"/>
              <a:t> = model;</a:t>
            </a:r>
          </a:p>
          <a:p>
            <a:r>
              <a:rPr lang="en-US" dirty="0"/>
              <a:t>		</a:t>
            </a:r>
            <a:r>
              <a:rPr lang="en-US" dirty="0" err="1"/>
              <a:t>this.size</a:t>
            </a:r>
            <a:r>
              <a:rPr lang="en-US" dirty="0"/>
              <a:t> = size;</a:t>
            </a:r>
          </a:p>
          <a:p>
            <a:r>
              <a:rPr lang="en-US" dirty="0"/>
              <a:t>		</a:t>
            </a:r>
            <a:r>
              <a:rPr lang="en-US" dirty="0" err="1"/>
              <a:t>Shoe.count</a:t>
            </a:r>
            <a:r>
              <a:rPr lang="en-US" dirty="0"/>
              <a:t> +=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static </a:t>
            </a:r>
            <a:r>
              <a:rPr lang="en-US" dirty="0" err="1"/>
              <a:t>createdAny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</a:t>
            </a:r>
            <a:r>
              <a:rPr lang="en-US" dirty="0" err="1"/>
              <a:t>Shoe.count</a:t>
            </a:r>
            <a:r>
              <a:rPr lang="en-US" dirty="0"/>
              <a:t> &gt; 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equals(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Shoe &amp;&amp;</a:t>
            </a:r>
          </a:p>
          <a:p>
            <a:r>
              <a:rPr lang="en-US" dirty="0"/>
              <a:t>		            </a:t>
            </a:r>
            <a:r>
              <a:rPr lang="en-US" dirty="0" err="1"/>
              <a:t>this.brand</a:t>
            </a:r>
            <a:r>
              <a:rPr lang="en-US" dirty="0"/>
              <a:t> === </a:t>
            </a:r>
            <a:r>
              <a:rPr lang="en-US" dirty="0" err="1"/>
              <a:t>obj.brand</a:t>
            </a:r>
            <a:r>
              <a:rPr lang="en-US" dirty="0"/>
              <a:t> &amp;&amp;</a:t>
            </a:r>
          </a:p>
          <a:p>
            <a:r>
              <a:rPr lang="en-US" dirty="0"/>
              <a:t>                                               </a:t>
            </a:r>
            <a:r>
              <a:rPr lang="en-US" dirty="0" err="1"/>
              <a:t>this.model</a:t>
            </a:r>
            <a:r>
              <a:rPr lang="en-US" dirty="0"/>
              <a:t> === </a:t>
            </a:r>
            <a:r>
              <a:rPr lang="en-US" dirty="0" err="1"/>
              <a:t>obj.model</a:t>
            </a:r>
            <a:r>
              <a:rPr lang="en-US" dirty="0"/>
              <a:t> &amp;&amp;</a:t>
            </a:r>
          </a:p>
          <a:p>
            <a:r>
              <a:rPr lang="en-US" dirty="0"/>
              <a:t>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239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Classes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44904"/>
            <a:ext cx="11216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</a:t>
            </a:r>
            <a:r>
              <a:rPr lang="en-US" dirty="0" err="1"/>
              <a:t>this.size</a:t>
            </a:r>
            <a:r>
              <a:rPr lang="en-US" dirty="0"/>
              <a:t> === </a:t>
            </a:r>
            <a:r>
              <a:rPr lang="en-US" dirty="0" err="1"/>
              <a:t>obj.size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   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return </a:t>
            </a:r>
            <a:r>
              <a:rPr lang="en-US" dirty="0" err="1"/>
              <a:t>this.brand</a:t>
            </a:r>
            <a:r>
              <a:rPr lang="en-US" dirty="0"/>
              <a:t> + ' ' + </a:t>
            </a:r>
            <a:r>
              <a:rPr lang="en-US" dirty="0" err="1"/>
              <a:t>this.model</a:t>
            </a:r>
            <a:r>
              <a:rPr lang="en-US" dirty="0"/>
              <a:t> +' in size ' + </a:t>
            </a:r>
            <a:r>
              <a:rPr lang="en-US" dirty="0" err="1"/>
              <a:t>this.size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Shoe.count</a:t>
            </a:r>
            <a:r>
              <a:rPr lang="en-US" dirty="0"/>
              <a:t> = 0;</a:t>
            </a:r>
          </a:p>
          <a:p>
            <a:r>
              <a:rPr lang="en-US" dirty="0"/>
              <a:t>let s1 = new Shoe('Mizuno', 'Precision 10', 13);</a:t>
            </a:r>
          </a:p>
          <a:p>
            <a:r>
              <a:rPr lang="en-US" dirty="0"/>
              <a:t>let s2 = new Shoe('Nike', 'Free 5', 12);</a:t>
            </a:r>
          </a:p>
          <a:p>
            <a:r>
              <a:rPr lang="en-US" dirty="0"/>
              <a:t>let s3 = new Shoe('Mizuno', 'Precision 10', 13);</a:t>
            </a:r>
          </a:p>
          <a:p>
            <a:r>
              <a:rPr lang="en-US" dirty="0"/>
              <a:t>console.log('created any?', </a:t>
            </a:r>
            <a:r>
              <a:rPr lang="en-US" dirty="0" err="1"/>
              <a:t>Shoe.createdAny</a:t>
            </a:r>
            <a:r>
              <a:rPr lang="en-US" dirty="0"/>
              <a:t>()); // true</a:t>
            </a:r>
          </a:p>
          <a:p>
            <a:r>
              <a:rPr lang="en-US" dirty="0"/>
              <a:t>console.log('count =', </a:t>
            </a:r>
            <a:r>
              <a:rPr lang="en-US" dirty="0" err="1"/>
              <a:t>Shoe.count</a:t>
            </a:r>
            <a:r>
              <a:rPr lang="en-US" dirty="0"/>
              <a:t>); // 3</a:t>
            </a:r>
          </a:p>
          <a:p>
            <a:r>
              <a:rPr lang="en-US" dirty="0"/>
              <a:t>console.log('s2 = ' + s2); // Nike Free 5 in size 12</a:t>
            </a:r>
          </a:p>
          <a:p>
            <a:r>
              <a:rPr lang="en-US" dirty="0"/>
              <a:t>console.log('s1.equals(s2) =', s1.equals(s2)); // false</a:t>
            </a:r>
          </a:p>
          <a:p>
            <a:r>
              <a:rPr lang="en-US" dirty="0"/>
              <a:t>console.log('s3.equals(s3) =', s3.equals(s3)); // true </a:t>
            </a:r>
          </a:p>
        </p:txBody>
      </p:sp>
    </p:spTree>
    <p:extLst>
      <p:ext uri="{BB962C8B-B14F-4D97-AF65-F5344CB8AC3E}">
        <p14:creationId xmlns:p14="http://schemas.microsoft.com/office/powerpoint/2010/main" val="35582181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SS Corp">
      <a:dk1>
        <a:sysClr val="windowText" lastClr="000000"/>
      </a:dk1>
      <a:lt1>
        <a:sysClr val="window" lastClr="FFFFFF"/>
      </a:lt1>
      <a:dk2>
        <a:srgbClr val="5A595C"/>
      </a:dk2>
      <a:lt2>
        <a:srgbClr val="EEECE1"/>
      </a:lt2>
      <a:accent1>
        <a:srgbClr val="26ABE2"/>
      </a:accent1>
      <a:accent2>
        <a:srgbClr val="00B0F0"/>
      </a:accent2>
      <a:accent3>
        <a:srgbClr val="00B050"/>
      </a:accent3>
      <a:accent4>
        <a:srgbClr val="FFC000"/>
      </a:accent4>
      <a:accent5>
        <a:srgbClr val="262626"/>
      </a:accent5>
      <a:accent6>
        <a:srgbClr val="F68724"/>
      </a:accent6>
      <a:hlink>
        <a:srgbClr val="007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1060</Words>
  <Application>Microsoft Office PowerPoint</Application>
  <PresentationFormat>Widescreen</PresentationFormat>
  <Paragraphs>518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Agency FB</vt:lpstr>
      <vt:lpstr>Arial</vt:lpstr>
      <vt:lpstr>Calibri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 Hemmigae</dc:creator>
  <cp:lastModifiedBy>Neetu Srivastava</cp:lastModifiedBy>
  <cp:revision>739</cp:revision>
  <dcterms:created xsi:type="dcterms:W3CDTF">2016-06-30T15:09:23Z</dcterms:created>
  <dcterms:modified xsi:type="dcterms:W3CDTF">2019-01-23T04:44:31Z</dcterms:modified>
</cp:coreProperties>
</file>