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42"/>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9" autoAdjust="0"/>
    <p:restoredTop sz="92435" autoAdjust="0"/>
  </p:normalViewPr>
  <p:slideViewPr>
    <p:cSldViewPr snapToGrid="0">
      <p:cViewPr varScale="1">
        <p:scale>
          <a:sx n="67" d="100"/>
          <a:sy n="67" d="100"/>
        </p:scale>
        <p:origin x="1176" y="48"/>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0257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29</a:t>
            </a:fld>
            <a:endParaRPr lang="en-US"/>
          </a:p>
        </p:txBody>
      </p:sp>
    </p:spTree>
    <p:extLst>
      <p:ext uri="{BB962C8B-B14F-4D97-AF65-F5344CB8AC3E}">
        <p14:creationId xmlns:p14="http://schemas.microsoft.com/office/powerpoint/2010/main" val="46696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30</a:t>
            </a:fld>
            <a:endParaRPr lang="en-US"/>
          </a:p>
        </p:txBody>
      </p:sp>
    </p:spTree>
    <p:extLst>
      <p:ext uri="{BB962C8B-B14F-4D97-AF65-F5344CB8AC3E}">
        <p14:creationId xmlns:p14="http://schemas.microsoft.com/office/powerpoint/2010/main" val="419013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31</a:t>
            </a:fld>
            <a:endParaRPr lang="en-US"/>
          </a:p>
        </p:txBody>
      </p:sp>
    </p:spTree>
    <p:extLst>
      <p:ext uri="{BB962C8B-B14F-4D97-AF65-F5344CB8AC3E}">
        <p14:creationId xmlns:p14="http://schemas.microsoft.com/office/powerpoint/2010/main" val="240344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32</a:t>
            </a:fld>
            <a:endParaRPr lang="en-US"/>
          </a:p>
        </p:txBody>
      </p:sp>
    </p:spTree>
    <p:extLst>
      <p:ext uri="{BB962C8B-B14F-4D97-AF65-F5344CB8AC3E}">
        <p14:creationId xmlns:p14="http://schemas.microsoft.com/office/powerpoint/2010/main" val="78558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33</a:t>
            </a:fld>
            <a:endParaRPr lang="en-US"/>
          </a:p>
        </p:txBody>
      </p:sp>
    </p:spTree>
    <p:extLst>
      <p:ext uri="{BB962C8B-B14F-4D97-AF65-F5344CB8AC3E}">
        <p14:creationId xmlns:p14="http://schemas.microsoft.com/office/powerpoint/2010/main" val="341885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34</a:t>
            </a:fld>
            <a:endParaRPr lang="en-US"/>
          </a:p>
        </p:txBody>
      </p:sp>
    </p:spTree>
    <p:extLst>
      <p:ext uri="{BB962C8B-B14F-4D97-AF65-F5344CB8AC3E}">
        <p14:creationId xmlns:p14="http://schemas.microsoft.com/office/powerpoint/2010/main" val="2151043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35</a:t>
            </a:fld>
            <a:endParaRPr lang="en-US"/>
          </a:p>
        </p:txBody>
      </p:sp>
    </p:spTree>
    <p:extLst>
      <p:ext uri="{BB962C8B-B14F-4D97-AF65-F5344CB8AC3E}">
        <p14:creationId xmlns:p14="http://schemas.microsoft.com/office/powerpoint/2010/main" val="340248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36</a:t>
            </a:fld>
            <a:endParaRPr lang="en-US"/>
          </a:p>
        </p:txBody>
      </p:sp>
    </p:spTree>
    <p:extLst>
      <p:ext uri="{BB962C8B-B14F-4D97-AF65-F5344CB8AC3E}">
        <p14:creationId xmlns:p14="http://schemas.microsoft.com/office/powerpoint/2010/main" val="3916925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37</a:t>
            </a:fld>
            <a:endParaRPr lang="en-US"/>
          </a:p>
        </p:txBody>
      </p:sp>
    </p:spTree>
    <p:extLst>
      <p:ext uri="{BB962C8B-B14F-4D97-AF65-F5344CB8AC3E}">
        <p14:creationId xmlns:p14="http://schemas.microsoft.com/office/powerpoint/2010/main" val="13136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38</a:t>
            </a:fld>
            <a:endParaRPr lang="en-US"/>
          </a:p>
        </p:txBody>
      </p:sp>
    </p:spTree>
    <p:extLst>
      <p:ext uri="{BB962C8B-B14F-4D97-AF65-F5344CB8AC3E}">
        <p14:creationId xmlns:p14="http://schemas.microsoft.com/office/powerpoint/2010/main" val="305701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15</a:t>
            </a:fld>
            <a:endParaRPr lang="en-US"/>
          </a:p>
        </p:txBody>
      </p:sp>
    </p:spTree>
    <p:extLst>
      <p:ext uri="{BB962C8B-B14F-4D97-AF65-F5344CB8AC3E}">
        <p14:creationId xmlns:p14="http://schemas.microsoft.com/office/powerpoint/2010/main" val="322777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39</a:t>
            </a:fld>
            <a:endParaRPr lang="en-US"/>
          </a:p>
        </p:txBody>
      </p:sp>
    </p:spTree>
    <p:extLst>
      <p:ext uri="{BB962C8B-B14F-4D97-AF65-F5344CB8AC3E}">
        <p14:creationId xmlns:p14="http://schemas.microsoft.com/office/powerpoint/2010/main" val="106291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3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24541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22</a:t>
            </a:fld>
            <a:endParaRPr lang="en-US"/>
          </a:p>
        </p:txBody>
      </p:sp>
    </p:spTree>
    <p:extLst>
      <p:ext uri="{BB962C8B-B14F-4D97-AF65-F5344CB8AC3E}">
        <p14:creationId xmlns:p14="http://schemas.microsoft.com/office/powerpoint/2010/main" val="247145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23</a:t>
            </a:fld>
            <a:endParaRPr lang="en-US"/>
          </a:p>
        </p:txBody>
      </p:sp>
    </p:spTree>
    <p:extLst>
      <p:ext uri="{BB962C8B-B14F-4D97-AF65-F5344CB8AC3E}">
        <p14:creationId xmlns:p14="http://schemas.microsoft.com/office/powerpoint/2010/main" val="225815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24</a:t>
            </a:fld>
            <a:endParaRPr lang="en-US"/>
          </a:p>
        </p:txBody>
      </p:sp>
    </p:spTree>
    <p:extLst>
      <p:ext uri="{BB962C8B-B14F-4D97-AF65-F5344CB8AC3E}">
        <p14:creationId xmlns:p14="http://schemas.microsoft.com/office/powerpoint/2010/main" val="382325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25</a:t>
            </a:fld>
            <a:endParaRPr lang="en-US"/>
          </a:p>
        </p:txBody>
      </p:sp>
    </p:spTree>
    <p:extLst>
      <p:ext uri="{BB962C8B-B14F-4D97-AF65-F5344CB8AC3E}">
        <p14:creationId xmlns:p14="http://schemas.microsoft.com/office/powerpoint/2010/main" val="207098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26</a:t>
            </a:fld>
            <a:endParaRPr lang="en-US"/>
          </a:p>
        </p:txBody>
      </p:sp>
    </p:spTree>
    <p:extLst>
      <p:ext uri="{BB962C8B-B14F-4D97-AF65-F5344CB8AC3E}">
        <p14:creationId xmlns:p14="http://schemas.microsoft.com/office/powerpoint/2010/main" val="115052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27</a:t>
            </a:fld>
            <a:endParaRPr lang="en-US"/>
          </a:p>
        </p:txBody>
      </p:sp>
    </p:spTree>
    <p:extLst>
      <p:ext uri="{BB962C8B-B14F-4D97-AF65-F5344CB8AC3E}">
        <p14:creationId xmlns:p14="http://schemas.microsoft.com/office/powerpoint/2010/main" val="99054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28</a:t>
            </a:fld>
            <a:endParaRPr lang="en-US"/>
          </a:p>
        </p:txBody>
      </p:sp>
    </p:spTree>
    <p:extLst>
      <p:ext uri="{BB962C8B-B14F-4D97-AF65-F5344CB8AC3E}">
        <p14:creationId xmlns:p14="http://schemas.microsoft.com/office/powerpoint/2010/main" val="4857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un_to_completion_schedul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954107"/>
          </a:xfrm>
          <a:prstGeom prst="rect">
            <a:avLst/>
          </a:prstGeom>
          <a:solidFill>
            <a:srgbClr val="1782AF">
              <a:alpha val="49020"/>
            </a:srgbClr>
          </a:solidFill>
          <a:ln>
            <a:noFill/>
          </a:ln>
        </p:spPr>
        <p:txBody>
          <a:bodyPr wrap="square" rtlCol="0">
            <a:spAutoFit/>
          </a:bodyPr>
          <a:lstStyle/>
          <a:p>
            <a:pPr algn="r" defTabSz="609468"/>
            <a:r>
              <a:rPr lang="en-US" sz="3200" b="1" dirty="0">
                <a:solidFill>
                  <a:prstClr val="white"/>
                </a:solidFill>
                <a:latin typeface="Arial" panose="020B0604020202020204" pitchFamily="34" charset="0"/>
                <a:cs typeface="Arial" panose="020B0604020202020204" pitchFamily="34" charset="0"/>
              </a:rPr>
              <a:t>ECMAScript 6</a:t>
            </a:r>
          </a:p>
          <a:p>
            <a:pPr algn="r" defTabSz="609468"/>
            <a:r>
              <a:rPr lang="en-US" sz="2400" i="1" dirty="0">
                <a:solidFill>
                  <a:prstClr val="white"/>
                </a:solidFill>
                <a:latin typeface="Arial" panose="020B0604020202020204" pitchFamily="34" charset="0"/>
                <a:cs typeface="Arial" panose="020B0604020202020204" pitchFamily="34" charset="0"/>
              </a:rPr>
              <a:t>Neetu Srivastava</a:t>
            </a: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43466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Defining Methods </a:t>
            </a:r>
          </a:p>
          <a:p>
            <a:pPr marL="285750" indent="-285750">
              <a:buFont typeface="Arial" panose="020B0604020202020204" pitchFamily="34" charset="0"/>
              <a:buChar char="•"/>
            </a:pPr>
            <a:endParaRPr lang="en-US" b="1" dirty="0"/>
          </a:p>
          <a:p>
            <a:r>
              <a:rPr lang="en-US" dirty="0"/>
              <a:t>	//ES6</a:t>
            </a:r>
          </a:p>
          <a:p>
            <a:r>
              <a:rPr lang="en-US" dirty="0"/>
              <a:t>    	function </a:t>
            </a:r>
            <a:r>
              <a:rPr lang="en-US" dirty="0" err="1"/>
              <a:t>getLaptop</a:t>
            </a:r>
            <a:r>
              <a:rPr lang="en-US" dirty="0"/>
              <a:t>(make, model, year) </a:t>
            </a:r>
          </a:p>
          <a:p>
            <a:r>
              <a:rPr lang="en-US" dirty="0"/>
              <a:t>	{</a:t>
            </a:r>
          </a:p>
          <a:p>
            <a:r>
              <a:rPr lang="en-US" dirty="0"/>
              <a:t>        		return {</a:t>
            </a:r>
          </a:p>
          <a:p>
            <a:r>
              <a:rPr lang="en-US" dirty="0"/>
              <a:t>			make,</a:t>
            </a:r>
          </a:p>
          <a:p>
            <a:r>
              <a:rPr lang="en-US" dirty="0"/>
              <a:t>            			model,</a:t>
            </a:r>
          </a:p>
          <a:p>
            <a:r>
              <a:rPr lang="en-US" dirty="0"/>
              <a:t>           			year</a:t>
            </a:r>
          </a:p>
          <a:p>
            <a:r>
              <a:rPr lang="en-US" dirty="0"/>
              <a:t>           			</a:t>
            </a:r>
            <a:r>
              <a:rPr lang="en-US" dirty="0" err="1"/>
              <a:t>sayModel</a:t>
            </a:r>
            <a:r>
              <a:rPr lang="en-US" dirty="0"/>
              <a:t> () </a:t>
            </a:r>
          </a:p>
          <a:p>
            <a:r>
              <a:rPr lang="en-US" dirty="0"/>
              <a:t>			{</a:t>
            </a:r>
          </a:p>
          <a:p>
            <a:r>
              <a:rPr lang="en-US" dirty="0"/>
              <a:t>               				return model;</a:t>
            </a:r>
          </a:p>
          <a:p>
            <a:r>
              <a:rPr lang="en-US" dirty="0"/>
              <a:t>            			}</a:t>
            </a:r>
          </a:p>
          <a:p>
            <a:r>
              <a:rPr lang="en-US" dirty="0"/>
              <a:t>        		            }</a:t>
            </a:r>
          </a:p>
          <a:p>
            <a:r>
              <a:rPr lang="en-US" dirty="0"/>
              <a:t>    	}</a:t>
            </a:r>
          </a:p>
          <a:p>
            <a:endParaRPr lang="en-US" dirty="0"/>
          </a:p>
          <a:p>
            <a:r>
              <a:rPr lang="en-US" dirty="0"/>
              <a:t>    </a:t>
            </a:r>
            <a:r>
              <a:rPr lang="en-US" dirty="0" err="1"/>
              <a:t>getLaptop</a:t>
            </a:r>
            <a:r>
              <a:rPr lang="en-US" dirty="0"/>
              <a:t>("Apple", "MacBook", "2015").</a:t>
            </a:r>
            <a:r>
              <a:rPr lang="en-US" dirty="0" err="1"/>
              <a:t>sayModel</a:t>
            </a:r>
            <a:r>
              <a:rPr lang="en-US" dirty="0"/>
              <a:t>(); //"MacBook"</a:t>
            </a:r>
          </a:p>
        </p:txBody>
      </p:sp>
    </p:spTree>
    <p:extLst>
      <p:ext uri="{BB962C8B-B14F-4D97-AF65-F5344CB8AC3E}">
        <p14:creationId xmlns:p14="http://schemas.microsoft.com/office/powerpoint/2010/main" val="404596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Computed Properties and Object Literals</a:t>
            </a:r>
          </a:p>
          <a:p>
            <a:r>
              <a:rPr lang="en-US" dirty="0"/>
              <a:t>	Computed property names allow us to write an expression wrapped in square brackets instead of the regular 	property name. Whatever the expression evaluates to will become the property name.</a:t>
            </a:r>
          </a:p>
          <a:p>
            <a:endParaRPr lang="en-US" dirty="0"/>
          </a:p>
          <a:p>
            <a:r>
              <a:rPr lang="en-US" dirty="0"/>
              <a:t>	</a:t>
            </a:r>
            <a:r>
              <a:rPr lang="en-US" b="1" dirty="0"/>
              <a:t>Example:</a:t>
            </a:r>
          </a:p>
          <a:p>
            <a:r>
              <a:rPr lang="en-US" dirty="0"/>
              <a:t>	</a:t>
            </a:r>
            <a:r>
              <a:rPr lang="en-US" dirty="0" err="1"/>
              <a:t>var</a:t>
            </a:r>
            <a:r>
              <a:rPr lang="en-US" dirty="0"/>
              <a:t> name = "make";</a:t>
            </a:r>
          </a:p>
          <a:p>
            <a:r>
              <a:rPr lang="en-US" dirty="0"/>
              <a:t>    	</a:t>
            </a:r>
            <a:r>
              <a:rPr lang="en-US" dirty="0" err="1"/>
              <a:t>const</a:t>
            </a:r>
            <a:r>
              <a:rPr lang="en-US" dirty="0"/>
              <a:t> laptop = {</a:t>
            </a:r>
          </a:p>
          <a:p>
            <a:r>
              <a:rPr lang="en-US" dirty="0"/>
              <a:t>        			[name]: "Apple"</a:t>
            </a:r>
          </a:p>
          <a:p>
            <a:r>
              <a:rPr lang="en-US" dirty="0"/>
              <a:t>    		         }</a:t>
            </a:r>
          </a:p>
          <a:p>
            <a:endParaRPr lang="en-US" dirty="0"/>
          </a:p>
          <a:p>
            <a:r>
              <a:rPr lang="en-US" dirty="0"/>
              <a:t>    	console.log(</a:t>
            </a:r>
            <a:r>
              <a:rPr lang="en-US" dirty="0" err="1"/>
              <a:t>laptop.make</a:t>
            </a:r>
            <a:r>
              <a:rPr lang="en-US" dirty="0"/>
              <a:t>);//"Apple“</a:t>
            </a:r>
          </a:p>
          <a:p>
            <a:endParaRPr lang="en-US" dirty="0"/>
          </a:p>
          <a:p>
            <a:r>
              <a:rPr lang="en-US" dirty="0"/>
              <a:t>The value of name was computed to make and this was used as the name of the property. This is why we can access the property using </a:t>
            </a:r>
            <a:r>
              <a:rPr lang="en-US" dirty="0" err="1"/>
              <a:t>laptop.make</a:t>
            </a:r>
            <a:r>
              <a:rPr lang="en-US" dirty="0"/>
              <a:t>;</a:t>
            </a:r>
          </a:p>
          <a:p>
            <a:endParaRPr lang="en-US" dirty="0"/>
          </a:p>
          <a:p>
            <a:endParaRPr lang="en-US" dirty="0"/>
          </a:p>
        </p:txBody>
      </p:sp>
    </p:spTree>
    <p:extLst>
      <p:ext uri="{BB962C8B-B14F-4D97-AF65-F5344CB8AC3E}">
        <p14:creationId xmlns:p14="http://schemas.microsoft.com/office/powerpoint/2010/main" val="329926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Computed Properties and Object Literals</a:t>
            </a:r>
          </a:p>
          <a:p>
            <a:pPr marL="285750" indent="-285750">
              <a:buFont typeface="Arial" panose="020B0604020202020204" pitchFamily="34" charset="0"/>
              <a:buChar char="•"/>
            </a:pPr>
            <a:endParaRPr lang="en-US" b="1" dirty="0"/>
          </a:p>
          <a:p>
            <a:pPr lvl="2"/>
            <a:r>
              <a:rPr lang="en-US" b="1" dirty="0"/>
              <a:t>Example:</a:t>
            </a:r>
          </a:p>
          <a:p>
            <a:r>
              <a:rPr lang="en-US" dirty="0"/>
              <a:t>	</a:t>
            </a:r>
            <a:r>
              <a:rPr lang="en-US" dirty="0" err="1"/>
              <a:t>var</a:t>
            </a:r>
            <a:r>
              <a:rPr lang="en-US" dirty="0"/>
              <a:t> name = "make";</a:t>
            </a:r>
          </a:p>
          <a:p>
            <a:r>
              <a:rPr lang="en-US" dirty="0"/>
              <a:t>    	</a:t>
            </a:r>
            <a:r>
              <a:rPr lang="en-US" dirty="0" err="1"/>
              <a:t>var</a:t>
            </a:r>
            <a:r>
              <a:rPr lang="en-US" dirty="0"/>
              <a:t> </a:t>
            </a:r>
            <a:r>
              <a:rPr lang="en-US" dirty="0" err="1"/>
              <a:t>i</a:t>
            </a:r>
            <a:r>
              <a:rPr lang="en-US" dirty="0"/>
              <a:t> = 0;</a:t>
            </a:r>
          </a:p>
          <a:p>
            <a:r>
              <a:rPr lang="en-US" dirty="0"/>
              <a:t>    	</a:t>
            </a:r>
            <a:r>
              <a:rPr lang="en-US" dirty="0" err="1"/>
              <a:t>const</a:t>
            </a:r>
            <a:r>
              <a:rPr lang="en-US" dirty="0"/>
              <a:t> laptop = {</a:t>
            </a:r>
          </a:p>
          <a:p>
            <a:r>
              <a:rPr lang="en-US" dirty="0"/>
              <a:t>        			[name + ++</a:t>
            </a:r>
            <a:r>
              <a:rPr lang="en-US" dirty="0" err="1"/>
              <a:t>i</a:t>
            </a:r>
            <a:r>
              <a:rPr lang="en-US" dirty="0"/>
              <a:t>]: "Apple",</a:t>
            </a:r>
          </a:p>
          <a:p>
            <a:r>
              <a:rPr lang="en-US" dirty="0"/>
              <a:t>        			[name + ++</a:t>
            </a:r>
            <a:r>
              <a:rPr lang="en-US" dirty="0" err="1"/>
              <a:t>i</a:t>
            </a:r>
            <a:r>
              <a:rPr lang="en-US" dirty="0"/>
              <a:t>]: "Dell",</a:t>
            </a:r>
          </a:p>
          <a:p>
            <a:r>
              <a:rPr lang="en-US" dirty="0"/>
              <a:t>        			[name + ++</a:t>
            </a:r>
            <a:r>
              <a:rPr lang="en-US" dirty="0" err="1"/>
              <a:t>i</a:t>
            </a:r>
            <a:r>
              <a:rPr lang="en-US" dirty="0"/>
              <a:t>]: "HP"</a:t>
            </a:r>
          </a:p>
          <a:p>
            <a:r>
              <a:rPr lang="en-US" dirty="0"/>
              <a:t>    		        }</a:t>
            </a:r>
          </a:p>
          <a:p>
            <a:endParaRPr lang="en-US" dirty="0"/>
          </a:p>
          <a:p>
            <a:r>
              <a:rPr lang="en-US" dirty="0"/>
              <a:t>    	console.log(laptop.make1);//"Apple"</a:t>
            </a:r>
          </a:p>
          <a:p>
            <a:r>
              <a:rPr lang="en-US" dirty="0"/>
              <a:t>   	console.log(laptop.make2);//"Dell"</a:t>
            </a:r>
          </a:p>
          <a:p>
            <a:r>
              <a:rPr lang="en-US" dirty="0"/>
              <a:t>    	console.log(laptop.make3);//"HP“</a:t>
            </a:r>
          </a:p>
          <a:p>
            <a:endParaRPr lang="en-US" dirty="0"/>
          </a:p>
          <a:p>
            <a:r>
              <a:rPr lang="en-US" dirty="0"/>
              <a:t>In this case, the value of both name and </a:t>
            </a:r>
            <a:r>
              <a:rPr lang="en-US" dirty="0" err="1"/>
              <a:t>i</a:t>
            </a:r>
            <a:r>
              <a:rPr lang="en-US" dirty="0"/>
              <a:t> are computed and concatenated to get the name of the property.</a:t>
            </a:r>
          </a:p>
        </p:txBody>
      </p:sp>
    </p:spTree>
    <p:extLst>
      <p:ext uri="{BB962C8B-B14F-4D97-AF65-F5344CB8AC3E}">
        <p14:creationId xmlns:p14="http://schemas.microsoft.com/office/powerpoint/2010/main" val="103225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078313"/>
          </a:xfrm>
          <a:prstGeom prst="rect">
            <a:avLst/>
          </a:prstGeom>
          <a:noFill/>
        </p:spPr>
        <p:txBody>
          <a:bodyPr wrap="square" rtlCol="0">
            <a:spAutoFit/>
          </a:bodyPr>
          <a:lstStyle/>
          <a:p>
            <a:r>
              <a:rPr lang="en-US" b="1" dirty="0"/>
              <a:t>Map</a:t>
            </a:r>
          </a:p>
          <a:p>
            <a:pPr marL="285750" indent="-285750">
              <a:buFont typeface="Arial" panose="020B0604020202020204" pitchFamily="34" charset="0"/>
              <a:buChar char="•"/>
            </a:pPr>
            <a:r>
              <a:rPr lang="en-US" dirty="0"/>
              <a:t>Maps are a store for </a:t>
            </a:r>
            <a:r>
              <a:rPr lang="en-US" b="1" dirty="0"/>
              <a:t>key</a:t>
            </a:r>
            <a:r>
              <a:rPr lang="en-US" dirty="0"/>
              <a:t> / </a:t>
            </a:r>
            <a:r>
              <a:rPr lang="en-US" b="1" dirty="0"/>
              <a:t>value</a:t>
            </a:r>
            <a:r>
              <a:rPr lang="en-US" dirty="0"/>
              <a:t> pairs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and value could be a primitives or object 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should be unique</a:t>
            </a:r>
          </a:p>
          <a:p>
            <a:pPr marL="285750" indent="-285750">
              <a:buFont typeface="Arial" panose="020B0604020202020204" pitchFamily="34" charset="0"/>
              <a:buChar char="•"/>
            </a:pPr>
            <a:endParaRPr lang="en-US" dirty="0"/>
          </a:p>
          <a:p>
            <a:r>
              <a:rPr lang="en-US" b="1" dirty="0"/>
              <a:t>Creating Map, </a:t>
            </a:r>
          </a:p>
          <a:p>
            <a:pPr lvl="1"/>
            <a:r>
              <a:rPr lang="en-US" dirty="0"/>
              <a:t>let map = new Map();</a:t>
            </a:r>
          </a:p>
          <a:p>
            <a:pPr lvl="1"/>
            <a:r>
              <a:rPr lang="en-US" dirty="0"/>
              <a:t>let val2 = 'val2', val3 = {key: 'value'};</a:t>
            </a:r>
          </a:p>
          <a:p>
            <a:pPr lvl="1"/>
            <a:endParaRPr lang="en-US" dirty="0"/>
          </a:p>
          <a:p>
            <a:r>
              <a:rPr lang="en-US" b="1" dirty="0"/>
              <a:t>To add or modify a pair,</a:t>
            </a:r>
          </a:p>
          <a:p>
            <a:pPr lvl="1"/>
            <a:r>
              <a:rPr lang="en-US" dirty="0" err="1"/>
              <a:t>map.set</a:t>
            </a:r>
            <a:r>
              <a:rPr lang="en-US" dirty="0"/>
              <a:t>(0, 'val1');</a:t>
            </a:r>
          </a:p>
          <a:p>
            <a:pPr lvl="1"/>
            <a:r>
              <a:rPr lang="en-US" dirty="0" err="1"/>
              <a:t>map.set</a:t>
            </a:r>
            <a:r>
              <a:rPr lang="en-US" dirty="0"/>
              <a:t>('1', val2);</a:t>
            </a:r>
          </a:p>
          <a:p>
            <a:pPr lvl="1"/>
            <a:r>
              <a:rPr lang="en-US" dirty="0" err="1"/>
              <a:t>map.set</a:t>
            </a:r>
            <a:r>
              <a:rPr lang="en-US" dirty="0"/>
              <a:t>({ key: 2 }, val3);</a:t>
            </a:r>
          </a:p>
          <a:p>
            <a:endParaRPr lang="en-US" dirty="0"/>
          </a:p>
          <a:p>
            <a:r>
              <a:rPr lang="en-US" b="1" dirty="0"/>
              <a:t>To show all pairs,</a:t>
            </a:r>
          </a:p>
          <a:p>
            <a:pPr lvl="1"/>
            <a:r>
              <a:rPr lang="en-US" dirty="0"/>
              <a:t>console.log(map); // Map {0 =&gt; 'val1', '1' =&gt; 'val2', Object {key: 2} =&gt; Object {key: 'value'}}</a:t>
            </a:r>
          </a:p>
        </p:txBody>
      </p:sp>
    </p:spTree>
    <p:extLst>
      <p:ext uri="{BB962C8B-B14F-4D97-AF65-F5344CB8AC3E}">
        <p14:creationId xmlns:p14="http://schemas.microsoft.com/office/powerpoint/2010/main" val="144796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b="1" dirty="0"/>
              <a:t>To get a value,</a:t>
            </a:r>
          </a:p>
          <a:p>
            <a:r>
              <a:rPr lang="en-US" b="1" dirty="0"/>
              <a:t>         	</a:t>
            </a:r>
            <a:r>
              <a:rPr lang="en-US" dirty="0"/>
              <a:t>console.log(</a:t>
            </a:r>
            <a:r>
              <a:rPr lang="en-US" dirty="0" err="1"/>
              <a:t>map.get</a:t>
            </a:r>
            <a:r>
              <a:rPr lang="en-US" dirty="0"/>
              <a:t>(0));</a:t>
            </a:r>
          </a:p>
          <a:p>
            <a:endParaRPr lang="en-US" dirty="0"/>
          </a:p>
          <a:p>
            <a:r>
              <a:rPr lang="en-US" b="1" dirty="0"/>
              <a:t>To test for key, </a:t>
            </a:r>
          </a:p>
          <a:p>
            <a:r>
              <a:rPr lang="en-US" dirty="0"/>
              <a:t>       	console.log(</a:t>
            </a:r>
            <a:r>
              <a:rPr lang="en-US" dirty="0" err="1"/>
              <a:t>map.has</a:t>
            </a:r>
            <a:r>
              <a:rPr lang="en-US" dirty="0"/>
              <a:t>(0));</a:t>
            </a:r>
          </a:p>
          <a:p>
            <a:endParaRPr lang="en-US" dirty="0"/>
          </a:p>
          <a:p>
            <a:r>
              <a:rPr lang="en-US" b="1" dirty="0"/>
              <a:t>To delete a pair, </a:t>
            </a:r>
          </a:p>
          <a:p>
            <a:r>
              <a:rPr lang="en-US" dirty="0"/>
              <a:t>	</a:t>
            </a:r>
            <a:r>
              <a:rPr lang="en-US" dirty="0" err="1"/>
              <a:t>map.delete</a:t>
            </a:r>
            <a:r>
              <a:rPr lang="en-US" dirty="0"/>
              <a:t>(0) ;</a:t>
            </a:r>
          </a:p>
          <a:p>
            <a:endParaRPr lang="en-US" dirty="0"/>
          </a:p>
          <a:p>
            <a:r>
              <a:rPr lang="en-US" b="1" dirty="0"/>
              <a:t>To get the size of map,</a:t>
            </a:r>
          </a:p>
          <a:p>
            <a:r>
              <a:rPr lang="en-US" dirty="0"/>
              <a:t>  	console.log(</a:t>
            </a:r>
            <a:r>
              <a:rPr lang="en-US" dirty="0" err="1"/>
              <a:t>map.size</a:t>
            </a:r>
            <a:r>
              <a:rPr lang="en-US" dirty="0"/>
              <a:t>)</a:t>
            </a:r>
          </a:p>
          <a:p>
            <a:endParaRPr lang="en-US" dirty="0"/>
          </a:p>
          <a:p>
            <a:r>
              <a:rPr lang="en-US" b="1" dirty="0"/>
              <a:t>To delete all pairs, </a:t>
            </a:r>
          </a:p>
          <a:p>
            <a:r>
              <a:rPr lang="en-US" dirty="0"/>
              <a:t>	</a:t>
            </a:r>
            <a:r>
              <a:rPr lang="en-US" dirty="0" err="1"/>
              <a:t>map.clear</a:t>
            </a:r>
            <a:r>
              <a:rPr lang="en-US" dirty="0"/>
              <a:t>() </a:t>
            </a:r>
          </a:p>
          <a:p>
            <a:endParaRPr lang="en-US" dirty="0"/>
          </a:p>
          <a:p>
            <a:r>
              <a:rPr lang="en-US" b="1" dirty="0"/>
              <a:t>To iterate over map using </a:t>
            </a:r>
            <a:r>
              <a:rPr lang="en-US" b="1" dirty="0" err="1"/>
              <a:t>for..of</a:t>
            </a:r>
            <a:r>
              <a:rPr lang="en-US" b="1" dirty="0"/>
              <a:t>,</a:t>
            </a:r>
          </a:p>
          <a:p>
            <a:r>
              <a:rPr lang="en-US" b="1" dirty="0"/>
              <a:t>	</a:t>
            </a:r>
            <a:r>
              <a:rPr lang="en-US" dirty="0"/>
              <a:t>for (</a:t>
            </a:r>
            <a:r>
              <a:rPr lang="en-US" dirty="0" err="1"/>
              <a:t>const</a:t>
            </a:r>
            <a:r>
              <a:rPr lang="en-US" dirty="0"/>
              <a:t> item of map)</a:t>
            </a:r>
          </a:p>
          <a:p>
            <a:r>
              <a:rPr lang="en-US" dirty="0"/>
              <a:t>	{</a:t>
            </a:r>
          </a:p>
          <a:p>
            <a:r>
              <a:rPr lang="en-US" dirty="0"/>
              <a:t>    		console.log(item);		}</a:t>
            </a:r>
          </a:p>
        </p:txBody>
      </p:sp>
    </p:spTree>
    <p:extLst>
      <p:ext uri="{BB962C8B-B14F-4D97-AF65-F5344CB8AC3E}">
        <p14:creationId xmlns:p14="http://schemas.microsoft.com/office/powerpoint/2010/main" val="30596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078313"/>
          </a:xfrm>
          <a:prstGeom prst="rect">
            <a:avLst/>
          </a:prstGeom>
          <a:noFill/>
        </p:spPr>
        <p:txBody>
          <a:bodyPr wrap="square" rtlCol="0">
            <a:spAutoFit/>
          </a:bodyPr>
          <a:lstStyle/>
          <a:p>
            <a:r>
              <a:rPr lang="en-US" b="1" dirty="0"/>
              <a:t>keys method returns iterator over keys </a:t>
            </a:r>
          </a:p>
          <a:p>
            <a:r>
              <a:rPr lang="en-US" b="1" dirty="0"/>
              <a:t>	</a:t>
            </a:r>
            <a:r>
              <a:rPr lang="en-US" dirty="0"/>
              <a:t>for (</a:t>
            </a:r>
            <a:r>
              <a:rPr lang="en-US" dirty="0" err="1"/>
              <a:t>const</a:t>
            </a:r>
            <a:r>
              <a:rPr lang="en-US" dirty="0"/>
              <a:t> item of </a:t>
            </a:r>
            <a:r>
              <a:rPr lang="en-US" dirty="0" err="1"/>
              <a:t>map.keys</a:t>
            </a:r>
            <a:r>
              <a:rPr lang="en-US" dirty="0"/>
              <a:t>())</a:t>
            </a:r>
          </a:p>
          <a:p>
            <a:r>
              <a:rPr lang="en-US" dirty="0"/>
              <a:t>	{</a:t>
            </a:r>
          </a:p>
          <a:p>
            <a:r>
              <a:rPr lang="en-US" dirty="0"/>
              <a:t>    		console.log(item);		</a:t>
            </a:r>
          </a:p>
          <a:p>
            <a:r>
              <a:rPr lang="en-US" dirty="0"/>
              <a:t>	}</a:t>
            </a:r>
          </a:p>
          <a:p>
            <a:r>
              <a:rPr lang="en-US" b="1" dirty="0"/>
              <a:t>values method returns iterator over values </a:t>
            </a:r>
          </a:p>
          <a:p>
            <a:r>
              <a:rPr lang="en-US" dirty="0"/>
              <a:t>	for (</a:t>
            </a:r>
            <a:r>
              <a:rPr lang="en-US" dirty="0" err="1"/>
              <a:t>const</a:t>
            </a:r>
            <a:r>
              <a:rPr lang="en-US" dirty="0"/>
              <a:t> item of </a:t>
            </a:r>
            <a:r>
              <a:rPr lang="en-US" dirty="0" err="1"/>
              <a:t>map.values</a:t>
            </a:r>
            <a:r>
              <a:rPr lang="en-US" dirty="0"/>
              <a:t>())</a:t>
            </a:r>
          </a:p>
          <a:p>
            <a:r>
              <a:rPr lang="en-US" dirty="0"/>
              <a:t>	{</a:t>
            </a:r>
          </a:p>
          <a:p>
            <a:r>
              <a:rPr lang="en-US" dirty="0"/>
              <a:t>    		console.log(item);		</a:t>
            </a:r>
          </a:p>
          <a:p>
            <a:r>
              <a:rPr lang="en-US" dirty="0"/>
              <a:t>	}</a:t>
            </a:r>
          </a:p>
          <a:p>
            <a:r>
              <a:rPr lang="en-US" b="1" dirty="0"/>
              <a:t>entries method returns iterator over array of [key, value] arrays </a:t>
            </a:r>
          </a:p>
          <a:p>
            <a:r>
              <a:rPr lang="en-US" dirty="0"/>
              <a:t>	for (</a:t>
            </a:r>
            <a:r>
              <a:rPr lang="en-US" dirty="0" err="1"/>
              <a:t>const</a:t>
            </a:r>
            <a:r>
              <a:rPr lang="en-US" dirty="0"/>
              <a:t> item of </a:t>
            </a:r>
            <a:r>
              <a:rPr lang="en-US" dirty="0" err="1"/>
              <a:t>map.entries</a:t>
            </a:r>
            <a:r>
              <a:rPr lang="en-US" dirty="0"/>
              <a:t>())</a:t>
            </a:r>
          </a:p>
          <a:p>
            <a:r>
              <a:rPr lang="en-US" dirty="0"/>
              <a:t>	{</a:t>
            </a:r>
          </a:p>
          <a:p>
            <a:r>
              <a:rPr lang="en-US" dirty="0"/>
              <a:t>    		console.log(item);		</a:t>
            </a:r>
          </a:p>
          <a:p>
            <a:r>
              <a:rPr lang="en-US" dirty="0"/>
              <a:t>	}</a:t>
            </a:r>
          </a:p>
          <a:p>
            <a:r>
              <a:rPr lang="en-IN" b="1" dirty="0"/>
              <a:t>Iterating with its built-in </a:t>
            </a:r>
            <a:r>
              <a:rPr lang="en-IN" b="1" dirty="0" err="1"/>
              <a:t>forEach</a:t>
            </a:r>
            <a:r>
              <a:rPr lang="en-IN" b="1" dirty="0"/>
              <a:t>()</a:t>
            </a:r>
          </a:p>
          <a:p>
            <a:r>
              <a:rPr lang="en-IN" b="1" dirty="0"/>
              <a:t>	 </a:t>
            </a:r>
            <a:r>
              <a:rPr lang="en-IN" dirty="0" err="1"/>
              <a:t>map.forEach</a:t>
            </a:r>
            <a:r>
              <a:rPr lang="en-IN" dirty="0"/>
              <a:t>((</a:t>
            </a:r>
            <a:r>
              <a:rPr lang="en-IN" dirty="0" err="1"/>
              <a:t>k,v</a:t>
            </a:r>
            <a:r>
              <a:rPr lang="en-IN" dirty="0"/>
              <a:t>)=&gt;console.log(`key: ${k}, value:${v}`))</a:t>
            </a:r>
          </a:p>
          <a:p>
            <a:endParaRPr lang="en-US" b="1" dirty="0"/>
          </a:p>
        </p:txBody>
      </p:sp>
    </p:spTree>
    <p:extLst>
      <p:ext uri="{BB962C8B-B14F-4D97-AF65-F5344CB8AC3E}">
        <p14:creationId xmlns:p14="http://schemas.microsoft.com/office/powerpoint/2010/main" val="106292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1477328"/>
          </a:xfrm>
          <a:prstGeom prst="rect">
            <a:avLst/>
          </a:prstGeom>
          <a:noFill/>
        </p:spPr>
        <p:txBody>
          <a:bodyPr wrap="square" rtlCol="0">
            <a:spAutoFit/>
          </a:bodyPr>
          <a:lstStyle/>
          <a:p>
            <a:r>
              <a:rPr lang="en-US" b="1" dirty="0"/>
              <a:t>Common Map Operations</a:t>
            </a:r>
          </a:p>
          <a:p>
            <a:endParaRPr lang="en-US" b="1" dirty="0"/>
          </a:p>
          <a:p>
            <a:r>
              <a:rPr lang="en-US" b="1" dirty="0"/>
              <a:t>Map</a:t>
            </a:r>
            <a:r>
              <a:rPr lang="en-US" dirty="0"/>
              <a:t> : let </a:t>
            </a:r>
            <a:r>
              <a:rPr lang="en-US" dirty="0" err="1"/>
              <a:t>newMap</a:t>
            </a:r>
            <a:r>
              <a:rPr lang="en-US" dirty="0"/>
              <a:t> = new Map([...map].map(  ([key, value]) =&gt; [new-key-expr, new-value-expr]));</a:t>
            </a:r>
          </a:p>
          <a:p>
            <a:endParaRPr lang="en-US" dirty="0"/>
          </a:p>
          <a:p>
            <a:r>
              <a:rPr lang="en-US" b="1" dirty="0"/>
              <a:t>Filter</a:t>
            </a:r>
            <a:r>
              <a:rPr lang="en-US" dirty="0"/>
              <a:t> : let </a:t>
            </a:r>
            <a:r>
              <a:rPr lang="en-US" dirty="0" err="1"/>
              <a:t>newMap</a:t>
            </a:r>
            <a:r>
              <a:rPr lang="en-US" dirty="0"/>
              <a:t> = new Map([...map].filter(  ([key, value]) =&gt; </a:t>
            </a:r>
            <a:r>
              <a:rPr lang="en-US" dirty="0" err="1"/>
              <a:t>boolean</a:t>
            </a:r>
            <a:r>
              <a:rPr lang="en-US" dirty="0"/>
              <a:t>-expr]));</a:t>
            </a:r>
          </a:p>
        </p:txBody>
      </p:sp>
    </p:spTree>
    <p:extLst>
      <p:ext uri="{BB962C8B-B14F-4D97-AF65-F5344CB8AC3E}">
        <p14:creationId xmlns:p14="http://schemas.microsoft.com/office/powerpoint/2010/main" val="286178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Set</a:t>
            </a:r>
          </a:p>
          <a:p>
            <a:pPr marL="285750" indent="-285750">
              <a:buFont typeface="Arial" panose="020B0604020202020204" pitchFamily="34" charset="0"/>
              <a:buChar char="•"/>
            </a:pPr>
            <a:r>
              <a:rPr lang="en-US" dirty="0"/>
              <a:t>Set hold collections of unique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Values can be any type including </a:t>
            </a:r>
            <a:r>
              <a:rPr lang="en-IN" dirty="0"/>
              <a:t>primitives or object references</a:t>
            </a:r>
            <a:endParaRPr lang="en-US" dirty="0"/>
          </a:p>
          <a:p>
            <a:pPr marL="285750" indent="-285750">
              <a:buFont typeface="Arial" panose="020B0604020202020204" pitchFamily="34" charset="0"/>
              <a:buChar char="•"/>
            </a:pPr>
            <a:endParaRPr lang="en-US" dirty="0"/>
          </a:p>
          <a:p>
            <a:r>
              <a:rPr lang="en-US" b="1" dirty="0"/>
              <a:t>Creating Set, </a:t>
            </a:r>
          </a:p>
          <a:p>
            <a:pPr lvl="1"/>
            <a:r>
              <a:rPr lang="en-US" dirty="0"/>
              <a:t>let set = new Set() </a:t>
            </a:r>
          </a:p>
          <a:p>
            <a:pPr lvl="1"/>
            <a:r>
              <a:rPr lang="en-US" dirty="0"/>
              <a:t>let name = 'ES6';</a:t>
            </a:r>
          </a:p>
          <a:p>
            <a:pPr lvl="1"/>
            <a:endParaRPr lang="en-US" dirty="0"/>
          </a:p>
          <a:p>
            <a:r>
              <a:rPr lang="en-US" b="1" dirty="0"/>
              <a:t>To add a value,</a:t>
            </a:r>
          </a:p>
          <a:p>
            <a:pPr lvl="1"/>
            <a:r>
              <a:rPr lang="en-US" dirty="0" err="1"/>
              <a:t>set.add</a:t>
            </a:r>
            <a:r>
              <a:rPr lang="en-US" dirty="0"/>
              <a:t>(1);</a:t>
            </a:r>
          </a:p>
          <a:p>
            <a:pPr lvl="1"/>
            <a:r>
              <a:rPr lang="en-US" dirty="0" err="1"/>
              <a:t>set.add</a:t>
            </a:r>
            <a:r>
              <a:rPr lang="en-US" dirty="0"/>
              <a:t>('1');</a:t>
            </a:r>
          </a:p>
          <a:p>
            <a:pPr lvl="1"/>
            <a:r>
              <a:rPr lang="en-US" dirty="0" err="1"/>
              <a:t>set.add</a:t>
            </a:r>
            <a:r>
              <a:rPr lang="en-US" dirty="0"/>
              <a:t>(name);</a:t>
            </a:r>
          </a:p>
          <a:p>
            <a:pPr lvl="1"/>
            <a:r>
              <a:rPr lang="en-US" dirty="0" err="1"/>
              <a:t>set.add</a:t>
            </a:r>
            <a:r>
              <a:rPr lang="en-US" dirty="0"/>
              <a:t>({ key: 'value' });</a:t>
            </a:r>
          </a:p>
          <a:p>
            <a:pPr lvl="1"/>
            <a:endParaRPr lang="en-US" dirty="0"/>
          </a:p>
          <a:p>
            <a:r>
              <a:rPr lang="en-US" b="1" dirty="0"/>
              <a:t>To show all values,</a:t>
            </a:r>
          </a:p>
          <a:p>
            <a:pPr lvl="1"/>
            <a:r>
              <a:rPr lang="en-US" dirty="0"/>
              <a:t>console.log(set); // Set(4) {1, "1", "ES6", {…}}</a:t>
            </a:r>
          </a:p>
        </p:txBody>
      </p:sp>
    </p:spTree>
    <p:extLst>
      <p:ext uri="{BB962C8B-B14F-4D97-AF65-F5344CB8AC3E}">
        <p14:creationId xmlns:p14="http://schemas.microsoft.com/office/powerpoint/2010/main" val="52837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r>
              <a:rPr lang="en-US" b="1" dirty="0"/>
              <a:t>To test for an element, </a:t>
            </a:r>
          </a:p>
          <a:p>
            <a:r>
              <a:rPr lang="en-US" dirty="0"/>
              <a:t>       	console.log(</a:t>
            </a:r>
            <a:r>
              <a:rPr lang="en-US" dirty="0" err="1"/>
              <a:t>set.has</a:t>
            </a:r>
            <a:r>
              <a:rPr lang="en-US" dirty="0"/>
              <a:t>('ES6'));</a:t>
            </a:r>
          </a:p>
          <a:p>
            <a:endParaRPr lang="en-US" dirty="0"/>
          </a:p>
          <a:p>
            <a:r>
              <a:rPr lang="en-US" b="1" dirty="0"/>
              <a:t>To delete an element, </a:t>
            </a:r>
          </a:p>
          <a:p>
            <a:r>
              <a:rPr lang="en-US" dirty="0"/>
              <a:t>	</a:t>
            </a:r>
            <a:r>
              <a:rPr lang="en-US" dirty="0" err="1"/>
              <a:t>set.delete</a:t>
            </a:r>
            <a:r>
              <a:rPr lang="en-US" dirty="0"/>
              <a:t>('1') ;</a:t>
            </a:r>
          </a:p>
          <a:p>
            <a:endParaRPr lang="en-US" dirty="0"/>
          </a:p>
          <a:p>
            <a:r>
              <a:rPr lang="en-US" b="1" dirty="0"/>
              <a:t>To get the size of set,</a:t>
            </a:r>
          </a:p>
          <a:p>
            <a:r>
              <a:rPr lang="en-US" dirty="0"/>
              <a:t>  	console.log(</a:t>
            </a:r>
            <a:r>
              <a:rPr lang="en-US" dirty="0" err="1"/>
              <a:t>set.size</a:t>
            </a:r>
            <a:r>
              <a:rPr lang="en-US" dirty="0"/>
              <a:t>)</a:t>
            </a:r>
          </a:p>
          <a:p>
            <a:endParaRPr lang="en-US" dirty="0"/>
          </a:p>
          <a:p>
            <a:r>
              <a:rPr lang="en-US" b="1" dirty="0"/>
              <a:t>To delete all elements, </a:t>
            </a:r>
          </a:p>
          <a:p>
            <a:r>
              <a:rPr lang="en-US" dirty="0"/>
              <a:t>	</a:t>
            </a:r>
            <a:r>
              <a:rPr lang="en-US" dirty="0" err="1"/>
              <a:t>set.clear</a:t>
            </a:r>
            <a:r>
              <a:rPr lang="en-US" dirty="0"/>
              <a:t>() </a:t>
            </a:r>
          </a:p>
          <a:p>
            <a:endParaRPr lang="en-US" dirty="0"/>
          </a:p>
          <a:p>
            <a:r>
              <a:rPr lang="en-US" b="1" dirty="0"/>
              <a:t>To iterate over set using </a:t>
            </a:r>
            <a:r>
              <a:rPr lang="en-US" b="1" dirty="0" err="1"/>
              <a:t>for..of</a:t>
            </a:r>
            <a:r>
              <a:rPr lang="en-US" b="1" dirty="0"/>
              <a:t>,</a:t>
            </a:r>
          </a:p>
          <a:p>
            <a:r>
              <a:rPr lang="en-US" b="1" dirty="0"/>
              <a:t>	</a:t>
            </a:r>
            <a:r>
              <a:rPr lang="en-US" dirty="0"/>
              <a:t>for (</a:t>
            </a:r>
            <a:r>
              <a:rPr lang="en-US" dirty="0" err="1"/>
              <a:t>const</a:t>
            </a:r>
            <a:r>
              <a:rPr lang="en-US" dirty="0"/>
              <a:t> item of set)</a:t>
            </a:r>
          </a:p>
          <a:p>
            <a:r>
              <a:rPr lang="en-US" dirty="0"/>
              <a:t>	{</a:t>
            </a:r>
          </a:p>
          <a:p>
            <a:r>
              <a:rPr lang="en-US" dirty="0"/>
              <a:t>    		console.log(item);		}</a:t>
            </a:r>
          </a:p>
        </p:txBody>
      </p:sp>
    </p:spTree>
    <p:extLst>
      <p:ext uri="{BB962C8B-B14F-4D97-AF65-F5344CB8AC3E}">
        <p14:creationId xmlns:p14="http://schemas.microsoft.com/office/powerpoint/2010/main" val="238714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923330"/>
          </a:xfrm>
          <a:prstGeom prst="rect">
            <a:avLst/>
          </a:prstGeom>
          <a:noFill/>
        </p:spPr>
        <p:txBody>
          <a:bodyPr wrap="square" rtlCol="0">
            <a:spAutoFit/>
          </a:bodyPr>
          <a:lstStyle/>
          <a:p>
            <a:r>
              <a:rPr lang="en-US" dirty="0" err="1"/>
              <a:t>i</a:t>
            </a:r>
            <a:r>
              <a:rPr lang="en-IN" b="1" dirty="0" err="1"/>
              <a:t>terating</a:t>
            </a:r>
            <a:r>
              <a:rPr lang="en-IN" b="1" dirty="0"/>
              <a:t> with its built-in </a:t>
            </a:r>
            <a:r>
              <a:rPr lang="en-IN" b="1" dirty="0" err="1"/>
              <a:t>forEach</a:t>
            </a:r>
            <a:r>
              <a:rPr lang="en-IN" b="1" dirty="0"/>
              <a:t>()</a:t>
            </a:r>
          </a:p>
          <a:p>
            <a:r>
              <a:rPr lang="en-IN" b="1" dirty="0"/>
              <a:t>	 </a:t>
            </a:r>
            <a:r>
              <a:rPr lang="en-IN" dirty="0" err="1"/>
              <a:t>set.forEach</a:t>
            </a:r>
            <a:r>
              <a:rPr lang="en-IN" dirty="0"/>
              <a:t>((v)=&gt;console.log(`Value is: ${v}`))</a:t>
            </a:r>
          </a:p>
          <a:p>
            <a:endParaRPr lang="en-US" b="1" dirty="0"/>
          </a:p>
        </p:txBody>
      </p:sp>
    </p:spTree>
    <p:extLst>
      <p:ext uri="{BB962C8B-B14F-4D97-AF65-F5344CB8AC3E}">
        <p14:creationId xmlns:p14="http://schemas.microsoft.com/office/powerpoint/2010/main" val="143517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ES6  has a feature of Template Strings.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Template Strings use back-ticks (``) rather than the single or double quotes we're used to with regular strings. A template string could thus be written as follows:</a:t>
            </a:r>
          </a:p>
          <a:p>
            <a:endParaRPr lang="en-US" dirty="0"/>
          </a:p>
          <a:p>
            <a:r>
              <a:rPr lang="en-US" dirty="0"/>
              <a:t>	</a:t>
            </a:r>
            <a:r>
              <a:rPr lang="en-US" dirty="0" err="1"/>
              <a:t>var</a:t>
            </a:r>
            <a:r>
              <a:rPr lang="en-US" dirty="0"/>
              <a:t> greeting = `Hello World!`;</a:t>
            </a:r>
          </a:p>
          <a:p>
            <a:endParaRPr lang="en-US" dirty="0"/>
          </a:p>
          <a:p>
            <a:pPr marL="285750" indent="-285750">
              <a:buFont typeface="Arial" panose="020B0604020202020204" pitchFamily="34" charset="0"/>
              <a:buChar char="•"/>
            </a:pPr>
            <a:r>
              <a:rPr lang="en-US" dirty="0"/>
              <a:t>Template Strings introduce a way to define strings with domain-specific languages (DSLs), bringing better:</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String Substitution</a:t>
            </a:r>
          </a:p>
          <a:p>
            <a:pPr lvl="1"/>
            <a:r>
              <a:rPr lang="en-US" dirty="0"/>
              <a:t>	Template Strings can contain placeholders for string substitution using the ${ } syntax, as demonstrated 	below:</a:t>
            </a:r>
          </a:p>
          <a:p>
            <a:pPr lvl="1"/>
            <a:r>
              <a:rPr lang="en-US" dirty="0"/>
              <a:t>	</a:t>
            </a:r>
          </a:p>
          <a:p>
            <a:pPr lvl="1"/>
            <a:r>
              <a:rPr lang="en-US" dirty="0"/>
              <a:t>	</a:t>
            </a:r>
            <a:r>
              <a:rPr lang="en-US" b="1" dirty="0"/>
              <a:t>Example:</a:t>
            </a:r>
          </a:p>
          <a:p>
            <a:pPr lvl="1"/>
            <a:r>
              <a:rPr lang="en-US" dirty="0"/>
              <a:t>		</a:t>
            </a:r>
            <a:r>
              <a:rPr lang="en-US" dirty="0" err="1"/>
              <a:t>var</a:t>
            </a:r>
            <a:r>
              <a:rPr lang="en-US" dirty="0"/>
              <a:t> name = “ES6";</a:t>
            </a:r>
          </a:p>
          <a:p>
            <a:pPr lvl="1"/>
            <a:r>
              <a:rPr lang="en-US" dirty="0"/>
              <a:t>		console.log(`Hello, ${name}!`);	// =&gt; “Hello, ES6!"</a:t>
            </a:r>
          </a:p>
        </p:txBody>
      </p:sp>
    </p:spTree>
    <p:extLst>
      <p:ext uri="{BB962C8B-B14F-4D97-AF65-F5344CB8AC3E}">
        <p14:creationId xmlns:p14="http://schemas.microsoft.com/office/powerpoint/2010/main" val="64997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693319"/>
          </a:xfrm>
          <a:prstGeom prst="rect">
            <a:avLst/>
          </a:prstGeom>
          <a:noFill/>
        </p:spPr>
        <p:txBody>
          <a:bodyPr wrap="square" rtlCol="0">
            <a:spAutoFit/>
          </a:bodyPr>
          <a:lstStyle/>
          <a:p>
            <a:r>
              <a:rPr lang="en-US" b="1" dirty="0"/>
              <a:t>Common Set Operations</a:t>
            </a:r>
          </a:p>
          <a:p>
            <a:endParaRPr lang="en-US" b="1" dirty="0"/>
          </a:p>
          <a:p>
            <a:r>
              <a:rPr lang="en-US" b="1" dirty="0"/>
              <a:t>Map</a:t>
            </a:r>
            <a:r>
              <a:rPr lang="en-US" dirty="0"/>
              <a:t> : let </a:t>
            </a:r>
            <a:r>
              <a:rPr lang="en-US" dirty="0" err="1"/>
              <a:t>newSet</a:t>
            </a:r>
            <a:r>
              <a:rPr lang="en-US" dirty="0"/>
              <a:t> = new Set([...set].map(</a:t>
            </a:r>
            <a:r>
              <a:rPr lang="en-US" dirty="0" err="1"/>
              <a:t>elem</a:t>
            </a:r>
            <a:r>
              <a:rPr lang="en-US" dirty="0"/>
              <a:t> =&gt; some-code));</a:t>
            </a:r>
          </a:p>
          <a:p>
            <a:endParaRPr lang="en-US" dirty="0"/>
          </a:p>
          <a:p>
            <a:r>
              <a:rPr lang="en-US" b="1" dirty="0"/>
              <a:t>Filter</a:t>
            </a:r>
            <a:r>
              <a:rPr lang="en-US" dirty="0"/>
              <a:t> : let </a:t>
            </a:r>
            <a:r>
              <a:rPr lang="en-US" dirty="0" err="1"/>
              <a:t>newSet</a:t>
            </a:r>
            <a:r>
              <a:rPr lang="en-US" dirty="0"/>
              <a:t> = new Set([...set].filter(</a:t>
            </a:r>
            <a:r>
              <a:rPr lang="en-US" dirty="0" err="1"/>
              <a:t>elem</a:t>
            </a:r>
            <a:r>
              <a:rPr lang="en-US" dirty="0"/>
              <a:t> =&gt; some-code));</a:t>
            </a:r>
          </a:p>
          <a:p>
            <a:endParaRPr lang="en-US" dirty="0"/>
          </a:p>
          <a:p>
            <a:r>
              <a:rPr lang="en-US" b="1" dirty="0"/>
              <a:t>Union</a:t>
            </a:r>
            <a:r>
              <a:rPr lang="en-US" dirty="0"/>
              <a:t> : let union = new Set([...set1, ...set2]);</a:t>
            </a:r>
          </a:p>
          <a:p>
            <a:r>
              <a:rPr lang="en-US" dirty="0"/>
              <a:t> </a:t>
            </a:r>
          </a:p>
          <a:p>
            <a:r>
              <a:rPr lang="en-US" b="1" dirty="0"/>
              <a:t>Intersection</a:t>
            </a:r>
            <a:r>
              <a:rPr lang="en-US" dirty="0"/>
              <a:t> : let intersection = new Set([...set1].filter(</a:t>
            </a:r>
            <a:r>
              <a:rPr lang="en-US" dirty="0" err="1"/>
              <a:t>elem</a:t>
            </a:r>
            <a:r>
              <a:rPr lang="en-US" dirty="0"/>
              <a:t> =&gt; set2.has(</a:t>
            </a:r>
            <a:r>
              <a:rPr lang="en-US" dirty="0" err="1"/>
              <a:t>elem</a:t>
            </a:r>
            <a:r>
              <a:rPr lang="en-US" dirty="0"/>
              <a:t>)));</a:t>
            </a:r>
          </a:p>
          <a:p>
            <a:endParaRPr lang="en-US" b="1" dirty="0"/>
          </a:p>
          <a:p>
            <a:r>
              <a:rPr lang="en-US" b="1" dirty="0"/>
              <a:t>Difference </a:t>
            </a:r>
            <a:r>
              <a:rPr lang="en-US" dirty="0"/>
              <a:t>: let diff = new Set([...set1].filter(</a:t>
            </a:r>
            <a:r>
              <a:rPr lang="en-US" dirty="0" err="1"/>
              <a:t>elem</a:t>
            </a:r>
            <a:r>
              <a:rPr lang="en-US" dirty="0"/>
              <a:t> =&gt; !set2.has(</a:t>
            </a:r>
            <a:r>
              <a:rPr lang="en-US" dirty="0" err="1"/>
              <a:t>elem</a:t>
            </a:r>
            <a:r>
              <a:rPr lang="en-US" dirty="0"/>
              <a:t>)));</a:t>
            </a:r>
          </a:p>
          <a:p>
            <a:endParaRPr lang="en-US" dirty="0"/>
          </a:p>
          <a:p>
            <a:r>
              <a:rPr lang="en-US" b="1" dirty="0"/>
              <a:t>Remove duplicates from an array </a:t>
            </a:r>
            <a:r>
              <a:rPr lang="en-US" dirty="0"/>
              <a:t>: let </a:t>
            </a:r>
            <a:r>
              <a:rPr lang="en-US" dirty="0" err="1"/>
              <a:t>newArr</a:t>
            </a:r>
            <a:r>
              <a:rPr lang="en-US" dirty="0"/>
              <a:t> = [...new Set(</a:t>
            </a:r>
            <a:r>
              <a:rPr lang="en-US" dirty="0" err="1"/>
              <a:t>arr</a:t>
            </a:r>
            <a:r>
              <a:rPr lang="en-US" dirty="0"/>
              <a:t>)];</a:t>
            </a:r>
          </a:p>
        </p:txBody>
      </p:sp>
    </p:spTree>
    <p:extLst>
      <p:ext uri="{BB962C8B-B14F-4D97-AF65-F5344CB8AC3E}">
        <p14:creationId xmlns:p14="http://schemas.microsoft.com/office/powerpoint/2010/main" val="75084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WeakMap</a:t>
            </a:r>
            <a:r>
              <a:rPr lang="en-US" sz="3200" b="1" i="1" spc="-67" dirty="0">
                <a:solidFill>
                  <a:schemeClr val="bg1">
                    <a:lumMod val="50000"/>
                  </a:schemeClr>
                </a:solidFill>
                <a:latin typeface="Arial" pitchFamily="34" charset="0"/>
                <a:cs typeface="Arial" pitchFamily="34" charset="0"/>
              </a:rPr>
              <a:t> and </a:t>
            </a:r>
            <a:r>
              <a:rPr lang="en-US" sz="3200" b="1" i="1" spc="-67" dirty="0" err="1">
                <a:solidFill>
                  <a:schemeClr val="bg1">
                    <a:lumMod val="50000"/>
                  </a:schemeClr>
                </a:solidFill>
                <a:latin typeface="Arial" pitchFamily="34" charset="0"/>
                <a:cs typeface="Arial" pitchFamily="34" charset="0"/>
              </a:rPr>
              <a:t>WeakSet</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247317"/>
          </a:xfrm>
          <a:prstGeom prst="rect">
            <a:avLst/>
          </a:prstGeom>
          <a:noFill/>
        </p:spPr>
        <p:txBody>
          <a:bodyPr wrap="square" rtlCol="0">
            <a:spAutoFit/>
          </a:bodyPr>
          <a:lstStyle/>
          <a:p>
            <a:r>
              <a:rPr lang="en-US" b="1" dirty="0" err="1"/>
              <a:t>WeakMap</a:t>
            </a:r>
            <a:endParaRPr lang="en-US" b="1" dirty="0"/>
          </a:p>
          <a:p>
            <a:pPr marL="285750" indent="-285750">
              <a:buFont typeface="Arial" panose="020B0604020202020204" pitchFamily="34" charset="0"/>
              <a:buChar char="•"/>
            </a:pPr>
            <a:r>
              <a:rPr lang="en-US" dirty="0"/>
              <a:t>Similar API to Map, but differs in that keys must be objects </a:t>
            </a:r>
          </a:p>
          <a:p>
            <a:pPr marL="285750" indent="-285750">
              <a:buFont typeface="Arial" panose="020B0604020202020204" pitchFamily="34" charset="0"/>
              <a:buChar char="•"/>
            </a:pPr>
            <a:r>
              <a:rPr lang="en-US" dirty="0"/>
              <a:t>Keys are “weakly held”, i.e. a pair can be garbage collected if the key is not referenced elsewhere at that point the value can be garbage collected if not referenced elsewhere </a:t>
            </a:r>
          </a:p>
          <a:p>
            <a:pPr marL="285750" indent="-285750">
              <a:buFont typeface="Arial" panose="020B0604020202020204" pitchFamily="34" charset="0"/>
              <a:buChar char="•"/>
            </a:pPr>
            <a:r>
              <a:rPr lang="en-US" dirty="0"/>
              <a:t>Don’t have a size property </a:t>
            </a:r>
          </a:p>
          <a:p>
            <a:pPr marL="285750" indent="-285750">
              <a:buFont typeface="Arial" panose="020B0604020202020204" pitchFamily="34" charset="0"/>
              <a:buChar char="•"/>
            </a:pPr>
            <a:r>
              <a:rPr lang="en-US" dirty="0"/>
              <a:t>Can’t iterate over keys or values </a:t>
            </a:r>
          </a:p>
          <a:p>
            <a:pPr marL="285750" indent="-285750">
              <a:buFont typeface="Arial" panose="020B0604020202020204" pitchFamily="34" charset="0"/>
              <a:buChar char="•"/>
            </a:pPr>
            <a:r>
              <a:rPr lang="en-US" dirty="0"/>
              <a:t>No clear method to remove all pairs</a:t>
            </a:r>
          </a:p>
          <a:p>
            <a:pPr marL="285750" indent="-285750">
              <a:buFont typeface="Arial" panose="020B0604020202020204" pitchFamily="34" charset="0"/>
              <a:buChar char="•"/>
            </a:pPr>
            <a:endParaRPr lang="en-US" dirty="0"/>
          </a:p>
          <a:p>
            <a:r>
              <a:rPr lang="en-US" b="1" dirty="0" err="1"/>
              <a:t>WeakSet</a:t>
            </a:r>
            <a:endParaRPr lang="en-US" b="1" dirty="0"/>
          </a:p>
          <a:p>
            <a:pPr marL="285750" indent="-285750">
              <a:buFont typeface="Arial" panose="020B0604020202020204" pitchFamily="34" charset="0"/>
              <a:buChar char="•"/>
            </a:pPr>
            <a:r>
              <a:rPr lang="en-US" dirty="0"/>
              <a:t>Similar API to Set, but differs in that values must be objects </a:t>
            </a:r>
          </a:p>
          <a:p>
            <a:pPr marL="285750" indent="-285750">
              <a:buFont typeface="Arial" panose="020B0604020202020204" pitchFamily="34" charset="0"/>
              <a:buChar char="•"/>
            </a:pPr>
            <a:r>
              <a:rPr lang="en-US" dirty="0"/>
              <a:t>Values are “weakly held”, i.e. can be garbage collected if not referenced elsewhere </a:t>
            </a:r>
          </a:p>
          <a:p>
            <a:pPr marL="285750" indent="-285750">
              <a:buFont typeface="Arial" panose="020B0604020202020204" pitchFamily="34" charset="0"/>
              <a:buChar char="•"/>
            </a:pPr>
            <a:r>
              <a:rPr lang="en-US" dirty="0"/>
              <a:t>Don’t have a size property </a:t>
            </a:r>
          </a:p>
          <a:p>
            <a:pPr marL="285750" indent="-285750">
              <a:buFont typeface="Arial" panose="020B0604020202020204" pitchFamily="34" charset="0"/>
              <a:buChar char="•"/>
            </a:pPr>
            <a:r>
              <a:rPr lang="en-US" dirty="0"/>
              <a:t>Can’t iterate over values </a:t>
            </a:r>
          </a:p>
          <a:p>
            <a:pPr marL="285750" indent="-285750">
              <a:buFont typeface="Arial" panose="020B0604020202020204" pitchFamily="34" charset="0"/>
              <a:buChar char="•"/>
            </a:pPr>
            <a:r>
              <a:rPr lang="en-US" dirty="0"/>
              <a:t>No clear method to remove all elements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3984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dirty="0"/>
              <a:t>ES6 introduced a new way of working with functions and iterators in the form of </a:t>
            </a:r>
            <a:r>
              <a:rPr lang="en-US" b="1" dirty="0"/>
              <a:t>Generators (or generator functions)</a:t>
            </a:r>
            <a:r>
              <a:rPr lang="en-US" dirty="0"/>
              <a:t>. </a:t>
            </a:r>
          </a:p>
          <a:p>
            <a:pPr marL="285750" indent="-285750">
              <a:buFont typeface="Arial" panose="020B0604020202020204" pitchFamily="34" charset="0"/>
              <a:buChar char="•"/>
            </a:pPr>
            <a:r>
              <a:rPr lang="en-US" dirty="0"/>
              <a:t>A generator is a function that produces a sequence of results instead of a single value, </a:t>
            </a:r>
            <a:r>
              <a:rPr lang="en-US" dirty="0" err="1"/>
              <a:t>i.e</a:t>
            </a:r>
            <a:r>
              <a:rPr lang="en-US" dirty="0"/>
              <a:t> you </a:t>
            </a:r>
            <a:r>
              <a:rPr lang="en-US" i="1" dirty="0"/>
              <a:t>generate </a:t>
            </a:r>
            <a:r>
              <a:rPr lang="en-US" dirty="0"/>
              <a:t>​a series of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generator is a function that </a:t>
            </a:r>
            <a:r>
              <a:rPr lang="en-US" b="1" dirty="0"/>
              <a:t>can stop midway</a:t>
            </a:r>
            <a:r>
              <a:rPr lang="en-US" dirty="0"/>
              <a:t> and then continue from where it stopped</a:t>
            </a:r>
            <a:r>
              <a:rPr lang="en-US" i="1" dirty="0"/>
              <a:t>.</a:t>
            </a:r>
            <a:r>
              <a:rPr lang="en-US" dirty="0"/>
              <a:t> In others words, cannot be stopped </a:t>
            </a:r>
            <a:r>
              <a:rPr lang="en-US" i="1" dirty="0"/>
              <a:t>before</a:t>
            </a:r>
            <a:r>
              <a:rPr lang="en-US" dirty="0"/>
              <a:t> it finishes its task </a:t>
            </a:r>
            <a:r>
              <a:rPr lang="en-US" dirty="0" err="1"/>
              <a:t>i.e</a:t>
            </a:r>
            <a:r>
              <a:rPr lang="en-US" dirty="0"/>
              <a:t> its last line is executed. It follows something called </a:t>
            </a:r>
            <a:r>
              <a:rPr lang="en-US" dirty="0">
                <a:hlinkClick r:id="rId3"/>
              </a:rPr>
              <a:t>run-to-completion</a:t>
            </a:r>
            <a:r>
              <a:rPr lang="en-US" dirty="0"/>
              <a: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multiple return points, each specified using yield keyword, each yield is hit in a separate call to the iterator next method </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In short, a generator </a:t>
            </a:r>
            <a:r>
              <a:rPr lang="en-US" i="1" dirty="0"/>
              <a:t>appears</a:t>
            </a:r>
            <a:r>
              <a:rPr lang="en-US" dirty="0"/>
              <a:t> to be a function but it </a:t>
            </a:r>
            <a:r>
              <a:rPr lang="en-US" i="1" dirty="0"/>
              <a:t>behaves</a:t>
            </a:r>
            <a:r>
              <a:rPr lang="en-US" dirty="0"/>
              <a:t> like an iterator.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Generator function returns an object on which next() function can be called. Every invocation of next() will return an object of shape —</a:t>
            </a:r>
          </a:p>
          <a:p>
            <a:pPr lvl="1"/>
            <a:r>
              <a:rPr lang="en-US" dirty="0"/>
              <a:t>{   value: Any,  done: </a:t>
            </a:r>
            <a:r>
              <a:rPr lang="en-US" dirty="0" err="1"/>
              <a:t>true|false</a:t>
            </a:r>
            <a:r>
              <a:rPr lang="en-US" dirty="0"/>
              <a:t>  } </a:t>
            </a:r>
          </a:p>
          <a:p>
            <a:pPr marL="285750" indent="-285750">
              <a:buFont typeface="Arial" panose="020B0604020202020204" pitchFamily="34" charset="0"/>
              <a:buChar char="•"/>
            </a:pPr>
            <a:r>
              <a:rPr lang="en-US" dirty="0"/>
              <a:t>The value property will contain the value. The done property is either true or false. When the done becomes true, the generator stops and won’t generate any more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Generators are one-time access only.</a:t>
            </a:r>
            <a:r>
              <a:rPr lang="en-US" b="1" dirty="0"/>
              <a:t> </a:t>
            </a:r>
            <a:r>
              <a:rPr lang="en-US" dirty="0"/>
              <a:t>Once you’ve exhausted all the values, you can’t iterate over it again. To generate the values again, you need to make a new generator object.</a:t>
            </a:r>
          </a:p>
        </p:txBody>
      </p:sp>
    </p:spTree>
    <p:extLst>
      <p:ext uri="{BB962C8B-B14F-4D97-AF65-F5344CB8AC3E}">
        <p14:creationId xmlns:p14="http://schemas.microsoft.com/office/powerpoint/2010/main" val="3500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Creating a Generator</a:t>
            </a:r>
          </a:p>
          <a:p>
            <a:r>
              <a:rPr lang="en-US" dirty="0"/>
              <a:t>	function * </a:t>
            </a:r>
            <a:r>
              <a:rPr lang="en-US" dirty="0" err="1"/>
              <a:t>generatorFunction</a:t>
            </a:r>
            <a:r>
              <a:rPr lang="en-US" dirty="0"/>
              <a:t>() </a:t>
            </a:r>
          </a:p>
          <a:p>
            <a:r>
              <a:rPr lang="en-US" dirty="0"/>
              <a:t>	{ </a:t>
            </a:r>
          </a:p>
          <a:p>
            <a:r>
              <a:rPr lang="en-US" dirty="0"/>
              <a:t>		console.log('This will be executed first.');</a:t>
            </a:r>
          </a:p>
          <a:p>
            <a:r>
              <a:rPr lang="en-US" dirty="0"/>
              <a:t>  		yield 'Hello, ';</a:t>
            </a:r>
          </a:p>
          <a:p>
            <a:r>
              <a:rPr lang="en-US" dirty="0"/>
              <a:t>  		console.log('I will be printed after the pause');  </a:t>
            </a:r>
          </a:p>
          <a:p>
            <a:r>
              <a:rPr lang="en-US" dirty="0"/>
              <a:t>  		yield 'World!';</a:t>
            </a:r>
          </a:p>
          <a:p>
            <a:r>
              <a:rPr lang="en-US" dirty="0"/>
              <a:t>	}</a:t>
            </a:r>
          </a:p>
          <a:p>
            <a:pPr lvl="2"/>
            <a:r>
              <a:rPr lang="en-US" dirty="0" err="1"/>
              <a:t>const</a:t>
            </a:r>
            <a:r>
              <a:rPr lang="en-US" dirty="0"/>
              <a:t> </a:t>
            </a:r>
            <a:r>
              <a:rPr lang="en-US" dirty="0" err="1"/>
              <a:t>generatorObject</a:t>
            </a:r>
            <a:r>
              <a:rPr lang="en-US" dirty="0"/>
              <a:t> = </a:t>
            </a:r>
            <a:r>
              <a:rPr lang="en-US" dirty="0" err="1"/>
              <a:t>generatorFunction</a:t>
            </a:r>
            <a:r>
              <a:rPr lang="en-US" dirty="0"/>
              <a:t>(); </a:t>
            </a:r>
          </a:p>
          <a:p>
            <a:pPr lvl="2"/>
            <a:r>
              <a:rPr lang="en-US" dirty="0"/>
              <a:t>console.log(</a:t>
            </a:r>
            <a:r>
              <a:rPr lang="en-US" dirty="0" err="1"/>
              <a:t>generatorObject.next</a:t>
            </a:r>
            <a:r>
              <a:rPr lang="en-US" dirty="0"/>
              <a:t>().value); </a:t>
            </a:r>
          </a:p>
          <a:p>
            <a:pPr lvl="2"/>
            <a:r>
              <a:rPr lang="en-US" dirty="0"/>
              <a:t>console.log(</a:t>
            </a:r>
            <a:r>
              <a:rPr lang="en-US" dirty="0" err="1"/>
              <a:t>generatorObject.next</a:t>
            </a:r>
            <a:r>
              <a:rPr lang="en-US" dirty="0"/>
              <a:t>().value); </a:t>
            </a:r>
          </a:p>
          <a:p>
            <a:pPr lvl="2"/>
            <a:r>
              <a:rPr lang="en-US" dirty="0"/>
              <a:t>console.log(</a:t>
            </a:r>
            <a:r>
              <a:rPr lang="en-US" dirty="0" err="1"/>
              <a:t>generatorObject.next</a:t>
            </a:r>
            <a:r>
              <a:rPr lang="en-US" dirty="0"/>
              <a:t>().value); </a:t>
            </a:r>
          </a:p>
          <a:p>
            <a:pPr lvl="2"/>
            <a:r>
              <a:rPr lang="en-US" dirty="0"/>
              <a:t>// This will be executed first.</a:t>
            </a:r>
          </a:p>
          <a:p>
            <a:pPr lvl="2"/>
            <a:r>
              <a:rPr lang="en-US" dirty="0"/>
              <a:t>// Hello, </a:t>
            </a:r>
          </a:p>
          <a:p>
            <a:pPr lvl="2"/>
            <a:r>
              <a:rPr lang="en-US" dirty="0"/>
              <a:t>// I will be printed after the pause</a:t>
            </a:r>
          </a:p>
          <a:p>
            <a:pPr lvl="2"/>
            <a:r>
              <a:rPr lang="en-US" dirty="0"/>
              <a:t>// World!</a:t>
            </a:r>
          </a:p>
          <a:p>
            <a:pPr lvl="2"/>
            <a:r>
              <a:rPr lang="en-US" dirty="0"/>
              <a:t>// undefined</a:t>
            </a:r>
          </a:p>
        </p:txBody>
      </p:sp>
    </p:spTree>
    <p:extLst>
      <p:ext uri="{BB962C8B-B14F-4D97-AF65-F5344CB8AC3E}">
        <p14:creationId xmlns:p14="http://schemas.microsoft.com/office/powerpoint/2010/main" val="1593901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r>
              <a:rPr lang="en-US" dirty="0"/>
              <a:t>We can also return from a generator. However, return sets the done property to true after which the generator cannot generate any more values.</a:t>
            </a:r>
          </a:p>
          <a:p>
            <a:endParaRPr lang="en-US" dirty="0"/>
          </a:p>
          <a:p>
            <a:pPr lvl="1"/>
            <a:r>
              <a:rPr lang="en-US" dirty="0"/>
              <a:t>function *  </a:t>
            </a:r>
            <a:r>
              <a:rPr lang="en-US" dirty="0" err="1"/>
              <a:t>generatorFunc</a:t>
            </a:r>
            <a:r>
              <a:rPr lang="en-US" dirty="0"/>
              <a:t>() </a:t>
            </a:r>
          </a:p>
          <a:p>
            <a:pPr lvl="1"/>
            <a:r>
              <a:rPr lang="en-US" dirty="0"/>
              <a:t>{</a:t>
            </a:r>
          </a:p>
          <a:p>
            <a:pPr lvl="2"/>
            <a:r>
              <a:rPr lang="en-US" dirty="0"/>
              <a:t>  yield 'a';</a:t>
            </a:r>
          </a:p>
          <a:p>
            <a:pPr lvl="2"/>
            <a:r>
              <a:rPr lang="en-US" dirty="0"/>
              <a:t>  return 'b'; // Generator ends here.</a:t>
            </a:r>
          </a:p>
          <a:p>
            <a:pPr lvl="2"/>
            <a:r>
              <a:rPr lang="en-US" dirty="0"/>
              <a:t>  yield 'a'; // Will never be executed.</a:t>
            </a:r>
          </a:p>
          <a:p>
            <a:pPr lvl="1"/>
            <a:r>
              <a:rPr lang="en-US" dirty="0"/>
              <a:t>}</a:t>
            </a:r>
          </a:p>
          <a:p>
            <a:pPr lvl="1"/>
            <a:endParaRPr lang="en-US" dirty="0"/>
          </a:p>
          <a:p>
            <a:pPr lvl="1"/>
            <a:r>
              <a:rPr lang="en-US" dirty="0" err="1"/>
              <a:t>var</a:t>
            </a:r>
            <a:r>
              <a:rPr lang="en-US" dirty="0"/>
              <a:t> b = </a:t>
            </a:r>
            <a:r>
              <a:rPr lang="en-US" dirty="0" err="1"/>
              <a:t>generatorFunc</a:t>
            </a:r>
            <a:r>
              <a:rPr lang="en-US" dirty="0"/>
              <a:t>();</a:t>
            </a:r>
          </a:p>
          <a:p>
            <a:pPr lvl="1"/>
            <a:r>
              <a:rPr lang="en-US" dirty="0" err="1"/>
              <a:t>var</a:t>
            </a:r>
            <a:r>
              <a:rPr lang="en-US" dirty="0"/>
              <a:t> a=</a:t>
            </a:r>
            <a:r>
              <a:rPr lang="en-US" dirty="0" err="1"/>
              <a:t>b.next</a:t>
            </a:r>
            <a:r>
              <a:rPr lang="en-US" dirty="0"/>
              <a:t>()</a:t>
            </a:r>
          </a:p>
          <a:p>
            <a:pPr lvl="1"/>
            <a:r>
              <a:rPr lang="en-US" dirty="0"/>
              <a:t>console.log(</a:t>
            </a:r>
            <a:r>
              <a:rPr lang="en-US" dirty="0" err="1"/>
              <a:t>a.value</a:t>
            </a:r>
            <a:r>
              <a:rPr lang="en-US" dirty="0"/>
              <a:t>, </a:t>
            </a:r>
            <a:r>
              <a:rPr lang="en-US" dirty="0" err="1"/>
              <a:t>a.done</a:t>
            </a:r>
            <a:r>
              <a:rPr lang="en-US" dirty="0"/>
              <a:t>)</a:t>
            </a:r>
          </a:p>
          <a:p>
            <a:pPr lvl="1"/>
            <a:r>
              <a:rPr lang="en-US" dirty="0"/>
              <a:t>console.log(</a:t>
            </a:r>
            <a:r>
              <a:rPr lang="en-US" dirty="0" err="1"/>
              <a:t>b.next</a:t>
            </a:r>
            <a:r>
              <a:rPr lang="en-US" dirty="0"/>
              <a:t>().value)</a:t>
            </a:r>
          </a:p>
          <a:p>
            <a:endParaRPr lang="en-US" dirty="0"/>
          </a:p>
          <a:p>
            <a:endParaRPr lang="en-US" dirty="0"/>
          </a:p>
        </p:txBody>
      </p:sp>
    </p:spTree>
    <p:extLst>
      <p:ext uri="{BB962C8B-B14F-4D97-AF65-F5344CB8AC3E}">
        <p14:creationId xmlns:p14="http://schemas.microsoft.com/office/powerpoint/2010/main" val="3006908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632311"/>
          </a:xfrm>
          <a:prstGeom prst="rect">
            <a:avLst/>
          </a:prstGeom>
          <a:noFill/>
        </p:spPr>
        <p:txBody>
          <a:bodyPr wrap="square" rtlCol="0">
            <a:spAutoFit/>
          </a:bodyPr>
          <a:lstStyle/>
          <a:p>
            <a:r>
              <a:rPr lang="en-US" dirty="0"/>
              <a:t>In the line,</a:t>
            </a:r>
          </a:p>
          <a:p>
            <a:pPr lvl="1"/>
            <a:r>
              <a:rPr lang="en-US" dirty="0"/>
              <a:t>	 </a:t>
            </a:r>
            <a:r>
              <a:rPr lang="en-US" dirty="0" err="1"/>
              <a:t>var</a:t>
            </a:r>
            <a:r>
              <a:rPr lang="en-US" dirty="0"/>
              <a:t> b = </a:t>
            </a:r>
            <a:r>
              <a:rPr lang="en-US" dirty="0" err="1"/>
              <a:t>generatorFunc</a:t>
            </a:r>
            <a:r>
              <a:rPr lang="en-US" dirty="0"/>
              <a:t>()</a:t>
            </a:r>
          </a:p>
          <a:p>
            <a:r>
              <a:rPr lang="en-US" dirty="0"/>
              <a:t>Generator function, instead of returning any value, </a:t>
            </a:r>
            <a:r>
              <a:rPr lang="en-IN" dirty="0"/>
              <a:t>create generator object. </a:t>
            </a:r>
            <a:r>
              <a:rPr lang="en-US" dirty="0"/>
              <a:t>This generator object is an iterator. So it can be used in for-of loops or other functions accepting an </a:t>
            </a:r>
            <a:r>
              <a:rPr lang="en-US" dirty="0" err="1"/>
              <a:t>iterable</a:t>
            </a:r>
            <a:r>
              <a:rPr lang="en-US" dirty="0"/>
              <a:t>.</a:t>
            </a:r>
          </a:p>
          <a:p>
            <a:endParaRPr lang="en-US" dirty="0"/>
          </a:p>
          <a:p>
            <a:r>
              <a:rPr lang="en-US" b="1" dirty="0"/>
              <a:t>Example:</a:t>
            </a:r>
          </a:p>
          <a:p>
            <a:r>
              <a:rPr lang="en-US" dirty="0"/>
              <a:t>	function * </a:t>
            </a:r>
            <a:r>
              <a:rPr lang="en-US" dirty="0" err="1"/>
              <a:t>iterableObj</a:t>
            </a:r>
            <a:r>
              <a:rPr lang="en-US" dirty="0"/>
              <a:t>() </a:t>
            </a:r>
          </a:p>
          <a:p>
            <a:r>
              <a:rPr lang="en-US" dirty="0"/>
              <a:t>	{</a:t>
            </a:r>
          </a:p>
          <a:p>
            <a:pPr lvl="3"/>
            <a:r>
              <a:rPr lang="en-US" dirty="0"/>
              <a:t>  yield 'This';</a:t>
            </a:r>
          </a:p>
          <a:p>
            <a:pPr lvl="3"/>
            <a:r>
              <a:rPr lang="en-US" dirty="0"/>
              <a:t>  yield 'is';</a:t>
            </a:r>
          </a:p>
          <a:p>
            <a:pPr lvl="3"/>
            <a:r>
              <a:rPr lang="en-US" dirty="0"/>
              <a:t>  yield '</a:t>
            </a:r>
            <a:r>
              <a:rPr lang="en-US" dirty="0" err="1"/>
              <a:t>iterable</a:t>
            </a:r>
            <a:r>
              <a:rPr lang="en-US" dirty="0"/>
              <a:t>.'</a:t>
            </a:r>
          </a:p>
          <a:p>
            <a:r>
              <a:rPr lang="en-US" dirty="0"/>
              <a:t>	}</a:t>
            </a:r>
          </a:p>
          <a:p>
            <a:r>
              <a:rPr lang="en-US" dirty="0"/>
              <a:t>	for (</a:t>
            </a:r>
            <a:r>
              <a:rPr lang="en-US" dirty="0" err="1"/>
              <a:t>const</a:t>
            </a:r>
            <a:r>
              <a:rPr lang="en-US" dirty="0"/>
              <a:t> </a:t>
            </a:r>
            <a:r>
              <a:rPr lang="en-US" dirty="0" err="1"/>
              <a:t>val</a:t>
            </a:r>
            <a:r>
              <a:rPr lang="en-US" dirty="0"/>
              <a:t> of </a:t>
            </a:r>
            <a:r>
              <a:rPr lang="en-US" dirty="0" err="1"/>
              <a:t>iterableObj</a:t>
            </a:r>
            <a:r>
              <a:rPr lang="en-US" dirty="0"/>
              <a:t>())</a:t>
            </a:r>
          </a:p>
          <a:p>
            <a:r>
              <a:rPr lang="en-US" dirty="0"/>
              <a:t>	{</a:t>
            </a:r>
          </a:p>
          <a:p>
            <a:r>
              <a:rPr lang="en-US" dirty="0"/>
              <a:t>  		console.log(</a:t>
            </a:r>
            <a:r>
              <a:rPr lang="en-US" dirty="0" err="1"/>
              <a:t>val</a:t>
            </a:r>
            <a:r>
              <a:rPr lang="en-US" dirty="0"/>
              <a:t>);</a:t>
            </a:r>
          </a:p>
          <a:p>
            <a:r>
              <a:rPr lang="en-US" dirty="0"/>
              <a:t>	}</a:t>
            </a:r>
          </a:p>
          <a:p>
            <a:r>
              <a:rPr lang="en-US" dirty="0"/>
              <a:t>// This</a:t>
            </a:r>
          </a:p>
          <a:p>
            <a:r>
              <a:rPr lang="en-US" dirty="0"/>
              <a:t>// is </a:t>
            </a:r>
          </a:p>
          <a:p>
            <a:r>
              <a:rPr lang="en-US" dirty="0"/>
              <a:t>// </a:t>
            </a:r>
            <a:r>
              <a:rPr lang="en-US" dirty="0" err="1"/>
              <a:t>iterable</a:t>
            </a:r>
            <a:r>
              <a:rPr lang="en-US" dirty="0"/>
              <a:t>.</a:t>
            </a:r>
          </a:p>
          <a:p>
            <a:endParaRPr lang="en-US" dirty="0"/>
          </a:p>
        </p:txBody>
      </p:sp>
    </p:spTree>
    <p:extLst>
      <p:ext uri="{BB962C8B-B14F-4D97-AF65-F5344CB8AC3E}">
        <p14:creationId xmlns:p14="http://schemas.microsoft.com/office/powerpoint/2010/main" val="3825078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b="1" dirty="0" err="1"/>
              <a:t>Iterables</a:t>
            </a:r>
            <a:endParaRPr lang="en-US" b="1" dirty="0"/>
          </a:p>
          <a:p>
            <a:r>
              <a:rPr lang="en-US" dirty="0"/>
              <a:t>	Arrays, Set, Maps </a:t>
            </a:r>
            <a:r>
              <a:rPr lang="en-US" dirty="0" err="1"/>
              <a:t>etc</a:t>
            </a:r>
            <a:r>
              <a:rPr lang="en-US" dirty="0"/>
              <a:t> are </a:t>
            </a:r>
            <a:r>
              <a:rPr lang="en-US" dirty="0" err="1"/>
              <a:t>iterable</a:t>
            </a:r>
            <a:r>
              <a:rPr lang="en-US" dirty="0"/>
              <a:t> objects, which means we can use them with for...of.</a:t>
            </a:r>
          </a:p>
          <a:p>
            <a:r>
              <a:rPr lang="en-US" b="1" dirty="0"/>
              <a:t>Example:</a:t>
            </a:r>
          </a:p>
          <a:p>
            <a:r>
              <a:rPr lang="en-US" dirty="0"/>
              <a:t>	let names = ["Sam", "Tyler", "Brook"]; </a:t>
            </a:r>
          </a:p>
          <a:p>
            <a:r>
              <a:rPr lang="en-US" dirty="0"/>
              <a:t>	for(let name of names)</a:t>
            </a:r>
          </a:p>
          <a:p>
            <a:r>
              <a:rPr lang="en-US" dirty="0"/>
              <a:t>	{ </a:t>
            </a:r>
          </a:p>
          <a:p>
            <a:r>
              <a:rPr lang="en-US" dirty="0"/>
              <a:t>		console.log( name ); </a:t>
            </a:r>
          </a:p>
          <a:p>
            <a:r>
              <a:rPr lang="en-US" dirty="0"/>
              <a:t>	}</a:t>
            </a:r>
          </a:p>
          <a:p>
            <a:r>
              <a:rPr lang="en-US" dirty="0"/>
              <a:t>	//Sam</a:t>
            </a:r>
          </a:p>
          <a:p>
            <a:r>
              <a:rPr lang="en-US" dirty="0"/>
              <a:t>	//Tyler</a:t>
            </a:r>
          </a:p>
          <a:p>
            <a:r>
              <a:rPr lang="en-US" dirty="0"/>
              <a:t>	//Brook</a:t>
            </a:r>
          </a:p>
          <a:p>
            <a:endParaRPr lang="en-US" dirty="0"/>
          </a:p>
          <a:p>
            <a:r>
              <a:rPr lang="en-US" dirty="0"/>
              <a:t>Plain JavaScript objects are not </a:t>
            </a:r>
            <a:r>
              <a:rPr lang="en-US" dirty="0" err="1"/>
              <a:t>iterable</a:t>
            </a:r>
            <a:r>
              <a:rPr lang="en-US" dirty="0"/>
              <a:t>, so they do not work with for...of out-of-the-box.</a:t>
            </a:r>
          </a:p>
          <a:p>
            <a:endParaRPr lang="en-US" dirty="0"/>
          </a:p>
          <a:p>
            <a:r>
              <a:rPr lang="en-US" dirty="0"/>
              <a:t>	let post = { title: "New Features in JS", replies: 19 }; </a:t>
            </a:r>
          </a:p>
          <a:p>
            <a:r>
              <a:rPr lang="en-US" dirty="0"/>
              <a:t>	for(let p of post)</a:t>
            </a:r>
          </a:p>
          <a:p>
            <a:r>
              <a:rPr lang="en-US" dirty="0"/>
              <a:t>	{ </a:t>
            </a:r>
          </a:p>
          <a:p>
            <a:r>
              <a:rPr lang="en-US" dirty="0"/>
              <a:t>		console.log(p); </a:t>
            </a:r>
          </a:p>
          <a:p>
            <a:r>
              <a:rPr lang="en-US" dirty="0"/>
              <a:t>	}	// </a:t>
            </a:r>
            <a:r>
              <a:rPr lang="en-US" dirty="0" err="1"/>
              <a:t>TypeError</a:t>
            </a:r>
            <a:r>
              <a:rPr lang="en-US" dirty="0"/>
              <a:t>: post is not a </a:t>
            </a:r>
            <a:r>
              <a:rPr lang="en-US" dirty="0" err="1"/>
              <a:t>iterable</a:t>
            </a:r>
            <a:endParaRPr lang="en-US" dirty="0"/>
          </a:p>
        </p:txBody>
      </p:sp>
    </p:spTree>
    <p:extLst>
      <p:ext uri="{BB962C8B-B14F-4D97-AF65-F5344CB8AC3E}">
        <p14:creationId xmlns:p14="http://schemas.microsoft.com/office/powerpoint/2010/main" val="2946895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970318"/>
          </a:xfrm>
          <a:prstGeom prst="rect">
            <a:avLst/>
          </a:prstGeom>
          <a:noFill/>
        </p:spPr>
        <p:txBody>
          <a:bodyPr wrap="square" rtlCol="0">
            <a:spAutoFit/>
          </a:bodyPr>
          <a:lstStyle/>
          <a:p>
            <a:r>
              <a:rPr lang="en-IN" b="1" dirty="0" err="1"/>
              <a:t>Iterables</a:t>
            </a:r>
            <a:r>
              <a:rPr lang="en-IN" b="1" dirty="0"/>
              <a:t> Return Iterators</a:t>
            </a:r>
          </a:p>
          <a:p>
            <a:pPr marL="285750" indent="-285750">
              <a:buFont typeface="Arial" panose="020B0604020202020204" pitchFamily="34" charset="0"/>
              <a:buChar char="•"/>
            </a:pPr>
            <a:r>
              <a:rPr lang="en-US" dirty="0" err="1"/>
              <a:t>Iterables</a:t>
            </a:r>
            <a:r>
              <a:rPr lang="en-US" dirty="0"/>
              <a:t> return an iterator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iterator is an object with a next property, returned by the result of calling the </a:t>
            </a:r>
            <a:r>
              <a:rPr lang="en-US" dirty="0" err="1"/>
              <a:t>Symbol.iterator</a:t>
            </a:r>
            <a:r>
              <a:rPr lang="en-US" dirty="0"/>
              <a:t>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Iterator object knows how to access items from a collection 1 at a time, while keeping track of its current position within the sequence</a:t>
            </a:r>
          </a:p>
          <a:p>
            <a:endParaRPr lang="en-US" b="1" dirty="0"/>
          </a:p>
          <a:p>
            <a:r>
              <a:rPr lang="en-US" b="1" dirty="0"/>
              <a:t>Example:</a:t>
            </a:r>
          </a:p>
          <a:p>
            <a:r>
              <a:rPr lang="en-US" dirty="0"/>
              <a:t>	let names = ["Sam", "Tyler", "Brook"]; </a:t>
            </a:r>
          </a:p>
          <a:p>
            <a:r>
              <a:rPr lang="en-US" dirty="0"/>
              <a:t>	for(let name of names)</a:t>
            </a:r>
          </a:p>
          <a:p>
            <a:r>
              <a:rPr lang="en-US" dirty="0"/>
              <a:t>	{ </a:t>
            </a:r>
          </a:p>
          <a:p>
            <a:r>
              <a:rPr lang="en-US" dirty="0"/>
              <a:t>		console.log( name ); </a:t>
            </a:r>
          </a:p>
          <a:p>
            <a:r>
              <a:rPr lang="en-US" dirty="0"/>
              <a:t>	}</a:t>
            </a:r>
          </a:p>
        </p:txBody>
      </p:sp>
    </p:spTree>
    <p:extLst>
      <p:ext uri="{BB962C8B-B14F-4D97-AF65-F5344CB8AC3E}">
        <p14:creationId xmlns:p14="http://schemas.microsoft.com/office/powerpoint/2010/main" val="3070037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Things happening behind the scenes - </a:t>
            </a:r>
            <a:r>
              <a:rPr lang="en-IN" b="1" dirty="0"/>
              <a:t>Understanding the next Method</a:t>
            </a:r>
          </a:p>
          <a:p>
            <a:endParaRPr lang="en-US" b="1" dirty="0"/>
          </a:p>
          <a:p>
            <a:pPr lvl="4"/>
            <a:r>
              <a:rPr lang="en-IN" dirty="0"/>
              <a:t>let iterator = names[</a:t>
            </a:r>
            <a:r>
              <a:rPr lang="en-IN" dirty="0" err="1"/>
              <a:t>Symbol.iterator</a:t>
            </a:r>
            <a:r>
              <a:rPr lang="en-IN" dirty="0"/>
              <a:t>](); </a:t>
            </a:r>
          </a:p>
          <a:p>
            <a:r>
              <a:rPr lang="en-IN" dirty="0"/>
              <a:t>		let </a:t>
            </a:r>
            <a:r>
              <a:rPr lang="en-IN" dirty="0" err="1"/>
              <a:t>firstRun</a:t>
            </a:r>
            <a:r>
              <a:rPr lang="en-IN" dirty="0"/>
              <a:t> = </a:t>
            </a:r>
            <a:r>
              <a:rPr lang="en-IN" dirty="0" err="1"/>
              <a:t>iterator.next</a:t>
            </a:r>
            <a:r>
              <a:rPr lang="en-IN" dirty="0"/>
              <a:t>(); 		 { done: false, value: "Sam" } </a:t>
            </a:r>
          </a:p>
          <a:p>
            <a:pPr lvl="4"/>
            <a:r>
              <a:rPr lang="en-IN" dirty="0"/>
              <a:t>let name = </a:t>
            </a:r>
            <a:r>
              <a:rPr lang="en-IN" dirty="0" err="1"/>
              <a:t>firstRun.value</a:t>
            </a:r>
            <a:r>
              <a:rPr lang="en-IN" dirty="0"/>
              <a:t>; </a:t>
            </a:r>
          </a:p>
          <a:p>
            <a:r>
              <a:rPr lang="en-IN" dirty="0"/>
              <a:t>		let </a:t>
            </a:r>
            <a:r>
              <a:rPr lang="en-IN" dirty="0" err="1"/>
              <a:t>secondRun</a:t>
            </a:r>
            <a:r>
              <a:rPr lang="en-IN" dirty="0"/>
              <a:t> = </a:t>
            </a:r>
            <a:r>
              <a:rPr lang="en-IN" dirty="0" err="1"/>
              <a:t>iterator.next</a:t>
            </a:r>
            <a:r>
              <a:rPr lang="en-IN" dirty="0"/>
              <a:t>(); 	 { done: false, value: "Tyler" }</a:t>
            </a:r>
          </a:p>
          <a:p>
            <a:pPr lvl="4"/>
            <a:r>
              <a:rPr lang="en-IN" dirty="0"/>
              <a:t>let name = </a:t>
            </a:r>
            <a:r>
              <a:rPr lang="en-IN" dirty="0" err="1"/>
              <a:t>secondRun.value</a:t>
            </a:r>
            <a:r>
              <a:rPr lang="en-IN" dirty="0"/>
              <a:t>; </a:t>
            </a:r>
          </a:p>
          <a:p>
            <a:r>
              <a:rPr lang="en-IN" dirty="0"/>
              <a:t>		let </a:t>
            </a:r>
            <a:r>
              <a:rPr lang="en-IN" dirty="0" err="1"/>
              <a:t>thirdRun</a:t>
            </a:r>
            <a:r>
              <a:rPr lang="en-IN" dirty="0"/>
              <a:t> = </a:t>
            </a:r>
            <a:r>
              <a:rPr lang="en-IN" dirty="0" err="1"/>
              <a:t>iterator.next</a:t>
            </a:r>
            <a:r>
              <a:rPr lang="en-IN" dirty="0"/>
              <a:t>(); 		 { done: false, value: "Brook" } </a:t>
            </a:r>
          </a:p>
          <a:p>
            <a:pPr lvl="4"/>
            <a:r>
              <a:rPr lang="en-IN" dirty="0"/>
              <a:t>let name = </a:t>
            </a:r>
            <a:r>
              <a:rPr lang="en-IN" dirty="0" err="1"/>
              <a:t>thirdRun.value</a:t>
            </a:r>
            <a:r>
              <a:rPr lang="en-IN" dirty="0"/>
              <a:t>; </a:t>
            </a:r>
          </a:p>
          <a:p>
            <a:r>
              <a:rPr lang="en-IN" dirty="0"/>
              <a:t>		let </a:t>
            </a:r>
            <a:r>
              <a:rPr lang="en-IN" dirty="0" err="1"/>
              <a:t>fourthRun</a:t>
            </a:r>
            <a:r>
              <a:rPr lang="en-IN" dirty="0"/>
              <a:t> = </a:t>
            </a:r>
            <a:r>
              <a:rPr lang="en-IN" dirty="0" err="1"/>
              <a:t>iterator.next</a:t>
            </a:r>
            <a:r>
              <a:rPr lang="en-IN" dirty="0"/>
              <a:t>();	 { done: true, value: undefined } </a:t>
            </a:r>
          </a:p>
          <a:p>
            <a:endParaRPr lang="en-IN" b="1" dirty="0"/>
          </a:p>
          <a:p>
            <a:r>
              <a:rPr lang="en-US" dirty="0"/>
              <a:t>Here’s how values from these 2 properties work: </a:t>
            </a:r>
          </a:p>
          <a:p>
            <a:r>
              <a:rPr lang="en-US" b="1" dirty="0"/>
              <a:t>done(Boolean)</a:t>
            </a:r>
          </a:p>
          <a:p>
            <a:r>
              <a:rPr lang="en-US" dirty="0"/>
              <a:t>• Will be false if the iterator is able to return a value from the collection </a:t>
            </a:r>
          </a:p>
          <a:p>
            <a:r>
              <a:rPr lang="en-US" dirty="0"/>
              <a:t>• Will be true if the iterator is past the end of the collection </a:t>
            </a:r>
          </a:p>
          <a:p>
            <a:r>
              <a:rPr lang="en-US" b="1" dirty="0"/>
              <a:t>value</a:t>
            </a:r>
          </a:p>
          <a:p>
            <a:r>
              <a:rPr lang="en-US" dirty="0"/>
              <a:t>• Any value returned by the iterator. When done is true, this returns undefined.</a:t>
            </a:r>
            <a:endParaRPr lang="en-US" b="1" dirty="0"/>
          </a:p>
        </p:txBody>
      </p:sp>
    </p:spTree>
    <p:extLst>
      <p:ext uri="{BB962C8B-B14F-4D97-AF65-F5344CB8AC3E}">
        <p14:creationId xmlns:p14="http://schemas.microsoft.com/office/powerpoint/2010/main" val="3819839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632311"/>
          </a:xfrm>
          <a:prstGeom prst="rect">
            <a:avLst/>
          </a:prstGeom>
          <a:noFill/>
        </p:spPr>
        <p:txBody>
          <a:bodyPr wrap="square" rtlCol="0">
            <a:spAutoFit/>
          </a:bodyPr>
          <a:lstStyle/>
          <a:p>
            <a:r>
              <a:rPr lang="en-IN" b="1" dirty="0"/>
              <a:t>Creating </a:t>
            </a:r>
            <a:r>
              <a:rPr lang="en-IN" b="1" dirty="0" err="1"/>
              <a:t>Javascript</a:t>
            </a:r>
            <a:r>
              <a:rPr lang="en-IN" b="1" dirty="0"/>
              <a:t> Object as an </a:t>
            </a:r>
            <a:r>
              <a:rPr lang="en-IN" b="1" dirty="0" err="1"/>
              <a:t>Iterable</a:t>
            </a:r>
            <a:r>
              <a:rPr lang="en-IN" b="1" dirty="0"/>
              <a:t> Object</a:t>
            </a:r>
          </a:p>
          <a:p>
            <a:r>
              <a:rPr lang="en-IN" b="1" dirty="0"/>
              <a:t>	</a:t>
            </a:r>
            <a:r>
              <a:rPr lang="en-US" dirty="0"/>
              <a:t>let post = { title: "New Features in JS", replies: 19 }; </a:t>
            </a:r>
          </a:p>
          <a:p>
            <a:r>
              <a:rPr lang="en-US" dirty="0"/>
              <a:t>	post[</a:t>
            </a:r>
            <a:r>
              <a:rPr lang="en-US" dirty="0" err="1"/>
              <a:t>Symbol.iterator</a:t>
            </a:r>
            <a:r>
              <a:rPr lang="en-US" dirty="0"/>
              <a:t>] = function()</a:t>
            </a:r>
          </a:p>
          <a:p>
            <a:r>
              <a:rPr lang="en-US" dirty="0"/>
              <a:t>	{ </a:t>
            </a:r>
          </a:p>
          <a:p>
            <a:r>
              <a:rPr lang="en-US" dirty="0"/>
              <a:t>		let properties = </a:t>
            </a:r>
            <a:r>
              <a:rPr lang="en-US" dirty="0" err="1"/>
              <a:t>Object.keys</a:t>
            </a:r>
            <a:r>
              <a:rPr lang="en-US" dirty="0"/>
              <a:t>(this); </a:t>
            </a:r>
          </a:p>
          <a:p>
            <a:r>
              <a:rPr lang="en-US" dirty="0"/>
              <a:t>		let count = 0; </a:t>
            </a:r>
          </a:p>
          <a:p>
            <a:r>
              <a:rPr lang="en-US" dirty="0"/>
              <a:t>		let </a:t>
            </a:r>
            <a:r>
              <a:rPr lang="en-US" dirty="0" err="1"/>
              <a:t>isDone</a:t>
            </a:r>
            <a:r>
              <a:rPr lang="en-US" dirty="0"/>
              <a:t> = false;</a:t>
            </a:r>
          </a:p>
          <a:p>
            <a:r>
              <a:rPr lang="en-US" dirty="0"/>
              <a:t>		let next = () =&gt; { </a:t>
            </a:r>
          </a:p>
          <a:p>
            <a:r>
              <a:rPr lang="en-US" dirty="0"/>
              <a:t>				if(count &gt;= </a:t>
            </a:r>
            <a:r>
              <a:rPr lang="en-US" dirty="0" err="1"/>
              <a:t>properties.length</a:t>
            </a:r>
            <a:r>
              <a:rPr lang="en-US" dirty="0"/>
              <a:t>)</a:t>
            </a:r>
          </a:p>
          <a:p>
            <a:r>
              <a:rPr lang="en-US" dirty="0"/>
              <a:t>				{ </a:t>
            </a:r>
          </a:p>
          <a:p>
            <a:r>
              <a:rPr lang="en-US" dirty="0"/>
              <a:t>					</a:t>
            </a:r>
            <a:r>
              <a:rPr lang="en-US" dirty="0" err="1"/>
              <a:t>isDone</a:t>
            </a:r>
            <a:r>
              <a:rPr lang="en-US" dirty="0"/>
              <a:t> = true; </a:t>
            </a:r>
          </a:p>
          <a:p>
            <a:r>
              <a:rPr lang="en-US" dirty="0"/>
              <a:t>				} </a:t>
            </a:r>
          </a:p>
          <a:p>
            <a:r>
              <a:rPr lang="en-US" dirty="0"/>
              <a:t>				return { done: </a:t>
            </a:r>
            <a:r>
              <a:rPr lang="en-US" dirty="0" err="1"/>
              <a:t>isDone</a:t>
            </a:r>
            <a:r>
              <a:rPr lang="en-US" dirty="0"/>
              <a:t>, value: this[properties[count++]] }; </a:t>
            </a:r>
          </a:p>
          <a:p>
            <a:r>
              <a:rPr lang="en-US" dirty="0"/>
              <a:t>		} </a:t>
            </a:r>
          </a:p>
          <a:p>
            <a:r>
              <a:rPr lang="en-US" dirty="0"/>
              <a:t>		return { next }; </a:t>
            </a:r>
          </a:p>
          <a:p>
            <a:r>
              <a:rPr lang="en-US" dirty="0"/>
              <a:t>	};</a:t>
            </a:r>
          </a:p>
          <a:p>
            <a:r>
              <a:rPr lang="en-US" dirty="0"/>
              <a:t>	for(let p of post)</a:t>
            </a:r>
          </a:p>
          <a:p>
            <a:r>
              <a:rPr lang="en-US" dirty="0"/>
              <a:t>	{ </a:t>
            </a:r>
          </a:p>
          <a:p>
            <a:r>
              <a:rPr lang="en-US" dirty="0"/>
              <a:t>		console.log(p); </a:t>
            </a:r>
          </a:p>
          <a:p>
            <a:r>
              <a:rPr lang="en-US" dirty="0"/>
              <a:t>	}</a:t>
            </a:r>
            <a:endParaRPr lang="en-US" b="1" dirty="0"/>
          </a:p>
        </p:txBody>
      </p:sp>
    </p:spTree>
    <p:extLst>
      <p:ext uri="{BB962C8B-B14F-4D97-AF65-F5344CB8AC3E}">
        <p14:creationId xmlns:p14="http://schemas.microsoft.com/office/powerpoint/2010/main" val="249297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4801314"/>
          </a:xfrm>
          <a:prstGeom prst="rect">
            <a:avLst/>
          </a:prstGeom>
          <a:noFill/>
        </p:spPr>
        <p:txBody>
          <a:bodyPr wrap="square" rtlCol="0">
            <a:spAutoFit/>
          </a:bodyPr>
          <a:lstStyle/>
          <a:p>
            <a:pPr marL="742950" lvl="1" indent="-285750">
              <a:buFont typeface="Arial" panose="020B0604020202020204" pitchFamily="34" charset="0"/>
              <a:buChar char="•"/>
            </a:pPr>
            <a:r>
              <a:rPr lang="en-US" b="1" dirty="0"/>
              <a:t>Embedded expressions</a:t>
            </a:r>
          </a:p>
          <a:p>
            <a:pPr lvl="1"/>
            <a:r>
              <a:rPr lang="en-US" dirty="0"/>
              <a:t>      As all string substitutions in Template Strings are JavaScript expressions, we can substitute a lot more than   </a:t>
            </a:r>
          </a:p>
          <a:p>
            <a:pPr lvl="1"/>
            <a:r>
              <a:rPr lang="en-US" dirty="0"/>
              <a:t>      variable names.</a:t>
            </a:r>
          </a:p>
          <a:p>
            <a:pPr lvl="1"/>
            <a:r>
              <a:rPr lang="en-US" dirty="0"/>
              <a:t>      </a:t>
            </a:r>
            <a:r>
              <a:rPr lang="en-US" b="1" dirty="0"/>
              <a:t>Example:</a:t>
            </a:r>
          </a:p>
          <a:p>
            <a:pPr lvl="3"/>
            <a:r>
              <a:rPr lang="en-US" dirty="0" err="1"/>
              <a:t>var</a:t>
            </a:r>
            <a:r>
              <a:rPr lang="en-US" dirty="0"/>
              <a:t> a = 10;</a:t>
            </a:r>
          </a:p>
          <a:p>
            <a:pPr lvl="3"/>
            <a:r>
              <a:rPr lang="en-US" dirty="0" err="1"/>
              <a:t>var</a:t>
            </a:r>
            <a:r>
              <a:rPr lang="en-US" dirty="0"/>
              <a:t> b = 10;</a:t>
            </a:r>
          </a:p>
          <a:p>
            <a:pPr lvl="3"/>
            <a:r>
              <a:rPr lang="en-US" dirty="0"/>
              <a:t>console.log(`JavaScript first appeared ${</a:t>
            </a:r>
            <a:r>
              <a:rPr lang="en-US" dirty="0" err="1"/>
              <a:t>a+b</a:t>
            </a:r>
            <a:r>
              <a:rPr lang="en-US" dirty="0"/>
              <a:t>} years ago. Crazy!`);</a:t>
            </a:r>
          </a:p>
          <a:p>
            <a:pPr lvl="3"/>
            <a:r>
              <a:rPr lang="en-US" dirty="0"/>
              <a:t>// JavaScript first appeared 20 years ago. Crazy!</a:t>
            </a:r>
          </a:p>
          <a:p>
            <a:pPr lvl="3"/>
            <a:endParaRPr lang="en-US" dirty="0"/>
          </a:p>
          <a:p>
            <a:pPr lvl="3"/>
            <a:r>
              <a:rPr lang="en-US" dirty="0"/>
              <a:t>console.log(`The number of JS MVC frameworks is ${2 * (a + b)} and not ${10 * (a + b)}.`);</a:t>
            </a:r>
          </a:p>
          <a:p>
            <a:pPr lvl="3"/>
            <a:r>
              <a:rPr lang="en-US" dirty="0"/>
              <a:t>// The number of JS frameworks is 40 and not 200.</a:t>
            </a:r>
          </a:p>
          <a:p>
            <a:pPr lvl="3"/>
            <a:endParaRPr lang="en-US" dirty="0"/>
          </a:p>
          <a:p>
            <a:r>
              <a:rPr lang="en-US" dirty="0"/>
              <a:t>              They are also very useful for functions inside expressions:</a:t>
            </a:r>
          </a:p>
          <a:p>
            <a:r>
              <a:rPr lang="en-US" dirty="0"/>
              <a:t>              </a:t>
            </a:r>
            <a:r>
              <a:rPr lang="en-US" b="1" dirty="0"/>
              <a:t>Example:</a:t>
            </a:r>
            <a:endParaRPr lang="en-US" dirty="0"/>
          </a:p>
          <a:p>
            <a:pPr lvl="3"/>
            <a:r>
              <a:rPr lang="en-US" dirty="0"/>
              <a:t>function </a:t>
            </a:r>
            <a:r>
              <a:rPr lang="en-US" dirty="0" err="1"/>
              <a:t>fn</a:t>
            </a:r>
            <a:r>
              <a:rPr lang="en-US" dirty="0"/>
              <a:t>() { return "In ES6"; }</a:t>
            </a:r>
          </a:p>
          <a:p>
            <a:pPr lvl="3"/>
            <a:r>
              <a:rPr lang="en-US" dirty="0"/>
              <a:t>console.log(`Working ${</a:t>
            </a:r>
            <a:r>
              <a:rPr lang="en-US" dirty="0" err="1"/>
              <a:t>fn</a:t>
            </a:r>
            <a:r>
              <a:rPr lang="en-US" dirty="0"/>
              <a:t>()}`);</a:t>
            </a:r>
          </a:p>
          <a:p>
            <a:pPr lvl="3"/>
            <a:r>
              <a:rPr lang="en-US" dirty="0"/>
              <a:t>// Working In ES6.</a:t>
            </a:r>
          </a:p>
        </p:txBody>
      </p:sp>
    </p:spTree>
    <p:extLst>
      <p:ext uri="{BB962C8B-B14F-4D97-AF65-F5344CB8AC3E}">
        <p14:creationId xmlns:p14="http://schemas.microsoft.com/office/powerpoint/2010/main" val="72498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2585323"/>
          </a:xfrm>
          <a:prstGeom prst="rect">
            <a:avLst/>
          </a:prstGeom>
          <a:noFill/>
        </p:spPr>
        <p:txBody>
          <a:bodyPr wrap="square" rtlCol="0">
            <a:spAutoFit/>
          </a:bodyPr>
          <a:lstStyle/>
          <a:p>
            <a:r>
              <a:rPr lang="en-IN" b="1" dirty="0" err="1"/>
              <a:t>Iterables</a:t>
            </a:r>
            <a:r>
              <a:rPr lang="en-IN" b="1" dirty="0"/>
              <a:t> with the Spread Operator</a:t>
            </a:r>
          </a:p>
          <a:p>
            <a:endParaRPr lang="en-IN" b="1" dirty="0"/>
          </a:p>
          <a:p>
            <a:r>
              <a:rPr lang="en-IN" b="1" dirty="0"/>
              <a:t>	</a:t>
            </a:r>
            <a:r>
              <a:rPr lang="en-US" dirty="0"/>
              <a:t>Objects that comply with the </a:t>
            </a:r>
            <a:r>
              <a:rPr lang="en-US" dirty="0" err="1"/>
              <a:t>iterable</a:t>
            </a:r>
            <a:r>
              <a:rPr lang="en-US" dirty="0"/>
              <a:t> protocol can also be used with the spread operator.</a:t>
            </a:r>
          </a:p>
          <a:p>
            <a:r>
              <a:rPr lang="en-US" dirty="0"/>
              <a:t>	</a:t>
            </a:r>
          </a:p>
          <a:p>
            <a:r>
              <a:rPr lang="en-US" b="1" dirty="0"/>
              <a:t>Example:</a:t>
            </a:r>
          </a:p>
          <a:p>
            <a:r>
              <a:rPr lang="en-US" b="1" dirty="0"/>
              <a:t>	previous code….</a:t>
            </a:r>
          </a:p>
          <a:p>
            <a:r>
              <a:rPr lang="en-US" b="1" dirty="0"/>
              <a:t>	</a:t>
            </a:r>
            <a:r>
              <a:rPr lang="en-IN" dirty="0"/>
              <a:t>let values = [...post]; </a:t>
            </a:r>
          </a:p>
          <a:p>
            <a:r>
              <a:rPr lang="en-IN" dirty="0"/>
              <a:t>	console.log( values ); // </a:t>
            </a:r>
            <a:r>
              <a:rPr lang="en-US" dirty="0"/>
              <a:t>['New Features in JS', 19]</a:t>
            </a:r>
            <a:endParaRPr lang="en-IN" dirty="0"/>
          </a:p>
          <a:p>
            <a:r>
              <a:rPr lang="en-IN" dirty="0"/>
              <a:t> </a:t>
            </a:r>
            <a:endParaRPr lang="en-US" b="1" dirty="0"/>
          </a:p>
        </p:txBody>
      </p:sp>
    </p:spTree>
    <p:extLst>
      <p:ext uri="{BB962C8B-B14F-4D97-AF65-F5344CB8AC3E}">
        <p14:creationId xmlns:p14="http://schemas.microsoft.com/office/powerpoint/2010/main" val="125328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2308324"/>
          </a:xfrm>
          <a:prstGeom prst="rect">
            <a:avLst/>
          </a:prstGeom>
          <a:noFill/>
        </p:spPr>
        <p:txBody>
          <a:bodyPr wrap="square" rtlCol="0">
            <a:spAutoFit/>
          </a:bodyPr>
          <a:lstStyle/>
          <a:p>
            <a:r>
              <a:rPr lang="en-IN" b="1" dirty="0" err="1"/>
              <a:t>Iterables</a:t>
            </a:r>
            <a:r>
              <a:rPr lang="en-IN" b="1" dirty="0"/>
              <a:t> with </a:t>
            </a:r>
            <a:r>
              <a:rPr lang="en-IN" b="1" dirty="0" err="1"/>
              <a:t>Destructuring</a:t>
            </a:r>
            <a:endParaRPr lang="en-IN" b="1" dirty="0"/>
          </a:p>
          <a:p>
            <a:endParaRPr lang="en-IN" b="1" dirty="0"/>
          </a:p>
          <a:p>
            <a:r>
              <a:rPr lang="en-IN" b="1" dirty="0"/>
              <a:t>	</a:t>
            </a:r>
            <a:r>
              <a:rPr lang="en-IN" dirty="0"/>
              <a:t>D</a:t>
            </a:r>
            <a:r>
              <a:rPr lang="en-US" dirty="0" err="1"/>
              <a:t>estructuring</a:t>
            </a:r>
            <a:r>
              <a:rPr lang="en-US" dirty="0"/>
              <a:t> assignments will also work with </a:t>
            </a:r>
            <a:r>
              <a:rPr lang="en-US" dirty="0" err="1"/>
              <a:t>iterables</a:t>
            </a:r>
            <a:r>
              <a:rPr lang="en-US" dirty="0"/>
              <a:t> or objects who comply the </a:t>
            </a:r>
            <a:r>
              <a:rPr lang="en-US" dirty="0" err="1"/>
              <a:t>Iterable</a:t>
            </a:r>
            <a:r>
              <a:rPr lang="en-US" dirty="0"/>
              <a:t> protocol.	</a:t>
            </a:r>
          </a:p>
          <a:p>
            <a:r>
              <a:rPr lang="en-US" b="1" dirty="0"/>
              <a:t>Example:</a:t>
            </a:r>
          </a:p>
          <a:p>
            <a:r>
              <a:rPr lang="en-US" b="1" dirty="0"/>
              <a:t>	previous code….</a:t>
            </a:r>
          </a:p>
          <a:p>
            <a:r>
              <a:rPr lang="en-US" b="1" dirty="0"/>
              <a:t>	</a:t>
            </a:r>
            <a:r>
              <a:rPr lang="en-US" dirty="0"/>
              <a:t>let [title, replies] = post; </a:t>
            </a:r>
          </a:p>
          <a:p>
            <a:r>
              <a:rPr lang="en-US" dirty="0"/>
              <a:t>	console.log( title ); </a:t>
            </a:r>
          </a:p>
          <a:p>
            <a:r>
              <a:rPr lang="en-US" dirty="0"/>
              <a:t>	console.log( replies ); </a:t>
            </a:r>
            <a:r>
              <a:rPr lang="en-IN" dirty="0"/>
              <a:t> </a:t>
            </a:r>
            <a:endParaRPr lang="en-US" b="1" dirty="0"/>
          </a:p>
        </p:txBody>
      </p:sp>
    </p:spTree>
    <p:extLst>
      <p:ext uri="{BB962C8B-B14F-4D97-AF65-F5344CB8AC3E}">
        <p14:creationId xmlns:p14="http://schemas.microsoft.com/office/powerpoint/2010/main" val="25007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59192"/>
            <a:ext cx="11963643" cy="3970318"/>
          </a:xfrm>
          <a:prstGeom prst="rect">
            <a:avLst/>
          </a:prstGeom>
          <a:noFill/>
        </p:spPr>
        <p:txBody>
          <a:bodyPr wrap="square" rtlCol="0">
            <a:spAutoFit/>
          </a:bodyPr>
          <a:lstStyle/>
          <a:p>
            <a:r>
              <a:rPr lang="en-US" b="1" dirty="0"/>
              <a:t>Promises</a:t>
            </a:r>
            <a:r>
              <a:rPr lang="en-US" dirty="0"/>
              <a:t> are a clean way to implement </a:t>
            </a:r>
            <a:r>
              <a:rPr lang="en-US" dirty="0" err="1"/>
              <a:t>async</a:t>
            </a:r>
            <a:r>
              <a:rPr lang="en-US" dirty="0"/>
              <a:t> programming in JavaScript (ES6 new feature). Prior to promises, Callbacks were used to implement </a:t>
            </a:r>
            <a:r>
              <a:rPr lang="en-US" dirty="0" err="1"/>
              <a:t>async</a:t>
            </a:r>
            <a:r>
              <a:rPr lang="en-US" dirty="0"/>
              <a:t> programming.</a:t>
            </a:r>
          </a:p>
          <a:p>
            <a:endParaRPr lang="en-US" b="1" dirty="0"/>
          </a:p>
          <a:p>
            <a:pPr marL="285750" indent="-285750">
              <a:buFont typeface="Arial" panose="020B0604020202020204" pitchFamily="34" charset="0"/>
              <a:buChar char="•"/>
            </a:pPr>
            <a:r>
              <a:rPr lang="en-US" dirty="0"/>
              <a:t>A Promise is an object that is used as a placeholder for the eventual results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Simply, </a:t>
            </a:r>
            <a:r>
              <a:rPr lang="en-US" b="1" dirty="0"/>
              <a:t>a promise is a container or proxy for a value that may be known in the future after an asynchronous operation completes </a:t>
            </a:r>
            <a:endParaRPr lang="en-US" dirty="0"/>
          </a:p>
          <a:p>
            <a:pPr marL="285750" indent="-285750">
              <a:buFont typeface="Arial" panose="020B0604020202020204" pitchFamily="34" charset="0"/>
              <a:buChar char="•"/>
            </a:pPr>
            <a:endParaRPr lang="en-US" dirty="0"/>
          </a:p>
          <a:p>
            <a:r>
              <a:rPr lang="en-US" dirty="0"/>
              <a:t>	</a:t>
            </a:r>
            <a:r>
              <a:rPr lang="en-US" b="1" dirty="0"/>
              <a:t>Example, </a:t>
            </a:r>
          </a:p>
          <a:p>
            <a:endParaRPr lang="en-US" dirty="0"/>
          </a:p>
          <a:p>
            <a:r>
              <a:rPr lang="en-US" dirty="0"/>
              <a:t>	We book a flight ticket to go to the beautiful hill station Darjeeling. After booking, we get a </a:t>
            </a:r>
            <a:r>
              <a:rPr lang="en-US" b="1" dirty="0"/>
              <a:t>ticket</a:t>
            </a:r>
            <a:r>
              <a:rPr lang="en-US" dirty="0"/>
              <a:t>. That </a:t>
            </a:r>
            <a:r>
              <a:rPr lang="en-US" i="1" dirty="0"/>
              <a:t>ticket</a:t>
            </a:r>
            <a:r>
              <a:rPr lang="en-US" dirty="0"/>
              <a:t> is 	a </a:t>
            </a:r>
            <a:r>
              <a:rPr lang="en-US" b="1" dirty="0"/>
              <a:t>promise</a:t>
            </a:r>
            <a:r>
              <a:rPr lang="en-US" dirty="0"/>
              <a:t> by the airline that we will get a seat on the day of your departure. In essence, the ticket is a placeholder 	for a future value, namely, </a:t>
            </a:r>
            <a:r>
              <a:rPr lang="en-US" i="1" dirty="0"/>
              <a:t>the seat</a:t>
            </a:r>
            <a:r>
              <a:rPr lang="en-US" dirty="0"/>
              <a:t>.</a:t>
            </a:r>
          </a:p>
          <a:p>
            <a:endParaRPr lang="en-US" b="1" dirty="0"/>
          </a:p>
        </p:txBody>
      </p:sp>
    </p:spTree>
    <p:extLst>
      <p:ext uri="{BB962C8B-B14F-4D97-AF65-F5344CB8AC3E}">
        <p14:creationId xmlns:p14="http://schemas.microsoft.com/office/powerpoint/2010/main" val="186995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73496"/>
            <a:ext cx="11963643" cy="4524315"/>
          </a:xfrm>
          <a:prstGeom prst="rect">
            <a:avLst/>
          </a:prstGeom>
          <a:noFill/>
        </p:spPr>
        <p:txBody>
          <a:bodyPr wrap="square" rtlCol="0">
            <a:spAutoFit/>
          </a:bodyPr>
          <a:lstStyle/>
          <a:p>
            <a:r>
              <a:rPr lang="en-IN" b="1" dirty="0"/>
              <a:t>Making Promises</a:t>
            </a:r>
          </a:p>
          <a:p>
            <a:endParaRPr lang="en-IN" b="1" dirty="0"/>
          </a:p>
          <a:p>
            <a:r>
              <a:rPr lang="en-US" dirty="0"/>
              <a:t>A promise is to be created when a certain task’s completion time is uncertain or too long. </a:t>
            </a:r>
          </a:p>
          <a:p>
            <a:endParaRPr lang="en-US" dirty="0"/>
          </a:p>
          <a:p>
            <a:r>
              <a:rPr lang="en-US" b="1" dirty="0"/>
              <a:t>Example</a:t>
            </a:r>
            <a:r>
              <a:rPr lang="en-US" dirty="0"/>
              <a:t> </a:t>
            </a:r>
          </a:p>
          <a:p>
            <a:r>
              <a:rPr lang="en-US" dirty="0"/>
              <a:t>A network request may take anywhere between 10ms to 200ms (or more) depending on the connection’s speed. We don’t want to wait while the data is being fetched. 200ms may seem less to you but it’s a (very) long time for a computer. Promises are all about making this type of asynchrony easy and effortless. </a:t>
            </a:r>
          </a:p>
          <a:p>
            <a:endParaRPr lang="en-US" b="1" dirty="0"/>
          </a:p>
          <a:p>
            <a:pPr marL="285750" indent="-285750">
              <a:buFont typeface="Arial" panose="020B0604020202020204" pitchFamily="34" charset="0"/>
              <a:buChar char="•"/>
            </a:pPr>
            <a:r>
              <a:rPr lang="en-US" dirty="0"/>
              <a:t>A new promise is created by the using the </a:t>
            </a:r>
            <a:r>
              <a:rPr lang="en-US" b="1" dirty="0"/>
              <a:t>Promise</a:t>
            </a:r>
            <a:r>
              <a:rPr lang="en-US" dirty="0"/>
              <a:t> constructor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Constructor takes one function as a parameter which is known as executer function it </a:t>
            </a:r>
            <a:r>
              <a:rPr lang="en-US" b="1" dirty="0"/>
              <a:t>describes the computation to be done.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Executer function takes two functions resolve and reject as a parameter and are used to send back values to the promise object. </a:t>
            </a:r>
          </a:p>
        </p:txBody>
      </p:sp>
    </p:spTree>
    <p:extLst>
      <p:ext uri="{BB962C8B-B14F-4D97-AF65-F5344CB8AC3E}">
        <p14:creationId xmlns:p14="http://schemas.microsoft.com/office/powerpoint/2010/main" val="1390064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16344"/>
            <a:ext cx="1196364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the computation is successful or the future value is ready, we send the value back using the resolve function. We say that the promise has been resolved.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computation fails or encounters an error, we signal that by passing the error object in the reject function. We say that the promise has been rejected. reject accepts any value. However, it is recommended to pass an Error object since it helps in debugging by viewing the </a:t>
            </a:r>
            <a:r>
              <a:rPr lang="en-US" dirty="0" err="1"/>
              <a:t>stacktrace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value passed by the resolve or reject function can be accessed by promise instance methods, </a:t>
            </a:r>
            <a:r>
              <a:rPr lang="en-US" b="1" dirty="0"/>
              <a:t>.then() </a:t>
            </a:r>
            <a:r>
              <a:rPr lang="en-US" dirty="0"/>
              <a:t>and </a:t>
            </a:r>
            <a:r>
              <a:rPr lang="en-US" b="1" dirty="0"/>
              <a:t>.catch()</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950880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16344"/>
            <a:ext cx="11963643" cy="4801314"/>
          </a:xfrm>
          <a:prstGeom prst="rect">
            <a:avLst/>
          </a:prstGeom>
          <a:noFill/>
        </p:spPr>
        <p:txBody>
          <a:bodyPr wrap="square" rtlCol="0">
            <a:spAutoFit/>
          </a:bodyPr>
          <a:lstStyle/>
          <a:p>
            <a:r>
              <a:rPr lang="en-US" b="1" dirty="0"/>
              <a:t>Example:</a:t>
            </a:r>
          </a:p>
          <a:p>
            <a:r>
              <a:rPr lang="en-US" dirty="0"/>
              <a:t>"Imagine you are a </a:t>
            </a:r>
            <a:r>
              <a:rPr lang="en-US" b="1" dirty="0"/>
              <a:t>kid</a:t>
            </a:r>
            <a:r>
              <a:rPr lang="en-US" dirty="0"/>
              <a:t>. Your mom </a:t>
            </a:r>
            <a:r>
              <a:rPr lang="en-US" b="1" dirty="0"/>
              <a:t>promises</a:t>
            </a:r>
            <a:r>
              <a:rPr lang="en-US" dirty="0"/>
              <a:t> you that she'll get you a </a:t>
            </a:r>
            <a:r>
              <a:rPr lang="en-US" b="1" dirty="0"/>
              <a:t>new phone</a:t>
            </a:r>
            <a:r>
              <a:rPr lang="en-US" dirty="0"/>
              <a:t> next week."</a:t>
            </a:r>
          </a:p>
          <a:p>
            <a:r>
              <a:rPr lang="en-US" dirty="0"/>
              <a:t>You don't know if you will get that phone until next week. Your mom can either really buy you a brand new phone, or stand you up and withhold the phone if she is not happy. That is a </a:t>
            </a:r>
            <a:r>
              <a:rPr lang="en-US" b="1" dirty="0"/>
              <a:t>promise</a:t>
            </a:r>
            <a:r>
              <a:rPr lang="en-US" dirty="0"/>
              <a:t>.</a:t>
            </a:r>
          </a:p>
          <a:p>
            <a:endParaRPr lang="en-US" dirty="0"/>
          </a:p>
          <a:p>
            <a:r>
              <a:rPr lang="en-US" dirty="0" err="1"/>
              <a:t>var</a:t>
            </a:r>
            <a:r>
              <a:rPr lang="en-US" dirty="0"/>
              <a:t> </a:t>
            </a:r>
            <a:r>
              <a:rPr lang="en-US" dirty="0" err="1"/>
              <a:t>isMomHappy</a:t>
            </a:r>
            <a:r>
              <a:rPr lang="en-US" dirty="0"/>
              <a:t> = true;</a:t>
            </a:r>
          </a:p>
          <a:p>
            <a:endParaRPr lang="en-US" dirty="0"/>
          </a:p>
          <a:p>
            <a:r>
              <a:rPr lang="en-US" b="1" dirty="0"/>
              <a:t>//Creating Promise</a:t>
            </a:r>
          </a:p>
          <a:p>
            <a:r>
              <a:rPr lang="en-US" dirty="0" err="1"/>
              <a:t>var</a:t>
            </a:r>
            <a:r>
              <a:rPr lang="en-US" dirty="0"/>
              <a:t> </a:t>
            </a:r>
            <a:r>
              <a:rPr lang="en-US" dirty="0" err="1"/>
              <a:t>willIGetNewPhone</a:t>
            </a:r>
            <a:r>
              <a:rPr lang="en-US" dirty="0"/>
              <a:t> = new Promise(</a:t>
            </a:r>
          </a:p>
          <a:p>
            <a:r>
              <a:rPr lang="en-US" dirty="0"/>
              <a:t>    				function (resolve, reject)</a:t>
            </a:r>
          </a:p>
          <a:p>
            <a:r>
              <a:rPr lang="en-US" dirty="0"/>
              <a:t>				{</a:t>
            </a:r>
          </a:p>
          <a:p>
            <a:r>
              <a:rPr lang="en-US" dirty="0"/>
              <a:t>        					if (</a:t>
            </a:r>
            <a:r>
              <a:rPr lang="en-US" dirty="0" err="1"/>
              <a:t>isMomHappy</a:t>
            </a:r>
            <a:r>
              <a:rPr lang="en-US" dirty="0"/>
              <a:t>)</a:t>
            </a:r>
          </a:p>
          <a:p>
            <a:r>
              <a:rPr lang="en-US" dirty="0"/>
              <a:t>					{</a:t>
            </a:r>
          </a:p>
          <a:p>
            <a:r>
              <a:rPr lang="en-US" dirty="0"/>
              <a:t>            						</a:t>
            </a:r>
            <a:r>
              <a:rPr lang="en-US" dirty="0" err="1"/>
              <a:t>var</a:t>
            </a:r>
            <a:r>
              <a:rPr lang="en-US" dirty="0"/>
              <a:t> phone = { brand: 'Samsung', color: 'black'  };</a:t>
            </a:r>
          </a:p>
          <a:p>
            <a:r>
              <a:rPr lang="en-US" dirty="0"/>
              <a:t>            						resolve(phone); // fulfilled</a:t>
            </a:r>
          </a:p>
          <a:p>
            <a:r>
              <a:rPr lang="en-US" dirty="0"/>
              <a:t>					}</a:t>
            </a:r>
          </a:p>
          <a:p>
            <a:r>
              <a:rPr lang="en-US" dirty="0"/>
              <a:t>										</a:t>
            </a:r>
            <a:endParaRPr lang="en-IN" b="1" dirty="0"/>
          </a:p>
        </p:txBody>
      </p:sp>
    </p:spTree>
    <p:extLst>
      <p:ext uri="{BB962C8B-B14F-4D97-AF65-F5344CB8AC3E}">
        <p14:creationId xmlns:p14="http://schemas.microsoft.com/office/powerpoint/2010/main" val="259534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44904"/>
            <a:ext cx="11963643" cy="5078313"/>
          </a:xfrm>
          <a:prstGeom prst="rect">
            <a:avLst/>
          </a:prstGeom>
          <a:noFill/>
        </p:spPr>
        <p:txBody>
          <a:bodyPr wrap="square" rtlCol="0">
            <a:spAutoFit/>
          </a:bodyPr>
          <a:lstStyle/>
          <a:p>
            <a:r>
              <a:rPr lang="en-US" dirty="0"/>
              <a:t>				else</a:t>
            </a:r>
          </a:p>
          <a:p>
            <a:r>
              <a:rPr lang="en-US" dirty="0"/>
              <a:t>				{</a:t>
            </a:r>
          </a:p>
          <a:p>
            <a:r>
              <a:rPr lang="en-US" dirty="0"/>
              <a:t>            					</a:t>
            </a:r>
            <a:r>
              <a:rPr lang="en-US" dirty="0" err="1"/>
              <a:t>var</a:t>
            </a:r>
            <a:r>
              <a:rPr lang="en-US" dirty="0"/>
              <a:t> reason = new Error('mom is not happy');</a:t>
            </a:r>
          </a:p>
          <a:p>
            <a:r>
              <a:rPr lang="en-US" dirty="0"/>
              <a:t>            					reject(reason); // reject</a:t>
            </a:r>
          </a:p>
          <a:p>
            <a:r>
              <a:rPr lang="en-US" dirty="0"/>
              <a:t>        				}</a:t>
            </a:r>
          </a:p>
          <a:p>
            <a:endParaRPr lang="en-US" dirty="0"/>
          </a:p>
          <a:p>
            <a:r>
              <a:rPr lang="en-US" dirty="0"/>
              <a:t>		}</a:t>
            </a:r>
          </a:p>
          <a:p>
            <a:r>
              <a:rPr lang="en-US" dirty="0"/>
              <a:t>);</a:t>
            </a:r>
          </a:p>
          <a:p>
            <a:r>
              <a:rPr lang="en-US" dirty="0" err="1"/>
              <a:t>var</a:t>
            </a:r>
            <a:r>
              <a:rPr lang="en-US" dirty="0"/>
              <a:t> </a:t>
            </a:r>
            <a:r>
              <a:rPr lang="en-US" dirty="0" err="1"/>
              <a:t>onResolved</a:t>
            </a:r>
            <a:r>
              <a:rPr lang="en-US" dirty="0"/>
              <a:t>=(</a:t>
            </a:r>
            <a:r>
              <a:rPr lang="en-US" dirty="0" err="1"/>
              <a:t>fullfilled</a:t>
            </a:r>
            <a:r>
              <a:rPr lang="en-US" dirty="0"/>
              <a:t>)=&gt;console.log(</a:t>
            </a:r>
            <a:r>
              <a:rPr lang="en-US" dirty="0" err="1"/>
              <a:t>fullfilled</a:t>
            </a:r>
            <a:r>
              <a:rPr lang="en-US" dirty="0"/>
              <a:t>);</a:t>
            </a:r>
          </a:p>
          <a:p>
            <a:endParaRPr lang="en-US" dirty="0"/>
          </a:p>
          <a:p>
            <a:r>
              <a:rPr lang="en-US" dirty="0" err="1"/>
              <a:t>var</a:t>
            </a:r>
            <a:r>
              <a:rPr lang="en-US" dirty="0"/>
              <a:t> </a:t>
            </a:r>
            <a:r>
              <a:rPr lang="en-US" dirty="0" err="1"/>
              <a:t>onReject</a:t>
            </a:r>
            <a:r>
              <a:rPr lang="en-US" dirty="0"/>
              <a:t>=(reject)=&gt;console.log(reject);</a:t>
            </a:r>
          </a:p>
          <a:p>
            <a:endParaRPr lang="en-US" dirty="0"/>
          </a:p>
          <a:p>
            <a:r>
              <a:rPr lang="en-US" b="1" dirty="0"/>
              <a:t>// Consuming Promise</a:t>
            </a:r>
          </a:p>
          <a:p>
            <a:r>
              <a:rPr lang="en-US" dirty="0" err="1"/>
              <a:t>willIGetNewPhone.then</a:t>
            </a:r>
            <a:r>
              <a:rPr lang="en-US" dirty="0"/>
              <a:t>(</a:t>
            </a:r>
            <a:r>
              <a:rPr lang="en-US" dirty="0" err="1"/>
              <a:t>onResolved</a:t>
            </a:r>
            <a:r>
              <a:rPr lang="en-US" dirty="0"/>
              <a:t>).catch(</a:t>
            </a:r>
            <a:r>
              <a:rPr lang="en-US" dirty="0" err="1"/>
              <a:t>onReject</a:t>
            </a:r>
            <a:r>
              <a:rPr lang="en-US" dirty="0"/>
              <a:t>);</a:t>
            </a:r>
          </a:p>
          <a:p>
            <a:endParaRPr lang="en-US" dirty="0"/>
          </a:p>
          <a:p>
            <a:r>
              <a:rPr lang="en-US" dirty="0"/>
              <a:t>/*</a:t>
            </a:r>
            <a:r>
              <a:rPr lang="en-US" dirty="0" err="1"/>
              <a:t>willIGetNewPhone.then</a:t>
            </a:r>
            <a:r>
              <a:rPr lang="en-US" dirty="0"/>
              <a:t>(function (fulfilled) </a:t>
            </a:r>
          </a:p>
          <a:p>
            <a:r>
              <a:rPr lang="en-US" dirty="0"/>
              <a:t>		            {</a:t>
            </a:r>
          </a:p>
          <a:p>
            <a:r>
              <a:rPr lang="en-US" dirty="0"/>
              <a:t>				console.log(fulfilled);</a:t>
            </a:r>
          </a:p>
        </p:txBody>
      </p:sp>
    </p:spTree>
    <p:extLst>
      <p:ext uri="{BB962C8B-B14F-4D97-AF65-F5344CB8AC3E}">
        <p14:creationId xmlns:p14="http://schemas.microsoft.com/office/powerpoint/2010/main" val="292010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44904"/>
            <a:ext cx="11963643" cy="3416320"/>
          </a:xfrm>
          <a:prstGeom prst="rect">
            <a:avLst/>
          </a:prstGeom>
          <a:noFill/>
        </p:spPr>
        <p:txBody>
          <a:bodyPr wrap="square" rtlCol="0">
            <a:spAutoFit/>
          </a:bodyPr>
          <a:lstStyle/>
          <a:p>
            <a:r>
              <a:rPr lang="en-US" dirty="0"/>
              <a:t>	</a:t>
            </a:r>
          </a:p>
          <a:p>
            <a:r>
              <a:rPr lang="en-US" dirty="0"/>
              <a:t>         					// output: { brand: 'Samsung', color: 'black' }</a:t>
            </a:r>
          </a:p>
          <a:p>
            <a:r>
              <a:rPr lang="en-US" dirty="0"/>
              <a:t>        })</a:t>
            </a:r>
          </a:p>
          <a:p>
            <a:r>
              <a:rPr lang="en-US" dirty="0"/>
              <a:t>        .catch(function (error) </a:t>
            </a:r>
          </a:p>
          <a:p>
            <a:r>
              <a:rPr lang="en-US" dirty="0"/>
              <a:t>                    {</a:t>
            </a:r>
          </a:p>
          <a:p>
            <a:r>
              <a:rPr lang="en-US" dirty="0"/>
              <a:t>		console.log(</a:t>
            </a:r>
            <a:r>
              <a:rPr lang="en-US" dirty="0" err="1"/>
              <a:t>error.message</a:t>
            </a:r>
            <a:r>
              <a:rPr lang="en-US" dirty="0"/>
              <a:t>);</a:t>
            </a:r>
          </a:p>
          <a:p>
            <a:r>
              <a:rPr lang="en-US" dirty="0"/>
              <a:t>	   });</a:t>
            </a:r>
          </a:p>
          <a:p>
            <a:endParaRPr lang="en-US" dirty="0"/>
          </a:p>
          <a:p>
            <a:r>
              <a:rPr lang="en-US" dirty="0"/>
              <a:t>*/</a:t>
            </a:r>
          </a:p>
          <a:p>
            <a:endParaRPr lang="en-US" dirty="0"/>
          </a:p>
          <a:p>
            <a:endParaRPr lang="en-US" b="1" dirty="0"/>
          </a:p>
          <a:p>
            <a:endParaRPr lang="en-IN" b="1" dirty="0"/>
          </a:p>
        </p:txBody>
      </p:sp>
    </p:spTree>
    <p:extLst>
      <p:ext uri="{BB962C8B-B14F-4D97-AF65-F5344CB8AC3E}">
        <p14:creationId xmlns:p14="http://schemas.microsoft.com/office/powerpoint/2010/main" val="2517413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6186309"/>
          </a:xfrm>
          <a:prstGeom prst="rect">
            <a:avLst/>
          </a:prstGeom>
          <a:noFill/>
        </p:spPr>
        <p:txBody>
          <a:bodyPr wrap="square" rtlCol="0">
            <a:spAutoFit/>
          </a:bodyPr>
          <a:lstStyle/>
          <a:p>
            <a:r>
              <a:rPr lang="en-US" b="1" dirty="0"/>
              <a:t>Promise Chaining</a:t>
            </a:r>
          </a:p>
          <a:p>
            <a:pPr marL="285750" indent="-285750">
              <a:buFont typeface="Arial" panose="020B0604020202020204" pitchFamily="34" charset="0"/>
              <a:buChar char="•"/>
            </a:pPr>
            <a:r>
              <a:rPr lang="en-US" dirty="0"/>
              <a:t>Promises are chainable.</a:t>
            </a:r>
          </a:p>
          <a:p>
            <a:pPr marL="285750" indent="-285750">
              <a:buFont typeface="Arial" panose="020B0604020202020204" pitchFamily="34" charset="0"/>
              <a:buChar char="•"/>
            </a:pPr>
            <a:endParaRPr lang="en-US" dirty="0"/>
          </a:p>
          <a:p>
            <a:r>
              <a:rPr lang="en-US" b="1" dirty="0"/>
              <a:t>Example</a:t>
            </a:r>
          </a:p>
          <a:p>
            <a:r>
              <a:rPr lang="en-US" dirty="0"/>
              <a:t>Let's say, you, the kid, </a:t>
            </a:r>
            <a:r>
              <a:rPr lang="en-US" b="1" dirty="0"/>
              <a:t>promise</a:t>
            </a:r>
            <a:r>
              <a:rPr lang="en-US" dirty="0"/>
              <a:t> your friend that you will </a:t>
            </a:r>
            <a:r>
              <a:rPr lang="en-US" b="1" dirty="0"/>
              <a:t>show them</a:t>
            </a:r>
            <a:r>
              <a:rPr lang="en-US" dirty="0"/>
              <a:t> the new phone when your mom buy you one.</a:t>
            </a:r>
          </a:p>
          <a:p>
            <a:r>
              <a:rPr lang="en-US" dirty="0"/>
              <a:t>That is another promise.</a:t>
            </a:r>
          </a:p>
          <a:p>
            <a:endParaRPr lang="en-US" b="1" dirty="0"/>
          </a:p>
          <a:p>
            <a:r>
              <a:rPr lang="en-US" b="1" dirty="0"/>
              <a:t>Previous code…</a:t>
            </a:r>
          </a:p>
          <a:p>
            <a:r>
              <a:rPr lang="en-US" dirty="0" err="1"/>
              <a:t>var</a:t>
            </a:r>
            <a:r>
              <a:rPr lang="en-US" dirty="0"/>
              <a:t> </a:t>
            </a:r>
            <a:r>
              <a:rPr lang="en-US" dirty="0" err="1"/>
              <a:t>showOff</a:t>
            </a:r>
            <a:r>
              <a:rPr lang="en-US" dirty="0"/>
              <a:t> = function (phone)</a:t>
            </a:r>
          </a:p>
          <a:p>
            <a:r>
              <a:rPr lang="en-US" dirty="0"/>
              <a:t>	       {</a:t>
            </a:r>
          </a:p>
          <a:p>
            <a:r>
              <a:rPr lang="en-US" dirty="0"/>
              <a:t>    		return new Promise( function (resolve, reject) </a:t>
            </a:r>
          </a:p>
          <a:p>
            <a:r>
              <a:rPr lang="en-US" dirty="0"/>
              <a:t>			                    {</a:t>
            </a:r>
          </a:p>
          <a:p>
            <a:r>
              <a:rPr lang="en-US" dirty="0"/>
              <a:t>            					</a:t>
            </a:r>
            <a:r>
              <a:rPr lang="en-US" dirty="0" err="1"/>
              <a:t>var</a:t>
            </a:r>
            <a:r>
              <a:rPr lang="en-US" dirty="0"/>
              <a:t> message = 'Hey friend, I have a new ' +</a:t>
            </a:r>
          </a:p>
          <a:p>
            <a:r>
              <a:rPr lang="en-US" dirty="0"/>
              <a:t>                					</a:t>
            </a:r>
            <a:r>
              <a:rPr lang="en-US" dirty="0" err="1"/>
              <a:t>phone.color</a:t>
            </a:r>
            <a:r>
              <a:rPr lang="en-US" dirty="0"/>
              <a:t> + ' ' + </a:t>
            </a:r>
            <a:r>
              <a:rPr lang="en-US" dirty="0" err="1"/>
              <a:t>phone.brand</a:t>
            </a:r>
            <a:r>
              <a:rPr lang="en-US" dirty="0"/>
              <a:t> + ' phone';</a:t>
            </a:r>
          </a:p>
          <a:p>
            <a:r>
              <a:rPr lang="en-US" dirty="0"/>
              <a:t>	            				resolve(message);</a:t>
            </a:r>
          </a:p>
          <a:p>
            <a:r>
              <a:rPr lang="en-US" dirty="0"/>
              <a:t>        				   }</a:t>
            </a:r>
          </a:p>
          <a:p>
            <a:r>
              <a:rPr lang="en-US" dirty="0"/>
              <a:t>   				);</a:t>
            </a:r>
          </a:p>
          <a:p>
            <a:r>
              <a:rPr lang="en-US" dirty="0"/>
              <a:t>	       };</a:t>
            </a:r>
          </a:p>
          <a:p>
            <a:r>
              <a:rPr lang="en-US" dirty="0" err="1"/>
              <a:t>willIGetNewPhone.then</a:t>
            </a:r>
            <a:r>
              <a:rPr lang="en-US" dirty="0"/>
              <a:t>(</a:t>
            </a:r>
            <a:r>
              <a:rPr lang="en-US" dirty="0" err="1"/>
              <a:t>showOff</a:t>
            </a:r>
            <a:r>
              <a:rPr lang="en-US" dirty="0"/>
              <a:t>).then(</a:t>
            </a:r>
            <a:r>
              <a:rPr lang="en-US" dirty="0" err="1"/>
              <a:t>onResolved</a:t>
            </a:r>
            <a:r>
              <a:rPr lang="en-US" dirty="0"/>
              <a:t>).catch(</a:t>
            </a:r>
            <a:r>
              <a:rPr lang="en-US" dirty="0" err="1"/>
              <a:t>onReject</a:t>
            </a:r>
            <a:r>
              <a:rPr lang="en-US" dirty="0"/>
              <a:t>);</a:t>
            </a:r>
          </a:p>
          <a:p>
            <a:endParaRPr lang="en-US" dirty="0"/>
          </a:p>
          <a:p>
            <a:endParaRPr lang="en-US" dirty="0"/>
          </a:p>
          <a:p>
            <a:endParaRPr lang="en-IN" b="1" dirty="0"/>
          </a:p>
        </p:txBody>
      </p:sp>
    </p:spTree>
    <p:extLst>
      <p:ext uri="{BB962C8B-B14F-4D97-AF65-F5344CB8AC3E}">
        <p14:creationId xmlns:p14="http://schemas.microsoft.com/office/powerpoint/2010/main" val="3607073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247317"/>
          </a:xfrm>
          <a:prstGeom prst="rect">
            <a:avLst/>
          </a:prstGeom>
          <a:noFill/>
        </p:spPr>
        <p:txBody>
          <a:bodyPr wrap="square" rtlCol="0">
            <a:spAutoFit/>
          </a:bodyPr>
          <a:lstStyle/>
          <a:p>
            <a:r>
              <a:rPr lang="en-US" b="1" dirty="0"/>
              <a:t>Promise are Asynchronous</a:t>
            </a:r>
          </a:p>
          <a:p>
            <a:pPr marL="285750" indent="-285750">
              <a:buFont typeface="Arial" panose="020B0604020202020204" pitchFamily="34" charset="0"/>
              <a:buChar char="•"/>
            </a:pPr>
            <a:r>
              <a:rPr lang="en-US" dirty="0"/>
              <a:t>Promises are chainable.</a:t>
            </a:r>
          </a:p>
          <a:p>
            <a:r>
              <a:rPr lang="en-US" b="1" dirty="0"/>
              <a:t>Example</a:t>
            </a:r>
          </a:p>
          <a:p>
            <a:r>
              <a:rPr lang="en-US" dirty="0" err="1"/>
              <a:t>var</a:t>
            </a:r>
            <a:r>
              <a:rPr lang="en-US" dirty="0"/>
              <a:t> </a:t>
            </a:r>
            <a:r>
              <a:rPr lang="en-US" dirty="0" err="1"/>
              <a:t>askMom</a:t>
            </a:r>
            <a:r>
              <a:rPr lang="en-US" dirty="0"/>
              <a:t> = function () </a:t>
            </a:r>
          </a:p>
          <a:p>
            <a:r>
              <a:rPr lang="en-US" dirty="0"/>
              <a:t>	        {</a:t>
            </a:r>
          </a:p>
          <a:p>
            <a:r>
              <a:rPr lang="en-US" dirty="0"/>
              <a:t>    		console.log('before asking Mom'); // log before</a:t>
            </a:r>
          </a:p>
          <a:p>
            <a:r>
              <a:rPr lang="en-US" dirty="0"/>
              <a:t>    		</a:t>
            </a:r>
            <a:r>
              <a:rPr lang="en-US" dirty="0" err="1"/>
              <a:t>willIGetNewPhone.then</a:t>
            </a:r>
            <a:r>
              <a:rPr lang="en-US" dirty="0"/>
              <a:t>(</a:t>
            </a:r>
            <a:r>
              <a:rPr lang="en-US" dirty="0" err="1"/>
              <a:t>showOff</a:t>
            </a:r>
            <a:r>
              <a:rPr lang="en-US" dirty="0"/>
              <a:t>)</a:t>
            </a:r>
          </a:p>
          <a:p>
            <a:r>
              <a:rPr lang="en-US" dirty="0"/>
              <a:t>       			                .then(</a:t>
            </a:r>
            <a:r>
              <a:rPr lang="en-US" dirty="0" err="1"/>
              <a:t>onResolved</a:t>
            </a:r>
            <a:r>
              <a:rPr lang="en-US" dirty="0"/>
              <a:t>)</a:t>
            </a:r>
          </a:p>
          <a:p>
            <a:r>
              <a:rPr lang="en-US" dirty="0"/>
              <a:t>        				.catch(</a:t>
            </a:r>
            <a:r>
              <a:rPr lang="en-US" dirty="0" err="1"/>
              <a:t>onReject</a:t>
            </a:r>
            <a:r>
              <a:rPr lang="en-US" dirty="0"/>
              <a:t>);</a:t>
            </a:r>
          </a:p>
          <a:p>
            <a:r>
              <a:rPr lang="en-US" dirty="0"/>
              <a:t>   		console.log('after asking mom'); // log after</a:t>
            </a:r>
          </a:p>
          <a:p>
            <a:r>
              <a:rPr lang="en-US" dirty="0"/>
              <a:t>	       }</a:t>
            </a:r>
          </a:p>
          <a:p>
            <a:endParaRPr lang="en-US" dirty="0"/>
          </a:p>
          <a:p>
            <a:r>
              <a:rPr lang="en-US" dirty="0" err="1"/>
              <a:t>askMom</a:t>
            </a:r>
            <a:r>
              <a:rPr lang="en-US" dirty="0"/>
              <a:t>();</a:t>
            </a:r>
          </a:p>
          <a:p>
            <a:endParaRPr lang="en-US" dirty="0"/>
          </a:p>
          <a:p>
            <a:endParaRPr lang="en-IN" b="1" dirty="0"/>
          </a:p>
        </p:txBody>
      </p:sp>
    </p:spTree>
    <p:extLst>
      <p:ext uri="{BB962C8B-B14F-4D97-AF65-F5344CB8AC3E}">
        <p14:creationId xmlns:p14="http://schemas.microsoft.com/office/powerpoint/2010/main" val="13258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5355312"/>
          </a:xfrm>
          <a:prstGeom prst="rect">
            <a:avLst/>
          </a:prstGeom>
          <a:noFill/>
        </p:spPr>
        <p:txBody>
          <a:bodyPr wrap="square" rtlCol="0">
            <a:spAutoFit/>
          </a:bodyPr>
          <a:lstStyle/>
          <a:p>
            <a:pPr marL="742950" lvl="1" indent="-285750">
              <a:buFont typeface="Arial" panose="020B0604020202020204" pitchFamily="34" charset="0"/>
              <a:buChar char="•"/>
            </a:pPr>
            <a:r>
              <a:rPr lang="en-US" b="1" dirty="0"/>
              <a:t>Multiline strings</a:t>
            </a:r>
          </a:p>
          <a:p>
            <a:pPr lvl="1"/>
            <a:r>
              <a:rPr lang="en-US" b="1" dirty="0"/>
              <a:t>      Example:</a:t>
            </a:r>
          </a:p>
          <a:p>
            <a:pPr lvl="1"/>
            <a:r>
              <a:rPr lang="en-US" b="1" dirty="0"/>
              <a:t>         </a:t>
            </a:r>
            <a:r>
              <a:rPr lang="en-US" dirty="0"/>
              <a:t>Multiline strings in JavaScript have required hacky workarounds for some time. Current solutions for them  </a:t>
            </a:r>
          </a:p>
          <a:p>
            <a:pPr lvl="1"/>
            <a:r>
              <a:rPr lang="en-US" dirty="0"/>
              <a:t>         require that strings either exist on a single line or be split into multiline strings using a \ (</a:t>
            </a:r>
            <a:r>
              <a:rPr lang="en-US" dirty="0" err="1"/>
              <a:t>blackslash</a:t>
            </a:r>
            <a:r>
              <a:rPr lang="en-US" dirty="0"/>
              <a:t>) before </a:t>
            </a:r>
          </a:p>
          <a:p>
            <a:pPr lvl="1"/>
            <a:r>
              <a:rPr lang="en-US" dirty="0"/>
              <a:t>         each newline. </a:t>
            </a:r>
          </a:p>
          <a:p>
            <a:pPr lvl="1"/>
            <a:r>
              <a:rPr lang="en-US" dirty="0"/>
              <a:t>		</a:t>
            </a:r>
            <a:r>
              <a:rPr lang="en-US" dirty="0" err="1"/>
              <a:t>var</a:t>
            </a:r>
            <a:r>
              <a:rPr lang="en-US" dirty="0"/>
              <a:t> greeting = "</a:t>
            </a:r>
            <a:r>
              <a:rPr lang="en-US" dirty="0" err="1"/>
              <a:t>Yo</a:t>
            </a:r>
            <a:r>
              <a:rPr lang="en-US" dirty="0"/>
              <a:t> \</a:t>
            </a:r>
          </a:p>
          <a:p>
            <a:pPr lvl="1"/>
            <a:r>
              <a:rPr lang="en-US" dirty="0"/>
              <a:t>		World";</a:t>
            </a:r>
          </a:p>
          <a:p>
            <a:pPr lvl="1"/>
            <a:endParaRPr lang="en-US" dirty="0"/>
          </a:p>
          <a:p>
            <a:pPr lvl="1"/>
            <a:r>
              <a:rPr lang="en-US" dirty="0"/>
              <a:t>         One can also use string concatenation to fake multiline support, but this equally leaves something to be </a:t>
            </a:r>
          </a:p>
          <a:p>
            <a:pPr lvl="1"/>
            <a:r>
              <a:rPr lang="en-US" dirty="0"/>
              <a:t>         desired:</a:t>
            </a:r>
          </a:p>
          <a:p>
            <a:pPr lvl="1"/>
            <a:endParaRPr lang="en-US" dirty="0"/>
          </a:p>
          <a:p>
            <a:pPr lvl="1"/>
            <a:r>
              <a:rPr lang="en-US" dirty="0"/>
              <a:t>		</a:t>
            </a:r>
            <a:r>
              <a:rPr lang="en-US" dirty="0" err="1"/>
              <a:t>var</a:t>
            </a:r>
            <a:r>
              <a:rPr lang="en-US" dirty="0"/>
              <a:t> greeting = "</a:t>
            </a:r>
            <a:r>
              <a:rPr lang="en-US" dirty="0" err="1"/>
              <a:t>Yo</a:t>
            </a:r>
            <a:r>
              <a:rPr lang="en-US" dirty="0"/>
              <a:t> " +</a:t>
            </a:r>
          </a:p>
          <a:p>
            <a:pPr lvl="1"/>
            <a:r>
              <a:rPr lang="en-US" dirty="0"/>
              <a:t>		"World";</a:t>
            </a:r>
          </a:p>
          <a:p>
            <a:pPr lvl="1"/>
            <a:endParaRPr lang="en-US" dirty="0"/>
          </a:p>
          <a:p>
            <a:pPr lvl="1"/>
            <a:r>
              <a:rPr lang="en-US" dirty="0"/>
              <a:t>        Template Strings significantly simplify multiline strings. Simply include newlines where they are needed. Any        </a:t>
            </a:r>
          </a:p>
          <a:p>
            <a:pPr lvl="1"/>
            <a:r>
              <a:rPr lang="en-US" dirty="0"/>
              <a:t>        whitespace inside of the </a:t>
            </a:r>
            <a:r>
              <a:rPr lang="en-US" dirty="0" err="1"/>
              <a:t>backtick</a:t>
            </a:r>
            <a:r>
              <a:rPr lang="en-US" dirty="0"/>
              <a:t> syntax will also be considered part of the string.</a:t>
            </a:r>
          </a:p>
          <a:p>
            <a:pPr lvl="1"/>
            <a:endParaRPr lang="en-US" dirty="0"/>
          </a:p>
          <a:p>
            <a:pPr lvl="1"/>
            <a:r>
              <a:rPr lang="en-US" dirty="0"/>
              <a:t>	console.log(`string text line 1</a:t>
            </a:r>
          </a:p>
          <a:p>
            <a:pPr lvl="1"/>
            <a:r>
              <a:rPr lang="en-US" dirty="0"/>
              <a:t>	string text line 2`);</a:t>
            </a:r>
          </a:p>
        </p:txBody>
      </p:sp>
    </p:spTree>
    <p:extLst>
      <p:ext uri="{BB962C8B-B14F-4D97-AF65-F5344CB8AC3E}">
        <p14:creationId xmlns:p14="http://schemas.microsoft.com/office/powerpoint/2010/main" val="1446760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6252" y="4336573"/>
            <a:ext cx="8318034" cy="297454"/>
          </a:xfrm>
          <a:prstGeom prst="rect">
            <a:avLst/>
          </a:prstGeom>
          <a:noFill/>
        </p:spPr>
        <p:txBody>
          <a:bodyPr wrap="square" rtlCol="0">
            <a:spAutoFit/>
          </a:bodyPr>
          <a:lstStyle/>
          <a:p>
            <a:pPr algn="ctr" defTabSz="609468"/>
            <a:r>
              <a:rPr lang="en-US" sz="1333" b="1" dirty="0">
                <a:solidFill>
                  <a:prstClr val="white">
                    <a:lumMod val="65000"/>
                  </a:prstClr>
                </a:solidFill>
                <a:latin typeface="Arial" pitchFamily="34" charset="0"/>
                <a:cs typeface="Arial" pitchFamily="34" charset="0"/>
              </a:rPr>
              <a:t>Our Locations: China | Costa Rica | India | Mauritius | Philippines | Poland | Singapore | U.K. | U.S.A.</a:t>
            </a:r>
          </a:p>
        </p:txBody>
      </p:sp>
      <p:sp>
        <p:nvSpPr>
          <p:cNvPr id="7" name="TextBox 6"/>
          <p:cNvSpPr txBox="1"/>
          <p:nvPr/>
        </p:nvSpPr>
        <p:spPr>
          <a:xfrm>
            <a:off x="2025638" y="2840535"/>
            <a:ext cx="8012927" cy="707886"/>
          </a:xfrm>
          <a:prstGeom prst="rect">
            <a:avLst/>
          </a:prstGeom>
          <a:noFill/>
        </p:spPr>
        <p:txBody>
          <a:bodyPr wrap="square" rtlCol="0">
            <a:spAutoFit/>
          </a:bodyPr>
          <a:lstStyle/>
          <a:p>
            <a:pPr algn="ctr" defTabSz="609468"/>
            <a:r>
              <a:rPr lang="en-US" sz="4000" b="1" spc="-50" dirty="0">
                <a:solidFill>
                  <a:prstClr val="black">
                    <a:lumMod val="65000"/>
                    <a:lumOff val="35000"/>
                  </a:prstClr>
                </a:solidFill>
                <a:latin typeface="Arial" pitchFamily="34" charset="0"/>
                <a:cs typeface="Arial" pitchFamily="34" charset="0"/>
              </a:rPr>
              <a:t>Thank You</a:t>
            </a:r>
          </a:p>
        </p:txBody>
      </p:sp>
      <p:sp>
        <p:nvSpPr>
          <p:cNvPr id="2" name="Slide Number Placeholder 1"/>
          <p:cNvSpPr>
            <a:spLocks noGrp="1"/>
          </p:cNvSpPr>
          <p:nvPr>
            <p:ph type="sldNum" sz="quarter" idx="4"/>
          </p:nvPr>
        </p:nvSpPr>
        <p:spPr/>
        <p:txBody>
          <a:bodyPr/>
          <a:lstStyle/>
          <a:p>
            <a:fld id="{B2D16DD7-B5C5-45A5-A717-315AD83FA21E}" type="slidenum">
              <a:rPr lang="en-IN" smtClean="0">
                <a:solidFill>
                  <a:prstClr val="white"/>
                </a:solidFill>
              </a:rPr>
              <a:pPr/>
              <a:t>40</a:t>
            </a:fld>
            <a:endParaRPr lang="en-IN" dirty="0">
              <a:solidFill>
                <a:prstClr val="white"/>
              </a:solidFill>
            </a:endParaRPr>
          </a:p>
        </p:txBody>
      </p:sp>
    </p:spTree>
    <p:extLst>
      <p:ext uri="{BB962C8B-B14F-4D97-AF65-F5344CB8AC3E}">
        <p14:creationId xmlns:p14="http://schemas.microsoft.com/office/powerpoint/2010/main" val="109496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Tagged 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dirty="0"/>
              <a:t>Tagged Templates transform a Template String by placing a function name before the template string. </a:t>
            </a:r>
          </a:p>
          <a:p>
            <a:r>
              <a:rPr lang="en-US" b="1" dirty="0"/>
              <a:t>Example:</a:t>
            </a:r>
          </a:p>
          <a:p>
            <a:endParaRPr lang="en-US" dirty="0"/>
          </a:p>
          <a:p>
            <a:r>
              <a:rPr lang="en-US" dirty="0"/>
              <a:t>	</a:t>
            </a:r>
            <a:r>
              <a:rPr lang="en-US" dirty="0" err="1"/>
              <a:t>fn`Hello</a:t>
            </a:r>
            <a:r>
              <a:rPr lang="en-US" dirty="0"/>
              <a:t> ${you}! You're looking ${adjective} today!`</a:t>
            </a:r>
          </a:p>
          <a:p>
            <a:r>
              <a:rPr lang="en-US" dirty="0"/>
              <a:t>	</a:t>
            </a:r>
          </a:p>
          <a:p>
            <a:r>
              <a:rPr lang="en-US" dirty="0"/>
              <a:t>	equivalent to</a:t>
            </a:r>
          </a:p>
          <a:p>
            <a:endParaRPr lang="en-US" dirty="0"/>
          </a:p>
          <a:p>
            <a:r>
              <a:rPr lang="en-US" dirty="0"/>
              <a:t>	</a:t>
            </a:r>
            <a:r>
              <a:rPr lang="en-US" dirty="0" err="1"/>
              <a:t>fn</a:t>
            </a:r>
            <a:r>
              <a:rPr lang="en-US" dirty="0"/>
              <a:t>(["Hello ", "! You're looking ", " today!"], you, adjective); </a:t>
            </a:r>
          </a:p>
          <a:p>
            <a:endParaRPr lang="en-US" dirty="0"/>
          </a:p>
          <a:p>
            <a:r>
              <a:rPr lang="en-US" dirty="0"/>
              <a:t>	function </a:t>
            </a:r>
            <a:r>
              <a:rPr lang="en-US" dirty="0" err="1"/>
              <a:t>fn</a:t>
            </a:r>
            <a:r>
              <a:rPr lang="en-US" dirty="0"/>
              <a:t>(strings=[], ...values)</a:t>
            </a:r>
          </a:p>
          <a:p>
            <a:r>
              <a:rPr lang="en-US" dirty="0"/>
              <a:t>	{</a:t>
            </a:r>
          </a:p>
          <a:p>
            <a:r>
              <a:rPr lang="en-US" dirty="0"/>
              <a:t> 		 let result = strings[0];</a:t>
            </a:r>
          </a:p>
          <a:p>
            <a:r>
              <a:rPr lang="en-US" dirty="0"/>
              <a:t> 		 </a:t>
            </a:r>
            <a:r>
              <a:rPr lang="en-US" dirty="0" err="1"/>
              <a:t>values.forEach</a:t>
            </a:r>
            <a:r>
              <a:rPr lang="en-US" dirty="0"/>
              <a:t>((value, index) =&gt;    result += </a:t>
            </a:r>
            <a:r>
              <a:rPr lang="en-US" dirty="0" err="1"/>
              <a:t>value.toUpperCase</a:t>
            </a:r>
            <a:r>
              <a:rPr lang="en-US" dirty="0"/>
              <a:t>() + strings[index + 1]);</a:t>
            </a:r>
          </a:p>
          <a:p>
            <a:r>
              <a:rPr lang="en-US" dirty="0"/>
              <a:t>  		return result;</a:t>
            </a:r>
          </a:p>
          <a:p>
            <a:r>
              <a:rPr lang="en-US" dirty="0"/>
              <a:t>	}</a:t>
            </a:r>
          </a:p>
          <a:p>
            <a:r>
              <a:rPr lang="en-US" dirty="0"/>
              <a:t>	let you = 'Mark';</a:t>
            </a:r>
          </a:p>
          <a:p>
            <a:r>
              <a:rPr lang="en-US" dirty="0"/>
              <a:t>	let adjective = 'fresh';</a:t>
            </a:r>
          </a:p>
          <a:p>
            <a:r>
              <a:rPr lang="en-US" dirty="0"/>
              <a:t>	console.log(</a:t>
            </a:r>
            <a:r>
              <a:rPr lang="en-US" dirty="0" err="1"/>
              <a:t>fn`Hello</a:t>
            </a:r>
            <a:r>
              <a:rPr lang="en-US" dirty="0"/>
              <a:t> ${you}! You're looking ${adjective} today!`); // Hello MARK! You're looking FRESH today! 	console.log(</a:t>
            </a:r>
            <a:r>
              <a:rPr lang="en-US" dirty="0" err="1"/>
              <a:t>fn</a:t>
            </a:r>
            <a:r>
              <a:rPr lang="en-US" dirty="0"/>
              <a:t>(["Hello ", "! You're looking ", " today!"], you, adjective)); // Hello MARK! You're looking FRESH today!</a:t>
            </a:r>
          </a:p>
        </p:txBody>
      </p:sp>
    </p:spTree>
    <p:extLst>
      <p:ext uri="{BB962C8B-B14F-4D97-AF65-F5344CB8AC3E}">
        <p14:creationId xmlns:p14="http://schemas.microsoft.com/office/powerpoint/2010/main" val="112401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Object literals make it easy to quickly create objects with properties inside the curly braces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create an object, we simply notate a list of key: value pairs delimited by comma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ES6 makes the declaring of object literals concise and thus easier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major ways it does this are :</a:t>
            </a:r>
          </a:p>
          <a:p>
            <a:pPr marL="742950" lvl="1" indent="-285750">
              <a:buFont typeface="Arial" panose="020B0604020202020204" pitchFamily="34" charset="0"/>
              <a:buChar char="•"/>
            </a:pPr>
            <a:r>
              <a:rPr lang="en-US" dirty="0"/>
              <a:t>It provides a shorthand syntax for initializing properties from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It provides a shorthand syntax for defining function methods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It enables the ability to have computed property names in an object literal definition</a:t>
            </a:r>
          </a:p>
        </p:txBody>
      </p:sp>
    </p:spTree>
    <p:extLst>
      <p:ext uri="{BB962C8B-B14F-4D97-AF65-F5344CB8AC3E}">
        <p14:creationId xmlns:p14="http://schemas.microsoft.com/office/powerpoint/2010/main" val="259095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Initializing Properties</a:t>
            </a:r>
          </a:p>
          <a:p>
            <a:pPr marL="285750" indent="-285750">
              <a:buFont typeface="Arial" panose="020B0604020202020204" pitchFamily="34" charset="0"/>
              <a:buChar char="•"/>
            </a:pPr>
            <a:endParaRPr lang="en-US" b="1" dirty="0"/>
          </a:p>
          <a:p>
            <a:r>
              <a:rPr lang="en-US" dirty="0"/>
              <a:t>	//ES5</a:t>
            </a:r>
          </a:p>
          <a:p>
            <a:r>
              <a:rPr lang="en-US" dirty="0"/>
              <a:t>    	function </a:t>
            </a:r>
            <a:r>
              <a:rPr lang="en-US" dirty="0" err="1"/>
              <a:t>getLaptop</a:t>
            </a:r>
            <a:r>
              <a:rPr lang="en-US" dirty="0"/>
              <a:t>(make, model, year) </a:t>
            </a:r>
          </a:p>
          <a:p>
            <a:r>
              <a:rPr lang="en-US" dirty="0"/>
              <a:t>	{</a:t>
            </a:r>
          </a:p>
          <a:p>
            <a:r>
              <a:rPr lang="en-US" dirty="0"/>
              <a:t>        		return {</a:t>
            </a:r>
          </a:p>
          <a:p>
            <a:r>
              <a:rPr lang="en-US" dirty="0"/>
              <a:t>           			 make: make,</a:t>
            </a:r>
          </a:p>
          <a:p>
            <a:r>
              <a:rPr lang="en-US" dirty="0"/>
              <a:t>            			 model: model,</a:t>
            </a:r>
          </a:p>
          <a:p>
            <a:r>
              <a:rPr lang="en-US" dirty="0"/>
              <a:t>            			 year: year</a:t>
            </a:r>
          </a:p>
          <a:p>
            <a:r>
              <a:rPr lang="en-US" dirty="0"/>
              <a:t>        		            }</a:t>
            </a:r>
          </a:p>
          <a:p>
            <a:r>
              <a:rPr lang="en-US" dirty="0"/>
              <a:t>    	}</a:t>
            </a:r>
          </a:p>
          <a:p>
            <a:endParaRPr lang="en-US" dirty="0"/>
          </a:p>
          <a:p>
            <a:r>
              <a:rPr lang="en-US" dirty="0"/>
              <a:t>    	</a:t>
            </a:r>
            <a:r>
              <a:rPr lang="en-US" dirty="0" err="1"/>
              <a:t>getLaptop</a:t>
            </a:r>
            <a:r>
              <a:rPr lang="en-US" dirty="0"/>
              <a:t>("Apple", "MacBook", "2015");// {make: "Apple", model: "MacBook", year: "2015"}</a:t>
            </a:r>
          </a:p>
        </p:txBody>
      </p:sp>
    </p:spTree>
    <p:extLst>
      <p:ext uri="{BB962C8B-B14F-4D97-AF65-F5344CB8AC3E}">
        <p14:creationId xmlns:p14="http://schemas.microsoft.com/office/powerpoint/2010/main" val="103605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Initializing Properties</a:t>
            </a:r>
          </a:p>
          <a:p>
            <a:pPr marL="285750" indent="-285750">
              <a:buFont typeface="Arial" panose="020B0604020202020204" pitchFamily="34" charset="0"/>
              <a:buChar char="•"/>
            </a:pPr>
            <a:endParaRPr lang="en-US" b="1" dirty="0"/>
          </a:p>
          <a:p>
            <a:r>
              <a:rPr lang="en-US" dirty="0"/>
              <a:t>	//ES6</a:t>
            </a:r>
          </a:p>
          <a:p>
            <a:r>
              <a:rPr lang="en-US" dirty="0"/>
              <a:t>	function </a:t>
            </a:r>
            <a:r>
              <a:rPr lang="en-US" dirty="0" err="1"/>
              <a:t>getLaptop</a:t>
            </a:r>
            <a:r>
              <a:rPr lang="en-US" dirty="0"/>
              <a:t>(make, model, year)</a:t>
            </a:r>
          </a:p>
          <a:p>
            <a:r>
              <a:rPr lang="en-US" dirty="0"/>
              <a:t>	{</a:t>
            </a:r>
          </a:p>
          <a:p>
            <a:r>
              <a:rPr lang="en-US" dirty="0"/>
              <a:t>        		return {</a:t>
            </a:r>
          </a:p>
          <a:p>
            <a:r>
              <a:rPr lang="en-US" dirty="0"/>
              <a:t>            			make,</a:t>
            </a:r>
          </a:p>
          <a:p>
            <a:r>
              <a:rPr lang="en-US" dirty="0"/>
              <a:t>            			model,</a:t>
            </a:r>
          </a:p>
          <a:p>
            <a:r>
              <a:rPr lang="en-US" dirty="0"/>
              <a:t>           			year</a:t>
            </a:r>
          </a:p>
          <a:p>
            <a:r>
              <a:rPr lang="en-US" dirty="0"/>
              <a:t>       		           }</a:t>
            </a:r>
          </a:p>
          <a:p>
            <a:r>
              <a:rPr lang="en-US" dirty="0"/>
              <a:t>    	}</a:t>
            </a:r>
          </a:p>
          <a:p>
            <a:endParaRPr lang="en-US" dirty="0"/>
          </a:p>
          <a:p>
            <a:r>
              <a:rPr lang="en-US" dirty="0"/>
              <a:t>   	 </a:t>
            </a:r>
            <a:r>
              <a:rPr lang="en-US" dirty="0" err="1"/>
              <a:t>getLaptop</a:t>
            </a:r>
            <a:r>
              <a:rPr lang="en-US" dirty="0"/>
              <a:t>("Apple", "MacBook", "2015"); // {make: "Apple", model: "MacBook", year: "2015"}</a:t>
            </a:r>
          </a:p>
          <a:p>
            <a:endParaRPr lang="en-US" dirty="0"/>
          </a:p>
          <a:p>
            <a:r>
              <a:rPr lang="en-US" dirty="0"/>
              <a:t>OR</a:t>
            </a:r>
          </a:p>
          <a:p>
            <a:endParaRPr lang="en-US" dirty="0"/>
          </a:p>
          <a:p>
            <a:r>
              <a:rPr lang="en-US" dirty="0"/>
              <a:t>	let fruit = 'apple', number = 19; </a:t>
            </a:r>
          </a:p>
          <a:p>
            <a:r>
              <a:rPr lang="en-US" dirty="0"/>
              <a:t>	let </a:t>
            </a:r>
            <a:r>
              <a:rPr lang="en-US" dirty="0" err="1"/>
              <a:t>obj</a:t>
            </a:r>
            <a:r>
              <a:rPr lang="en-US" dirty="0"/>
              <a:t> = {fruit, color: 'green', number}; </a:t>
            </a:r>
          </a:p>
          <a:p>
            <a:r>
              <a:rPr lang="en-US" dirty="0"/>
              <a:t>	console.log(</a:t>
            </a:r>
            <a:r>
              <a:rPr lang="en-US" dirty="0" err="1"/>
              <a:t>obj</a:t>
            </a:r>
            <a:r>
              <a:rPr lang="en-US" dirty="0"/>
              <a:t>); // {fruit: 'apple', color: ‘green', number: 19}</a:t>
            </a:r>
          </a:p>
        </p:txBody>
      </p:sp>
    </p:spTree>
    <p:extLst>
      <p:ext uri="{BB962C8B-B14F-4D97-AF65-F5344CB8AC3E}">
        <p14:creationId xmlns:p14="http://schemas.microsoft.com/office/powerpoint/2010/main" val="279219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Defining Methods </a:t>
            </a:r>
          </a:p>
          <a:p>
            <a:pPr marL="285750" indent="-285750">
              <a:buFont typeface="Arial" panose="020B0604020202020204" pitchFamily="34" charset="0"/>
              <a:buChar char="•"/>
            </a:pPr>
            <a:endParaRPr lang="en-US" b="1" dirty="0"/>
          </a:p>
          <a:p>
            <a:r>
              <a:rPr lang="en-US" dirty="0"/>
              <a:t>	//ES5</a:t>
            </a:r>
          </a:p>
          <a:p>
            <a:r>
              <a:rPr lang="en-US" dirty="0"/>
              <a:t>    	function </a:t>
            </a:r>
            <a:r>
              <a:rPr lang="en-US" dirty="0" err="1"/>
              <a:t>getLaptop</a:t>
            </a:r>
            <a:r>
              <a:rPr lang="en-US" dirty="0"/>
              <a:t>(make, model, year) </a:t>
            </a:r>
          </a:p>
          <a:p>
            <a:r>
              <a:rPr lang="en-US" dirty="0"/>
              <a:t>	{</a:t>
            </a:r>
          </a:p>
          <a:p>
            <a:r>
              <a:rPr lang="en-US" dirty="0"/>
              <a:t>        		return {</a:t>
            </a:r>
          </a:p>
          <a:p>
            <a:r>
              <a:rPr lang="en-US" dirty="0"/>
              <a:t>			 make: make,</a:t>
            </a:r>
          </a:p>
          <a:p>
            <a:r>
              <a:rPr lang="en-US" dirty="0"/>
              <a:t>            			 model: model,</a:t>
            </a:r>
          </a:p>
          <a:p>
            <a:r>
              <a:rPr lang="en-US" dirty="0"/>
              <a:t>            			 year: year,</a:t>
            </a:r>
          </a:p>
          <a:p>
            <a:r>
              <a:rPr lang="en-US" dirty="0"/>
              <a:t>           			 </a:t>
            </a:r>
            <a:r>
              <a:rPr lang="en-US" dirty="0" err="1"/>
              <a:t>sayModel</a:t>
            </a:r>
            <a:r>
              <a:rPr lang="en-US" dirty="0"/>
              <a:t> : function() </a:t>
            </a:r>
          </a:p>
          <a:p>
            <a:r>
              <a:rPr lang="en-US" dirty="0"/>
              <a:t>			 {</a:t>
            </a:r>
          </a:p>
          <a:p>
            <a:r>
              <a:rPr lang="en-US" dirty="0"/>
              <a:t>               				return model;</a:t>
            </a:r>
          </a:p>
          <a:p>
            <a:r>
              <a:rPr lang="en-US" dirty="0"/>
              <a:t>            			 }</a:t>
            </a:r>
          </a:p>
          <a:p>
            <a:r>
              <a:rPr lang="en-US" dirty="0"/>
              <a:t>        		           }</a:t>
            </a:r>
          </a:p>
          <a:p>
            <a:r>
              <a:rPr lang="en-US" dirty="0"/>
              <a:t> 	}   </a:t>
            </a:r>
          </a:p>
          <a:p>
            <a:endParaRPr lang="en-US" dirty="0"/>
          </a:p>
          <a:p>
            <a:r>
              <a:rPr lang="en-US" dirty="0"/>
              <a:t>    	</a:t>
            </a:r>
            <a:r>
              <a:rPr lang="en-US" dirty="0" err="1"/>
              <a:t>getLaptop</a:t>
            </a:r>
            <a:r>
              <a:rPr lang="en-US" dirty="0"/>
              <a:t>("Apple", "MacBook", "2015").</a:t>
            </a:r>
            <a:r>
              <a:rPr lang="en-US" dirty="0" err="1"/>
              <a:t>sayModel</a:t>
            </a:r>
            <a:r>
              <a:rPr lang="en-US" dirty="0"/>
              <a:t>(); //"MacBook"</a:t>
            </a:r>
          </a:p>
        </p:txBody>
      </p:sp>
    </p:spTree>
    <p:extLst>
      <p:ext uri="{BB962C8B-B14F-4D97-AF65-F5344CB8AC3E}">
        <p14:creationId xmlns:p14="http://schemas.microsoft.com/office/powerpoint/2010/main" val="2472565154"/>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9773</TotalTime>
  <Words>1644</Words>
  <Application>Microsoft Office PowerPoint</Application>
  <PresentationFormat>Widescreen</PresentationFormat>
  <Paragraphs>836</Paragraphs>
  <Slides>40</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743</cp:revision>
  <dcterms:created xsi:type="dcterms:W3CDTF">2016-06-30T15:09:23Z</dcterms:created>
  <dcterms:modified xsi:type="dcterms:W3CDTF">2019-01-29T08:45:03Z</dcterms:modified>
</cp:coreProperties>
</file>