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7C80"/>
    <a:srgbClr val="CCFFFF"/>
    <a:srgbClr val="FF99FF"/>
    <a:srgbClr val="99FFCC"/>
    <a:srgbClr val="CC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6935-ABBF-49FD-B551-65C032B5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00826-F144-45DA-AF4F-7E392F45C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479F-3C53-44B6-BAD4-D1F91487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C6C3-EAAA-4331-AC14-6FF776E9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9555-786F-4559-9A0D-18B7731C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A495-DC08-4303-BF9D-1B14368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C0AA3-DB74-42CE-AE15-6ECF2C47A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F739-F1D3-4C4C-BB71-338EC884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5BBD-C26E-46E3-80FD-2370BCC4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83FC3-B708-4F26-9DCE-B5A59314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0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2BC1E-34CD-4A00-AD17-FD4078DD5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4F669-3C4A-4DC0-807A-13B162559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B556-C4D8-4FDF-BFB0-B4612FB4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DBD1-9C7D-4BAE-85E4-5F54EFC6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2E83-91FB-4165-957C-906EE3E8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CD5B-D178-4955-99C9-0F14302D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4FF8-41C3-47F8-BF4E-CF84B88F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FC83-7F4E-48FD-9912-0B31E2D3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0C12-42A1-4903-B3EF-126ABEB9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0952-8176-48BB-9838-7039FD5B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0048-7113-4FED-9AD0-DD435611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1035-45D0-4578-8A94-548383587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45E0-EBB0-4BE6-B6E8-9644B07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0667-2D2C-4423-A164-6287910C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DE02-EAE7-4C4D-8DBE-A57381A7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DC15-DC09-48A1-A079-7EF73E00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2636-5D7D-4087-A2ED-00B078D5E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196E2-6871-4A9D-A5A6-F73D2B3F0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61DF-04B5-4B07-A087-981A9CFA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8AA1B-1951-4261-9CD8-7CD13CDE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4473-431D-4E06-AB75-C76E2D20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19F3-8DD6-413A-9E93-35E2C154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9771-E2FB-4997-A0CB-C94A0C94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AE88-6B02-4A73-80ED-33D89A480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C156D-BD27-4A0B-9514-B7EE8FAC5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895B5-C59E-47E2-9B5C-744258C4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0EAAB-48C7-4D45-AB30-3893F1E7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22139-139A-472A-907E-7FB77271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AB562-8800-492A-85ED-C2DD8EE4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9A7-9F06-4DF3-BB9C-CC1E6CA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2BDEC-A022-467D-B4E0-325B63B4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0F38C-2D7D-40CA-97F0-279C9336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4652A-9FF8-42A8-9E19-D32C2376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CEA30-48D7-47DA-BB13-A4EF7F86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C063C-66A9-4372-B78A-C46BCAD1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3F343-6752-4D61-989E-A17BE780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6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AFCE-E248-4BBD-843E-C0FBE0DF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2344-1396-443B-A50A-16EEC456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603CF-D5C9-4A70-A0D4-3080FEEF0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F329-849F-4E90-B06C-5955A266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BF2A2-5F02-4007-B952-473BC772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7EDFA-D2B7-4B18-B0F4-F7311565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9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407E-4240-4BF1-88CF-E359DFBD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EE0CE-213B-421F-A4C4-0E7E15A8C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43329-1997-47F2-A98D-96CFF6C7C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A6949-C9C6-401F-85F4-1DB9AD3F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766A1-4BA0-4C88-BD02-221665D3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251D9-2292-4C57-881B-A06660B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EEDD5-77AC-4DF3-8D57-ABD37420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1B77-EF96-4125-BEC1-9965EFB9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73D38-5AD9-4A2A-8CBF-016EE27D6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7BD4-7AC6-4BFD-AB48-36D8F8283D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870E-6D5D-4B0D-8EDC-5997ECA7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DD34-AED0-450B-927F-95D5044B6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CAE8-8269-4EDA-844D-1F634F79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7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FDDD3E-A858-4A7A-96A2-1B7868B08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7649"/>
            <a:ext cx="4191000" cy="553677"/>
          </a:xfrm>
        </p:spPr>
        <p:txBody>
          <a:bodyPr>
            <a:noAutofit/>
          </a:bodyPr>
          <a:lstStyle/>
          <a:p>
            <a:r>
              <a:rPr lang="en-GB" sz="4400" dirty="0"/>
              <a:t>Project Capstone</a:t>
            </a:r>
            <a:endParaRPr lang="en-US" sz="44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4121BB9-1A7C-4819-89B8-514C195E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7008"/>
            <a:ext cx="2116297" cy="424678"/>
          </a:xfrm>
        </p:spPr>
        <p:txBody>
          <a:bodyPr>
            <a:normAutofit/>
          </a:bodyPr>
          <a:lstStyle/>
          <a:p>
            <a:r>
              <a:rPr lang="en-GB" u="sng" dirty="0"/>
              <a:t>Staging tables</a:t>
            </a:r>
            <a:endParaRPr lang="en-US" u="sng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3CEC9A-84DB-4990-9483-C7BDABEC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39219"/>
              </p:ext>
            </p:extLst>
          </p:nvPr>
        </p:nvGraphicFramePr>
        <p:xfrm>
          <a:off x="2420776" y="1124112"/>
          <a:ext cx="2598716" cy="433150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42790">
                  <a:extLst>
                    <a:ext uri="{9D8B030D-6E8A-4147-A177-3AD203B41FA5}">
                      <a16:colId xmlns:a16="http://schemas.microsoft.com/office/drawing/2014/main" val="316033705"/>
                    </a:ext>
                  </a:extLst>
                </a:gridCol>
                <a:gridCol w="1655926">
                  <a:extLst>
                    <a:ext uri="{9D8B030D-6E8A-4147-A177-3AD203B41FA5}">
                      <a16:colId xmlns:a16="http://schemas.microsoft.com/office/drawing/2014/main" val="4174677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table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staging_ids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39739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i94_id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INTEGER IDENTITY(0,1)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78948667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CoC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06159733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3661214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PoE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96939015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landing_state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08616743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0844317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visa_issued_in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400026278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occup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570099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biryear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087574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54877184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airline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18195100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admnum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74628392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fltno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12198044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visatype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46978737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arrival_mode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6819749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visit_purpose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54053021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arrival_dt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13607170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departure_dt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69010042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DaysinUS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DECIMAL(16,5)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2586292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added_to_i94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9024600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allowed_until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55570816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entry_exit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9432899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month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INTEGER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7324707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3BC8CA-3B31-41F3-A717-A094B808B0EB}"/>
              </a:ext>
            </a:extLst>
          </p:cNvPr>
          <p:cNvGraphicFramePr>
            <a:graphicFrameLocks noGrp="1"/>
          </p:cNvGraphicFramePr>
          <p:nvPr/>
        </p:nvGraphicFramePr>
        <p:xfrm>
          <a:off x="236378" y="1127854"/>
          <a:ext cx="2116297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547146355"/>
                    </a:ext>
                  </a:extLst>
                </a:gridCol>
                <a:gridCol w="1125697">
                  <a:extLst>
                    <a:ext uri="{9D8B030D-6E8A-4147-A177-3AD203B41FA5}">
                      <a16:colId xmlns:a16="http://schemas.microsoft.com/office/drawing/2014/main" val="4264787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staging_visatype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61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visatype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487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489867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5618A23-F5A8-42F9-A919-95CB120846B7}"/>
              </a:ext>
            </a:extLst>
          </p:cNvPr>
          <p:cNvGraphicFramePr>
            <a:graphicFrameLocks noGrp="1"/>
          </p:cNvGraphicFramePr>
          <p:nvPr/>
        </p:nvGraphicFramePr>
        <p:xfrm>
          <a:off x="236378" y="1847850"/>
          <a:ext cx="2087722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420757623"/>
                    </a:ext>
                  </a:extLst>
                </a:gridCol>
                <a:gridCol w="1097122">
                  <a:extLst>
                    <a:ext uri="{9D8B030D-6E8A-4147-A177-3AD203B41FA5}">
                      <a16:colId xmlns:a16="http://schemas.microsoft.com/office/drawing/2014/main" val="10906348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staging_ac</a:t>
                      </a:r>
                      <a:endParaRPr 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31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979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628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elevation_ft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484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673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iso_country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522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iso_region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1759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municipality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811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iata_code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192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local_code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827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coordinates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9367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longitude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748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355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859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facilities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578258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5A62E9-3D05-4087-A84A-1C0EB518DC9A}"/>
              </a:ext>
            </a:extLst>
          </p:cNvPr>
          <p:cNvGraphicFramePr>
            <a:graphicFrameLocks noGrp="1"/>
          </p:cNvGraphicFramePr>
          <p:nvPr/>
        </p:nvGraphicFramePr>
        <p:xfrm>
          <a:off x="236378" y="4863371"/>
          <a:ext cx="2059147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799860110"/>
                    </a:ext>
                  </a:extLst>
                </a:gridCol>
                <a:gridCol w="1068547">
                  <a:extLst>
                    <a:ext uri="{9D8B030D-6E8A-4147-A177-3AD203B41FA5}">
                      <a16:colId xmlns:a16="http://schemas.microsoft.com/office/drawing/2014/main" val="23558596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staging_USPoE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3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76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856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686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8729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0F171E-6A96-4B30-B6F9-E42AA7693892}"/>
              </a:ext>
            </a:extLst>
          </p:cNvPr>
          <p:cNvGraphicFramePr>
            <a:graphicFrameLocks noGrp="1"/>
          </p:cNvGraphicFramePr>
          <p:nvPr/>
        </p:nvGraphicFramePr>
        <p:xfrm>
          <a:off x="5116169" y="1124112"/>
          <a:ext cx="2200458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306">
                  <a:extLst>
                    <a:ext uri="{9D8B030D-6E8A-4147-A177-3AD203B41FA5}">
                      <a16:colId xmlns:a16="http://schemas.microsoft.com/office/drawing/2014/main" val="4138748019"/>
                    </a:ext>
                  </a:extLst>
                </a:gridCol>
                <a:gridCol w="1402152">
                  <a:extLst>
                    <a:ext uri="{9D8B030D-6E8A-4147-A177-3AD203B41FA5}">
                      <a16:colId xmlns:a16="http://schemas.microsoft.com/office/drawing/2014/main" val="3829643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staging_uszips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734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1294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1318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588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250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115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373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283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231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county_fips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9359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county_name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6738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3307771-0C77-4455-844C-356E1057CD27}"/>
              </a:ext>
            </a:extLst>
          </p:cNvPr>
          <p:cNvGraphicFramePr>
            <a:graphicFrameLocks noGrp="1"/>
          </p:cNvGraphicFramePr>
          <p:nvPr/>
        </p:nvGraphicFramePr>
        <p:xfrm>
          <a:off x="5144744" y="5263421"/>
          <a:ext cx="226129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75">
                  <a:extLst>
                    <a:ext uri="{9D8B030D-6E8A-4147-A177-3AD203B41FA5}">
                      <a16:colId xmlns:a16="http://schemas.microsoft.com/office/drawing/2014/main" val="3198527846"/>
                    </a:ext>
                  </a:extLst>
                </a:gridCol>
                <a:gridCol w="1440915">
                  <a:extLst>
                    <a:ext uri="{9D8B030D-6E8A-4147-A177-3AD203B41FA5}">
                      <a16:colId xmlns:a16="http://schemas.microsoft.com/office/drawing/2014/main" val="5097737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staging_i94countrycode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18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75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0253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AAFD2A0-C93C-41FC-85D4-FE3AFAA3F1C2}"/>
              </a:ext>
            </a:extLst>
          </p:cNvPr>
          <p:cNvGraphicFramePr>
            <a:graphicFrameLocks noGrp="1"/>
          </p:cNvGraphicFramePr>
          <p:nvPr/>
        </p:nvGraphicFramePr>
        <p:xfrm>
          <a:off x="5144743" y="3289863"/>
          <a:ext cx="2289867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089">
                  <a:extLst>
                    <a:ext uri="{9D8B030D-6E8A-4147-A177-3AD203B41FA5}">
                      <a16:colId xmlns:a16="http://schemas.microsoft.com/office/drawing/2014/main" val="2443513556"/>
                    </a:ext>
                  </a:extLst>
                </a:gridCol>
                <a:gridCol w="1027778">
                  <a:extLst>
                    <a:ext uri="{9D8B030D-6E8A-4147-A177-3AD203B41FA5}">
                      <a16:colId xmlns:a16="http://schemas.microsoft.com/office/drawing/2014/main" val="3908239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staging_usdp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525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704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9387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Median_Age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750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690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Male_Population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822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Female_Population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2319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Total_Population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627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Number_of_Veterans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354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Foreign_born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6024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152EE16-5FE9-41B0-AC4F-2549D495A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1219"/>
              </p:ext>
            </p:extLst>
          </p:nvPr>
        </p:nvGraphicFramePr>
        <p:xfrm>
          <a:off x="2385668" y="5562107"/>
          <a:ext cx="2633824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4436">
                  <a:extLst>
                    <a:ext uri="{9D8B030D-6E8A-4147-A177-3AD203B41FA5}">
                      <a16:colId xmlns:a16="http://schemas.microsoft.com/office/drawing/2014/main" val="2038347628"/>
                    </a:ext>
                  </a:extLst>
                </a:gridCol>
                <a:gridCol w="1129388">
                  <a:extLst>
                    <a:ext uri="{9D8B030D-6E8A-4147-A177-3AD203B41FA5}">
                      <a16:colId xmlns:a16="http://schemas.microsoft.com/office/drawing/2014/main" val="18771660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staging_temper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195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TIMESTAMP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01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AverageTemperature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0801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829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21257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3EC805A-C70B-4CF6-9462-7B8E4F6D685C}"/>
              </a:ext>
            </a:extLst>
          </p:cNvPr>
          <p:cNvGraphicFramePr>
            <a:graphicFrameLocks noGrp="1"/>
          </p:cNvGraphicFramePr>
          <p:nvPr/>
        </p:nvGraphicFramePr>
        <p:xfrm>
          <a:off x="236378" y="5973892"/>
          <a:ext cx="2087722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406">
                  <a:extLst>
                    <a:ext uri="{9D8B030D-6E8A-4147-A177-3AD203B41FA5}">
                      <a16:colId xmlns:a16="http://schemas.microsoft.com/office/drawing/2014/main" val="3733837782"/>
                    </a:ext>
                  </a:extLst>
                </a:gridCol>
                <a:gridCol w="1330316">
                  <a:extLst>
                    <a:ext uri="{9D8B030D-6E8A-4147-A177-3AD203B41FA5}">
                      <a16:colId xmlns:a16="http://schemas.microsoft.com/office/drawing/2014/main" val="28153470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staging_alc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8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697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52178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35458D6-AA76-4678-B8BF-374D7D2A6B7F}"/>
              </a:ext>
            </a:extLst>
          </p:cNvPr>
          <p:cNvGraphicFramePr>
            <a:graphicFrameLocks noGrp="1"/>
          </p:cNvGraphicFramePr>
          <p:nvPr/>
        </p:nvGraphicFramePr>
        <p:xfrm>
          <a:off x="7469026" y="1129733"/>
          <a:ext cx="27305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7967804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0978243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staging_alpha2countrycode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87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66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alpha2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449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alpha3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8247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3744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1958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82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232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FIFA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743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823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WMO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674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898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519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298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independent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981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VisaRequired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9829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EA4BB32-2EB3-468C-B28A-D75878A50042}"/>
              </a:ext>
            </a:extLst>
          </p:cNvPr>
          <p:cNvGraphicFramePr>
            <a:graphicFrameLocks noGrp="1"/>
          </p:cNvGraphicFramePr>
          <p:nvPr/>
        </p:nvGraphicFramePr>
        <p:xfrm>
          <a:off x="10233942" y="1124112"/>
          <a:ext cx="172168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610">
                  <a:extLst>
                    <a:ext uri="{9D8B030D-6E8A-4147-A177-3AD203B41FA5}">
                      <a16:colId xmlns:a16="http://schemas.microsoft.com/office/drawing/2014/main" val="3675332741"/>
                    </a:ext>
                  </a:extLst>
                </a:gridCol>
                <a:gridCol w="1097070">
                  <a:extLst>
                    <a:ext uri="{9D8B030D-6E8A-4147-A177-3AD203B41FA5}">
                      <a16:colId xmlns:a16="http://schemas.microsoft.com/office/drawing/2014/main" val="38577967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staging_iap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64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5754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Airport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182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032904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F7C6FDE-45AF-4159-9AD3-401468A3104F}"/>
              </a:ext>
            </a:extLst>
          </p:cNvPr>
          <p:cNvGraphicFramePr>
            <a:graphicFrameLocks noGrp="1"/>
          </p:cNvGraphicFramePr>
          <p:nvPr/>
        </p:nvGraphicFramePr>
        <p:xfrm>
          <a:off x="7496178" y="4242363"/>
          <a:ext cx="27305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21476471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7192217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staging_wc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28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019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city_ascii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696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236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9274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50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6732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207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943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capital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0429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6991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0903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9D89112-5A81-40DF-B51C-A0819AA80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25244"/>
              </p:ext>
            </p:extLst>
          </p:nvPr>
        </p:nvGraphicFramePr>
        <p:xfrm>
          <a:off x="5149161" y="5882546"/>
          <a:ext cx="2256874" cy="748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772">
                  <a:extLst>
                    <a:ext uri="{9D8B030D-6E8A-4147-A177-3AD203B41FA5}">
                      <a16:colId xmlns:a16="http://schemas.microsoft.com/office/drawing/2014/main" val="2089283860"/>
                    </a:ext>
                  </a:extLst>
                </a:gridCol>
                <a:gridCol w="1438102">
                  <a:extLst>
                    <a:ext uri="{9D8B030D-6E8A-4147-A177-3AD203B41FA5}">
                      <a16:colId xmlns:a16="http://schemas.microsoft.com/office/drawing/2014/main" val="34700893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dim_USstatecode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34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286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804774"/>
                  </a:ext>
                </a:extLst>
              </a:tr>
              <a:tr h="165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6827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3C55A6-56D5-44C4-8241-0E6E2A024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35188"/>
              </p:ext>
            </p:extLst>
          </p:nvPr>
        </p:nvGraphicFramePr>
        <p:xfrm>
          <a:off x="10233942" y="1942309"/>
          <a:ext cx="1872333" cy="2345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183">
                  <a:extLst>
                    <a:ext uri="{9D8B030D-6E8A-4147-A177-3AD203B41FA5}">
                      <a16:colId xmlns:a16="http://schemas.microsoft.com/office/drawing/2014/main" val="145063191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5889773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staging_usdr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15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487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73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262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American_Indian_and_Alaska_Native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898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1999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Black_or_African_American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9781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Hispanic_or_Latino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716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6126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C60520-7E2F-4AD0-9A83-425774CBD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51707"/>
              </p:ext>
            </p:extLst>
          </p:nvPr>
        </p:nvGraphicFramePr>
        <p:xfrm>
          <a:off x="10288246" y="4419600"/>
          <a:ext cx="1818029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564">
                  <a:extLst>
                    <a:ext uri="{9D8B030D-6E8A-4147-A177-3AD203B41FA5}">
                      <a16:colId xmlns:a16="http://schemas.microsoft.com/office/drawing/2014/main" val="2245808044"/>
                    </a:ext>
                  </a:extLst>
                </a:gridCol>
                <a:gridCol w="1158465">
                  <a:extLst>
                    <a:ext uri="{9D8B030D-6E8A-4147-A177-3AD203B41FA5}">
                      <a16:colId xmlns:a16="http://schemas.microsoft.com/office/drawing/2014/main" val="31928136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staging_visapost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1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109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59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54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FDDD3E-A858-4A7A-96A2-1B7868B08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7649"/>
            <a:ext cx="4114800" cy="553677"/>
          </a:xfrm>
        </p:spPr>
        <p:txBody>
          <a:bodyPr>
            <a:noAutofit/>
          </a:bodyPr>
          <a:lstStyle/>
          <a:p>
            <a:r>
              <a:rPr lang="en-GB" sz="4400" dirty="0"/>
              <a:t>Project Capstone</a:t>
            </a:r>
            <a:endParaRPr lang="en-US" sz="4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3CEC9A-84DB-4990-9483-C7BDABEC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44754"/>
              </p:ext>
            </p:extLst>
          </p:nvPr>
        </p:nvGraphicFramePr>
        <p:xfrm>
          <a:off x="2420776" y="1124112"/>
          <a:ext cx="2598716" cy="433150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42790">
                  <a:extLst>
                    <a:ext uri="{9D8B030D-6E8A-4147-A177-3AD203B41FA5}">
                      <a16:colId xmlns:a16="http://schemas.microsoft.com/office/drawing/2014/main" val="316033705"/>
                    </a:ext>
                  </a:extLst>
                </a:gridCol>
                <a:gridCol w="1655926">
                  <a:extLst>
                    <a:ext uri="{9D8B030D-6E8A-4147-A177-3AD203B41FA5}">
                      <a16:colId xmlns:a16="http://schemas.microsoft.com/office/drawing/2014/main" val="4174677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table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fact_IDS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39739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i94_id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INTEGER IDENTITY(0,1)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78948667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CoC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9733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CoR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1214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PoE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39015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landing_state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6743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0844317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visa_issued_in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26278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occup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570099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biryear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087574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54877184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airline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5100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admnum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74628392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fltno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12198044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visatype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8737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arrival_mode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6819749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visit_purpose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54053021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arrival_dt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13607170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departure_dt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69010042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DaysinUS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DECIMAL(16,5)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2586292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added_to_i94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9024600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allowed_until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55570816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entry_exit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9432899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month</a:t>
                      </a:r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INTEGER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7324707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3BC8CA-3B31-41F3-A717-A094B808B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20266"/>
              </p:ext>
            </p:extLst>
          </p:nvPr>
        </p:nvGraphicFramePr>
        <p:xfrm>
          <a:off x="236378" y="1127854"/>
          <a:ext cx="2116297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547146355"/>
                    </a:ext>
                  </a:extLst>
                </a:gridCol>
                <a:gridCol w="1125697">
                  <a:extLst>
                    <a:ext uri="{9D8B030D-6E8A-4147-A177-3AD203B41FA5}">
                      <a16:colId xmlns:a16="http://schemas.microsoft.com/office/drawing/2014/main" val="4264787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dim_visatype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61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visatype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87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489867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5618A23-F5A8-42F9-A919-95CB1208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04267"/>
              </p:ext>
            </p:extLst>
          </p:nvPr>
        </p:nvGraphicFramePr>
        <p:xfrm>
          <a:off x="236378" y="1847850"/>
          <a:ext cx="2087722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420757623"/>
                    </a:ext>
                  </a:extLst>
                </a:gridCol>
                <a:gridCol w="1097122">
                  <a:extLst>
                    <a:ext uri="{9D8B030D-6E8A-4147-A177-3AD203B41FA5}">
                      <a16:colId xmlns:a16="http://schemas.microsoft.com/office/drawing/2014/main" val="10906348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dim_ac</a:t>
                      </a:r>
                      <a:endParaRPr 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31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979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628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elevation_ft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484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673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iso_country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522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iso_region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1759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municipality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811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iata_code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2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local_code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827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coordinates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9367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longitude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748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355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59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facilities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578258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5A62E9-3D05-4087-A84A-1C0EB518D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29803"/>
              </p:ext>
            </p:extLst>
          </p:nvPr>
        </p:nvGraphicFramePr>
        <p:xfrm>
          <a:off x="236378" y="4863371"/>
          <a:ext cx="2059147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799860110"/>
                    </a:ext>
                  </a:extLst>
                </a:gridCol>
                <a:gridCol w="1068547">
                  <a:extLst>
                    <a:ext uri="{9D8B030D-6E8A-4147-A177-3AD203B41FA5}">
                      <a16:colId xmlns:a16="http://schemas.microsoft.com/office/drawing/2014/main" val="23558596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dim_USPoE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3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6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856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686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9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0F171E-6A96-4B30-B6F9-E42AA7693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87873"/>
              </p:ext>
            </p:extLst>
          </p:nvPr>
        </p:nvGraphicFramePr>
        <p:xfrm>
          <a:off x="5116169" y="1124112"/>
          <a:ext cx="2200458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306">
                  <a:extLst>
                    <a:ext uri="{9D8B030D-6E8A-4147-A177-3AD203B41FA5}">
                      <a16:colId xmlns:a16="http://schemas.microsoft.com/office/drawing/2014/main" val="4138748019"/>
                    </a:ext>
                  </a:extLst>
                </a:gridCol>
                <a:gridCol w="1402152">
                  <a:extLst>
                    <a:ext uri="{9D8B030D-6E8A-4147-A177-3AD203B41FA5}">
                      <a16:colId xmlns:a16="http://schemas.microsoft.com/office/drawing/2014/main" val="3829643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dim_uszips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734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1294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1318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588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250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state_id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15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373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283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231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county_fips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9359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county_name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6738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3307771-0C77-4455-844C-356E1057C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00143"/>
              </p:ext>
            </p:extLst>
          </p:nvPr>
        </p:nvGraphicFramePr>
        <p:xfrm>
          <a:off x="5144744" y="5263421"/>
          <a:ext cx="226129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75">
                  <a:extLst>
                    <a:ext uri="{9D8B030D-6E8A-4147-A177-3AD203B41FA5}">
                      <a16:colId xmlns:a16="http://schemas.microsoft.com/office/drawing/2014/main" val="3198527846"/>
                    </a:ext>
                  </a:extLst>
                </a:gridCol>
                <a:gridCol w="1440915">
                  <a:extLst>
                    <a:ext uri="{9D8B030D-6E8A-4147-A177-3AD203B41FA5}">
                      <a16:colId xmlns:a16="http://schemas.microsoft.com/office/drawing/2014/main" val="5097737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dim_i94countrycode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18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5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0253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AAFD2A0-C93C-41FC-85D4-FE3AFAA3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32364"/>
              </p:ext>
            </p:extLst>
          </p:nvPr>
        </p:nvGraphicFramePr>
        <p:xfrm>
          <a:off x="5144743" y="3289863"/>
          <a:ext cx="2289867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089">
                  <a:extLst>
                    <a:ext uri="{9D8B030D-6E8A-4147-A177-3AD203B41FA5}">
                      <a16:colId xmlns:a16="http://schemas.microsoft.com/office/drawing/2014/main" val="2443513556"/>
                    </a:ext>
                  </a:extLst>
                </a:gridCol>
                <a:gridCol w="1027778">
                  <a:extLst>
                    <a:ext uri="{9D8B030D-6E8A-4147-A177-3AD203B41FA5}">
                      <a16:colId xmlns:a16="http://schemas.microsoft.com/office/drawing/2014/main" val="3908239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dim_usdp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525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704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9387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Median_Age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750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State_Code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90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Male_Population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822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Female_Population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2319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Total_Population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627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Number_of_Veterans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354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Foreign_born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6024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152EE16-5FE9-41B0-AC4F-2549D495A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9096"/>
              </p:ext>
            </p:extLst>
          </p:nvPr>
        </p:nvGraphicFramePr>
        <p:xfrm>
          <a:off x="2385668" y="5562107"/>
          <a:ext cx="27305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882">
                  <a:extLst>
                    <a:ext uri="{9D8B030D-6E8A-4147-A177-3AD203B41FA5}">
                      <a16:colId xmlns:a16="http://schemas.microsoft.com/office/drawing/2014/main" val="2038347628"/>
                    </a:ext>
                  </a:extLst>
                </a:gridCol>
                <a:gridCol w="1477618">
                  <a:extLst>
                    <a:ext uri="{9D8B030D-6E8A-4147-A177-3AD203B41FA5}">
                      <a16:colId xmlns:a16="http://schemas.microsoft.com/office/drawing/2014/main" val="18771660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dim_temper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195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TIMESTAMP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01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AverageTemperature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DECIMAL(16,5)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0801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9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21257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3EC805A-C70B-4CF6-9462-7B8E4F6D6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28723"/>
              </p:ext>
            </p:extLst>
          </p:nvPr>
        </p:nvGraphicFramePr>
        <p:xfrm>
          <a:off x="236378" y="5973892"/>
          <a:ext cx="2087722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406">
                  <a:extLst>
                    <a:ext uri="{9D8B030D-6E8A-4147-A177-3AD203B41FA5}">
                      <a16:colId xmlns:a16="http://schemas.microsoft.com/office/drawing/2014/main" val="3733837782"/>
                    </a:ext>
                  </a:extLst>
                </a:gridCol>
                <a:gridCol w="1330316">
                  <a:extLst>
                    <a:ext uri="{9D8B030D-6E8A-4147-A177-3AD203B41FA5}">
                      <a16:colId xmlns:a16="http://schemas.microsoft.com/office/drawing/2014/main" val="28153470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dim_alc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8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697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52178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35458D6-AA76-4678-B8BF-374D7D2A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7425"/>
              </p:ext>
            </p:extLst>
          </p:nvPr>
        </p:nvGraphicFramePr>
        <p:xfrm>
          <a:off x="9751529" y="3219612"/>
          <a:ext cx="226129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75">
                  <a:extLst>
                    <a:ext uri="{9D8B030D-6E8A-4147-A177-3AD203B41FA5}">
                      <a16:colId xmlns:a16="http://schemas.microsoft.com/office/drawing/2014/main" val="2279678044"/>
                    </a:ext>
                  </a:extLst>
                </a:gridCol>
                <a:gridCol w="1440915">
                  <a:extLst>
                    <a:ext uri="{9D8B030D-6E8A-4147-A177-3AD203B41FA5}">
                      <a16:colId xmlns:a16="http://schemas.microsoft.com/office/drawing/2014/main" val="30978243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dim_alpha2countrycode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87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66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alpha2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49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alpha3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47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44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58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82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232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FIFA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743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823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WMO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74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898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519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298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independent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81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VisaRequired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9829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EA4BB32-2EB3-468C-B28A-D75878A50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23632"/>
              </p:ext>
            </p:extLst>
          </p:nvPr>
        </p:nvGraphicFramePr>
        <p:xfrm>
          <a:off x="10291139" y="1124112"/>
          <a:ext cx="172168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610">
                  <a:extLst>
                    <a:ext uri="{9D8B030D-6E8A-4147-A177-3AD203B41FA5}">
                      <a16:colId xmlns:a16="http://schemas.microsoft.com/office/drawing/2014/main" val="3675332741"/>
                    </a:ext>
                  </a:extLst>
                </a:gridCol>
                <a:gridCol w="1097070">
                  <a:extLst>
                    <a:ext uri="{9D8B030D-6E8A-4147-A177-3AD203B41FA5}">
                      <a16:colId xmlns:a16="http://schemas.microsoft.com/office/drawing/2014/main" val="38577967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dim_iap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64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5754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Airport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182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32904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F7C6FDE-45AF-4159-9AD3-401468A3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63084"/>
              </p:ext>
            </p:extLst>
          </p:nvPr>
        </p:nvGraphicFramePr>
        <p:xfrm>
          <a:off x="7559860" y="3219612"/>
          <a:ext cx="2134517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383">
                  <a:extLst>
                    <a:ext uri="{9D8B030D-6E8A-4147-A177-3AD203B41FA5}">
                      <a16:colId xmlns:a16="http://schemas.microsoft.com/office/drawing/2014/main" val="1214764711"/>
                    </a:ext>
                  </a:extLst>
                </a:gridCol>
                <a:gridCol w="1360134">
                  <a:extLst>
                    <a:ext uri="{9D8B030D-6E8A-4147-A177-3AD203B41FA5}">
                      <a16:colId xmlns:a16="http://schemas.microsoft.com/office/drawing/2014/main" val="17192217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dim_wc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28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19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city_ascii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96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DECIMAL(16,5)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36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DECIMAL(16,5)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74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0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32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207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43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capital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29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DECIMAL(16,5)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91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0903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9D89112-5A81-40DF-B51C-A0819AA80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18594"/>
              </p:ext>
            </p:extLst>
          </p:nvPr>
        </p:nvGraphicFramePr>
        <p:xfrm>
          <a:off x="5149161" y="5882546"/>
          <a:ext cx="2256874" cy="748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772">
                  <a:extLst>
                    <a:ext uri="{9D8B030D-6E8A-4147-A177-3AD203B41FA5}">
                      <a16:colId xmlns:a16="http://schemas.microsoft.com/office/drawing/2014/main" val="2089283860"/>
                    </a:ext>
                  </a:extLst>
                </a:gridCol>
                <a:gridCol w="1438102">
                  <a:extLst>
                    <a:ext uri="{9D8B030D-6E8A-4147-A177-3AD203B41FA5}">
                      <a16:colId xmlns:a16="http://schemas.microsoft.com/office/drawing/2014/main" val="34700893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dim_USstatecode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34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286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804774"/>
                  </a:ext>
                </a:extLst>
              </a:tr>
              <a:tr h="165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6827993"/>
                  </a:ext>
                </a:extLst>
              </a:tr>
            </a:tbl>
          </a:graphicData>
        </a:graphic>
      </p:graphicFrame>
      <p:sp>
        <p:nvSpPr>
          <p:cNvPr id="28" name="Subtitle 9">
            <a:extLst>
              <a:ext uri="{FF2B5EF4-FFF2-40B4-BE49-F238E27FC236}">
                <a16:creationId xmlns:a16="http://schemas.microsoft.com/office/drawing/2014/main" id="{4702B35C-ABA1-434F-9E5E-53F9EEDE8DF9}"/>
              </a:ext>
            </a:extLst>
          </p:cNvPr>
          <p:cNvSpPr txBox="1">
            <a:spLocks/>
          </p:cNvSpPr>
          <p:nvPr/>
        </p:nvSpPr>
        <p:spPr>
          <a:xfrm>
            <a:off x="0" y="657008"/>
            <a:ext cx="3324226" cy="424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/>
              <a:t>Fact &amp; Dimension tables</a:t>
            </a:r>
            <a:endParaRPr lang="en-US" u="sng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EFA6660-2F3C-48CB-A286-6BAC6BADC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50588"/>
              </p:ext>
            </p:extLst>
          </p:nvPr>
        </p:nvGraphicFramePr>
        <p:xfrm>
          <a:off x="7436584" y="1124112"/>
          <a:ext cx="2621816" cy="186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970">
                  <a:extLst>
                    <a:ext uri="{9D8B030D-6E8A-4147-A177-3AD203B41FA5}">
                      <a16:colId xmlns:a16="http://schemas.microsoft.com/office/drawing/2014/main" val="1450631913"/>
                    </a:ext>
                  </a:extLst>
                </a:gridCol>
                <a:gridCol w="1017846">
                  <a:extLst>
                    <a:ext uri="{9D8B030D-6E8A-4147-A177-3AD203B41FA5}">
                      <a16:colId xmlns:a16="http://schemas.microsoft.com/office/drawing/2014/main" val="35889773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staging_usdr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15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487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73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State_Code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62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American_Indian_and_Alaska_Native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898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1999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Black_or_African_American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9781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Hispanic_or_Latino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716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61262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285232D-A3A5-406C-AFFA-15E03717B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14414"/>
              </p:ext>
            </p:extLst>
          </p:nvPr>
        </p:nvGraphicFramePr>
        <p:xfrm>
          <a:off x="10137593" y="2135667"/>
          <a:ext cx="1818029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564">
                  <a:extLst>
                    <a:ext uri="{9D8B030D-6E8A-4147-A177-3AD203B41FA5}">
                      <a16:colId xmlns:a16="http://schemas.microsoft.com/office/drawing/2014/main" val="2245808044"/>
                    </a:ext>
                  </a:extLst>
                </a:gridCol>
                <a:gridCol w="1158465">
                  <a:extLst>
                    <a:ext uri="{9D8B030D-6E8A-4147-A177-3AD203B41FA5}">
                      <a16:colId xmlns:a16="http://schemas.microsoft.com/office/drawing/2014/main" val="31928136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staging_visapost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1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109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59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78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3B01-797B-413C-9F7E-60BE8D1E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B79B-47D7-4B0C-90E8-9B668866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816</Words>
  <Application>Microsoft Office PowerPoint</Application>
  <PresentationFormat>Widescreen</PresentationFormat>
  <Paragraphs>512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Capstone</vt:lpstr>
      <vt:lpstr>Project Capstone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 – Project Capstone</dc:title>
  <dc:creator>Sushanth Bobby Lloyds</dc:creator>
  <cp:lastModifiedBy>Sushanth Bobby Lloyds</cp:lastModifiedBy>
  <cp:revision>4</cp:revision>
  <dcterms:created xsi:type="dcterms:W3CDTF">2020-02-21T05:44:11Z</dcterms:created>
  <dcterms:modified xsi:type="dcterms:W3CDTF">2020-02-21T06:45:36Z</dcterms:modified>
</cp:coreProperties>
</file>