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D3DC-D3EB-4CF0-8578-EDBB6C23035F}" type="datetimeFigureOut">
              <a:rPr lang="en-IN" smtClean="0"/>
              <a:t>07-06-2024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A6D6E3E-6322-41B4-9533-8E6821DCF9C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06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D3DC-D3EB-4CF0-8578-EDBB6C23035F}"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D6E3E-6322-41B4-9533-8E6821DCF9C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31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D3DC-D3EB-4CF0-8578-EDBB6C23035F}"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D6E3E-6322-41B4-9533-8E6821DCF9C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73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D3DC-D3EB-4CF0-8578-EDBB6C23035F}"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D6E3E-6322-41B4-9533-8E6821DCF9C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94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D7D3DC-D3EB-4CF0-8578-EDBB6C23035F}" type="datetimeFigureOut">
              <a:rPr lang="en-IN" smtClean="0"/>
              <a:t>07-06-2024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D6E3E-6322-41B4-9533-8E6821DCF9C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22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D3DC-D3EB-4CF0-8578-EDBB6C23035F}"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D6E3E-6322-41B4-9533-8E6821DCF9C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18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D3DC-D3EB-4CF0-8578-EDBB6C23035F}" type="datetimeFigureOut">
              <a:rPr lang="en-IN" smtClean="0"/>
              <a:t>07-06-2024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D6E3E-6322-41B4-9533-8E6821DCF9C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726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7D3DC-D3EB-4CF0-8578-EDBB6C23035F}" type="datetimeFigureOut">
              <a:rPr lang="en-IN" smtClean="0"/>
              <a:t>07-06-2024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D6E3E-6322-41B4-9533-8E6821DCF9C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353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D3DC-D3EB-4CF0-8578-EDBB6C23035F}" type="datetimeFigureOut">
              <a:rPr lang="en-IN" smtClean="0"/>
              <a:t>07-06-2024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6D6E3E-6322-41B4-9533-8E6821DCF9C9}" type="slidenum">
              <a:rPr lang="en-IN" smtClean="0"/>
              <a:t>‹#›</a:t>
            </a:fld>
            <a:endParaRPr lang="en-IN"/>
          </a:p>
        </p:txBody>
      </p:sp>
    </p:spTree>
    <p:extLst>
      <p:ext uri="{BB962C8B-B14F-4D97-AF65-F5344CB8AC3E}">
        <p14:creationId xmlns:p14="http://schemas.microsoft.com/office/powerpoint/2010/main" val="247621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D7D3DC-D3EB-4CF0-8578-EDBB6C23035F}" type="datetimeFigureOut">
              <a:rPr lang="en-IN" smtClean="0"/>
              <a:t>07-06-2024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D6E3E-6322-41B4-9533-8E6821DCF9C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052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DD7D3DC-D3EB-4CF0-8578-EDBB6C23035F}" type="datetimeFigureOut">
              <a:rPr lang="en-IN" smtClean="0"/>
              <a:t>07-06-2024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A6D6E3E-6322-41B4-9533-8E6821DCF9C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988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DD7D3DC-D3EB-4CF0-8578-EDBB6C23035F}" type="datetimeFigureOut">
              <a:rPr lang="en-IN" smtClean="0"/>
              <a:t>07-06-2024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A6D6E3E-6322-41B4-9533-8E6821DCF9C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716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0"/>
            <a:ext cx="8637073" cy="3343730"/>
          </a:xfrm>
        </p:spPr>
        <p:txBody>
          <a:bodyPr>
            <a:normAutofit/>
          </a:bodyPr>
          <a:lstStyle/>
          <a:p>
            <a:r>
              <a:rPr lang="en-US" sz="5400" dirty="0">
                <a:solidFill>
                  <a:schemeClr val="accent1">
                    <a:lumMod val="75000"/>
                  </a:schemeClr>
                </a:solidFill>
                <a:effectLst>
                  <a:outerShdw blurRad="38100" dist="38100" dir="2700000" algn="tl">
                    <a:srgbClr val="000000">
                      <a:alpha val="43137"/>
                    </a:srgbClr>
                  </a:outerShdw>
                </a:effectLst>
              </a:rPr>
              <a:t>Music Recommendation Based on Face</a:t>
            </a:r>
            <a:br>
              <a:rPr lang="en-US" sz="5400" dirty="0">
                <a:solidFill>
                  <a:schemeClr val="accent1">
                    <a:lumMod val="75000"/>
                  </a:schemeClr>
                </a:solidFill>
                <a:effectLst>
                  <a:outerShdw blurRad="38100" dist="38100" dir="2700000" algn="tl">
                    <a:srgbClr val="000000">
                      <a:alpha val="43137"/>
                    </a:srgbClr>
                  </a:outerShdw>
                </a:effectLst>
              </a:rPr>
            </a:br>
            <a:r>
              <a:rPr lang="en-US" sz="5400" dirty="0">
                <a:solidFill>
                  <a:schemeClr val="accent1">
                    <a:lumMod val="75000"/>
                  </a:schemeClr>
                </a:solidFill>
                <a:effectLst>
                  <a:outerShdw blurRad="38100" dist="38100" dir="2700000" algn="tl">
                    <a:srgbClr val="000000">
                      <a:alpha val="43137"/>
                    </a:srgbClr>
                  </a:outerShdw>
                </a:effectLst>
              </a:rPr>
              <a:t>Emotion Recognition</a:t>
            </a:r>
            <a:endParaRPr lang="en-IN" sz="5400" dirty="0">
              <a:solidFill>
                <a:schemeClr val="accent1">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9396649" y="3573245"/>
            <a:ext cx="2385448" cy="2302038"/>
          </a:xfrm>
        </p:spPr>
        <p:txBody>
          <a:bodyPr>
            <a:normAutofit/>
          </a:bodyPr>
          <a:lstStyle/>
          <a:p>
            <a:endParaRPr lang="en-US" dirty="0"/>
          </a:p>
          <a:p>
            <a:endParaRPr lang="en-IN" baseline="30000" dirty="0"/>
          </a:p>
        </p:txBody>
      </p:sp>
    </p:spTree>
    <p:extLst>
      <p:ext uri="{BB962C8B-B14F-4D97-AF65-F5344CB8AC3E}">
        <p14:creationId xmlns:p14="http://schemas.microsoft.com/office/powerpoint/2010/main" val="373580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a:solidFill>
                  <a:schemeClr val="accent1">
                    <a:lumMod val="75000"/>
                  </a:schemeClr>
                </a:solidFill>
                <a:effectLst>
                  <a:outerShdw blurRad="38100" dist="38100" dir="2700000" algn="tl">
                    <a:srgbClr val="000000">
                      <a:alpha val="43137"/>
                    </a:srgbClr>
                  </a:outerShdw>
                </a:effectLst>
              </a:rPr>
              <a:t>INTEGRAL IMAGE</a:t>
            </a:r>
            <a:endParaRPr lang="en-IN" sz="4400"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400" dirty="0"/>
              <a:t>An integral image calculates summations over image </a:t>
            </a:r>
            <a:r>
              <a:rPr lang="en-US" sz="2400" dirty="0" err="1"/>
              <a:t>subregions</a:t>
            </a:r>
            <a:r>
              <a:rPr lang="en-US" sz="2400" dirty="0"/>
              <a:t>. Every pixel in an integral image is the summation of the pixels above and to the left of it.</a:t>
            </a:r>
          </a:p>
          <a:p>
            <a:r>
              <a:rPr lang="en-US" sz="2400" dirty="0"/>
              <a:t>It reduces the calculations for a given pixel to an operation involving just four pixels.</a:t>
            </a:r>
            <a:endParaRPr lang="en-IN" sz="2400" dirty="0"/>
          </a:p>
        </p:txBody>
      </p:sp>
    </p:spTree>
    <p:extLst>
      <p:ext uri="{BB962C8B-B14F-4D97-AF65-F5344CB8AC3E}">
        <p14:creationId xmlns:p14="http://schemas.microsoft.com/office/powerpoint/2010/main" val="375943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985" y="499719"/>
            <a:ext cx="9603275" cy="1049235"/>
          </a:xfrm>
        </p:spPr>
        <p:txBody>
          <a:bodyPr>
            <a:noAutofit/>
          </a:bodyPr>
          <a:lstStyle/>
          <a:p>
            <a:pPr algn="ctr"/>
            <a:r>
              <a:rPr lang="en-US" sz="4400" b="1" dirty="0">
                <a:solidFill>
                  <a:schemeClr val="accent1">
                    <a:lumMod val="75000"/>
                  </a:schemeClr>
                </a:solidFill>
                <a:effectLst>
                  <a:outerShdw blurRad="38100" dist="38100" dir="2700000" algn="tl">
                    <a:srgbClr val="000000">
                      <a:alpha val="43137"/>
                    </a:srgbClr>
                  </a:outerShdw>
                </a:effectLst>
              </a:rPr>
              <a:t>ADABOOST TRAINING AND CASCADING CLASSIFIER</a:t>
            </a:r>
            <a:endParaRPr lang="en-IN" sz="4400"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From 16000 features only relevant features are selected and the rest are discarded . For this, we apply each and every feature on all the training images . We select the features with minimum error rate, which means they are the features that most accurately classify the face and non-face.</a:t>
            </a:r>
          </a:p>
          <a:p>
            <a:pPr>
              <a:buFont typeface="Wingdings" panose="05000000000000000000" pitchFamily="2" charset="2"/>
              <a:buChar char="Ø"/>
            </a:pPr>
            <a:r>
              <a:rPr lang="en-US" dirty="0"/>
              <a:t>The final classifier is a weighted sum of these weak classifiers. It is called weak because it alone can't classify the image, but together with others forms a strong classifier . The final setup has around 6000 features.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565" y="4353960"/>
            <a:ext cx="5182695" cy="1855076"/>
          </a:xfrm>
          <a:prstGeom prst="rect">
            <a:avLst/>
          </a:prstGeom>
        </p:spPr>
      </p:pic>
    </p:spTree>
    <p:extLst>
      <p:ext uri="{BB962C8B-B14F-4D97-AF65-F5344CB8AC3E}">
        <p14:creationId xmlns:p14="http://schemas.microsoft.com/office/powerpoint/2010/main" val="315144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a:solidFill>
                  <a:schemeClr val="accent1">
                    <a:lumMod val="75000"/>
                  </a:schemeClr>
                </a:solidFill>
                <a:effectLst>
                  <a:outerShdw blurRad="38100" dist="38100" dir="2700000" algn="tl">
                    <a:srgbClr val="000000">
                      <a:alpha val="43137"/>
                    </a:srgbClr>
                  </a:outerShdw>
                </a:effectLst>
              </a:rPr>
              <a:t>FACIAL EXTRACTION</a:t>
            </a:r>
            <a:endParaRPr lang="en-IN" sz="4800"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It is implemented using.</a:t>
            </a:r>
          </a:p>
          <a:p>
            <a:pPr>
              <a:buFont typeface="Wingdings" panose="05000000000000000000" pitchFamily="2" charset="2"/>
              <a:buChar char="Ø"/>
            </a:pPr>
            <a:r>
              <a:rPr lang="en-US" dirty="0"/>
              <a:t>Extracting facial patches.</a:t>
            </a:r>
          </a:p>
          <a:p>
            <a:pPr>
              <a:buFont typeface="Wingdings" panose="05000000000000000000" pitchFamily="2" charset="2"/>
              <a:buChar char="Ø"/>
            </a:pPr>
            <a:r>
              <a:rPr lang="en-US" dirty="0"/>
              <a:t>Passing in on to Local Binary pattern.</a:t>
            </a:r>
          </a:p>
          <a:p>
            <a:pPr>
              <a:buFont typeface="Wingdings" panose="05000000000000000000" pitchFamily="2" charset="2"/>
              <a:buChar char="Ø"/>
            </a:pPr>
            <a:r>
              <a:rPr lang="en-US" dirty="0"/>
              <a:t>Using Principal Component Analysis.</a:t>
            </a:r>
          </a:p>
          <a:p>
            <a:pPr>
              <a:buFont typeface="Wingdings" panose="05000000000000000000" pitchFamily="2" charset="2"/>
              <a:buChar char="Ø"/>
            </a:pPr>
            <a:r>
              <a:rPr lang="en-US" dirty="0"/>
              <a:t>Classifier.</a:t>
            </a:r>
            <a:br>
              <a:rPr lang="en-US" dirty="0"/>
            </a:br>
            <a:endParaRPr lang="en-IN" dirty="0"/>
          </a:p>
        </p:txBody>
      </p:sp>
    </p:spTree>
    <p:extLst>
      <p:ext uri="{BB962C8B-B14F-4D97-AF65-F5344CB8AC3E}">
        <p14:creationId xmlns:p14="http://schemas.microsoft.com/office/powerpoint/2010/main" val="290235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2398" y="429062"/>
            <a:ext cx="11128374" cy="5057337"/>
          </a:xfrm>
        </p:spPr>
        <p:txBody>
          <a:bodyPr>
            <a:normAutofit lnSpcReduction="10000"/>
          </a:bodyPr>
          <a:lstStyle/>
          <a:p>
            <a:pPr>
              <a:buFont typeface="Wingdings" panose="05000000000000000000" pitchFamily="2" charset="2"/>
              <a:buChar char="Ø"/>
            </a:pPr>
            <a:r>
              <a:rPr lang="en-US" dirty="0"/>
              <a:t>LBP generates the binary code that describes local texture pattern by normalizing the intensity values in neighbor hood.</a:t>
            </a:r>
          </a:p>
          <a:p>
            <a:pPr>
              <a:buFont typeface="Wingdings" panose="05000000000000000000" pitchFamily="2" charset="2"/>
              <a:buChar char="Ø"/>
            </a:pPr>
            <a:r>
              <a:rPr lang="en-US" dirty="0"/>
              <a:t>The eyes , nose region is extracted from LBP face image and LBP histogram is drawn for each pixels of the image.</a:t>
            </a:r>
          </a:p>
          <a:p>
            <a:pPr>
              <a:buFont typeface="Wingdings" panose="05000000000000000000" pitchFamily="2" charset="2"/>
              <a:buChar char="Ø"/>
            </a:pPr>
            <a:r>
              <a:rPr lang="en-US" dirty="0"/>
              <a:t>LBP recognizes face image with 8 neighborhood of pixels using value of    </a:t>
            </a:r>
            <a:r>
              <a:rPr lang="en-US" dirty="0" err="1"/>
              <a:t>centre</a:t>
            </a:r>
            <a:r>
              <a:rPr lang="en-US" dirty="0"/>
              <a:t>  pixel as threshold .If the value of the pixel is higher than the central pixel then 1 is set and if not then 0.Then it is read to form the binary number. Finally compute histogram of each cell over frequency of that number . </a:t>
            </a:r>
          </a:p>
          <a:p>
            <a:pPr>
              <a:buFont typeface="Wingdings" panose="05000000000000000000" pitchFamily="2" charset="2"/>
              <a:buChar char="Ø"/>
            </a:pPr>
            <a:r>
              <a:rPr lang="en-US" dirty="0"/>
              <a:t>PCA is applied on the LBP feature vector to reduce the feature vector size . Calculate mean of LBP feature vector. Derivation to make covariance calculation error. Calculate covariance matrix using standard formula . Eigen vectors and value is covariance matrix are taken. Then reduce dimensionality by eliminating the Eigen vectors . The Eigen vector with highest Eigen value is principal component of dataset . </a:t>
            </a:r>
          </a:p>
          <a:p>
            <a:pPr>
              <a:buFont typeface="Wingdings" panose="05000000000000000000" pitchFamily="2" charset="2"/>
              <a:buChar char="Ø"/>
            </a:pPr>
            <a:r>
              <a:rPr lang="en-US" dirty="0"/>
              <a:t>Finally it is passed on to the classifier.</a:t>
            </a:r>
          </a:p>
          <a:p>
            <a:endParaRPr lang="en-IN" dirty="0"/>
          </a:p>
        </p:txBody>
      </p:sp>
    </p:spTree>
    <p:extLst>
      <p:ext uri="{BB962C8B-B14F-4D97-AF65-F5344CB8AC3E}">
        <p14:creationId xmlns:p14="http://schemas.microsoft.com/office/powerpoint/2010/main" val="50364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317" y="451944"/>
            <a:ext cx="8891752" cy="6185338"/>
          </a:xfrm>
          <a:prstGeom prst="rect">
            <a:avLst/>
          </a:prstGeom>
        </p:spPr>
      </p:pic>
    </p:spTree>
    <p:extLst>
      <p:ext uri="{BB962C8B-B14F-4D97-AF65-F5344CB8AC3E}">
        <p14:creationId xmlns:p14="http://schemas.microsoft.com/office/powerpoint/2010/main" val="1538739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a:solidFill>
                  <a:schemeClr val="accent1">
                    <a:lumMod val="75000"/>
                  </a:schemeClr>
                </a:solidFill>
                <a:effectLst>
                  <a:outerShdw blurRad="38100" dist="38100" dir="2700000" algn="tl">
                    <a:srgbClr val="000000">
                      <a:alpha val="43137"/>
                    </a:srgbClr>
                  </a:outerShdw>
                </a:effectLst>
              </a:rPr>
              <a:t>CLASSIFIER</a:t>
            </a:r>
            <a:endParaRPr lang="en-IN" sz="4800"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Classification is a general process related to categorization. It is the action or process of clustering something. System is capable to classify images into different emotions . For classification of images, system will use Support Vector Machine (SVM). There are two phases in preparing an efficient classifier :</a:t>
            </a:r>
          </a:p>
          <a:p>
            <a:pPr>
              <a:buFont typeface="Wingdings" panose="05000000000000000000" pitchFamily="2" charset="2"/>
              <a:buChar char="Ø"/>
            </a:pPr>
            <a:r>
              <a:rPr lang="en-US" b="1" u="sng" dirty="0">
                <a:solidFill>
                  <a:schemeClr val="accent1">
                    <a:lumMod val="75000"/>
                  </a:schemeClr>
                </a:solidFill>
                <a:effectLst>
                  <a:outerShdw blurRad="38100" dist="38100" dir="2700000" algn="tl">
                    <a:srgbClr val="000000">
                      <a:alpha val="43137"/>
                    </a:srgbClr>
                  </a:outerShdw>
                </a:effectLst>
              </a:rPr>
              <a:t>Training Phase</a:t>
            </a:r>
            <a:r>
              <a:rPr lang="en-US" dirty="0"/>
              <a:t>: The training dataset is divided into three classes for three moods i.e.  happy, surprised, and sad , for each of these corresponding mood values +1 ,+2, and +3 is assigned in the training file as the correct label for this model to train. Here giving feature point along with its correct label is at most important as the learning of the model is supervised learning. The feature point are the position of the landmark on the face which were calculated in the previous step of feature extraction these feature point are converted in a single dimension from a two dimension X,Y coordinate system.</a:t>
            </a:r>
          </a:p>
          <a:p>
            <a:pPr>
              <a:buFont typeface="Wingdings" panose="05000000000000000000" pitchFamily="2" charset="2"/>
              <a:buChar char="Ø"/>
            </a:pPr>
            <a:r>
              <a:rPr lang="en-US" b="1" u="sng" dirty="0">
                <a:solidFill>
                  <a:schemeClr val="accent1">
                    <a:lumMod val="75000"/>
                  </a:schemeClr>
                </a:solidFill>
                <a:effectLst>
                  <a:outerShdw blurRad="38100" dist="38100" dir="2700000" algn="tl">
                    <a:srgbClr val="000000">
                      <a:alpha val="43137"/>
                    </a:srgbClr>
                  </a:outerShdw>
                </a:effectLst>
              </a:rPr>
              <a:t>Testing phase</a:t>
            </a:r>
            <a:r>
              <a:rPr lang="en-US" dirty="0"/>
              <a:t>: </a:t>
            </a:r>
            <a:r>
              <a:rPr lang="en-IN" dirty="0"/>
              <a:t>In testing phase ,</a:t>
            </a:r>
            <a:r>
              <a:rPr lang="en-US" dirty="0"/>
              <a:t> a similar input is given to the train model as it was in training phase with an exception that correct label is not known by the system for predicting the mood. It is just use to check the accuracy of the predicted result.</a:t>
            </a:r>
            <a:endParaRPr lang="en-IN" dirty="0"/>
          </a:p>
        </p:txBody>
      </p:sp>
    </p:spTree>
    <p:extLst>
      <p:ext uri="{BB962C8B-B14F-4D97-AF65-F5344CB8AC3E}">
        <p14:creationId xmlns:p14="http://schemas.microsoft.com/office/powerpoint/2010/main" val="62093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u="sng" dirty="0">
                <a:solidFill>
                  <a:schemeClr val="accent1">
                    <a:lumMod val="75000"/>
                  </a:schemeClr>
                </a:solidFill>
                <a:effectLst>
                  <a:outerShdw blurRad="38100" dist="38100" dir="2700000" algn="tl">
                    <a:srgbClr val="000000">
                      <a:alpha val="43137"/>
                    </a:srgbClr>
                  </a:outerShdw>
                </a:effectLst>
              </a:rPr>
              <a:t>Result</a:t>
            </a:r>
            <a:endParaRPr lang="en-IN" sz="4800" u="sng" dirty="0">
              <a:solidFill>
                <a:schemeClr val="accent1">
                  <a:lumMod val="75000"/>
                </a:schemeClr>
              </a:solidFill>
              <a:effectLst>
                <a:outerShdw blurRad="38100" dist="38100" dir="2700000" algn="tl">
                  <a:srgbClr val="000000">
                    <a:alpha val="43137"/>
                  </a:srgbClr>
                </a:outerShdw>
              </a:effectLst>
            </a:endParaRPr>
          </a:p>
        </p:txBody>
      </p:sp>
      <p:pic>
        <p:nvPicPr>
          <p:cNvPr id="1026" name="Picture 2" descr="Music recommendation algorithms based on knowledge graph and multi-task  feature learning | Scientific Reports">
            <a:extLst>
              <a:ext uri="{FF2B5EF4-FFF2-40B4-BE49-F238E27FC236}">
                <a16:creationId xmlns:a16="http://schemas.microsoft.com/office/drawing/2014/main" id="{11C3ED7A-F790-9C66-06FD-3E0C9E8558C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22781" y="2016125"/>
            <a:ext cx="646076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369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a:solidFill>
                  <a:schemeClr val="accent1">
                    <a:lumMod val="75000"/>
                  </a:schemeClr>
                </a:solidFill>
                <a:effectLst>
                  <a:outerShdw blurRad="38100" dist="38100" dir="2700000" algn="tl">
                    <a:srgbClr val="000000">
                      <a:alpha val="43137"/>
                    </a:srgbClr>
                  </a:outerShdw>
                </a:effectLst>
              </a:rPr>
              <a:t>Conclusion</a:t>
            </a:r>
            <a:endParaRPr lang="en-IN" sz="4400"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After searching for different methodologies for face detection ,feature extractions, we decided on using Viola Jones for face detection ,Local Binary pattern and Principal Component Analysis for extracting features and Support Vector Machine as Classifier.</a:t>
            </a:r>
          </a:p>
          <a:p>
            <a:r>
              <a:rPr lang="en-US" dirty="0"/>
              <a:t>Database we are going to use </a:t>
            </a:r>
            <a:r>
              <a:rPr lang="en-US"/>
              <a:t>is CK+, </a:t>
            </a:r>
            <a:r>
              <a:rPr lang="en-US" dirty="0"/>
              <a:t>which has both male and female faces consisting of 7 moods , of which we are going to take 4 moods  </a:t>
            </a:r>
            <a:r>
              <a:rPr lang="en-US" dirty="0" err="1"/>
              <a:t>viz</a:t>
            </a:r>
            <a:r>
              <a:rPr lang="en-US" dirty="0"/>
              <a:t>  happy, surprised, sad and angry.</a:t>
            </a:r>
            <a:br>
              <a:rPr lang="en-US" dirty="0"/>
            </a:br>
            <a:endParaRPr lang="en-IN" dirty="0"/>
          </a:p>
        </p:txBody>
      </p:sp>
    </p:spTree>
    <p:extLst>
      <p:ext uri="{BB962C8B-B14F-4D97-AF65-F5344CB8AC3E}">
        <p14:creationId xmlns:p14="http://schemas.microsoft.com/office/powerpoint/2010/main" val="337155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a:solidFill>
                  <a:schemeClr val="accent1">
                    <a:lumMod val="75000"/>
                  </a:schemeClr>
                </a:solidFill>
                <a:effectLst>
                  <a:outerShdw blurRad="38100" dist="38100" dir="2700000" algn="tl">
                    <a:srgbClr val="000000">
                      <a:alpha val="43137"/>
                    </a:srgbClr>
                  </a:outerShdw>
                </a:effectLst>
              </a:rPr>
              <a:t>Introduction</a:t>
            </a:r>
            <a:endParaRPr lang="en-IN" sz="6000"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a:t>Facial expressions give an important ideas about emotions. Face emotion is used in areas of security, entertainment. They give a brief idea about person’s mood which can be helpful in many ways.</a:t>
            </a:r>
          </a:p>
          <a:p>
            <a:r>
              <a:rPr lang="en-US" dirty="0"/>
              <a:t>Music plays a very important part in an individual’s life as it’s the source of entertainment and has a therapeutic approach. Nowadays music players have many new advancements like reverse, quick forward, shuffle, etc. Although these advancements help the users, but they consume a lot of their time as the user has to manually browse through the playlist. So here facial expressions play a vital role as they can detect whether a person is happy, sad or surprised. Here the mood based music player comes into role. It helps in generating a playlist according to the mood detected through various algorithms . This eases the work of the users and can be really helpful.</a:t>
            </a:r>
          </a:p>
          <a:p>
            <a:pPr marL="0" indent="0">
              <a:buNone/>
            </a:pPr>
            <a:endParaRPr lang="en-US" dirty="0"/>
          </a:p>
          <a:p>
            <a:endParaRPr lang="en-IN" dirty="0"/>
          </a:p>
        </p:txBody>
      </p:sp>
    </p:spTree>
    <p:extLst>
      <p:ext uri="{BB962C8B-B14F-4D97-AF65-F5344CB8AC3E}">
        <p14:creationId xmlns:p14="http://schemas.microsoft.com/office/powerpoint/2010/main" val="4524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chemeClr val="accent1">
                    <a:lumMod val="75000"/>
                  </a:schemeClr>
                </a:solidFill>
                <a:effectLst>
                  <a:outerShdw blurRad="38100" dist="38100" dir="2700000" algn="tl">
                    <a:srgbClr val="000000">
                      <a:alpha val="43137"/>
                    </a:srgbClr>
                  </a:outerShdw>
                </a:effectLst>
              </a:rPr>
              <a:t>Face Emotion</a:t>
            </a:r>
            <a:endParaRPr lang="en-IN" sz="4800" b="1"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There are six type of face emotion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764" y="2638096"/>
            <a:ext cx="8534400" cy="3291519"/>
          </a:xfrm>
          <a:prstGeom prst="rect">
            <a:avLst/>
          </a:prstGeom>
        </p:spPr>
      </p:pic>
    </p:spTree>
    <p:extLst>
      <p:ext uri="{BB962C8B-B14F-4D97-AF65-F5344CB8AC3E}">
        <p14:creationId xmlns:p14="http://schemas.microsoft.com/office/powerpoint/2010/main" val="1849512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accent1">
                    <a:lumMod val="75000"/>
                  </a:schemeClr>
                </a:solidFill>
                <a:effectLst>
                  <a:outerShdw blurRad="38100" dist="38100" dir="2700000" algn="tl">
                    <a:srgbClr val="000000">
                      <a:alpha val="43137"/>
                    </a:srgbClr>
                  </a:outerShdw>
                </a:effectLst>
              </a:rPr>
              <a:t>Block diagram</a:t>
            </a:r>
            <a:endParaRPr lang="en-IN" sz="4800" dirty="0">
              <a:solidFill>
                <a:schemeClr val="accent1">
                  <a:lumMod val="75000"/>
                </a:schemeClr>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779" y="2016125"/>
            <a:ext cx="2970767" cy="3449638"/>
          </a:xfrm>
        </p:spPr>
      </p:pic>
    </p:spTree>
    <p:extLst>
      <p:ext uri="{BB962C8B-B14F-4D97-AF65-F5344CB8AC3E}">
        <p14:creationId xmlns:p14="http://schemas.microsoft.com/office/powerpoint/2010/main" val="153599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accent1">
                    <a:lumMod val="75000"/>
                  </a:schemeClr>
                </a:solidFill>
                <a:effectLst>
                  <a:outerShdw blurRad="38100" dist="38100" dir="2700000" algn="tl">
                    <a:srgbClr val="000000">
                      <a:alpha val="43137"/>
                    </a:srgbClr>
                  </a:outerShdw>
                </a:effectLst>
              </a:rPr>
              <a:t>Methodology</a:t>
            </a:r>
            <a:endParaRPr lang="en-IN" sz="4800"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various steps to be implemented are :</a:t>
            </a:r>
          </a:p>
          <a:p>
            <a:pPr>
              <a:buFont typeface="Wingdings" panose="05000000000000000000" pitchFamily="2" charset="2"/>
              <a:buChar char="Ø"/>
            </a:pPr>
            <a:r>
              <a:rPr lang="en-US" dirty="0"/>
              <a:t>Face Detection</a:t>
            </a:r>
          </a:p>
          <a:p>
            <a:pPr>
              <a:buFont typeface="Wingdings" panose="05000000000000000000" pitchFamily="2" charset="2"/>
              <a:buChar char="Ø"/>
            </a:pPr>
            <a:r>
              <a:rPr lang="en-US" dirty="0"/>
              <a:t>Facial Extraction.</a:t>
            </a:r>
          </a:p>
          <a:p>
            <a:pPr>
              <a:buFont typeface="Wingdings" panose="05000000000000000000" pitchFamily="2" charset="2"/>
              <a:buChar char="Ø"/>
            </a:pPr>
            <a:r>
              <a:rPr lang="en-US" dirty="0"/>
              <a:t>Emotion Classification</a:t>
            </a:r>
          </a:p>
          <a:p>
            <a:pPr>
              <a:buFont typeface="Wingdings" panose="05000000000000000000" pitchFamily="2" charset="2"/>
              <a:buChar char="Ø"/>
            </a:pPr>
            <a:r>
              <a:rPr lang="en-US" dirty="0"/>
              <a:t>Interfacing</a:t>
            </a:r>
          </a:p>
          <a:p>
            <a:endParaRPr lang="en-IN" dirty="0"/>
          </a:p>
        </p:txBody>
      </p:sp>
    </p:spTree>
    <p:extLst>
      <p:ext uri="{BB962C8B-B14F-4D97-AF65-F5344CB8AC3E}">
        <p14:creationId xmlns:p14="http://schemas.microsoft.com/office/powerpoint/2010/main" val="178474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chemeClr val="accent1">
                    <a:lumMod val="75000"/>
                  </a:schemeClr>
                </a:solidFill>
                <a:effectLst>
                  <a:outerShdw blurRad="38100" dist="38100" dir="2700000" algn="tl">
                    <a:srgbClr val="000000">
                      <a:alpha val="43137"/>
                    </a:srgbClr>
                  </a:outerShdw>
                </a:effectLst>
              </a:rPr>
              <a:t>Face Detection</a:t>
            </a:r>
            <a:endParaRPr lang="en-IN" sz="5400"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2400" dirty="0"/>
              <a:t>For detecting the face , there are various different algorithms available.</a:t>
            </a:r>
          </a:p>
          <a:p>
            <a:r>
              <a:rPr lang="en-US" sz="2400" dirty="0"/>
              <a:t>We are going to work with Viola Jones algorithm.</a:t>
            </a:r>
          </a:p>
          <a:p>
            <a:pPr marL="0" indent="0">
              <a:buNone/>
            </a:pPr>
            <a:br>
              <a:rPr lang="en-US" dirty="0"/>
            </a:br>
            <a:endParaRPr lang="en-IN" dirty="0"/>
          </a:p>
        </p:txBody>
      </p:sp>
    </p:spTree>
    <p:extLst>
      <p:ext uri="{BB962C8B-B14F-4D97-AF65-F5344CB8AC3E}">
        <p14:creationId xmlns:p14="http://schemas.microsoft.com/office/powerpoint/2010/main" val="274532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solidFill>
                  <a:schemeClr val="accent1">
                    <a:lumMod val="75000"/>
                  </a:schemeClr>
                </a:solidFill>
                <a:effectLst>
                  <a:outerShdw blurRad="38100" dist="38100" dir="2700000" algn="tl">
                    <a:srgbClr val="000000">
                      <a:alpha val="43137"/>
                    </a:srgbClr>
                  </a:outerShdw>
                </a:effectLst>
              </a:rPr>
              <a:t>Viola Jones Algorithm</a:t>
            </a:r>
            <a:endParaRPr lang="en-IN" sz="4800"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It is divided into 4 steps:</a:t>
            </a:r>
          </a:p>
          <a:p>
            <a:pPr>
              <a:buFont typeface="Wingdings" panose="05000000000000000000" pitchFamily="2" charset="2"/>
              <a:buChar char="Ø"/>
            </a:pPr>
            <a:r>
              <a:rPr lang="en-US" dirty="0" err="1"/>
              <a:t>Haar</a:t>
            </a:r>
            <a:r>
              <a:rPr lang="en-US" dirty="0"/>
              <a:t> feature Selection.</a:t>
            </a:r>
          </a:p>
          <a:p>
            <a:pPr>
              <a:buFont typeface="Wingdings" panose="05000000000000000000" pitchFamily="2" charset="2"/>
              <a:buChar char="Ø"/>
            </a:pPr>
            <a:r>
              <a:rPr lang="en-US" dirty="0"/>
              <a:t>Creating Integral Image.</a:t>
            </a:r>
          </a:p>
          <a:p>
            <a:pPr>
              <a:buFont typeface="Wingdings" panose="05000000000000000000" pitchFamily="2" charset="2"/>
              <a:buChar char="Ø"/>
            </a:pPr>
            <a:r>
              <a:rPr lang="en-US" dirty="0" err="1"/>
              <a:t>Adaboost</a:t>
            </a:r>
            <a:r>
              <a:rPr lang="en-US" dirty="0"/>
              <a:t> training.</a:t>
            </a:r>
          </a:p>
          <a:p>
            <a:pPr>
              <a:buFont typeface="Wingdings" panose="05000000000000000000" pitchFamily="2" charset="2"/>
              <a:buChar char="Ø"/>
            </a:pPr>
            <a:r>
              <a:rPr lang="en-US" dirty="0"/>
              <a:t>Cascading Classifier</a:t>
            </a:r>
            <a:endParaRPr lang="en-IN" dirty="0"/>
          </a:p>
        </p:txBody>
      </p:sp>
    </p:spTree>
    <p:extLst>
      <p:ext uri="{BB962C8B-B14F-4D97-AF65-F5344CB8AC3E}">
        <p14:creationId xmlns:p14="http://schemas.microsoft.com/office/powerpoint/2010/main" val="24207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400" b="1" u="sng" dirty="0">
                <a:solidFill>
                  <a:schemeClr val="accent1">
                    <a:lumMod val="75000"/>
                  </a:schemeClr>
                </a:solidFill>
                <a:effectLst>
                  <a:outerShdw blurRad="38100" dist="38100" dir="2700000" algn="tl">
                    <a:srgbClr val="000000">
                      <a:alpha val="43137"/>
                    </a:srgbClr>
                  </a:outerShdw>
                </a:effectLst>
              </a:rPr>
              <a:t>HAAR FEATURE SELECTION</a:t>
            </a:r>
            <a:endParaRPr lang="en-IN" sz="4400"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err="1"/>
              <a:t>Haar</a:t>
            </a:r>
            <a:r>
              <a:rPr lang="en-US" sz="2800" dirty="0"/>
              <a:t> features are rectangular features or a sliding window which are selected upon the required features. They are vertical and horizontal pixels.</a:t>
            </a:r>
            <a:endParaRPr lang="en-IN" sz="2800" dirty="0"/>
          </a:p>
        </p:txBody>
      </p:sp>
    </p:spTree>
    <p:extLst>
      <p:ext uri="{BB962C8B-B14F-4D97-AF65-F5344CB8AC3E}">
        <p14:creationId xmlns:p14="http://schemas.microsoft.com/office/powerpoint/2010/main" val="125714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966497"/>
            <a:ext cx="9603275" cy="1049235"/>
          </a:xfrm>
        </p:spPr>
        <p:txBody>
          <a:bodyPr/>
          <a:lstStyle/>
          <a:p>
            <a:r>
              <a:rPr lang="en-US" b="1" dirty="0">
                <a:solidFill>
                  <a:schemeClr val="accent1">
                    <a:lumMod val="75000"/>
                  </a:schemeClr>
                </a:solidFill>
                <a:effectLst>
                  <a:outerShdw blurRad="38100" dist="38100" dir="2700000" algn="tl">
                    <a:srgbClr val="000000">
                      <a:alpha val="43137"/>
                    </a:srgbClr>
                  </a:outerShdw>
                </a:effectLst>
              </a:rPr>
              <a:t>types of features :</a:t>
            </a:r>
            <a:br>
              <a:rPr lang="en-US" b="1" dirty="0">
                <a:solidFill>
                  <a:schemeClr val="accent1">
                    <a:lumMod val="75000"/>
                  </a:schemeClr>
                </a:solidFill>
                <a:effectLst>
                  <a:outerShdw blurRad="38100" dist="38100" dir="2700000" algn="tl">
                    <a:srgbClr val="000000">
                      <a:alpha val="43137"/>
                    </a:srgbClr>
                  </a:outerShdw>
                </a:effectLst>
              </a:rPr>
            </a:br>
            <a:endParaRPr lang="en-IN" b="1" dirty="0">
              <a:solidFill>
                <a:schemeClr val="accent1">
                  <a:lumMod val="75000"/>
                </a:schemeClr>
              </a:solidFill>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2208324" y="2055519"/>
            <a:ext cx="9603275" cy="3450613"/>
          </a:xfrm>
        </p:spPr>
        <p:txBody>
          <a:bodyPr/>
          <a:lstStyle/>
          <a:p>
            <a:pPr>
              <a:buFont typeface="Wingdings" panose="05000000000000000000" pitchFamily="2" charset="2"/>
              <a:buChar char="Ø"/>
            </a:pPr>
            <a:r>
              <a:rPr lang="en-US" dirty="0"/>
              <a:t>Edge features.</a:t>
            </a:r>
          </a:p>
          <a:p>
            <a:pPr>
              <a:buFont typeface="Wingdings" panose="05000000000000000000" pitchFamily="2" charset="2"/>
              <a:buChar char="Ø"/>
            </a:pPr>
            <a:r>
              <a:rPr lang="en-US" dirty="0"/>
              <a:t>Line features.</a:t>
            </a:r>
          </a:p>
          <a:p>
            <a:pPr>
              <a:buFont typeface="Wingdings" panose="05000000000000000000" pitchFamily="2" charset="2"/>
              <a:buChar char="Ø"/>
            </a:pPr>
            <a:r>
              <a:rPr lang="en-US" dirty="0"/>
              <a:t>4 Rectangular features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467" y="2543503"/>
            <a:ext cx="5507421" cy="2769476"/>
          </a:xfrm>
          <a:prstGeom prst="rect">
            <a:avLst/>
          </a:prstGeom>
        </p:spPr>
      </p:pic>
    </p:spTree>
    <p:extLst>
      <p:ext uri="{BB962C8B-B14F-4D97-AF65-F5344CB8AC3E}">
        <p14:creationId xmlns:p14="http://schemas.microsoft.com/office/powerpoint/2010/main" val="7206455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83</TotalTime>
  <Words>947</Words>
  <Application>Microsoft Office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Wingdings</vt:lpstr>
      <vt:lpstr>Gallery</vt:lpstr>
      <vt:lpstr>Music Recommendation Based on Face Emotion Recognition</vt:lpstr>
      <vt:lpstr>Introduction</vt:lpstr>
      <vt:lpstr>Face Emotion</vt:lpstr>
      <vt:lpstr>Block diagram</vt:lpstr>
      <vt:lpstr>Methodology</vt:lpstr>
      <vt:lpstr>Face Detection</vt:lpstr>
      <vt:lpstr>Viola Jones Algorithm</vt:lpstr>
      <vt:lpstr>HAAR FEATURE SELECTION</vt:lpstr>
      <vt:lpstr>types of features : </vt:lpstr>
      <vt:lpstr>INTEGRAL IMAGE</vt:lpstr>
      <vt:lpstr>ADABOOST TRAINING AND CASCADING CLASSIFIER</vt:lpstr>
      <vt:lpstr>FACIAL EXTRACTION</vt:lpstr>
      <vt:lpstr>PowerPoint Presentation</vt:lpstr>
      <vt:lpstr>PowerPoint Presentation</vt:lpstr>
      <vt:lpstr>CLASSIFIER</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Based on Face Emotion Recognition</dc:title>
  <dc:creator>2022PECAI342</dc:creator>
  <cp:lastModifiedBy>sarankumar s</cp:lastModifiedBy>
  <cp:revision>11</cp:revision>
  <dcterms:created xsi:type="dcterms:W3CDTF">2024-03-06T07:41:14Z</dcterms:created>
  <dcterms:modified xsi:type="dcterms:W3CDTF">2024-06-07T04:38:02Z</dcterms:modified>
</cp:coreProperties>
</file>