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8" Type="http://schemas.openxmlformats.org/officeDocument/2006/relationships/viewProps" Target="viewProps.xml" /><Relationship Id="rId8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0" Type="http://schemas.openxmlformats.org/officeDocument/2006/relationships/tableStyles" Target="tableStyles.xml" /><Relationship Id="rId8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earch.nixos.org" TargetMode="Externa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evenv.sh/" TargetMode="External" /><Relationship Id="rId3" Type="http://schemas.openxmlformats.org/officeDocument/2006/relationships/hyperlink" Target="https://ryantm.github.io/nixpkgs/builders/images/dockertools/" TargetMode="External" /><Relationship Id="rId4" Type="http://schemas.openxmlformats.org/officeDocument/2006/relationships/hyperlink" Target="https://nixos.wiki/wiki/flakes" TargetMode="External" /><Relationship Id="rId5" Type="http://schemas.openxmlformats.org/officeDocument/2006/relationships/hyperlink" Target="https://nixos.wiki/wiki/Nixpkgs/Create_and_debug_packages" TargetMode="External" /><Relationship Id="rId6" Type="http://schemas.openxmlformats.org/officeDocument/2006/relationships/hyperlink" Target="https://search.nixos.org/packages" TargetMode="External" /><Relationship Id="rId7" Type="http://schemas.openxmlformats.org/officeDocument/2006/relationships/hyperlink" Target="https://zero-to-nix.com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Let’s go Nix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Scott Windsor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Showing runtime dependencies (Linux)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[nix-shell:~/workspace/nix-talk]$ ldd </a:t>
            </a:r>
            <a:r>
              <a:rPr>
                <a:solidFill>
                  <a:srgbClr val="000000"/>
                </a:solidFill>
                <a:latin typeface="Courier"/>
              </a:rPr>
              <a:t>$(</a:t>
            </a:r>
            <a:r>
              <a:rPr b="1">
                <a:solidFill>
                  <a:srgbClr val="204A87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 curl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linux-vdso.so.1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0x00007f0e95cfa000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libcurl.so.4 =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/nix/store/frlckg2m2sf0gs8g5pqkryddbpy6qcz1-curl-8.14.1/lib/libcurl.so.4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0x00007f0e95c12000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libnghttp2.so.14 =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/nix/store/gwwbjkdd3rghq7x74561agq08f4jmh7p-nghttp2-1.65.0-lib/lib/libnghttp2.so.14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0x00007f0e95be3000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libidn2.so.0 =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/nix/store/ncdwsrgq6n6161l433m4x34057zq0hhf-libidn2-2.3.8/lib/libidn2.so.0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0x00007f0e95bb2000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libssh2.so.1 =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/nix/store/y6w3rwlym1mlpcysn6l7r5vbdmf9irf1-libssh2-1.11.1/lib/libssh2.so.1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0x00007f0e95b67000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libpsl.so.5 =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/nix/store/31fknicrbimbw6ivnxly9pdabsqqglk5-libpsl-0.21.5/lib/libpsl.so.5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0x00007f0e95b53000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libssl.so.3 =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/nix/store/byx7ahs386pskh8d5sdkrkpscfz9yyjp-openssl-3.4.1/lib/libssl.so.3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0x00007f0e95a47000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libcrypto.so.3 =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/nix/store/byx7ahs386pskh8d5sdkrkpscfz9yyjp-openssl-3.4.1/lib/libcrypto.so.3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0x00007f0e95400000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libgssapi_krb5.so.2 =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/nix/store/ppxfllzvl2b03x4ahqkyf6v6hiqf0hix-krb5-1.21.3-lib/lib/libgssapi_krb5.so.2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0x00007f0e959f1000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libzstd.so.1 =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/nix/store/and18rawgmwws8l2favbjr5wm31jnr4a-zstd-1.5.7/lib/libzstd.so.1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0x00007f0e95327000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libbrotlidec.so.1 =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/nix/store/czrad292gq5adw7kjj0z71gkw48mnmim-brotli-1.1.0-lib/lib/libbrotlidec.so.1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0x00007f0e959e0000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libz.so.1 =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/nix/store/vx438ll7xvv9q5ns8mqpphsg2dxg9yi9-zlib-1.3.1/lib/libz.so.1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0x00007f0e959c2000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libc.so.6 =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/nix/store/q4wq65gl3r8fy746v9bbwgx4gzn0r2kl-glibc-2.40-66/lib/libc.so.6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0x00007f0e95000000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libunistring.so.5 =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/nix/store/vm18dxfa5v7y3linrg1x1q9wx41bkxwf-libunistring-1.3/lib/libunistring.so.5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0x00007f0e94e15000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libdl.so.2 =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/nix/store/q4wq65gl3r8fy746v9bbwgx4gzn0r2kl-glibc-2.40-66/lib/libdl.so.2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0x00007f0e959bb000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libpthread.so.0 =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/nix/store/q4wq65gl3r8fy746v9bbwgx4gzn0r2kl-glibc-2.40-66/lib/libpthread.so.0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0x00007f0e959b6000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libkrb5.so.3 =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/nix/store/ppxfllzvl2b03x4ahqkyf6v6hiqf0hix-krb5-1.21.3-lib/lib/libkrb5.so.3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0x00007f0e9524d000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libk5crypto.so.3 =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/nix/store/ppxfllzvl2b03x4ahqkyf6v6hiqf0hix-krb5-1.21.3-lib/lib/libk5crypto.so.3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0x00007f0e9521d000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libcom_err.so.3 =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/nix/store/ppxfllzvl2b03x4ahqkyf6v6hiqf0hix-krb5-1.21.3-lib/lib/libcom_err.so.3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0x00007f0e959ad000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libkrb5support.so.0 =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/nix/store/ppxfllzvl2b03x4ahqkyf6v6hiqf0hix-krb5-1.21.3-lib/lib/libkrb5support.so.0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0x00007f0e9520f000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libkeyutils.so.1 =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/nix/store/6k8218bcmnknl7vq07vmm33b33i35586-keyutils-1.6.3-lib/lib/libkeyutils.so.1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0x00007f0e94e0e000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libresolv.so.2 =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/nix/store/q4wq65gl3r8fy746v9bbwgx4gzn0r2kl-glibc-2.40-66/lib/libresolv.so.2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0x00007f0e94dfb000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libm.so.6 =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/nix/store/q4wq65gl3r8fy746v9bbwgx4gzn0r2kl-glibc-2.40-66/lib/libm.so.6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0x00007f0e94d13000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libbrotlicommon.so.1 =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/nix/store/czrad292gq5adw7kjj0z71gkw48mnmim-brotli-1.1.0-lib/lib/libbrotlicommon.so.1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0x00007f0e94cf0000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/nix/store/q4wq65gl3r8fy746v9bbwgx4gzn0r2kl-glibc-2.40-66/lib/ld-linux-x86-64.so.2 =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/nix/store/q4wq65gl3r8fy746v9bbwgx4gzn0r2kl-glibc-2.40-66/lib64/ld-linux-x86-64.so.2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0x00007f0e95cfc000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Showing runtime dependencies (macOS)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[nix-shell:~]$ otool </a:t>
            </a:r>
            <a:r>
              <a:rPr>
                <a:solidFill>
                  <a:srgbClr val="204A87"/>
                </a:solidFill>
                <a:latin typeface="Courier"/>
              </a:rPr>
              <a:t>-L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$(</a:t>
            </a:r>
            <a:r>
              <a:rPr b="1">
                <a:solidFill>
                  <a:srgbClr val="204A87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 curl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/nix/store/bblr8ccnd4baxm4cf7g1igfz6ya8v93m-curl-8.14.1-bin/bin/curl:</a:t>
            </a:r>
            <a:br/>
            <a:r>
              <a:rPr>
                <a:latin typeface="Courier"/>
              </a:rPr>
              <a:t>        /nix/store/6l3i3d58xr1r4qv49v1ln8wf309sb15x-curl-8.14.1/lib/libcurl.4.dylib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compatibility version 13.0.0, current version 13.0.0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/nix/store/jkdx2fgyj2lhma8xydrp6xkqgv13a00g-nghttp2-1.65.0-lib/lib/libnghttp2.14.dylib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compatibility version 43.0.0, current version 43.4.0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/nix/store/8jfck34h4ayxg41lylz1aayjjjmy2qhw-libidn2-2.3.8/lib/libidn2.0.dylib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compatibility version 5.0.0, current version 5.0.0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/nix/store/4kk9xgcdga33k9h371p81svlam1aqa07-libssh2-1.11.1/lib/libssh2.1.dylib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compatibility version 2.0.0, current version 2.1.0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/nix/store/lvg9zfb2ig76821dmmpcdlb9xd6md1g5-libpsl-0.21.5/lib/libpsl.5.dylib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compatibility version 9.0.0, current version 9.5.0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/nix/store/7fqm5r0kdy21fdblcl1x4zm63wl12bjj-openssl-3.4.1/lib/libssl.3.dylib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compatibility version 3.0.0, current version 3.0.0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/nix/store/7fqm5r0kdy21fdblcl1x4zm63wl12bjj-openssl-3.4.1/lib/libcrypto.3.dylib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compatibility version 3.0.0, current version 3.0.0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/nix/store/xvrbzp3i5s00paykwcrf032bnddvf4fa-krb5-1.21.3-lib/lib/libgssapi_krb5.2.2.dylib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compatibility version 2.0.0, current version 2.2.0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/nix/store/ml7rlz2qfk7dpkg02af2gx7x97wzckcg-libresolv-83/lib/libresolv.9.dylib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compatibility version 1.0.0, current version 1.0.0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/nix/store/jy938j9d6pnrwwbs3s16mrxnsikj564k-zstd-1.5.7/lib/libzstd.1.5.7.dylib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compatibility version 1.0.0, current version 1.5.7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/nix/store/0xc8g1l0wxzipdfwqpj5ax5nzjj751b1-brotli-1.1.0-lib/lib/libbrotlidec.1.dylib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compatibility version 1.0.0, current version 1.1.0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/nix/store/fr590df7m2v4521ybwa4k8hddwprf01y-zlib-1.3.1/lib/libz.dylib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compatibility version 1.0.0, current version 1.3.1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/System/Library/Frameworks/SystemConfiguration.framework/Versions/A/SystemConfiguration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compatibility version 1.0.0, current version 1109.101.1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/System/Library/Frameworks/CoreServices.framework/Versions/A/CoreServices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compatibility version 1.0.0, current version 1122.33.0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/System/Library/Frameworks/CoreFoundation.framework/Versions/A/CoreFoundation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compatibility version 150.0.0, current version 1775.118.101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/usr/lib/libSystem.B.dylib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compatibility version 1.0.0, current version 1292.100.5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nix is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[nix-shell:~/workspace/nix-talk]$ exit </a:t>
            </a:r>
            <a:br/>
            <a:r>
              <a:rPr>
                <a:latin typeface="Courier"/>
              </a:rPr>
              <a:t>exit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first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 mkdir </a:t>
            </a:r>
            <a:r>
              <a:rPr>
                <a:solidFill>
                  <a:srgbClr val="204A87"/>
                </a:solidFill>
                <a:latin typeface="Courier"/>
              </a:rPr>
              <a:t>-p</a:t>
            </a:r>
            <a:r>
              <a:rPr>
                <a:latin typeface="Courier"/>
              </a:rPr>
              <a:t> ~/workspace/nix-firs-steps</a:t>
            </a:r>
            <a:br/>
            <a:r>
              <a:rPr>
                <a:latin typeface="Courier"/>
              </a:rPr>
              <a:t>$ cd ~/workspace/nix-first-steps</a:t>
            </a:r>
            <a:br/>
            <a:r>
              <a:rPr>
                <a:latin typeface="Courier"/>
              </a:rPr>
              <a:t>$ git init</a:t>
            </a:r>
            <a:br/>
            <a:r>
              <a:rPr>
                <a:latin typeface="Courier"/>
              </a:rPr>
              <a:t>$ nix flake init templates#utils-generic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first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flake.nix</a:t>
            </a:r>
            <a:r>
              <a:rPr/>
              <a:t>:</a:t>
            </a:r>
          </a:p>
          <a:p>
            <a:pPr lvl="0" indent="0">
              <a:buNone/>
            </a:pP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inputs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0000"/>
                </a:solidFill>
                <a:latin typeface="Courier"/>
              </a:rPr>
              <a:t>utils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00000"/>
                </a:solidFill>
                <a:latin typeface="Courier"/>
              </a:rPr>
              <a:t>url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"github:numtide/flake-utils"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CE5C00"/>
                </a:solidFill>
                <a:latin typeface="Courier"/>
              </a:rPr>
              <a:t>};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outputs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self</a:t>
            </a:r>
            <a:r>
              <a:rPr b="1">
                <a:solidFill>
                  <a:srgbClr val="CE5C00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nixpkgs</a:t>
            </a:r>
            <a:r>
              <a:rPr b="1">
                <a:solidFill>
                  <a:srgbClr val="CE5C00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utils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latin typeface="Courier"/>
              </a:rPr>
              <a:t>: utils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lib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eachDefaultSystem </a:t>
            </a:r>
            <a:r>
              <a:rPr b="1">
                <a:solidFill>
                  <a:srgbClr val="CE5C00"/>
                </a:solidFill>
                <a:latin typeface="Courier"/>
              </a:rPr>
              <a:t>(</a:t>
            </a:r>
            <a:r>
              <a:rPr>
                <a:solidFill>
                  <a:srgbClr val="000000"/>
                </a:solidFill>
                <a:latin typeface="Courier"/>
              </a:rPr>
              <a:t>system</a:t>
            </a:r>
            <a:r>
              <a:rPr b="1">
                <a:solidFill>
                  <a:srgbClr val="CE5C00"/>
                </a:solidFill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204A87"/>
                </a:solidFill>
                <a:latin typeface="Courier"/>
              </a:rPr>
              <a:t>let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00000"/>
                </a:solidFill>
                <a:latin typeface="Courier"/>
              </a:rPr>
              <a:t>pkgs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nixpkgs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legacyPackages</a:t>
            </a:r>
            <a:r>
              <a:rPr b="1">
                <a:solidFill>
                  <a:srgbClr val="CE5C00"/>
                </a:solidFill>
                <a:latin typeface="Courier"/>
              </a:rPr>
              <a:t>.${</a:t>
            </a:r>
            <a:r>
              <a:rPr>
                <a:latin typeface="Courier"/>
              </a:rPr>
              <a:t>system</a:t>
            </a:r>
            <a:r>
              <a:rPr b="1">
                <a:solidFill>
                  <a:srgbClr val="CE5C00"/>
                </a:solidFill>
                <a:latin typeface="Courier"/>
              </a:rPr>
              <a:t>};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204A87"/>
                </a:solidFill>
                <a:latin typeface="Courier"/>
              </a:rPr>
              <a:t>in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00000"/>
                </a:solidFill>
                <a:latin typeface="Courier"/>
              </a:rPr>
              <a:t>devShell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mkShell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0000"/>
                </a:solidFill>
                <a:latin typeface="Courier"/>
              </a:rPr>
              <a:t>buildInputs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pkgs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[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CE5C00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CE5C00"/>
                </a:solidFill>
                <a:latin typeface="Courier"/>
              </a:rPr>
              <a:t>};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CE5C00"/>
                </a:solidFill>
                <a:latin typeface="Courier"/>
              </a:rPr>
              <a:t>);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}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first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.envrc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latin typeface="Courier"/>
              </a:rPr>
              <a:t>use flake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Text that follows a `#` is a comment!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This is a string</a:t>
            </a:r>
            <a:br/>
            <a:br/>
            <a:r>
              <a:rPr>
                <a:solidFill>
                  <a:srgbClr val="4E9A06"/>
                </a:solidFill>
                <a:latin typeface="Courier"/>
              </a:rPr>
              <a:t>"foo"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This is a multi-line string</a:t>
            </a:r>
            <a:br/>
            <a:br/>
            <a:r>
              <a:rPr>
                <a:solidFill>
                  <a:srgbClr val="4E9A06"/>
                </a:solidFill>
                <a:latin typeface="Courier"/>
              </a:rPr>
              <a:t>''I'm a mult-line</a:t>
            </a:r>
            <a:br/>
            <a:r>
              <a:rPr>
                <a:solidFill>
                  <a:srgbClr val="4E9A06"/>
                </a:solidFill>
                <a:latin typeface="Courier"/>
              </a:rPr>
              <a:t>string</a:t>
            </a:r>
            <a:br/>
            <a:r>
              <a:rPr>
                <a:solidFill>
                  <a:srgbClr val="4E9A06"/>
                </a:solidFill>
                <a:latin typeface="Courier"/>
              </a:rPr>
              <a:t>''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This is a number</a:t>
            </a:r>
            <a:br/>
            <a:br/>
            <a:r>
              <a:rPr>
                <a:solidFill>
                  <a:srgbClr val="0000CF"/>
                </a:solidFill>
                <a:latin typeface="Courier"/>
              </a:rPr>
              <a:t>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&amp;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Goals</a:t>
            </a:r>
          </a:p>
          <a:p>
            <a:pPr lvl="0"/>
            <a:r>
              <a:rPr/>
              <a:t>Beginner-friendly intro to nix</a:t>
            </a:r>
          </a:p>
          <a:p>
            <a:pPr lvl="0"/>
            <a:r>
              <a:rPr/>
              <a:t>Introduce concepts and language</a:t>
            </a:r>
          </a:p>
          <a:p>
            <a:pPr lvl="0"/>
            <a:r>
              <a:rPr/>
              <a:t>Get you excited about nix!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Expectations</a:t>
            </a:r>
          </a:p>
          <a:p>
            <a:pPr lvl="0"/>
            <a:r>
              <a:rPr/>
              <a:t>Familiarity with command line &amp; shell</a:t>
            </a:r>
          </a:p>
          <a:p>
            <a:pPr lvl="0"/>
            <a:r>
              <a:rPr/>
              <a:t>Understand at least one programming language like </a:t>
            </a:r>
            <a:r>
              <a:rPr>
                <a:latin typeface="Courier"/>
              </a:rPr>
              <a:t>javascript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This is a list of numbers and strings</a:t>
            </a:r>
            <a:br/>
            <a:br/>
            <a:r>
              <a:rPr b="1">
                <a:solidFill>
                  <a:srgbClr val="CE5C00"/>
                </a:solidFill>
                <a:latin typeface="Courier"/>
              </a:rPr>
              <a:t>[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"foo"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]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This is an empty "attribute set", which is also like a dictionary or hash in other languages.</a:t>
            </a:r>
            <a:br/>
            <a:br/>
            <a:r>
              <a:rPr b="1">
                <a:solidFill>
                  <a:srgbClr val="CE5C00"/>
                </a:solidFill>
                <a:latin typeface="Courier"/>
              </a:rPr>
              <a:t>{}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attribute sets can assign attributes</a:t>
            </a:r>
            <a:br/>
            <a:br/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foo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"bar"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baz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"buzz"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You can make nested attribute sets</a:t>
            </a:r>
            <a:br/>
            <a:br/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foo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0000"/>
                </a:solidFill>
                <a:latin typeface="Courier"/>
              </a:rPr>
              <a:t>bar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"baz"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CE5C00"/>
                </a:solidFill>
                <a:latin typeface="Courier"/>
              </a:rPr>
              <a:t>};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Or assign them with a "." for shorthand</a:t>
            </a:r>
            <a:br/>
            <a:br/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foo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00000"/>
                </a:solidFill>
                <a:latin typeface="Courier"/>
              </a:rPr>
              <a:t>bar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"baz"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This is our inputs example</a:t>
            </a:r>
            <a:br/>
            <a:br/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inputs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0000"/>
                </a:solidFill>
                <a:latin typeface="Courier"/>
              </a:rPr>
              <a:t>utils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00000"/>
                </a:solidFill>
                <a:latin typeface="Courier"/>
              </a:rPr>
              <a:t>url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"github:numtide/flake-utils"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CE5C00"/>
                </a:solidFill>
                <a:latin typeface="Courier"/>
              </a:rPr>
              <a:t>};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a `:` denotes a function with arguments on left and function body on the right</a:t>
            </a:r>
            <a:br/>
            <a:br/>
            <a:r>
              <a:rPr>
                <a:solidFill>
                  <a:srgbClr val="000000"/>
                </a:solidFill>
                <a:latin typeface="Courier"/>
              </a:rPr>
              <a:t>x</a:t>
            </a:r>
            <a:r>
              <a:rPr b="1">
                <a:solidFill>
                  <a:srgbClr val="CE5C00"/>
                </a:solidFill>
                <a:latin typeface="Courier"/>
              </a:rPr>
              <a:t>: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CE5C0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1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You can call a function by applying an argument, but you may need to wrap in parenthesis</a:t>
            </a:r>
            <a:br/>
            <a:br/>
            <a:r>
              <a:rPr b="1">
                <a:solidFill>
                  <a:srgbClr val="CE5C00"/>
                </a:solidFill>
                <a:latin typeface="Courier"/>
              </a:rPr>
              <a:t>(</a:t>
            </a:r>
            <a:r>
              <a:rPr>
                <a:solidFill>
                  <a:srgbClr val="000000"/>
                </a:solidFill>
                <a:latin typeface="Courier"/>
              </a:rPr>
              <a:t>x</a:t>
            </a:r>
            <a:r>
              <a:rPr b="1">
                <a:solidFill>
                  <a:srgbClr val="CE5C00"/>
                </a:solidFill>
                <a:latin typeface="Courier"/>
              </a:rPr>
              <a:t>: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CE5C0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1</a:t>
            </a:r>
            <a:r>
              <a:rPr b="1">
                <a:solidFill>
                  <a:srgbClr val="CE5C00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2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Most of the time you will see attributes as the function arguments</a:t>
            </a:r>
            <a:br/>
            <a:br/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a</a:t>
            </a:r>
            <a:r>
              <a:rPr b="1">
                <a:solidFill>
                  <a:srgbClr val="CE5C00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b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latin typeface="Courier"/>
              </a:rPr>
              <a:t>: a </a:t>
            </a:r>
            <a:r>
              <a:rPr b="1">
                <a:solidFill>
                  <a:srgbClr val="CE5C0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When calling this you pass an attribute set</a:t>
            </a:r>
            <a:br/>
            <a:br/>
            <a:r>
              <a:rPr b="1">
                <a:solidFill>
                  <a:srgbClr val="CE5C00"/>
                </a:solidFill>
                <a:latin typeface="Courier"/>
              </a:rPr>
              <a:t>({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a</a:t>
            </a:r>
            <a:r>
              <a:rPr b="1">
                <a:solidFill>
                  <a:srgbClr val="CE5C00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b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latin typeface="Courier"/>
              </a:rPr>
              <a:t>: a </a:t>
            </a:r>
            <a:r>
              <a:rPr b="1">
                <a:solidFill>
                  <a:srgbClr val="CE5C0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</a:t>
            </a:r>
            <a:r>
              <a:rPr b="1">
                <a:solidFill>
                  <a:srgbClr val="CE5C00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a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2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b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3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}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Been a developer for &gt; 20 years</a:t>
            </a:r>
          </a:p>
          <a:p>
            <a:pPr lvl="0"/>
            <a:r>
              <a:rPr/>
              <a:t>Dealt with countless build/run dependency issues</a:t>
            </a:r>
          </a:p>
          <a:p>
            <a:pPr lvl="0"/>
            <a:r>
              <a:rPr/>
              <a:t>Have worked heavily with modernizing legacy systems</a:t>
            </a:r>
          </a:p>
          <a:p>
            <a:pPr lvl="0"/>
            <a:r>
              <a:rPr/>
              <a:t>Usually work in small agile teams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Functions can also be `curried`</a:t>
            </a:r>
            <a:br/>
            <a:br/>
            <a:r>
              <a:rPr>
                <a:solidFill>
                  <a:srgbClr val="000000"/>
                </a:solidFill>
                <a:latin typeface="Courier"/>
              </a:rPr>
              <a:t>a</a:t>
            </a:r>
            <a:r>
              <a:rPr b="1">
                <a:solidFill>
                  <a:srgbClr val="CE5C00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b</a:t>
            </a:r>
            <a:r>
              <a:rPr b="1">
                <a:solidFill>
                  <a:srgbClr val="CE5C00"/>
                </a:solidFill>
                <a:latin typeface="Courier"/>
              </a:rPr>
              <a:t>:</a:t>
            </a:r>
            <a:r>
              <a:rPr>
                <a:latin typeface="Courier"/>
              </a:rPr>
              <a:t> a </a:t>
            </a:r>
            <a:r>
              <a:rPr b="1">
                <a:solidFill>
                  <a:srgbClr val="CE5C0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Again, using parenthesis to apply</a:t>
            </a:r>
            <a:br/>
            <a:br/>
            <a:r>
              <a:rPr b="1">
                <a:solidFill>
                  <a:srgbClr val="CE5C00"/>
                </a:solidFill>
                <a:latin typeface="Courier"/>
              </a:rPr>
              <a:t>(</a:t>
            </a:r>
            <a:r>
              <a:rPr>
                <a:solidFill>
                  <a:srgbClr val="000000"/>
                </a:solidFill>
                <a:latin typeface="Courier"/>
              </a:rPr>
              <a:t>a</a:t>
            </a:r>
            <a:r>
              <a:rPr b="1">
                <a:solidFill>
                  <a:srgbClr val="CE5C00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b</a:t>
            </a:r>
            <a:r>
              <a:rPr b="1">
                <a:solidFill>
                  <a:srgbClr val="CE5C00"/>
                </a:solidFill>
                <a:latin typeface="Courier"/>
              </a:rPr>
              <a:t>:</a:t>
            </a:r>
            <a:r>
              <a:rPr>
                <a:latin typeface="Courier"/>
              </a:rPr>
              <a:t> a </a:t>
            </a:r>
            <a:r>
              <a:rPr b="1">
                <a:solidFill>
                  <a:srgbClr val="CE5C0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</a:t>
            </a:r>
            <a:r>
              <a:rPr b="1">
                <a:solidFill>
                  <a:srgbClr val="CE5C00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3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Again, using parenthesis to apply</a:t>
            </a:r>
            <a:br/>
            <a:br/>
            <a:r>
              <a:rPr b="1">
                <a:solidFill>
                  <a:srgbClr val="CE5C00"/>
                </a:solidFill>
                <a:latin typeface="Courier"/>
              </a:rPr>
              <a:t>(</a:t>
            </a:r>
            <a:r>
              <a:rPr>
                <a:solidFill>
                  <a:srgbClr val="000000"/>
                </a:solidFill>
                <a:latin typeface="Courier"/>
              </a:rPr>
              <a:t>a</a:t>
            </a:r>
            <a:r>
              <a:rPr b="1">
                <a:solidFill>
                  <a:srgbClr val="CE5C00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b</a:t>
            </a:r>
            <a:r>
              <a:rPr b="1">
                <a:solidFill>
                  <a:srgbClr val="CE5C00"/>
                </a:solidFill>
                <a:latin typeface="Courier"/>
              </a:rPr>
              <a:t>:</a:t>
            </a:r>
            <a:r>
              <a:rPr>
                <a:latin typeface="Courier"/>
              </a:rPr>
              <a:t> a </a:t>
            </a:r>
            <a:r>
              <a:rPr b="1">
                <a:solidFill>
                  <a:srgbClr val="CE5C0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</a:t>
            </a:r>
            <a:r>
              <a:rPr b="1">
                <a:solidFill>
                  <a:srgbClr val="CE5C00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3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Now we can understand the output line a bit better (omitting the `system` body for now)...</a:t>
            </a:r>
            <a:br/>
            <a:br/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outputs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00000"/>
                </a:solidFill>
                <a:latin typeface="Courier"/>
              </a:rPr>
              <a:t>self</a:t>
            </a:r>
            <a:r>
              <a:rPr b="1">
                <a:solidFill>
                  <a:srgbClr val="CE5C00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00000"/>
                </a:solidFill>
                <a:latin typeface="Courier"/>
              </a:rPr>
              <a:t>nixpkgs</a:t>
            </a:r>
            <a:r>
              <a:rPr b="1">
                <a:solidFill>
                  <a:srgbClr val="CE5C00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00000"/>
                </a:solidFill>
                <a:latin typeface="Courier"/>
              </a:rPr>
              <a:t>utils</a:t>
            </a:r>
            <a:r>
              <a:rPr b="1">
                <a:solidFill>
                  <a:srgbClr val="CE5C00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utils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lib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eachDefaultSystem </a:t>
            </a:r>
            <a:r>
              <a:rPr b="1">
                <a:solidFill>
                  <a:srgbClr val="CE5C00"/>
                </a:solidFill>
                <a:latin typeface="Courier"/>
              </a:rPr>
              <a:t>(</a:t>
            </a:r>
            <a:r>
              <a:rPr>
                <a:solidFill>
                  <a:srgbClr val="000000"/>
                </a:solidFill>
                <a:latin typeface="Courier"/>
              </a:rPr>
              <a:t>system</a:t>
            </a:r>
            <a:r>
              <a:rPr b="1">
                <a:solidFill>
                  <a:srgbClr val="CE5C00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});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}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`let` blocks allow you to assign values you can use inside an `in` block</a:t>
            </a:r>
            <a:br/>
            <a:br/>
            <a:r>
              <a:rPr b="1">
                <a:solidFill>
                  <a:srgbClr val="204A87"/>
                </a:solidFill>
                <a:latin typeface="Courier"/>
              </a:rPr>
              <a:t>let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a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10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204A87"/>
                </a:solidFill>
                <a:latin typeface="Courier"/>
              </a:rPr>
              <a:t>in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x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}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Sometimes you might want to refer to interpolated values for attribute keys</a:t>
            </a:r>
            <a:br/>
            <a:r>
              <a:rPr i="1">
                <a:solidFill>
                  <a:srgbClr val="8F5902"/>
                </a:solidFill>
                <a:latin typeface="Courier"/>
              </a:rPr>
              <a:t># We can use `${}` for this</a:t>
            </a:r>
            <a:br/>
            <a:br/>
            <a:r>
              <a:rPr b="1">
                <a:solidFill>
                  <a:srgbClr val="204A87"/>
                </a:solidFill>
                <a:latin typeface="Courier"/>
              </a:rPr>
              <a:t>let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a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"x"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204A87"/>
                </a:solidFill>
                <a:latin typeface="Courier"/>
              </a:rPr>
              <a:t>in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CE5C00"/>
                </a:solidFill>
                <a:latin typeface="Courier"/>
              </a:rPr>
              <a:t>${</a:t>
            </a:r>
            <a:r>
              <a:rPr>
                <a:latin typeface="Courier"/>
              </a:rPr>
              <a:t>a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10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}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Assigning a value to it's name is so common that there's a shorthand with `inherit`</a:t>
            </a:r>
            <a:br/>
            <a:br/>
            <a:r>
              <a:rPr b="1">
                <a:solidFill>
                  <a:srgbClr val="204A87"/>
                </a:solidFill>
                <a:latin typeface="Courier"/>
              </a:rPr>
              <a:t>let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a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10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b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12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5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204A87"/>
                </a:solidFill>
                <a:latin typeface="Courier"/>
              </a:rPr>
              <a:t>in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a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b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}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Assigning a value to it's name is so common that there's a shorthand with `inherit`</a:t>
            </a:r>
            <a:br/>
            <a:br/>
            <a:r>
              <a:rPr b="1">
                <a:solidFill>
                  <a:srgbClr val="204A87"/>
                </a:solidFill>
                <a:latin typeface="Courier"/>
              </a:rPr>
              <a:t>let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a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10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b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12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5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204A87"/>
                </a:solidFill>
                <a:latin typeface="Courier"/>
              </a:rPr>
              <a:t>in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204A87"/>
                </a:solidFill>
                <a:latin typeface="Courier"/>
              </a:rPr>
              <a:t>inherit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a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b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c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}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This is how `${system}` being used in our flake. Here's smaller example that applies both</a:t>
            </a:r>
            <a:br/>
            <a:r>
              <a:rPr i="1">
                <a:solidFill>
                  <a:srgbClr val="8F5902"/>
                </a:solidFill>
                <a:latin typeface="Courier"/>
              </a:rPr>
              <a:t># functions.</a:t>
            </a:r>
            <a:br/>
            <a:br/>
            <a:r>
              <a:rPr b="1">
                <a:solidFill>
                  <a:srgbClr val="CE5C00"/>
                </a:solidFill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system</a:t>
            </a:r>
            <a:r>
              <a:rPr b="1">
                <a:solidFill>
                  <a:srgbClr val="CE5C00"/>
                </a:solidFill>
                <a:latin typeface="Courier"/>
              </a:rPr>
              <a:t>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nixpkgs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204A87"/>
                </a:solidFill>
                <a:latin typeface="Courier"/>
              </a:rPr>
              <a:t>let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0000"/>
                </a:solidFill>
                <a:latin typeface="Courier"/>
              </a:rPr>
              <a:t>pkgs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nixpkgs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legacyPackages</a:t>
            </a:r>
            <a:r>
              <a:rPr b="1">
                <a:solidFill>
                  <a:srgbClr val="CE5C00"/>
                </a:solidFill>
                <a:latin typeface="Courier"/>
              </a:rPr>
              <a:t>.${</a:t>
            </a:r>
            <a:r>
              <a:rPr>
                <a:latin typeface="Courier"/>
              </a:rPr>
              <a:t>system</a:t>
            </a:r>
            <a:r>
              <a:rPr b="1">
                <a:solidFill>
                  <a:srgbClr val="CE5C00"/>
                </a:solidFill>
                <a:latin typeface="Courier"/>
              </a:rPr>
              <a:t>};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204A87"/>
                </a:solidFill>
                <a:latin typeface="Courier"/>
              </a:rPr>
              <a:t>in</a:t>
            </a:r>
            <a:br/>
            <a:r>
              <a:rPr>
                <a:latin typeface="Courier"/>
              </a:rPr>
              <a:t>  pkgs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E9A06"/>
                </a:solidFill>
                <a:latin typeface="Courier"/>
              </a:rPr>
              <a:t>"linux"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nixpkgs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00000"/>
                </a:solidFill>
                <a:latin typeface="Courier"/>
              </a:rPr>
              <a:t>legacyPackages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00000"/>
                </a:solidFill>
                <a:latin typeface="Courier"/>
              </a:rPr>
              <a:t>linux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"awesome"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We have one last thing to learn before we understand all of our flake!</a:t>
            </a:r>
            <a:br/>
            <a:r>
              <a:rPr i="1">
                <a:solidFill>
                  <a:srgbClr val="8F5902"/>
                </a:solidFill>
                <a:latin typeface="Courier"/>
              </a:rPr>
              <a:t># You can do it!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Quest for Reproducible Development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automake (and porting)</a:t>
            </a:r>
          </a:p>
          <a:p>
            <a:pPr lvl="0"/>
            <a:r>
              <a:rPr/>
              <a:t>ports / macports</a:t>
            </a:r>
          </a:p>
          <a:p>
            <a:pPr lvl="0"/>
            <a:r>
              <a:rPr/>
              <a:t>anisible</a:t>
            </a:r>
          </a:p>
          <a:p>
            <a:pPr lvl="0"/>
            <a:r>
              <a:rPr/>
              <a:t>chef</a:t>
            </a:r>
          </a:p>
          <a:p>
            <a:pPr lvl="0"/>
            <a:r>
              <a:rPr/>
              <a:t>puppet</a:t>
            </a:r>
          </a:p>
          <a:p>
            <a:pPr lvl="0"/>
            <a:r>
              <a:rPr/>
              <a:t>Language managers: (rvm, virtualenv, nvm)</a:t>
            </a:r>
          </a:p>
          <a:p>
            <a:pPr lvl="0"/>
            <a:r>
              <a:rPr/>
              <a:t>Docker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Sometimes repeating keys can get a bit cumbersome</a:t>
            </a:r>
            <a:br/>
            <a:br/>
            <a:r>
              <a:rPr b="1">
                <a:solidFill>
                  <a:srgbClr val="204A87"/>
                </a:solidFill>
                <a:latin typeface="Courier"/>
              </a:rPr>
              <a:t>let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x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0000"/>
                </a:solidFill>
                <a:latin typeface="Courier"/>
              </a:rPr>
              <a:t>a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1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0000"/>
                </a:solidFill>
                <a:latin typeface="Courier"/>
              </a:rPr>
              <a:t>b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3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0000"/>
                </a:solidFill>
                <a:latin typeface="Courier"/>
              </a:rPr>
              <a:t>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4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CE5C00"/>
                </a:solidFill>
                <a:latin typeface="Courier"/>
              </a:rPr>
              <a:t>};</a:t>
            </a:r>
            <a:br/>
            <a:r>
              <a:rPr b="1">
                <a:solidFill>
                  <a:srgbClr val="204A87"/>
                </a:solidFill>
                <a:latin typeface="Courier"/>
              </a:rPr>
              <a:t>in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[</a:t>
            </a:r>
            <a:br/>
            <a:r>
              <a:rPr>
                <a:latin typeface="Courier"/>
              </a:rPr>
              <a:t>  x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a</a:t>
            </a:r>
            <a:br/>
            <a:r>
              <a:rPr>
                <a:latin typeface="Courier"/>
              </a:rPr>
              <a:t>  x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b</a:t>
            </a:r>
            <a:br/>
            <a:r>
              <a:rPr>
                <a:latin typeface="Courier"/>
              </a:rPr>
              <a:t>  x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c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]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We can use `with` to automatically scope all of the attributes in x</a:t>
            </a:r>
            <a:br/>
            <a:br/>
            <a:r>
              <a:rPr b="1">
                <a:solidFill>
                  <a:srgbClr val="204A87"/>
                </a:solidFill>
                <a:latin typeface="Courier"/>
              </a:rPr>
              <a:t>let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x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0000"/>
                </a:solidFill>
                <a:latin typeface="Courier"/>
              </a:rPr>
              <a:t>a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1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0000"/>
                </a:solidFill>
                <a:latin typeface="Courier"/>
              </a:rPr>
              <a:t>b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3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0000"/>
                </a:solidFill>
                <a:latin typeface="Courier"/>
              </a:rPr>
              <a:t>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4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CE5C00"/>
                </a:solidFill>
                <a:latin typeface="Courier"/>
              </a:rPr>
              <a:t>};</a:t>
            </a:r>
            <a:br/>
            <a:r>
              <a:rPr b="1">
                <a:solidFill>
                  <a:srgbClr val="204A87"/>
                </a:solidFill>
                <a:latin typeface="Courier"/>
              </a:rPr>
              <a:t>in</a:t>
            </a:r>
            <a:br/>
            <a:r>
              <a:rPr b="1">
                <a:solidFill>
                  <a:srgbClr val="204A87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x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[</a:t>
            </a:r>
            <a:br/>
            <a:r>
              <a:rPr>
                <a:latin typeface="Courier"/>
              </a:rPr>
              <a:t>  a</a:t>
            </a:r>
            <a:br/>
            <a:r>
              <a:rPr>
                <a:latin typeface="Courier"/>
              </a:rPr>
              <a:t>  b</a:t>
            </a:r>
            <a:br/>
            <a:r>
              <a:rPr>
                <a:latin typeface="Courier"/>
              </a:rPr>
              <a:t>  c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]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the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You did it! Great job!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Updating our flake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flake.nix</a:t>
            </a:r>
            <a:r>
              <a:rPr/>
              <a:t>:</a:t>
            </a:r>
          </a:p>
          <a:p>
            <a:pPr lvl="0" indent="0">
              <a:buNone/>
            </a:pP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inputs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0000"/>
                </a:solidFill>
                <a:latin typeface="Courier"/>
              </a:rPr>
              <a:t>utils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00000"/>
                </a:solidFill>
                <a:latin typeface="Courier"/>
              </a:rPr>
              <a:t>url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"github:numtide/flake-utils"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CE5C00"/>
                </a:solidFill>
                <a:latin typeface="Courier"/>
              </a:rPr>
              <a:t>};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outputs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self</a:t>
            </a:r>
            <a:r>
              <a:rPr b="1">
                <a:solidFill>
                  <a:srgbClr val="CE5C00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nixpkgs</a:t>
            </a:r>
            <a:r>
              <a:rPr b="1">
                <a:solidFill>
                  <a:srgbClr val="CE5C00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utils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latin typeface="Courier"/>
              </a:rPr>
              <a:t>: utils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lib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eachDefaultSystem </a:t>
            </a:r>
            <a:r>
              <a:rPr b="1">
                <a:solidFill>
                  <a:srgbClr val="CE5C00"/>
                </a:solidFill>
                <a:latin typeface="Courier"/>
              </a:rPr>
              <a:t>(</a:t>
            </a:r>
            <a:r>
              <a:rPr>
                <a:solidFill>
                  <a:srgbClr val="000000"/>
                </a:solidFill>
                <a:latin typeface="Courier"/>
              </a:rPr>
              <a:t>system</a:t>
            </a:r>
            <a:r>
              <a:rPr b="1">
                <a:solidFill>
                  <a:srgbClr val="CE5C00"/>
                </a:solidFill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204A87"/>
                </a:solidFill>
                <a:latin typeface="Courier"/>
              </a:rPr>
              <a:t>let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00000"/>
                </a:solidFill>
                <a:latin typeface="Courier"/>
              </a:rPr>
              <a:t>pkgs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nixpkgs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legacyPackages</a:t>
            </a:r>
            <a:r>
              <a:rPr b="1">
                <a:solidFill>
                  <a:srgbClr val="CE5C00"/>
                </a:solidFill>
                <a:latin typeface="Courier"/>
              </a:rPr>
              <a:t>.${</a:t>
            </a:r>
            <a:r>
              <a:rPr>
                <a:latin typeface="Courier"/>
              </a:rPr>
              <a:t>system</a:t>
            </a:r>
            <a:r>
              <a:rPr b="1">
                <a:solidFill>
                  <a:srgbClr val="CE5C00"/>
                </a:solidFill>
                <a:latin typeface="Courier"/>
              </a:rPr>
              <a:t>};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204A87"/>
                </a:solidFill>
                <a:latin typeface="Courier"/>
              </a:rPr>
              <a:t>in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00000"/>
                </a:solidFill>
                <a:latin typeface="Courier"/>
              </a:rPr>
              <a:t>devShell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mkShell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0000"/>
                </a:solidFill>
                <a:latin typeface="Courier"/>
              </a:rPr>
              <a:t>buildInputs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pkgs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[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CE5C00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CE5C00"/>
                </a:solidFill>
                <a:latin typeface="Courier"/>
              </a:rPr>
              <a:t>};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CE5C00"/>
                </a:solidFill>
                <a:latin typeface="Courier"/>
              </a:rPr>
              <a:t>);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}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Moving nixpkgs to stable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add an input for nixpkgs to </a:t>
            </a:r>
            <a:r>
              <a:rPr>
                <a:latin typeface="Courier"/>
              </a:rPr>
              <a:t>25.05</a:t>
            </a:r>
            <a:r>
              <a:rPr/>
              <a:t> (overriding default)</a:t>
            </a:r>
          </a:p>
          <a:p>
            <a:pPr lvl="0" indent="0">
              <a:buNone/>
            </a:pPr>
            <a:r>
              <a:rPr>
                <a:latin typeface="Courier"/>
              </a:rPr>
              <a:t>inputs =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nixpkgs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00000"/>
                </a:solidFill>
                <a:latin typeface="Courier"/>
              </a:rPr>
              <a:t>url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"github:nixos/nixpkgs/nixos-25.05"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utils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00000"/>
                </a:solidFill>
                <a:latin typeface="Courier"/>
              </a:rPr>
              <a:t>url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"github:numtide/flake-utils"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packages to our devShell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are for our rust app, but you can find more at </a:t>
            </a:r>
            <a:r>
              <a:rPr>
                <a:hlinkClick r:id="rId2"/>
              </a:rPr>
              <a:t>search.nixos.org</a:t>
            </a:r>
          </a:p>
          <a:p>
            <a:pPr lvl="0" indent="0">
              <a:buNone/>
            </a:pPr>
            <a:r>
              <a:rPr>
                <a:latin typeface="Courier"/>
              </a:rPr>
              <a:t>devShell = 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mkShell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0000"/>
                </a:solidFill>
                <a:latin typeface="Courier"/>
              </a:rPr>
              <a:t>buildInputs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pkgs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[</a:t>
            </a:r>
            <a:br/>
            <a:r>
              <a:rPr>
                <a:latin typeface="Courier"/>
              </a:rPr>
              <a:t>          cargo</a:t>
            </a:r>
            <a:br/>
            <a:r>
              <a:rPr>
                <a:latin typeface="Courier"/>
              </a:rPr>
              <a:t>          rustc</a:t>
            </a:r>
            <a:br/>
            <a:r>
              <a:rPr>
                <a:latin typeface="Courier"/>
              </a:rPr>
              <a:t>          rust-analyzer</a:t>
            </a:r>
            <a:br/>
            <a:r>
              <a:rPr>
                <a:latin typeface="Courier"/>
              </a:rPr>
              <a:t>          rustfmt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CE5C00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  }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Enter the devShell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use </a:t>
            </a:r>
            <a:r>
              <a:rPr>
                <a:latin typeface="Courier"/>
              </a:rPr>
              <a:t>nix develop</a:t>
            </a:r>
            <a:r>
              <a:rPr/>
              <a:t> to get to the shell. </a:t>
            </a:r>
            <a:r>
              <a:rPr>
                <a:latin typeface="Courier"/>
              </a:rPr>
              <a:t>.#</a:t>
            </a:r>
            <a:r>
              <a:rPr/>
              <a:t> is a reference to the current flake.</a:t>
            </a:r>
          </a:p>
          <a:p>
            <a:pPr lvl="0" indent="0">
              <a:buNone/>
            </a:pPr>
            <a:r>
              <a:rPr>
                <a:latin typeface="Courier"/>
              </a:rPr>
              <a:t>$ nix develop .#</a:t>
            </a:r>
            <a:br/>
            <a:r>
              <a:rPr b="1">
                <a:solidFill>
                  <a:srgbClr val="204A87"/>
                </a:solidFill>
                <a:latin typeface="Courier"/>
              </a:rPr>
              <a:t>(</a:t>
            </a:r>
            <a:r>
              <a:rPr>
                <a:latin typeface="Courier"/>
              </a:rPr>
              <a:t>nix:nix-shell-env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r>
              <a:rPr>
                <a:latin typeface="Courier"/>
              </a:rPr>
              <a:t> bash-5.2$ rustc </a:t>
            </a:r>
            <a:r>
              <a:rPr>
                <a:solidFill>
                  <a:srgbClr val="204A87"/>
                </a:solidFill>
                <a:latin typeface="Courier"/>
              </a:rPr>
              <a:t>--version</a:t>
            </a:r>
            <a:br/>
            <a:r>
              <a:rPr>
                <a:latin typeface="Courier"/>
              </a:rPr>
              <a:t>rustc 1.86.0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05f9846f8 2025-03-31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(</a:t>
            </a:r>
            <a:r>
              <a:rPr>
                <a:latin typeface="Courier"/>
              </a:rPr>
              <a:t>built from a source tarball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 b="1">
                <a:solidFill>
                  <a:srgbClr val="204A87"/>
                </a:solidFill>
                <a:latin typeface="Courier"/>
              </a:rPr>
              <a:t>(</a:t>
            </a:r>
            <a:r>
              <a:rPr>
                <a:latin typeface="Courier"/>
              </a:rPr>
              <a:t>nix:nix-shell-env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r>
              <a:rPr>
                <a:latin typeface="Courier"/>
              </a:rPr>
              <a:t> bash-5.2$ cargo </a:t>
            </a:r>
            <a:r>
              <a:rPr>
                <a:solidFill>
                  <a:srgbClr val="204A87"/>
                </a:solidFill>
                <a:latin typeface="Courier"/>
              </a:rPr>
              <a:t>--version</a:t>
            </a:r>
            <a:br/>
            <a:r>
              <a:rPr>
                <a:latin typeface="Courier"/>
              </a:rPr>
              <a:t>cargo 1.86.0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adf9b6ad1 2025-02-28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 b="1">
                <a:solidFill>
                  <a:srgbClr val="204A87"/>
                </a:solidFill>
                <a:latin typeface="Courier"/>
              </a:rPr>
              <a:t>(</a:t>
            </a:r>
            <a:r>
              <a:rPr>
                <a:latin typeface="Courier"/>
              </a:rPr>
              <a:t>nix:nix-shell-env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r>
              <a:rPr>
                <a:latin typeface="Courier"/>
              </a:rPr>
              <a:t> bash-5.2$ exit</a:t>
            </a:r>
            <a:br/>
            <a:r>
              <a:rPr>
                <a:latin typeface="Courier"/>
              </a:rPr>
              <a:t>exit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direnv makes this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don’t already have direnv installed, you can install to your profile via nix.</a:t>
            </a:r>
          </a:p>
          <a:p>
            <a:pPr lvl="0" indent="0">
              <a:buNone/>
            </a:pPr>
            <a:r>
              <a:rPr>
                <a:latin typeface="Courier"/>
              </a:rPr>
              <a:t>$ nix profile install nixpkgs#direnv</a:t>
            </a:r>
            <a:br/>
            <a:r>
              <a:rPr>
                <a:latin typeface="Courier"/>
              </a:rPr>
              <a:t>$ echo </a:t>
            </a:r>
            <a:r>
              <a:rPr>
                <a:solidFill>
                  <a:srgbClr val="4E9A06"/>
                </a:solidFill>
                <a:latin typeface="Courier"/>
              </a:rPr>
              <a:t>'eval "$(direnv hook zsh)"'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&gt;&gt;</a:t>
            </a:r>
            <a:r>
              <a:rPr>
                <a:latin typeface="Courier"/>
              </a:rPr>
              <a:t> ~/.bashrc</a:t>
            </a:r>
            <a:br/>
            <a:r>
              <a:rPr>
                <a:latin typeface="Courier"/>
              </a:rPr>
              <a:t>$ source ~/.bashrc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direnv makes this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the flake is evaluated when we enter the directory</a:t>
            </a:r>
          </a:p>
          <a:p>
            <a:pPr lvl="0" indent="0" marL="0">
              <a:buNone/>
            </a:pPr>
            <a:r>
              <a:rPr/>
              <a:t>$ direnv allow</a:t>
            </a:r>
          </a:p>
          <a:p>
            <a:pPr lvl="0" indent="0">
              <a:buNone/>
            </a:pPr>
            <a:r>
              <a:rPr>
                <a:latin typeface="Courier"/>
              </a:rPr>
              <a:t>direnv: loading ~/workspace/nix-first-steps/.envrc</a:t>
            </a:r>
            <a:br/>
            <a:r>
              <a:rPr>
                <a:latin typeface="Courier"/>
              </a:rPr>
              <a:t>direnv: using flake</a:t>
            </a:r>
            <a:br/>
            <a:r>
              <a:rPr>
                <a:latin typeface="Courier"/>
              </a:rPr>
              <a:t>warning: Git tree </a:t>
            </a:r>
            <a:r>
              <a:rPr>
                <a:solidFill>
                  <a:srgbClr val="4E9A06"/>
                </a:solidFill>
                <a:latin typeface="Courier"/>
              </a:rPr>
              <a:t>'/Users/scott/workspace/nix-first-steps'</a:t>
            </a:r>
            <a:r>
              <a:rPr>
                <a:latin typeface="Courier"/>
              </a:rPr>
              <a:t> has uncommitted changes</a:t>
            </a:r>
            <a:br/>
            <a:r>
              <a:rPr>
                <a:latin typeface="Courier"/>
              </a:rPr>
              <a:t>direnv: export +AR +AS +CC +CONFIG_SHELL +CXX +DEVELOPER_DIR +HOST_PATH +IN_NIX_SHELL +LD +LD_DYLD_PATH +MACOSX_DEPLOYMENT_TARGET +NIX_APPLE_SDK_VERSION +NIX_BINTOOLS +NIX_BINTOOLS_WRAPPER_TARGET_HOST_arm64_apple_darwin +NIX_BUILD_CORES +NIX_BUILD_TOP +NIX_CC +NIX_CC_WRAPPER_TARGET_HOST_arm64_apple_darwin +NIX_CFLAGS_COMPILE +NIX_DONT_SET_RPATH +NIX_DONT_SET_RPATH_FOR_BUILD +NIX_ENFORCE_NO_NATIVE +NIX_HARDENING_ENABLE +NIX_IGNORE_LD_THROUGH_GCC +NIX_LDFLAGS +NIX_NO_SELF_RPATH +NIX_STORE +NM +OBJCOPY +OBJDUMP +PATH_LOCALE +RANLIB +SDKROOT +SIZE +SOURCE_DATE_EPOCH +STRINGS +STRIP +TEMP +TEMPDIR +TMP +ZERO_AR_DATE +__darwinAllowLocalNetworking +__impureHostDeps +__propagatedImpureHostDeps +__propagatedSandboxProfile +__sandboxProfile +__structuredAttrs +buildInputs +buildPhase +builder +cmakeFlags +configureFlags +depsBuildBuild +depsBuildBuildPropagated +depsBuildTarget +depsBuildTargetPropagated +depsHostHost +depsHostHostPropagated +depsTargetTarget +depsTargetTargetPropagated +doCheck +doInstallCheck +dontAddDisableDepTrack +mesonFlags +name +nativeBuildInputs +out +outputs +patches +phases +preferLocalBuild +propagatedBuildInputs +propagatedNativeBuildInputs +shell +shellHook +stdenv +strictDeps +system ~PATH ~TMPDIR ~XDG_DATA_DIRS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direnv makes this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our packages are just in our path!</a:t>
            </a:r>
          </a:p>
          <a:p>
            <a:pPr lvl="0" indent="0">
              <a:buNone/>
            </a:pPr>
            <a:r>
              <a:rPr>
                <a:latin typeface="Courier"/>
              </a:rPr>
              <a:t>$ rustc </a:t>
            </a:r>
            <a:r>
              <a:rPr>
                <a:solidFill>
                  <a:srgbClr val="204A87"/>
                </a:solidFill>
                <a:latin typeface="Courier"/>
              </a:rPr>
              <a:t>--version</a:t>
            </a:r>
            <a:br/>
            <a:r>
              <a:rPr>
                <a:latin typeface="Courier"/>
              </a:rPr>
              <a:t>rustc 1.86.0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05f9846f8 2025-03-31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(</a:t>
            </a:r>
            <a:r>
              <a:rPr>
                <a:latin typeface="Courier"/>
              </a:rPr>
              <a:t>built from a source tarball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they always fall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System architecture woes (again!)</a:t>
            </a:r>
          </a:p>
          <a:p>
            <a:pPr lvl="0"/>
            <a:r>
              <a:rPr/>
              <a:t>Personal machine drift</a:t>
            </a:r>
          </a:p>
          <a:p>
            <a:pPr lvl="0"/>
            <a:r>
              <a:rPr/>
              <a:t>Working with multiple projects across teams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Buliding 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that we have our environment, we can build our app.</a:t>
            </a:r>
          </a:p>
          <a:p>
            <a:pPr lvl="0" indent="0">
              <a:buNone/>
            </a:pPr>
            <a:r>
              <a:rPr>
                <a:latin typeface="Courier"/>
              </a:rPr>
              <a:t>$ cd ~/workspace/nix-first-steps</a:t>
            </a:r>
            <a:br/>
            <a:r>
              <a:rPr>
                <a:latin typeface="Courier"/>
              </a:rPr>
              <a:t>$ cargo new hello-nix</a:t>
            </a:r>
            <a:br/>
            <a:r>
              <a:rPr>
                <a:latin typeface="Courier"/>
              </a:rPr>
              <a:t>$ cd hello-nix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Buliding 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 up </a:t>
            </a:r>
            <a:r>
              <a:rPr>
                <a:latin typeface="Courier"/>
              </a:rPr>
              <a:t>hello-nix/src/main.rs</a:t>
            </a:r>
            <a:r>
              <a:rPr/>
              <a:t> and change to the following:</a:t>
            </a:r>
          </a:p>
          <a:p>
            <a:pPr lvl="0" indent="0">
              <a:buNone/>
            </a:pPr>
            <a:r>
              <a:rPr b="1">
                <a:solidFill>
                  <a:srgbClr val="204A87"/>
                </a:solidFill>
                <a:latin typeface="Courier"/>
              </a:rPr>
              <a:t>fn</a:t>
            </a:r>
            <a:r>
              <a:rPr>
                <a:latin typeface="Courier"/>
              </a:rPr>
              <a:t> main()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8F5902"/>
                </a:solidFill>
                <a:latin typeface="Courier"/>
              </a:rPr>
              <a:t>println!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E9A06"/>
                </a:solidFill>
                <a:latin typeface="Courier"/>
              </a:rPr>
              <a:t>"Hello from nix!"</a:t>
            </a:r>
            <a:r>
              <a:rPr>
                <a:latin typeface="Courier"/>
              </a:rPr>
              <a:t>)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}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Buliding 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make sure this builds, tests, and runs.</a:t>
            </a:r>
          </a:p>
          <a:p>
            <a:pPr lvl="0" indent="0">
              <a:buNone/>
            </a:pPr>
            <a:r>
              <a:rPr>
                <a:latin typeface="Courier"/>
              </a:rPr>
              <a:t>$ cargo build</a:t>
            </a:r>
            <a:br/>
            <a:r>
              <a:rPr>
                <a:latin typeface="Courier"/>
              </a:rPr>
              <a:t>   Compiling hello-nix v0.1.0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/Users/scott/workspace/nix-first-steps/hello-nix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Finished </a:t>
            </a:r>
            <a:r>
              <a:rPr b="1">
                <a:solidFill>
                  <a:srgbClr val="204A87"/>
                </a:solidFill>
                <a:latin typeface="Courier"/>
              </a:rPr>
              <a:t>`</a:t>
            </a:r>
            <a:r>
              <a:rPr>
                <a:latin typeface="Courier"/>
              </a:rPr>
              <a:t>dev</a:t>
            </a:r>
            <a:r>
              <a:rPr b="1">
                <a:solidFill>
                  <a:srgbClr val="204A87"/>
                </a:solidFill>
                <a:latin typeface="Courier"/>
              </a:rPr>
              <a:t>`</a:t>
            </a:r>
            <a:r>
              <a:rPr>
                <a:latin typeface="Courier"/>
              </a:rPr>
              <a:t> profile [unoptimized + debuginfo] target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s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A4000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0.77s</a:t>
            </a:r>
            <a:br/>
            <a:br/>
            <a:r>
              <a:rPr>
                <a:latin typeface="Courier"/>
              </a:rPr>
              <a:t>$ cargo test</a:t>
            </a:r>
            <a:br/>
            <a:r>
              <a:rPr>
                <a:latin typeface="Courier"/>
              </a:rPr>
              <a:t>   Compiling hello-nix v0.1.0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/Users/scott/workspace/nix-first-steps/hello-nix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Finished </a:t>
            </a:r>
            <a:r>
              <a:rPr b="1">
                <a:solidFill>
                  <a:srgbClr val="204A87"/>
                </a:solidFill>
                <a:latin typeface="Courier"/>
              </a:rPr>
              <a:t>`</a:t>
            </a:r>
            <a:r>
              <a:rPr>
                <a:latin typeface="Courier"/>
              </a:rPr>
              <a:t>test</a:t>
            </a:r>
            <a:r>
              <a:rPr b="1">
                <a:solidFill>
                  <a:srgbClr val="204A87"/>
                </a:solidFill>
                <a:latin typeface="Courier"/>
              </a:rPr>
              <a:t>`</a:t>
            </a:r>
            <a:r>
              <a:rPr>
                <a:latin typeface="Courier"/>
              </a:rPr>
              <a:t> profile [unoptimized + debuginfo] target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s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A4000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0.11s</a:t>
            </a:r>
            <a:br/>
            <a:r>
              <a:rPr>
                <a:latin typeface="Courier"/>
              </a:rPr>
              <a:t>       Running unittests src/main.rs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target/debug/deps/hello_nix-c7e1c6d541507f78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running 0 tests</a:t>
            </a:r>
            <a:br/>
            <a:br/>
            <a:r>
              <a:rPr>
                <a:latin typeface="Courier"/>
              </a:rPr>
              <a:t>test result: ok. 0 passed</a:t>
            </a:r>
            <a:r>
              <a:rPr b="1">
                <a:solidFill>
                  <a:srgbClr val="204A87"/>
                </a:solidFill>
                <a:latin typeface="Courier"/>
              </a:rPr>
              <a:t>;</a:t>
            </a:r>
            <a:r>
              <a:rPr>
                <a:latin typeface="Courier"/>
              </a:rPr>
              <a:t> 0 failed</a:t>
            </a:r>
            <a:r>
              <a:rPr b="1">
                <a:solidFill>
                  <a:srgbClr val="204A87"/>
                </a:solidFill>
                <a:latin typeface="Courier"/>
              </a:rPr>
              <a:t>;</a:t>
            </a:r>
            <a:r>
              <a:rPr>
                <a:latin typeface="Courier"/>
              </a:rPr>
              <a:t> 0 ignored</a:t>
            </a:r>
            <a:r>
              <a:rPr b="1">
                <a:solidFill>
                  <a:srgbClr val="204A87"/>
                </a:solidFill>
                <a:latin typeface="Courier"/>
              </a:rPr>
              <a:t>;</a:t>
            </a:r>
            <a:r>
              <a:rPr>
                <a:latin typeface="Courier"/>
              </a:rPr>
              <a:t> 0 measured</a:t>
            </a:r>
            <a:r>
              <a:rPr b="1">
                <a:solidFill>
                  <a:srgbClr val="204A87"/>
                </a:solidFill>
                <a:latin typeface="Courier"/>
              </a:rPr>
              <a:t>;</a:t>
            </a:r>
            <a:r>
              <a:rPr>
                <a:latin typeface="Courier"/>
              </a:rPr>
              <a:t> 0 filtered out</a:t>
            </a:r>
            <a:r>
              <a:rPr b="1">
                <a:solidFill>
                  <a:srgbClr val="204A87"/>
                </a:solidFill>
                <a:latin typeface="Courier"/>
              </a:rPr>
              <a:t>;</a:t>
            </a:r>
            <a:r>
              <a:rPr>
                <a:latin typeface="Courier"/>
              </a:rPr>
              <a:t> finished in 0.00s</a:t>
            </a:r>
            <a:br/>
            <a:br/>
            <a:r>
              <a:rPr>
                <a:latin typeface="Courier"/>
              </a:rPr>
              <a:t>$ cargo run</a:t>
            </a:r>
            <a:br/>
            <a:r>
              <a:rPr>
                <a:latin typeface="Courier"/>
              </a:rPr>
              <a:t>    Finished </a:t>
            </a:r>
            <a:r>
              <a:rPr b="1">
                <a:solidFill>
                  <a:srgbClr val="204A87"/>
                </a:solidFill>
                <a:latin typeface="Courier"/>
              </a:rPr>
              <a:t>`</a:t>
            </a:r>
            <a:r>
              <a:rPr>
                <a:latin typeface="Courier"/>
              </a:rPr>
              <a:t>dev</a:t>
            </a:r>
            <a:r>
              <a:rPr b="1">
                <a:solidFill>
                  <a:srgbClr val="204A87"/>
                </a:solidFill>
                <a:latin typeface="Courier"/>
              </a:rPr>
              <a:t>`</a:t>
            </a:r>
            <a:r>
              <a:rPr>
                <a:latin typeface="Courier"/>
              </a:rPr>
              <a:t> profile [unoptimized + debuginfo] target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s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A4000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0.00s</a:t>
            </a:r>
            <a:br/>
            <a:r>
              <a:rPr>
                <a:latin typeface="Courier"/>
              </a:rPr>
              <a:t>     Running </a:t>
            </a:r>
            <a:r>
              <a:rPr b="1">
                <a:solidFill>
                  <a:srgbClr val="204A87"/>
                </a:solidFill>
                <a:latin typeface="Courier"/>
              </a:rPr>
              <a:t>`</a:t>
            </a:r>
            <a:r>
              <a:rPr>
                <a:latin typeface="Courier"/>
              </a:rPr>
              <a:t>target/debug/hello-nix</a:t>
            </a:r>
            <a:r>
              <a:rPr b="1">
                <a:solidFill>
                  <a:srgbClr val="204A87"/>
                </a:solidFill>
                <a:latin typeface="Courier"/>
              </a:rPr>
              <a:t>`</a:t>
            </a:r>
            <a:br/>
            <a:r>
              <a:rPr>
                <a:latin typeface="Courier"/>
              </a:rPr>
              <a:t>Hello from nix!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with 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make a new file, </a:t>
            </a:r>
            <a:r>
              <a:rPr>
                <a:latin typeface="Courier"/>
              </a:rPr>
              <a:t>default.nix</a:t>
            </a:r>
            <a:r>
              <a:rPr/>
              <a:t> and put it in the </a:t>
            </a:r>
            <a:r>
              <a:rPr>
                <a:latin typeface="Courier"/>
              </a:rPr>
              <a:t>hello-nix</a:t>
            </a:r>
            <a:r>
              <a:rPr/>
              <a:t> directory.</a:t>
            </a:r>
          </a:p>
          <a:p>
            <a:pPr lvl="0" indent="0">
              <a:buNone/>
            </a:pP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pkgs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?</a:t>
            </a:r>
            <a:r>
              <a:rPr>
                <a:latin typeface="Courier"/>
              </a:rPr>
              <a:t> import &lt;nixpkgs&gt;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rustPlatform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buildRustPackage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pname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"hello-nix"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version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"0.0.1"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cargoLock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00000"/>
                </a:solidFill>
                <a:latin typeface="Courier"/>
              </a:rPr>
              <a:t>lockFile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./Cargo.lock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src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lib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cleanSource </a:t>
            </a:r>
            <a:r>
              <a:rPr>
                <a:solidFill>
                  <a:srgbClr val="4E9A06"/>
                </a:solidFill>
                <a:latin typeface="Courier"/>
              </a:rPr>
              <a:t>./.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}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syntax for 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The `?` allows us to have optional values in attribute sets. This comes in handy for optional</a:t>
            </a:r>
            <a:br/>
            <a:r>
              <a:rPr i="1">
                <a:solidFill>
                  <a:srgbClr val="8F5902"/>
                </a:solidFill>
                <a:latin typeface="Courier"/>
              </a:rPr>
              <a:t># arguments in functions.</a:t>
            </a:r>
            <a:br/>
            <a:br/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foo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?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"foo"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latin typeface="Courier"/>
              </a:rPr>
              <a:t>: foo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syntax for 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you can either apply without that name set.</a:t>
            </a:r>
            <a:br/>
            <a:br/>
            <a:r>
              <a:rPr b="1">
                <a:solidFill>
                  <a:srgbClr val="CE5C00"/>
                </a:solidFill>
                <a:latin typeface="Courier"/>
              </a:rPr>
              <a:t>({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foo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?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"foo"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latin typeface="Courier"/>
              </a:rPr>
              <a:t>: foo</a:t>
            </a:r>
            <a:r>
              <a:rPr b="1">
                <a:solidFill>
                  <a:srgbClr val="CE5C00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{}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syntax for 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or with it</a:t>
            </a:r>
            <a:br/>
            <a:br/>
            <a:r>
              <a:rPr b="1">
                <a:solidFill>
                  <a:srgbClr val="CE5C00"/>
                </a:solidFill>
                <a:latin typeface="Courier"/>
              </a:rPr>
              <a:t>({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foo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?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"foo"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latin typeface="Courier"/>
              </a:rPr>
              <a:t>: foo</a:t>
            </a:r>
            <a:r>
              <a:rPr b="1">
                <a:solidFill>
                  <a:srgbClr val="CE5C00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foo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"bar"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syntax for 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`import` is a special builtin function for loading code.</a:t>
            </a:r>
            <a:br/>
            <a:r>
              <a:rPr i="1">
                <a:solidFill>
                  <a:srgbClr val="8F5902"/>
                </a:solidFill>
                <a:latin typeface="Courier"/>
              </a:rPr>
              <a:t># `./filename` is path variable relative by current directory.</a:t>
            </a:r>
            <a:br/>
            <a:r>
              <a:rPr i="1">
                <a:solidFill>
                  <a:srgbClr val="8F5902"/>
                </a:solidFill>
                <a:latin typeface="Courier"/>
              </a:rPr>
              <a:t># We can use this to import our new `default.nix` file</a:t>
            </a:r>
            <a:br/>
            <a:br/>
            <a:r>
              <a:rPr>
                <a:latin typeface="Courier"/>
              </a:rPr>
              <a:t>import </a:t>
            </a:r>
            <a:r>
              <a:rPr>
                <a:solidFill>
                  <a:srgbClr val="4E9A06"/>
                </a:solidFill>
                <a:latin typeface="Courier"/>
              </a:rPr>
              <a:t>./default.nix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syntax for 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&lt;nixpkgs&gt; is a special value that resolves lookup paths for $NIX_PATH</a:t>
            </a:r>
            <a:br/>
            <a:r>
              <a:rPr i="1">
                <a:solidFill>
                  <a:srgbClr val="8F5902"/>
                </a:solidFill>
                <a:latin typeface="Courier"/>
              </a:rPr>
              <a:t># This can be used to dynamically load whichever location nix is set to</a:t>
            </a:r>
            <a:br/>
            <a:r>
              <a:rPr i="1">
                <a:solidFill>
                  <a:srgbClr val="8F5902"/>
                </a:solidFill>
                <a:latin typeface="Courier"/>
              </a:rPr>
              <a:t># That means that the argument to our function takes an attribute set with</a:t>
            </a:r>
            <a:br/>
            <a:r>
              <a:rPr i="1">
                <a:solidFill>
                  <a:srgbClr val="8F5902"/>
                </a:solidFill>
                <a:latin typeface="Courier"/>
              </a:rPr>
              <a:t># an options pkgs that defaults to the imported version of `nixpkgs` if passed in.</a:t>
            </a:r>
            <a:br/>
            <a:br/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pkgs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?</a:t>
            </a:r>
            <a:r>
              <a:rPr>
                <a:latin typeface="Courier"/>
              </a:rPr>
              <a:t> import &lt;nixpkgs&gt;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latin typeface="Courier"/>
              </a:rPr>
              <a:t>: </a:t>
            </a:r>
            <a:r>
              <a:rPr b="1">
                <a:solidFill>
                  <a:srgbClr val="CE5C00"/>
                </a:solidFill>
                <a:latin typeface="Courier"/>
              </a:rPr>
              <a:t>{}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syntax for 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 to our </a:t>
            </a:r>
            <a:r>
              <a:rPr>
                <a:latin typeface="Courier"/>
              </a:rPr>
              <a:t>default.nix</a:t>
            </a:r>
          </a:p>
          <a:p>
            <a:pPr lvl="0" indent="0">
              <a:buNone/>
            </a:pP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pkgs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?</a:t>
            </a:r>
            <a:r>
              <a:rPr>
                <a:latin typeface="Courier"/>
              </a:rPr>
              <a:t> import &lt;nixpkgs&gt;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rustPlatform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buildRustPackage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pname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"hello-nix"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version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"0.0.1"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cargoLock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00000"/>
                </a:solidFill>
                <a:latin typeface="Courier"/>
              </a:rPr>
              <a:t>lockFile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./Cargo.lock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src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lib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cleanSource </a:t>
            </a:r>
            <a:r>
              <a:rPr>
                <a:solidFill>
                  <a:srgbClr val="4E9A06"/>
                </a:solidFill>
                <a:latin typeface="Courier"/>
              </a:rPr>
              <a:t>./.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Nix is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Saves packages in isolation - </a:t>
            </a:r>
            <a:r>
              <a:rPr>
                <a:latin typeface="Courier"/>
              </a:rPr>
              <a:t>/nix/store</a:t>
            </a:r>
          </a:p>
          <a:p>
            <a:pPr lvl="0"/>
            <a:r>
              <a:rPr/>
              <a:t>Builds packages with a functional language</a:t>
            </a:r>
          </a:p>
          <a:p>
            <a:pPr lvl="0"/>
            <a:r>
              <a:rPr/>
              <a:t>Allows you to link to system, user, or shell environments these packages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our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use the </a:t>
            </a:r>
            <a:r>
              <a:rPr>
                <a:latin typeface="Courier"/>
              </a:rPr>
              <a:t>nix build</a:t>
            </a:r>
            <a:r>
              <a:rPr/>
              <a:t> command to build</a:t>
            </a:r>
          </a:p>
          <a:p>
            <a:pPr lvl="0" indent="0">
              <a:buNone/>
            </a:pPr>
            <a:r>
              <a:rPr>
                <a:latin typeface="Courier"/>
              </a:rPr>
              <a:t>$ nix build </a:t>
            </a:r>
            <a:r>
              <a:rPr>
                <a:solidFill>
                  <a:srgbClr val="204A87"/>
                </a:solidFill>
                <a:latin typeface="Courier"/>
              </a:rPr>
              <a:t>-f</a:t>
            </a:r>
            <a:r>
              <a:rPr>
                <a:latin typeface="Courier"/>
              </a:rPr>
              <a:t> default.nix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our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see the results…</a:t>
            </a:r>
          </a:p>
          <a:p>
            <a:pPr lvl="0" indent="0">
              <a:buNone/>
            </a:pPr>
            <a:r>
              <a:rPr>
                <a:latin typeface="Courier"/>
              </a:rPr>
              <a:t>$ ls </a:t>
            </a:r>
            <a:r>
              <a:rPr>
                <a:solidFill>
                  <a:srgbClr val="204A87"/>
                </a:solidFill>
                <a:latin typeface="Courier"/>
              </a:rPr>
              <a:t>-la</a:t>
            </a:r>
            <a:r>
              <a:rPr>
                <a:latin typeface="Courier"/>
              </a:rPr>
              <a:t> result</a:t>
            </a:r>
            <a:br/>
            <a:r>
              <a:rPr>
                <a:latin typeface="Courier"/>
              </a:rPr>
              <a:t>lrwxr-xr-x 1 scott staff 59 Jun 29 17:26 result </a:t>
            </a:r>
            <a:r>
              <a:rPr>
                <a:solidFill>
                  <a:srgbClr val="204A87"/>
                </a:solidFill>
                <a:latin typeface="Courier"/>
              </a:rPr>
              <a:t>-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/nix/store/rj2wf0vgsgbsadlad6nxssnb4lhqvjw1-hello-nix-0.0.1</a:t>
            </a:r>
            <a:br/>
            <a:r>
              <a:rPr>
                <a:latin typeface="Courier"/>
              </a:rPr>
              <a:t>$ ./result/bin/hello-nix</a:t>
            </a:r>
            <a:br/>
            <a:r>
              <a:rPr>
                <a:latin typeface="Courier"/>
              </a:rPr>
              <a:t>Hello from nix!</a:t>
            </a:r>
            <a:br/>
            <a:r>
              <a:rPr>
                <a:latin typeface="Courier"/>
              </a:rPr>
              <a:t>$ rm result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package to our flake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 up to our </a:t>
            </a:r>
            <a:r>
              <a:rPr>
                <a:latin typeface="Courier"/>
              </a:rPr>
              <a:t>flake.nix</a:t>
            </a:r>
            <a:r>
              <a:rPr/>
              <a:t>, we provide this as the </a:t>
            </a:r>
            <a:r>
              <a:rPr>
                <a:latin typeface="Courier"/>
              </a:rPr>
              <a:t>default</a:t>
            </a:r>
            <a:r>
              <a:rPr/>
              <a:t> package</a:t>
            </a:r>
          </a:p>
          <a:p>
            <a:pPr lvl="0" indent="0">
              <a:buNone/>
            </a:pPr>
            <a:r>
              <a:rPr b="1">
                <a:solidFill>
                  <a:srgbClr val="204A87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devShell = pkgs.mkShell {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8F5902"/>
                </a:solidFill>
                <a:latin typeface="Courier"/>
              </a:rPr>
              <a:t># ...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204A87"/>
                </a:solidFill>
                <a:latin typeface="Courier"/>
              </a:rPr>
              <a:t>};</a:t>
            </a:r>
            <a:br/>
            <a:r>
              <a:rPr>
                <a:latin typeface="Courier"/>
              </a:rPr>
              <a:t>  packages.default = pkgs.callPackage ./hello-nix { inherit pkgs</a:t>
            </a:r>
            <a:r>
              <a:rPr b="1">
                <a:solidFill>
                  <a:srgbClr val="204A87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A40000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A40000"/>
                </a:solidFill>
                <a:latin typeface="Courier"/>
              </a:rPr>
              <a:t>}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package to our flake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rebuild it! Note the syntax again of </a:t>
            </a:r>
            <a:r>
              <a:rPr>
                <a:latin typeface="Courier"/>
              </a:rPr>
              <a:t>.#</a:t>
            </a:r>
          </a:p>
          <a:p>
            <a:pPr lvl="0" indent="0">
              <a:buNone/>
            </a:pPr>
            <a:r>
              <a:rPr>
                <a:latin typeface="Courier"/>
              </a:rPr>
              <a:t>$ nix build .#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with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warning: Git tree </a:t>
            </a:r>
            <a:r>
              <a:rPr>
                <a:solidFill>
                  <a:srgbClr val="4E9A06"/>
                </a:solidFill>
                <a:latin typeface="Courier"/>
              </a:rPr>
              <a:t>'/Users/scott/workspace/nix-first-steps'</a:t>
            </a:r>
            <a:r>
              <a:rPr>
                <a:latin typeface="Courier"/>
              </a:rPr>
              <a:t> has uncommitted changes</a:t>
            </a:r>
            <a:br/>
            <a:r>
              <a:rPr>
                <a:latin typeface="Courier"/>
              </a:rPr>
              <a:t>error:</a:t>
            </a:r>
            <a:br/>
            <a:r>
              <a:rPr>
                <a:latin typeface="Courier"/>
              </a:rPr>
              <a:t> … while evaluating a branch condition</a:t>
            </a:r>
            <a:br/>
            <a:r>
              <a:rPr>
                <a:latin typeface="Courier"/>
              </a:rPr>
              <a:t>   at «github:nixos/nixpkgs/a676066377a2fe7457369dd37c31fd2263b662f4</a:t>
            </a:r>
            <a:r>
              <a:rPr i="1">
                <a:solidFill>
                  <a:srgbClr val="8F5902"/>
                </a:solidFill>
                <a:latin typeface="Courier"/>
              </a:rPr>
              <a:t>?</a:t>
            </a:r>
            <a:r>
              <a:rPr>
                <a:latin typeface="Courier"/>
              </a:rPr>
              <a:t>narHash=sha256-zW/OFnotiz/ndPFdebpo3X0CrbVNf22n4DjN2vxlb58%3D»/nix/store/i56fkj8igf4wdvm6dglcj3lzi2j1r7pq-source/lib/customisation.nix:305:5:</a:t>
            </a:r>
            <a:br/>
            <a:r>
              <a:rPr>
                <a:latin typeface="Courier"/>
              </a:rPr>
              <a:t>    304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    </a:t>
            </a:r>
            <a:r>
              <a:rPr b="1">
                <a:solidFill>
                  <a:srgbClr val="A40000"/>
                </a:solidFill>
                <a:latin typeface="Courier"/>
              </a:rPr>
              <a:t>in</a:t>
            </a:r>
            <a:br/>
            <a:r>
              <a:rPr>
                <a:latin typeface="Courier"/>
              </a:rPr>
              <a:t>    305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    </a:t>
            </a:r>
            <a:r>
              <a:rPr b="1">
                <a:solidFill>
                  <a:srgbClr val="204A87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missingArgs == { } then</a:t>
            </a:r>
            <a:br/>
            <a:r>
              <a:rPr>
                <a:latin typeface="Courier"/>
              </a:rPr>
              <a:t>      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    ^</a:t>
            </a:r>
            <a:br/>
            <a:r>
              <a:rPr>
                <a:latin typeface="Courier"/>
              </a:rPr>
              <a:t>    306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      makeOverridable f allArgs</a:t>
            </a:r>
            <a:br/>
            <a:br/>
            <a:r>
              <a:rPr>
                <a:latin typeface="Courier"/>
              </a:rPr>
              <a:t> … while calling the </a:t>
            </a:r>
            <a:r>
              <a:rPr>
                <a:solidFill>
                  <a:srgbClr val="4E9A06"/>
                </a:solidFill>
                <a:latin typeface="Courier"/>
              </a:rPr>
              <a:t>'removeAttrs'</a:t>
            </a:r>
            <a:r>
              <a:rPr>
                <a:latin typeface="Courier"/>
              </a:rPr>
              <a:t> builtin</a:t>
            </a:r>
            <a:br/>
            <a:r>
              <a:rPr>
                <a:latin typeface="Courier"/>
              </a:rPr>
              <a:t>   at «github:nixos/nixpkgs/a676066377a2fe7457369dd37c31fd2263b662f4</a:t>
            </a:r>
            <a:r>
              <a:rPr i="1">
                <a:solidFill>
                  <a:srgbClr val="8F5902"/>
                </a:solidFill>
                <a:latin typeface="Courier"/>
              </a:rPr>
              <a:t>?</a:t>
            </a:r>
            <a:r>
              <a:rPr>
                <a:latin typeface="Courier"/>
              </a:rPr>
              <a:t>narHash=sha256-zW/OFnotiz/ndPFdebpo3X0CrbVNf22n4DjN2vxlb58%3D»/nix/store/i56fkj8igf4wdvm6dglcj3lzi2j1r7pq-source/lib/attrsets.nix:657:28:</a:t>
            </a:r>
            <a:br/>
            <a:r>
              <a:rPr>
                <a:latin typeface="Courier"/>
              </a:rPr>
              <a:t>    656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  */</a:t>
            </a:r>
            <a:br/>
            <a:r>
              <a:rPr>
                <a:latin typeface="Courier"/>
              </a:rPr>
              <a:t>    657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  filterAttrs = pred: set: removeAttrs set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filter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name: !pred name set.</a:t>
            </a:r>
            <a:r>
              <a:rPr>
                <a:solidFill>
                  <a:srgbClr val="000000"/>
                </a:solidFill>
                <a:latin typeface="Courier"/>
              </a:rPr>
              <a:t>${name}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(</a:t>
            </a:r>
            <a:r>
              <a:rPr>
                <a:latin typeface="Courier"/>
              </a:rPr>
              <a:t>attrNames set</a:t>
            </a:r>
            <a:r>
              <a:rPr b="1">
                <a:solidFill>
                  <a:srgbClr val="204A87"/>
                </a:solidFill>
                <a:latin typeface="Courier"/>
              </a:rPr>
              <a:t>));</a:t>
            </a:r>
            <a:br/>
            <a:r>
              <a:rPr>
                <a:latin typeface="Courier"/>
              </a:rPr>
              <a:t>      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                           ^</a:t>
            </a:r>
            <a:br/>
            <a:r>
              <a:rPr>
                <a:latin typeface="Courier"/>
              </a:rPr>
              <a:t>    658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br/>
            <a:br/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(</a:t>
            </a:r>
            <a:r>
              <a:rPr>
                <a:latin typeface="Courier"/>
              </a:rPr>
              <a:t>stack trace truncated</a:t>
            </a:r>
            <a:r>
              <a:rPr b="1">
                <a:solidFill>
                  <a:srgbClr val="204A87"/>
                </a:solidFill>
                <a:latin typeface="Courier"/>
              </a:rPr>
              <a:t>;</a:t>
            </a:r>
            <a:r>
              <a:rPr>
                <a:latin typeface="Courier"/>
              </a:rPr>
              <a:t> use </a:t>
            </a:r>
            <a:r>
              <a:rPr>
                <a:solidFill>
                  <a:srgbClr val="4E9A06"/>
                </a:solidFill>
                <a:latin typeface="Courier"/>
              </a:rPr>
              <a:t>'--show-trace'</a:t>
            </a:r>
            <a:r>
              <a:rPr>
                <a:latin typeface="Courier"/>
              </a:rPr>
              <a:t> to show the full, detailed trace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error: Path </a:t>
            </a:r>
            <a:r>
              <a:rPr>
                <a:solidFill>
                  <a:srgbClr val="4E9A06"/>
                </a:solidFill>
                <a:latin typeface="Courier"/>
              </a:rPr>
              <a:t>'hello-nix'</a:t>
            </a:r>
            <a:r>
              <a:rPr>
                <a:latin typeface="Courier"/>
              </a:rPr>
              <a:t> in the repository </a:t>
            </a:r>
            <a:r>
              <a:rPr>
                <a:solidFill>
                  <a:srgbClr val="4E9A06"/>
                </a:solidFill>
                <a:latin typeface="Courier"/>
              </a:rPr>
              <a:t>"/Users/scott/workspace/nix-first-steps"</a:t>
            </a:r>
            <a:r>
              <a:rPr>
                <a:latin typeface="Courier"/>
              </a:rPr>
              <a:t> is not tracked by Git.</a:t>
            </a:r>
            <a:br/>
            <a:br/>
            <a:r>
              <a:rPr>
                <a:latin typeface="Courier"/>
              </a:rPr>
              <a:t> To make it visible to Nix, run:</a:t>
            </a:r>
            <a:br/>
            <a:br/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204A87"/>
                </a:solidFill>
                <a:latin typeface="Courier"/>
              </a:rPr>
              <a:t>-C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"/Users/scott/workspace/nix-first-steps"</a:t>
            </a:r>
            <a:r>
              <a:rPr>
                <a:latin typeface="Courier"/>
              </a:rPr>
              <a:t> add </a:t>
            </a:r>
            <a:r>
              <a:rPr>
                <a:solidFill>
                  <a:srgbClr val="4E9A06"/>
                </a:solidFill>
                <a:latin typeface="Courier"/>
              </a:rPr>
              <a:t>"hello-nix"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Cleaning up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 echo </a:t>
            </a:r>
            <a:r>
              <a:rPr>
                <a:solidFill>
                  <a:srgbClr val="4E9A06"/>
                </a:solidFill>
                <a:latin typeface="Courier"/>
              </a:rPr>
              <a:t>"target"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&gt;&gt;</a:t>
            </a:r>
            <a:r>
              <a:rPr>
                <a:latin typeface="Courier"/>
              </a:rPr>
              <a:t> .gitignore</a:t>
            </a:r>
            <a:br/>
            <a:r>
              <a:rPr>
                <a:latin typeface="Courier"/>
              </a:rPr>
              <a:t>$ echo </a:t>
            </a:r>
            <a:r>
              <a:rPr>
                <a:solidFill>
                  <a:srgbClr val="4E9A06"/>
                </a:solidFill>
                <a:latin typeface="Courier"/>
              </a:rPr>
              <a:t>".direnv"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&gt;&gt;</a:t>
            </a:r>
            <a:r>
              <a:rPr>
                <a:latin typeface="Courier"/>
              </a:rPr>
              <a:t> .gitignore</a:t>
            </a:r>
            <a:br/>
            <a:r>
              <a:rPr>
                <a:latin typeface="Courier"/>
              </a:rPr>
              <a:t>$ git add </a:t>
            </a:r>
            <a:r>
              <a:rPr>
                <a:solidFill>
                  <a:srgbClr val="4E9A06"/>
                </a:solidFill>
                <a:latin typeface="Courier"/>
              </a:rPr>
              <a:t>"hello-nix"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 nix build .#</a:t>
            </a:r>
            <a:br/>
            <a:r>
              <a:rPr>
                <a:latin typeface="Courier"/>
              </a:rPr>
              <a:t>warning: Git tree </a:t>
            </a:r>
            <a:r>
              <a:rPr>
                <a:solidFill>
                  <a:srgbClr val="4E9A06"/>
                </a:solidFill>
                <a:latin typeface="Courier"/>
              </a:rPr>
              <a:t>'/Users/scott/workspace/nix-first-steps'</a:t>
            </a:r>
            <a:r>
              <a:rPr>
                <a:latin typeface="Courier"/>
              </a:rPr>
              <a:t> has uncommitted changes</a:t>
            </a:r>
            <a:br/>
            <a:r>
              <a:rPr>
                <a:latin typeface="Courier"/>
              </a:rPr>
              <a:t>$ ls </a:t>
            </a:r>
            <a:r>
              <a:rPr>
                <a:solidFill>
                  <a:srgbClr val="204A87"/>
                </a:solidFill>
                <a:latin typeface="Courier"/>
              </a:rPr>
              <a:t>-l</a:t>
            </a:r>
            <a:r>
              <a:rPr>
                <a:latin typeface="Courier"/>
              </a:rPr>
              <a:t> result</a:t>
            </a:r>
            <a:br/>
            <a:r>
              <a:rPr>
                <a:latin typeface="Courier"/>
              </a:rPr>
              <a:t>lrwxr-xr-x 1 scott staff 59 Jun 29 17:45 result </a:t>
            </a:r>
            <a:r>
              <a:rPr>
                <a:solidFill>
                  <a:srgbClr val="204A87"/>
                </a:solidFill>
                <a:latin typeface="Courier"/>
              </a:rPr>
              <a:t>-</a:t>
            </a:r>
            <a:r>
              <a:rPr b="1">
                <a:solidFill>
                  <a:srgbClr val="CE5C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/nix/store/yqw9zry7dsgyr692y18pb330xhwlrwr5-hello-nix-0.0.1</a:t>
            </a:r>
            <a:br/>
            <a:r>
              <a:rPr>
                <a:latin typeface="Courier"/>
              </a:rPr>
              <a:t>$ ./result/bin/hello-nix</a:t>
            </a:r>
            <a:br/>
            <a:r>
              <a:rPr>
                <a:latin typeface="Courier"/>
              </a:rPr>
              <a:t>Hello from nix!</a:t>
            </a:r>
            <a:br/>
            <a:r>
              <a:rPr>
                <a:latin typeface="Courier"/>
              </a:rPr>
              <a:t>$ rm result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Portability of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we push this to github we could run this automatically!</a:t>
            </a:r>
          </a:p>
          <a:p>
            <a:pPr lvl="0" indent="0">
              <a:buNone/>
            </a:pPr>
            <a:r>
              <a:rPr>
                <a:latin typeface="Courier"/>
              </a:rPr>
              <a:t>$ nix run github:sentientmonkey/nix-first-steps</a:t>
            </a:r>
            <a:br/>
            <a:r>
              <a:rPr>
                <a:latin typeface="Courier"/>
              </a:rPr>
              <a:t>Hello from nix!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Build for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new file </a:t>
            </a:r>
            <a:r>
              <a:rPr>
                <a:latin typeface="Courier"/>
              </a:rPr>
              <a:t>hello-nix/build-docker.nix</a:t>
            </a:r>
          </a:p>
          <a:p>
            <a:pPr lvl="0" indent="0">
              <a:buNone/>
            </a:pP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pkgs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?</a:t>
            </a:r>
            <a:r>
              <a:rPr>
                <a:latin typeface="Courier"/>
              </a:rPr>
              <a:t> import &lt;nixpkgs&gt;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latin typeface="Courier"/>
              </a:rPr>
              <a:t>:</a:t>
            </a:r>
            <a:br/>
            <a:br/>
            <a:r>
              <a:rPr>
                <a:latin typeface="Courier"/>
              </a:rPr>
              <a:t>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dockerTools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buildImage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name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"hello-nix"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tag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"0.0.1"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config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0000"/>
                </a:solidFill>
                <a:latin typeface="Courier"/>
              </a:rPr>
              <a:t>Cmd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[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</a:t>
            </a:r>
            <a:r>
              <a:rPr b="1">
                <a:solidFill>
                  <a:srgbClr val="CE5C00"/>
                </a:solidFill>
                <a:latin typeface="Courier"/>
              </a:rPr>
              <a:t>${</a:t>
            </a:r>
            <a:r>
              <a:rPr>
                <a:latin typeface="Courier"/>
              </a:rPr>
              <a:t>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hello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solidFill>
                  <a:srgbClr val="4E9A06"/>
                </a:solidFill>
                <a:latin typeface="Courier"/>
              </a:rPr>
              <a:t>/bin/hello"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CE5C00"/>
                </a:solidFill>
                <a:latin typeface="Courier"/>
              </a:rPr>
              <a:t>};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}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and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 docker load &lt; $</a:t>
            </a:r>
            <a:r>
              <a:rPr b="1">
                <a:solidFill>
                  <a:srgbClr val="CE5C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nix build </a:t>
            </a:r>
            <a:r>
              <a:rPr b="1">
                <a:solidFill>
                  <a:srgbClr val="CE5C00"/>
                </a:solidFill>
                <a:latin typeface="Courier"/>
              </a:rPr>
              <a:t>-</a:t>
            </a:r>
            <a:r>
              <a:rPr>
                <a:latin typeface="Courier"/>
              </a:rPr>
              <a:t>f </a:t>
            </a:r>
            <a:r>
              <a:rPr>
                <a:solidFill>
                  <a:srgbClr val="4E9A06"/>
                </a:solidFill>
                <a:latin typeface="Courier"/>
              </a:rPr>
              <a:t>hello-nix/build-docker.nix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--</a:t>
            </a:r>
            <a:r>
              <a:rPr>
                <a:latin typeface="Courier"/>
              </a:rPr>
              <a:t>no</a:t>
            </a:r>
            <a:r>
              <a:rPr b="1">
                <a:solidFill>
                  <a:srgbClr val="CE5C00"/>
                </a:solidFill>
                <a:latin typeface="Courier"/>
              </a:rPr>
              <a:t>-</a:t>
            </a:r>
            <a:r>
              <a:rPr>
                <a:latin typeface="Courier"/>
              </a:rPr>
              <a:t>link </a:t>
            </a:r>
            <a:r>
              <a:rPr b="1">
                <a:solidFill>
                  <a:srgbClr val="CE5C00"/>
                </a:solidFill>
                <a:latin typeface="Courier"/>
              </a:rPr>
              <a:t>--</a:t>
            </a:r>
            <a:r>
              <a:rPr>
                <a:latin typeface="Courier"/>
              </a:rPr>
              <a:t>print</a:t>
            </a:r>
            <a:r>
              <a:rPr b="1">
                <a:solidFill>
                  <a:srgbClr val="CE5C00"/>
                </a:solidFill>
                <a:latin typeface="Courier"/>
              </a:rPr>
              <a:t>-</a:t>
            </a:r>
            <a:r>
              <a:rPr>
                <a:latin typeface="Courier"/>
              </a:rPr>
              <a:t>out</a:t>
            </a:r>
            <a:r>
              <a:rPr b="1">
                <a:solidFill>
                  <a:srgbClr val="CE5C00"/>
                </a:solidFill>
                <a:latin typeface="Courier"/>
              </a:rPr>
              <a:t>-</a:t>
            </a:r>
            <a:r>
              <a:rPr>
                <a:latin typeface="Courier"/>
              </a:rPr>
              <a:t>paths</a:t>
            </a:r>
            <a:r>
              <a:rPr b="1">
                <a:solidFill>
                  <a:srgbClr val="CE5C00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Loaded </a:t>
            </a:r>
            <a:r>
              <a:rPr>
                <a:solidFill>
                  <a:srgbClr val="000000"/>
                </a:solidFill>
                <a:latin typeface="Courier"/>
              </a:rPr>
              <a:t>image</a:t>
            </a:r>
            <a:r>
              <a:rPr b="1">
                <a:solidFill>
                  <a:srgbClr val="CE5C00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hello-nix</a:t>
            </a:r>
            <a:r>
              <a:rPr b="1">
                <a:solidFill>
                  <a:srgbClr val="CE5C00"/>
                </a:solidFill>
                <a:latin typeface="Courier"/>
              </a:rPr>
              <a:t>:</a:t>
            </a:r>
            <a:r>
              <a:rPr>
                <a:solidFill>
                  <a:srgbClr val="0000CF"/>
                </a:solidFill>
                <a:latin typeface="Courier"/>
              </a:rPr>
              <a:t>0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0.1</a:t>
            </a:r>
            <a:br/>
            <a:r>
              <a:rPr>
                <a:latin typeface="Courier"/>
              </a:rPr>
              <a:t>$ docker run </a:t>
            </a:r>
            <a:r>
              <a:rPr>
                <a:solidFill>
                  <a:srgbClr val="000000"/>
                </a:solidFill>
                <a:latin typeface="Courier"/>
              </a:rPr>
              <a:t>hello-nix</a:t>
            </a:r>
            <a:r>
              <a:rPr b="1">
                <a:solidFill>
                  <a:srgbClr val="CE5C00"/>
                </a:solidFill>
                <a:latin typeface="Courier"/>
              </a:rPr>
              <a:t>:</a:t>
            </a:r>
            <a:r>
              <a:rPr>
                <a:solidFill>
                  <a:srgbClr val="0000CF"/>
                </a:solidFill>
                <a:latin typeface="Courier"/>
              </a:rPr>
              <a:t>0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0.1</a:t>
            </a:r>
            <a:br/>
            <a:r>
              <a:rPr>
                <a:latin typeface="Courier"/>
              </a:rPr>
              <a:t>Hello, World</a:t>
            </a:r>
            <a:r>
              <a:rPr b="1">
                <a:solidFill>
                  <a:srgbClr val="CE5C00"/>
                </a:solidFill>
                <a:latin typeface="Courier"/>
              </a:rPr>
              <a:t>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steps - installing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 curl </a:t>
            </a:r>
            <a:r>
              <a:rPr>
                <a:solidFill>
                  <a:srgbClr val="204A87"/>
                </a:solidFill>
                <a:latin typeface="Courier"/>
              </a:rPr>
              <a:t>-fsSL</a:t>
            </a:r>
            <a:r>
              <a:rPr>
                <a:latin typeface="Courier"/>
              </a:rPr>
              <a:t> https://install.determinate.systems/nix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sh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204A87"/>
                </a:solidFill>
                <a:latin typeface="Courier"/>
              </a:rPr>
              <a:t>-s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204A87"/>
                </a:solidFill>
                <a:latin typeface="Courier"/>
              </a:rPr>
              <a:t>--</a:t>
            </a:r>
            <a:r>
              <a:rPr>
                <a:latin typeface="Courier"/>
              </a:rPr>
              <a:t> install </a:t>
            </a:r>
            <a:r>
              <a:rPr>
                <a:solidFill>
                  <a:srgbClr val="204A87"/>
                </a:solidFill>
                <a:latin typeface="Courier"/>
              </a:rPr>
              <a:t>--determinate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dockerImage to our flake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to our top level </a:t>
            </a:r>
            <a:r>
              <a:rPr>
                <a:latin typeface="Courier"/>
              </a:rPr>
              <a:t>flake.nix</a:t>
            </a:r>
          </a:p>
          <a:p>
            <a:pPr lvl="0" indent="0">
              <a:buNone/>
            </a:pPr>
            <a:r>
              <a:rPr>
                <a:latin typeface="Courier"/>
              </a:rPr>
              <a:t>packages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default = 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callPackage </a:t>
            </a:r>
            <a:r>
              <a:rPr>
                <a:solidFill>
                  <a:srgbClr val="4E9A06"/>
                </a:solidFill>
                <a:latin typeface="Courier"/>
              </a:rPr>
              <a:t>./hello-nix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inherit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pkgs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packages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dockerImage = 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callPackage </a:t>
            </a:r>
            <a:r>
              <a:rPr>
                <a:solidFill>
                  <a:srgbClr val="4E9A06"/>
                </a:solidFill>
                <a:latin typeface="Courier"/>
              </a:rPr>
              <a:t>./hello-nix/build-docker.nix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inherit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pkgs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 docker build with flake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 git add hello-nix/build-docker.nix</a:t>
            </a:r>
            <a:br/>
            <a:r>
              <a:rPr>
                <a:latin typeface="Courier"/>
              </a:rPr>
              <a:t>$ docker load </a:t>
            </a:r>
            <a:r>
              <a:rPr>
                <a:solidFill>
                  <a:srgbClr val="000000"/>
                </a:solidFill>
                <a:latin typeface="Courier"/>
              </a:rPr>
              <a:t>$(</a:t>
            </a:r>
            <a:r>
              <a:rPr>
                <a:latin typeface="Courier"/>
              </a:rPr>
              <a:t>nix build .#dockerImage </a:t>
            </a:r>
            <a:r>
              <a:rPr>
                <a:solidFill>
                  <a:srgbClr val="204A87"/>
                </a:solidFill>
                <a:latin typeface="Courier"/>
              </a:rPr>
              <a:t>--no-link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204A87"/>
                </a:solidFill>
                <a:latin typeface="Courier"/>
              </a:rPr>
              <a:t>--print-out-paths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Loaded image: hello-nix:0.0.1</a:t>
            </a:r>
            <a:br/>
            <a:r>
              <a:rPr>
                <a:latin typeface="Courier"/>
              </a:rPr>
              <a:t>$ docker run hello-nix:0.0.1</a:t>
            </a:r>
            <a:br/>
            <a:r>
              <a:rPr>
                <a:latin typeface="Courier"/>
              </a:rPr>
              <a:t>Hello, World!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Small refactor in our flake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204A87"/>
                </a:solidFill>
                <a:latin typeface="Courier"/>
              </a:rPr>
              <a:t>let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0000"/>
                </a:solidFill>
                <a:latin typeface="Courier"/>
              </a:rPr>
              <a:t>pkgs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nixpkgs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legacyPackages</a:t>
            </a:r>
            <a:r>
              <a:rPr b="1">
                <a:solidFill>
                  <a:srgbClr val="CE5C00"/>
                </a:solidFill>
                <a:latin typeface="Courier"/>
              </a:rPr>
              <a:t>.${</a:t>
            </a:r>
            <a:r>
              <a:rPr>
                <a:latin typeface="Courier"/>
              </a:rPr>
              <a:t>system</a:t>
            </a:r>
            <a:r>
              <a:rPr b="1">
                <a:solidFill>
                  <a:srgbClr val="CE5C00"/>
                </a:solidFill>
                <a:latin typeface="Courier"/>
              </a:rPr>
              <a:t>};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0000"/>
                </a:solidFill>
                <a:latin typeface="Courier"/>
              </a:rPr>
              <a:t>helloNix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callPackage </a:t>
            </a:r>
            <a:r>
              <a:rPr>
                <a:solidFill>
                  <a:srgbClr val="4E9A06"/>
                </a:solidFill>
                <a:latin typeface="Courier"/>
              </a:rPr>
              <a:t>./hello-nix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inherit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pkgs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204A87"/>
                </a:solidFill>
                <a:latin typeface="Courier"/>
              </a:rPr>
              <a:t>in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8F5902"/>
                </a:solidFill>
                <a:latin typeface="Courier"/>
              </a:rPr>
              <a:t># ...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0000"/>
                </a:solidFill>
                <a:latin typeface="Courier"/>
              </a:rPr>
              <a:t>packages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00000"/>
                </a:solidFill>
                <a:latin typeface="Courier"/>
              </a:rPr>
              <a:t>default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helloNix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0000"/>
                </a:solidFill>
                <a:latin typeface="Courier"/>
              </a:rPr>
              <a:t>packages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000000"/>
                </a:solidFill>
                <a:latin typeface="Courier"/>
              </a:rPr>
              <a:t>dockerImage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callPackage </a:t>
            </a:r>
            <a:r>
              <a:rPr>
                <a:solidFill>
                  <a:srgbClr val="4E9A06"/>
                </a:solidFill>
                <a:latin typeface="Courier"/>
              </a:rPr>
              <a:t>./hello-nix/build-docker.nix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inherit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pkgs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);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Small refactor to our flake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packages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dockerImage = 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callPackage </a:t>
            </a:r>
            <a:r>
              <a:rPr>
                <a:solidFill>
                  <a:srgbClr val="4E9A06"/>
                </a:solidFill>
                <a:latin typeface="Courier"/>
              </a:rPr>
              <a:t>./hello-nix/build-docker.nix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inherit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pkgs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helloNix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 to our build, we can use our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helloNix</a:t>
            </a:r>
            <a:r>
              <a:rPr b="1">
                <a:solidFill>
                  <a:srgbClr val="CE5C00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pkgs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?</a:t>
            </a:r>
            <a:r>
              <a:rPr>
                <a:latin typeface="Courier"/>
              </a:rPr>
              <a:t> import &lt;nixpkgs&gt;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},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latin typeface="Courier"/>
              </a:rPr>
              <a:t>:</a:t>
            </a:r>
            <a:br/>
            <a:br/>
            <a:r>
              <a:rPr>
                <a:latin typeface="Courier"/>
              </a:rPr>
              <a:t>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dockerTools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buildImage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name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"hello-nix"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tag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helloNix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version</a:t>
            </a:r>
            <a:br/>
            <a:r>
              <a:rPr>
                <a:latin typeface="Courier"/>
              </a:rPr>
              <a:t>  config =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0000"/>
                </a:solidFill>
                <a:latin typeface="Courier"/>
              </a:rPr>
              <a:t>Cmd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[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</a:t>
            </a:r>
            <a:r>
              <a:rPr b="1">
                <a:solidFill>
                  <a:srgbClr val="CE5C00"/>
                </a:solidFill>
                <a:latin typeface="Courier"/>
              </a:rPr>
              <a:t>${</a:t>
            </a:r>
            <a:r>
              <a:rPr>
                <a:latin typeface="Courier"/>
              </a:rPr>
              <a:t>helloNix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solidFill>
                  <a:srgbClr val="4E9A06"/>
                </a:solidFill>
                <a:latin typeface="Courier"/>
              </a:rPr>
              <a:t>/bin/hello-nix"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CE5C00"/>
                </a:solidFill>
                <a:latin typeface="Courier"/>
              </a:rPr>
              <a:t>};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}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again with our package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 docker load </a:t>
            </a:r>
            <a:r>
              <a:rPr>
                <a:solidFill>
                  <a:srgbClr val="000000"/>
                </a:solidFill>
                <a:latin typeface="Courier"/>
              </a:rPr>
              <a:t>$(</a:t>
            </a:r>
            <a:r>
              <a:rPr>
                <a:latin typeface="Courier"/>
              </a:rPr>
              <a:t>nix build .#dockerImage </a:t>
            </a:r>
            <a:r>
              <a:rPr>
                <a:solidFill>
                  <a:srgbClr val="204A87"/>
                </a:solidFill>
                <a:latin typeface="Courier"/>
              </a:rPr>
              <a:t>--no-link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204A87"/>
                </a:solidFill>
                <a:latin typeface="Courier"/>
              </a:rPr>
              <a:t>--print-out-paths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Loaded image: hello-nix:0.0.1</a:t>
            </a:r>
            <a:br/>
            <a:r>
              <a:rPr>
                <a:latin typeface="Courier"/>
              </a:rPr>
              <a:t>$ docker run hello-nix</a:t>
            </a:r>
            <a:br/>
            <a:r>
              <a:rPr>
                <a:latin typeface="Courier"/>
              </a:rPr>
              <a:t>Hello from nix!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our docker image with 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dockerTools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buildImage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name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"hello-nix"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tag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helloNix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version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copyToRoot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buildEnv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0000"/>
                </a:solidFill>
                <a:latin typeface="Courier"/>
              </a:rPr>
              <a:t>name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"image-root"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0000"/>
                </a:solidFill>
                <a:latin typeface="Courier"/>
              </a:rPr>
              <a:t>paths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pkgs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[</a:t>
            </a:r>
            <a:br/>
            <a:r>
              <a:rPr>
                <a:latin typeface="Courier"/>
              </a:rPr>
              <a:t>      helloNix</a:t>
            </a:r>
            <a:br/>
            <a:r>
              <a:rPr>
                <a:latin typeface="Courier"/>
              </a:rPr>
              <a:t>      bashInteractive</a:t>
            </a:r>
            <a:br/>
            <a:r>
              <a:rPr>
                <a:latin typeface="Courier"/>
              </a:rPr>
              <a:t>      coreutils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CE5C00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0000"/>
                </a:solidFill>
                <a:latin typeface="Courier"/>
              </a:rPr>
              <a:t>pathsToLink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[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"/bin"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CE5C00"/>
                </a:solidFill>
                <a:latin typeface="Courier"/>
              </a:rPr>
              <a:t>};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config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0000"/>
                </a:solidFill>
                <a:latin typeface="Courier"/>
              </a:rPr>
              <a:t>Cmd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[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"/bin/hello-nix"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];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CE5C00"/>
                </a:solidFill>
                <a:latin typeface="Courier"/>
              </a:rPr>
              <a:t>};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}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our docker image with 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 docker load </a:t>
            </a:r>
            <a:r>
              <a:rPr>
                <a:solidFill>
                  <a:srgbClr val="000000"/>
                </a:solidFill>
                <a:latin typeface="Courier"/>
              </a:rPr>
              <a:t>$(</a:t>
            </a:r>
            <a:r>
              <a:rPr>
                <a:latin typeface="Courier"/>
              </a:rPr>
              <a:t>nix build .#dockerImage </a:t>
            </a:r>
            <a:r>
              <a:rPr>
                <a:solidFill>
                  <a:srgbClr val="204A87"/>
                </a:solidFill>
                <a:latin typeface="Courier"/>
              </a:rPr>
              <a:t>--no-link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204A87"/>
                </a:solidFill>
                <a:latin typeface="Courier"/>
              </a:rPr>
              <a:t>--print-out-paths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Loaded image: hello-nix:0.0.1</a:t>
            </a:r>
            <a:br/>
            <a:r>
              <a:rPr>
                <a:latin typeface="Courier"/>
              </a:rPr>
              <a:t>$ docker run </a:t>
            </a:r>
            <a:r>
              <a:rPr>
                <a:solidFill>
                  <a:srgbClr val="204A87"/>
                </a:solidFill>
                <a:latin typeface="Courier"/>
              </a:rPr>
              <a:t>-it</a:t>
            </a:r>
            <a:r>
              <a:rPr>
                <a:latin typeface="Courier"/>
              </a:rPr>
              <a:t> /bin/bash</a:t>
            </a:r>
            <a:br/>
            <a:r>
              <a:rPr>
                <a:latin typeface="Courier"/>
              </a:rPr>
              <a:t>bash-5.2#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runtime dependancies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 to our </a:t>
            </a:r>
            <a:r>
              <a:rPr>
                <a:latin typeface="Courier"/>
              </a:rPr>
              <a:t>flake.nix</a:t>
            </a:r>
          </a:p>
          <a:p>
            <a:pPr lvl="0" indent="0">
              <a:buNone/>
            </a:pPr>
            <a:r>
              <a:rPr>
                <a:latin typeface="Courier"/>
              </a:rPr>
              <a:t>devShell = 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mkShell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buildInputs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pkgs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[</a:t>
            </a:r>
            <a:br/>
            <a:r>
              <a:rPr>
                <a:latin typeface="Courier"/>
              </a:rPr>
              <a:t>    cargo</a:t>
            </a:r>
            <a:br/>
            <a:r>
              <a:rPr>
                <a:latin typeface="Courier"/>
              </a:rPr>
              <a:t>    rustc</a:t>
            </a:r>
            <a:br/>
            <a:r>
              <a:rPr>
                <a:latin typeface="Courier"/>
              </a:rPr>
              <a:t>    rust-analyzer</a:t>
            </a:r>
            <a:br/>
            <a:r>
              <a:rPr>
                <a:latin typeface="Courier"/>
              </a:rPr>
              <a:t>    rustfmt</a:t>
            </a:r>
            <a:br/>
            <a:r>
              <a:rPr>
                <a:latin typeface="Courier"/>
              </a:rPr>
              <a:t>    figlet</a:t>
            </a:r>
            <a:br/>
            <a:r>
              <a:rPr>
                <a:latin typeface="Courier"/>
              </a:rPr>
              <a:t>    lolcat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CE5C00"/>
                </a:solidFill>
                <a:latin typeface="Courier"/>
              </a:rPr>
              <a:t>];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package dependancies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 cd hello-nix</a:t>
            </a:r>
            <a:br/>
            <a:r>
              <a:rPr>
                <a:latin typeface="Courier"/>
              </a:rPr>
              <a:t>$ cargo run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figlet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lolcat</a:t>
            </a:r>
            <a:br/>
            <a:r>
              <a:rPr>
                <a:latin typeface="Courier"/>
              </a:rPr>
              <a:t>    Finished </a:t>
            </a:r>
            <a:r>
              <a:rPr b="1">
                <a:solidFill>
                  <a:srgbClr val="204A87"/>
                </a:solidFill>
                <a:latin typeface="Courier"/>
              </a:rPr>
              <a:t>`</a:t>
            </a:r>
            <a:r>
              <a:rPr>
                <a:latin typeface="Courier"/>
              </a:rPr>
              <a:t>dev</a:t>
            </a:r>
            <a:r>
              <a:rPr b="1">
                <a:solidFill>
                  <a:srgbClr val="204A87"/>
                </a:solidFill>
                <a:latin typeface="Courier"/>
              </a:rPr>
              <a:t>`</a:t>
            </a:r>
            <a:r>
              <a:rPr>
                <a:latin typeface="Courier"/>
              </a:rPr>
              <a:t> profile [unoptimized + debuginfo] target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s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A4000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0.02s</a:t>
            </a:r>
            <a:br/>
            <a:r>
              <a:rPr>
                <a:latin typeface="Courier"/>
              </a:rPr>
              <a:t>     Running </a:t>
            </a:r>
            <a:r>
              <a:rPr b="1">
                <a:solidFill>
                  <a:srgbClr val="204A87"/>
                </a:solidFill>
                <a:latin typeface="Courier"/>
              </a:rPr>
              <a:t>`</a:t>
            </a:r>
            <a:r>
              <a:rPr>
                <a:latin typeface="Courier"/>
              </a:rPr>
              <a:t>target/debug/hello-nix</a:t>
            </a:r>
            <a:r>
              <a:rPr b="1">
                <a:solidFill>
                  <a:srgbClr val="204A87"/>
                </a:solidFill>
                <a:latin typeface="Courier"/>
              </a:rPr>
              <a:t>`</a:t>
            </a:r>
            <a:br/>
            <a:r>
              <a:rPr>
                <a:latin typeface="Courier"/>
              </a:rPr>
              <a:t> _   _      _ _          __                             _      _</a:t>
            </a:r>
            <a:br/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___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___    / _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_ __ ___  _ __ ___    _ __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_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r>
              <a:rPr>
                <a:latin typeface="Courier"/>
              </a:rPr>
              <a:t>_  _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br/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_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/ _ </a:t>
            </a:r>
            <a:r>
              <a:rPr>
                <a:solidFill>
                  <a:srgbClr val="204A87"/>
                </a:solidFill>
                <a:latin typeface="Courier"/>
              </a:rPr>
              <a:t>\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/ _ </a:t>
            </a:r>
            <a:r>
              <a:rPr>
                <a:solidFill>
                  <a:srgbClr val="204A87"/>
                </a:solidFill>
                <a:latin typeface="Courier"/>
              </a:rPr>
              <a:t>\ 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_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'__/ _ \| '</a:t>
            </a:r>
            <a:r>
              <a:rPr>
                <a:latin typeface="Courier"/>
              </a:rPr>
              <a:t>_ </a:t>
            </a:r>
            <a:r>
              <a:rPr b="1">
                <a:solidFill>
                  <a:srgbClr val="204A87"/>
                </a:solidFill>
                <a:latin typeface="Courier"/>
              </a:rPr>
              <a:t>`</a:t>
            </a:r>
            <a:r>
              <a:rPr>
                <a:latin typeface="Courier"/>
              </a:rPr>
              <a:t> _ </a:t>
            </a:r>
            <a:r>
              <a:rPr>
                <a:solidFill>
                  <a:srgbClr val="204A87"/>
                </a:solidFill>
                <a:latin typeface="Courier"/>
              </a:rPr>
              <a:t>\ 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'_ \| \ \/ / |</a:t>
            </a:r>
            <a:br/>
            <a:r>
              <a:rPr>
                <a:solidFill>
                  <a:srgbClr val="4E9A06"/>
                </a:solidFill>
                <a:latin typeface="Courier"/>
              </a:rPr>
              <a:t>|  _  |  __/ | | (_) | |  _| | | (_) | | | | | | | | | | |&gt;  &lt;|_|</a:t>
            </a:r>
            <a:br/>
            <a:r>
              <a:rPr>
                <a:solidFill>
                  <a:srgbClr val="4E9A06"/>
                </a:solidFill>
                <a:latin typeface="Courier"/>
              </a:rPr>
              <a:t>|_| |_|\___|_|_|\___/  |_| |_|  \___/|_| |_| |_| |_| |_|_/_/\_(_)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shell with curl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 nix-shell </a:t>
            </a:r>
            <a:r>
              <a:rPr>
                <a:solidFill>
                  <a:srgbClr val="204A87"/>
                </a:solidFill>
                <a:latin typeface="Courier"/>
              </a:rPr>
              <a:t>-p</a:t>
            </a:r>
            <a:r>
              <a:rPr>
                <a:latin typeface="Courier"/>
              </a:rPr>
              <a:t> curl</a:t>
            </a:r>
            <a:br/>
            <a:r>
              <a:rPr>
                <a:latin typeface="Courier"/>
              </a:rPr>
              <a:t>these 9 paths will be fetched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0.99 MiB download, 4.14 MiB unpacked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/nix/store/9v2s5rbf6pb77vhagihl7dicpqkg3614-c-ares-1.34.5</a:t>
            </a:r>
            <a:br/>
            <a:r>
              <a:rPr>
                <a:latin typeface="Courier"/>
              </a:rPr>
              <a:t>  /nix/store/wznrhnlrvamvihizpnizjfh5hs55z98n-curl-8.14.1-dev</a:t>
            </a:r>
            <a:br/>
            <a:r>
              <a:rPr>
                <a:latin typeface="Courier"/>
              </a:rPr>
              <a:t>  /nix/store/48wm9h7wf8ds4wkwgzzcqfrp7l722dm8-krb5-1.21.3-dev</a:t>
            </a:r>
            <a:br/>
            <a:r>
              <a:rPr>
                <a:latin typeface="Courier"/>
              </a:rPr>
              <a:t>  /nix/store/i1j8dzchkv1p59bqzrr15585s8s4zvx0-libev-4.33</a:t>
            </a:r>
            <a:br/>
            <a:r>
              <a:rPr>
                <a:latin typeface="Courier"/>
              </a:rPr>
              <a:t>  /nix/store/kss6l466kl66x2bqzy9rv7nz4pjgc55c-libidn2-2.3.8-bin</a:t>
            </a:r>
            <a:br/>
            <a:r>
              <a:rPr>
                <a:latin typeface="Courier"/>
              </a:rPr>
              <a:t>  /nix/store/9j67k582x3vgcijfiyralx5bj1b33gdg-libidn2-2.3.8-dev</a:t>
            </a:r>
            <a:br/>
            <a:r>
              <a:rPr>
                <a:latin typeface="Courier"/>
              </a:rPr>
              <a:t>  /nix/store/y37r7yjyvnzzd648lpdgflynfj55hpns-libpsl-0.21.5-dev</a:t>
            </a:r>
            <a:br/>
            <a:r>
              <a:rPr>
                <a:latin typeface="Courier"/>
              </a:rPr>
              <a:t>  /nix/store/rq4pnjcjrkic79kxc2fq0g7hp78s8ypv-nghttp2-1.65.0</a:t>
            </a:r>
            <a:br/>
            <a:r>
              <a:rPr>
                <a:latin typeface="Courier"/>
              </a:rPr>
              <a:t>  /nix/store/9pn6y4zlszr9w26rg2h52l3sd0wvzjvd-nghttp2-1.65.0-dev</a:t>
            </a:r>
            <a:br/>
            <a:r>
              <a:rPr>
                <a:latin typeface="Courier"/>
              </a:rPr>
              <a:t>copying path </a:t>
            </a:r>
            <a:r>
              <a:rPr>
                <a:solidFill>
                  <a:srgbClr val="4E9A06"/>
                </a:solidFill>
                <a:latin typeface="Courier"/>
              </a:rPr>
              <a:t>'/nix/store/48wm9h7wf8ds4wkwgzzcqfrp7l722dm8-krb5-1.21.3-dev'</a:t>
            </a:r>
            <a:r>
              <a:rPr>
                <a:latin typeface="Courier"/>
              </a:rPr>
              <a:t> from </a:t>
            </a:r>
            <a:r>
              <a:rPr>
                <a:solidFill>
                  <a:srgbClr val="4E9A06"/>
                </a:solidFill>
                <a:latin typeface="Courier"/>
              </a:rPr>
              <a:t>'https://cache.nixos.org'</a:t>
            </a:r>
            <a:r>
              <a:rPr>
                <a:latin typeface="Courier"/>
              </a:rPr>
              <a:t>...</a:t>
            </a:r>
            <a:br/>
            <a:r>
              <a:rPr>
                <a:latin typeface="Courier"/>
              </a:rPr>
              <a:t>copying path </a:t>
            </a:r>
            <a:r>
              <a:rPr>
                <a:solidFill>
                  <a:srgbClr val="4E9A06"/>
                </a:solidFill>
                <a:latin typeface="Courier"/>
              </a:rPr>
              <a:t>'/nix/store/9v2s5rbf6pb77vhagihl7dicpqkg3614-c-ares-1.34.5'</a:t>
            </a:r>
            <a:r>
              <a:rPr>
                <a:latin typeface="Courier"/>
              </a:rPr>
              <a:t> from </a:t>
            </a:r>
            <a:r>
              <a:rPr>
                <a:solidFill>
                  <a:srgbClr val="4E9A06"/>
                </a:solidFill>
                <a:latin typeface="Courier"/>
              </a:rPr>
              <a:t>'https://cache.nixos.org'</a:t>
            </a:r>
            <a:r>
              <a:rPr>
                <a:latin typeface="Courier"/>
              </a:rPr>
              <a:t>...</a:t>
            </a:r>
            <a:br/>
            <a:r>
              <a:rPr>
                <a:latin typeface="Courier"/>
              </a:rPr>
              <a:t>copying path </a:t>
            </a:r>
            <a:r>
              <a:rPr>
                <a:solidFill>
                  <a:srgbClr val="4E9A06"/>
                </a:solidFill>
                <a:latin typeface="Courier"/>
              </a:rPr>
              <a:t>'/nix/store/y37r7yjyvnzzd648lpdgflynfj55hpns-libpsl-0.21.5-dev'</a:t>
            </a:r>
            <a:r>
              <a:rPr>
                <a:latin typeface="Courier"/>
              </a:rPr>
              <a:t> from </a:t>
            </a:r>
            <a:r>
              <a:rPr>
                <a:solidFill>
                  <a:srgbClr val="4E9A06"/>
                </a:solidFill>
                <a:latin typeface="Courier"/>
              </a:rPr>
              <a:t>'https://cache.nixos.org'</a:t>
            </a:r>
            <a:r>
              <a:rPr>
                <a:latin typeface="Courier"/>
              </a:rPr>
              <a:t>...</a:t>
            </a:r>
            <a:br/>
            <a:r>
              <a:rPr>
                <a:latin typeface="Courier"/>
              </a:rPr>
              <a:t>copying path </a:t>
            </a:r>
            <a:r>
              <a:rPr>
                <a:solidFill>
                  <a:srgbClr val="4E9A06"/>
                </a:solidFill>
                <a:latin typeface="Courier"/>
              </a:rPr>
              <a:t>'/nix/store/kss6l466kl66x2bqzy9rv7nz4pjgc55c-libidn2-2.3.8-bin'</a:t>
            </a:r>
            <a:r>
              <a:rPr>
                <a:latin typeface="Courier"/>
              </a:rPr>
              <a:t> from </a:t>
            </a:r>
            <a:r>
              <a:rPr>
                <a:solidFill>
                  <a:srgbClr val="4E9A06"/>
                </a:solidFill>
                <a:latin typeface="Courier"/>
              </a:rPr>
              <a:t>'https://cache.nixos.org'</a:t>
            </a:r>
            <a:r>
              <a:rPr>
                <a:latin typeface="Courier"/>
              </a:rPr>
              <a:t>...</a:t>
            </a:r>
            <a:br/>
            <a:r>
              <a:rPr>
                <a:latin typeface="Courier"/>
              </a:rPr>
              <a:t>copying path </a:t>
            </a:r>
            <a:r>
              <a:rPr>
                <a:solidFill>
                  <a:srgbClr val="4E9A06"/>
                </a:solidFill>
                <a:latin typeface="Courier"/>
              </a:rPr>
              <a:t>'/nix/store/i1j8dzchkv1p59bqzrr15585s8s4zvx0-libev-4.33'</a:t>
            </a:r>
            <a:r>
              <a:rPr>
                <a:latin typeface="Courier"/>
              </a:rPr>
              <a:t> from </a:t>
            </a:r>
            <a:r>
              <a:rPr>
                <a:solidFill>
                  <a:srgbClr val="4E9A06"/>
                </a:solidFill>
                <a:latin typeface="Courier"/>
              </a:rPr>
              <a:t>'https://cache.nixos.org'</a:t>
            </a:r>
            <a:r>
              <a:rPr>
                <a:latin typeface="Courier"/>
              </a:rPr>
              <a:t>...</a:t>
            </a:r>
            <a:br/>
            <a:r>
              <a:rPr>
                <a:latin typeface="Courier"/>
              </a:rPr>
              <a:t>copying path </a:t>
            </a:r>
            <a:r>
              <a:rPr>
                <a:solidFill>
                  <a:srgbClr val="4E9A06"/>
                </a:solidFill>
                <a:latin typeface="Courier"/>
              </a:rPr>
              <a:t>'/nix/store/9j67k582x3vgcijfiyralx5bj1b33gdg-libidn2-2.3.8-dev'</a:t>
            </a:r>
            <a:r>
              <a:rPr>
                <a:latin typeface="Courier"/>
              </a:rPr>
              <a:t> from </a:t>
            </a:r>
            <a:r>
              <a:rPr>
                <a:solidFill>
                  <a:srgbClr val="4E9A06"/>
                </a:solidFill>
                <a:latin typeface="Courier"/>
              </a:rPr>
              <a:t>'https://cache.nixos.org'</a:t>
            </a:r>
            <a:r>
              <a:rPr>
                <a:latin typeface="Courier"/>
              </a:rPr>
              <a:t>...</a:t>
            </a:r>
            <a:br/>
            <a:r>
              <a:rPr>
                <a:latin typeface="Courier"/>
              </a:rPr>
              <a:t>copying path </a:t>
            </a:r>
            <a:r>
              <a:rPr>
                <a:solidFill>
                  <a:srgbClr val="4E9A06"/>
                </a:solidFill>
                <a:latin typeface="Courier"/>
              </a:rPr>
              <a:t>'/nix/store/rq4pnjcjrkic79kxc2fq0g7hp78s8ypv-nghttp2-1.65.0'</a:t>
            </a:r>
            <a:r>
              <a:rPr>
                <a:latin typeface="Courier"/>
              </a:rPr>
              <a:t> from </a:t>
            </a:r>
            <a:r>
              <a:rPr>
                <a:solidFill>
                  <a:srgbClr val="4E9A06"/>
                </a:solidFill>
                <a:latin typeface="Courier"/>
              </a:rPr>
              <a:t>'https://cache.nixos.org'</a:t>
            </a:r>
            <a:r>
              <a:rPr>
                <a:latin typeface="Courier"/>
              </a:rPr>
              <a:t>...</a:t>
            </a:r>
            <a:br/>
            <a:r>
              <a:rPr>
                <a:latin typeface="Courier"/>
              </a:rPr>
              <a:t>copying path </a:t>
            </a:r>
            <a:r>
              <a:rPr>
                <a:solidFill>
                  <a:srgbClr val="4E9A06"/>
                </a:solidFill>
                <a:latin typeface="Courier"/>
              </a:rPr>
              <a:t>'/nix/store/9pn6y4zlszr9w26rg2h52l3sd0wvzjvd-nghttp2-1.65.0-dev'</a:t>
            </a:r>
            <a:r>
              <a:rPr>
                <a:latin typeface="Courier"/>
              </a:rPr>
              <a:t> from </a:t>
            </a:r>
            <a:r>
              <a:rPr>
                <a:solidFill>
                  <a:srgbClr val="4E9A06"/>
                </a:solidFill>
                <a:latin typeface="Courier"/>
              </a:rPr>
              <a:t>'https://cache.nixos.org'</a:t>
            </a:r>
            <a:r>
              <a:rPr>
                <a:latin typeface="Courier"/>
              </a:rPr>
              <a:t>...</a:t>
            </a:r>
            <a:br/>
            <a:r>
              <a:rPr>
                <a:latin typeface="Courier"/>
              </a:rPr>
              <a:t>copying path </a:t>
            </a:r>
            <a:r>
              <a:rPr>
                <a:solidFill>
                  <a:srgbClr val="4E9A06"/>
                </a:solidFill>
                <a:latin typeface="Courier"/>
              </a:rPr>
              <a:t>'/nix/store/wznrhnlrvamvihizpnizjfh5hs55z98n-curl-8.14.1-dev'</a:t>
            </a:r>
            <a:r>
              <a:rPr>
                <a:latin typeface="Courier"/>
              </a:rPr>
              <a:t> from </a:t>
            </a:r>
            <a:r>
              <a:rPr>
                <a:solidFill>
                  <a:srgbClr val="4E9A06"/>
                </a:solidFill>
                <a:latin typeface="Courier"/>
              </a:rPr>
              <a:t>'https://cache.nixos.org'</a:t>
            </a:r>
            <a:r>
              <a:rPr>
                <a:latin typeface="Courier"/>
              </a:rPr>
              <a:t>...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package dependancies to our package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rustPlatform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buildRustPackage </a:t>
            </a:r>
            <a:r>
              <a:rPr b="1">
                <a:solidFill>
                  <a:srgbClr val="CE5C00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8F5902"/>
                </a:solidFill>
                <a:latin typeface="Courier"/>
              </a:rPr>
              <a:t># ...</a:t>
            </a:r>
            <a:br/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nativeBuildInputs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[</a:t>
            </a:r>
            <a:r>
              <a:rPr>
                <a:latin typeface="Courier"/>
              </a:rPr>
              <a:t> 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makeWrapper </a:t>
            </a:r>
            <a:r>
              <a:rPr b="1">
                <a:solidFill>
                  <a:srgbClr val="CE5C00"/>
                </a:solidFill>
                <a:latin typeface="Courier"/>
              </a:rPr>
              <a:t>];</a:t>
            </a:r>
            <a:br/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0000"/>
                </a:solidFill>
                <a:latin typeface="Courier"/>
              </a:rPr>
              <a:t>postInstall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''</a:t>
            </a:r>
            <a:br/>
            <a:r>
              <a:rPr>
                <a:solidFill>
                  <a:srgbClr val="4E9A06"/>
                </a:solidFill>
                <a:latin typeface="Courier"/>
              </a:rPr>
              <a:t>    wrapProgram $out/bin/hello-nix \</a:t>
            </a:r>
            <a:br/>
            <a:r>
              <a:rPr>
                <a:solidFill>
                  <a:srgbClr val="4E9A06"/>
                </a:solidFill>
                <a:latin typeface="Courier"/>
              </a:rPr>
              <a:t>      --prefix PATH : </a:t>
            </a:r>
            <a:r>
              <a:rPr b="1">
                <a:solidFill>
                  <a:srgbClr val="CE5C00"/>
                </a:solidFill>
                <a:latin typeface="Courier"/>
              </a:rPr>
              <a:t>${</a:t>
            </a:r>
            <a:r>
              <a:rPr>
                <a:latin typeface="Courier"/>
              </a:rPr>
              <a:t>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lolcat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solidFill>
                  <a:srgbClr val="4E9A06"/>
                </a:solidFill>
                <a:latin typeface="Courier"/>
              </a:rPr>
              <a:t>/bin \</a:t>
            </a:r>
            <a:br/>
            <a:r>
              <a:rPr>
                <a:solidFill>
                  <a:srgbClr val="4E9A06"/>
                </a:solidFill>
                <a:latin typeface="Courier"/>
              </a:rPr>
              <a:t>      --prefix PATH : </a:t>
            </a:r>
            <a:r>
              <a:rPr b="1">
                <a:solidFill>
                  <a:srgbClr val="CE5C00"/>
                </a:solidFill>
                <a:latin typeface="Courier"/>
              </a:rPr>
              <a:t>${</a:t>
            </a:r>
            <a:r>
              <a:rPr>
                <a:latin typeface="Courier"/>
              </a:rPr>
              <a:t>pkgs</a:t>
            </a:r>
            <a:r>
              <a:rPr b="1">
                <a:solidFill>
                  <a:srgbClr val="CE5C00"/>
                </a:solidFill>
                <a:latin typeface="Courier"/>
              </a:rPr>
              <a:t>.</a:t>
            </a:r>
            <a:r>
              <a:rPr>
                <a:latin typeface="Courier"/>
              </a:rPr>
              <a:t>figlet</a:t>
            </a:r>
            <a:r>
              <a:rPr b="1">
                <a:solidFill>
                  <a:srgbClr val="CE5C00"/>
                </a:solidFill>
                <a:latin typeface="Courier"/>
              </a:rPr>
              <a:t>}</a:t>
            </a:r>
            <a:r>
              <a:rPr>
                <a:solidFill>
                  <a:srgbClr val="4E9A06"/>
                </a:solidFill>
                <a:latin typeface="Courier"/>
              </a:rPr>
              <a:t>/bin \</a:t>
            </a:r>
            <a:br/>
            <a:r>
              <a:rPr>
                <a:solidFill>
                  <a:srgbClr val="4E9A06"/>
                </a:solidFill>
                <a:latin typeface="Courier"/>
              </a:rPr>
              <a:t>      --add-flags "| figlet | lolcat"</a:t>
            </a:r>
            <a:br/>
            <a:r>
              <a:rPr>
                <a:solidFill>
                  <a:srgbClr val="4E9A06"/>
                </a:solidFill>
                <a:latin typeface="Courier"/>
              </a:rPr>
              <a:t>  ''</a:t>
            </a:r>
            <a:r>
              <a:rPr b="1">
                <a:solidFill>
                  <a:srgbClr val="CE5C00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CE5C00"/>
                </a:solidFill>
                <a:latin typeface="Courier"/>
              </a:rPr>
              <a:t>}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makeWrapper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 nix build .#</a:t>
            </a:r>
            <a:br/>
            <a:r>
              <a:rPr>
                <a:latin typeface="Courier"/>
              </a:rPr>
              <a:t>$ cat result/bin/hello-nix</a:t>
            </a:r>
            <a:br/>
            <a:r>
              <a:rPr i="1">
                <a:solidFill>
                  <a:srgbClr val="8F5902"/>
                </a:solidFill>
                <a:latin typeface="Courier"/>
              </a:rPr>
              <a:t>#! /nix/store/xy4jjgw87sbgwylm5kn047d9gkbhsr9x-bash-5.2p37/bin/bash -e</a:t>
            </a:r>
            <a:br/>
            <a:r>
              <a:rPr>
                <a:solidFill>
                  <a:srgbClr val="000000"/>
                </a:solidFill>
                <a:latin typeface="Courier"/>
              </a:rPr>
              <a:t>PATH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${PATH</a:t>
            </a:r>
            <a:r>
              <a:rPr b="1">
                <a:solidFill>
                  <a:srgbClr val="CE5C00"/>
                </a:solidFill>
                <a:latin typeface="Courier"/>
              </a:rPr>
              <a:t>:+</a:t>
            </a:r>
            <a:r>
              <a:rPr>
                <a:solidFill>
                  <a:srgbClr val="4E9A06"/>
                </a:solidFill>
                <a:latin typeface="Courier"/>
              </a:rPr>
              <a:t>':'</a:t>
            </a:r>
            <a:r>
              <a:rPr>
                <a:solidFill>
                  <a:srgbClr val="000000"/>
                </a:solidFill>
                <a:latin typeface="Courier"/>
              </a:rPr>
              <a:t>$PATH</a:t>
            </a:r>
            <a:r>
              <a:rPr>
                <a:solidFill>
                  <a:srgbClr val="4E9A06"/>
                </a:solidFill>
                <a:latin typeface="Courier"/>
              </a:rPr>
              <a:t>':'</a:t>
            </a:r>
            <a:r>
              <a:rPr>
                <a:solidFill>
                  <a:srgbClr val="000000"/>
                </a:solidFill>
                <a:latin typeface="Courier"/>
              </a:rPr>
              <a:t>}</a:t>
            </a:r>
            <a:br/>
            <a:r>
              <a:rPr>
                <a:solidFill>
                  <a:srgbClr val="000000"/>
                </a:solidFill>
                <a:latin typeface="Courier"/>
              </a:rPr>
              <a:t>PATH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${PATH</a:t>
            </a:r>
            <a:r>
              <a:rPr b="1">
                <a:solidFill>
                  <a:srgbClr val="CE5C00"/>
                </a:solidFill>
                <a:latin typeface="Courier"/>
              </a:rPr>
              <a:t>/</a:t>
            </a:r>
            <a:r>
              <a:rPr>
                <a:solidFill>
                  <a:srgbClr val="4E9A06"/>
                </a:solidFill>
                <a:latin typeface="Courier"/>
              </a:rPr>
              <a:t>':''/nix/store/jjf7ym331wzp1jsyn05b7cscflk291bd-lolcat-100.0.1/bin'':'</a:t>
            </a:r>
            <a:r>
              <a:rPr b="1">
                <a:solidFill>
                  <a:srgbClr val="CE5C00"/>
                </a:solidFill>
                <a:latin typeface="Courier"/>
              </a:rPr>
              <a:t>/</a:t>
            </a:r>
            <a:r>
              <a:rPr>
                <a:solidFill>
                  <a:srgbClr val="4E9A06"/>
                </a:solidFill>
                <a:latin typeface="Courier"/>
              </a:rPr>
              <a:t>':'</a:t>
            </a:r>
            <a:r>
              <a:rPr>
                <a:solidFill>
                  <a:srgbClr val="000000"/>
                </a:solidFill>
                <a:latin typeface="Courier"/>
              </a:rPr>
              <a:t>}</a:t>
            </a:r>
            <a:br/>
            <a:r>
              <a:rPr>
                <a:solidFill>
                  <a:srgbClr val="000000"/>
                </a:solidFill>
                <a:latin typeface="Courier"/>
              </a:rPr>
              <a:t>PATH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solidFill>
                  <a:srgbClr val="4E9A06"/>
                </a:solidFill>
                <a:latin typeface="Courier"/>
              </a:rPr>
              <a:t>'/nix/store/jjf7ym331wzp1jsyn05b7cscflk291bd-lolcat-100.0.1/bin'</a:t>
            </a:r>
            <a:r>
              <a:rPr>
                <a:solidFill>
                  <a:srgbClr val="000000"/>
                </a:solidFill>
                <a:latin typeface="Courier"/>
              </a:rPr>
              <a:t>$PATH</a:t>
            </a:r>
            <a:br/>
            <a:r>
              <a:rPr>
                <a:solidFill>
                  <a:srgbClr val="000000"/>
                </a:solidFill>
                <a:latin typeface="Courier"/>
              </a:rPr>
              <a:t>PATH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${PATH</a:t>
            </a:r>
            <a:r>
              <a:rPr b="1">
                <a:solidFill>
                  <a:srgbClr val="CE5C00"/>
                </a:solidFill>
                <a:latin typeface="Courier"/>
              </a:rPr>
              <a:t>#</a:t>
            </a:r>
            <a:r>
              <a:rPr>
                <a:solidFill>
                  <a:srgbClr val="4E9A06"/>
                </a:solidFill>
                <a:latin typeface="Courier"/>
              </a:rPr>
              <a:t>':'</a:t>
            </a:r>
            <a:r>
              <a:rPr>
                <a:solidFill>
                  <a:srgbClr val="000000"/>
                </a:solidFill>
                <a:latin typeface="Courier"/>
              </a:rPr>
              <a:t>}</a:t>
            </a:r>
            <a:br/>
            <a:r>
              <a:rPr>
                <a:solidFill>
                  <a:srgbClr val="000000"/>
                </a:solidFill>
                <a:latin typeface="Courier"/>
              </a:rPr>
              <a:t>PATH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${PATH</a:t>
            </a:r>
            <a:r>
              <a:rPr b="1">
                <a:solidFill>
                  <a:srgbClr val="CE5C00"/>
                </a:solidFill>
                <a:latin typeface="Courier"/>
              </a:rPr>
              <a:t>%</a:t>
            </a:r>
            <a:r>
              <a:rPr>
                <a:solidFill>
                  <a:srgbClr val="4E9A06"/>
                </a:solidFill>
                <a:latin typeface="Courier"/>
              </a:rPr>
              <a:t>':'</a:t>
            </a:r>
            <a:r>
              <a:rPr>
                <a:solidFill>
                  <a:srgbClr val="000000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export </a:t>
            </a:r>
            <a:r>
              <a:rPr>
                <a:solidFill>
                  <a:srgbClr val="000000"/>
                </a:solidFill>
                <a:latin typeface="Courier"/>
              </a:rPr>
              <a:t>PATH</a:t>
            </a:r>
            <a:br/>
            <a:r>
              <a:rPr>
                <a:solidFill>
                  <a:srgbClr val="000000"/>
                </a:solidFill>
                <a:latin typeface="Courier"/>
              </a:rPr>
              <a:t>PATH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${PATH</a:t>
            </a:r>
            <a:r>
              <a:rPr b="1">
                <a:solidFill>
                  <a:srgbClr val="CE5C00"/>
                </a:solidFill>
                <a:latin typeface="Courier"/>
              </a:rPr>
              <a:t>:+</a:t>
            </a:r>
            <a:r>
              <a:rPr>
                <a:solidFill>
                  <a:srgbClr val="4E9A06"/>
                </a:solidFill>
                <a:latin typeface="Courier"/>
              </a:rPr>
              <a:t>':'</a:t>
            </a:r>
            <a:r>
              <a:rPr>
                <a:solidFill>
                  <a:srgbClr val="000000"/>
                </a:solidFill>
                <a:latin typeface="Courier"/>
              </a:rPr>
              <a:t>$PATH</a:t>
            </a:r>
            <a:r>
              <a:rPr>
                <a:solidFill>
                  <a:srgbClr val="4E9A06"/>
                </a:solidFill>
                <a:latin typeface="Courier"/>
              </a:rPr>
              <a:t>':'</a:t>
            </a:r>
            <a:r>
              <a:rPr>
                <a:solidFill>
                  <a:srgbClr val="000000"/>
                </a:solidFill>
                <a:latin typeface="Courier"/>
              </a:rPr>
              <a:t>}</a:t>
            </a:r>
            <a:br/>
            <a:r>
              <a:rPr>
                <a:solidFill>
                  <a:srgbClr val="000000"/>
                </a:solidFill>
                <a:latin typeface="Courier"/>
              </a:rPr>
              <a:t>PATH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${PATH</a:t>
            </a:r>
            <a:r>
              <a:rPr b="1">
                <a:solidFill>
                  <a:srgbClr val="CE5C00"/>
                </a:solidFill>
                <a:latin typeface="Courier"/>
              </a:rPr>
              <a:t>/</a:t>
            </a:r>
            <a:r>
              <a:rPr>
                <a:solidFill>
                  <a:srgbClr val="4E9A06"/>
                </a:solidFill>
                <a:latin typeface="Courier"/>
              </a:rPr>
              <a:t>':''/nix/store/q00xb5g6hv24yc7r6k3r6jws226vw8rm-figlet-2.2.5/bin'':'</a:t>
            </a:r>
            <a:r>
              <a:rPr b="1">
                <a:solidFill>
                  <a:srgbClr val="CE5C00"/>
                </a:solidFill>
                <a:latin typeface="Courier"/>
              </a:rPr>
              <a:t>/</a:t>
            </a:r>
            <a:r>
              <a:rPr>
                <a:solidFill>
                  <a:srgbClr val="4E9A06"/>
                </a:solidFill>
                <a:latin typeface="Courier"/>
              </a:rPr>
              <a:t>':'</a:t>
            </a:r>
            <a:r>
              <a:rPr>
                <a:solidFill>
                  <a:srgbClr val="000000"/>
                </a:solidFill>
                <a:latin typeface="Courier"/>
              </a:rPr>
              <a:t>}</a:t>
            </a:r>
            <a:br/>
            <a:r>
              <a:rPr>
                <a:solidFill>
                  <a:srgbClr val="000000"/>
                </a:solidFill>
                <a:latin typeface="Courier"/>
              </a:rPr>
              <a:t>PATH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solidFill>
                  <a:srgbClr val="4E9A06"/>
                </a:solidFill>
                <a:latin typeface="Courier"/>
              </a:rPr>
              <a:t>'/nix/store/q00xb5g6hv24yc7r6k3r6jws226vw8rm-figlet-2.2.5/bin'</a:t>
            </a:r>
            <a:r>
              <a:rPr>
                <a:solidFill>
                  <a:srgbClr val="000000"/>
                </a:solidFill>
                <a:latin typeface="Courier"/>
              </a:rPr>
              <a:t>$PATH</a:t>
            </a:r>
            <a:br/>
            <a:r>
              <a:rPr>
                <a:solidFill>
                  <a:srgbClr val="000000"/>
                </a:solidFill>
                <a:latin typeface="Courier"/>
              </a:rPr>
              <a:t>PATH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${PATH</a:t>
            </a:r>
            <a:r>
              <a:rPr b="1">
                <a:solidFill>
                  <a:srgbClr val="CE5C00"/>
                </a:solidFill>
                <a:latin typeface="Courier"/>
              </a:rPr>
              <a:t>#</a:t>
            </a:r>
            <a:r>
              <a:rPr>
                <a:solidFill>
                  <a:srgbClr val="4E9A06"/>
                </a:solidFill>
                <a:latin typeface="Courier"/>
              </a:rPr>
              <a:t>':'</a:t>
            </a:r>
            <a:r>
              <a:rPr>
                <a:solidFill>
                  <a:srgbClr val="000000"/>
                </a:solidFill>
                <a:latin typeface="Courier"/>
              </a:rPr>
              <a:t>}</a:t>
            </a:r>
            <a:br/>
            <a:r>
              <a:rPr>
                <a:solidFill>
                  <a:srgbClr val="000000"/>
                </a:solidFill>
                <a:latin typeface="Courier"/>
              </a:rPr>
              <a:t>PATH</a:t>
            </a:r>
            <a:r>
              <a:rPr b="1">
                <a:solidFill>
                  <a:srgbClr val="CE5C00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${PATH</a:t>
            </a:r>
            <a:r>
              <a:rPr b="1">
                <a:solidFill>
                  <a:srgbClr val="CE5C00"/>
                </a:solidFill>
                <a:latin typeface="Courier"/>
              </a:rPr>
              <a:t>%</a:t>
            </a:r>
            <a:r>
              <a:rPr>
                <a:solidFill>
                  <a:srgbClr val="4E9A06"/>
                </a:solidFill>
                <a:latin typeface="Courier"/>
              </a:rPr>
              <a:t>':'</a:t>
            </a:r>
            <a:r>
              <a:rPr>
                <a:solidFill>
                  <a:srgbClr val="000000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export </a:t>
            </a:r>
            <a:r>
              <a:rPr>
                <a:solidFill>
                  <a:srgbClr val="000000"/>
                </a:solidFill>
                <a:latin typeface="Courier"/>
              </a:rPr>
              <a:t>PATH</a:t>
            </a:r>
            <a:br/>
            <a:r>
              <a:rPr>
                <a:latin typeface="Courier"/>
              </a:rPr>
              <a:t>exec </a:t>
            </a:r>
            <a:r>
              <a:rPr>
                <a:solidFill>
                  <a:srgbClr val="4E9A06"/>
                </a:solidFill>
                <a:latin typeface="Courier"/>
              </a:rPr>
              <a:t>"/nix/store/jpfbhrzd6wpm607w1llyl52bs3dm074w-hello-nix-0.0.1/bin/.hello-nix-unwrapped"</a:t>
            </a:r>
            <a:r>
              <a:rPr>
                <a:latin typeface="Courier"/>
              </a:rPr>
              <a:t> 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figlet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lolcat </a:t>
            </a:r>
            <a:r>
              <a:rPr>
                <a:solidFill>
                  <a:srgbClr val="4E9A06"/>
                </a:solidFill>
                <a:latin typeface="Courier"/>
              </a:rPr>
              <a:t>"</a:t>
            </a:r>
            <a:r>
              <a:rPr>
                <a:solidFill>
                  <a:srgbClr val="000000"/>
                </a:solidFill>
                <a:latin typeface="Courier"/>
              </a:rPr>
              <a:t>$@</a:t>
            </a:r>
            <a:r>
              <a:rPr>
                <a:solidFill>
                  <a:srgbClr val="4E9A06"/>
                </a:solidFill>
                <a:latin typeface="Courier"/>
              </a:rPr>
              <a:t>"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our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 nix run .#</a:t>
            </a:r>
            <a:br/>
            <a:r>
              <a:rPr>
                <a:latin typeface="Courier"/>
              </a:rPr>
              <a:t> _   _      _ _          __                             _      _</a:t>
            </a:r>
            <a:br/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___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___    / _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_ __ ___  _ __ ___    _ __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_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r>
              <a:rPr>
                <a:latin typeface="Courier"/>
              </a:rPr>
              <a:t>_  _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br/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_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/ _ </a:t>
            </a:r>
            <a:r>
              <a:rPr>
                <a:solidFill>
                  <a:srgbClr val="204A87"/>
                </a:solidFill>
                <a:latin typeface="Courier"/>
              </a:rPr>
              <a:t>\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/ _ </a:t>
            </a:r>
            <a:r>
              <a:rPr>
                <a:solidFill>
                  <a:srgbClr val="204A87"/>
                </a:solidFill>
                <a:latin typeface="Courier"/>
              </a:rPr>
              <a:t>\ 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_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'__/ _ \| '</a:t>
            </a:r>
            <a:r>
              <a:rPr>
                <a:latin typeface="Courier"/>
              </a:rPr>
              <a:t>_ </a:t>
            </a:r>
            <a:r>
              <a:rPr b="1">
                <a:solidFill>
                  <a:srgbClr val="204A87"/>
                </a:solidFill>
                <a:latin typeface="Courier"/>
              </a:rPr>
              <a:t>`</a:t>
            </a:r>
            <a:r>
              <a:rPr>
                <a:latin typeface="Courier"/>
              </a:rPr>
              <a:t> _ </a:t>
            </a:r>
            <a:r>
              <a:rPr>
                <a:solidFill>
                  <a:srgbClr val="204A87"/>
                </a:solidFill>
                <a:latin typeface="Courier"/>
              </a:rPr>
              <a:t>\ 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'_ \| \ \/ / |</a:t>
            </a:r>
            <a:br/>
            <a:r>
              <a:rPr>
                <a:solidFill>
                  <a:srgbClr val="4E9A06"/>
                </a:solidFill>
                <a:latin typeface="Courier"/>
              </a:rPr>
              <a:t>|  _  |  __/ | | (_) | |  _| | | (_) | | | | | | | | | | |&gt;  &lt;|_|</a:t>
            </a:r>
            <a:br/>
            <a:r>
              <a:rPr>
                <a:solidFill>
                  <a:srgbClr val="4E9A06"/>
                </a:solidFill>
                <a:latin typeface="Courier"/>
              </a:rPr>
              <a:t>|_| |_|\___|_|_|\___/  |_| |_|  \___/|_| |_| |_| |_| |_|_/_/\_(_)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from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 docker load </a:t>
            </a:r>
            <a:r>
              <a:rPr b="1">
                <a:solidFill>
                  <a:srgbClr val="CE5C0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0000"/>
                </a:solidFill>
                <a:latin typeface="Courier"/>
              </a:rPr>
              <a:t>$(</a:t>
            </a:r>
            <a:r>
              <a:rPr>
                <a:latin typeface="Courier"/>
              </a:rPr>
              <a:t>nix build .#dockerImage </a:t>
            </a:r>
            <a:r>
              <a:rPr>
                <a:solidFill>
                  <a:srgbClr val="204A87"/>
                </a:solidFill>
                <a:latin typeface="Courier"/>
              </a:rPr>
              <a:t>--no-link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204A87"/>
                </a:solidFill>
                <a:latin typeface="Courier"/>
              </a:rPr>
              <a:t>--print-out-paths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Loaded image: hello-nix:0.0.1</a:t>
            </a:r>
            <a:br/>
            <a:r>
              <a:rPr>
                <a:latin typeface="Courier"/>
              </a:rPr>
              <a:t>$ docker run </a:t>
            </a:r>
            <a:r>
              <a:rPr>
                <a:solidFill>
                  <a:srgbClr val="204A87"/>
                </a:solidFill>
                <a:latin typeface="Courier"/>
              </a:rPr>
              <a:t>-it</a:t>
            </a:r>
            <a:r>
              <a:rPr>
                <a:latin typeface="Courier"/>
              </a:rPr>
              <a:t> hello-nix:0.0.1</a:t>
            </a:r>
            <a:br/>
            <a:r>
              <a:rPr>
                <a:latin typeface="Courier"/>
              </a:rPr>
              <a:t> _   _      _ _          __                             _      _</a:t>
            </a:r>
            <a:br/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___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___    / _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_ __ ___  _ __ ___    _ __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_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r>
              <a:rPr>
                <a:latin typeface="Courier"/>
              </a:rPr>
              <a:t>_  _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br/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_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/ _ </a:t>
            </a:r>
            <a:r>
              <a:rPr>
                <a:solidFill>
                  <a:srgbClr val="204A87"/>
                </a:solidFill>
                <a:latin typeface="Courier"/>
              </a:rPr>
              <a:t>\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/ _ </a:t>
            </a:r>
            <a:r>
              <a:rPr>
                <a:solidFill>
                  <a:srgbClr val="204A87"/>
                </a:solidFill>
                <a:latin typeface="Courier"/>
              </a:rPr>
              <a:t>\ 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_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'__/ _ \| '</a:t>
            </a:r>
            <a:r>
              <a:rPr>
                <a:latin typeface="Courier"/>
              </a:rPr>
              <a:t>_ </a:t>
            </a:r>
            <a:r>
              <a:rPr b="1">
                <a:solidFill>
                  <a:srgbClr val="204A87"/>
                </a:solidFill>
                <a:latin typeface="Courier"/>
              </a:rPr>
              <a:t>`</a:t>
            </a:r>
            <a:r>
              <a:rPr>
                <a:latin typeface="Courier"/>
              </a:rPr>
              <a:t> _ </a:t>
            </a:r>
            <a:r>
              <a:rPr>
                <a:solidFill>
                  <a:srgbClr val="204A87"/>
                </a:solidFill>
                <a:latin typeface="Courier"/>
              </a:rPr>
              <a:t>\ 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204A87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'_ \| \ \/ / |</a:t>
            </a:r>
            <a:br/>
            <a:r>
              <a:rPr>
                <a:solidFill>
                  <a:srgbClr val="4E9A06"/>
                </a:solidFill>
                <a:latin typeface="Courier"/>
              </a:rPr>
              <a:t>|  _  |  __/ | | (_) | |  _| | | (_) | | | | | | | | | | |&gt;  &lt;|_|</a:t>
            </a:r>
            <a:br/>
            <a:r>
              <a:rPr>
                <a:solidFill>
                  <a:srgbClr val="4E9A06"/>
                </a:solidFill>
                <a:latin typeface="Courier"/>
              </a:rPr>
              <a:t>|_| |_|\___|_|_|\___/  |_| |_|  \___/|_| |_| |_| |_| |_|_/_/\_(_)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the unwrapped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$ docker run </a:t>
            </a:r>
            <a:r>
              <a:rPr>
                <a:solidFill>
                  <a:srgbClr val="204A87"/>
                </a:solidFill>
                <a:latin typeface="Courier"/>
              </a:rPr>
              <a:t>-it</a:t>
            </a:r>
            <a:r>
              <a:rPr>
                <a:latin typeface="Courier"/>
              </a:rPr>
              <a:t> hello-nix:0.0.1 /bin/.hello-nix-wrapped</a:t>
            </a:r>
            <a:br/>
            <a:r>
              <a:rPr>
                <a:latin typeface="Courier"/>
              </a:rPr>
              <a:t>Hello from nix!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Take-aways and jumping off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that you’ve gotten a quick tour of how nix can be helpful in building out your dev environments, I encourage you to explore and learn more.</a:t>
            </a:r>
          </a:p>
          <a:p>
            <a:pPr lvl="0" indent="0" marL="0">
              <a:buNone/>
            </a:pPr>
            <a:r>
              <a:rPr/>
              <a:t>Some jumping off points:</a:t>
            </a:r>
          </a:p>
          <a:p>
            <a:pPr lvl="0"/>
            <a:r>
              <a:rPr>
                <a:hlinkClick r:id="rId2"/>
              </a:rPr>
              <a:t>devenv</a:t>
            </a:r>
            <a:r>
              <a:rPr/>
              <a:t> for pinning languages and adding services (i.e. postgres, redis)</a:t>
            </a:r>
          </a:p>
          <a:p>
            <a:pPr lvl="0"/>
            <a:r>
              <a:rPr>
                <a:hlinkClick r:id="rId3"/>
              </a:rPr>
              <a:t>dockertools</a:t>
            </a:r>
            <a:r>
              <a:rPr/>
              <a:t> for building containers with nix</a:t>
            </a:r>
          </a:p>
          <a:p>
            <a:pPr lvl="0"/>
            <a:r>
              <a:rPr>
                <a:hlinkClick r:id="rId4"/>
              </a:rPr>
              <a:t>flakes</a:t>
            </a:r>
            <a:r>
              <a:rPr/>
              <a:t> for more details about building flakes</a:t>
            </a:r>
          </a:p>
          <a:p>
            <a:pPr lvl="0"/>
            <a:r>
              <a:rPr>
                <a:hlinkClick r:id="rId5"/>
              </a:rPr>
              <a:t>nix create and debug packages</a:t>
            </a:r>
            <a:r>
              <a:rPr/>
              <a:t> to help build your own packages</a:t>
            </a:r>
          </a:p>
          <a:p>
            <a:pPr lvl="0"/>
            <a:r>
              <a:rPr>
                <a:hlinkClick r:id="rId6"/>
              </a:rPr>
              <a:t>search.nixos.org</a:t>
            </a:r>
            <a:r>
              <a:rPr/>
              <a:t> to explore packages</a:t>
            </a:r>
          </a:p>
          <a:p>
            <a:pPr lvl="0"/>
            <a:r>
              <a:rPr>
                <a:hlinkClick r:id="rId7"/>
              </a:rPr>
              <a:t>zero to nix</a:t>
            </a:r>
            <a:r>
              <a:rPr/>
              <a:t> to learn more about nix</a:t>
            </a:r>
          </a:p>
          <a:p>
            <a:pPr lvl="0" indent="0" marL="0">
              <a:buNone/>
            </a:pPr>
            <a:r>
              <a:rPr/>
              <a:t>I hope this inspires you to learn more and experiment!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shell with curl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[nix-shell:~/workspace/nix-talk]$ curl </a:t>
            </a:r>
            <a:r>
              <a:rPr>
                <a:solidFill>
                  <a:srgbClr val="204A87"/>
                </a:solidFill>
                <a:latin typeface="Courier"/>
              </a:rPr>
              <a:t>--version</a:t>
            </a:r>
            <a:br/>
            <a:r>
              <a:rPr>
                <a:latin typeface="Courier"/>
              </a:rPr>
              <a:t>curl 8.14.1 </a:t>
            </a:r>
            <a:r>
              <a:rPr b="1">
                <a:solidFill>
                  <a:srgbClr val="A4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x86_64-pc-linux-gnu</a:t>
            </a:r>
            <a:r>
              <a:rPr b="1">
                <a:solidFill>
                  <a:srgbClr val="204A87"/>
                </a:solidFill>
                <a:latin typeface="Courier"/>
              </a:rPr>
              <a:t>)</a:t>
            </a:r>
            <a:r>
              <a:rPr>
                <a:latin typeface="Courier"/>
              </a:rPr>
              <a:t> libcurl/8.14.1 OpenSSL/3.4.1 zlib/1.3.1 brotli/1.1.0 zstd/1.5.7 libidn2/2.3.8 libpsl/0.21.5 libssh2/1.11.1 nghttp2/1.65.0</a:t>
            </a:r>
            <a:br/>
            <a:r>
              <a:rPr>
                <a:latin typeface="Courier"/>
              </a:rPr>
              <a:t>Release-Date: 2025-06-04</a:t>
            </a:r>
            <a:br/>
            <a:r>
              <a:rPr>
                <a:latin typeface="Courier"/>
              </a:rPr>
              <a:t>Protocols: dict file ftp ftps gopher gophers http https imap imaps ipfs ipns mqtt pop3 pop3s rtsp scp sftp smb smbs smtp smtps telnet tftp</a:t>
            </a:r>
            <a:br/>
            <a:r>
              <a:rPr>
                <a:latin typeface="Courier"/>
              </a:rPr>
              <a:t>Features: alt-svc AsynchDNS brotli GSS-API HSTS HTTP2 HTTPS-proxy IDN IPv6 Kerberos Largefile libz NTLM PSL SPNEGO SSL threadsafe TLS-SRP UnixSockets zstd</a:t>
            </a:r>
            <a:br/>
            <a:br/>
            <a:r>
              <a:rPr>
                <a:latin typeface="Courier"/>
              </a:rPr>
              <a:t>[nix-shell:~/workspace/nix-talk]$ which curl</a:t>
            </a:r>
            <a:br/>
            <a:r>
              <a:rPr>
                <a:latin typeface="Courier"/>
              </a:rPr>
              <a:t>/nix/store/wq4mwdypl1wmlhyrr69wggv8jdn2h9j9-curl-8.14.1-bin/bin/curl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go Nix</dc:title>
  <dc:creator>Scott Windsor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olortheme">
    <vt:lpwstr>beaver</vt:lpwstr>
  </property>
  <property fmtid="{D5CDD505-2E9C-101B-9397-08002B2CF9AE}" pid="4" name="date">
    <vt:lpwstr/>
  </property>
  <property fmtid="{D5CDD505-2E9C-101B-9397-08002B2CF9AE}" pid="5" name="fontsize">
    <vt:lpwstr>12pt</vt:lpwstr>
  </property>
  <property fmtid="{D5CDD505-2E9C-101B-9397-08002B2CF9AE}" pid="6" name="fonttheme">
    <vt:lpwstr>professionalfonts</vt:lpwstr>
  </property>
  <property fmtid="{D5CDD505-2E9C-101B-9397-08002B2CF9AE}" pid="7" name="institute">
    <vt:lpwstr>Devops PDX</vt:lpwstr>
  </property>
  <property fmtid="{D5CDD505-2E9C-101B-9397-08002B2CF9AE}" pid="8" name="linkstyle">
    <vt:lpwstr>bold</vt:lpwstr>
  </property>
  <property fmtid="{D5CDD505-2E9C-101B-9397-08002B2CF9AE}" pid="9" name="mainfont">
    <vt:lpwstr>Hack Nerd Font</vt:lpwstr>
  </property>
  <property fmtid="{D5CDD505-2E9C-101B-9397-08002B2CF9AE}" pid="10" name="section-titles">
    <vt:lpwstr>False</vt:lpwstr>
  </property>
  <property fmtid="{D5CDD505-2E9C-101B-9397-08002B2CF9AE}" pid="11" name="theme">
    <vt:lpwstr>Frankfurt</vt:lpwstr>
  </property>
  <property fmtid="{D5CDD505-2E9C-101B-9397-08002B2CF9AE}" pid="12" name="title-slide-attributes">
    <vt:lpwstr/>
  </property>
  <property fmtid="{D5CDD505-2E9C-101B-9397-08002B2CF9AE}" pid="13" name="titlegraphic">
    <vt:lpwstr>img/nix-snowflake-rainbow.png</vt:lpwstr>
  </property>
  <property fmtid="{D5CDD505-2E9C-101B-9397-08002B2CF9AE}" pid="14" name="toc">
    <vt:lpwstr>True</vt:lpwstr>
  </property>
  <property fmtid="{D5CDD505-2E9C-101B-9397-08002B2CF9AE}" pid="15" name="topic">
    <vt:lpwstr>Nix</vt:lpwstr>
  </property>
  <property fmtid="{D5CDD505-2E9C-101B-9397-08002B2CF9AE}" pid="16" name="urlcolor">
    <vt:lpwstr>blue</vt:lpwstr>
  </property>
</Properties>
</file>