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Lexend ExtraBold"/>
      <p:bold r:id="rId39"/>
    </p:embeddedFont>
    <p:embeddedFont>
      <p:font typeface="Lexend"/>
      <p:regular r:id="rId40"/>
      <p:bold r:id="rId41"/>
    </p:embeddedFont>
    <p:embeddedFont>
      <p:font typeface="Lexend Black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exend-regular.fntdata"/><Relationship Id="rId20" Type="http://schemas.openxmlformats.org/officeDocument/2006/relationships/slide" Target="slides/slide15.xml"/><Relationship Id="rId42" Type="http://schemas.openxmlformats.org/officeDocument/2006/relationships/font" Target="fonts/LexendBlack-bold.fntdata"/><Relationship Id="rId41" Type="http://schemas.openxmlformats.org/officeDocument/2006/relationships/font" Target="fonts/Lexend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LexendExtraBold-bold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9b81110f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39b81110f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9b81110f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39b81110f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9b81110f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39b81110f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9b81110f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39b81110f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9b81110f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9b81110f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39b81110f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39b81110f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9b81110f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39b81110f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39b81110f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39b81110f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79a3dc02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379a3dc02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79a3dc02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379a3dc02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379a3dc02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379a3dc02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379a3dc0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379a3dc0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379a3dc02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379a3dc02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379a3dc02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379a3dc02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379a3dc02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379a3dc02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379a3dc02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379a3dc02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379a3dc02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379a3dc02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379a3dc02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379a3dc02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379a3dc02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379a3dc02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379a3dc02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379a3dc02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379a3dc02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379a3dc02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379a3dc02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379a3dc02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379a3dc02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379a3dc02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379a3dc02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379a3dc02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379a3dc02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379a3dc02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379a3dc02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379a3dc02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79a3dc02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79a3dc02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79a3dc02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379a3dc02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379a3dc02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379a3dc02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9b81110f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39b81110f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9b81110f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39b81110f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39b81110f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39b81110f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90500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Black"/>
                <a:ea typeface="Lexend Black"/>
                <a:cs typeface="Lexend Black"/>
                <a:sym typeface="Lexend Black"/>
              </a:rPr>
              <a:t>Resources Required</a:t>
            </a:r>
            <a:endParaRPr>
              <a:latin typeface="Lexend Black"/>
              <a:ea typeface="Lexend Black"/>
              <a:cs typeface="Lexend Black"/>
              <a:sym typeface="Lexend Black"/>
            </a:endParaRPr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Human resources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Team Lead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Machine Learning Engineer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Frontend Engineer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Backend Engineer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Mentors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Black"/>
                <a:ea typeface="Lexend Black"/>
                <a:cs typeface="Lexend Black"/>
                <a:sym typeface="Lexend Black"/>
              </a:rPr>
              <a:t>Resources Required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Hardware and software requirements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Hardware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</a:pPr>
            <a:r>
              <a:rPr b="1"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Operating System: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Linux Ubuntu 22.04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</a:pPr>
            <a:r>
              <a:rPr b="1"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Processor: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Intel i7 (or higher) / AMD Ryzen 7 (or higher)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</a:pPr>
            <a:r>
              <a:rPr b="1"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GPU (for training):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NVIDIA GPU (RTX 30xx series or better) with CUDA support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</a:pPr>
            <a:r>
              <a:rPr b="1"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RAM: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16 GB (32 GB recommended for larger models)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</a:pPr>
            <a:r>
              <a:rPr b="1"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Storage: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512 GB SSD (1 TB recommended for heavy datasets)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Resources Required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Hardware and software requirements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Software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System Tools</a:t>
            </a:r>
            <a:endParaRPr b="1"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450" lvl="0" marL="1371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Python: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3.10+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4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Git: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Version control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4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Docker: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For containerized environments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4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NVIDIA CUDA Toolkit: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For model training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Resources Required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Hardware and software requirements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Software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Backend (API &amp; Model Handling)</a:t>
            </a:r>
            <a:endParaRPr b="1"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450" lvl="0" marL="1371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Framework: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Flask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4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ML Libraries: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Scikit-learn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4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Environment Management: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Conda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4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Database: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PostgreSQL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4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Storage (for models and files):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DigitalOcean Spaces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Resources Required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Hardware and software requirements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Software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Frontend (UI &amp; Interaction)</a:t>
            </a:r>
            <a:endParaRPr b="1"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450" lvl="0" marL="1371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Framework: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Next.js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4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State Management: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React Query / Redux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4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UI Components: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shadcn/ui, Tailwind CSS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4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HTTP Client: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Axios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Black"/>
                <a:ea typeface="Lexend Black"/>
                <a:cs typeface="Lexend Black"/>
                <a:sym typeface="Lexend Black"/>
              </a:rPr>
              <a:t>Resources Required</a:t>
            </a:r>
            <a:endParaRPr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Any external partnerships or stakeholders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JHUB Africa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Black"/>
                <a:ea typeface="Lexend Black"/>
                <a:cs typeface="Lexend Black"/>
                <a:sym typeface="Lexend Black"/>
              </a:rPr>
              <a:t>Resources Required</a:t>
            </a:r>
            <a:endParaRPr/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Budget considerations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Hardware Costs</a:t>
            </a:r>
            <a:endParaRPr b="1" sz="13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45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Laptops: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Already available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4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Cloud GPU Instances: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Ksh 10,000 – 50,000/month (AWS,)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Total Hardware Estimate: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Ksh 15,000 – 50,000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Resources Required</a:t>
            </a:r>
            <a:endParaRPr/>
          </a:p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Budget considerations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Software &amp; Tools</a:t>
            </a:r>
            <a:endParaRPr b="1" sz="13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45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Development Tools (VS Code, Python, etc.):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Free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4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Backend &amp; Frontend Frameworks (FastAPI, React, etc.):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Free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4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Model Tracking (MLflow, Weights &amp; Biases - free tiers available):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Free or ~Ksh 3,000–10,000/month for premium features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4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"/>
              <a:buChar char="●"/>
            </a:pPr>
            <a:r>
              <a:rPr b="1"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Domain &amp; Hosting:</a:t>
            </a:r>
            <a:endParaRPr b="1"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45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API &amp; Frontend (VPS or managed service):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Ksh 3,000 – 10,000/month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45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Object Storage (for models &amp; datasets):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Ksh 1,000 – 5,000/month (e.g., DigitalOcean Spaces or AWS S3)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Total Software &amp; Hosting Estimate: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Ksh 4,000 – 25,000/month (depending on usage)</a:t>
            </a:r>
            <a:endParaRPr b="1" sz="13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Black"/>
                <a:ea typeface="Lexend Black"/>
                <a:cs typeface="Lexend Black"/>
                <a:sym typeface="Lexend Black"/>
              </a:rPr>
              <a:t>Key Features</a:t>
            </a:r>
            <a:endParaRPr>
              <a:latin typeface="Lexend Black"/>
              <a:ea typeface="Lexend Black"/>
              <a:cs typeface="Lexend Black"/>
              <a:sym typeface="Lexend Black"/>
            </a:endParaRPr>
          </a:p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AutoNum type="arabicPeriod"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Personalized </a:t>
            </a:r>
            <a:r>
              <a:rPr b="1" lang="en">
                <a:latin typeface="Lexend"/>
                <a:ea typeface="Lexend"/>
                <a:cs typeface="Lexend"/>
                <a:sym typeface="Lexend"/>
              </a:rPr>
              <a:t>Account Management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Create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a company account to start your security journey.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Login to access the app.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Customize the app to your preferences.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Access the application from anywhere.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Lexend Black"/>
                <a:ea typeface="Lexend Black"/>
                <a:cs typeface="Lexend Black"/>
                <a:sym typeface="Lexend Black"/>
              </a:rPr>
              <a:t>Key Features</a:t>
            </a:r>
            <a:endParaRPr>
              <a:latin typeface="Lexend Black"/>
              <a:ea typeface="Lexend Black"/>
              <a:cs typeface="Lexend Black"/>
              <a:sym typeface="Lexend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2. </a:t>
            </a:r>
            <a:r>
              <a:rPr b="1" lang="en">
                <a:latin typeface="Lexend"/>
                <a:ea typeface="Lexend"/>
                <a:cs typeface="Lexend"/>
                <a:sym typeface="Lexend"/>
              </a:rPr>
              <a:t>Real time Fraud detection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lang="en" sz="1400">
                <a:latin typeface="Lexend"/>
                <a:ea typeface="Lexend"/>
                <a:cs typeface="Lexend"/>
                <a:sym typeface="Lexend"/>
              </a:rPr>
              <a:t>Detect fraudulent transactions in real time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ExtraBold"/>
                <a:ea typeface="Lexend ExtraBold"/>
                <a:cs typeface="Lexend ExtraBold"/>
                <a:sym typeface="Lexend ExtraBold"/>
              </a:rPr>
              <a:t>Overview</a:t>
            </a:r>
            <a:endParaRPr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Secure your organization and clients with </a:t>
            </a:r>
            <a:r>
              <a:rPr lang="en">
                <a:latin typeface="Lexend Black"/>
                <a:ea typeface="Lexend Black"/>
                <a:cs typeface="Lexend Black"/>
                <a:sym typeface="Lexend Black"/>
              </a:rPr>
              <a:t>Sentinel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, the comprehensive AI powered fraud detection application that detects fraud in real time.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Lexend Black"/>
                <a:ea typeface="Lexend Black"/>
                <a:cs typeface="Lexend Black"/>
                <a:sym typeface="Lexend Black"/>
              </a:rPr>
              <a:t>Key Features</a:t>
            </a:r>
            <a:endParaRPr>
              <a:latin typeface="Lexend Black"/>
              <a:ea typeface="Lexend Black"/>
              <a:cs typeface="Lexend Black"/>
              <a:sym typeface="Lexend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3. </a:t>
            </a:r>
            <a:r>
              <a:rPr b="1" lang="en">
                <a:latin typeface="Lexend"/>
                <a:ea typeface="Lexend"/>
                <a:cs typeface="Lexend"/>
                <a:sym typeface="Lexend"/>
              </a:rPr>
              <a:t>Real time analytics dashboard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317500" lvl="0" marL="914400" rtl="0" algn="l">
              <a:spcBef>
                <a:spcPts val="120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lang="en" sz="1400">
                <a:latin typeface="Lexend"/>
                <a:ea typeface="Lexend"/>
                <a:cs typeface="Lexend"/>
                <a:sym typeface="Lexend"/>
              </a:rPr>
              <a:t>View fraudulent transactions on a beautifully designed dashboard with key metrics and a graph to visually represent the trend of fraudulent transactions over time.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Black"/>
                <a:ea typeface="Lexend Black"/>
                <a:cs typeface="Lexend Black"/>
                <a:sym typeface="Lexend Black"/>
              </a:rPr>
              <a:t>Key Features</a:t>
            </a:r>
            <a:endParaRPr/>
          </a:p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4. </a:t>
            </a:r>
            <a:r>
              <a:rPr b="1" lang="en">
                <a:latin typeface="Lexend"/>
                <a:ea typeface="Lexend"/>
                <a:cs typeface="Lexend"/>
                <a:sym typeface="Lexend"/>
              </a:rPr>
              <a:t>Detailed Analytics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317500" lvl="0" marL="914400" rtl="0" algn="l">
              <a:spcBef>
                <a:spcPts val="120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lang="en" sz="1400">
                <a:latin typeface="Lexend"/>
                <a:ea typeface="Lexend"/>
                <a:cs typeface="Lexend"/>
                <a:sym typeface="Lexend"/>
              </a:rPr>
              <a:t>View detailed analytics of an individual fraudulent transaction including amount, time and account involved.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Black"/>
                <a:ea typeface="Lexend Black"/>
                <a:cs typeface="Lexend Black"/>
                <a:sym typeface="Lexend Black"/>
              </a:rPr>
              <a:t>Key Features</a:t>
            </a:r>
            <a:endParaRPr/>
          </a:p>
        </p:txBody>
      </p:sp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5. </a:t>
            </a:r>
            <a:r>
              <a:rPr b="1" lang="en">
                <a:latin typeface="Lexend"/>
                <a:ea typeface="Lexend"/>
                <a:cs typeface="Lexend"/>
                <a:sym typeface="Lexend"/>
              </a:rPr>
              <a:t>Alerts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317500" lvl="0" marL="914400" rtl="0" algn="l">
              <a:spcBef>
                <a:spcPts val="120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lang="en" sz="1400">
                <a:latin typeface="Lexend"/>
                <a:ea typeface="Lexend"/>
                <a:cs typeface="Lexend"/>
                <a:sym typeface="Lexend"/>
              </a:rPr>
              <a:t>Get notifications of fraudulent transactions in you email inbox in real time.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Black"/>
                <a:ea typeface="Lexend Black"/>
                <a:cs typeface="Lexend Black"/>
                <a:sym typeface="Lexend Black"/>
              </a:rPr>
              <a:t>Architecture</a:t>
            </a:r>
            <a:endParaRPr>
              <a:latin typeface="Lexend Black"/>
              <a:ea typeface="Lexend Black"/>
              <a:cs typeface="Lexend Black"/>
              <a:sym typeface="Lexend Black"/>
            </a:endParaRPr>
          </a:p>
        </p:txBody>
      </p:sp>
      <p:sp>
        <p:nvSpPr>
          <p:cNvPr id="186" name="Google Shape;18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AutoNum type="arabicPeriod"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Methodology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lang="en" sz="1400">
                <a:latin typeface="Lexend"/>
                <a:ea typeface="Lexend"/>
                <a:cs typeface="Lexend"/>
                <a:sym typeface="Lexend"/>
              </a:rPr>
              <a:t>Agile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2.	</a:t>
            </a:r>
            <a:r>
              <a:rPr b="1" lang="en">
                <a:latin typeface="Lexend"/>
                <a:ea typeface="Lexend"/>
                <a:cs typeface="Lexend"/>
                <a:sym typeface="Lexend"/>
              </a:rPr>
              <a:t>Machine Learning Model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317500" lvl="0" marL="914400" rtl="0" algn="l">
              <a:spcBef>
                <a:spcPts val="120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b="1" lang="en" sz="1400">
                <a:latin typeface="Lexend"/>
                <a:ea typeface="Lexend"/>
                <a:cs typeface="Lexend"/>
                <a:sym typeface="Lexend"/>
              </a:rPr>
              <a:t>Library</a:t>
            </a:r>
            <a:r>
              <a:rPr lang="en" sz="1400">
                <a:latin typeface="Lexend"/>
                <a:ea typeface="Lexend"/>
                <a:cs typeface="Lexend"/>
                <a:sym typeface="Lexend"/>
              </a:rPr>
              <a:t>: </a:t>
            </a:r>
            <a:r>
              <a:rPr lang="en" sz="1400">
                <a:latin typeface="Lexend"/>
                <a:ea typeface="Lexend"/>
                <a:cs typeface="Lexend"/>
                <a:sym typeface="Lexend"/>
              </a:rPr>
              <a:t>SCIKIT </a:t>
            </a:r>
            <a:r>
              <a:rPr lang="en" sz="1400">
                <a:latin typeface="Lexend"/>
                <a:ea typeface="Lexend"/>
                <a:cs typeface="Lexend"/>
                <a:sym typeface="Lexend"/>
              </a:rPr>
              <a:t>LEARN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b="1" lang="en" sz="1400">
                <a:latin typeface="Lexend"/>
                <a:ea typeface="Lexend"/>
                <a:cs typeface="Lexend"/>
                <a:sym typeface="Lexend"/>
              </a:rPr>
              <a:t>Algorithm</a:t>
            </a:r>
            <a:r>
              <a:rPr lang="en" sz="1400">
                <a:latin typeface="Lexend"/>
                <a:ea typeface="Lexend"/>
                <a:cs typeface="Lexend"/>
                <a:sym typeface="Lexend"/>
              </a:rPr>
              <a:t>: K Nearest Neighbour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Lexend Black"/>
                <a:ea typeface="Lexend Black"/>
                <a:cs typeface="Lexend Black"/>
                <a:sym typeface="Lexend Black"/>
              </a:rPr>
              <a:t>Architecture</a:t>
            </a:r>
            <a:endParaRPr>
              <a:latin typeface="Lexend Black"/>
              <a:ea typeface="Lexend Black"/>
              <a:cs typeface="Lexend Black"/>
              <a:sym typeface="Lexend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3.	</a:t>
            </a:r>
            <a:r>
              <a:rPr b="1" lang="en">
                <a:latin typeface="Lexend"/>
                <a:ea typeface="Lexend"/>
                <a:cs typeface="Lexend"/>
                <a:sym typeface="Lexend"/>
              </a:rPr>
              <a:t>Backend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317500" lvl="0" marL="914400" rtl="0" algn="l">
              <a:spcBef>
                <a:spcPts val="120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b="1" lang="en" sz="1400">
                <a:latin typeface="Lexend"/>
                <a:ea typeface="Lexend"/>
                <a:cs typeface="Lexend"/>
                <a:sym typeface="Lexend"/>
              </a:rPr>
              <a:t>Language</a:t>
            </a:r>
            <a:r>
              <a:rPr lang="en" sz="1400">
                <a:latin typeface="Lexend"/>
                <a:ea typeface="Lexend"/>
                <a:cs typeface="Lexend"/>
                <a:sym typeface="Lexend"/>
              </a:rPr>
              <a:t>: Python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b="1" lang="en" sz="1400">
                <a:latin typeface="Lexend"/>
                <a:ea typeface="Lexend"/>
                <a:cs typeface="Lexend"/>
                <a:sym typeface="Lexend"/>
              </a:rPr>
              <a:t>Framework</a:t>
            </a:r>
            <a:r>
              <a:rPr lang="en" sz="1400">
                <a:latin typeface="Lexend"/>
                <a:ea typeface="Lexend"/>
                <a:cs typeface="Lexend"/>
                <a:sym typeface="Lexend"/>
              </a:rPr>
              <a:t>: Flask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b="1" lang="en" sz="1400">
                <a:latin typeface="Lexend"/>
                <a:ea typeface="Lexend"/>
                <a:cs typeface="Lexend"/>
                <a:sym typeface="Lexend"/>
              </a:rPr>
              <a:t>Database</a:t>
            </a:r>
            <a:r>
              <a:rPr lang="en" sz="1400">
                <a:latin typeface="Lexend"/>
                <a:ea typeface="Lexend"/>
                <a:cs typeface="Lexend"/>
                <a:sym typeface="Lexend"/>
              </a:rPr>
              <a:t>: Postgres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b="1" lang="en" sz="1400">
                <a:latin typeface="Lexend"/>
                <a:ea typeface="Lexend"/>
                <a:cs typeface="Lexend"/>
                <a:sym typeface="Lexend"/>
              </a:rPr>
              <a:t>Cache</a:t>
            </a:r>
            <a:r>
              <a:rPr lang="en" sz="1400">
                <a:latin typeface="Lexend"/>
                <a:ea typeface="Lexend"/>
                <a:cs typeface="Lexend"/>
                <a:sym typeface="Lexend"/>
              </a:rPr>
              <a:t>: Redis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b="1" lang="en" sz="1400">
                <a:latin typeface="Lexend"/>
                <a:ea typeface="Lexend"/>
                <a:cs typeface="Lexend"/>
                <a:sym typeface="Lexend"/>
              </a:rPr>
              <a:t>Emails</a:t>
            </a:r>
            <a:r>
              <a:rPr lang="en" sz="1400">
                <a:latin typeface="Lexend"/>
                <a:ea typeface="Lexend"/>
                <a:cs typeface="Lexend"/>
                <a:sym typeface="Lexend"/>
              </a:rPr>
              <a:t>: SendGrid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Black"/>
                <a:ea typeface="Lexend Black"/>
                <a:cs typeface="Lexend Black"/>
                <a:sym typeface="Lexend Black"/>
              </a:rPr>
              <a:t>Architecture</a:t>
            </a:r>
            <a:endParaRPr/>
          </a:p>
        </p:txBody>
      </p:sp>
      <p:sp>
        <p:nvSpPr>
          <p:cNvPr id="198" name="Google Shape;19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4.	</a:t>
            </a:r>
            <a:r>
              <a:rPr b="1" lang="en">
                <a:latin typeface="Lexend"/>
                <a:ea typeface="Lexend"/>
                <a:cs typeface="Lexend"/>
                <a:sym typeface="Lexend"/>
              </a:rPr>
              <a:t>Frontend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317500" lvl="0" marL="914400" rtl="0" algn="l">
              <a:spcBef>
                <a:spcPts val="120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b="1" lang="en" sz="1400">
                <a:latin typeface="Lexend"/>
                <a:ea typeface="Lexend"/>
                <a:cs typeface="Lexend"/>
                <a:sym typeface="Lexend"/>
              </a:rPr>
              <a:t>Language</a:t>
            </a:r>
            <a:r>
              <a:rPr lang="en" sz="1400">
                <a:latin typeface="Lexend"/>
                <a:ea typeface="Lexend"/>
                <a:cs typeface="Lexend"/>
                <a:sym typeface="Lexend"/>
              </a:rPr>
              <a:t>: Typescript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b="1" lang="en" sz="1400">
                <a:latin typeface="Lexend"/>
                <a:ea typeface="Lexend"/>
                <a:cs typeface="Lexend"/>
                <a:sym typeface="Lexend"/>
              </a:rPr>
              <a:t>Framework</a:t>
            </a:r>
            <a:r>
              <a:rPr lang="en" sz="1400">
                <a:latin typeface="Lexend"/>
                <a:ea typeface="Lexend"/>
                <a:cs typeface="Lexend"/>
                <a:sym typeface="Lexend"/>
              </a:rPr>
              <a:t>: NextJs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b="1" lang="en" sz="1400">
                <a:latin typeface="Lexend"/>
                <a:ea typeface="Lexend"/>
                <a:cs typeface="Lexend"/>
                <a:sym typeface="Lexend"/>
              </a:rPr>
              <a:t>External Libraries</a:t>
            </a:r>
            <a:r>
              <a:rPr lang="en" sz="1400">
                <a:latin typeface="Lexend"/>
                <a:ea typeface="Lexend"/>
                <a:cs typeface="Lexend"/>
                <a:sym typeface="Lexend"/>
              </a:rPr>
              <a:t>: ShadcnUI and Recharts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b="1" lang="en" sz="1400">
                <a:latin typeface="Lexend"/>
                <a:ea typeface="Lexend"/>
                <a:cs typeface="Lexend"/>
                <a:sym typeface="Lexend"/>
              </a:rPr>
              <a:t>Platform</a:t>
            </a:r>
            <a:r>
              <a:rPr lang="en" sz="1400">
                <a:latin typeface="Lexend"/>
                <a:ea typeface="Lexend"/>
                <a:cs typeface="Lexend"/>
                <a:sym typeface="Lexend"/>
              </a:rPr>
              <a:t>: NodeJS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Black"/>
                <a:ea typeface="Lexend Black"/>
                <a:cs typeface="Lexend Black"/>
                <a:sym typeface="Lexend Black"/>
              </a:rPr>
              <a:t>Architecture</a:t>
            </a:r>
            <a:endParaRPr/>
          </a:p>
        </p:txBody>
      </p:sp>
      <p:sp>
        <p:nvSpPr>
          <p:cNvPr id="204" name="Google Shape;20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5.	</a:t>
            </a:r>
            <a:r>
              <a:rPr b="1" lang="en">
                <a:latin typeface="Lexend"/>
                <a:ea typeface="Lexend"/>
                <a:cs typeface="Lexend"/>
                <a:sym typeface="Lexend"/>
              </a:rPr>
              <a:t>UI/UX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317500" lvl="0" marL="914400" rtl="0" algn="l">
              <a:spcBef>
                <a:spcPts val="120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lang="en" sz="1400">
                <a:latin typeface="Lexend"/>
                <a:ea typeface="Lexend"/>
                <a:cs typeface="Lexend"/>
                <a:sym typeface="Lexend"/>
              </a:rPr>
              <a:t>Figma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lang="en" sz="1400">
                <a:latin typeface="Lexend"/>
                <a:ea typeface="Lexend"/>
                <a:cs typeface="Lexend"/>
                <a:sym typeface="Lexend"/>
              </a:rPr>
              <a:t>Canva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Black"/>
                <a:ea typeface="Lexend Black"/>
                <a:cs typeface="Lexend Black"/>
                <a:sym typeface="Lexend Black"/>
              </a:rPr>
              <a:t>Architecture</a:t>
            </a:r>
            <a:endParaRPr/>
          </a:p>
        </p:txBody>
      </p:sp>
      <p:sp>
        <p:nvSpPr>
          <p:cNvPr id="210" name="Google Shape;21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6.	</a:t>
            </a:r>
            <a:r>
              <a:rPr b="1" lang="en">
                <a:latin typeface="Lexend"/>
                <a:ea typeface="Lexend"/>
                <a:cs typeface="Lexend"/>
                <a:sym typeface="Lexend"/>
              </a:rPr>
              <a:t>Project Management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317500" lvl="0" marL="914400" rtl="0" algn="l">
              <a:spcBef>
                <a:spcPts val="120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lang="en" sz="1400">
                <a:latin typeface="Lexend"/>
                <a:ea typeface="Lexend"/>
                <a:cs typeface="Lexend"/>
                <a:sym typeface="Lexend"/>
              </a:rPr>
              <a:t>Notion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lang="en" sz="1400">
                <a:latin typeface="Lexend"/>
                <a:ea typeface="Lexend"/>
                <a:cs typeface="Lexend"/>
                <a:sym typeface="Lexend"/>
              </a:rPr>
              <a:t>Google Sheets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lang="en" sz="1400">
                <a:latin typeface="Lexend"/>
                <a:ea typeface="Lexend"/>
                <a:cs typeface="Lexend"/>
                <a:sym typeface="Lexend"/>
              </a:rPr>
              <a:t>Google Slides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lang="en" sz="1400">
                <a:latin typeface="Lexend"/>
                <a:ea typeface="Lexend"/>
                <a:cs typeface="Lexend"/>
                <a:sym typeface="Lexend"/>
              </a:rPr>
              <a:t>Github Projects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Black"/>
                <a:ea typeface="Lexend Black"/>
                <a:cs typeface="Lexend Black"/>
                <a:sym typeface="Lexend Black"/>
              </a:rPr>
              <a:t>Architecture</a:t>
            </a:r>
            <a:endParaRPr/>
          </a:p>
        </p:txBody>
      </p:sp>
      <p:sp>
        <p:nvSpPr>
          <p:cNvPr id="216" name="Google Shape;21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7.	</a:t>
            </a:r>
            <a:r>
              <a:rPr b="1" lang="en">
                <a:latin typeface="Lexend"/>
                <a:ea typeface="Lexend"/>
                <a:cs typeface="Lexend"/>
                <a:sym typeface="Lexend"/>
              </a:rPr>
              <a:t>Devops and CI/CD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317500" lvl="0" marL="914400" rtl="0" algn="l">
              <a:spcBef>
                <a:spcPts val="120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b="1" lang="en" sz="1400">
                <a:latin typeface="Lexend"/>
                <a:ea typeface="Lexend"/>
                <a:cs typeface="Lexend"/>
                <a:sym typeface="Lexend"/>
              </a:rPr>
              <a:t>Version Control</a:t>
            </a:r>
            <a:r>
              <a:rPr lang="en" sz="1400">
                <a:latin typeface="Lexend"/>
                <a:ea typeface="Lexend"/>
                <a:cs typeface="Lexend"/>
                <a:sym typeface="Lexend"/>
              </a:rPr>
              <a:t>: Git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b="1" lang="en" sz="1400">
                <a:latin typeface="Lexend"/>
                <a:ea typeface="Lexend"/>
                <a:cs typeface="Lexend"/>
                <a:sym typeface="Lexend"/>
              </a:rPr>
              <a:t>Containerization</a:t>
            </a:r>
            <a:r>
              <a:rPr lang="en" sz="1400">
                <a:latin typeface="Lexend"/>
                <a:ea typeface="Lexend"/>
                <a:cs typeface="Lexend"/>
                <a:sym typeface="Lexend"/>
              </a:rPr>
              <a:t>: Docker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b="1" lang="en" sz="1400">
                <a:latin typeface="Lexend"/>
                <a:ea typeface="Lexend"/>
                <a:cs typeface="Lexend"/>
                <a:sym typeface="Lexend"/>
              </a:rPr>
              <a:t>CI/CD:</a:t>
            </a:r>
            <a:r>
              <a:rPr lang="en" sz="1400">
                <a:latin typeface="Lexend"/>
                <a:ea typeface="Lexend"/>
                <a:cs typeface="Lexend"/>
                <a:sym typeface="Lexend"/>
              </a:rPr>
              <a:t> Github Actions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Black"/>
                <a:ea typeface="Lexend Black"/>
                <a:cs typeface="Lexend Black"/>
                <a:sym typeface="Lexend Black"/>
              </a:rPr>
              <a:t>Architecture</a:t>
            </a:r>
            <a:endParaRPr/>
          </a:p>
        </p:txBody>
      </p:sp>
      <p:sp>
        <p:nvSpPr>
          <p:cNvPr id="222" name="Google Shape;22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8.	</a:t>
            </a:r>
            <a:r>
              <a:rPr b="1" lang="en">
                <a:latin typeface="Lexend"/>
                <a:ea typeface="Lexend"/>
                <a:cs typeface="Lexend"/>
                <a:sym typeface="Lexend"/>
              </a:rPr>
              <a:t>Testing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317500" lvl="0" marL="914400" rtl="0" algn="l">
              <a:spcBef>
                <a:spcPts val="120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lang="en" sz="1400">
                <a:latin typeface="Lexend"/>
                <a:ea typeface="Lexend"/>
                <a:cs typeface="Lexend"/>
                <a:sym typeface="Lexend"/>
              </a:rPr>
              <a:t>Frontend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Jest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lang="en" sz="1400">
                <a:latin typeface="Lexend"/>
                <a:ea typeface="Lexend"/>
                <a:cs typeface="Lexend"/>
                <a:sym typeface="Lexend"/>
              </a:rPr>
              <a:t>Backend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Pytest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Unittest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</a:pPr>
            <a:r>
              <a:rPr lang="en" sz="1400">
                <a:latin typeface="Lexend"/>
                <a:ea typeface="Lexend"/>
                <a:cs typeface="Lexend"/>
                <a:sym typeface="Lexend"/>
              </a:rPr>
              <a:t>Machine Learning Model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Scikit Learn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Black"/>
                <a:ea typeface="Lexend Black"/>
                <a:cs typeface="Lexend Black"/>
                <a:sym typeface="Lexend Black"/>
              </a:rPr>
              <a:t>Problem Statement</a:t>
            </a:r>
            <a:endParaRPr>
              <a:latin typeface="Lexend Black"/>
              <a:ea typeface="Lexend Black"/>
              <a:cs typeface="Lexend Black"/>
              <a:sym typeface="Lexend Black"/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With increasing fraud losses and legal issues affecting Kenya’s financial system, build an AI-based system to analyze transactions and detect fraudulent activities in real-time for financial institutions.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Black"/>
                <a:ea typeface="Lexend Black"/>
                <a:cs typeface="Lexend Black"/>
                <a:sym typeface="Lexend Black"/>
              </a:rPr>
              <a:t>Architecture</a:t>
            </a:r>
            <a:endParaRPr/>
          </a:p>
        </p:txBody>
      </p:sp>
      <p:sp>
        <p:nvSpPr>
          <p:cNvPr id="228" name="Google Shape;22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9.	</a:t>
            </a:r>
            <a:r>
              <a:rPr b="1" lang="en">
                <a:latin typeface="Lexend"/>
                <a:ea typeface="Lexend"/>
                <a:cs typeface="Lexend"/>
                <a:sym typeface="Lexend"/>
              </a:rPr>
              <a:t>Deployment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304165" lvl="0" marL="914400" rtl="0" algn="l">
              <a:spcBef>
                <a:spcPts val="1200"/>
              </a:spcBef>
              <a:spcAft>
                <a:spcPts val="0"/>
              </a:spcAft>
              <a:buSzPct val="100000"/>
              <a:buFont typeface="Lexend"/>
              <a:buChar char="●"/>
            </a:pPr>
            <a:r>
              <a:rPr b="1" lang="en" sz="1400">
                <a:latin typeface="Lexend"/>
                <a:ea typeface="Lexend"/>
                <a:cs typeface="Lexend"/>
                <a:sym typeface="Lexend"/>
              </a:rPr>
              <a:t>Frontend</a:t>
            </a:r>
            <a:endParaRPr b="1" sz="1400">
              <a:latin typeface="Lexend"/>
              <a:ea typeface="Lexend"/>
              <a:cs typeface="Lexend"/>
              <a:sym typeface="Lexend"/>
            </a:endParaRPr>
          </a:p>
          <a:p>
            <a:pPr indent="-304164" lvl="1" marL="1828800" rtl="0" algn="l">
              <a:spcBef>
                <a:spcPts val="0"/>
              </a:spcBef>
              <a:spcAft>
                <a:spcPts val="0"/>
              </a:spcAft>
              <a:buSzPct val="100000"/>
              <a:buFont typeface="Lexend"/>
              <a:buChar char="○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Vercel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04164" lvl="1" marL="1828800" rtl="0" algn="l">
              <a:spcBef>
                <a:spcPts val="0"/>
              </a:spcBef>
              <a:spcAft>
                <a:spcPts val="0"/>
              </a:spcAft>
              <a:buSzPct val="100000"/>
              <a:buFont typeface="Lexend"/>
              <a:buChar char="○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Github Pages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04165" lvl="0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Lexend"/>
              <a:buChar char="●"/>
            </a:pPr>
            <a:r>
              <a:rPr b="1" lang="en" sz="1400">
                <a:latin typeface="Lexend"/>
                <a:ea typeface="Lexend"/>
                <a:cs typeface="Lexend"/>
                <a:sym typeface="Lexend"/>
              </a:rPr>
              <a:t>Backend</a:t>
            </a:r>
            <a:endParaRPr b="1" sz="1400">
              <a:latin typeface="Lexend"/>
              <a:ea typeface="Lexend"/>
              <a:cs typeface="Lexend"/>
              <a:sym typeface="Lexend"/>
            </a:endParaRPr>
          </a:p>
          <a:p>
            <a:pPr indent="-304164" lvl="1" marL="1828800" rtl="0" algn="l">
              <a:spcBef>
                <a:spcPts val="0"/>
              </a:spcBef>
              <a:spcAft>
                <a:spcPts val="0"/>
              </a:spcAft>
              <a:buSzPct val="100000"/>
              <a:buFont typeface="Lexend"/>
              <a:buChar char="○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Render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-304165" lvl="0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Lexend"/>
              <a:buChar char="●"/>
            </a:pPr>
            <a:r>
              <a:rPr b="1" lang="en" sz="1400">
                <a:latin typeface="Lexend"/>
                <a:ea typeface="Lexend"/>
                <a:cs typeface="Lexend"/>
                <a:sym typeface="Lexend"/>
              </a:rPr>
              <a:t>ML Model</a:t>
            </a:r>
            <a:endParaRPr b="1" sz="1400">
              <a:latin typeface="Lexend"/>
              <a:ea typeface="Lexend"/>
              <a:cs typeface="Lexend"/>
              <a:sym typeface="Lexend"/>
            </a:endParaRPr>
          </a:p>
          <a:p>
            <a:pPr indent="-304164" lvl="1" marL="1828800" rtl="0" algn="l">
              <a:spcBef>
                <a:spcPts val="0"/>
              </a:spcBef>
              <a:spcAft>
                <a:spcPts val="0"/>
              </a:spcAft>
              <a:buSzPct val="100000"/>
              <a:buFont typeface="Lexend"/>
              <a:buChar char="○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Streamlit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-304165" lvl="0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Lexend"/>
              <a:buChar char="●"/>
            </a:pPr>
            <a:r>
              <a:rPr b="1" lang="en" sz="1400">
                <a:latin typeface="Lexend"/>
                <a:ea typeface="Lexend"/>
                <a:cs typeface="Lexend"/>
                <a:sym typeface="Lexend"/>
              </a:rPr>
              <a:t>Database</a:t>
            </a:r>
            <a:endParaRPr b="1" sz="1400">
              <a:latin typeface="Lexend"/>
              <a:ea typeface="Lexend"/>
              <a:cs typeface="Lexend"/>
              <a:sym typeface="Lexend"/>
            </a:endParaRPr>
          </a:p>
          <a:p>
            <a:pPr indent="-304164" lvl="1" marL="1828800" rtl="0" algn="l">
              <a:spcBef>
                <a:spcPts val="0"/>
              </a:spcBef>
              <a:spcAft>
                <a:spcPts val="0"/>
              </a:spcAft>
              <a:buSzPct val="100000"/>
              <a:buFont typeface="Lexend"/>
              <a:buChar char="○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Aiven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  <a:p>
            <a:pPr indent="-304165" lvl="0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Lexend"/>
              <a:buChar char="●"/>
            </a:pPr>
            <a:r>
              <a:rPr b="1" lang="en" sz="1400">
                <a:latin typeface="Lexend"/>
                <a:ea typeface="Lexend"/>
                <a:cs typeface="Lexend"/>
                <a:sym typeface="Lexend"/>
              </a:rPr>
              <a:t>Cache</a:t>
            </a:r>
            <a:endParaRPr b="1" sz="1400">
              <a:latin typeface="Lexend"/>
              <a:ea typeface="Lexend"/>
              <a:cs typeface="Lexend"/>
              <a:sym typeface="Lexend"/>
            </a:endParaRPr>
          </a:p>
          <a:p>
            <a:pPr indent="-304164" lvl="1" marL="1828800" rtl="0" algn="l">
              <a:spcBef>
                <a:spcPts val="0"/>
              </a:spcBef>
              <a:spcAft>
                <a:spcPts val="0"/>
              </a:spcAft>
              <a:buSzPct val="100000"/>
              <a:buFont typeface="Lexend"/>
              <a:buChar char="○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Redis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Black"/>
                <a:ea typeface="Lexend Black"/>
                <a:cs typeface="Lexend Black"/>
                <a:sym typeface="Lexend Black"/>
              </a:rPr>
              <a:t>Team</a:t>
            </a:r>
            <a:endParaRPr>
              <a:latin typeface="Lexend Black"/>
              <a:ea typeface="Lexend Black"/>
              <a:cs typeface="Lexend Black"/>
              <a:sym typeface="Lexend Black"/>
            </a:endParaRPr>
          </a:p>
        </p:txBody>
      </p:sp>
      <p:sp>
        <p:nvSpPr>
          <p:cNvPr id="234" name="Google Shape;234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Amy Njeri		- </a:t>
            </a:r>
            <a:r>
              <a:rPr lang="en"/>
              <a:t>UI/UX Designer</a:t>
            </a:r>
            <a:r>
              <a:rPr lang="en"/>
              <a:t> and </a:t>
            </a:r>
            <a:r>
              <a:rPr lang="en"/>
              <a:t>Frontend Engineer</a:t>
            </a:r>
            <a:r>
              <a:rPr b="1" lang="en" sz="1200"/>
              <a:t>(SCT211-0010/2021)</a:t>
            </a:r>
            <a:endParaRPr b="1"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Collins Omollo	- </a:t>
            </a:r>
            <a:r>
              <a:rPr lang="en"/>
              <a:t>Backen</a:t>
            </a:r>
            <a:r>
              <a:rPr lang="en"/>
              <a:t>d</a:t>
            </a:r>
            <a:r>
              <a:rPr lang="en"/>
              <a:t> and </a:t>
            </a:r>
            <a:r>
              <a:rPr lang="en"/>
              <a:t>Frontend Engineer</a:t>
            </a:r>
            <a:r>
              <a:rPr b="1" lang="en" sz="1200"/>
              <a:t>(SCT211-0021/2022)</a:t>
            </a:r>
            <a:endParaRPr b="1"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Kimberly Wangari	- </a:t>
            </a:r>
            <a:r>
              <a:rPr lang="en"/>
              <a:t>Machine Learning</a:t>
            </a:r>
            <a:r>
              <a:rPr lang="en"/>
              <a:t> and </a:t>
            </a:r>
            <a:r>
              <a:rPr lang="en"/>
              <a:t>Frontend Engineer</a:t>
            </a:r>
            <a:r>
              <a:rPr b="1" lang="en" sz="1200"/>
              <a:t>(SCT211-0061/2022)</a:t>
            </a:r>
            <a:endParaRPr b="1"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Teddy Muli		- </a:t>
            </a:r>
            <a:r>
              <a:rPr lang="en"/>
              <a:t>Project Lead</a:t>
            </a:r>
            <a:r>
              <a:rPr lang="en"/>
              <a:t>, Machine Learning and </a:t>
            </a:r>
            <a:r>
              <a:rPr lang="en"/>
              <a:t>Backend Engineer</a:t>
            </a:r>
            <a:r>
              <a:rPr b="1" lang="en" sz="1200"/>
              <a:t>(SCT211-0023/2022)</a:t>
            </a:r>
            <a:endParaRPr b="1" sz="1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Black"/>
                <a:ea typeface="Lexend Black"/>
                <a:cs typeface="Lexend Black"/>
                <a:sym typeface="Lexend Black"/>
              </a:rPr>
              <a:t>Next Steps</a:t>
            </a:r>
            <a:endParaRPr>
              <a:latin typeface="Lexend Black"/>
              <a:ea typeface="Lexend Black"/>
              <a:cs typeface="Lexend Black"/>
              <a:sym typeface="Lexend Black"/>
            </a:endParaRPr>
          </a:p>
        </p:txBody>
      </p:sp>
      <p:sp>
        <p:nvSpPr>
          <p:cNvPr id="240" name="Google Shape;240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AutoNum type="arabicPeriod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Test the solution on real companies.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AutoNum type="arabicPeriod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Create company specific models.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AutoNum type="arabicPeriod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Improved UI/UX.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AutoNum type="arabicPeriod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Enhanced security features.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Black"/>
                <a:ea typeface="Lexend Black"/>
                <a:cs typeface="Lexend Black"/>
                <a:sym typeface="Lexend Black"/>
              </a:rPr>
              <a:t>Conclusion</a:t>
            </a:r>
            <a:endParaRPr>
              <a:latin typeface="Lexend Black"/>
              <a:ea typeface="Lexend Black"/>
              <a:cs typeface="Lexend Black"/>
              <a:sym typeface="Lexend Black"/>
            </a:endParaRPr>
          </a:p>
        </p:txBody>
      </p:sp>
      <p:sp>
        <p:nvSpPr>
          <p:cNvPr id="246" name="Google Shape;246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Sentinel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demonstrates the feasibility of creating an advanced, robust, secure and machine learning model and application that can detect financial fraud accurately and in real time.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While core functionality is solid, opportunities exist for enhanced features and optimization.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The project provides valuable insights into machine learning applications in the finance sector and how to improve security.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Black"/>
                <a:ea typeface="Lexend Black"/>
                <a:cs typeface="Lexend Black"/>
                <a:sym typeface="Lexend Black"/>
              </a:rPr>
              <a:t>Challenges</a:t>
            </a:r>
            <a:endParaRPr>
              <a:latin typeface="Lexend Black"/>
              <a:ea typeface="Lexend Black"/>
              <a:cs typeface="Lexend Black"/>
              <a:sym typeface="Lexend Black"/>
            </a:endParaRPr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Financial Fraud has been on the rise, these leads to increased losses and legal challenges for companies.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To put it in perspective,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Absa lost a whopping 107 million shillings to thieves while KCB bank dealt with 48 staff related fraud cases just in the last year.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Some clients then sue these companies, tarnishing their reputation leading to more losses.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Black"/>
                <a:ea typeface="Lexend Black"/>
                <a:cs typeface="Lexend Black"/>
                <a:sym typeface="Lexend Black"/>
              </a:rPr>
              <a:t>Current Solutions</a:t>
            </a:r>
            <a:endParaRPr>
              <a:latin typeface="Lexend Black"/>
              <a:ea typeface="Lexend Black"/>
              <a:cs typeface="Lexend Black"/>
              <a:sym typeface="Lexend Black"/>
            </a:endParaRPr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As of July 2024, Kenyan banks have started using AI systems to detect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fraudulent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transactions, this systems are mostly aimed at detecting suspicious activity from staff who are known to collude with criminals to steal from banks.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Black"/>
                <a:ea typeface="Lexend Black"/>
                <a:cs typeface="Lexend Black"/>
                <a:sym typeface="Lexend Black"/>
              </a:rPr>
              <a:t>Our </a:t>
            </a:r>
            <a:r>
              <a:rPr lang="en">
                <a:latin typeface="Lexend Black"/>
                <a:ea typeface="Lexend Black"/>
                <a:cs typeface="Lexend Black"/>
                <a:sym typeface="Lexend Black"/>
              </a:rPr>
              <a:t>Solution: Sentinel</a:t>
            </a:r>
            <a:endParaRPr>
              <a:latin typeface="Lexend Black"/>
              <a:ea typeface="Lexend Black"/>
              <a:cs typeface="Lexend Black"/>
              <a:sym typeface="Lexend Black"/>
            </a:endParaRPr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Sentinel seeks to solve the mentioned problems and improve on the current solutions.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We employ a combination of a robust, secure </a:t>
            </a:r>
            <a:r>
              <a:rPr b="1" lang="en">
                <a:latin typeface="Lexend"/>
                <a:ea typeface="Lexend"/>
                <a:cs typeface="Lexend"/>
                <a:sym typeface="Lexend"/>
              </a:rPr>
              <a:t>API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, beautiful and interactive </a:t>
            </a:r>
            <a:r>
              <a:rPr b="1" lang="en">
                <a:latin typeface="Lexend"/>
                <a:ea typeface="Lexend"/>
                <a:cs typeface="Lexend"/>
                <a:sym typeface="Lexend"/>
              </a:rPr>
              <a:t>dashboard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and a </a:t>
            </a:r>
            <a:r>
              <a:rPr b="1" lang="en">
                <a:latin typeface="Lexend"/>
                <a:ea typeface="Lexend"/>
                <a:cs typeface="Lexend"/>
                <a:sym typeface="Lexend"/>
              </a:rPr>
              <a:t>state of the art machine learning model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that is at the heart of our revolutionary solution.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Our model employs the K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nearest neighbour algorithm that has been proven by the CRISP_DM methodology  to have a 99% success rate at detecting financial fraud.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</a:t>
            </a:r>
            <a:r>
              <a:rPr lang="en">
                <a:latin typeface="Lexend Black"/>
                <a:ea typeface="Lexend Black"/>
                <a:cs typeface="Lexend Black"/>
                <a:sym typeface="Lexend Black"/>
              </a:rPr>
              <a:t>Commercial Viability &amp;  revenue model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Revenue generation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- We plan on generating revenue through subscription models, transaction based fees and enterprise licensing.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Target customers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- Our target customers are financial institutions like banks, tech hubs such as JHUB and Fundilima.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Pricing model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- we will use a user per transaction pricing model.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Competitor analysis and differentiation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- The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competitors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are Kount, SAS fraud management and Darktrace. However, we will deliver unique selling points such as cost-effectiveness, local AI and seamless integration.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Black"/>
                <a:ea typeface="Lexend Black"/>
                <a:cs typeface="Lexend Black"/>
                <a:sym typeface="Lexend Black"/>
              </a:rPr>
              <a:t>Go to Market Strategy</a:t>
            </a:r>
            <a:endParaRPr>
              <a:latin typeface="Lexend Black"/>
              <a:ea typeface="Lexend Black"/>
              <a:cs typeface="Lexend Black"/>
              <a:sym typeface="Lexend Black"/>
            </a:endParaRPr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User Acquisition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: We plan on acquiring the initial users through a combination of walk-in pitches, cold calls and cold emails.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Our </a:t>
            </a:r>
            <a:r>
              <a:rPr b="1" lang="en">
                <a:latin typeface="Lexend"/>
                <a:ea typeface="Lexend"/>
                <a:cs typeface="Lexend"/>
                <a:sym typeface="Lexend"/>
              </a:rPr>
              <a:t>Marketing Approach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will mainly through </a:t>
            </a:r>
            <a:r>
              <a:rPr b="1" lang="en">
                <a:latin typeface="Lexend"/>
                <a:ea typeface="Lexend"/>
                <a:cs typeface="Lexend"/>
                <a:sym typeface="Lexend"/>
              </a:rPr>
              <a:t>social media marketing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and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word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of mouth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referrals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Pilot Testing Plan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: We plan on creating a dummy financial system to test our solution before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partnering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with real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partners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Customer support and feedback mechanisms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: We have a dedicated </a:t>
            </a:r>
            <a:r>
              <a:rPr b="1" lang="en">
                <a:latin typeface="Lexend"/>
                <a:ea typeface="Lexend"/>
                <a:cs typeface="Lexend"/>
                <a:sym typeface="Lexend"/>
              </a:rPr>
              <a:t>email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where users can reach out and give feedback or raise complaints.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Lexend Black"/>
                <a:ea typeface="Lexend Black"/>
                <a:cs typeface="Lexend Black"/>
                <a:sym typeface="Lexend Black"/>
              </a:rPr>
              <a:t>Go to Market Strategy</a:t>
            </a:r>
            <a:endParaRPr>
              <a:latin typeface="Lexend Black"/>
              <a:ea typeface="Lexend Black"/>
              <a:cs typeface="Lexend Black"/>
              <a:sym typeface="Lexend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Scalability and market entry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-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Partnership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with JHUB and Fundilima for initial deployment. We will also use cloud-based market entry to enable quick adaptation.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