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66eb2a6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66eb2a6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71e785e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771e785e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71e785e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71e785e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71e785e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771e785e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71e785e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71e785e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6eb2a6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6eb2a6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2272a3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2272a3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272a34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272a34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6eb2a6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66eb2a6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2275" y="1665400"/>
            <a:ext cx="56769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22"/>
              <a:t>Введение в программирование</a:t>
            </a:r>
            <a:endParaRPr sz="42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11728" r="10341" t="32354"/>
          <a:stretch/>
        </p:blipFill>
        <p:spPr>
          <a:xfrm>
            <a:off x="360375" y="804350"/>
            <a:ext cx="8536499" cy="34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</a:t>
            </a:r>
            <a:r>
              <a:rPr lang="ru"/>
              <a:t>программирования</a:t>
            </a:r>
            <a:r>
              <a:rPr lang="ru"/>
              <a:t>.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29525" y="1250325"/>
            <a:ext cx="749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Исхо́дный код</a:t>
            </a:r>
            <a:r>
              <a:rPr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(также </a:t>
            </a:r>
            <a:r>
              <a:rPr b="1"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исхо́дный текст</a:t>
            </a:r>
            <a:r>
              <a:rPr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) — текст компьютерной программы на каком-либо языке программирования. В </a:t>
            </a:r>
            <a:r>
              <a:rPr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обобщенном</a:t>
            </a:r>
            <a:r>
              <a:rPr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смысле — любые входные данные для транслятора.</a:t>
            </a:r>
            <a:endParaRPr sz="135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Исходный код либо транслируется в </a:t>
            </a:r>
            <a:r>
              <a:rPr i="1"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исполняемый код</a:t>
            </a:r>
            <a:r>
              <a:rPr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при помощи компилятора, либо исполняется непосредственно по тексту при помощи интерпретатора.</a:t>
            </a:r>
            <a:endParaRPr sz="135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Язык программирования </a:t>
            </a:r>
            <a:r>
              <a:rPr lang="ru" sz="13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— это набор формальных правил, по которым пишут программы. Обычный язык нужен для общения людей, а язык программирования — для общения с компьютером. </a:t>
            </a:r>
            <a:endParaRPr sz="125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15841" l="26646" r="26646" t="19812"/>
          <a:stretch/>
        </p:blipFill>
        <p:spPr>
          <a:xfrm>
            <a:off x="2107225" y="567375"/>
            <a:ext cx="5279450" cy="40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Языки </a:t>
            </a:r>
            <a:r>
              <a:rPr lang="ru"/>
              <a:t>программирования</a:t>
            </a:r>
            <a:r>
              <a:rPr lang="ru"/>
              <a:t>: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6271" l="14347" r="15116" t="20890"/>
          <a:stretch/>
        </p:blipFill>
        <p:spPr>
          <a:xfrm>
            <a:off x="1297500" y="940325"/>
            <a:ext cx="6304476" cy="36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150200" y="575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/>
              <a:t>Python</a:t>
            </a:r>
            <a:endParaRPr b="1" sz="3200"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946300" y="1795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Кроссплатформенный</a:t>
            </a:r>
            <a:endParaRPr sz="17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Широкое применение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Сильное комьюнити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Мощная поддержка компаний-гигантов IT-индустрии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Высокая востребованность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Простой синтаксис</a:t>
            </a:r>
            <a:endParaRPr b="1"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454A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548" y="190750"/>
            <a:ext cx="1824300" cy="18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86150" y="172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Data science (</a:t>
            </a:r>
            <a:r>
              <a:rPr lang="ru" sz="1700">
                <a:highlight>
                  <a:schemeClr val="dk1"/>
                </a:highlight>
              </a:rPr>
              <a:t>Data analytics) </a:t>
            </a:r>
            <a:endParaRPr sz="1700">
              <a:highlight>
                <a:schemeClr val="dk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Machine learning</a:t>
            </a:r>
            <a:endParaRPr sz="1700"/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>
                <a:highlight>
                  <a:schemeClr val="dk1"/>
                </a:highlight>
              </a:rPr>
              <a:t>Web development </a:t>
            </a:r>
            <a:endParaRPr sz="1700">
              <a:highlight>
                <a:schemeClr val="dk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>
                <a:highlight>
                  <a:schemeClr val="dk1"/>
                </a:highlight>
              </a:rPr>
              <a:t>DevOps</a:t>
            </a:r>
            <a:endParaRPr sz="1700">
              <a:highlight>
                <a:schemeClr val="dk1"/>
              </a:highlight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>
                <a:highlight>
                  <a:schemeClr val="dk1"/>
                </a:highlight>
              </a:rPr>
              <a:t>Programming applications </a:t>
            </a:r>
            <a:endParaRPr sz="1700">
              <a:highlight>
                <a:schemeClr val="dk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>
                <a:highlight>
                  <a:schemeClr val="dk1"/>
                </a:highlight>
              </a:rPr>
              <a:t>GameDev</a:t>
            </a:r>
            <a:endParaRPr sz="1700">
              <a:highlight>
                <a:schemeClr val="dk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>
                <a:highlight>
                  <a:schemeClr val="dk1"/>
                </a:highlight>
              </a:rPr>
              <a:t>Testing</a:t>
            </a:r>
            <a:endParaRPr sz="17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27180" l="0" r="0" t="20678"/>
          <a:stretch/>
        </p:blipFill>
        <p:spPr>
          <a:xfrm>
            <a:off x="1466575" y="543800"/>
            <a:ext cx="4481300" cy="10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60404" l="32071" r="31395" t="26099"/>
          <a:stretch/>
        </p:blipFill>
        <p:spPr>
          <a:xfrm>
            <a:off x="1208800" y="1273000"/>
            <a:ext cx="7061899" cy="14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33976" l="33611" r="31373" t="25416"/>
          <a:stretch/>
        </p:blipFill>
        <p:spPr>
          <a:xfrm>
            <a:off x="1297500" y="393750"/>
            <a:ext cx="7038899" cy="4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025" y="367650"/>
            <a:ext cx="3778875" cy="14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200" y="762575"/>
            <a:ext cx="32194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217338" y="2444325"/>
            <a:ext cx="34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Клиент-серверная </a:t>
            </a:r>
            <a:r>
              <a:rPr lang="ru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архитектура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7350" y="2921325"/>
            <a:ext cx="3444000" cy="19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