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918" r:id="rId4"/>
    <p:sldId id="917" r:id="rId5"/>
    <p:sldId id="916" r:id="rId6"/>
    <p:sldId id="919" r:id="rId7"/>
    <p:sldId id="912" r:id="rId8"/>
    <p:sldId id="914" r:id="rId9"/>
    <p:sldId id="279" r:id="rId10"/>
    <p:sldId id="280" r:id="rId11"/>
    <p:sldId id="91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E2DEDD"/>
    <a:srgbClr val="FC4016"/>
    <a:srgbClr val="0D307E"/>
    <a:srgbClr val="074F85"/>
    <a:srgbClr val="50D873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>
        <p:scale>
          <a:sx n="66" d="100"/>
          <a:sy n="66" d="100"/>
        </p:scale>
        <p:origin x="62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A0C59-CEEA-4451-A61C-69DB19C5D01E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5B7B-E21F-4D7B-8E2D-FE277E3F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9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00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4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78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03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38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6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1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14.06.2024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2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E88138-48BD-46AA-94F3-3B05DD703F63}"/>
              </a:ext>
            </a:extLst>
          </p:cNvPr>
          <p:cNvSpPr/>
          <p:nvPr/>
        </p:nvSpPr>
        <p:spPr>
          <a:xfrm>
            <a:off x="511002" y="2591268"/>
            <a:ext cx="476203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cap="all" dirty="0">
                <a:solidFill>
                  <a:srgbClr val="0D307E"/>
                </a:solidFill>
                <a:latin typeface="Montserrat" pitchFamily="2" charset="-52"/>
                <a:ea typeface="Montserrat" charset="0"/>
                <a:cs typeface="Montserrat" charset="0"/>
              </a:rPr>
              <a:t>EMPLOYEE ATTRITION PROJECT</a:t>
            </a:r>
            <a:endParaRPr lang="en-US" sz="4400" b="1" cap="all" dirty="0">
              <a:solidFill>
                <a:srgbClr val="FC4016"/>
              </a:solidFill>
              <a:latin typeface="Montserrat" pitchFamily="2" charset="-52"/>
              <a:ea typeface="Montserrat" charset="0"/>
              <a:cs typeface="Montserrat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86F1D-476E-45D5-BF01-DED28A054CBA}"/>
              </a:ext>
            </a:extLst>
          </p:cNvPr>
          <p:cNvSpPr txBox="1"/>
          <p:nvPr/>
        </p:nvSpPr>
        <p:spPr>
          <a:xfrm>
            <a:off x="1148080" y="5506720"/>
            <a:ext cx="46299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ontserrat" panose="00000500000000000000" pitchFamily="2" charset="0"/>
              </a:rPr>
              <a:t>A Machine leaning Project by :</a:t>
            </a:r>
          </a:p>
          <a:p>
            <a:endParaRPr lang="en-US" sz="2000" b="1" dirty="0">
              <a:latin typeface="Montserrat" panose="00000500000000000000" pitchFamily="2" charset="0"/>
            </a:endParaRPr>
          </a:p>
          <a:p>
            <a:r>
              <a:rPr lang="en-US" sz="2000" b="1" dirty="0">
                <a:latin typeface="Montserrat" panose="00000500000000000000" pitchFamily="2" charset="0"/>
              </a:rPr>
              <a:t>PAUL SENTONGO</a:t>
            </a:r>
          </a:p>
          <a:p>
            <a:r>
              <a:rPr lang="en-US" sz="2000" b="1" dirty="0">
                <a:latin typeface="Montserrat" panose="00000500000000000000" pitchFamily="2" charset="0"/>
              </a:rPr>
              <a:t>MARGRET PENINAH NANKYA</a:t>
            </a: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4087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CLASSIFICATION MODEL KPIs</a:t>
            </a:r>
            <a:endParaRPr lang="en-US" sz="2000" dirty="0"/>
          </a:p>
        </p:txBody>
      </p:sp>
      <p:sp>
        <p:nvSpPr>
          <p:cNvPr id="25" name="Прямоугольник 11">
            <a:extLst>
              <a:ext uri="{FF2B5EF4-FFF2-40B4-BE49-F238E27FC236}">
                <a16:creationId xmlns:a16="http://schemas.microsoft.com/office/drawing/2014/main" id="{2C64DCC9-456C-4BC8-8D76-50EFD271F7A0}"/>
              </a:ext>
            </a:extLst>
          </p:cNvPr>
          <p:cNvSpPr/>
          <p:nvPr/>
        </p:nvSpPr>
        <p:spPr>
          <a:xfrm>
            <a:off x="235764" y="1028343"/>
            <a:ext cx="875583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A confusion matrix is used to describe the performance of a classiﬁcation model: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True positives (TP):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cases when classiﬁer predicted TRUE and correct class was TRUE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True negatives (TN):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cases when model predicted FALSE, and correct class was FALSE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False positives (FP) (Type I error):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classiﬁer predicted TRUE, but correct class was FALSE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False negatives (FN) (Type II error):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classiﬁer predicted FALSE, but they actually correct.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Classiﬁcation Accuracy 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= (TP+TN) / (TP + TN + FP + FN)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Precision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= TP/Total TRUE Predictions = TP/ (TP+FP) (When model predicted TRUE class, how often was it right?)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1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Recall</a:t>
            </a:r>
            <a:r>
              <a:rPr lang="en-CA" dirty="0">
                <a:solidFill>
                  <a:prstClr val="black"/>
                </a:solidFill>
                <a:latin typeface="Montserrat" charset="0"/>
                <a:ea typeface="Montserrat" charset="0"/>
                <a:cs typeface="Montserrat" charset="0"/>
              </a:rPr>
              <a:t> = TP/ Actual TRUE = TP/ (TP+FN) (when the class was actually TRUE, how often did the classiﬁer get it right?)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CA" dirty="0">
              <a:solidFill>
                <a:prstClr val="black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5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262943" y="616914"/>
            <a:ext cx="3241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PRECISION VS. RECALL</a:t>
            </a:r>
            <a:endParaRPr lang="en-US" sz="2000" dirty="0"/>
          </a:p>
        </p:txBody>
      </p:sp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79503BF1-0905-403F-85D9-2BF65D659616}"/>
              </a:ext>
            </a:extLst>
          </p:cNvPr>
          <p:cNvSpPr/>
          <p:nvPr/>
        </p:nvSpPr>
        <p:spPr>
          <a:xfrm>
            <a:off x="266370" y="5368319"/>
            <a:ext cx="10572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Montserrat" charset="0"/>
              <a:ea typeface="Montserrat" charset="0"/>
              <a:cs typeface="Montserrat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Classiﬁcation Accuracy = (TP+TN) / (TP + TN + FP + FN) = 91%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Precision = TP/Total TRUE Predictions = TP/ (TP+FP) = ½=50%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Recall = TP/ Actual TRUE = TP/ (TP+FN) = 1/9 = 11%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97FEC6-81A3-428F-92BB-6CD237CD9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91831"/>
              </p:ext>
            </p:extLst>
          </p:nvPr>
        </p:nvGraphicFramePr>
        <p:xfrm>
          <a:off x="1617995" y="2812640"/>
          <a:ext cx="3236832" cy="2574512"/>
        </p:xfrm>
        <a:graphic>
          <a:graphicData uri="http://schemas.openxmlformats.org/drawingml/2006/table">
            <a:tbl>
              <a:tblPr firstRow="1" bandRow="1"/>
              <a:tblGrid>
                <a:gridCol w="1618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3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FDE12A15-22B0-404A-910B-A476BC518132}"/>
              </a:ext>
            </a:extLst>
          </p:cNvPr>
          <p:cNvSpPr/>
          <p:nvPr/>
        </p:nvSpPr>
        <p:spPr>
          <a:xfrm>
            <a:off x="974126" y="2805514"/>
            <a:ext cx="424543" cy="2432167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7B847EF-5157-4A9D-A0EA-0C1AA639CBA8}"/>
              </a:ext>
            </a:extLst>
          </p:cNvPr>
          <p:cNvSpPr/>
          <p:nvPr/>
        </p:nvSpPr>
        <p:spPr>
          <a:xfrm rot="5400000">
            <a:off x="3146074" y="761421"/>
            <a:ext cx="384139" cy="3306947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A091B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09C7B-1D4F-4E9D-BCE2-8BEFD7F4A28C}"/>
              </a:ext>
            </a:extLst>
          </p:cNvPr>
          <p:cNvSpPr txBox="1"/>
          <p:nvPr/>
        </p:nvSpPr>
        <p:spPr>
          <a:xfrm rot="16200000">
            <a:off x="-675413" y="3854046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PREDICTIONS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BA084-0168-4841-8E12-AAE6EFFA15DD}"/>
              </a:ext>
            </a:extLst>
          </p:cNvPr>
          <p:cNvSpPr txBox="1"/>
          <p:nvPr/>
        </p:nvSpPr>
        <p:spPr>
          <a:xfrm>
            <a:off x="2118156" y="158602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TRUE CLASS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D8D711-067F-48F5-A631-06B0728D3FFD}"/>
              </a:ext>
            </a:extLst>
          </p:cNvPr>
          <p:cNvSpPr txBox="1"/>
          <p:nvPr/>
        </p:nvSpPr>
        <p:spPr>
          <a:xfrm>
            <a:off x="1801938" y="3266259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35D9D7-EC0F-44BD-8C0D-90002100C66A}"/>
              </a:ext>
            </a:extLst>
          </p:cNvPr>
          <p:cNvSpPr txBox="1"/>
          <p:nvPr/>
        </p:nvSpPr>
        <p:spPr>
          <a:xfrm>
            <a:off x="3438586" y="45261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TN = 90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2590A-C9DE-48B9-9B53-F7D2898973D8}"/>
              </a:ext>
            </a:extLst>
          </p:cNvPr>
          <p:cNvSpPr txBox="1"/>
          <p:nvPr/>
        </p:nvSpPr>
        <p:spPr>
          <a:xfrm>
            <a:off x="1218410" y="3413516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ADA11-438B-415C-951D-5181645F7E5D}"/>
              </a:ext>
            </a:extLst>
          </p:cNvPr>
          <p:cNvSpPr txBox="1"/>
          <p:nvPr/>
        </p:nvSpPr>
        <p:spPr>
          <a:xfrm>
            <a:off x="1236897" y="4496684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1694E-58F1-4093-9A79-78FF93C37552}"/>
              </a:ext>
            </a:extLst>
          </p:cNvPr>
          <p:cNvSpPr txBox="1"/>
          <p:nvPr/>
        </p:nvSpPr>
        <p:spPr>
          <a:xfrm>
            <a:off x="2306933" y="235365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+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0800F9-7E57-404C-B0FB-13BD24452A2A}"/>
              </a:ext>
            </a:extLst>
          </p:cNvPr>
          <p:cNvSpPr txBox="1"/>
          <p:nvPr/>
        </p:nvSpPr>
        <p:spPr>
          <a:xfrm>
            <a:off x="3823045" y="2297897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-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C4F60-57C4-4095-82C7-89E42BE94FCB}"/>
              </a:ext>
            </a:extLst>
          </p:cNvPr>
          <p:cNvSpPr txBox="1"/>
          <p:nvPr/>
        </p:nvSpPr>
        <p:spPr>
          <a:xfrm>
            <a:off x="3508223" y="3266259"/>
            <a:ext cx="10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FP = 1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F112FD-13FE-47D1-9691-31AC21EC41F9}"/>
              </a:ext>
            </a:extLst>
          </p:cNvPr>
          <p:cNvSpPr txBox="1"/>
          <p:nvPr/>
        </p:nvSpPr>
        <p:spPr>
          <a:xfrm>
            <a:off x="1846533" y="4542217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FN = 8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84EC04F-65D2-4536-A1C7-FC3F3E26D414}"/>
              </a:ext>
            </a:extLst>
          </p:cNvPr>
          <p:cNvSpPr txBox="1">
            <a:spLocks/>
          </p:cNvSpPr>
          <p:nvPr/>
        </p:nvSpPr>
        <p:spPr>
          <a:xfrm>
            <a:off x="5083365" y="1809139"/>
            <a:ext cx="4060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</a:rPr>
              <a:t>Accuracy is generally misleading and is not enough to assess the performance of a classifier.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Montserrat"/>
              </a:rPr>
              <a:t>Recall is an important KPI</a:t>
            </a:r>
          </a:p>
        </p:txBody>
      </p:sp>
    </p:spTree>
    <p:extLst>
      <p:ext uri="{BB962C8B-B14F-4D97-AF65-F5344CB8AC3E}">
        <p14:creationId xmlns:p14="http://schemas.microsoft.com/office/powerpoint/2010/main" val="39105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29527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5626" y="911118"/>
            <a:ext cx="8857980" cy="489364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the Uganda Bureau of Statistics' National </a:t>
            </a:r>
            <a:r>
              <a:rPr lang="en-US" dirty="0" err="1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Labour</a:t>
            </a: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Force Survey 2021, there is a notable movement of employees between jobs, which impacts various sectors differently</a:t>
            </a:r>
          </a:p>
          <a:p>
            <a:pPr algn="just"/>
            <a:endParaRPr lang="en-US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Human Resource Managers in Uganda have highlighted that this high turnover rate is challenging for companies, as it affects their ability to invest in and retain skilled employees.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Hiring and retaining employees are extremely complex tasks that require capital, time and skills.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b="1" dirty="0">
                <a:latin typeface="Montserrat" panose="00000500000000000000" pitchFamily="2" charset="0"/>
              </a:rPr>
              <a:t>“Small business owners spend 40% of their working hours on tasks that do not generate any income such as hiring”.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b="1" dirty="0">
              <a:latin typeface="Montserrat" panose="000005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b="1" dirty="0">
                <a:latin typeface="Montserrat" panose="00000500000000000000" pitchFamily="2" charset="0"/>
              </a:rPr>
              <a:t>“Companies spend 15%-20% of the employee's salar</a:t>
            </a:r>
            <a:r>
              <a:rPr lang="en-CA" dirty="0">
                <a:latin typeface="Montserrat" panose="00000500000000000000" pitchFamily="2" charset="0"/>
              </a:rPr>
              <a:t>y to recruit a new candidate”.</a:t>
            </a:r>
          </a:p>
        </p:txBody>
      </p:sp>
    </p:spTree>
    <p:extLst>
      <p:ext uri="{BB962C8B-B14F-4D97-AF65-F5344CB8AC3E}">
        <p14:creationId xmlns:p14="http://schemas.microsoft.com/office/powerpoint/2010/main" val="262288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29527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5626" y="911118"/>
            <a:ext cx="8857980" cy="276998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algn="just"/>
            <a:r>
              <a:rPr lang="en-CA" sz="2400" dirty="0"/>
              <a:t>Continued…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/>
              <a:t>“An average company loses anywhere between 1% and 2.5% of their total revenue on the time it takes to bring a new hire up to speed”.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/>
              <a:t>Hiring a new employee costs an average of $7645 (0-500 corporation).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A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A" sz="1800" dirty="0"/>
              <a:t>It takes 52 days on average to fill a position.</a:t>
            </a:r>
          </a:p>
        </p:txBody>
      </p:sp>
    </p:spTree>
    <p:extLst>
      <p:ext uri="{BB962C8B-B14F-4D97-AF65-F5344CB8AC3E}">
        <p14:creationId xmlns:p14="http://schemas.microsoft.com/office/powerpoint/2010/main" val="164948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-29527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15626" y="911118"/>
            <a:ext cx="8857980" cy="440569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b="1"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Our goal is to develop a predictive model to identify employees who are likely to quit. This will enable the HR teams to proactively address potential attrition issues.</a:t>
            </a:r>
            <a:endParaRPr lang="en-US" sz="1800" b="1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used includes various attributes of employees such as Job Involvement, Education, Job Satisfaction, Performance Rating, Relationship Satisfaction, and Work-Life Balance. This data is sourced from a public dataset available on Kaggle. We acknowledge that this dataset is from a different geographical location and may require contextual adaptation for our specific scenario in Uganda.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7183A-31CE-41DC-8529-C6A2CB97235A}"/>
              </a:ext>
            </a:extLst>
          </p:cNvPr>
          <p:cNvSpPr txBox="1"/>
          <p:nvPr/>
        </p:nvSpPr>
        <p:spPr>
          <a:xfrm flipH="1">
            <a:off x="9143999" y="1491917"/>
            <a:ext cx="2781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Montserrat" charset="0"/>
              </a:rPr>
              <a:t>Data Source: https://www.kaggle.com/pavansubhasht/ibm-hr-analytics-attrition-dataset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77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F49F59-E768-4E7F-B7FC-2B9D5ACA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65" y="2378102"/>
            <a:ext cx="8057054" cy="32077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5FEA30-0265-4EB3-82EE-9EE9E72FDE47}"/>
              </a:ext>
            </a:extLst>
          </p:cNvPr>
          <p:cNvSpPr txBox="1"/>
          <p:nvPr/>
        </p:nvSpPr>
        <p:spPr>
          <a:xfrm>
            <a:off x="442763" y="288758"/>
            <a:ext cx="11675444" cy="1810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We have selected the logistic regression classifier model as the best model with accuracy of 90% compared to the Artificial Neural Network and the random forest classifier and metrics summarized.</a:t>
            </a:r>
          </a:p>
        </p:txBody>
      </p:sp>
    </p:spTree>
    <p:extLst>
      <p:ext uri="{BB962C8B-B14F-4D97-AF65-F5344CB8AC3E}">
        <p14:creationId xmlns:p14="http://schemas.microsoft.com/office/powerpoint/2010/main" val="33147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5FEA30-0265-4EB3-82EE-9EE9E72FDE47}"/>
              </a:ext>
            </a:extLst>
          </p:cNvPr>
          <p:cNvSpPr txBox="1"/>
          <p:nvPr/>
        </p:nvSpPr>
        <p:spPr>
          <a:xfrm>
            <a:off x="442763" y="288758"/>
            <a:ext cx="11675444" cy="409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performs very well for class 0 but has difficulties correctly identifying all instances of class 1.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class 0, the model is very good at identifying negative instances (high recall of 1.00). Precision is also quite high (0.89), meaning most predicted negatives are correct. The F1-score of 0.94 indicates a strong balance between precision and recall for this class.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For class 1, while the precision is high (0.96), meaning when the model predicts a positive, it is very likely to be correct, the recall is quite low (0.43). This means that the model misses a significant number of actual positive instances. The F1-score of 0.59 reflects this imbalance.</a:t>
            </a:r>
          </a:p>
        </p:txBody>
      </p:sp>
    </p:spTree>
    <p:extLst>
      <p:ext uri="{BB962C8B-B14F-4D97-AF65-F5344CB8AC3E}">
        <p14:creationId xmlns:p14="http://schemas.microsoft.com/office/powerpoint/2010/main" val="378928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6524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LOGISTIC REGRESSION CLASSIFIER EXPLAINED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51EA7-DDAB-4641-9E11-A9FF12793814}"/>
              </a:ext>
            </a:extLst>
          </p:cNvPr>
          <p:cNvCxnSpPr/>
          <p:nvPr/>
        </p:nvCxnSpPr>
        <p:spPr>
          <a:xfrm flipH="1">
            <a:off x="838847" y="3732821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9CBFBDA-56DA-4178-9C34-7BB9FEE6B821}"/>
              </a:ext>
            </a:extLst>
          </p:cNvPr>
          <p:cNvSpPr txBox="1">
            <a:spLocks/>
          </p:cNvSpPr>
          <p:nvPr/>
        </p:nvSpPr>
        <p:spPr>
          <a:xfrm>
            <a:off x="276225" y="1096495"/>
            <a:ext cx="8667750" cy="302516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600" b="1" dirty="0">
                <a:latin typeface="Montserrat" panose="02000505000000020004" pitchFamily="2" charset="0"/>
              </a:rPr>
              <a:t>Linear regression </a:t>
            </a:r>
            <a:r>
              <a:rPr lang="en-CA" sz="1600" dirty="0">
                <a:latin typeface="Montserrat" panose="02000505000000020004" pitchFamily="2" charset="0"/>
              </a:rPr>
              <a:t>is used to predict outputs on a continuous spectrum. </a:t>
            </a:r>
          </a:p>
          <a:p>
            <a:r>
              <a:rPr lang="en-CA" sz="1600" b="1" dirty="0">
                <a:latin typeface="Montserrat" panose="02000505000000020004" pitchFamily="2" charset="0"/>
              </a:rPr>
              <a:t>Logistic regression is used to predict binary outputs</a:t>
            </a:r>
            <a:r>
              <a:rPr lang="en-CA" sz="1600" dirty="0">
                <a:latin typeface="Montserrat" panose="02000505000000020004" pitchFamily="2" charset="0"/>
              </a:rPr>
              <a:t> with two possible values labeled "0" or "1"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>
                <a:latin typeface="Montserrat" panose="02000505000000020004" pitchFamily="2" charset="0"/>
              </a:rPr>
              <a:t>Logistic model output can be one of two classes: pass/fail, win/lose, healthy/sick etc.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CA" sz="1600" dirty="0">
              <a:latin typeface="Montserrat" panose="02000505000000020004" pitchFamily="2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1600" dirty="0">
                <a:latin typeface="Montserrat" panose="02000505000000020004" pitchFamily="2" charset="0"/>
              </a:rPr>
              <a:t>Example as below.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ACDCC-0802-4388-A4DD-D70B7A4C01A9}"/>
              </a:ext>
            </a:extLst>
          </p:cNvPr>
          <p:cNvCxnSpPr/>
          <p:nvPr/>
        </p:nvCxnSpPr>
        <p:spPr>
          <a:xfrm flipV="1">
            <a:off x="862279" y="6098559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25273E-4148-4E3A-9630-9C439F961E33}"/>
              </a:ext>
            </a:extLst>
          </p:cNvPr>
          <p:cNvCxnSpPr/>
          <p:nvPr/>
        </p:nvCxnSpPr>
        <p:spPr>
          <a:xfrm flipH="1" flipV="1">
            <a:off x="838845" y="3207347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DDC08E0-0D85-4B7D-BFC4-6A19675C5237}"/>
              </a:ext>
            </a:extLst>
          </p:cNvPr>
          <p:cNvSpPr/>
          <p:nvPr/>
        </p:nvSpPr>
        <p:spPr>
          <a:xfrm>
            <a:off x="1011996" y="59629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DA6F7B-9270-4D7A-A724-02E05F6FCEFD}"/>
              </a:ext>
            </a:extLst>
          </p:cNvPr>
          <p:cNvSpPr/>
          <p:nvPr/>
        </p:nvSpPr>
        <p:spPr>
          <a:xfrm>
            <a:off x="1608587" y="596891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6FB33C-844B-48FF-904E-55F11F0CD00D}"/>
              </a:ext>
            </a:extLst>
          </p:cNvPr>
          <p:cNvSpPr/>
          <p:nvPr/>
        </p:nvSpPr>
        <p:spPr>
          <a:xfrm>
            <a:off x="2165757" y="596296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39F51C-13EB-48E5-9AAA-417EBB6867ED}"/>
              </a:ext>
            </a:extLst>
          </p:cNvPr>
          <p:cNvSpPr/>
          <p:nvPr/>
        </p:nvSpPr>
        <p:spPr>
          <a:xfrm>
            <a:off x="2531590" y="361194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CE233D-F3E1-48A1-9F42-18B0918C471A}"/>
              </a:ext>
            </a:extLst>
          </p:cNvPr>
          <p:cNvSpPr/>
          <p:nvPr/>
        </p:nvSpPr>
        <p:spPr>
          <a:xfrm>
            <a:off x="4395073" y="358276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3738EA-86E8-4EDF-A86D-F918357C6CA3}"/>
              </a:ext>
            </a:extLst>
          </p:cNvPr>
          <p:cNvSpPr/>
          <p:nvPr/>
        </p:nvSpPr>
        <p:spPr>
          <a:xfrm>
            <a:off x="4836165" y="358276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884B81B-E56C-4946-B118-C6BBD692FDBD}"/>
              </a:ext>
            </a:extLst>
          </p:cNvPr>
          <p:cNvSpPr/>
          <p:nvPr/>
        </p:nvSpPr>
        <p:spPr>
          <a:xfrm>
            <a:off x="3962403" y="3592409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FA7D0C-6653-4C96-9D01-7C811A604FF3}"/>
              </a:ext>
            </a:extLst>
          </p:cNvPr>
          <p:cNvSpPr/>
          <p:nvPr/>
        </p:nvSpPr>
        <p:spPr>
          <a:xfrm>
            <a:off x="3113193" y="3591841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EFA2D3-B278-4E13-9CD6-7E3F1EB26BA2}"/>
              </a:ext>
            </a:extLst>
          </p:cNvPr>
          <p:cNvSpPr txBox="1"/>
          <p:nvPr/>
        </p:nvSpPr>
        <p:spPr>
          <a:xfrm>
            <a:off x="3477694" y="6118969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A6CB68-B419-46FD-BEA3-D6C210782D4C}"/>
              </a:ext>
            </a:extLst>
          </p:cNvPr>
          <p:cNvSpPr txBox="1"/>
          <p:nvPr/>
        </p:nvSpPr>
        <p:spPr>
          <a:xfrm rot="16200000">
            <a:off x="-222534" y="4457484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743F4B-6308-4624-9F7D-1A07ADD00B24}"/>
              </a:ext>
            </a:extLst>
          </p:cNvPr>
          <p:cNvSpPr/>
          <p:nvPr/>
        </p:nvSpPr>
        <p:spPr>
          <a:xfrm>
            <a:off x="2719090" y="595677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501B0C-C8CE-47F0-BD0D-9CAD9D81FFD5}"/>
              </a:ext>
            </a:extLst>
          </p:cNvPr>
          <p:cNvSpPr/>
          <p:nvPr/>
        </p:nvSpPr>
        <p:spPr>
          <a:xfrm>
            <a:off x="3177418" y="596894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553DDC3-CE35-4DF3-B8B7-A433A688D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91382"/>
              </p:ext>
            </p:extLst>
          </p:nvPr>
        </p:nvGraphicFramePr>
        <p:xfrm>
          <a:off x="6317832" y="2958947"/>
          <a:ext cx="1858090" cy="2956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9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Hours</a:t>
                      </a:r>
                      <a:r>
                        <a:rPr lang="en-CA" sz="1400" baseline="0" dirty="0"/>
                        <a:t> Studying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Pass/Fail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02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398179-C7AA-4539-8E42-11E905E3F722}"/>
              </a:ext>
            </a:extLst>
          </p:cNvPr>
          <p:cNvCxnSpPr/>
          <p:nvPr/>
        </p:nvCxnSpPr>
        <p:spPr>
          <a:xfrm flipH="1">
            <a:off x="2656544" y="3178258"/>
            <a:ext cx="1447959" cy="3721430"/>
          </a:xfrm>
          <a:prstGeom prst="line">
            <a:avLst/>
          </a:prstGeom>
          <a:ln w="57150">
            <a:solidFill>
              <a:srgbClr val="A5D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40">
            <a:extLst>
              <a:ext uri="{FF2B5EF4-FFF2-40B4-BE49-F238E27FC236}">
                <a16:creationId xmlns:a16="http://schemas.microsoft.com/office/drawing/2014/main" id="{6E06F944-D51E-443E-A829-007C7D30FCEC}"/>
              </a:ext>
            </a:extLst>
          </p:cNvPr>
          <p:cNvCxnSpPr/>
          <p:nvPr/>
        </p:nvCxnSpPr>
        <p:spPr>
          <a:xfrm flipV="1">
            <a:off x="2861190" y="4402309"/>
            <a:ext cx="713861" cy="373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332B0B-97CA-4696-8FA3-AFD3BD78552C}"/>
              </a:ext>
            </a:extLst>
          </p:cNvPr>
          <p:cNvSpPr txBox="1"/>
          <p:nvPr/>
        </p:nvSpPr>
        <p:spPr>
          <a:xfrm>
            <a:off x="1413900" y="4585273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LINEAR MODEL</a:t>
            </a:r>
          </a:p>
        </p:txBody>
      </p:sp>
      <p:pic>
        <p:nvPicPr>
          <p:cNvPr id="42" name="Picture 2" descr="Image result for fail">
            <a:extLst>
              <a:ext uri="{FF2B5EF4-FFF2-40B4-BE49-F238E27FC236}">
                <a16:creationId xmlns:a16="http://schemas.microsoft.com/office/drawing/2014/main" id="{8BB87B54-925E-4B92-9A69-E256C4DA5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819" y="4552368"/>
            <a:ext cx="2539914" cy="142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 animBg="1"/>
      <p:bldP spid="37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4884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LOGISTIC REGRESSION CLASSIFIER</a:t>
            </a:r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4C9CC-053D-427E-8762-961114CB3028}"/>
              </a:ext>
            </a:extLst>
          </p:cNvPr>
          <p:cNvSpPr txBox="1">
            <a:spLocks/>
          </p:cNvSpPr>
          <p:nvPr/>
        </p:nvSpPr>
        <p:spPr>
          <a:xfrm>
            <a:off x="-1192706" y="1352807"/>
            <a:ext cx="10660042" cy="3657600"/>
          </a:xfrm>
          <a:prstGeom prst="rect">
            <a:avLst/>
          </a:prstGeom>
        </p:spPr>
        <p:txBody>
          <a:bodyPr>
            <a:normAutofit/>
          </a:bodyPr>
          <a:lstStyle>
            <a:lvl1pPr marL="228611" indent="-228611" algn="l" defTabSz="91444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3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57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80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503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B411E9-4C2E-4CC0-848C-DD4C93C86196}"/>
              </a:ext>
            </a:extLst>
          </p:cNvPr>
          <p:cNvSpPr/>
          <p:nvPr/>
        </p:nvSpPr>
        <p:spPr>
          <a:xfrm>
            <a:off x="1717622" y="3600760"/>
            <a:ext cx="2523367" cy="12140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771B25-6F37-453E-BB4E-7DD6253FED1A}"/>
              </a:ext>
            </a:extLst>
          </p:cNvPr>
          <p:cNvSpPr/>
          <p:nvPr/>
        </p:nvSpPr>
        <p:spPr>
          <a:xfrm>
            <a:off x="4222076" y="2507421"/>
            <a:ext cx="2898633" cy="102321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>
                    <a:lumMod val="50000"/>
                  </a:schemeClr>
                </a:solidFill>
              </a:rPr>
              <a:t>Class 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7C7066-0D33-48D9-B40F-75AF2147B6FA}"/>
              </a:ext>
            </a:extLst>
          </p:cNvPr>
          <p:cNvCxnSpPr/>
          <p:nvPr/>
        </p:nvCxnSpPr>
        <p:spPr>
          <a:xfrm flipH="1">
            <a:off x="1663532" y="2478244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B50B35-DE22-4BB3-A1F4-7E4E4A1905E5}"/>
              </a:ext>
            </a:extLst>
          </p:cNvPr>
          <p:cNvCxnSpPr/>
          <p:nvPr/>
        </p:nvCxnSpPr>
        <p:spPr>
          <a:xfrm flipV="1">
            <a:off x="1686964" y="4843982"/>
            <a:ext cx="5074972" cy="47702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F240A9-BE52-4027-9D18-38C3AFFB8C69}"/>
              </a:ext>
            </a:extLst>
          </p:cNvPr>
          <p:cNvCxnSpPr/>
          <p:nvPr/>
        </p:nvCxnSpPr>
        <p:spPr>
          <a:xfrm flipH="1" flipV="1">
            <a:off x="1663530" y="1952770"/>
            <a:ext cx="54092" cy="2961940"/>
          </a:xfrm>
          <a:prstGeom prst="straightConnector1">
            <a:avLst/>
          </a:prstGeom>
          <a:ln w="57150">
            <a:solidFill>
              <a:srgbClr val="1243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886DAEE-1002-4212-8071-2DA92A657F75}"/>
              </a:ext>
            </a:extLst>
          </p:cNvPr>
          <p:cNvSpPr/>
          <p:nvPr/>
        </p:nvSpPr>
        <p:spPr>
          <a:xfrm>
            <a:off x="1836681" y="470838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5C0DE27-D7A9-42E8-A659-9778A6344A90}"/>
              </a:ext>
            </a:extLst>
          </p:cNvPr>
          <p:cNvSpPr/>
          <p:nvPr/>
        </p:nvSpPr>
        <p:spPr>
          <a:xfrm>
            <a:off x="2433272" y="471433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237A1A-E860-49BC-9D9D-5B6F673B7CD2}"/>
              </a:ext>
            </a:extLst>
          </p:cNvPr>
          <p:cNvSpPr/>
          <p:nvPr/>
        </p:nvSpPr>
        <p:spPr>
          <a:xfrm>
            <a:off x="3047723" y="4716550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ECCB43-1FAF-414D-A607-A857A29947D6}"/>
              </a:ext>
            </a:extLst>
          </p:cNvPr>
          <p:cNvSpPr/>
          <p:nvPr/>
        </p:nvSpPr>
        <p:spPr>
          <a:xfrm>
            <a:off x="3356275" y="2357363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7EB0F2-E8C3-4EDB-89E0-B042407D0C21}"/>
              </a:ext>
            </a:extLst>
          </p:cNvPr>
          <p:cNvSpPr/>
          <p:nvPr/>
        </p:nvSpPr>
        <p:spPr>
          <a:xfrm>
            <a:off x="5219758" y="23281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80B64A3-48DA-41B1-871A-D776CB8DBDB6}"/>
              </a:ext>
            </a:extLst>
          </p:cNvPr>
          <p:cNvSpPr/>
          <p:nvPr/>
        </p:nvSpPr>
        <p:spPr>
          <a:xfrm>
            <a:off x="5660850" y="2328185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EBC222-BCBA-4AD6-84AF-187432F9539F}"/>
              </a:ext>
            </a:extLst>
          </p:cNvPr>
          <p:cNvSpPr/>
          <p:nvPr/>
        </p:nvSpPr>
        <p:spPr>
          <a:xfrm>
            <a:off x="4803682" y="234277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D44483-4202-4CF3-97D6-4C31899A6250}"/>
              </a:ext>
            </a:extLst>
          </p:cNvPr>
          <p:cNvSpPr/>
          <p:nvPr/>
        </p:nvSpPr>
        <p:spPr>
          <a:xfrm>
            <a:off x="3937878" y="2337264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8FF0D-A45E-495B-ADAC-C67995B3636F}"/>
              </a:ext>
            </a:extLst>
          </p:cNvPr>
          <p:cNvSpPr txBox="1"/>
          <p:nvPr/>
        </p:nvSpPr>
        <p:spPr>
          <a:xfrm>
            <a:off x="2381427" y="4986770"/>
            <a:ext cx="2980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HOURS OF STUDYING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473A71-77E4-4608-A647-FC1F5B781F51}"/>
              </a:ext>
            </a:extLst>
          </p:cNvPr>
          <p:cNvSpPr txBox="1"/>
          <p:nvPr/>
        </p:nvSpPr>
        <p:spPr>
          <a:xfrm rot="16200000">
            <a:off x="168706" y="3156239"/>
            <a:ext cx="1459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PASS/FAIL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FE4810-C7A2-4DDE-AB36-E2F06EAE41BA}"/>
              </a:ext>
            </a:extLst>
          </p:cNvPr>
          <p:cNvSpPr/>
          <p:nvPr/>
        </p:nvSpPr>
        <p:spPr>
          <a:xfrm>
            <a:off x="3520074" y="46866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0FCDD98-81F6-4F55-8371-BE4C10CEE32E}"/>
              </a:ext>
            </a:extLst>
          </p:cNvPr>
          <p:cNvSpPr/>
          <p:nvPr/>
        </p:nvSpPr>
        <p:spPr>
          <a:xfrm>
            <a:off x="3937877" y="4686652"/>
            <a:ext cx="284199" cy="300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Freeform 22">
            <a:extLst>
              <a:ext uri="{FF2B5EF4-FFF2-40B4-BE49-F238E27FC236}">
                <a16:creationId xmlns:a16="http://schemas.microsoft.com/office/drawing/2014/main" id="{91BD6FE2-D7F0-4538-9004-06EE2452355E}"/>
              </a:ext>
            </a:extLst>
          </p:cNvPr>
          <p:cNvSpPr/>
          <p:nvPr/>
        </p:nvSpPr>
        <p:spPr>
          <a:xfrm>
            <a:off x="2107898" y="2530604"/>
            <a:ext cx="4523874" cy="2290351"/>
          </a:xfrm>
          <a:custGeom>
            <a:avLst/>
            <a:gdLst>
              <a:gd name="connsiteX0" fmla="*/ 0 w 4523874"/>
              <a:gd name="connsiteY0" fmla="*/ 1890929 h 1915505"/>
              <a:gd name="connsiteX1" fmla="*/ 1395663 w 4523874"/>
              <a:gd name="connsiteY1" fmla="*/ 1878897 h 1915505"/>
              <a:gd name="connsiteX2" fmla="*/ 1816769 w 4523874"/>
              <a:gd name="connsiteY2" fmla="*/ 1542013 h 1915505"/>
              <a:gd name="connsiteX3" fmla="*/ 2346158 w 4523874"/>
              <a:gd name="connsiteY3" fmla="*/ 423076 h 1915505"/>
              <a:gd name="connsiteX4" fmla="*/ 3092116 w 4523874"/>
              <a:gd name="connsiteY4" fmla="*/ 50097 h 1915505"/>
              <a:gd name="connsiteX5" fmla="*/ 4523874 w 4523874"/>
              <a:gd name="connsiteY5" fmla="*/ 14002 h 1915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3874" h="1915505">
                <a:moveTo>
                  <a:pt x="0" y="1890929"/>
                </a:moveTo>
                <a:cubicBezTo>
                  <a:pt x="546434" y="1913989"/>
                  <a:pt x="1092868" y="1937050"/>
                  <a:pt x="1395663" y="1878897"/>
                </a:cubicBezTo>
                <a:cubicBezTo>
                  <a:pt x="1698458" y="1820744"/>
                  <a:pt x="1658353" y="1784650"/>
                  <a:pt x="1816769" y="1542013"/>
                </a:cubicBezTo>
                <a:cubicBezTo>
                  <a:pt x="1975185" y="1299376"/>
                  <a:pt x="2133600" y="671729"/>
                  <a:pt x="2346158" y="423076"/>
                </a:cubicBezTo>
                <a:cubicBezTo>
                  <a:pt x="2558716" y="174423"/>
                  <a:pt x="2729163" y="118276"/>
                  <a:pt x="3092116" y="50097"/>
                </a:cubicBezTo>
                <a:cubicBezTo>
                  <a:pt x="3455069" y="-18082"/>
                  <a:pt x="4094748" y="-2040"/>
                  <a:pt x="4523874" y="14002"/>
                </a:cubicBezTo>
              </a:path>
            </a:pathLst>
          </a:custGeom>
          <a:ln w="571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3" name="Curved Connector 24">
            <a:extLst>
              <a:ext uri="{FF2B5EF4-FFF2-40B4-BE49-F238E27FC236}">
                <a16:creationId xmlns:a16="http://schemas.microsoft.com/office/drawing/2014/main" id="{7BD39C42-C29F-4A1C-ACC7-9CB3A3FAE4A3}"/>
              </a:ext>
            </a:extLst>
          </p:cNvPr>
          <p:cNvCxnSpPr/>
          <p:nvPr/>
        </p:nvCxnSpPr>
        <p:spPr>
          <a:xfrm rot="10800000">
            <a:off x="5219758" y="3603248"/>
            <a:ext cx="1196838" cy="71369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66AA895-85BA-455E-BF7F-A9FCFC3667A2}"/>
              </a:ext>
            </a:extLst>
          </p:cNvPr>
          <p:cNvSpPr/>
          <p:nvPr/>
        </p:nvSpPr>
        <p:spPr>
          <a:xfrm>
            <a:off x="393503" y="1039143"/>
            <a:ext cx="8372555" cy="7140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CA" sz="1600" b="1" dirty="0">
                <a:latin typeface="Montserrat" panose="02000505000000020004" pitchFamily="2" charset="0"/>
              </a:rPr>
              <a:t>Now we need to convert from a probability to a class value which is “0” or “1”.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D2AE8A-8FCA-40F8-8FD5-F28FE5D15FFA}"/>
              </a:ext>
            </a:extLst>
          </p:cNvPr>
          <p:cNvCxnSpPr/>
          <p:nvPr/>
        </p:nvCxnSpPr>
        <p:spPr>
          <a:xfrm flipH="1">
            <a:off x="1774221" y="3591595"/>
            <a:ext cx="5098404" cy="29178"/>
          </a:xfrm>
          <a:prstGeom prst="line">
            <a:avLst/>
          </a:prstGeom>
          <a:ln w="57150">
            <a:solidFill>
              <a:srgbClr val="A5D9E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761FB2-A20A-4AEA-998E-99558EE5DA07}"/>
              </a:ext>
            </a:extLst>
          </p:cNvPr>
          <p:cNvSpPr txBox="1"/>
          <p:nvPr/>
        </p:nvSpPr>
        <p:spPr>
          <a:xfrm>
            <a:off x="6355544" y="4052878"/>
            <a:ext cx="216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THRESHOLD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1B8C5C-5340-43B7-BC4F-8E23FFA7CEA8}"/>
              </a:ext>
            </a:extLst>
          </p:cNvPr>
          <p:cNvSpPr txBox="1"/>
          <p:nvPr/>
        </p:nvSpPr>
        <p:spPr>
          <a:xfrm>
            <a:off x="1081002" y="3314391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0.5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FEF011-ABF4-4808-B696-F640E40782C8}"/>
              </a:ext>
            </a:extLst>
          </p:cNvPr>
          <p:cNvSpPr txBox="1"/>
          <p:nvPr/>
        </p:nvSpPr>
        <p:spPr>
          <a:xfrm>
            <a:off x="1808491" y="2754776"/>
            <a:ext cx="216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solidFill>
                  <a:srgbClr val="FF0000"/>
                </a:solidFill>
              </a:rPr>
              <a:t>LOGISTIC REGRESSION MODEL</a:t>
            </a:r>
          </a:p>
        </p:txBody>
      </p:sp>
      <p:cxnSp>
        <p:nvCxnSpPr>
          <p:cNvPr id="69" name="Curved Connector 33">
            <a:extLst>
              <a:ext uri="{FF2B5EF4-FFF2-40B4-BE49-F238E27FC236}">
                <a16:creationId xmlns:a16="http://schemas.microsoft.com/office/drawing/2014/main" id="{C09AB821-B51A-43D0-8A39-4427C234A039}"/>
              </a:ext>
            </a:extLst>
          </p:cNvPr>
          <p:cNvCxnSpPr/>
          <p:nvPr/>
        </p:nvCxnSpPr>
        <p:spPr>
          <a:xfrm>
            <a:off x="2853409" y="3080769"/>
            <a:ext cx="1200877" cy="85163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FBDBEC-A2B4-4D4A-98B4-F173BD4C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9525"/>
            <a:ext cx="12182475" cy="6838950"/>
          </a:xfrm>
          <a:prstGeom prst="rect">
            <a:avLst/>
          </a:prstGeom>
        </p:spPr>
      </p:pic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Google Shape;123;p17">
            <a:extLst>
              <a:ext uri="{FF2B5EF4-FFF2-40B4-BE49-F238E27FC236}">
                <a16:creationId xmlns:a16="http://schemas.microsoft.com/office/drawing/2014/main" id="{D1E9097B-74AA-408C-BF2E-5CB7E721EA4D}"/>
              </a:ext>
            </a:extLst>
          </p:cNvPr>
          <p:cNvSpPr txBox="1"/>
          <p:nvPr/>
        </p:nvSpPr>
        <p:spPr>
          <a:xfrm>
            <a:off x="-1054101" y="1807649"/>
            <a:ext cx="5940423" cy="50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124359"/>
              </a:buClr>
              <a:buSzPts val="3200"/>
              <a:buFont typeface="Montserrat Black"/>
              <a:buNone/>
            </a:pPr>
            <a:endParaRPr sz="3200" b="1" kern="0" dirty="0">
              <a:solidFill>
                <a:srgbClr val="12435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331E6D-6EA1-484C-93AD-373AF463B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46049"/>
              </p:ext>
            </p:extLst>
          </p:nvPr>
        </p:nvGraphicFramePr>
        <p:xfrm>
          <a:off x="2811498" y="2289382"/>
          <a:ext cx="4145594" cy="3526786"/>
        </p:xfrm>
        <a:graphic>
          <a:graphicData uri="http://schemas.openxmlformats.org/drawingml/2006/table">
            <a:tbl>
              <a:tblPr firstRow="1" bandRow="1"/>
              <a:tblGrid>
                <a:gridCol w="2072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2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0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7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Roboto"/>
                        </a:defRPr>
                      </a:lvl9pPr>
                    </a:lstStyle>
                    <a:p>
                      <a:endParaRPr lang="en-CA" dirty="0"/>
                    </a:p>
                  </a:txBody>
                  <a:tcPr>
                    <a:lnL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A0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2DDFFDD2-1084-416C-824A-775FECB4E667}"/>
              </a:ext>
            </a:extLst>
          </p:cNvPr>
          <p:cNvSpPr/>
          <p:nvPr/>
        </p:nvSpPr>
        <p:spPr>
          <a:xfrm>
            <a:off x="2167629" y="2282256"/>
            <a:ext cx="424543" cy="3594163"/>
          </a:xfrm>
          <a:prstGeom prst="leftBrace">
            <a:avLst>
              <a:gd name="adj1" fmla="val 123718"/>
              <a:gd name="adj2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3FA3D4A-1DF6-42EA-ADC7-AFEE5EF8BC40}"/>
              </a:ext>
            </a:extLst>
          </p:cNvPr>
          <p:cNvSpPr/>
          <p:nvPr/>
        </p:nvSpPr>
        <p:spPr>
          <a:xfrm rot="5400000">
            <a:off x="4692226" y="-114487"/>
            <a:ext cx="384139" cy="4012246"/>
          </a:xfrm>
          <a:prstGeom prst="leftBrace">
            <a:avLst>
              <a:gd name="adj1" fmla="val 123718"/>
              <a:gd name="adj2" fmla="val 50473"/>
            </a:avLst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CA" kern="0">
              <a:solidFill>
                <a:srgbClr val="0A091B"/>
              </a:solidFill>
              <a:latin typeface="Roboto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CF2B8F-B442-4194-8F38-CE60834DDA9C}"/>
              </a:ext>
            </a:extLst>
          </p:cNvPr>
          <p:cNvSpPr txBox="1"/>
          <p:nvPr/>
        </p:nvSpPr>
        <p:spPr>
          <a:xfrm rot="16200000">
            <a:off x="551118" y="3820988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PREDICTIONS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7E440-16C8-465C-BF54-0A42FB173162}"/>
              </a:ext>
            </a:extLst>
          </p:cNvPr>
          <p:cNvSpPr txBox="1"/>
          <p:nvPr/>
        </p:nvSpPr>
        <p:spPr>
          <a:xfrm>
            <a:off x="3766040" y="1082142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TRUE CLASS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E74BBB-D983-4774-99E3-0E40D55CAFB1}"/>
              </a:ext>
            </a:extLst>
          </p:cNvPr>
          <p:cNvSpPr txBox="1"/>
          <p:nvPr/>
        </p:nvSpPr>
        <p:spPr>
          <a:xfrm>
            <a:off x="3209243" y="2951214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+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821892-AA58-4042-ADDB-E84BC96470FD}"/>
              </a:ext>
            </a:extLst>
          </p:cNvPr>
          <p:cNvSpPr txBox="1"/>
          <p:nvPr/>
        </p:nvSpPr>
        <p:spPr>
          <a:xfrm>
            <a:off x="5314962" y="4737079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/>
              </a:rPr>
              <a:t>TRUE -</a:t>
            </a:r>
            <a:endParaRPr lang="en-CA" sz="2400" b="1" dirty="0">
              <a:solidFill>
                <a:srgbClr val="00B050"/>
              </a:solidFill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E7E125-8E26-4CF1-9931-2E70D696EE79}"/>
              </a:ext>
            </a:extLst>
          </p:cNvPr>
          <p:cNvSpPr txBox="1"/>
          <p:nvPr/>
        </p:nvSpPr>
        <p:spPr>
          <a:xfrm>
            <a:off x="2411913" y="289025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4DADC-8978-4E1B-9689-B2C858031D6B}"/>
              </a:ext>
            </a:extLst>
          </p:cNvPr>
          <p:cNvSpPr txBox="1"/>
          <p:nvPr/>
        </p:nvSpPr>
        <p:spPr>
          <a:xfrm>
            <a:off x="2428670" y="5050669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0E68DA-91FE-4D11-A2D9-58B38795DC93}"/>
              </a:ext>
            </a:extLst>
          </p:cNvPr>
          <p:cNvSpPr txBox="1"/>
          <p:nvPr/>
        </p:nvSpPr>
        <p:spPr>
          <a:xfrm>
            <a:off x="3687772" y="18205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+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45B48-480A-419D-AE81-F6F8F5F80774}"/>
              </a:ext>
            </a:extLst>
          </p:cNvPr>
          <p:cNvSpPr txBox="1"/>
          <p:nvPr/>
        </p:nvSpPr>
        <p:spPr>
          <a:xfrm>
            <a:off x="5794586" y="1803860"/>
            <a:ext cx="25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446109-D270-48B2-A01F-0ACADE7EF641}"/>
              </a:ext>
            </a:extLst>
          </p:cNvPr>
          <p:cNvSpPr txBox="1"/>
          <p:nvPr/>
        </p:nvSpPr>
        <p:spPr>
          <a:xfrm>
            <a:off x="5210753" y="2960832"/>
            <a:ext cx="144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Roboto"/>
              </a:rPr>
              <a:t>FALSE +</a:t>
            </a:r>
            <a:endParaRPr lang="en-CA" sz="2400" b="1" dirty="0">
              <a:solidFill>
                <a:srgbClr val="FFC000"/>
              </a:solidFill>
              <a:latin typeface="Roboto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32E28-85AB-45F8-9197-1C654F9AF24C}"/>
              </a:ext>
            </a:extLst>
          </p:cNvPr>
          <p:cNvSpPr txBox="1"/>
          <p:nvPr/>
        </p:nvSpPr>
        <p:spPr>
          <a:xfrm>
            <a:off x="3234554" y="4737079"/>
            <a:ext cx="1363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Roboto"/>
              </a:rPr>
              <a:t>FALSE -</a:t>
            </a:r>
            <a:endParaRPr lang="en-CA" sz="2400" b="1" dirty="0">
              <a:solidFill>
                <a:srgbClr val="FF0000"/>
              </a:solidFill>
              <a:latin typeface="Roboto"/>
            </a:endParaRPr>
          </a:p>
        </p:txBody>
      </p:sp>
      <p:cxnSp>
        <p:nvCxnSpPr>
          <p:cNvPr id="21" name="Curved Connector 64">
            <a:extLst>
              <a:ext uri="{FF2B5EF4-FFF2-40B4-BE49-F238E27FC236}">
                <a16:creationId xmlns:a16="http://schemas.microsoft.com/office/drawing/2014/main" id="{A7EF2B70-D6B2-4978-BF8B-11082AAD6264}"/>
              </a:ext>
            </a:extLst>
          </p:cNvPr>
          <p:cNvCxnSpPr/>
          <p:nvPr/>
        </p:nvCxnSpPr>
        <p:spPr>
          <a:xfrm rot="10800000" flipV="1">
            <a:off x="1456695" y="5565597"/>
            <a:ext cx="1647376" cy="32564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Curved Connector 65">
            <a:extLst>
              <a:ext uri="{FF2B5EF4-FFF2-40B4-BE49-F238E27FC236}">
                <a16:creationId xmlns:a16="http://schemas.microsoft.com/office/drawing/2014/main" id="{CE3CFCF8-52CF-4075-A728-F6CA09E8CF3E}"/>
              </a:ext>
            </a:extLst>
          </p:cNvPr>
          <p:cNvCxnSpPr/>
          <p:nvPr/>
        </p:nvCxnSpPr>
        <p:spPr>
          <a:xfrm flipV="1">
            <a:off x="6536277" y="2471887"/>
            <a:ext cx="1655221" cy="552864"/>
          </a:xfrm>
          <a:prstGeom prst="curvedConnector3">
            <a:avLst/>
          </a:prstGeom>
          <a:noFill/>
          <a:ln w="57150" cap="flat" cmpd="sng" algn="ctr">
            <a:solidFill>
              <a:srgbClr val="89C8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CEA84E-D901-4ADA-9AE7-CB08566E764A}"/>
              </a:ext>
            </a:extLst>
          </p:cNvPr>
          <p:cNvSpPr txBox="1"/>
          <p:nvPr/>
        </p:nvSpPr>
        <p:spPr>
          <a:xfrm>
            <a:off x="271974" y="5512334"/>
            <a:ext cx="162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0AF8CA-777A-4DBA-A3A6-F3C181D5A2F0}"/>
              </a:ext>
            </a:extLst>
          </p:cNvPr>
          <p:cNvSpPr txBox="1"/>
          <p:nvPr/>
        </p:nvSpPr>
        <p:spPr>
          <a:xfrm>
            <a:off x="7513148" y="2677084"/>
            <a:ext cx="1401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Roboto"/>
              </a:rPr>
              <a:t>TYPE I ERROR</a:t>
            </a:r>
            <a:endParaRPr lang="en-CA" sz="2400" b="1" dirty="0">
              <a:solidFill>
                <a:srgbClr val="0070C0"/>
              </a:solidFill>
              <a:latin typeface="Roboto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D42E41-C4E7-413D-885E-B7F0D48A01F9}"/>
              </a:ext>
            </a:extLst>
          </p:cNvPr>
          <p:cNvSpPr/>
          <p:nvPr/>
        </p:nvSpPr>
        <p:spPr>
          <a:xfrm>
            <a:off x="362765" y="514669"/>
            <a:ext cx="294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latin typeface="Montserrat" charset="0"/>
                <a:ea typeface="Montserrat" charset="0"/>
                <a:cs typeface="Montserrat" charset="0"/>
              </a:rPr>
              <a:t>CONFUSION MATRIX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137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9" grpId="0"/>
      <p:bldP spid="20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3036</TotalTime>
  <Words>879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Montserrat</vt:lpstr>
      <vt:lpstr>Montserrat Black</vt:lpstr>
      <vt:lpstr>Roboto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sentongo polo</cp:lastModifiedBy>
  <cp:revision>73</cp:revision>
  <dcterms:created xsi:type="dcterms:W3CDTF">2019-05-23T09:27:58Z</dcterms:created>
  <dcterms:modified xsi:type="dcterms:W3CDTF">2024-06-14T19:59:55Z</dcterms:modified>
</cp:coreProperties>
</file>