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65" r:id="rId2"/>
    <p:sldId id="566" r:id="rId3"/>
    <p:sldId id="568" r:id="rId4"/>
    <p:sldId id="570" r:id="rId5"/>
    <p:sldId id="572" r:id="rId6"/>
    <p:sldId id="573" r:id="rId7"/>
    <p:sldId id="574" r:id="rId8"/>
    <p:sldId id="578" r:id="rId9"/>
    <p:sldId id="575" r:id="rId10"/>
    <p:sldId id="5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E48"/>
    <a:srgbClr val="0C1752"/>
    <a:srgbClr val="F9F9F9"/>
    <a:srgbClr val="11CCDD"/>
    <a:srgbClr val="1BBFD1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74" d="100"/>
          <a:sy n="74" d="100"/>
        </p:scale>
        <p:origin x="87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Aqsxhs7L97acbxwm5IIAIBw6UaYlo0OV/edit?usp=sharing&amp;ouid=110125925488625529402&amp;rtpof=true&amp;sd=true" TargetMode="Externa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293915" y="489004"/>
            <a:ext cx="47434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</a:rPr>
              <a:t>GENERATIVE AI, CHATGPT, COPILOT, &amp; AGENTS  COURSE</a:t>
            </a:r>
            <a:endParaRPr lang="en-US" sz="4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32CA7-FB1E-E80C-23B3-C62B1622A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919486-E985-D288-01CC-1A527B9B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EADD7-546E-E711-21BC-76554441EF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67EB65B-24C7-7964-AB41-10DE50C8823D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do you get the Certificate of Completion?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9189-F15B-42FC-A127-B732E92A48BB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343C2-8414-8CF9-304A-2DF3F4D960C5}"/>
              </a:ext>
            </a:extLst>
          </p:cNvPr>
          <p:cNvSpPr/>
          <p:nvPr/>
        </p:nvSpPr>
        <p:spPr>
          <a:xfrm>
            <a:off x="152399" y="798103"/>
            <a:ext cx="11774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latin typeface="Montserrat" charset="0"/>
              </a:rPr>
              <a:t>When you complete all course modules, you will receive a certificate of completion.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204A8-05E4-CA33-B11C-7FDE450366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44"/>
          <a:stretch/>
        </p:blipFill>
        <p:spPr>
          <a:xfrm>
            <a:off x="1036764" y="1508858"/>
            <a:ext cx="4303733" cy="3185681"/>
          </a:xfrm>
          <a:prstGeom prst="rect">
            <a:avLst/>
          </a:prstGeom>
          <a:ln w="5715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2A5DF8-CC6D-F72D-3B19-80F8F9DE0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694" y="1428039"/>
            <a:ext cx="4303733" cy="318568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5851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B7DB-BCBE-A828-1B29-59CE5F63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A00F3E-34E9-EDA7-FF70-CABCEB35A8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C6366-2BB7-A9D3-A415-8E7549D9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58780E-F02C-56A3-8190-61E4FCAF2B2A}"/>
              </a:ext>
            </a:extLst>
          </p:cNvPr>
          <p:cNvSpPr/>
          <p:nvPr/>
        </p:nvSpPr>
        <p:spPr>
          <a:xfrm>
            <a:off x="293914" y="793804"/>
            <a:ext cx="55785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INSTRUCTOR INTRODUCTION &amp; COURSE 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6AE06-3115-7DF7-7BB6-4939E913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0BA7-83D5-BA28-4169-3E936CE3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E0EF4-240B-8B5B-8335-CAC6327B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5BEFE33B-7EE9-7BFB-A39F-0F81915A552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Instructor 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4BF6C-937D-3A93-9865-C5DE26F44C2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61" name="Google Shape;118;p3">
            <a:extLst>
              <a:ext uri="{FF2B5EF4-FFF2-40B4-BE49-F238E27FC236}">
                <a16:creationId xmlns:a16="http://schemas.microsoft.com/office/drawing/2014/main" id="{39877849-A867-54E4-6BC0-D81DC4FAE97C}"/>
              </a:ext>
            </a:extLst>
          </p:cNvPr>
          <p:cNvSpPr txBox="1"/>
          <p:nvPr/>
        </p:nvSpPr>
        <p:spPr>
          <a:xfrm>
            <a:off x="4241279" y="3428160"/>
            <a:ext cx="3231918" cy="86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5" rIns="0" bIns="60955" anchor="ctr" anchorCtr="0">
            <a:spAutoFit/>
          </a:bodyPr>
          <a:lstStyle/>
          <a:p>
            <a:pPr marL="0" lvl="4" algn="ctr" defTabSz="609630">
              <a:lnSpc>
                <a:spcPct val="130000"/>
              </a:lnSpc>
              <a:buClr>
                <a:srgbClr val="E7E6E6"/>
              </a:buClr>
              <a:buSzPts val="2700"/>
            </a:pPr>
            <a:r>
              <a:rPr lang="en-US" sz="2133" b="1" kern="0" dirty="0">
                <a:solidFill>
                  <a:srgbClr val="1E3D53"/>
                </a:solidFill>
                <a:latin typeface="Arial"/>
                <a:ea typeface="Arial"/>
                <a:cs typeface="Arial"/>
                <a:sym typeface="Arial"/>
              </a:rPr>
              <a:t>Dr. Ryan Ahmed</a:t>
            </a:r>
            <a:br>
              <a:rPr lang="en-US" sz="12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kern="0" dirty="0">
                <a:solidFill>
                  <a:srgbClr val="0B8ECC"/>
                </a:solidFill>
                <a:latin typeface="Arial"/>
                <a:ea typeface="Arial"/>
                <a:cs typeface="Arial"/>
                <a:sym typeface="Arial"/>
              </a:rPr>
              <a:t>Professor &amp; Best-selling Instructor</a:t>
            </a: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5" name="Picture 2" descr="Online Courses - Learn Anything, On Your Schedule | Udemy">
            <a:extLst>
              <a:ext uri="{FF2B5EF4-FFF2-40B4-BE49-F238E27FC236}">
                <a16:creationId xmlns:a16="http://schemas.microsoft.com/office/drawing/2014/main" id="{E87A9148-1622-44BF-8503-E57923760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6" b="24378"/>
          <a:stretch/>
        </p:blipFill>
        <p:spPr bwMode="auto">
          <a:xfrm>
            <a:off x="8928050" y="907669"/>
            <a:ext cx="2613324" cy="7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CFA Institute">
            <a:extLst>
              <a:ext uri="{FF2B5EF4-FFF2-40B4-BE49-F238E27FC236}">
                <a16:creationId xmlns:a16="http://schemas.microsoft.com/office/drawing/2014/main" id="{B5A32AA5-345D-6257-1522-3807CFB7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966" y="3110926"/>
            <a:ext cx="2950917" cy="154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122;p3">
            <a:extLst>
              <a:ext uri="{FF2B5EF4-FFF2-40B4-BE49-F238E27FC236}">
                <a16:creationId xmlns:a16="http://schemas.microsoft.com/office/drawing/2014/main" id="{87D0E693-CDAE-A302-1BA0-07CDA1095081}"/>
              </a:ext>
            </a:extLst>
          </p:cNvPr>
          <p:cNvSpPr txBox="1"/>
          <p:nvPr/>
        </p:nvSpPr>
        <p:spPr>
          <a:xfrm>
            <a:off x="9199507" y="1890725"/>
            <a:ext cx="2428976" cy="4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8" rIns="0" bIns="0" anchor="t" anchorCtr="0">
            <a:spAutoFit/>
          </a:bodyPr>
          <a:lstStyle>
            <a:defPPr>
              <a:defRPr lang="en-US"/>
            </a:defPPr>
            <a:lvl1pPr defTabSz="914400">
              <a:lnSpc>
                <a:spcPct val="130000"/>
              </a:lnSpc>
              <a:buClr>
                <a:srgbClr val="0B8ECC"/>
              </a:buClr>
              <a:buSzPts val="1600"/>
              <a:buFont typeface="Arial"/>
              <a:buNone/>
              <a:defRPr sz="2800" i="1" kern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z="1867" dirty="0">
                <a:sym typeface="Arial"/>
              </a:rPr>
              <a:t>500,000+ Students</a:t>
            </a:r>
          </a:p>
        </p:txBody>
      </p:sp>
      <p:sp>
        <p:nvSpPr>
          <p:cNvPr id="68" name="Google Shape;122;p3">
            <a:extLst>
              <a:ext uri="{FF2B5EF4-FFF2-40B4-BE49-F238E27FC236}">
                <a16:creationId xmlns:a16="http://schemas.microsoft.com/office/drawing/2014/main" id="{80183A4A-F647-F343-6008-19727DBBB4E4}"/>
              </a:ext>
            </a:extLst>
          </p:cNvPr>
          <p:cNvSpPr txBox="1"/>
          <p:nvPr/>
        </p:nvSpPr>
        <p:spPr>
          <a:xfrm>
            <a:off x="8805206" y="2909542"/>
            <a:ext cx="2936865" cy="4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8" rIns="0" bIns="0" anchor="t" anchorCtr="0">
            <a:spAutoFit/>
          </a:bodyPr>
          <a:lstStyle>
            <a:defPPr>
              <a:defRPr lang="en-US"/>
            </a:defPPr>
            <a:lvl1pPr defTabSz="914400">
              <a:lnSpc>
                <a:spcPct val="130000"/>
              </a:lnSpc>
              <a:buClr>
                <a:srgbClr val="0B8ECC"/>
              </a:buClr>
              <a:buSzPts val="1600"/>
              <a:buFont typeface="Arial"/>
              <a:buNone/>
              <a:defRPr sz="2800" i="1" kern="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sz="1867" dirty="0">
                <a:sym typeface="Arial"/>
              </a:rPr>
              <a:t>250,000+ Subs, 2.7M views</a:t>
            </a:r>
          </a:p>
        </p:txBody>
      </p:sp>
      <p:pic>
        <p:nvPicPr>
          <p:cNvPr id="69" name="Picture 12" descr="The YouTube logo: a history | Creative Bloq">
            <a:extLst>
              <a:ext uri="{FF2B5EF4-FFF2-40B4-BE49-F238E27FC236}">
                <a16:creationId xmlns:a16="http://schemas.microsoft.com/office/drawing/2014/main" id="{CC958130-E2AC-1602-4EE2-971B655B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91" y="2109799"/>
            <a:ext cx="2243227" cy="12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122;p3">
            <a:extLst>
              <a:ext uri="{FF2B5EF4-FFF2-40B4-BE49-F238E27FC236}">
                <a16:creationId xmlns:a16="http://schemas.microsoft.com/office/drawing/2014/main" id="{913555BD-4771-AA10-A092-6A07D3D37684}"/>
              </a:ext>
            </a:extLst>
          </p:cNvPr>
          <p:cNvSpPr txBox="1"/>
          <p:nvPr/>
        </p:nvSpPr>
        <p:spPr>
          <a:xfrm>
            <a:off x="8963134" y="4300845"/>
            <a:ext cx="2901722" cy="4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8" rIns="0" bIns="0" anchor="t" anchorCtr="0">
            <a:spAutoFit/>
          </a:bodyPr>
          <a:lstStyle/>
          <a:p>
            <a:pPr defTabSz="609630">
              <a:lnSpc>
                <a:spcPct val="130000"/>
              </a:lnSpc>
              <a:buClr>
                <a:srgbClr val="0B8ECC"/>
              </a:buClr>
              <a:buSzPts val="1600"/>
            </a:pPr>
            <a:r>
              <a:rPr lang="en-US" sz="1867" i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Taught L1 &amp; 2 Python &amp; AI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3C4D6F9-84AF-81CE-464F-95921098E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481" y="1269912"/>
            <a:ext cx="1881775" cy="1040511"/>
          </a:xfrm>
          <a:prstGeom prst="rect">
            <a:avLst/>
          </a:prstGeom>
        </p:spPr>
      </p:pic>
      <p:sp>
        <p:nvSpPr>
          <p:cNvPr id="72" name="Google Shape;122;p3">
            <a:extLst>
              <a:ext uri="{FF2B5EF4-FFF2-40B4-BE49-F238E27FC236}">
                <a16:creationId xmlns:a16="http://schemas.microsoft.com/office/drawing/2014/main" id="{AE7F32BA-4360-0626-E95A-0D7C95BD013C}"/>
              </a:ext>
            </a:extLst>
          </p:cNvPr>
          <p:cNvSpPr txBox="1"/>
          <p:nvPr/>
        </p:nvSpPr>
        <p:spPr>
          <a:xfrm>
            <a:off x="998672" y="2165873"/>
            <a:ext cx="2474384" cy="4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8" rIns="0" bIns="0" anchor="t" anchorCtr="0">
            <a:spAutoFit/>
          </a:bodyPr>
          <a:lstStyle/>
          <a:p>
            <a:pPr defTabSz="609630">
              <a:lnSpc>
                <a:spcPct val="130000"/>
              </a:lnSpc>
              <a:buClr>
                <a:srgbClr val="0B8ECC"/>
              </a:buClr>
              <a:buSzPts val="1600"/>
            </a:pPr>
            <a:r>
              <a:rPr lang="en-US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M.A.Sc., Ph.D., MBA</a:t>
            </a:r>
            <a:endParaRPr lang="en-US" sz="1867" i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Picture 16" descr="General Motors | Detroit MI">
            <a:extLst>
              <a:ext uri="{FF2B5EF4-FFF2-40B4-BE49-F238E27FC236}">
                <a16:creationId xmlns:a16="http://schemas.microsoft.com/office/drawing/2014/main" id="{01014111-1951-DC70-C40C-CB0F9EE6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37" y="3001680"/>
            <a:ext cx="1031452" cy="10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Logo | Brand Identity | About Us | Samsung Canada">
            <a:extLst>
              <a:ext uri="{FF2B5EF4-FFF2-40B4-BE49-F238E27FC236}">
                <a16:creationId xmlns:a16="http://schemas.microsoft.com/office/drawing/2014/main" id="{9F4FE486-4BF9-75E8-CD51-BC88F1FBB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3" b="29688"/>
          <a:stretch/>
        </p:blipFill>
        <p:spPr bwMode="auto">
          <a:xfrm>
            <a:off x="491297" y="3752685"/>
            <a:ext cx="2882335" cy="6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oogle Shape;122;p3">
            <a:extLst>
              <a:ext uri="{FF2B5EF4-FFF2-40B4-BE49-F238E27FC236}">
                <a16:creationId xmlns:a16="http://schemas.microsoft.com/office/drawing/2014/main" id="{562261BF-772D-BAE6-DD07-DDF06E3169FB}"/>
              </a:ext>
            </a:extLst>
          </p:cNvPr>
          <p:cNvSpPr txBox="1"/>
          <p:nvPr/>
        </p:nvSpPr>
        <p:spPr>
          <a:xfrm>
            <a:off x="571906" y="4161337"/>
            <a:ext cx="2473681" cy="45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278" rIns="0" bIns="0" anchor="t" anchorCtr="0">
            <a:spAutoFit/>
          </a:bodyPr>
          <a:lstStyle>
            <a:defPPr>
              <a:defRPr lang="en-US"/>
            </a:defPPr>
            <a:lvl1pPr defTabSz="914400">
              <a:lnSpc>
                <a:spcPct val="130000"/>
              </a:lnSpc>
              <a:buClr>
                <a:srgbClr val="0B8ECC"/>
              </a:buClr>
              <a:buSzPts val="1600"/>
              <a:buFont typeface="Arial"/>
              <a:buNone/>
              <a:defRPr sz="2800" i="1" kern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lang="en-US" sz="1867" dirty="0">
                <a:sym typeface="Arial"/>
              </a:rPr>
              <a:t>AI &amp; EV/AV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A936-C827-28A2-6F6B-AE0DBDCAF1B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4740"/>
          <a:stretch/>
        </p:blipFill>
        <p:spPr>
          <a:xfrm>
            <a:off x="4471728" y="1263073"/>
            <a:ext cx="2515453" cy="21335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46DE5C-E26F-0BE2-6157-31BE0FC1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35" y="1680930"/>
            <a:ext cx="1651354" cy="23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2E93-9861-5016-B2FE-256197A8C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64F2F-4754-148A-BA15-34C81014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CB6BE-3177-BA84-AF4B-05BD8FD592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6CD8D652-313D-A482-C612-59A89001DE0F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Global Students Reach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3CF5-A37F-272F-3259-DC568788C23A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2DF05-0D4D-3DD7-65B0-1DFC4F0175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1383"/>
          <a:stretch/>
        </p:blipFill>
        <p:spPr>
          <a:xfrm>
            <a:off x="2330358" y="702210"/>
            <a:ext cx="6115686" cy="2570925"/>
          </a:xfrm>
          <a:prstGeom prst="rect">
            <a:avLst/>
          </a:prstGeom>
        </p:spPr>
      </p:pic>
      <p:pic>
        <p:nvPicPr>
          <p:cNvPr id="13" name="Picture 2" descr="CF Markville | HSBC">
            <a:extLst>
              <a:ext uri="{FF2B5EF4-FFF2-40B4-BE49-F238E27FC236}">
                <a16:creationId xmlns:a16="http://schemas.microsoft.com/office/drawing/2014/main" id="{62314390-9293-C719-3834-91EE2836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73" y="3174397"/>
            <a:ext cx="1254598" cy="70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azard Asset Management Canada Inc. | Sun Life Global Investments">
            <a:extLst>
              <a:ext uri="{FF2B5EF4-FFF2-40B4-BE49-F238E27FC236}">
                <a16:creationId xmlns:a16="http://schemas.microsoft.com/office/drawing/2014/main" id="{4C7B7DE3-A595-1C86-18AC-9DAACD95E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5" y="3087639"/>
            <a:ext cx="1751411" cy="9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BC">
            <a:extLst>
              <a:ext uri="{FF2B5EF4-FFF2-40B4-BE49-F238E27FC236}">
                <a16:creationId xmlns:a16="http://schemas.microsoft.com/office/drawing/2014/main" id="{C5107936-1DDA-7036-9040-77B7FB58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64" y="3107587"/>
            <a:ext cx="917407" cy="9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Global, Multi-Strategy Investment Firm | Balyasny Asset Management">
            <a:extLst>
              <a:ext uri="{FF2B5EF4-FFF2-40B4-BE49-F238E27FC236}">
                <a16:creationId xmlns:a16="http://schemas.microsoft.com/office/drawing/2014/main" id="{463885C5-7694-1645-2489-D4029EC1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82" y="3174397"/>
            <a:ext cx="2133600" cy="6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Discover Bank Review">
            <a:extLst>
              <a:ext uri="{FF2B5EF4-FFF2-40B4-BE49-F238E27FC236}">
                <a16:creationId xmlns:a16="http://schemas.microsoft.com/office/drawing/2014/main" id="{3FE8ED91-E899-FACE-7B78-C2BA867CA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12" y="2999010"/>
            <a:ext cx="2133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Lowe's Home Improvement">
            <a:extLst>
              <a:ext uri="{FF2B5EF4-FFF2-40B4-BE49-F238E27FC236}">
                <a16:creationId xmlns:a16="http://schemas.microsoft.com/office/drawing/2014/main" id="{3AD74888-33F9-BCA9-F9B4-3754F2DC3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0" r="18250"/>
          <a:stretch/>
        </p:blipFill>
        <p:spPr bwMode="auto">
          <a:xfrm>
            <a:off x="8620687" y="2821131"/>
            <a:ext cx="1525054" cy="125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bbyMap Barclays">
            <a:extLst>
              <a:ext uri="{FF2B5EF4-FFF2-40B4-BE49-F238E27FC236}">
                <a16:creationId xmlns:a16="http://schemas.microsoft.com/office/drawing/2014/main" id="{9277E952-4B37-A20B-BFE8-EA824D89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57" y="4150790"/>
            <a:ext cx="2189955" cy="109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CFA Institute">
            <a:extLst>
              <a:ext uri="{FF2B5EF4-FFF2-40B4-BE49-F238E27FC236}">
                <a16:creationId xmlns:a16="http://schemas.microsoft.com/office/drawing/2014/main" id="{334D020D-8BB5-1BDE-A8DF-16A412C2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74" y="3915116"/>
            <a:ext cx="2459816" cy="12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otiabank Review 2024 - NerdWallet">
            <a:extLst>
              <a:ext uri="{FF2B5EF4-FFF2-40B4-BE49-F238E27FC236}">
                <a16:creationId xmlns:a16="http://schemas.microsoft.com/office/drawing/2014/main" id="{8FCFC09A-DAEB-06C5-3F99-4BA021AA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98" y="4037434"/>
            <a:ext cx="1685800" cy="9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A8BD38-FFDE-4ED0-0159-65EC4E6D76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7666" y="4245724"/>
            <a:ext cx="2133600" cy="5564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52A63-2792-80E8-8AEC-18361856A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04826" y="4255847"/>
            <a:ext cx="2499177" cy="729849"/>
          </a:xfrm>
          <a:prstGeom prst="rect">
            <a:avLst/>
          </a:prstGeom>
        </p:spPr>
      </p:pic>
      <p:pic>
        <p:nvPicPr>
          <p:cNvPr id="1036" name="Picture 12" descr="ETF Company - Jefferies - ETF Stream">
            <a:extLst>
              <a:ext uri="{FF2B5EF4-FFF2-40B4-BE49-F238E27FC236}">
                <a16:creationId xmlns:a16="http://schemas.microsoft.com/office/drawing/2014/main" id="{1B7B9DE3-6225-707C-A3CA-375DC172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513" y="3061829"/>
            <a:ext cx="1622029" cy="9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8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D41D7-3EF1-50A1-A652-23D8DC2C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744090-3C16-2C90-8867-0A421390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A336A-354A-E28E-FB5B-2076E25D6C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181953F-319C-0E29-E556-AE29C18DA38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Course 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E923-81E9-2EA9-1E4C-CB63806F8A6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87175-26E2-1F87-61A5-B9E2A023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539" y="1277001"/>
            <a:ext cx="4742282" cy="5363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9C4A-27ED-51FB-57CF-DDA093DA1CE4}"/>
              </a:ext>
            </a:extLst>
          </p:cNvPr>
          <p:cNvSpPr txBox="1"/>
          <p:nvPr/>
        </p:nvSpPr>
        <p:spPr>
          <a:xfrm>
            <a:off x="2886539" y="907669"/>
            <a:ext cx="919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 the course outline </a:t>
            </a:r>
            <a:r>
              <a:rPr lang="en-US" b="1" dirty="0">
                <a:hlinkClick r:id="rId5"/>
              </a:rPr>
              <a:t>here</a:t>
            </a:r>
            <a:r>
              <a:rPr lang="en-US" b="1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8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7EF2-AB95-6FCA-3F07-F6B9D0D77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199AB7-5D37-A013-F362-D21E5698BD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75BA6-4FC4-9ACF-6E3E-193BEE24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55F104-A74E-EAA9-DBF2-A0114B4EC8CF}"/>
              </a:ext>
            </a:extLst>
          </p:cNvPr>
          <p:cNvSpPr/>
          <p:nvPr/>
        </p:nvSpPr>
        <p:spPr>
          <a:xfrm>
            <a:off x="293914" y="793804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SUCCESS TIPS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45EDB-BD4B-3CDE-13DF-350A7231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18E27-A80D-818C-955E-A5A00A202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2B9FF-24ED-DAAA-A36E-2BA7A95F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80880-0DF2-FEE1-909F-F7F65133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854D7286-0A87-4B7B-5516-986D35980AFF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Success Tips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A659F-23B5-5FE0-6B6E-82FADE60CDF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5FB9B-CB34-259C-4385-0D7A194617B8}"/>
              </a:ext>
            </a:extLst>
          </p:cNvPr>
          <p:cNvSpPr txBox="1"/>
          <p:nvPr/>
        </p:nvSpPr>
        <p:spPr>
          <a:xfrm>
            <a:off x="722168" y="692498"/>
            <a:ext cx="111672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algn="ctr">
              <a:defRPr sz="2000" b="0">
                <a:solidFill>
                  <a:srgbClr val="D56E48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8" name="Shape 288">
            <a:extLst>
              <a:ext uri="{FF2B5EF4-FFF2-40B4-BE49-F238E27FC236}">
                <a16:creationId xmlns:a16="http://schemas.microsoft.com/office/drawing/2014/main" id="{38C6C87D-6697-104A-7E1E-8BD1CCCDB9ED}"/>
              </a:ext>
            </a:extLst>
          </p:cNvPr>
          <p:cNvSpPr/>
          <p:nvPr/>
        </p:nvSpPr>
        <p:spPr>
          <a:xfrm>
            <a:off x="419587" y="835160"/>
            <a:ext cx="2743200" cy="2743200"/>
          </a:xfrm>
          <a:prstGeom prst="ellipse">
            <a:avLst/>
          </a:prstGeom>
          <a:solidFill>
            <a:srgbClr val="D56E48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171459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latin typeface="Montserrat" panose="00000500000000000000" pitchFamily="2" charset="0"/>
                <a:ea typeface="Arial"/>
                <a:cs typeface="Arial"/>
                <a:sym typeface="Helvetica Neue UltraLight"/>
              </a:rPr>
              <a:t>Learn by Doing!</a:t>
            </a:r>
          </a:p>
        </p:txBody>
      </p:sp>
      <p:sp>
        <p:nvSpPr>
          <p:cNvPr id="19" name="Shape 288">
            <a:extLst>
              <a:ext uri="{FF2B5EF4-FFF2-40B4-BE49-F238E27FC236}">
                <a16:creationId xmlns:a16="http://schemas.microsoft.com/office/drawing/2014/main" id="{37D1F6F3-F113-7358-9AAC-6BC15EA0DAE1}"/>
              </a:ext>
            </a:extLst>
          </p:cNvPr>
          <p:cNvSpPr/>
          <p:nvPr/>
        </p:nvSpPr>
        <p:spPr>
          <a:xfrm>
            <a:off x="3134701" y="2156459"/>
            <a:ext cx="2743200" cy="2743200"/>
          </a:xfrm>
          <a:prstGeom prst="ellipse">
            <a:avLst/>
          </a:prstGeom>
          <a:solidFill>
            <a:srgbClr val="0C175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171459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latin typeface="Montserrat" panose="00000500000000000000" pitchFamily="2" charset="0"/>
                <a:ea typeface="Arial"/>
                <a:cs typeface="Arial"/>
                <a:sym typeface="Helvetica Neue UltraLight"/>
              </a:rPr>
              <a:t>Solve Practice Opportunities</a:t>
            </a:r>
          </a:p>
        </p:txBody>
      </p:sp>
      <p:sp>
        <p:nvSpPr>
          <p:cNvPr id="20" name="Shape 288">
            <a:extLst>
              <a:ext uri="{FF2B5EF4-FFF2-40B4-BE49-F238E27FC236}">
                <a16:creationId xmlns:a16="http://schemas.microsoft.com/office/drawing/2014/main" id="{397AE90D-D0E2-12A6-2FA1-5A72AC921DA2}"/>
              </a:ext>
            </a:extLst>
          </p:cNvPr>
          <p:cNvSpPr/>
          <p:nvPr/>
        </p:nvSpPr>
        <p:spPr>
          <a:xfrm>
            <a:off x="5913876" y="984242"/>
            <a:ext cx="2743200" cy="2743200"/>
          </a:xfrm>
          <a:prstGeom prst="ellipse">
            <a:avLst/>
          </a:prstGeom>
          <a:solidFill>
            <a:srgbClr val="11CCDD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 algn="ctr" defTabSz="171459" hangingPunct="0">
              <a:lnSpc>
                <a:spcPct val="11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0"/>
                    </a:srgbClr>
                  </a:outerShdw>
                </a:effectLst>
                <a:latin typeface="Montserrat" panose="00000500000000000000" pitchFamily="2" charset="0"/>
                <a:ea typeface="Arial"/>
                <a:cs typeface="Arial"/>
                <a:sym typeface="Helvetica Neue UltraLight"/>
              </a:rPr>
              <a:t>Ask Questions in the Q&amp;A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3EB966-64E8-3906-3376-E229B4D7B4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4777" y="4760059"/>
            <a:ext cx="1886749" cy="1492963"/>
          </a:xfrm>
          <a:prstGeom prst="rect">
            <a:avLst/>
          </a:prstGeom>
        </p:spPr>
      </p:pic>
      <p:sp>
        <p:nvSpPr>
          <p:cNvPr id="27" name="Shape 288">
            <a:extLst>
              <a:ext uri="{FF2B5EF4-FFF2-40B4-BE49-F238E27FC236}">
                <a16:creationId xmlns:a16="http://schemas.microsoft.com/office/drawing/2014/main" id="{294752F2-A63F-A72D-E1E8-1DEA8E26DD80}"/>
              </a:ext>
            </a:extLst>
          </p:cNvPr>
          <p:cNvSpPr/>
          <p:nvPr/>
        </p:nvSpPr>
        <p:spPr>
          <a:xfrm>
            <a:off x="8673558" y="2156459"/>
            <a:ext cx="2743200" cy="2743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 algn="ctr" defTabSz="171459" hangingPunct="0">
              <a:lnSpc>
                <a:spcPct val="110000"/>
              </a:lnSpc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0"/>
                    </a:srgbClr>
                  </a:outerShdw>
                </a:effectLst>
                <a:latin typeface="Montserrat" panose="00000500000000000000" pitchFamily="2" charset="0"/>
                <a:ea typeface="Arial"/>
                <a:cs typeface="Arial"/>
                <a:sym typeface="Helvetica Neue UltraLight"/>
              </a:rPr>
              <a:t>Complete All  Course Modules</a:t>
            </a:r>
          </a:p>
        </p:txBody>
      </p:sp>
    </p:spTree>
    <p:extLst>
      <p:ext uri="{BB962C8B-B14F-4D97-AF65-F5344CB8AC3E}">
        <p14:creationId xmlns:p14="http://schemas.microsoft.com/office/powerpoint/2010/main" val="3651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CAF0-E524-BE44-6F0C-BB3532458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A5B17-813B-7008-BB93-CF6086A4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39CA0-FBB5-64B2-2979-5AF7883B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398843D-DB65-9EDA-DBDA-A63BE70CE3A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Change the video quality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4BB8F-78F7-40F4-073E-668235B9E4A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96737-8A16-7514-65BC-6A4F053264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406"/>
          <a:stretch/>
        </p:blipFill>
        <p:spPr>
          <a:xfrm>
            <a:off x="969973" y="1999371"/>
            <a:ext cx="10252054" cy="3798756"/>
          </a:xfrm>
          <a:prstGeom prst="rect">
            <a:avLst/>
          </a:prstGeom>
        </p:spPr>
      </p:pic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BB915DB3-6BDE-F949-1E97-3F58A463ECE1}"/>
              </a:ext>
            </a:extLst>
          </p:cNvPr>
          <p:cNvCxnSpPr>
            <a:cxnSpLocks/>
          </p:cNvCxnSpPr>
          <p:nvPr/>
        </p:nvCxnSpPr>
        <p:spPr>
          <a:xfrm rot="10800000">
            <a:off x="4655128" y="1779323"/>
            <a:ext cx="2362235" cy="1976001"/>
          </a:xfrm>
          <a:prstGeom prst="curvedConnector3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B0F9CB-C433-9EED-4959-2F620B8EC0C6}"/>
              </a:ext>
            </a:extLst>
          </p:cNvPr>
          <p:cNvSpPr txBox="1"/>
          <p:nvPr/>
        </p:nvSpPr>
        <p:spPr>
          <a:xfrm>
            <a:off x="722168" y="692498"/>
            <a:ext cx="111672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algn="ctr">
              <a:defRPr sz="2000" b="0">
                <a:solidFill>
                  <a:srgbClr val="D56E48"/>
                </a:solidFill>
              </a:defRPr>
            </a:lvl1pPr>
          </a:lstStyle>
          <a:p>
            <a:r>
              <a:rPr lang="en-CA" dirty="0"/>
              <a:t>Udemy automatically optimizes video resolution based on your internet connection speed. Alternatively, you can select 360p, 480p, and 720p resolutions for the video quality. </a:t>
            </a:r>
          </a:p>
          <a:p>
            <a:r>
              <a:rPr lang="en-CA" dirty="0"/>
              <a:t>All course lectures are filmed with HD quality 1080p.</a:t>
            </a:r>
          </a:p>
        </p:txBody>
      </p:sp>
    </p:spTree>
    <p:extLst>
      <p:ext uri="{BB962C8B-B14F-4D97-AF65-F5344CB8AC3E}">
        <p14:creationId xmlns:p14="http://schemas.microsoft.com/office/powerpoint/2010/main" val="91134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47F0-3A3C-8B88-EA69-47D43DDC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EF4C2-BB0F-AA88-0EE5-3FBD43DB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6C8C8-2CAF-39FC-A646-319B421E24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7C074A5-6CBA-32CC-282E-07343ED3ACD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Change video Speeds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5D656-A283-9506-DF2A-EECF14A8028A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065E5-E798-47DF-56D1-E83AD6398D16}"/>
              </a:ext>
            </a:extLst>
          </p:cNvPr>
          <p:cNvSpPr txBox="1"/>
          <p:nvPr/>
        </p:nvSpPr>
        <p:spPr>
          <a:xfrm>
            <a:off x="1291488" y="839101"/>
            <a:ext cx="1034995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000" b="1">
                <a:solidFill>
                  <a:srgbClr val="9D399D"/>
                </a:solidFill>
              </a:defRPr>
            </a:lvl1pPr>
          </a:lstStyle>
          <a:p>
            <a:r>
              <a:rPr lang="en-CA" b="0" dirty="0">
                <a:solidFill>
                  <a:srgbClr val="D56E48"/>
                </a:solidFill>
              </a:rPr>
              <a:t>You have the option to play lectures at different speeds: (.5x, 1x, 1.25x, 1.5x or 2x)</a:t>
            </a:r>
          </a:p>
          <a:p>
            <a:r>
              <a:rPr lang="en-CA" b="0" dirty="0">
                <a:solidFill>
                  <a:srgbClr val="D56E48"/>
                </a:solidFill>
              </a:rPr>
              <a:t>In the bottom-left corner of the video, you can change the speed of the video.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8E4AAC-882B-00B4-9194-AAE36E15E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80" y="1833934"/>
            <a:ext cx="11641440" cy="3943960"/>
          </a:xfrm>
          <a:prstGeom prst="rect">
            <a:avLst/>
          </a:prstGeom>
        </p:spPr>
      </p:pic>
      <p:cxnSp>
        <p:nvCxnSpPr>
          <p:cNvPr id="8" name="Curved Connector 8">
            <a:extLst>
              <a:ext uri="{FF2B5EF4-FFF2-40B4-BE49-F238E27FC236}">
                <a16:creationId xmlns:a16="http://schemas.microsoft.com/office/drawing/2014/main" id="{E13A34B6-9750-54FA-378D-C2B635A4C722}"/>
              </a:ext>
            </a:extLst>
          </p:cNvPr>
          <p:cNvCxnSpPr>
            <a:cxnSpLocks/>
          </p:cNvCxnSpPr>
          <p:nvPr/>
        </p:nvCxnSpPr>
        <p:spPr>
          <a:xfrm flipV="1">
            <a:off x="1291488" y="1546987"/>
            <a:ext cx="2251812" cy="2183349"/>
          </a:xfrm>
          <a:prstGeom prst="curvedConnector3">
            <a:avLst/>
          </a:prstGeom>
          <a:ln w="5715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292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406</cp:revision>
  <dcterms:created xsi:type="dcterms:W3CDTF">2019-11-18T17:58:36Z</dcterms:created>
  <dcterms:modified xsi:type="dcterms:W3CDTF">2025-01-30T22:13:07Z</dcterms:modified>
</cp:coreProperties>
</file>