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565" r:id="rId2"/>
    <p:sldId id="566" r:id="rId3"/>
    <p:sldId id="569" r:id="rId4"/>
    <p:sldId id="4203" r:id="rId5"/>
    <p:sldId id="4197" r:id="rId6"/>
    <p:sldId id="4204" r:id="rId7"/>
    <p:sldId id="4207" r:id="rId8"/>
    <p:sldId id="4198" r:id="rId9"/>
    <p:sldId id="4199" r:id="rId10"/>
    <p:sldId id="4209" r:id="rId11"/>
    <p:sldId id="4202" r:id="rId12"/>
    <p:sldId id="4205" r:id="rId13"/>
    <p:sldId id="4208" r:id="rId14"/>
    <p:sldId id="4206" r:id="rId15"/>
    <p:sldId id="4190" r:id="rId16"/>
    <p:sldId id="27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E48"/>
    <a:srgbClr val="0C1752"/>
    <a:srgbClr val="11CCDD"/>
    <a:srgbClr val="F9F9F9"/>
    <a:srgbClr val="1BBFD1"/>
    <a:srgbClr val="E7C24C"/>
    <a:srgbClr val="FF0909"/>
    <a:srgbClr val="4472C4"/>
    <a:srgbClr val="D1C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721"/>
  </p:normalViewPr>
  <p:slideViewPr>
    <p:cSldViewPr snapToGrid="0" snapToObjects="1">
      <p:cViewPr varScale="1">
        <p:scale>
          <a:sx n="74" d="100"/>
          <a:sy n="74" d="100"/>
        </p:scale>
        <p:origin x="878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E807BE-4C48-4811-9199-FCF9A671B15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2AD765-0CA7-46DC-B8FA-E5BC97DE59A1}">
      <dgm:prSet phldrT="[Text]"/>
      <dgm:spPr>
        <a:solidFill>
          <a:srgbClr val="D56E48"/>
        </a:solidFill>
      </dgm:spPr>
      <dgm:t>
        <a:bodyPr/>
        <a:lstStyle/>
        <a:p>
          <a:r>
            <a:rPr lang="en-US" dirty="0">
              <a:latin typeface="Montserrat" panose="00000500000000000000" pitchFamily="2" charset="0"/>
            </a:rPr>
            <a:t>Content Creation: Drafts, rewrites, and improves text in Word, Outlook, and other apps.</a:t>
          </a:r>
        </a:p>
      </dgm:t>
    </dgm:pt>
    <dgm:pt modelId="{A1BC6E58-F6C7-4788-80E1-1866C480C874}" type="parTrans" cxnId="{3AAC872B-A98B-4F58-8C4E-A296F9DCE016}">
      <dgm:prSet/>
      <dgm:spPr/>
      <dgm:t>
        <a:bodyPr/>
        <a:lstStyle/>
        <a:p>
          <a:endParaRPr lang="en-US"/>
        </a:p>
      </dgm:t>
    </dgm:pt>
    <dgm:pt modelId="{9CA35D75-F0A9-48CD-89D1-24FA8D02F5EE}" type="sibTrans" cxnId="{3AAC872B-A98B-4F58-8C4E-A296F9DCE016}">
      <dgm:prSet/>
      <dgm:spPr/>
      <dgm:t>
        <a:bodyPr/>
        <a:lstStyle/>
        <a:p>
          <a:endParaRPr lang="en-US"/>
        </a:p>
      </dgm:t>
    </dgm:pt>
    <dgm:pt modelId="{BFE22A33-CB89-437A-BE4B-B6BA5FDFE3A8}">
      <dgm:prSet/>
      <dgm:spPr>
        <a:solidFill>
          <a:srgbClr val="002060"/>
        </a:solidFill>
      </dgm:spPr>
      <dgm:t>
        <a:bodyPr/>
        <a:lstStyle/>
        <a:p>
          <a:r>
            <a:rPr lang="en-US" dirty="0">
              <a:latin typeface="Montserrat" panose="00000500000000000000" pitchFamily="2" charset="0"/>
            </a:rPr>
            <a:t>Data Analysis: Analyzes data, summarizes trends, and creates visualizations in Excel.</a:t>
          </a:r>
        </a:p>
      </dgm:t>
    </dgm:pt>
    <dgm:pt modelId="{9AD78811-64F6-4490-A09B-4C0DF0FCB399}" type="parTrans" cxnId="{8E474421-935A-4FE1-82A4-87184A77B9A2}">
      <dgm:prSet/>
      <dgm:spPr/>
      <dgm:t>
        <a:bodyPr/>
        <a:lstStyle/>
        <a:p>
          <a:endParaRPr lang="en-US"/>
        </a:p>
      </dgm:t>
    </dgm:pt>
    <dgm:pt modelId="{0274BB1B-8CD0-4C1C-BCE2-F9EF8924F73D}" type="sibTrans" cxnId="{8E474421-935A-4FE1-82A4-87184A77B9A2}">
      <dgm:prSet/>
      <dgm:spPr/>
      <dgm:t>
        <a:bodyPr/>
        <a:lstStyle/>
        <a:p>
          <a:endParaRPr lang="en-US"/>
        </a:p>
      </dgm:t>
    </dgm:pt>
    <dgm:pt modelId="{FB113D7F-0DF7-43F6-A971-2F1D2D6DD90D}">
      <dgm:prSet/>
      <dgm:spPr>
        <a:solidFill>
          <a:srgbClr val="11CCDD"/>
        </a:solidFill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Task Automation: Automates workflows, schedules tasks, and organizes meetings in Outlook and Teams.</a:t>
          </a:r>
        </a:p>
      </dgm:t>
    </dgm:pt>
    <dgm:pt modelId="{145B2823-C24D-4530-8BFE-9896463E1D9C}" type="parTrans" cxnId="{B18D8BEE-86B4-44DE-9F36-150DA924BE03}">
      <dgm:prSet/>
      <dgm:spPr/>
      <dgm:t>
        <a:bodyPr/>
        <a:lstStyle/>
        <a:p>
          <a:endParaRPr lang="en-US"/>
        </a:p>
      </dgm:t>
    </dgm:pt>
    <dgm:pt modelId="{C983DE82-661D-4EE9-AD87-6ECD742B1249}" type="sibTrans" cxnId="{B18D8BEE-86B4-44DE-9F36-150DA924BE03}">
      <dgm:prSet/>
      <dgm:spPr/>
      <dgm:t>
        <a:bodyPr/>
        <a:lstStyle/>
        <a:p>
          <a:endParaRPr lang="en-US"/>
        </a:p>
      </dgm:t>
    </dgm:pt>
    <dgm:pt modelId="{29EF1422-E225-422C-A127-B8A093B09F89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Meeting Support: Summarizes discussions, action items, and generates notes in Teams.</a:t>
          </a:r>
        </a:p>
      </dgm:t>
    </dgm:pt>
    <dgm:pt modelId="{F7A50CB6-C27F-41E8-8912-4C26225048B0}" type="parTrans" cxnId="{6C67F588-B4C1-4C32-B4AF-E731241A38B9}">
      <dgm:prSet/>
      <dgm:spPr/>
      <dgm:t>
        <a:bodyPr/>
        <a:lstStyle/>
        <a:p>
          <a:endParaRPr lang="en-US"/>
        </a:p>
      </dgm:t>
    </dgm:pt>
    <dgm:pt modelId="{B72105B1-2440-44FD-A4F9-1988C144F773}" type="sibTrans" cxnId="{6C67F588-B4C1-4C32-B4AF-E731241A38B9}">
      <dgm:prSet/>
      <dgm:spPr/>
      <dgm:t>
        <a:bodyPr/>
        <a:lstStyle/>
        <a:p>
          <a:endParaRPr lang="en-US"/>
        </a:p>
      </dgm:t>
    </dgm:pt>
    <dgm:pt modelId="{E5BB813B-4701-4D97-87BD-38D67E392E37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Presentation Tools: Builds PowerPoint slides, suggests visuals, and creates speaker notes.</a:t>
          </a:r>
        </a:p>
      </dgm:t>
    </dgm:pt>
    <dgm:pt modelId="{0CAA0673-658D-4543-ADE3-F49DDB628F4A}" type="parTrans" cxnId="{85BDD0A0-BD63-4CC9-B53A-B37E23CB796E}">
      <dgm:prSet/>
      <dgm:spPr/>
      <dgm:t>
        <a:bodyPr/>
        <a:lstStyle/>
        <a:p>
          <a:endParaRPr lang="en-US"/>
        </a:p>
      </dgm:t>
    </dgm:pt>
    <dgm:pt modelId="{DACC1EA8-7BC3-4428-B237-92F8E7D0E028}" type="sibTrans" cxnId="{85BDD0A0-BD63-4CC9-B53A-B37E23CB796E}">
      <dgm:prSet/>
      <dgm:spPr/>
      <dgm:t>
        <a:bodyPr/>
        <a:lstStyle/>
        <a:p>
          <a:endParaRPr lang="en-US"/>
        </a:p>
      </dgm:t>
    </dgm:pt>
    <dgm:pt modelId="{A8E7D226-E08D-4C75-A069-7FFFA41E4E78}">
      <dgm:prSet/>
      <dgm:spPr>
        <a:solidFill>
          <a:srgbClr val="11CCDD"/>
        </a:solidFill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App Integration: Pulls and uses data across Word, Excel, PowerPoint, Teams, and SharePoint.</a:t>
          </a:r>
        </a:p>
      </dgm:t>
    </dgm:pt>
    <dgm:pt modelId="{0A64CF8C-B29E-4615-B037-B239508F2E66}" type="parTrans" cxnId="{91E95755-C406-461B-A8B5-A05A71358DA5}">
      <dgm:prSet/>
      <dgm:spPr/>
      <dgm:t>
        <a:bodyPr/>
        <a:lstStyle/>
        <a:p>
          <a:endParaRPr lang="en-US"/>
        </a:p>
      </dgm:t>
    </dgm:pt>
    <dgm:pt modelId="{F543DB3D-12A0-4316-8FF3-F00F223DE9DF}" type="sibTrans" cxnId="{91E95755-C406-461B-A8B5-A05A71358DA5}">
      <dgm:prSet/>
      <dgm:spPr/>
      <dgm:t>
        <a:bodyPr/>
        <a:lstStyle/>
        <a:p>
          <a:endParaRPr lang="en-US"/>
        </a:p>
      </dgm:t>
    </dgm:pt>
    <dgm:pt modelId="{8ADFB191-F987-4207-9D0D-16BA9DAA900C}">
      <dgm:prSet/>
      <dgm:spPr>
        <a:solidFill>
          <a:srgbClr val="0C1752"/>
        </a:solidFill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Knowledge Retrieval: Searches files and provides contextual insights using natural language.</a:t>
          </a:r>
        </a:p>
      </dgm:t>
    </dgm:pt>
    <dgm:pt modelId="{2D39A701-D5D5-44C6-9B6F-D1E082E3E8CF}" type="parTrans" cxnId="{F8760AE4-1564-40E4-AE46-A6CA2DC64E5B}">
      <dgm:prSet/>
      <dgm:spPr/>
      <dgm:t>
        <a:bodyPr/>
        <a:lstStyle/>
        <a:p>
          <a:endParaRPr lang="en-US"/>
        </a:p>
      </dgm:t>
    </dgm:pt>
    <dgm:pt modelId="{67B526DD-8AA8-40C4-90FA-EDDAF87B61EF}" type="sibTrans" cxnId="{F8760AE4-1564-40E4-AE46-A6CA2DC64E5B}">
      <dgm:prSet/>
      <dgm:spPr/>
      <dgm:t>
        <a:bodyPr/>
        <a:lstStyle/>
        <a:p>
          <a:endParaRPr lang="en-US"/>
        </a:p>
      </dgm:t>
    </dgm:pt>
    <dgm:pt modelId="{44C5C719-76B2-41B6-855F-6BDF0FABD02B}">
      <dgm:prSet/>
      <dgm:spPr>
        <a:solidFill>
          <a:srgbClr val="D56E48"/>
        </a:solidFill>
      </dgm:spPr>
      <dgm:t>
        <a:bodyPr/>
        <a:lstStyle/>
        <a:p>
          <a:r>
            <a:rPr lang="en-US">
              <a:latin typeface="Montserrat" panose="00000500000000000000" pitchFamily="2" charset="0"/>
            </a:rPr>
            <a:t>Coding Assistance: Generates code snippets, debugs, and helps in Visual Studio.</a:t>
          </a:r>
        </a:p>
      </dgm:t>
    </dgm:pt>
    <dgm:pt modelId="{080655A0-C2F1-4C62-9963-4CCA006AC1C3}" type="parTrans" cxnId="{22533B48-0987-42CA-8321-75AD31DCA8A5}">
      <dgm:prSet/>
      <dgm:spPr/>
      <dgm:t>
        <a:bodyPr/>
        <a:lstStyle/>
        <a:p>
          <a:endParaRPr lang="en-US"/>
        </a:p>
      </dgm:t>
    </dgm:pt>
    <dgm:pt modelId="{21C2B87B-8D07-4295-9C11-4479DD314843}" type="sibTrans" cxnId="{22533B48-0987-42CA-8321-75AD31DCA8A5}">
      <dgm:prSet/>
      <dgm:spPr/>
      <dgm:t>
        <a:bodyPr/>
        <a:lstStyle/>
        <a:p>
          <a:endParaRPr lang="en-US"/>
        </a:p>
      </dgm:t>
    </dgm:pt>
    <dgm:pt modelId="{D50CBFD2-DC14-43B3-B0F1-ED6D44A9145B}" type="pres">
      <dgm:prSet presAssocID="{EBE807BE-4C48-4811-9199-FCF9A671B15A}" presName="diagram" presStyleCnt="0">
        <dgm:presLayoutVars>
          <dgm:dir/>
          <dgm:resizeHandles val="exact"/>
        </dgm:presLayoutVars>
      </dgm:prSet>
      <dgm:spPr/>
    </dgm:pt>
    <dgm:pt modelId="{9AACAA92-E4E1-4A27-8A8C-0C40337DBC77}" type="pres">
      <dgm:prSet presAssocID="{342AD765-0CA7-46DC-B8FA-E5BC97DE59A1}" presName="node" presStyleLbl="node1" presStyleIdx="0" presStyleCnt="8">
        <dgm:presLayoutVars>
          <dgm:bulletEnabled val="1"/>
        </dgm:presLayoutVars>
      </dgm:prSet>
      <dgm:spPr/>
    </dgm:pt>
    <dgm:pt modelId="{B5E258E0-608B-4AED-9296-50E0D9DEE2A8}" type="pres">
      <dgm:prSet presAssocID="{9CA35D75-F0A9-48CD-89D1-24FA8D02F5EE}" presName="sibTrans" presStyleCnt="0"/>
      <dgm:spPr/>
    </dgm:pt>
    <dgm:pt modelId="{E8E41AA5-5216-4411-A39E-C328588F31AC}" type="pres">
      <dgm:prSet presAssocID="{BFE22A33-CB89-437A-BE4B-B6BA5FDFE3A8}" presName="node" presStyleLbl="node1" presStyleIdx="1" presStyleCnt="8">
        <dgm:presLayoutVars>
          <dgm:bulletEnabled val="1"/>
        </dgm:presLayoutVars>
      </dgm:prSet>
      <dgm:spPr/>
    </dgm:pt>
    <dgm:pt modelId="{F91BEB8C-BCDE-4735-8FEC-578089054432}" type="pres">
      <dgm:prSet presAssocID="{0274BB1B-8CD0-4C1C-BCE2-F9EF8924F73D}" presName="sibTrans" presStyleCnt="0"/>
      <dgm:spPr/>
    </dgm:pt>
    <dgm:pt modelId="{09A2E075-16F5-4663-A3C4-2B70306781DF}" type="pres">
      <dgm:prSet presAssocID="{FB113D7F-0DF7-43F6-A971-2F1D2D6DD90D}" presName="node" presStyleLbl="node1" presStyleIdx="2" presStyleCnt="8">
        <dgm:presLayoutVars>
          <dgm:bulletEnabled val="1"/>
        </dgm:presLayoutVars>
      </dgm:prSet>
      <dgm:spPr/>
    </dgm:pt>
    <dgm:pt modelId="{C392336E-B6FF-4473-B9CE-C3973F7D797E}" type="pres">
      <dgm:prSet presAssocID="{C983DE82-661D-4EE9-AD87-6ECD742B1249}" presName="sibTrans" presStyleCnt="0"/>
      <dgm:spPr/>
    </dgm:pt>
    <dgm:pt modelId="{11834B75-569D-46C0-B16F-579ABE9C2626}" type="pres">
      <dgm:prSet presAssocID="{29EF1422-E225-422C-A127-B8A093B09F89}" presName="node" presStyleLbl="node1" presStyleIdx="3" presStyleCnt="8">
        <dgm:presLayoutVars>
          <dgm:bulletEnabled val="1"/>
        </dgm:presLayoutVars>
      </dgm:prSet>
      <dgm:spPr/>
    </dgm:pt>
    <dgm:pt modelId="{BCB1AB07-95DA-401B-957E-E8086747BA82}" type="pres">
      <dgm:prSet presAssocID="{B72105B1-2440-44FD-A4F9-1988C144F773}" presName="sibTrans" presStyleCnt="0"/>
      <dgm:spPr/>
    </dgm:pt>
    <dgm:pt modelId="{A368180D-C12F-46EF-A475-162491AFFC06}" type="pres">
      <dgm:prSet presAssocID="{E5BB813B-4701-4D97-87BD-38D67E392E37}" presName="node" presStyleLbl="node1" presStyleIdx="4" presStyleCnt="8">
        <dgm:presLayoutVars>
          <dgm:bulletEnabled val="1"/>
        </dgm:presLayoutVars>
      </dgm:prSet>
      <dgm:spPr/>
    </dgm:pt>
    <dgm:pt modelId="{F0F499C4-5455-4617-9AD2-517A50795F07}" type="pres">
      <dgm:prSet presAssocID="{DACC1EA8-7BC3-4428-B237-92F8E7D0E028}" presName="sibTrans" presStyleCnt="0"/>
      <dgm:spPr/>
    </dgm:pt>
    <dgm:pt modelId="{ACE244B8-6A30-4AD0-BA81-3CABB16B219A}" type="pres">
      <dgm:prSet presAssocID="{A8E7D226-E08D-4C75-A069-7FFFA41E4E78}" presName="node" presStyleLbl="node1" presStyleIdx="5" presStyleCnt="8">
        <dgm:presLayoutVars>
          <dgm:bulletEnabled val="1"/>
        </dgm:presLayoutVars>
      </dgm:prSet>
      <dgm:spPr/>
    </dgm:pt>
    <dgm:pt modelId="{3C05D70F-9F59-4DDC-A7A1-3A074F297EA3}" type="pres">
      <dgm:prSet presAssocID="{F543DB3D-12A0-4316-8FF3-F00F223DE9DF}" presName="sibTrans" presStyleCnt="0"/>
      <dgm:spPr/>
    </dgm:pt>
    <dgm:pt modelId="{827D3C83-02D0-4BB6-A57C-BEFB0095F673}" type="pres">
      <dgm:prSet presAssocID="{8ADFB191-F987-4207-9D0D-16BA9DAA900C}" presName="node" presStyleLbl="node1" presStyleIdx="6" presStyleCnt="8">
        <dgm:presLayoutVars>
          <dgm:bulletEnabled val="1"/>
        </dgm:presLayoutVars>
      </dgm:prSet>
      <dgm:spPr/>
    </dgm:pt>
    <dgm:pt modelId="{D3AA52BA-EB7D-4AB2-86FB-5908D090FE7C}" type="pres">
      <dgm:prSet presAssocID="{67B526DD-8AA8-40C4-90FA-EDDAF87B61EF}" presName="sibTrans" presStyleCnt="0"/>
      <dgm:spPr/>
    </dgm:pt>
    <dgm:pt modelId="{4B67DEAA-2344-4209-9AF4-0E084D594786}" type="pres">
      <dgm:prSet presAssocID="{44C5C719-76B2-41B6-855F-6BDF0FABD02B}" presName="node" presStyleLbl="node1" presStyleIdx="7" presStyleCnt="8">
        <dgm:presLayoutVars>
          <dgm:bulletEnabled val="1"/>
        </dgm:presLayoutVars>
      </dgm:prSet>
      <dgm:spPr/>
    </dgm:pt>
  </dgm:ptLst>
  <dgm:cxnLst>
    <dgm:cxn modelId="{1740FA1D-277D-4993-B414-875A4A96ECFB}" type="presOf" srcId="{8ADFB191-F987-4207-9D0D-16BA9DAA900C}" destId="{827D3C83-02D0-4BB6-A57C-BEFB0095F673}" srcOrd="0" destOrd="0" presId="urn:microsoft.com/office/officeart/2005/8/layout/default"/>
    <dgm:cxn modelId="{8E474421-935A-4FE1-82A4-87184A77B9A2}" srcId="{EBE807BE-4C48-4811-9199-FCF9A671B15A}" destId="{BFE22A33-CB89-437A-BE4B-B6BA5FDFE3A8}" srcOrd="1" destOrd="0" parTransId="{9AD78811-64F6-4490-A09B-4C0DF0FCB399}" sibTransId="{0274BB1B-8CD0-4C1C-BCE2-F9EF8924F73D}"/>
    <dgm:cxn modelId="{6C5F0628-3BE2-40D6-B087-6DE84A1A8098}" type="presOf" srcId="{FB113D7F-0DF7-43F6-A971-2F1D2D6DD90D}" destId="{09A2E075-16F5-4663-A3C4-2B70306781DF}" srcOrd="0" destOrd="0" presId="urn:microsoft.com/office/officeart/2005/8/layout/default"/>
    <dgm:cxn modelId="{3AAC872B-A98B-4F58-8C4E-A296F9DCE016}" srcId="{EBE807BE-4C48-4811-9199-FCF9A671B15A}" destId="{342AD765-0CA7-46DC-B8FA-E5BC97DE59A1}" srcOrd="0" destOrd="0" parTransId="{A1BC6E58-F6C7-4788-80E1-1866C480C874}" sibTransId="{9CA35D75-F0A9-48CD-89D1-24FA8D02F5EE}"/>
    <dgm:cxn modelId="{F6FC9C2C-7A86-42A4-9F8D-9F0C5FD4CD7A}" type="presOf" srcId="{342AD765-0CA7-46DC-B8FA-E5BC97DE59A1}" destId="{9AACAA92-E4E1-4A27-8A8C-0C40337DBC77}" srcOrd="0" destOrd="0" presId="urn:microsoft.com/office/officeart/2005/8/layout/default"/>
    <dgm:cxn modelId="{BB0DA22C-AC8D-4682-B26C-0104655E8261}" type="presOf" srcId="{A8E7D226-E08D-4C75-A069-7FFFA41E4E78}" destId="{ACE244B8-6A30-4AD0-BA81-3CABB16B219A}" srcOrd="0" destOrd="0" presId="urn:microsoft.com/office/officeart/2005/8/layout/default"/>
    <dgm:cxn modelId="{EBF9A946-DE2E-4D1C-9CEE-7AE06D5D1155}" type="presOf" srcId="{BFE22A33-CB89-437A-BE4B-B6BA5FDFE3A8}" destId="{E8E41AA5-5216-4411-A39E-C328588F31AC}" srcOrd="0" destOrd="0" presId="urn:microsoft.com/office/officeart/2005/8/layout/default"/>
    <dgm:cxn modelId="{22533B48-0987-42CA-8321-75AD31DCA8A5}" srcId="{EBE807BE-4C48-4811-9199-FCF9A671B15A}" destId="{44C5C719-76B2-41B6-855F-6BDF0FABD02B}" srcOrd="7" destOrd="0" parTransId="{080655A0-C2F1-4C62-9963-4CCA006AC1C3}" sibTransId="{21C2B87B-8D07-4295-9C11-4479DD314843}"/>
    <dgm:cxn modelId="{E0A74C6A-29D5-43FC-BBDF-EB21AF2D1F4A}" type="presOf" srcId="{29EF1422-E225-422C-A127-B8A093B09F89}" destId="{11834B75-569D-46C0-B16F-579ABE9C2626}" srcOrd="0" destOrd="0" presId="urn:microsoft.com/office/officeart/2005/8/layout/default"/>
    <dgm:cxn modelId="{91E95755-C406-461B-A8B5-A05A71358DA5}" srcId="{EBE807BE-4C48-4811-9199-FCF9A671B15A}" destId="{A8E7D226-E08D-4C75-A069-7FFFA41E4E78}" srcOrd="5" destOrd="0" parTransId="{0A64CF8C-B29E-4615-B037-B239508F2E66}" sibTransId="{F543DB3D-12A0-4316-8FF3-F00F223DE9DF}"/>
    <dgm:cxn modelId="{6C67F588-B4C1-4C32-B4AF-E731241A38B9}" srcId="{EBE807BE-4C48-4811-9199-FCF9A671B15A}" destId="{29EF1422-E225-422C-A127-B8A093B09F89}" srcOrd="3" destOrd="0" parTransId="{F7A50CB6-C27F-41E8-8912-4C26225048B0}" sibTransId="{B72105B1-2440-44FD-A4F9-1988C144F773}"/>
    <dgm:cxn modelId="{85BDD0A0-BD63-4CC9-B53A-B37E23CB796E}" srcId="{EBE807BE-4C48-4811-9199-FCF9A671B15A}" destId="{E5BB813B-4701-4D97-87BD-38D67E392E37}" srcOrd="4" destOrd="0" parTransId="{0CAA0673-658D-4543-ADE3-F49DDB628F4A}" sibTransId="{DACC1EA8-7BC3-4428-B237-92F8E7D0E028}"/>
    <dgm:cxn modelId="{E8CD82D6-A596-42EF-977F-C282894A4AB8}" type="presOf" srcId="{E5BB813B-4701-4D97-87BD-38D67E392E37}" destId="{A368180D-C12F-46EF-A475-162491AFFC06}" srcOrd="0" destOrd="0" presId="urn:microsoft.com/office/officeart/2005/8/layout/default"/>
    <dgm:cxn modelId="{F8760AE4-1564-40E4-AE46-A6CA2DC64E5B}" srcId="{EBE807BE-4C48-4811-9199-FCF9A671B15A}" destId="{8ADFB191-F987-4207-9D0D-16BA9DAA900C}" srcOrd="6" destOrd="0" parTransId="{2D39A701-D5D5-44C6-9B6F-D1E082E3E8CF}" sibTransId="{67B526DD-8AA8-40C4-90FA-EDDAF87B61EF}"/>
    <dgm:cxn modelId="{9663ECE6-B496-4CCA-A311-0956F27C75E2}" type="presOf" srcId="{44C5C719-76B2-41B6-855F-6BDF0FABD02B}" destId="{4B67DEAA-2344-4209-9AF4-0E084D594786}" srcOrd="0" destOrd="0" presId="urn:microsoft.com/office/officeart/2005/8/layout/default"/>
    <dgm:cxn modelId="{B18D8BEE-86B4-44DE-9F36-150DA924BE03}" srcId="{EBE807BE-4C48-4811-9199-FCF9A671B15A}" destId="{FB113D7F-0DF7-43F6-A971-2F1D2D6DD90D}" srcOrd="2" destOrd="0" parTransId="{145B2823-C24D-4530-8BFE-9896463E1D9C}" sibTransId="{C983DE82-661D-4EE9-AD87-6ECD742B1249}"/>
    <dgm:cxn modelId="{DD1EA0F1-4B72-4C4A-8003-B42B7823AAB0}" type="presOf" srcId="{EBE807BE-4C48-4811-9199-FCF9A671B15A}" destId="{D50CBFD2-DC14-43B3-B0F1-ED6D44A9145B}" srcOrd="0" destOrd="0" presId="urn:microsoft.com/office/officeart/2005/8/layout/default"/>
    <dgm:cxn modelId="{FB084611-71B7-43F6-A661-5B93E61C07F1}" type="presParOf" srcId="{D50CBFD2-DC14-43B3-B0F1-ED6D44A9145B}" destId="{9AACAA92-E4E1-4A27-8A8C-0C40337DBC77}" srcOrd="0" destOrd="0" presId="urn:microsoft.com/office/officeart/2005/8/layout/default"/>
    <dgm:cxn modelId="{9E0ED811-F992-4571-8564-C8B1C1C90A53}" type="presParOf" srcId="{D50CBFD2-DC14-43B3-B0F1-ED6D44A9145B}" destId="{B5E258E0-608B-4AED-9296-50E0D9DEE2A8}" srcOrd="1" destOrd="0" presId="urn:microsoft.com/office/officeart/2005/8/layout/default"/>
    <dgm:cxn modelId="{09D2FAC8-26F7-43A6-9F4F-5065721123F9}" type="presParOf" srcId="{D50CBFD2-DC14-43B3-B0F1-ED6D44A9145B}" destId="{E8E41AA5-5216-4411-A39E-C328588F31AC}" srcOrd="2" destOrd="0" presId="urn:microsoft.com/office/officeart/2005/8/layout/default"/>
    <dgm:cxn modelId="{D03B9CC4-4192-46A0-B2D0-93A89D99A517}" type="presParOf" srcId="{D50CBFD2-DC14-43B3-B0F1-ED6D44A9145B}" destId="{F91BEB8C-BCDE-4735-8FEC-578089054432}" srcOrd="3" destOrd="0" presId="urn:microsoft.com/office/officeart/2005/8/layout/default"/>
    <dgm:cxn modelId="{104754EF-52BA-4A01-B742-A2791A58D4FA}" type="presParOf" srcId="{D50CBFD2-DC14-43B3-B0F1-ED6D44A9145B}" destId="{09A2E075-16F5-4663-A3C4-2B70306781DF}" srcOrd="4" destOrd="0" presId="urn:microsoft.com/office/officeart/2005/8/layout/default"/>
    <dgm:cxn modelId="{AB43C137-03D3-44EA-859F-AF0CA28ED181}" type="presParOf" srcId="{D50CBFD2-DC14-43B3-B0F1-ED6D44A9145B}" destId="{C392336E-B6FF-4473-B9CE-C3973F7D797E}" srcOrd="5" destOrd="0" presId="urn:microsoft.com/office/officeart/2005/8/layout/default"/>
    <dgm:cxn modelId="{BC4E9958-C9D5-4C43-9E75-86836125A7BF}" type="presParOf" srcId="{D50CBFD2-DC14-43B3-B0F1-ED6D44A9145B}" destId="{11834B75-569D-46C0-B16F-579ABE9C2626}" srcOrd="6" destOrd="0" presId="urn:microsoft.com/office/officeart/2005/8/layout/default"/>
    <dgm:cxn modelId="{EE4BE81C-1F55-4F41-9957-3CE531A949C0}" type="presParOf" srcId="{D50CBFD2-DC14-43B3-B0F1-ED6D44A9145B}" destId="{BCB1AB07-95DA-401B-957E-E8086747BA82}" srcOrd="7" destOrd="0" presId="urn:microsoft.com/office/officeart/2005/8/layout/default"/>
    <dgm:cxn modelId="{1FD1737D-7552-4D9A-B210-BDB55A70147E}" type="presParOf" srcId="{D50CBFD2-DC14-43B3-B0F1-ED6D44A9145B}" destId="{A368180D-C12F-46EF-A475-162491AFFC06}" srcOrd="8" destOrd="0" presId="urn:microsoft.com/office/officeart/2005/8/layout/default"/>
    <dgm:cxn modelId="{FEEFF620-9839-4D70-8C0E-965EBC9B852D}" type="presParOf" srcId="{D50CBFD2-DC14-43B3-B0F1-ED6D44A9145B}" destId="{F0F499C4-5455-4617-9AD2-517A50795F07}" srcOrd="9" destOrd="0" presId="urn:microsoft.com/office/officeart/2005/8/layout/default"/>
    <dgm:cxn modelId="{C51FE6F9-CB5A-48C7-AB66-05B908FA9BDA}" type="presParOf" srcId="{D50CBFD2-DC14-43B3-B0F1-ED6D44A9145B}" destId="{ACE244B8-6A30-4AD0-BA81-3CABB16B219A}" srcOrd="10" destOrd="0" presId="urn:microsoft.com/office/officeart/2005/8/layout/default"/>
    <dgm:cxn modelId="{FF4240AF-D4CA-4172-A0E6-B4FE9362398B}" type="presParOf" srcId="{D50CBFD2-DC14-43B3-B0F1-ED6D44A9145B}" destId="{3C05D70F-9F59-4DDC-A7A1-3A074F297EA3}" srcOrd="11" destOrd="0" presId="urn:microsoft.com/office/officeart/2005/8/layout/default"/>
    <dgm:cxn modelId="{C4B9FE6A-2764-4C2B-BE59-84B394638B14}" type="presParOf" srcId="{D50CBFD2-DC14-43B3-B0F1-ED6D44A9145B}" destId="{827D3C83-02D0-4BB6-A57C-BEFB0095F673}" srcOrd="12" destOrd="0" presId="urn:microsoft.com/office/officeart/2005/8/layout/default"/>
    <dgm:cxn modelId="{73054613-5007-4275-8AB4-A0CB515BD808}" type="presParOf" srcId="{D50CBFD2-DC14-43B3-B0F1-ED6D44A9145B}" destId="{D3AA52BA-EB7D-4AB2-86FB-5908D090FE7C}" srcOrd="13" destOrd="0" presId="urn:microsoft.com/office/officeart/2005/8/layout/default"/>
    <dgm:cxn modelId="{67977ACF-61B2-4028-948B-80275799641F}" type="presParOf" srcId="{D50CBFD2-DC14-43B3-B0F1-ED6D44A9145B}" destId="{4B67DEAA-2344-4209-9AF4-0E084D59478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CAA92-E4E1-4A27-8A8C-0C40337DBC77}">
      <dsp:nvSpPr>
        <dsp:cNvPr id="0" name=""/>
        <dsp:cNvSpPr/>
      </dsp:nvSpPr>
      <dsp:spPr>
        <a:xfrm>
          <a:off x="3354" y="823159"/>
          <a:ext cx="2661402" cy="1596841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Montserrat" panose="00000500000000000000" pitchFamily="2" charset="0"/>
            </a:rPr>
            <a:t>Content Creation: Drafts, rewrites, and improves text in Word, Outlook, and other apps.</a:t>
          </a:r>
        </a:p>
      </dsp:txBody>
      <dsp:txXfrm>
        <a:off x="3354" y="823159"/>
        <a:ext cx="2661402" cy="1596841"/>
      </dsp:txXfrm>
    </dsp:sp>
    <dsp:sp modelId="{E8E41AA5-5216-4411-A39E-C328588F31AC}">
      <dsp:nvSpPr>
        <dsp:cNvPr id="0" name=""/>
        <dsp:cNvSpPr/>
      </dsp:nvSpPr>
      <dsp:spPr>
        <a:xfrm>
          <a:off x="2930897" y="823159"/>
          <a:ext cx="2661402" cy="1596841"/>
        </a:xfrm>
        <a:prstGeom prst="rect">
          <a:avLst/>
        </a:prstGeom>
        <a:solidFill>
          <a:srgbClr val="00206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Montserrat" panose="00000500000000000000" pitchFamily="2" charset="0"/>
            </a:rPr>
            <a:t>Data Analysis: Analyzes data, summarizes trends, and creates visualizations in Excel.</a:t>
          </a:r>
        </a:p>
      </dsp:txBody>
      <dsp:txXfrm>
        <a:off x="2930897" y="823159"/>
        <a:ext cx="2661402" cy="1596841"/>
      </dsp:txXfrm>
    </dsp:sp>
    <dsp:sp modelId="{09A2E075-16F5-4663-A3C4-2B70306781DF}">
      <dsp:nvSpPr>
        <dsp:cNvPr id="0" name=""/>
        <dsp:cNvSpPr/>
      </dsp:nvSpPr>
      <dsp:spPr>
        <a:xfrm>
          <a:off x="5858440" y="823159"/>
          <a:ext cx="2661402" cy="1596841"/>
        </a:xfrm>
        <a:prstGeom prst="rect">
          <a:avLst/>
        </a:prstGeom>
        <a:solidFill>
          <a:srgbClr val="11CC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Montserrat" panose="00000500000000000000" pitchFamily="2" charset="0"/>
            </a:rPr>
            <a:t>Task Automation: Automates workflows, schedules tasks, and organizes meetings in Outlook and Teams.</a:t>
          </a:r>
        </a:p>
      </dsp:txBody>
      <dsp:txXfrm>
        <a:off x="5858440" y="823159"/>
        <a:ext cx="2661402" cy="1596841"/>
      </dsp:txXfrm>
    </dsp:sp>
    <dsp:sp modelId="{11834B75-569D-46C0-B16F-579ABE9C2626}">
      <dsp:nvSpPr>
        <dsp:cNvPr id="0" name=""/>
        <dsp:cNvSpPr/>
      </dsp:nvSpPr>
      <dsp:spPr>
        <a:xfrm>
          <a:off x="8785982" y="823159"/>
          <a:ext cx="2661402" cy="1596841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Montserrat" panose="00000500000000000000" pitchFamily="2" charset="0"/>
            </a:rPr>
            <a:t>Meeting Support: Summarizes discussions, action items, and generates notes in Teams.</a:t>
          </a:r>
        </a:p>
      </dsp:txBody>
      <dsp:txXfrm>
        <a:off x="8785982" y="823159"/>
        <a:ext cx="2661402" cy="1596841"/>
      </dsp:txXfrm>
    </dsp:sp>
    <dsp:sp modelId="{A368180D-C12F-46EF-A475-162491AFFC06}">
      <dsp:nvSpPr>
        <dsp:cNvPr id="0" name=""/>
        <dsp:cNvSpPr/>
      </dsp:nvSpPr>
      <dsp:spPr>
        <a:xfrm>
          <a:off x="3354" y="2686141"/>
          <a:ext cx="2661402" cy="1596841"/>
        </a:xfrm>
        <a:prstGeom prst="rect">
          <a:avLst/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Montserrat" panose="00000500000000000000" pitchFamily="2" charset="0"/>
            </a:rPr>
            <a:t>Presentation Tools: Builds PowerPoint slides, suggests visuals, and creates speaker notes.</a:t>
          </a:r>
        </a:p>
      </dsp:txBody>
      <dsp:txXfrm>
        <a:off x="3354" y="2686141"/>
        <a:ext cx="2661402" cy="1596841"/>
      </dsp:txXfrm>
    </dsp:sp>
    <dsp:sp modelId="{ACE244B8-6A30-4AD0-BA81-3CABB16B219A}">
      <dsp:nvSpPr>
        <dsp:cNvPr id="0" name=""/>
        <dsp:cNvSpPr/>
      </dsp:nvSpPr>
      <dsp:spPr>
        <a:xfrm>
          <a:off x="2930897" y="2686141"/>
          <a:ext cx="2661402" cy="1596841"/>
        </a:xfrm>
        <a:prstGeom prst="rect">
          <a:avLst/>
        </a:prstGeom>
        <a:solidFill>
          <a:srgbClr val="11CC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Montserrat" panose="00000500000000000000" pitchFamily="2" charset="0"/>
            </a:rPr>
            <a:t>App Integration: Pulls and uses data across Word, Excel, PowerPoint, Teams, and SharePoint.</a:t>
          </a:r>
        </a:p>
      </dsp:txBody>
      <dsp:txXfrm>
        <a:off x="2930897" y="2686141"/>
        <a:ext cx="2661402" cy="1596841"/>
      </dsp:txXfrm>
    </dsp:sp>
    <dsp:sp modelId="{827D3C83-02D0-4BB6-A57C-BEFB0095F673}">
      <dsp:nvSpPr>
        <dsp:cNvPr id="0" name=""/>
        <dsp:cNvSpPr/>
      </dsp:nvSpPr>
      <dsp:spPr>
        <a:xfrm>
          <a:off x="5858440" y="2686141"/>
          <a:ext cx="2661402" cy="1596841"/>
        </a:xfrm>
        <a:prstGeom prst="rect">
          <a:avLst/>
        </a:prstGeom>
        <a:solidFill>
          <a:srgbClr val="0C175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Montserrat" panose="00000500000000000000" pitchFamily="2" charset="0"/>
            </a:rPr>
            <a:t>Knowledge Retrieval: Searches files and provides contextual insights using natural language.</a:t>
          </a:r>
        </a:p>
      </dsp:txBody>
      <dsp:txXfrm>
        <a:off x="5858440" y="2686141"/>
        <a:ext cx="2661402" cy="1596841"/>
      </dsp:txXfrm>
    </dsp:sp>
    <dsp:sp modelId="{4B67DEAA-2344-4209-9AF4-0E084D594786}">
      <dsp:nvSpPr>
        <dsp:cNvPr id="0" name=""/>
        <dsp:cNvSpPr/>
      </dsp:nvSpPr>
      <dsp:spPr>
        <a:xfrm>
          <a:off x="8785982" y="2686141"/>
          <a:ext cx="2661402" cy="1596841"/>
        </a:xfrm>
        <a:prstGeom prst="rect">
          <a:avLst/>
        </a:prstGeom>
        <a:solidFill>
          <a:srgbClr val="D56E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Montserrat" panose="00000500000000000000" pitchFamily="2" charset="0"/>
            </a:rPr>
            <a:t>Coding Assistance: Generates code snippets, debugs, and helps in Visual Studio.</a:t>
          </a:r>
        </a:p>
      </dsp:txBody>
      <dsp:txXfrm>
        <a:off x="8785982" y="2686141"/>
        <a:ext cx="2661402" cy="1596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911D1-6589-4D4A-810A-D1CB24D30600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34E27-21C0-AB42-9720-9468F68AD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57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6ED6F-859A-B746-837E-C5D978EC3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6CAE93-A6A2-054F-8C31-54E8ABF6A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ADB13-4A11-2643-B65C-065BE177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C779B-2DF9-41ED-BDF6-094A96BB5831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DD79-905B-054B-B597-6AB72529A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D4DF4-5AD9-8C41-9C38-63470B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4858-278B-D14B-9123-9451D8F7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8E07C-511F-3A43-84A6-101101291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27FEB-35FC-E245-9B8A-12B95965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0BBC8-E478-43C9-A4F1-EDD4F72015DC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77081-9459-C64F-895D-A9A37C0D0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C1E24-D886-5444-8983-468379B7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03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7F08AD-56F2-8141-B3EC-B0792780C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7A58ED-0A7F-F541-B86D-47050570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2861A-7351-3846-BCB0-C5618DA0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1BB6-29D9-437A-B4EB-C48447ACC5C8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1FD98-D553-4C46-941B-9CF2C56A1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676D-8472-4F4A-A337-CF5E8C49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0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93AB-04A1-834E-A498-C252C111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534D4-4817-FF44-8044-9A872518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8C4A-8264-ED4C-B758-FA62E7CC3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83053-3D74-4D22-89B3-9024BA4F287F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AE0D2-BE66-FF45-B7B1-F69E22F0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B4184-A60F-6246-8A9A-79DD6FEC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04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2D0B-A98C-6E4C-9A34-47981F0C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5EE8E-C392-5E47-ADCB-A446128C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14B18-53C2-D548-8CFF-5D7097F07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BCF6-84B7-49AA-A69F-35D95B9487C2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0654B-C8C3-F647-BDFC-BE54D2B2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63980-622B-334C-9137-9A866151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92288-ED8B-E34E-BAB6-1D26157B9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E68A-CA3F-9948-9F78-46C13FEE8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E62E7-8BD2-264E-A470-F8E73C9D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23621-D1A0-D241-B666-A457ACCAB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119D7-9FF6-460F-A484-0C02884C819E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69F7B-BD42-C44E-AA35-681E6A1C4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7368C-62E4-C243-98AE-B5BC9B4F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10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A85E-7345-A641-A78E-CFCE6B47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13C7-3C24-DC40-8DAD-E16482E60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90715-8982-4245-AC34-4AFC280B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4CC337-7A68-B44F-A75F-2EAED4C8C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4BF17B-E9E2-5A4F-9564-4E8671A7A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A4340-16C5-D64A-954E-D207165B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3F2F9-9F59-4926-81E1-5AE7B5F13616}" type="datetime1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44C0C9-507A-DC40-9896-CAA4CCBF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C3C304-57C8-6848-8E40-051A6BFA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95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1005-2F0C-3F41-8F0D-B94FF1E8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6EC46B-9591-7147-B23E-808DFCDBE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5E9FE-B00F-4787-941B-81F5C60BF956}" type="datetime1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8438C-4B28-CC47-9F0D-D243C059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64186-1092-3244-AA0C-4F8C98EC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577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81ABCA-C9B4-2C4E-A11A-21473A2C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063A8-27AB-4485-9BAB-385A926DB554}" type="datetime1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8B611-5E83-0843-977C-16E1A2E8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3613-5124-BA4D-9CAB-52053A73D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5775-3C65-984A-BA3D-74F6AA54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6B8A-7DF2-254A-A58A-3F781F1A7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C9F2F-598A-9444-B48C-6BA9400EF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619B-B04E-A94F-B294-EE523AB8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EE9DF-0ED6-4B61-A1FD-8DD75280FE01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8418F-6D05-564F-ACAC-0CE18B41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2FA7B-E334-F841-9F55-8FE3994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720FD-C21B-F942-933E-C7F1539A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509F0-CB84-8346-88EC-B60FAB2391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B07D7-B626-4245-8DB7-641F9BE45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92CF3-BF8E-CC45-AFD1-29BF7888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4C01-5047-4D04-A79D-6D96B1DB76E2}" type="datetime1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EEA5E-B447-2945-A61F-23F43D1BA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Ryan Ahmed @Stemplicity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3110A-1EF4-4E47-BC27-95CCC22D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63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070BF-9A90-A245-B77A-28DCF3E4E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F1332-889D-FA43-A51D-33C48B35B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7FC81-D9EE-0347-B9BA-8E603587AC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29903-C382-4170-95C6-7F2CD4702B84}" type="datetime1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C4954-DDAB-064F-B985-8986B1132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Ryan Ahmed @Stemplicity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476A-2C89-5D4A-A893-BDE076899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372C-9768-B740-91C6-444FA6615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docs.google.com/document/d/1SHsGvNu752eBrBessQlwR9dnZkZDrmIRqF3YfDJKuK8/edit?usp=sharing" TargetMode="External"/><Relationship Id="rId4" Type="http://schemas.openxmlformats.org/officeDocument/2006/relationships/hyperlink" Target="https://copilot.microsoft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copilot.microsoft.com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ca/store/b/copilotpr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F529F-B86A-83C8-478E-307AC3091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82" y="-1"/>
            <a:ext cx="12198382" cy="6858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C403872-6FAD-0F11-5844-575593A583D8}"/>
              </a:ext>
            </a:extLst>
          </p:cNvPr>
          <p:cNvSpPr/>
          <p:nvPr/>
        </p:nvSpPr>
        <p:spPr>
          <a:xfrm>
            <a:off x="293915" y="489004"/>
            <a:ext cx="47434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INTRODUCTION TO MICROSOFT COPILOT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922CCA-AE82-A418-52D1-CBC82BEC1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F4F28-F4E7-F80A-9730-42FD1E4F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60A0EB-1474-466C-2046-9E991EE7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2EB18F-8B81-9D2C-F9C2-2FD4321FB5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902BA913-04D4-59A2-391C-6D4F26EDA27A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Microsoft 365 CoPilot? (paid)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6BCC5-7C85-9276-D1D5-4BE6F658B468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3B1DBF0-3E5D-A3AB-2544-0A9146540C98}"/>
              </a:ext>
            </a:extLst>
          </p:cNvPr>
          <p:cNvSpPr txBox="1">
            <a:spLocks/>
          </p:cNvSpPr>
          <p:nvPr/>
        </p:nvSpPr>
        <p:spPr>
          <a:xfrm>
            <a:off x="306242" y="844868"/>
            <a:ext cx="11885758" cy="27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Microsoft 365 Copilot is an AI-powered productivity tool that has real-time access to both your content and context in the Microsoft Graph. </a:t>
            </a:r>
          </a:p>
          <a:p>
            <a:r>
              <a:rPr lang="en-US" dirty="0"/>
              <a:t>This means it generates answers anchored in your business content — your documents, emails, calendar, chats, meetings, contacts and other business data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217E61-F1AD-13CE-2C91-F46F6F823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42" y="2137706"/>
            <a:ext cx="8735509" cy="36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96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01C20-AA7C-522B-5ABD-830EAED20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382271-4850-68C6-6E4F-6A57D5CEC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AB79AC-33E8-505D-0C3A-F325A326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D188CE77-8E14-8741-1305-E330E3DB4905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Microsoft CoPilot, CoPilot Pro, &amp; CoPilot 365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FA334D-31F0-D1F8-8F30-5FA1526FACBC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E5AAD7-EABA-67B2-EB14-9904E15ED2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24103"/>
              </p:ext>
            </p:extLst>
          </p:nvPr>
        </p:nvGraphicFramePr>
        <p:xfrm>
          <a:off x="579436" y="981202"/>
          <a:ext cx="10850563" cy="33945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7747">
                  <a:extLst>
                    <a:ext uri="{9D8B030D-6E8A-4147-A177-3AD203B41FA5}">
                      <a16:colId xmlns:a16="http://schemas.microsoft.com/office/drawing/2014/main" val="1334767618"/>
                    </a:ext>
                  </a:extLst>
                </a:gridCol>
                <a:gridCol w="3166178">
                  <a:extLst>
                    <a:ext uri="{9D8B030D-6E8A-4147-A177-3AD203B41FA5}">
                      <a16:colId xmlns:a16="http://schemas.microsoft.com/office/drawing/2014/main" val="1005046106"/>
                    </a:ext>
                  </a:extLst>
                </a:gridCol>
                <a:gridCol w="2791482">
                  <a:extLst>
                    <a:ext uri="{9D8B030D-6E8A-4147-A177-3AD203B41FA5}">
                      <a16:colId xmlns:a16="http://schemas.microsoft.com/office/drawing/2014/main" val="3931320894"/>
                    </a:ext>
                  </a:extLst>
                </a:gridCol>
                <a:gridCol w="2885156">
                  <a:extLst>
                    <a:ext uri="{9D8B030D-6E8A-4147-A177-3AD203B41FA5}">
                      <a16:colId xmlns:a16="http://schemas.microsoft.com/office/drawing/2014/main" val="2640097394"/>
                    </a:ext>
                  </a:extLst>
                </a:gridCol>
              </a:tblGrid>
              <a:tr h="44735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Montserrat" panose="00000500000000000000" pitchFamily="2" charset="0"/>
                        </a:rPr>
                        <a:t>Feature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Montserrat" panose="00000500000000000000" pitchFamily="2" charset="0"/>
                        </a:rPr>
                        <a:t>CoPilot (Free)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Montserrat" panose="00000500000000000000" pitchFamily="2" charset="0"/>
                        </a:rPr>
                        <a:t>CoPilot Pro (Paid)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Montserrat" panose="00000500000000000000" pitchFamily="2" charset="0"/>
                        </a:rPr>
                        <a:t>CoPilot for M365 (Paid)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extLst>
                  <a:ext uri="{0D108BD9-81ED-4DB2-BD59-A6C34878D82A}">
                    <a16:rowId xmlns:a16="http://schemas.microsoft.com/office/drawing/2014/main" val="2070927155"/>
                  </a:ext>
                </a:extLst>
              </a:tr>
              <a:tr h="24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Montserrat" panose="00000500000000000000" pitchFamily="2" charset="0"/>
                        </a:rPr>
                        <a:t>Cost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Montserrat" panose="00000500000000000000" pitchFamily="2" charset="0"/>
                        </a:rPr>
                        <a:t>Free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Montserrat" panose="00000500000000000000" pitchFamily="2" charset="0"/>
                        </a:rPr>
                        <a:t>Paid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Paid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extLst>
                  <a:ext uri="{0D108BD9-81ED-4DB2-BD59-A6C34878D82A}">
                    <a16:rowId xmlns:a16="http://schemas.microsoft.com/office/drawing/2014/main" val="3929675691"/>
                  </a:ext>
                </a:extLst>
              </a:tr>
              <a:tr h="267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Montserrat" panose="00000500000000000000" pitchFamily="2" charset="0"/>
                        </a:rPr>
                        <a:t>Target Audience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Montserrat" panose="00000500000000000000" pitchFamily="2" charset="0"/>
                        </a:rPr>
                        <a:t>Individuals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Montserrat" panose="00000500000000000000" pitchFamily="2" charset="0"/>
                        </a:rPr>
                        <a:t>General users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Enterprise and Teams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extLst>
                  <a:ext uri="{0D108BD9-81ED-4DB2-BD59-A6C34878D82A}">
                    <a16:rowId xmlns:a16="http://schemas.microsoft.com/office/drawing/2014/main" val="1838556994"/>
                  </a:ext>
                </a:extLst>
              </a:tr>
              <a:tr h="6688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Montserrat" panose="00000500000000000000" pitchFamily="2" charset="0"/>
                        </a:rPr>
                        <a:t>Model Access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Standard GPT-4 &amp; web grounding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Priority model access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Priority model access + CoPilot in M365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extLst>
                  <a:ext uri="{0D108BD9-81ED-4DB2-BD59-A6C34878D82A}">
                    <a16:rowId xmlns:a16="http://schemas.microsoft.com/office/drawing/2014/main" val="1635526400"/>
                  </a:ext>
                </a:extLst>
              </a:tr>
              <a:tr h="8902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Montserrat" panose="00000500000000000000" pitchFamily="2" charset="0"/>
                        </a:rPr>
                        <a:t>Integration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Montserrat" panose="00000500000000000000" pitchFamily="2" charset="0"/>
                        </a:rPr>
                        <a:t>Not integrated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Montserrat" panose="00000500000000000000" pitchFamily="2" charset="0"/>
                        </a:rPr>
                        <a:t>Integrated in Office tools like Word, Excel, PPT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Montserrat" panose="00000500000000000000" pitchFamily="2" charset="0"/>
                        </a:rPr>
                        <a:t>Integrated with Teams, Graph data (emails, chats, documents)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extLst>
                  <a:ext uri="{0D108BD9-81ED-4DB2-BD59-A6C34878D82A}">
                    <a16:rowId xmlns:a16="http://schemas.microsoft.com/office/drawing/2014/main" val="1651215566"/>
                  </a:ext>
                </a:extLst>
              </a:tr>
              <a:tr h="7356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  <a:latin typeface="Montserrat" panose="00000500000000000000" pitchFamily="2" charset="0"/>
                        </a:rPr>
                        <a:t>Customization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Montserrat" panose="00000500000000000000" pitchFamily="2" charset="0"/>
                        </a:rPr>
                        <a:t>Not available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Make your own using CoPilot GPT Builder (additional fee)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Montserrat" panose="00000500000000000000" pitchFamily="2" charset="0"/>
                        </a:rPr>
                        <a:t>Make your own using CoPilot Studio (additional fee)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5494" marR="5494" marT="5494" marB="0" anchor="ctr"/>
                </a:tc>
                <a:extLst>
                  <a:ext uri="{0D108BD9-81ED-4DB2-BD59-A6C34878D82A}">
                    <a16:rowId xmlns:a16="http://schemas.microsoft.com/office/drawing/2014/main" val="2549445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120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40CFD-6519-2382-71DD-5091220D0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D1A313-56C3-8E9B-943E-7590699DB9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DE2B05-8614-437B-FA24-247E3F5A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EC393A-24B0-6020-CF00-5C780CA634E6}"/>
              </a:ext>
            </a:extLst>
          </p:cNvPr>
          <p:cNvSpPr/>
          <p:nvPr/>
        </p:nvSpPr>
        <p:spPr>
          <a:xfrm>
            <a:off x="293914" y="793804"/>
            <a:ext cx="64705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HOW DOES COPILOT WORK?</a:t>
            </a:r>
            <a:endParaRPr lang="en-US" sz="4000" b="1" dirty="0">
              <a:solidFill>
                <a:schemeClr val="bg1"/>
              </a:solidFill>
              <a:latin typeface="Montserra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CD461D-4AD6-A3D1-B6AD-828575D96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9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D8917-6484-2C93-1246-59BF1B42C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8F46BC-8CBD-518D-C17A-47C39E583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C55B60-80FC-E7B6-E65F-0B18F2D24B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5103C8D1-D04B-4E32-0B1C-6FEA87B5F3BE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How does CoPilot 365 Work?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573B9E-FE77-79BC-7D1C-97B7247F4E4C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0EE8A3B-67B8-42FB-EC64-F508B3D32F5A}"/>
              </a:ext>
            </a:extLst>
          </p:cNvPr>
          <p:cNvSpPr txBox="1">
            <a:spLocks/>
          </p:cNvSpPr>
          <p:nvPr/>
        </p:nvSpPr>
        <p:spPr>
          <a:xfrm>
            <a:off x="154722" y="907669"/>
            <a:ext cx="11556196" cy="27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C3536E-55B1-B521-B3E7-51ED882F7E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997" y="790064"/>
            <a:ext cx="6643748" cy="39793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212860-02CD-5EB0-4EA0-3936EC2C056C}"/>
              </a:ext>
            </a:extLst>
          </p:cNvPr>
          <p:cNvSpPr txBox="1"/>
          <p:nvPr/>
        </p:nvSpPr>
        <p:spPr>
          <a:xfrm>
            <a:off x="490288" y="1211166"/>
            <a:ext cx="3988144" cy="3591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sz="1600" b="1" i="1" dirty="0"/>
              <a:t>User inputs a prompt in Copilot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/>
              <a:t>Copilot preprocesses the prompt using grounding, enhancing relevance.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/>
              <a:t>Grounded prompt is sent to the LLM, which generates a contextually relevant response.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b="1" i="1" dirty="0"/>
              <a:t>Copilot delivers the response back to the user.</a:t>
            </a:r>
          </a:p>
        </p:txBody>
      </p:sp>
    </p:spTree>
    <p:extLst>
      <p:ext uri="{BB962C8B-B14F-4D97-AF65-F5344CB8AC3E}">
        <p14:creationId xmlns:p14="http://schemas.microsoft.com/office/powerpoint/2010/main" val="1092847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93DB0-F8DC-09F8-36B6-8CC59F2EA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47B04F-877D-95C5-4C77-8F609E92E3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83946-2A92-C936-5886-9EC7F3C3B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1A2C4C-7FEB-9BC2-4ED8-1E4516774D0E}"/>
              </a:ext>
            </a:extLst>
          </p:cNvPr>
          <p:cNvSpPr/>
          <p:nvPr/>
        </p:nvSpPr>
        <p:spPr>
          <a:xfrm>
            <a:off x="293914" y="793804"/>
            <a:ext cx="647056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COPILOT LIVE DEMO</a:t>
            </a:r>
            <a:endParaRPr lang="en-US" sz="4000" b="1" dirty="0">
              <a:solidFill>
                <a:schemeClr val="bg1"/>
              </a:solidFill>
              <a:latin typeface="Montserrat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09092-8EA3-AECC-E0D0-12CAA1A4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281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A93B0-B7A6-F7F7-2245-043E6D23C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6B3081-48CD-AA00-F377-97724B56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56E6C0-AD73-D375-AEA8-31A58C7AF0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0B13DC28-8935-6DEB-C9E9-FDD8D841C034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Live Demo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7584AE-D8B4-970A-865F-B0DBF838B72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60CFE5-B49F-E281-D2D6-0F2667D6B923}"/>
              </a:ext>
            </a:extLst>
          </p:cNvPr>
          <p:cNvSpPr txBox="1"/>
          <p:nvPr/>
        </p:nvSpPr>
        <p:spPr>
          <a:xfrm>
            <a:off x="3450749" y="975169"/>
            <a:ext cx="43419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🔗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to explore CoPilot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4"/>
              </a:rPr>
              <a:t>CoPilot Signup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  <a:p>
            <a:pPr defTabSz="914446"/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💡 </a:t>
            </a:r>
            <a:r>
              <a:rPr lang="en-US" b="1" dirty="0">
                <a:solidFill>
                  <a:srgbClr val="000000"/>
                </a:solidFill>
                <a:latin typeface="Cambria" panose="02040503050406030204"/>
              </a:rPr>
              <a:t>Click here for AI Prompts</a:t>
            </a:r>
            <a:br>
              <a:rPr lang="en-US" dirty="0">
                <a:solidFill>
                  <a:srgbClr val="000000"/>
                </a:solidFill>
                <a:latin typeface="Cambria" panose="02040503050406030204"/>
              </a:rPr>
            </a:br>
            <a:r>
              <a:rPr lang="en-US" dirty="0">
                <a:solidFill>
                  <a:srgbClr val="000000"/>
                </a:solidFill>
                <a:latin typeface="Cambria" panose="02040503050406030204"/>
              </a:rPr>
              <a:t>		</a:t>
            </a:r>
            <a:r>
              <a:rPr lang="en-US" dirty="0">
                <a:solidFill>
                  <a:srgbClr val="000000"/>
                </a:solidFill>
                <a:latin typeface="Cambria" panose="02040503050406030204"/>
                <a:hlinkClick r:id="rId5"/>
              </a:rPr>
              <a:t>Explore Prompts</a:t>
            </a:r>
            <a:endParaRPr lang="en-US" dirty="0">
              <a:solidFill>
                <a:srgbClr val="000000"/>
              </a:solidFill>
              <a:latin typeface="Cambria" panose="02040503050406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FB5CDC-1808-8797-2CE8-E00C020C8E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8869" y="2271156"/>
            <a:ext cx="8063345" cy="43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76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909FB-E671-B17D-77BB-65311A51D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45C378-4A8E-9187-A206-DB4730F915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225B6F-0705-62E5-DF16-79898F062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90" y="1992488"/>
            <a:ext cx="5198017" cy="14365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EA9FA6F-A71D-92D5-9E16-A91F986E09CE}"/>
              </a:ext>
            </a:extLst>
          </p:cNvPr>
          <p:cNvSpPr/>
          <p:nvPr/>
        </p:nvSpPr>
        <p:spPr>
          <a:xfrm>
            <a:off x="3306715" y="3495040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615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B7DB-BCBE-A828-1B29-59CE5F63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A00F3E-34E9-EDA7-FF70-CABCEB35A8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FC6366-2BB7-A9D3-A415-8E7549D9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E58780E-F02C-56A3-8190-61E4FCAF2B2A}"/>
              </a:ext>
            </a:extLst>
          </p:cNvPr>
          <p:cNvSpPr/>
          <p:nvPr/>
        </p:nvSpPr>
        <p:spPr>
          <a:xfrm>
            <a:off x="293914" y="793804"/>
            <a:ext cx="55785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MODULE 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76AE06-3115-7DF7-7BB6-4939E913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313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655F7-D3CE-503A-06B0-415EBF4A4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4BE74D-72DE-1ECA-0B68-A8F5C0DF6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8C15DF-79C1-8260-335D-38302FEC0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DF172E0F-F674-1396-8D50-B98BB01F2670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Module Agenda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468BAF-A973-AA5C-D975-66C02CF52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42" y="907669"/>
            <a:ext cx="10198759" cy="5228971"/>
          </a:xfrm>
        </p:spPr>
        <p:txBody>
          <a:bodyPr>
            <a:normAutofit/>
          </a:bodyPr>
          <a:lstStyle/>
          <a:p>
            <a:pPr>
              <a:buClr>
                <a:srgbClr val="1BBFD1"/>
              </a:buClr>
            </a:pPr>
            <a:r>
              <a:rPr lang="en-US" sz="2000" dirty="0">
                <a:latin typeface="Montserrat" panose="00000500000000000000" pitchFamily="2" charset="0"/>
              </a:rPr>
              <a:t>What is Microsoft CoPilot?</a:t>
            </a:r>
          </a:p>
          <a:p>
            <a:pPr>
              <a:buClr>
                <a:srgbClr val="1BBFD1"/>
              </a:buClr>
            </a:pPr>
            <a:r>
              <a:rPr lang="en-US" sz="2000" dirty="0">
                <a:latin typeface="Montserrat" panose="00000500000000000000" pitchFamily="2" charset="0"/>
              </a:rPr>
              <a:t>CoPilot vs. CoPilot Pro vs. CoPilot 365</a:t>
            </a:r>
          </a:p>
          <a:p>
            <a:pPr>
              <a:buClr>
                <a:srgbClr val="1BBFD1"/>
              </a:buClr>
            </a:pPr>
            <a:r>
              <a:rPr lang="en-US" sz="2000" dirty="0">
                <a:latin typeface="Montserrat" panose="00000500000000000000" pitchFamily="2" charset="0"/>
              </a:rPr>
              <a:t>How does CoPilot work?</a:t>
            </a:r>
          </a:p>
          <a:p>
            <a:pPr>
              <a:buClr>
                <a:srgbClr val="1BBFD1"/>
              </a:buClr>
            </a:pPr>
            <a:r>
              <a:rPr lang="en-US" sz="2000" b="1" dirty="0">
                <a:latin typeface="Montserrat" panose="00000500000000000000" pitchFamily="2" charset="0"/>
              </a:rPr>
              <a:t>Live Demo: </a:t>
            </a:r>
            <a:r>
              <a:rPr lang="en-US" sz="2000" dirty="0">
                <a:latin typeface="Montserrat" panose="00000500000000000000" pitchFamily="2" charset="0"/>
              </a:rPr>
              <a:t>Microsoft CoPilot Capabilities</a:t>
            </a:r>
          </a:p>
          <a:p>
            <a:pPr>
              <a:buClr>
                <a:srgbClr val="1BBFD1"/>
              </a:buClr>
            </a:pP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A68AC4-8901-A54A-0C5D-14603BCF5981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</p:spTree>
    <p:extLst>
      <p:ext uri="{BB962C8B-B14F-4D97-AF65-F5344CB8AC3E}">
        <p14:creationId xmlns:p14="http://schemas.microsoft.com/office/powerpoint/2010/main" val="3419506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F009C-BC70-F41E-E85C-AB4BA7B84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5FE73E-F233-502C-6C36-CEF10F073EF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B05584-537E-BC69-3A07-9397EB529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5C37C86-8CBB-1B82-88F6-EF3C1BBF5084}"/>
              </a:ext>
            </a:extLst>
          </p:cNvPr>
          <p:cNvSpPr/>
          <p:nvPr/>
        </p:nvSpPr>
        <p:spPr>
          <a:xfrm>
            <a:off x="293914" y="793804"/>
            <a:ext cx="53899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MICROSOFT </a:t>
            </a:r>
            <a:r>
              <a:rPr lang="en-US" sz="4000" b="1" dirty="0">
                <a:solidFill>
                  <a:schemeClr val="bg1"/>
                </a:solidFill>
                <a:latin typeface="Montserrat" charset="0"/>
              </a:rPr>
              <a:t>COPILOT 101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AF497-3078-1D39-5F4A-9D51BB2A9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D5B60-D417-71CF-D7AB-F38C0996C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B618D7-4855-F7D9-760E-B27A658A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92C2F0-CBCE-285A-18DF-91A0C280F8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A4EBFAE5-269E-45F1-C234-3376EA98FD6A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Microsoft CoPilot?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84366-73BA-0DE6-57CF-F6E46E204482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7871365-49DA-8FB7-B89F-E070C58250CF}"/>
              </a:ext>
            </a:extLst>
          </p:cNvPr>
          <p:cNvSpPr txBox="1">
            <a:spLocks/>
          </p:cNvSpPr>
          <p:nvPr/>
        </p:nvSpPr>
        <p:spPr>
          <a:xfrm>
            <a:off x="154722" y="907669"/>
            <a:ext cx="11556196" cy="27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Microsoft Copilot is an AI-powered assistant designed to help you with a wide range of tasks. </a:t>
            </a:r>
          </a:p>
          <a:p>
            <a:r>
              <a:rPr lang="en-US" dirty="0"/>
              <a:t>It leverages advanced AI models, like GPT-4, to provide support in various areas such as productivity, information synthesis, and more.</a:t>
            </a:r>
          </a:p>
        </p:txBody>
      </p:sp>
      <p:pic>
        <p:nvPicPr>
          <p:cNvPr id="1026" name="Picture 2" descr="copilot-logo-color - Parsec Automation Corp.">
            <a:extLst>
              <a:ext uri="{FF2B5EF4-FFF2-40B4-BE49-F238E27FC236}">
                <a16:creationId xmlns:a16="http://schemas.microsoft.com/office/drawing/2014/main" id="{FA6B494F-092B-58AE-C907-370D91B4A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20" y="3329542"/>
            <a:ext cx="3494090" cy="108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CD56E0-5191-E142-E36C-654CB35C43EE}"/>
              </a:ext>
            </a:extLst>
          </p:cNvPr>
          <p:cNvSpPr txBox="1"/>
          <p:nvPr/>
        </p:nvSpPr>
        <p:spPr>
          <a:xfrm>
            <a:off x="3781403" y="1946363"/>
            <a:ext cx="6124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Montserrat" panose="00000500000000000000" pitchFamily="2" charset="0"/>
              </a:rPr>
              <a:t>Link: </a:t>
            </a:r>
            <a:r>
              <a:rPr lang="en-US" dirty="0">
                <a:latin typeface="Montserrat" panose="00000500000000000000" pitchFamily="2" charset="0"/>
                <a:hlinkClick r:id="rId5"/>
              </a:rPr>
              <a:t>https://copilot.microsoft.com/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BE3FDA-6E71-7984-5E2F-CF260B406C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0766" y="2420875"/>
            <a:ext cx="6005211" cy="311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91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A7378-EF3A-F402-769A-6CDDE16BA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93C019-24B2-CAFE-E1D1-94E4FCE20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83DC3-2928-9608-F832-2E3D98A384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638FAB58-BD57-BF82-2161-1755B3B8A937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Microsoft CoPilot Capabilities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40E273-98E0-7FFB-C6F1-ABD8F9754D06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7418547-5713-0B42-C5F1-97E72E042CCF}"/>
              </a:ext>
            </a:extLst>
          </p:cNvPr>
          <p:cNvSpPr txBox="1">
            <a:spLocks/>
          </p:cNvSpPr>
          <p:nvPr/>
        </p:nvSpPr>
        <p:spPr>
          <a:xfrm>
            <a:off x="154722" y="907669"/>
            <a:ext cx="11556196" cy="2731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96E9325-4EB9-399C-03BA-7B06DCE1D7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143248"/>
              </p:ext>
            </p:extLst>
          </p:nvPr>
        </p:nvGraphicFramePr>
        <p:xfrm>
          <a:off x="276565" y="105971"/>
          <a:ext cx="11450740" cy="5106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47754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9E1D2-9622-BC71-CCE2-7FDA2C6A0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4764EE-06DF-E5BD-F3F9-5FCD0A5016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17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55E73-AAD5-E137-3D10-57582957C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8279" y="2590801"/>
            <a:ext cx="7583721" cy="42636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C611DC1-405F-11BD-0FEA-DC5BB28DE81A}"/>
              </a:ext>
            </a:extLst>
          </p:cNvPr>
          <p:cNvSpPr/>
          <p:nvPr/>
        </p:nvSpPr>
        <p:spPr>
          <a:xfrm>
            <a:off x="293914" y="793804"/>
            <a:ext cx="64705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MICROSOFT </a:t>
            </a:r>
            <a:r>
              <a:rPr lang="en-US" sz="4000" b="1" dirty="0">
                <a:solidFill>
                  <a:schemeClr val="bg1"/>
                </a:solidFill>
                <a:latin typeface="Montserrat" charset="0"/>
              </a:rPr>
              <a:t>COPILOT Vs. COPILOT PRO Vs. MICROSOFT 365 COPILOT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CAC04-71CB-B302-6DFD-251F5551B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42" y="5586363"/>
            <a:ext cx="3856133" cy="1065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5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9405A-276A-563E-1865-4221BCC03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0500A-A967-9677-24D8-32B582278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1A3863-7C88-85D1-98AD-68B38AAE72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3F31238F-405C-2158-5214-6CB638EB5FB4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Microsoft CoPilot? (Free)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1EB22-0CA1-5AC7-4624-A5CFAD44895A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111009C-FD32-BF5E-4947-E280CDB3B762}"/>
              </a:ext>
            </a:extLst>
          </p:cNvPr>
          <p:cNvSpPr txBox="1">
            <a:spLocks/>
          </p:cNvSpPr>
          <p:nvPr/>
        </p:nvSpPr>
        <p:spPr>
          <a:xfrm>
            <a:off x="306242" y="844867"/>
            <a:ext cx="11092585" cy="3644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Microsoft Copilot is a free AI service that brings ChatGPT technology to the masses. </a:t>
            </a:r>
          </a:p>
          <a:p>
            <a:r>
              <a:rPr lang="en-US" dirty="0"/>
              <a:t>Copilot can assist in searching the web, creating content, generating images, and answering complex questions or queries.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EC037C-791E-ACEC-3E2D-CC7ED3478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802620"/>
              </p:ext>
            </p:extLst>
          </p:nvPr>
        </p:nvGraphicFramePr>
        <p:xfrm>
          <a:off x="154722" y="2014945"/>
          <a:ext cx="5650609" cy="36597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019">
                  <a:extLst>
                    <a:ext uri="{9D8B030D-6E8A-4147-A177-3AD203B41FA5}">
                      <a16:colId xmlns:a16="http://schemas.microsoft.com/office/drawing/2014/main" val="1527416320"/>
                    </a:ext>
                  </a:extLst>
                </a:gridCol>
                <a:gridCol w="2941590">
                  <a:extLst>
                    <a:ext uri="{9D8B030D-6E8A-4147-A177-3AD203B41FA5}">
                      <a16:colId xmlns:a16="http://schemas.microsoft.com/office/drawing/2014/main" val="1741726354"/>
                    </a:ext>
                  </a:extLst>
                </a:gridCol>
              </a:tblGrid>
              <a:tr h="333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Montserrat" panose="00000500000000000000" pitchFamily="2" charset="0"/>
                        </a:rPr>
                        <a:t>Feature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Montserrat" panose="00000500000000000000" pitchFamily="2" charset="0"/>
                        </a:rPr>
                        <a:t>Microsoft Copilot </a:t>
                      </a:r>
                    </a:p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Montserrat" panose="00000500000000000000" pitchFamily="2" charset="0"/>
                        </a:rPr>
                        <a:t>(Free Version)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extLst>
                  <a:ext uri="{0D108BD9-81ED-4DB2-BD59-A6C34878D82A}">
                    <a16:rowId xmlns:a16="http://schemas.microsoft.com/office/drawing/2014/main" val="1489925386"/>
                  </a:ext>
                </a:extLst>
              </a:tr>
              <a:tr h="416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Montserrat" panose="00000500000000000000" pitchFamily="2" charset="0"/>
                        </a:rPr>
                        <a:t>Get credits for AI usage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Montserrat" panose="00000500000000000000" pitchFamily="2" charset="0"/>
                        </a:rPr>
                        <a:t>Limited usage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extLst>
                  <a:ext uri="{0D108BD9-81ED-4DB2-BD59-A6C34878D82A}">
                    <a16:rowId xmlns:a16="http://schemas.microsoft.com/office/drawing/2014/main" val="552271448"/>
                  </a:ext>
                </a:extLst>
              </a:tr>
              <a:tr h="249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Montserrat" panose="00000500000000000000" pitchFamily="2" charset="0"/>
                        </a:rPr>
                        <a:t>Get real-time results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Montserrat" panose="00000500000000000000" pitchFamily="2" charset="0"/>
                        </a:rPr>
                        <a:t>✔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extLst>
                  <a:ext uri="{0D108BD9-81ED-4DB2-BD59-A6C34878D82A}">
                    <a16:rowId xmlns:a16="http://schemas.microsoft.com/office/drawing/2014/main" val="3166207866"/>
                  </a:ext>
                </a:extLst>
              </a:tr>
              <a:tr h="3330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Montserrat" panose="00000500000000000000" pitchFamily="2" charset="0"/>
                        </a:rPr>
                        <a:t>Preferred access to the latest models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Montserrat" panose="00000500000000000000" pitchFamily="2" charset="0"/>
                        </a:rPr>
                        <a:t>Non-peak times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extLst>
                  <a:ext uri="{0D108BD9-81ED-4DB2-BD59-A6C34878D82A}">
                    <a16:rowId xmlns:a16="http://schemas.microsoft.com/office/drawing/2014/main" val="2536836434"/>
                  </a:ext>
                </a:extLst>
              </a:tr>
              <a:tr h="2810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Montserrat" panose="00000500000000000000" pitchFamily="2" charset="0"/>
                        </a:rPr>
                        <a:t>Try Copilot Voice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Montserrat" panose="00000500000000000000" pitchFamily="2" charset="0"/>
                        </a:rPr>
                        <a:t>Limited Usage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extLst>
                  <a:ext uri="{0D108BD9-81ED-4DB2-BD59-A6C34878D82A}">
                    <a16:rowId xmlns:a16="http://schemas.microsoft.com/office/drawing/2014/main" val="876492880"/>
                  </a:ext>
                </a:extLst>
              </a:tr>
              <a:tr h="416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Montserrat" panose="00000500000000000000" pitchFamily="2" charset="0"/>
                        </a:rPr>
                        <a:t>Get early access to experimental AI features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Montserrat" panose="00000500000000000000" pitchFamily="2" charset="0"/>
                        </a:rPr>
                        <a:t>Not available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extLst>
                  <a:ext uri="{0D108BD9-81ED-4DB2-BD59-A6C34878D82A}">
                    <a16:rowId xmlns:a16="http://schemas.microsoft.com/office/drawing/2014/main" val="201472119"/>
                  </a:ext>
                </a:extLst>
              </a:tr>
              <a:tr h="2497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Montserrat" panose="00000500000000000000" pitchFamily="2" charset="0"/>
                        </a:rPr>
                        <a:t>Create images with AI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Montserrat" panose="00000500000000000000" pitchFamily="2" charset="0"/>
                        </a:rPr>
                        <a:t>15 boosts per day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extLst>
                  <a:ext uri="{0D108BD9-81ED-4DB2-BD59-A6C34878D82A}">
                    <a16:rowId xmlns:a16="http://schemas.microsoft.com/office/drawing/2014/main" val="2633932416"/>
                  </a:ext>
                </a:extLst>
              </a:tr>
              <a:tr h="416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effectLst/>
                          <a:latin typeface="Montserrat" panose="00000500000000000000" pitchFamily="2" charset="0"/>
                        </a:rPr>
                        <a:t>Multiple devices and platforms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Montserrat" panose="00000500000000000000" pitchFamily="2" charset="0"/>
                        </a:rPr>
                        <a:t>✔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extLst>
                  <a:ext uri="{0D108BD9-81ED-4DB2-BD59-A6C34878D82A}">
                    <a16:rowId xmlns:a16="http://schemas.microsoft.com/office/drawing/2014/main" val="3890509826"/>
                  </a:ext>
                </a:extLst>
              </a:tr>
              <a:tr h="4162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Montserrat" panose="00000500000000000000" pitchFamily="2" charset="0"/>
                        </a:rPr>
                        <a:t>Unlock Copilot in select Microsoft 365 apps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Montserrat" panose="00000500000000000000" pitchFamily="2" charset="0"/>
                        </a:rPr>
                        <a:t>Not available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900" marR="4900" marT="4900" marB="0" anchor="ctr"/>
                </a:tc>
                <a:extLst>
                  <a:ext uri="{0D108BD9-81ED-4DB2-BD59-A6C34878D82A}">
                    <a16:rowId xmlns:a16="http://schemas.microsoft.com/office/drawing/2014/main" val="296635982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E270383-156F-27F4-7802-7E26DAC5F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9489" y="1977108"/>
            <a:ext cx="5686442" cy="3521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9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A4F4D-0F73-A062-38B9-389AC7A1D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DDEF34-F721-9756-5C90-9F6BCC94F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477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86B483-18A7-7FCC-4D79-33F4B8A0F4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31" t="18967" r="5594" b="23672"/>
          <a:stretch/>
        </p:blipFill>
        <p:spPr>
          <a:xfrm>
            <a:off x="9428854" y="90489"/>
            <a:ext cx="2763146" cy="477788"/>
          </a:xfrm>
          <a:prstGeom prst="rect">
            <a:avLst/>
          </a:prstGeom>
        </p:spPr>
      </p:pic>
      <p:sp>
        <p:nvSpPr>
          <p:cNvPr id="7" name="Прямоугольник 9">
            <a:extLst>
              <a:ext uri="{FF2B5EF4-FFF2-40B4-BE49-F238E27FC236}">
                <a16:creationId xmlns:a16="http://schemas.microsoft.com/office/drawing/2014/main" id="{3E7DA4B0-5896-737E-2F75-1E670A50EDC7}"/>
              </a:ext>
            </a:extLst>
          </p:cNvPr>
          <p:cNvSpPr/>
          <p:nvPr/>
        </p:nvSpPr>
        <p:spPr>
          <a:xfrm>
            <a:off x="154722" y="90489"/>
            <a:ext cx="9827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Montserrat" charset="0"/>
                <a:ea typeface="Montserrat" charset="0"/>
                <a:cs typeface="Montserrat" charset="0"/>
              </a:rPr>
              <a:t>What is Microsoft CoPilot Pro? (Paid)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58785-8886-B99B-FADC-F90A61401D19}"/>
              </a:ext>
            </a:extLst>
          </p:cNvPr>
          <p:cNvSpPr txBox="1"/>
          <p:nvPr/>
        </p:nvSpPr>
        <p:spPr>
          <a:xfrm rot="5400000">
            <a:off x="9505627" y="3291463"/>
            <a:ext cx="510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© All rights reserved for Dr. Ryan Ahmed @Stemplicity Inc.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A60E1-CB99-B651-8B26-D2440AE8E83A}"/>
              </a:ext>
            </a:extLst>
          </p:cNvPr>
          <p:cNvSpPr txBox="1"/>
          <p:nvPr/>
        </p:nvSpPr>
        <p:spPr>
          <a:xfrm>
            <a:off x="2288040" y="6376913"/>
            <a:ext cx="61225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Link: </a:t>
            </a:r>
            <a:r>
              <a:rPr lang="en-US" dirty="0">
                <a:hlinkClick r:id="rId4"/>
              </a:rPr>
              <a:t>https://www.microsoft.com/en-ca/store/b/copilotpro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F85B8-71F5-ED80-97F7-67073D4B230D}"/>
              </a:ext>
            </a:extLst>
          </p:cNvPr>
          <p:cNvSpPr txBox="1"/>
          <p:nvPr/>
        </p:nvSpPr>
        <p:spPr>
          <a:xfrm>
            <a:off x="46599" y="774552"/>
            <a:ext cx="12131574" cy="840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Clr>
                <a:srgbClr val="1BBFD1"/>
              </a:buClr>
              <a:buFont typeface="Arial" panose="020B0604020202020204" pitchFamily="34" charset="0"/>
              <a:buChar char="•"/>
              <a:defRPr>
                <a:latin typeface="Montserrat" panose="00000500000000000000" pitchFamily="2" charset="0"/>
              </a:defRPr>
            </a:lvl1pPr>
            <a:lvl2pPr marL="742987" indent="-285764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57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SzPct val="100000"/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80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503" indent="-228611" defTabSz="914446">
              <a:lnSpc>
                <a:spcPct val="120000"/>
              </a:lnSpc>
              <a:spcBef>
                <a:spcPts val="333"/>
              </a:spcBef>
              <a:spcAft>
                <a:spcPts val="333"/>
              </a:spcAft>
              <a:buClr>
                <a:srgbClr val="0B8ECC"/>
              </a:buClr>
              <a:buFont typeface="Arial" panose="020B0604020202020204" pitchFamily="34" charset="0"/>
              <a:buChar char="•"/>
              <a:defRPr sz="2000"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726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949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171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394" indent="-228611" defTabSz="914446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A Microsoft ​​​​​​​​​​​​Copilot Pro subscription boosts your creativity and productivity by providing priority access to the latest AI models that give you quicker response times, and early access to new features.  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D6ECAF6-97A5-DE20-1747-464F11DEE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82953"/>
              </p:ext>
            </p:extLst>
          </p:nvPr>
        </p:nvGraphicFramePr>
        <p:xfrm>
          <a:off x="338933" y="1349156"/>
          <a:ext cx="9089922" cy="47602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8161">
                  <a:extLst>
                    <a:ext uri="{9D8B030D-6E8A-4147-A177-3AD203B41FA5}">
                      <a16:colId xmlns:a16="http://schemas.microsoft.com/office/drawing/2014/main" val="3309888137"/>
                    </a:ext>
                  </a:extLst>
                </a:gridCol>
                <a:gridCol w="2034289">
                  <a:extLst>
                    <a:ext uri="{9D8B030D-6E8A-4147-A177-3AD203B41FA5}">
                      <a16:colId xmlns:a16="http://schemas.microsoft.com/office/drawing/2014/main" val="3946163111"/>
                    </a:ext>
                  </a:extLst>
                </a:gridCol>
                <a:gridCol w="1927472">
                  <a:extLst>
                    <a:ext uri="{9D8B030D-6E8A-4147-A177-3AD203B41FA5}">
                      <a16:colId xmlns:a16="http://schemas.microsoft.com/office/drawing/2014/main" val="3437409864"/>
                    </a:ext>
                  </a:extLst>
                </a:gridCol>
              </a:tblGrid>
              <a:tr h="39459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Feature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Microsoft Copilot Pro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Microsoft Copilot Free Version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3204696293"/>
                  </a:ext>
                </a:extLst>
              </a:tr>
              <a:tr h="198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Subscription Cost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CAD $27.00 user/month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Montserrat" panose="00000500000000000000" pitchFamily="2" charset="0"/>
                        </a:rPr>
                        <a:t>Free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2711278883"/>
                  </a:ext>
                </a:extLst>
              </a:tr>
              <a:tr h="684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Get credits for AI usage: Receive fresh AI credits at the start of each month to use Copilot in Microsoft 365 apps.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Extensive usage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Limited usage (includes Designer only)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3830097125"/>
                  </a:ext>
                </a:extLst>
              </a:tr>
              <a:tr h="494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Get real-time results: Copilot uses advanced AI grounding to provide up-to-date information.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Montserrat" panose="00000500000000000000" pitchFamily="2" charset="0"/>
                        </a:rPr>
                        <a:t>✔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✔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1365915485"/>
                  </a:ext>
                </a:extLst>
              </a:tr>
              <a:tr h="49439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Preferred access to the latest models: During peak usage times, free users may have limited access.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Preferred Access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Non-peak times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110526877"/>
                  </a:ext>
                </a:extLst>
              </a:tr>
              <a:tr h="456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Try Copilot Voice: Engage in natural, spoken conversations with the latest AI technology.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Extended Usage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Limited Usage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1059254287"/>
                  </a:ext>
                </a:extLst>
              </a:tr>
              <a:tr h="394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>
                          <a:effectLst/>
                          <a:latin typeface="Montserrat" panose="00000500000000000000" pitchFamily="2" charset="0"/>
                        </a:rPr>
                        <a:t>Get early access to experimental AI features: Be the first to experience new AI features.</a:t>
                      </a:r>
                      <a:endParaRPr lang="en-US" sz="1300" b="1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Montserrat" panose="00000500000000000000" pitchFamily="2" charset="0"/>
                        </a:rPr>
                        <a:t>✔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Not Available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3115271604"/>
                  </a:ext>
                </a:extLst>
              </a:tr>
              <a:tr h="4563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Create images with AI: Transform your imagination into images and use boosts for faster creation.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100 boosts per day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15 boosts per day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1960603432"/>
                  </a:ext>
                </a:extLst>
              </a:tr>
              <a:tr h="6084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Multiple devices and platforms: Use Copilot on the web, in the mobile app, and in Windows and Microsoft Edge.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Montserrat" panose="00000500000000000000" pitchFamily="2" charset="0"/>
                        </a:rPr>
                        <a:t>✔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✔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122090719"/>
                  </a:ext>
                </a:extLst>
              </a:tr>
              <a:tr h="5704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300" b="1" u="none" strike="noStrike" dirty="0">
                          <a:effectLst/>
                          <a:latin typeface="Montserrat" panose="00000500000000000000" pitchFamily="2" charset="0"/>
                        </a:rPr>
                        <a:t>Unlock Copilot in select Microsoft 365 apps: Use Copilot in Word, Excel, PowerPoint, OneNote, and Outlook.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  <a:latin typeface="Montserrat" panose="00000500000000000000" pitchFamily="2" charset="0"/>
                        </a:rPr>
                        <a:t>✔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  <a:latin typeface="Montserrat" panose="00000500000000000000" pitchFamily="2" charset="0"/>
                        </a:rPr>
                        <a:t>Not Available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1550" marR="1550" marT="1550" marB="0" anchor="ctr"/>
                </a:tc>
                <a:extLst>
                  <a:ext uri="{0D108BD9-81ED-4DB2-BD59-A6C34878D82A}">
                    <a16:rowId xmlns:a16="http://schemas.microsoft.com/office/drawing/2014/main" val="3064247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69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4261</TotalTime>
  <Words>966</Words>
  <Application>Microsoft Office PowerPoint</Application>
  <PresentationFormat>Widescreen</PresentationFormat>
  <Paragraphs>125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kukesh kodess</dc:creator>
  <cp:lastModifiedBy>Ryan Ahmed</cp:lastModifiedBy>
  <cp:revision>408</cp:revision>
  <dcterms:created xsi:type="dcterms:W3CDTF">2019-11-18T17:58:36Z</dcterms:created>
  <dcterms:modified xsi:type="dcterms:W3CDTF">2025-01-30T04:19:15Z</dcterms:modified>
</cp:coreProperties>
</file>