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26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3F12-8B2D-02FD-4265-1EDA728BC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29C95-351C-5E4A-C07E-0607EDAB8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D949F-6C71-F6ED-115E-16C3F97F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7738-4CD5-4448-BD6D-720820F45A62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B6D47-074F-F24D-2AB0-DA61E49D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B47FB-F68B-8860-D62E-6D5E115B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738-52D0-44CC-BFD5-52F1266A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2B25-0520-3C0F-FFF0-B2CE7FA4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EBA7B-21FC-2F22-15DC-D6905381B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B96D2-1A1A-AF61-5955-AD4DBA7F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7738-4CD5-4448-BD6D-720820F45A62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2BCD1-45A1-9A71-54F6-3B5FD374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E93BA-ACA6-F40D-F24C-1965A1A8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738-52D0-44CC-BFD5-52F1266A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3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FA0F23-B2EB-6F0D-5CC3-1A809C1DF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DC92D-D88E-89B0-12F5-84824DD4D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47B51-3560-B1CA-3585-56940838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7738-4CD5-4448-BD6D-720820F45A62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AA578-355B-0C3A-C15F-A1C1AE25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BF39E-7CC2-163C-3876-98A69C86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738-52D0-44CC-BFD5-52F1266A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1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47DC-A6AE-6F31-2720-7912AA74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38A7B-43DC-0E82-91ED-800AC84BA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498B5-6F9C-FA0A-EAA6-96C85174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7738-4CD5-4448-BD6D-720820F45A62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5ADFA-ADD1-A7C2-B491-BB1D79A0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CFB30-BDF0-25E1-77EB-E4B9D4EA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738-52D0-44CC-BFD5-52F1266A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5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E8D3-EB45-677E-CD21-F45BE650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38174-06FF-02DE-D2F9-6DE106B73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51B04-F58A-74FA-8341-B928514E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7738-4CD5-4448-BD6D-720820F45A62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0BE28-450D-E2AA-84F7-17B49D9E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6CF95-3697-56C6-1488-8E887697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738-52D0-44CC-BFD5-52F1266A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1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6C38-43EE-B8F8-A3ED-69B30F24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F15DF-CF09-5DCF-BBA9-11689F8CB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D7CFE-2651-C569-255B-E8FF82317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BF898-FECA-FDDF-EA56-DF475C5C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7738-4CD5-4448-BD6D-720820F45A62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3C03C-AA28-5619-B792-A3720208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BF34C-A575-E61D-76DA-1C615BE8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738-52D0-44CC-BFD5-52F1266A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4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FF30-3308-DA06-BEB0-6898F5F8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91A42-D83F-AA51-37B6-33AF52176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21558-4FF0-2E63-0935-EE1BD367C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40EC7-AD21-820A-81F9-AA1518433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C2680-FBD6-6896-2FF5-694BA0128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58FE2-9B35-0782-041B-C1CF2A69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7738-4CD5-4448-BD6D-720820F45A62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C3671-7B3A-5F3A-255A-B39CCE8A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51C15F-4928-403D-6302-21F94FE2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738-52D0-44CC-BFD5-52F1266A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2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B49F-0151-5C87-8508-FCBC3C02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842D9-F81A-DE9B-7CC3-F72B4AD0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7738-4CD5-4448-BD6D-720820F45A62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83AA5-4E34-9849-5CDA-0AFE800C9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2E4E0-97FF-6FA5-AB8C-29AEBB36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738-52D0-44CC-BFD5-52F1266A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5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78CAF-B29A-17C4-6B71-5191B8D4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7738-4CD5-4448-BD6D-720820F45A62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FDEE8-454A-C2CF-15EA-EA78686A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E5FF0-DCE4-3E76-6060-D0A6E930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738-52D0-44CC-BFD5-52F1266A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1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4BC7A-60A2-4DE8-43C9-FEB730DE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78151-3A3C-88DB-9705-86ADF7CBC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B7EDF-E756-AF81-5070-5FFC27E6C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D9B74-37A8-86CC-EB1F-4D20EA83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7738-4CD5-4448-BD6D-720820F45A62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77BA9-C849-C25C-988A-A9AB0DE1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4B4B7-4178-8334-0694-64D36DB0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738-52D0-44CC-BFD5-52F1266A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6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218D-4D7B-4734-2413-54B0D488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679D2-19C0-EEDD-5131-1792F4F46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9A568-D2D0-7041-C1A5-99AAA8C1A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03433-8FF6-A142-52A9-94CE6EDA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47738-4CD5-4448-BD6D-720820F45A62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AF689-A5EA-742B-69F5-7F53B464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1C84E-74F6-6BA8-B9CF-D5CA7EB9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E5738-52D0-44CC-BFD5-52F1266A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0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12E11-37AE-EF6B-9960-BB9C35B3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56AF5-4B96-A6E9-F6D7-CAA77270E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6AF2-D4D7-04CD-7A25-6FEB238D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147738-4CD5-4448-BD6D-720820F45A62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6E99B-A982-839D-9788-D5AF96F6B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BD922-D36E-D253-472A-DADA1002B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EE5738-52D0-44CC-BFD5-52F1266A1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0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4795F-21F5-817D-2755-40715027F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100">
                <a:solidFill>
                  <a:schemeClr val="tx2"/>
                </a:solidFill>
              </a:rPr>
              <a:t>Walmart Strategic Initiative and Outlook 2025-2027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50CAB-610D-2A0C-AAE1-96D2A70D0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en-US" sz="2000">
              <a:solidFill>
                <a:schemeClr val="tx2"/>
              </a:solidFill>
            </a:endParaRPr>
          </a:p>
          <a:p>
            <a:pPr algn="l"/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7" name="Graphic 6" descr="Shopping cart">
            <a:extLst>
              <a:ext uri="{FF2B5EF4-FFF2-40B4-BE49-F238E27FC236}">
                <a16:creationId xmlns:a16="http://schemas.microsoft.com/office/drawing/2014/main" id="{B0D9BC5B-3AB6-7304-5879-990D14174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3185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0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36FE9-D233-3FD0-CB3B-8DBD1C21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600" b="1" dirty="0">
                <a:latin typeface="Montserrat" panose="00000500000000000000" pitchFamily="2" charset="0"/>
              </a:rPr>
              <a:t>Walmart's Strategic Initiatives for 2025-2027</a:t>
            </a:r>
          </a:p>
        </p:txBody>
      </p:sp>
      <p:sp>
        <p:nvSpPr>
          <p:cNvPr id="10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1576-FBC6-6FBF-2715-18AD1FB2B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marR="0" indent="0">
              <a:spcBef>
                <a:spcPts val="0"/>
              </a:spcBef>
              <a:buNone/>
            </a:pPr>
            <a:r>
              <a:rPr lang="en-US" sz="1700" b="1" kern="0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Mongolian Baiti" panose="03000500000000000000" pitchFamily="66" charset="0"/>
              </a:rPr>
              <a:t>Store Modernization and Product Expansion</a:t>
            </a:r>
            <a:endParaRPr lang="en-US" sz="1700" kern="100" dirty="0">
              <a:effectLst/>
              <a:latin typeface="Montserrat" panose="00000500000000000000" pitchFamily="2" charset="0"/>
              <a:ea typeface="DengXian" panose="02010600030101010101" pitchFamily="2" charset="-122"/>
              <a:cs typeface="Mongolian Baiti" panose="03000500000000000000" pitchFamily="66" charset="0"/>
            </a:endParaRPr>
          </a:p>
          <a:p>
            <a:pPr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700" kern="0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Mongolian Baiti" panose="03000500000000000000" pitchFamily="66" charset="0"/>
              </a:rPr>
              <a:t>Walmart plans to remodel approximately 700 stores annually, enhancing layouts and integrating advanced technology to improve the shopping experience. </a:t>
            </a:r>
            <a:endParaRPr lang="en-US" sz="1700" kern="100" dirty="0">
              <a:effectLst/>
              <a:latin typeface="Montserrat" panose="00000500000000000000" pitchFamily="2" charset="0"/>
              <a:ea typeface="DengXian" panose="02010600030101010101" pitchFamily="2" charset="-122"/>
              <a:cs typeface="Mongolian Baiti" panose="03000500000000000000" pitchFamily="66" charset="0"/>
            </a:endParaRPr>
          </a:p>
          <a:p>
            <a:pPr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700" kern="0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Mongolian Baiti" panose="03000500000000000000" pitchFamily="66" charset="0"/>
              </a:rPr>
              <a:t>The company is expanding its product range to include more premium items, such as Apple products and Bose headphones, aiming to attract higher-income customers. </a:t>
            </a:r>
            <a:endParaRPr lang="en-US" sz="1700" kern="100" dirty="0">
              <a:effectLst/>
              <a:latin typeface="Montserrat" panose="00000500000000000000" pitchFamily="2" charset="0"/>
              <a:ea typeface="DengXian" panose="02010600030101010101" pitchFamily="2" charset="-122"/>
              <a:cs typeface="Mongolian Baiti" panose="03000500000000000000" pitchFamily="66" charset="0"/>
            </a:endParaRPr>
          </a:p>
          <a:p>
            <a:pPr marL="0" marR="0" indent="0">
              <a:spcBef>
                <a:spcPts val="0"/>
              </a:spcBef>
              <a:buNone/>
            </a:pPr>
            <a:r>
              <a:rPr lang="en-US" sz="1700" b="1" kern="0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Mongolian Baiti" panose="03000500000000000000" pitchFamily="66" charset="0"/>
              </a:rPr>
              <a:t>Advancements in Supply Chain and Automation</a:t>
            </a:r>
            <a:endParaRPr lang="en-US" sz="1700" kern="100" dirty="0">
              <a:effectLst/>
              <a:latin typeface="Montserrat" panose="00000500000000000000" pitchFamily="2" charset="0"/>
              <a:ea typeface="DengXian" panose="02010600030101010101" pitchFamily="2" charset="-122"/>
              <a:cs typeface="Mongolian Baiti" panose="03000500000000000000" pitchFamily="66" charset="0"/>
            </a:endParaRPr>
          </a:p>
          <a:p>
            <a:pPr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700" kern="0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Mongolian Baiti" panose="03000500000000000000" pitchFamily="66" charset="0"/>
              </a:rPr>
              <a:t>Walmart is investing $520 million in partnership with AI robotics firm </a:t>
            </a:r>
            <a:r>
              <a:rPr lang="en-US" sz="1700" kern="0" dirty="0" err="1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Mongolian Baiti" panose="03000500000000000000" pitchFamily="66" charset="0"/>
              </a:rPr>
              <a:t>Symbotic</a:t>
            </a:r>
            <a:r>
              <a:rPr lang="en-US" sz="1700" kern="0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Mongolian Baiti" panose="03000500000000000000" pitchFamily="66" charset="0"/>
              </a:rPr>
              <a:t> to automate 400 pickup and delivery centers, aiming to enhance efficiency in eCommerce order fulfillment. </a:t>
            </a:r>
            <a:endParaRPr lang="en-US" sz="1700" kern="100" dirty="0">
              <a:effectLst/>
              <a:latin typeface="Montserrat" panose="00000500000000000000" pitchFamily="2" charset="0"/>
              <a:ea typeface="DengXian" panose="02010600030101010101" pitchFamily="2" charset="-122"/>
              <a:cs typeface="Mongolian Baiti" panose="03000500000000000000" pitchFamily="66" charset="0"/>
            </a:endParaRPr>
          </a:p>
          <a:p>
            <a:pPr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700" kern="0" dirty="0">
                <a:effectLst/>
                <a:latin typeface="Montserrat" panose="00000500000000000000" pitchFamily="2" charset="0"/>
                <a:ea typeface="Times New Roman" panose="02020603050405020304" pitchFamily="18" charset="0"/>
                <a:cs typeface="Mongolian Baiti" panose="03000500000000000000" pitchFamily="66" charset="0"/>
              </a:rPr>
              <a:t>The company plans to open five new automated distribution centers, each approximately 700,000 square feet, equipped with advanced systems to handle inventory tasks and support the growing grocery delivery service.</a:t>
            </a:r>
            <a:endParaRPr lang="en-US" sz="1700" kern="100" dirty="0">
              <a:effectLst/>
              <a:latin typeface="Montserrat" panose="00000500000000000000" pitchFamily="2" charset="0"/>
              <a:ea typeface="DengXian" panose="02010600030101010101" pitchFamily="2" charset="-122"/>
              <a:cs typeface="Mongolian Baiti" panose="03000500000000000000" pitchFamily="66" charset="0"/>
            </a:endParaRPr>
          </a:p>
          <a:p>
            <a:endParaRPr lang="en-US" sz="1700" dirty="0">
              <a:latin typeface="Montserrat" panose="00000500000000000000" pitchFamily="2" charset="0"/>
              <a:cs typeface="Mongolian Baiti" panose="03000500000000000000" pitchFamily="66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D4FFB1E1-D60E-E418-2EA2-812083E64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1" r="20687" b="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28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23AEC4-96BE-E590-24BD-C933C0FA0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8C72E-2ACF-AE80-AE3F-BB36EA54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600" b="1">
                <a:latin typeface="Montserrat" panose="00000500000000000000" pitchFamily="2" charset="0"/>
              </a:rPr>
              <a:t>Financial Outlook and Market Performance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A2B6-3F6E-F24B-10CE-F1EDB4C03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Projected Financial Growth</a:t>
            </a:r>
            <a:endParaRPr lang="en-US" sz="1700" kern="10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Walmart has raised its annual sales and profit forecasts, now expecting net sales to increase by 4.8% to 5.1% and annual profit per share to be between $2.42 and $2.47. </a:t>
            </a:r>
            <a:endParaRPr lang="en-US" sz="1700" kern="10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Analysts project that Walmart's stock price could reach a maximum of $97.35 in 2025 and $127 by 2027, indicating steady growth. </a:t>
            </a:r>
            <a:endParaRPr lang="en-US" sz="1700" kern="10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 Position and Consumer Demographics</a:t>
            </a:r>
            <a:endParaRPr lang="en-US" sz="1700" kern="10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retailer has seen a significant increase in sales from higher-income households, attributed to its expanded product offerings and enhanced shopping experience. </a:t>
            </a:r>
            <a:endParaRPr lang="en-US" sz="1700" kern="10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Walmart's focus on eCommerce has led to a 22% surge in U.S. online sales, reflecting its successful adaptation to changing consumer behaviors. </a:t>
            </a:r>
            <a:endParaRPr lang="en-US" sz="1700" kern="10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1700">
              <a:latin typeface="Montserrat" panose="00000500000000000000" pitchFamily="2" charset="0"/>
              <a:cs typeface="Mongolian Baiti" panose="03000500000000000000" pitchFamily="66" charset="0"/>
            </a:endParaRPr>
          </a:p>
        </p:txBody>
      </p:sp>
      <p:pic>
        <p:nvPicPr>
          <p:cNvPr id="2052" name="Picture 4" descr="Trusted Walmart Sales Provider in North America | OSLRS">
            <a:extLst>
              <a:ext uri="{FF2B5EF4-FFF2-40B4-BE49-F238E27FC236}">
                <a16:creationId xmlns:a16="http://schemas.microsoft.com/office/drawing/2014/main" id="{6897392F-B043-A949-4C5E-813BDEB9B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170" y="2967523"/>
            <a:ext cx="4802159" cy="176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13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259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Arial</vt:lpstr>
      <vt:lpstr>Montserrat</vt:lpstr>
      <vt:lpstr>Symbol</vt:lpstr>
      <vt:lpstr>Times New Roman</vt:lpstr>
      <vt:lpstr>Office Theme</vt:lpstr>
      <vt:lpstr>Walmart Strategic Initiative and Outlook 2025-2027</vt:lpstr>
      <vt:lpstr>Walmart's Strategic Initiatives for 2025-2027</vt:lpstr>
      <vt:lpstr>Financial Outlook and Market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Ahmed</dc:creator>
  <cp:lastModifiedBy>Ryan Ahmed</cp:lastModifiedBy>
  <cp:revision>2</cp:revision>
  <dcterms:created xsi:type="dcterms:W3CDTF">2025-01-25T22:34:13Z</dcterms:created>
  <dcterms:modified xsi:type="dcterms:W3CDTF">2025-01-25T22:52:23Z</dcterms:modified>
</cp:coreProperties>
</file>