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565" r:id="rId2"/>
    <p:sldId id="4203" r:id="rId3"/>
    <p:sldId id="569" r:id="rId4"/>
    <p:sldId id="4207" r:id="rId5"/>
    <p:sldId id="4208" r:id="rId6"/>
    <p:sldId id="4209" r:id="rId7"/>
    <p:sldId id="4206" r:id="rId8"/>
    <p:sldId id="4204" r:id="rId9"/>
    <p:sldId id="4197" r:id="rId10"/>
    <p:sldId id="4212" r:id="rId11"/>
    <p:sldId id="4205" r:id="rId12"/>
    <p:sldId id="4210" r:id="rId13"/>
    <p:sldId id="27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CCDD"/>
    <a:srgbClr val="0C1752"/>
    <a:srgbClr val="D56E48"/>
    <a:srgbClr val="F9F9F9"/>
    <a:srgbClr val="1BBFD1"/>
    <a:srgbClr val="E7C24C"/>
    <a:srgbClr val="FF0909"/>
    <a:srgbClr val="4472C4"/>
    <a:srgbClr val="D1C3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48" autoAdjust="0"/>
    <p:restoredTop sz="94721"/>
  </p:normalViewPr>
  <p:slideViewPr>
    <p:cSldViewPr snapToGrid="0" snapToObjects="1">
      <p:cViewPr varScale="1">
        <p:scale>
          <a:sx n="72" d="100"/>
          <a:sy n="72" d="100"/>
        </p:scale>
        <p:origin x="91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BB715B-7861-4623-B455-2278A068250D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3C1B9D9-83A6-4100-840B-C597B7D52961}">
      <dgm:prSet phldrT="[Text]" custT="1"/>
      <dgm:spPr>
        <a:solidFill>
          <a:srgbClr val="D56E48"/>
        </a:solidFill>
      </dgm:spPr>
      <dgm:t>
        <a:bodyPr/>
        <a:lstStyle/>
        <a:p>
          <a:r>
            <a:rPr lang="en-US" sz="1700" b="1" dirty="0">
              <a:latin typeface="Montserrat" panose="00000500000000000000" pitchFamily="2" charset="0"/>
            </a:rPr>
            <a:t>Summarize Conversations in Teams Chat</a:t>
          </a:r>
          <a:r>
            <a:rPr lang="en-US" sz="1700" dirty="0">
              <a:latin typeface="Montserrat" panose="00000500000000000000" pitchFamily="2" charset="0"/>
            </a:rPr>
            <a:t>: CoPilot can quickly generate concise summaries of lengthy Teams chat threads, highlighting key points and action items.</a:t>
          </a:r>
        </a:p>
      </dgm:t>
    </dgm:pt>
    <dgm:pt modelId="{178E6413-5E8A-42FB-A1F7-3502FE9BE451}" type="parTrans" cxnId="{1077E9C3-0742-41AA-9079-CC6CEEB64B71}">
      <dgm:prSet/>
      <dgm:spPr/>
      <dgm:t>
        <a:bodyPr/>
        <a:lstStyle/>
        <a:p>
          <a:endParaRPr lang="en-US" sz="1700"/>
        </a:p>
      </dgm:t>
    </dgm:pt>
    <dgm:pt modelId="{08EEB52F-8C47-4405-8AF3-E3B95CF0A417}" type="sibTrans" cxnId="{1077E9C3-0742-41AA-9079-CC6CEEB64B71}">
      <dgm:prSet/>
      <dgm:spPr/>
      <dgm:t>
        <a:bodyPr/>
        <a:lstStyle/>
        <a:p>
          <a:endParaRPr lang="en-US" sz="1700"/>
        </a:p>
      </dgm:t>
    </dgm:pt>
    <dgm:pt modelId="{238EEE48-DC9A-454B-B628-64B4E4389690}">
      <dgm:prSet custT="1"/>
      <dgm:spPr>
        <a:solidFill>
          <a:srgbClr val="0C1752"/>
        </a:solidFill>
      </dgm:spPr>
      <dgm:t>
        <a:bodyPr/>
        <a:lstStyle/>
        <a:p>
          <a:r>
            <a:rPr lang="en-US" sz="1700" b="1" dirty="0">
              <a:latin typeface="Montserrat" panose="00000500000000000000" pitchFamily="2" charset="0"/>
            </a:rPr>
            <a:t>CoPilot During Meetings</a:t>
          </a:r>
          <a:r>
            <a:rPr lang="en-US" sz="1700" dirty="0">
              <a:latin typeface="Montserrat" panose="00000500000000000000" pitchFamily="2" charset="0"/>
            </a:rPr>
            <a:t>: CoPilot provides real-time assistance by summarizing discussions, identifying action items, and answering questions during meetings.</a:t>
          </a:r>
        </a:p>
      </dgm:t>
    </dgm:pt>
    <dgm:pt modelId="{10771ADE-77E7-4DC6-9A3A-D49DF3254873}" type="parTrans" cxnId="{996B8087-08D8-4F85-82F8-11B5B5055476}">
      <dgm:prSet/>
      <dgm:spPr/>
      <dgm:t>
        <a:bodyPr/>
        <a:lstStyle/>
        <a:p>
          <a:endParaRPr lang="en-US" sz="1700"/>
        </a:p>
      </dgm:t>
    </dgm:pt>
    <dgm:pt modelId="{4BA0B743-EC93-4FF6-883C-D2030229A5C0}" type="sibTrans" cxnId="{996B8087-08D8-4F85-82F8-11B5B5055476}">
      <dgm:prSet/>
      <dgm:spPr/>
      <dgm:t>
        <a:bodyPr/>
        <a:lstStyle/>
        <a:p>
          <a:endParaRPr lang="en-US" sz="1700"/>
        </a:p>
      </dgm:t>
    </dgm:pt>
    <dgm:pt modelId="{C95C6ED2-94B4-419E-AC15-447655316709}">
      <dgm:prSet custT="1"/>
      <dgm:spPr>
        <a:solidFill>
          <a:srgbClr val="11CCDD"/>
        </a:solidFill>
      </dgm:spPr>
      <dgm:t>
        <a:bodyPr/>
        <a:lstStyle/>
        <a:p>
          <a:r>
            <a:rPr lang="en-US" sz="1700" b="1" dirty="0">
              <a:latin typeface="Montserrat" panose="00000500000000000000" pitchFamily="2" charset="0"/>
            </a:rPr>
            <a:t>CoPilot After Meetings</a:t>
          </a:r>
          <a:r>
            <a:rPr lang="en-US" sz="1700" dirty="0">
              <a:latin typeface="Montserrat" panose="00000500000000000000" pitchFamily="2" charset="0"/>
            </a:rPr>
            <a:t>: CoPilot generates detailed meeting recaps, including summaries, tasks, and decisions made, to ensure follow-up actions are clear.</a:t>
          </a:r>
        </a:p>
      </dgm:t>
    </dgm:pt>
    <dgm:pt modelId="{20840977-4D1E-4E71-8054-E1800771BE86}" type="parTrans" cxnId="{AD42FD5D-546A-4446-AA43-8FDA3AAAA7FD}">
      <dgm:prSet/>
      <dgm:spPr/>
      <dgm:t>
        <a:bodyPr/>
        <a:lstStyle/>
        <a:p>
          <a:endParaRPr lang="en-US" sz="1700"/>
        </a:p>
      </dgm:t>
    </dgm:pt>
    <dgm:pt modelId="{8920255D-260D-4142-88FC-9B561FAEEC2B}" type="sibTrans" cxnId="{AD42FD5D-546A-4446-AA43-8FDA3AAAA7FD}">
      <dgm:prSet/>
      <dgm:spPr/>
      <dgm:t>
        <a:bodyPr/>
        <a:lstStyle/>
        <a:p>
          <a:endParaRPr lang="en-US" sz="1700"/>
        </a:p>
      </dgm:t>
    </dgm:pt>
    <dgm:pt modelId="{A3C8DA71-1FBA-4D51-933F-DA890777F95A}" type="pres">
      <dgm:prSet presAssocID="{21BB715B-7861-4623-B455-2278A068250D}" presName="diagram" presStyleCnt="0">
        <dgm:presLayoutVars>
          <dgm:dir/>
          <dgm:resizeHandles val="exact"/>
        </dgm:presLayoutVars>
      </dgm:prSet>
      <dgm:spPr/>
    </dgm:pt>
    <dgm:pt modelId="{D04A9FD6-6DE5-4D27-A893-F90E886889D2}" type="pres">
      <dgm:prSet presAssocID="{33C1B9D9-83A6-4100-840B-C597B7D52961}" presName="node" presStyleLbl="node1" presStyleIdx="0" presStyleCnt="3">
        <dgm:presLayoutVars>
          <dgm:bulletEnabled val="1"/>
        </dgm:presLayoutVars>
      </dgm:prSet>
      <dgm:spPr/>
    </dgm:pt>
    <dgm:pt modelId="{05D81E9D-260B-4274-90DE-460DB0B1AC49}" type="pres">
      <dgm:prSet presAssocID="{08EEB52F-8C47-4405-8AF3-E3B95CF0A417}" presName="sibTrans" presStyleCnt="0"/>
      <dgm:spPr/>
    </dgm:pt>
    <dgm:pt modelId="{3ED86A35-A7EB-44BA-8C73-A1219774AA7B}" type="pres">
      <dgm:prSet presAssocID="{238EEE48-DC9A-454B-B628-64B4E4389690}" presName="node" presStyleLbl="node1" presStyleIdx="1" presStyleCnt="3">
        <dgm:presLayoutVars>
          <dgm:bulletEnabled val="1"/>
        </dgm:presLayoutVars>
      </dgm:prSet>
      <dgm:spPr/>
    </dgm:pt>
    <dgm:pt modelId="{7A2524B2-C8E7-41FF-A110-A1A3E0D12E21}" type="pres">
      <dgm:prSet presAssocID="{4BA0B743-EC93-4FF6-883C-D2030229A5C0}" presName="sibTrans" presStyleCnt="0"/>
      <dgm:spPr/>
    </dgm:pt>
    <dgm:pt modelId="{F0C66CCE-3AEF-4DD0-B43A-A4B31C703AA7}" type="pres">
      <dgm:prSet presAssocID="{C95C6ED2-94B4-419E-AC15-447655316709}" presName="node" presStyleLbl="node1" presStyleIdx="2" presStyleCnt="3">
        <dgm:presLayoutVars>
          <dgm:bulletEnabled val="1"/>
        </dgm:presLayoutVars>
      </dgm:prSet>
      <dgm:spPr/>
    </dgm:pt>
  </dgm:ptLst>
  <dgm:cxnLst>
    <dgm:cxn modelId="{94C1F404-B358-4333-B048-03A20D2B93E5}" type="presOf" srcId="{21BB715B-7861-4623-B455-2278A068250D}" destId="{A3C8DA71-1FBA-4D51-933F-DA890777F95A}" srcOrd="0" destOrd="0" presId="urn:microsoft.com/office/officeart/2005/8/layout/default"/>
    <dgm:cxn modelId="{C56ED90E-0EF9-4BB8-A517-7637DA7E9B6B}" type="presOf" srcId="{C95C6ED2-94B4-419E-AC15-447655316709}" destId="{F0C66CCE-3AEF-4DD0-B43A-A4B31C703AA7}" srcOrd="0" destOrd="0" presId="urn:microsoft.com/office/officeart/2005/8/layout/default"/>
    <dgm:cxn modelId="{52295C0F-30F4-4F03-82EE-775636C527F3}" type="presOf" srcId="{238EEE48-DC9A-454B-B628-64B4E4389690}" destId="{3ED86A35-A7EB-44BA-8C73-A1219774AA7B}" srcOrd="0" destOrd="0" presId="urn:microsoft.com/office/officeart/2005/8/layout/default"/>
    <dgm:cxn modelId="{AD42FD5D-546A-4446-AA43-8FDA3AAAA7FD}" srcId="{21BB715B-7861-4623-B455-2278A068250D}" destId="{C95C6ED2-94B4-419E-AC15-447655316709}" srcOrd="2" destOrd="0" parTransId="{20840977-4D1E-4E71-8054-E1800771BE86}" sibTransId="{8920255D-260D-4142-88FC-9B561FAEEC2B}"/>
    <dgm:cxn modelId="{E8A42A76-3C0C-4023-9320-8E9B39937F09}" type="presOf" srcId="{33C1B9D9-83A6-4100-840B-C597B7D52961}" destId="{D04A9FD6-6DE5-4D27-A893-F90E886889D2}" srcOrd="0" destOrd="0" presId="urn:microsoft.com/office/officeart/2005/8/layout/default"/>
    <dgm:cxn modelId="{996B8087-08D8-4F85-82F8-11B5B5055476}" srcId="{21BB715B-7861-4623-B455-2278A068250D}" destId="{238EEE48-DC9A-454B-B628-64B4E4389690}" srcOrd="1" destOrd="0" parTransId="{10771ADE-77E7-4DC6-9A3A-D49DF3254873}" sibTransId="{4BA0B743-EC93-4FF6-883C-D2030229A5C0}"/>
    <dgm:cxn modelId="{1077E9C3-0742-41AA-9079-CC6CEEB64B71}" srcId="{21BB715B-7861-4623-B455-2278A068250D}" destId="{33C1B9D9-83A6-4100-840B-C597B7D52961}" srcOrd="0" destOrd="0" parTransId="{178E6413-5E8A-42FB-A1F7-3502FE9BE451}" sibTransId="{08EEB52F-8C47-4405-8AF3-E3B95CF0A417}"/>
    <dgm:cxn modelId="{4640BF5F-B0DB-4DC6-AF06-6E8BD94E3F29}" type="presParOf" srcId="{A3C8DA71-1FBA-4D51-933F-DA890777F95A}" destId="{D04A9FD6-6DE5-4D27-A893-F90E886889D2}" srcOrd="0" destOrd="0" presId="urn:microsoft.com/office/officeart/2005/8/layout/default"/>
    <dgm:cxn modelId="{7530D807-DDE6-4831-8515-A0320F92F0F0}" type="presParOf" srcId="{A3C8DA71-1FBA-4D51-933F-DA890777F95A}" destId="{05D81E9D-260B-4274-90DE-460DB0B1AC49}" srcOrd="1" destOrd="0" presId="urn:microsoft.com/office/officeart/2005/8/layout/default"/>
    <dgm:cxn modelId="{204B14CA-F396-44A8-9BB7-B5504A51EE96}" type="presParOf" srcId="{A3C8DA71-1FBA-4D51-933F-DA890777F95A}" destId="{3ED86A35-A7EB-44BA-8C73-A1219774AA7B}" srcOrd="2" destOrd="0" presId="urn:microsoft.com/office/officeart/2005/8/layout/default"/>
    <dgm:cxn modelId="{AF8AB814-9E70-4A6E-A3B4-F9D0B86126BE}" type="presParOf" srcId="{A3C8DA71-1FBA-4D51-933F-DA890777F95A}" destId="{7A2524B2-C8E7-41FF-A110-A1A3E0D12E21}" srcOrd="3" destOrd="0" presId="urn:microsoft.com/office/officeart/2005/8/layout/default"/>
    <dgm:cxn modelId="{8D129A28-69FE-44B3-9932-76AA98977E39}" type="presParOf" srcId="{A3C8DA71-1FBA-4D51-933F-DA890777F95A}" destId="{F0C66CCE-3AEF-4DD0-B43A-A4B31C703AA7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4A9FD6-6DE5-4D27-A893-F90E886889D2}">
      <dsp:nvSpPr>
        <dsp:cNvPr id="0" name=""/>
        <dsp:cNvSpPr/>
      </dsp:nvSpPr>
      <dsp:spPr>
        <a:xfrm>
          <a:off x="992" y="194138"/>
          <a:ext cx="3869531" cy="2321718"/>
        </a:xfrm>
        <a:prstGeom prst="rect">
          <a:avLst/>
        </a:prstGeom>
        <a:solidFill>
          <a:srgbClr val="D56E4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latin typeface="Montserrat" panose="00000500000000000000" pitchFamily="2" charset="0"/>
            </a:rPr>
            <a:t>Summarize Conversations in Teams Chat</a:t>
          </a:r>
          <a:r>
            <a:rPr lang="en-US" sz="1700" kern="1200" dirty="0">
              <a:latin typeface="Montserrat" panose="00000500000000000000" pitchFamily="2" charset="0"/>
            </a:rPr>
            <a:t>: CoPilot can quickly generate concise summaries of lengthy Teams chat threads, highlighting key points and action items.</a:t>
          </a:r>
        </a:p>
      </dsp:txBody>
      <dsp:txXfrm>
        <a:off x="992" y="194138"/>
        <a:ext cx="3869531" cy="2321718"/>
      </dsp:txXfrm>
    </dsp:sp>
    <dsp:sp modelId="{3ED86A35-A7EB-44BA-8C73-A1219774AA7B}">
      <dsp:nvSpPr>
        <dsp:cNvPr id="0" name=""/>
        <dsp:cNvSpPr/>
      </dsp:nvSpPr>
      <dsp:spPr>
        <a:xfrm>
          <a:off x="4257476" y="194138"/>
          <a:ext cx="3869531" cy="2321718"/>
        </a:xfrm>
        <a:prstGeom prst="rect">
          <a:avLst/>
        </a:prstGeom>
        <a:solidFill>
          <a:srgbClr val="0C175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latin typeface="Montserrat" panose="00000500000000000000" pitchFamily="2" charset="0"/>
            </a:rPr>
            <a:t>CoPilot During Meetings</a:t>
          </a:r>
          <a:r>
            <a:rPr lang="en-US" sz="1700" kern="1200" dirty="0">
              <a:latin typeface="Montserrat" panose="00000500000000000000" pitchFamily="2" charset="0"/>
            </a:rPr>
            <a:t>: CoPilot provides real-time assistance by summarizing discussions, identifying action items, and answering questions during meetings.</a:t>
          </a:r>
        </a:p>
      </dsp:txBody>
      <dsp:txXfrm>
        <a:off x="4257476" y="194138"/>
        <a:ext cx="3869531" cy="2321718"/>
      </dsp:txXfrm>
    </dsp:sp>
    <dsp:sp modelId="{F0C66CCE-3AEF-4DD0-B43A-A4B31C703AA7}">
      <dsp:nvSpPr>
        <dsp:cNvPr id="0" name=""/>
        <dsp:cNvSpPr/>
      </dsp:nvSpPr>
      <dsp:spPr>
        <a:xfrm>
          <a:off x="2129234" y="2902810"/>
          <a:ext cx="3869531" cy="2321718"/>
        </a:xfrm>
        <a:prstGeom prst="rect">
          <a:avLst/>
        </a:prstGeom>
        <a:solidFill>
          <a:srgbClr val="11CCD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latin typeface="Montserrat" panose="00000500000000000000" pitchFamily="2" charset="0"/>
            </a:rPr>
            <a:t>CoPilot After Meetings</a:t>
          </a:r>
          <a:r>
            <a:rPr lang="en-US" sz="1700" kern="1200" dirty="0">
              <a:latin typeface="Montserrat" panose="00000500000000000000" pitchFamily="2" charset="0"/>
            </a:rPr>
            <a:t>: CoPilot generates detailed meeting recaps, including summaries, tasks, and decisions made, to ensure follow-up actions are clear.</a:t>
          </a:r>
        </a:p>
      </dsp:txBody>
      <dsp:txXfrm>
        <a:off x="2129234" y="2902810"/>
        <a:ext cx="3869531" cy="23217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C911D1-6589-4D4A-810A-D1CB24D30600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234E27-21C0-AB42-9720-9468F68AD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157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6ED6F-859A-B746-837E-C5D978EC30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6CAE93-A6A2-054F-8C31-54E8ABF6AE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ADB13-4A11-2643-B65C-065BE1773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C779B-2DF9-41ED-BDF6-094A96BB5831}" type="datetime1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68DD79-905B-054B-B597-6AB72529A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Ryan Ahmed @Stemplicity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DD4DF4-5AD9-8C41-9C38-63470B328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A372C-9768-B740-91C6-444FA661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37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94858-278B-D14B-9123-9451D8F7B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98E07C-511F-3A43-84A6-1011012918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27FEB-35FC-E245-9B8A-12B959651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0BBC8-E478-43C9-A4F1-EDD4F72015DC}" type="datetime1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77081-9459-C64F-895D-A9A37C0D0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Ryan Ahmed @Stemplicity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C1E24-D886-5444-8983-468379B7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A372C-9768-B740-91C6-444FA661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703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7F08AD-56F2-8141-B3EC-B0792780C2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7A58ED-0A7F-F541-B86D-470505704E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2861A-7351-3846-BCB0-C5618DA09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21BB6-29D9-437A-B4EB-C48447ACC5C8}" type="datetime1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1FD98-D553-4C46-941B-9CF2C56A1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Ryan Ahmed @Stemplicity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D676D-8472-4F4A-A337-CF5E8C495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A372C-9768-B740-91C6-444FA661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303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F93AB-04A1-834E-A498-C252C1113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534D4-4817-FF44-8044-9A872518B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B8C4A-8264-ED4C-B758-FA62E7CC3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83053-3D74-4D22-89B3-9024BA4F287F}" type="datetime1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AE0D2-BE66-FF45-B7B1-F69E22F06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Ryan Ahmed @Stemplicity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FB4184-A60F-6246-8A9A-79DD6FECE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A372C-9768-B740-91C6-444FA661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104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A2D0B-A98C-6E4C-9A34-47981F0C2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55EE8E-C392-5E47-ADCB-A446128CA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14B18-53C2-D548-8CFF-5D7097F07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6BCF6-84B7-49AA-A69F-35D95B9487C2}" type="datetime1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0654B-C8C3-F647-BDFC-BE54D2B28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Ryan Ahmed @Stemplicity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63980-622B-334C-9137-9A8661519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A372C-9768-B740-91C6-444FA661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580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92288-ED8B-E34E-BAB6-1D26157B9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AE68A-CA3F-9948-9F78-46C13FEE82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1E62E7-8BD2-264E-A470-F8E73C9D6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423621-D1A0-D241-B666-A457ACCAB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119D7-9FF6-460F-A484-0C02884C819E}" type="datetime1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769F7B-BD42-C44E-AA35-681E6A1C4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Ryan Ahmed @Stemplicity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17368C-62E4-C243-98AE-B5BC9B4F3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A372C-9768-B740-91C6-444FA661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102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8A85E-7345-A641-A78E-CFCE6B479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A13C7-3C24-DC40-8DAD-E16482E601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F90715-8982-4245-AC34-4AFC280BDF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4CC337-7A68-B44F-A75F-2EAED4C8CC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4BF17B-E9E2-5A4F-9564-4E8671A7A2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DA4340-16C5-D64A-954E-D207165B5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3F2F9-9F59-4926-81E1-5AE7B5F13616}" type="datetime1">
              <a:rPr lang="en-US" smtClean="0"/>
              <a:t>1/30/2025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44C0C9-507A-DC40-9896-CAA4CCBF9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Ryan Ahmed @Stemplicity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C3C304-57C8-6848-8E40-051A6BFA3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A372C-9768-B740-91C6-444FA661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995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31005-2F0C-3F41-8F0D-B94FF1E86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6EC46B-9591-7147-B23E-808DFCDBE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E9FE-B00F-4787-941B-81F5C60BF956}" type="datetime1">
              <a:rPr lang="en-US" smtClean="0"/>
              <a:t>1/30/2025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A8438C-4B28-CC47-9F0D-D243C0597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Ryan Ahmed @Stemplicity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C64186-1092-3244-AA0C-4F8C98ECF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A372C-9768-B740-91C6-444FA661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577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81ABCA-C9B4-2C4E-A11A-21473A2C3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063A8-27AB-4485-9BAB-385A926DB554}" type="datetime1">
              <a:rPr lang="en-US" smtClean="0"/>
              <a:t>1/30/2025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28B611-5E83-0843-977C-16E1A2E89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Ryan Ahmed @Stemplicity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6D3613-5124-BA4D-9CAB-52053A73D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A372C-9768-B740-91C6-444FA661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342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D5775-3C65-984A-BA3D-74F6AA54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76B8A-7DF2-254A-A58A-3F781F1A7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7C9F2F-598A-9444-B48C-6BA9400EF9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FA619B-B04E-A94F-B294-EE523AB82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EE9DF-0ED6-4B61-A1FD-8DD75280FE01}" type="datetime1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18418F-6D05-564F-ACAC-0CE18B41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Ryan Ahmed @Stemplicity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52FA7B-E334-F841-9F55-8FE3994F6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A372C-9768-B740-91C6-444FA661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199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720FD-C21B-F942-933E-C7F1539AE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0509F0-CB84-8346-88EC-B60FAB2391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2B07D7-B626-4245-8DB7-641F9BE45C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192CF3-BF8E-CC45-AFD1-29BF78884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B4C01-5047-4D04-A79D-6D96B1DB76E2}" type="datetime1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BEEA5E-B447-2945-A61F-23F43D1BA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Ryan Ahmed @Stemplicity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03110A-1EF4-4E47-BC27-95CCC22DB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A372C-9768-B740-91C6-444FA661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563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B070BF-9A90-A245-B77A-28DCF3E4E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9F1332-889D-FA43-A51D-33C48B35B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27FC81-D9EE-0347-B9BA-8E603587AC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29903-C382-4170-95C6-7F2CD4702B84}" type="datetime1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C4954-DDAB-064F-B985-8986B1132B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Dr. Ryan Ahmed @Stemplicity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0476A-2C89-5D4A-A893-BDE0768995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A372C-9768-B740-91C6-444FA661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71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hyperlink" Target="https://docs.google.com/document/d/1SHsGvNu752eBrBessQlwR9dnZkZDrmIRqF3YfDJKuK8/edit?usp=sharing" TargetMode="External"/><Relationship Id="rId4" Type="http://schemas.openxmlformats.org/officeDocument/2006/relationships/hyperlink" Target="https://copilot.microsoft.com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hyperlink" Target="https://admin.teams.microsoft.com/policies/" TargetMode="External"/><Relationship Id="rId4" Type="http://schemas.openxmlformats.org/officeDocument/2006/relationships/hyperlink" Target="https://learn.microsoft.com/en-us/microsoftteams/copilot-teams-transcription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AF529F-B86A-83C8-478E-307AC3091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382" y="-1"/>
            <a:ext cx="12198382" cy="685800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C403872-6FAD-0F11-5844-575593A583D8}"/>
              </a:ext>
            </a:extLst>
          </p:cNvPr>
          <p:cNvSpPr/>
          <p:nvPr/>
        </p:nvSpPr>
        <p:spPr>
          <a:xfrm>
            <a:off x="293915" y="489004"/>
            <a:ext cx="474345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MICROSOFT COPILOT AND TEAMS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922CCA-AE82-A418-52D1-CBC82BEC14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42" y="5586363"/>
            <a:ext cx="3856133" cy="106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711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822A4F-469E-354E-5BA4-B224ACA98B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7E84F4A-60BC-249B-FBB4-E8C46B665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24773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917F6F9-9600-38FE-3544-8D63E7B8C50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731" t="18967" r="5594" b="23672"/>
          <a:stretch/>
        </p:blipFill>
        <p:spPr>
          <a:xfrm>
            <a:off x="9428854" y="90489"/>
            <a:ext cx="2763146" cy="477788"/>
          </a:xfrm>
          <a:prstGeom prst="rect">
            <a:avLst/>
          </a:prstGeom>
        </p:spPr>
      </p:pic>
      <p:sp>
        <p:nvSpPr>
          <p:cNvPr id="7" name="Прямоугольник 9">
            <a:extLst>
              <a:ext uri="{FF2B5EF4-FFF2-40B4-BE49-F238E27FC236}">
                <a16:creationId xmlns:a16="http://schemas.microsoft.com/office/drawing/2014/main" id="{A571D6FB-7FAE-C631-08DE-0448ED2919EF}"/>
              </a:ext>
            </a:extLst>
          </p:cNvPr>
          <p:cNvSpPr/>
          <p:nvPr/>
        </p:nvSpPr>
        <p:spPr>
          <a:xfrm>
            <a:off x="154722" y="90489"/>
            <a:ext cx="98274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Enable Transcription in Teams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8C5BE9-0F0A-CD03-E989-160F42EACB1A}"/>
              </a:ext>
            </a:extLst>
          </p:cNvPr>
          <p:cNvSpPr txBox="1"/>
          <p:nvPr/>
        </p:nvSpPr>
        <p:spPr>
          <a:xfrm rot="5400000">
            <a:off x="9505627" y="3291463"/>
            <a:ext cx="510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</a:rPr>
              <a:t>© All rights reserved for Dr. Ryan Ahmed @Stemplicity Inc.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32D4035-1094-1170-9903-747FB87AB6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4409" y="1098738"/>
            <a:ext cx="8927805" cy="472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75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66A99B-E000-C47E-7D22-EDCD349581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8ADAB07-70C0-FD62-6546-5C64B75E75E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175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DDFEAB-7356-2DB1-7A63-98B8A843B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8279" y="2590801"/>
            <a:ext cx="7583721" cy="426361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1C8CE72-2F7F-648D-5757-2E5A93B13E61}"/>
              </a:ext>
            </a:extLst>
          </p:cNvPr>
          <p:cNvSpPr/>
          <p:nvPr/>
        </p:nvSpPr>
        <p:spPr>
          <a:xfrm>
            <a:off x="293914" y="793804"/>
            <a:ext cx="55785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LIVE DEMO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22CE0C-917E-BF08-12B5-0455C84F71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42" y="5586363"/>
            <a:ext cx="3856133" cy="106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765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CA93B0-B7A6-F7F7-2245-043E6D23C4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06B3081-48CD-AA00-F377-97724B56FA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24773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D56E6C0-AD73-D375-AEA8-31A58C7AF0D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731" t="18967" r="5594" b="23672"/>
          <a:stretch/>
        </p:blipFill>
        <p:spPr>
          <a:xfrm>
            <a:off x="9428854" y="90489"/>
            <a:ext cx="2763146" cy="477788"/>
          </a:xfrm>
          <a:prstGeom prst="rect">
            <a:avLst/>
          </a:prstGeom>
        </p:spPr>
      </p:pic>
      <p:sp>
        <p:nvSpPr>
          <p:cNvPr id="7" name="Прямоугольник 9">
            <a:extLst>
              <a:ext uri="{FF2B5EF4-FFF2-40B4-BE49-F238E27FC236}">
                <a16:creationId xmlns:a16="http://schemas.microsoft.com/office/drawing/2014/main" id="{0B13DC28-8935-6DEB-C9E9-FDD8D841C034}"/>
              </a:ext>
            </a:extLst>
          </p:cNvPr>
          <p:cNvSpPr/>
          <p:nvPr/>
        </p:nvSpPr>
        <p:spPr>
          <a:xfrm>
            <a:off x="154722" y="90489"/>
            <a:ext cx="98274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Live Demo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7584AE-D8B4-970A-865F-B0DBF838B722}"/>
              </a:ext>
            </a:extLst>
          </p:cNvPr>
          <p:cNvSpPr txBox="1"/>
          <p:nvPr/>
        </p:nvSpPr>
        <p:spPr>
          <a:xfrm rot="5400000">
            <a:off x="9505627" y="3291463"/>
            <a:ext cx="510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</a:rPr>
              <a:t>© All rights reserved for Dr. Ryan Ahmed @Stemplicity Inc.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60CFE5-B49F-E281-D2D6-0F2667D6B923}"/>
              </a:ext>
            </a:extLst>
          </p:cNvPr>
          <p:cNvSpPr txBox="1"/>
          <p:nvPr/>
        </p:nvSpPr>
        <p:spPr>
          <a:xfrm>
            <a:off x="3450749" y="975169"/>
            <a:ext cx="434197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46"/>
            <a:r>
              <a:rPr lang="en-US" dirty="0">
                <a:solidFill>
                  <a:srgbClr val="000000"/>
                </a:solidFill>
                <a:latin typeface="Cambria" panose="02040503050406030204"/>
              </a:rPr>
              <a:t>🔗 </a:t>
            </a:r>
            <a:r>
              <a:rPr lang="en-US" b="1" dirty="0">
                <a:solidFill>
                  <a:srgbClr val="000000"/>
                </a:solidFill>
                <a:latin typeface="Cambria" panose="02040503050406030204"/>
              </a:rPr>
              <a:t>Click here to explore CoPilot</a:t>
            </a:r>
            <a:br>
              <a:rPr lang="en-US" dirty="0">
                <a:solidFill>
                  <a:srgbClr val="000000"/>
                </a:solidFill>
                <a:latin typeface="Cambria" panose="02040503050406030204"/>
              </a:rPr>
            </a:br>
            <a:r>
              <a:rPr lang="en-US" dirty="0">
                <a:solidFill>
                  <a:srgbClr val="000000"/>
                </a:solidFill>
                <a:latin typeface="Cambria" panose="02040503050406030204"/>
              </a:rPr>
              <a:t>		</a:t>
            </a:r>
            <a:r>
              <a:rPr lang="en-US" dirty="0">
                <a:solidFill>
                  <a:srgbClr val="000000"/>
                </a:solidFill>
                <a:latin typeface="Cambria" panose="02040503050406030204"/>
                <a:hlinkClick r:id="rId4"/>
              </a:rPr>
              <a:t>CoPilot Signup</a:t>
            </a:r>
            <a:endParaRPr lang="en-US" dirty="0">
              <a:solidFill>
                <a:srgbClr val="000000"/>
              </a:solidFill>
              <a:latin typeface="Cambria" panose="02040503050406030204"/>
            </a:endParaRPr>
          </a:p>
          <a:p>
            <a:pPr defTabSz="914446"/>
            <a:r>
              <a:rPr lang="en-US" dirty="0">
                <a:solidFill>
                  <a:srgbClr val="000000"/>
                </a:solidFill>
                <a:latin typeface="Cambria" panose="02040503050406030204"/>
              </a:rPr>
              <a:t>💡 </a:t>
            </a:r>
            <a:r>
              <a:rPr lang="en-US" b="1" dirty="0">
                <a:solidFill>
                  <a:srgbClr val="000000"/>
                </a:solidFill>
                <a:latin typeface="Cambria" panose="02040503050406030204"/>
              </a:rPr>
              <a:t>Click here for AI Prompts</a:t>
            </a:r>
            <a:br>
              <a:rPr lang="en-US" dirty="0">
                <a:solidFill>
                  <a:srgbClr val="000000"/>
                </a:solidFill>
                <a:latin typeface="Cambria" panose="02040503050406030204"/>
              </a:rPr>
            </a:br>
            <a:r>
              <a:rPr lang="en-US" dirty="0">
                <a:solidFill>
                  <a:srgbClr val="000000"/>
                </a:solidFill>
                <a:latin typeface="Cambria" panose="02040503050406030204"/>
              </a:rPr>
              <a:t>		</a:t>
            </a:r>
            <a:r>
              <a:rPr lang="en-US" dirty="0">
                <a:solidFill>
                  <a:srgbClr val="000000"/>
                </a:solidFill>
                <a:latin typeface="Cambria" panose="02040503050406030204"/>
                <a:hlinkClick r:id="rId5"/>
              </a:rPr>
              <a:t>Explore Prompts</a:t>
            </a:r>
            <a:endParaRPr lang="en-US" dirty="0">
              <a:solidFill>
                <a:srgbClr val="000000"/>
              </a:solidFill>
              <a:latin typeface="Cambria" panose="02040503050406030204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5FB5CDC-1808-8797-2CE8-E00C020C8E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18869" y="2271156"/>
            <a:ext cx="8063345" cy="4319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426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1909FB-E671-B17D-77BB-65311A51D4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F45C378-4A8E-9187-A206-DB4730F9154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175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225B6F-0705-62E5-DF16-79898F062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6990" y="1992488"/>
            <a:ext cx="5198017" cy="143651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EA9FA6F-A71D-92D5-9E16-A91F986E09CE}"/>
              </a:ext>
            </a:extLst>
          </p:cNvPr>
          <p:cNvSpPr/>
          <p:nvPr/>
        </p:nvSpPr>
        <p:spPr>
          <a:xfrm>
            <a:off x="3306715" y="3495040"/>
            <a:ext cx="55785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596154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1F009C-BC70-F41E-E85C-AB4BA7B849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45FE73E-F233-502C-6C36-CEF10F073E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175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B05584-537E-BC69-3A07-9397EB529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8279" y="2590801"/>
            <a:ext cx="7583721" cy="426361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5C37C86-8CBB-1B82-88F6-EF3C1BBF5084}"/>
              </a:ext>
            </a:extLst>
          </p:cNvPr>
          <p:cNvSpPr/>
          <p:nvPr/>
        </p:nvSpPr>
        <p:spPr>
          <a:xfrm>
            <a:off x="293914" y="793804"/>
            <a:ext cx="557856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COPILOT IN TEAMS CAPABILITIES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8AF497-3078-1D39-5F4A-9D51BB2A9C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42" y="5586363"/>
            <a:ext cx="3856133" cy="106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12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E655F7-D3CE-503A-06B0-415EBF4A47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44BE74D-72DE-1ECA-0B68-A8F5C0DF6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24773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68C15DF-79C1-8260-335D-38302FEC0BC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731" t="18967" r="5594" b="23672"/>
          <a:stretch/>
        </p:blipFill>
        <p:spPr>
          <a:xfrm>
            <a:off x="9428854" y="90489"/>
            <a:ext cx="2763146" cy="477788"/>
          </a:xfrm>
          <a:prstGeom prst="rect">
            <a:avLst/>
          </a:prstGeom>
        </p:spPr>
      </p:pic>
      <p:sp>
        <p:nvSpPr>
          <p:cNvPr id="7" name="Прямоугольник 9">
            <a:extLst>
              <a:ext uri="{FF2B5EF4-FFF2-40B4-BE49-F238E27FC236}">
                <a16:creationId xmlns:a16="http://schemas.microsoft.com/office/drawing/2014/main" id="{DF172E0F-F674-1396-8D50-B98BB01F2670}"/>
              </a:ext>
            </a:extLst>
          </p:cNvPr>
          <p:cNvSpPr/>
          <p:nvPr/>
        </p:nvSpPr>
        <p:spPr>
          <a:xfrm>
            <a:off x="154722" y="90489"/>
            <a:ext cx="98274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Module Agenda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7468BAF-A973-AA5C-D975-66C02CF52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242" y="907669"/>
            <a:ext cx="10198759" cy="5228971"/>
          </a:xfrm>
        </p:spPr>
        <p:txBody>
          <a:bodyPr>
            <a:normAutofit/>
          </a:bodyPr>
          <a:lstStyle/>
          <a:p>
            <a:pPr>
              <a:buClr>
                <a:srgbClr val="1BBFD1"/>
              </a:buClr>
            </a:pPr>
            <a:r>
              <a:rPr lang="en-US" sz="1800" dirty="0">
                <a:latin typeface="Montserrat" panose="00000500000000000000" pitchFamily="2" charset="0"/>
              </a:rPr>
              <a:t>Setting up Microsoft CoPilot in Teams</a:t>
            </a:r>
          </a:p>
          <a:p>
            <a:pPr>
              <a:buClr>
                <a:srgbClr val="1BBFD1"/>
              </a:buClr>
            </a:pPr>
            <a:r>
              <a:rPr lang="en-US" sz="1800" dirty="0">
                <a:latin typeface="Montserrat" panose="00000500000000000000" pitchFamily="2" charset="0"/>
              </a:rPr>
              <a:t>CoPilot Capabilities in Teams</a:t>
            </a:r>
          </a:p>
          <a:p>
            <a:pPr>
              <a:buClr>
                <a:srgbClr val="1BBFD1"/>
              </a:buClr>
            </a:pPr>
            <a:r>
              <a:rPr lang="en-US" sz="1800" dirty="0">
                <a:latin typeface="Montserrat" panose="00000500000000000000" pitchFamily="2" charset="0"/>
              </a:rPr>
              <a:t>How to Setup CoPilot in Teams</a:t>
            </a:r>
          </a:p>
          <a:p>
            <a:pPr>
              <a:buClr>
                <a:srgbClr val="1BBFD1"/>
              </a:buClr>
            </a:pPr>
            <a:r>
              <a:rPr lang="en-US" sz="1800" dirty="0">
                <a:latin typeface="Montserrat" panose="00000500000000000000" pitchFamily="2" charset="0"/>
              </a:rPr>
              <a:t>Summarize Conversations in Teams Chat</a:t>
            </a:r>
          </a:p>
          <a:p>
            <a:pPr>
              <a:buClr>
                <a:srgbClr val="1BBFD1"/>
              </a:buClr>
            </a:pPr>
            <a:r>
              <a:rPr lang="en-US" sz="1800" dirty="0">
                <a:latin typeface="Montserrat" panose="00000500000000000000" pitchFamily="2" charset="0"/>
              </a:rPr>
              <a:t>CoPilot During Meetings</a:t>
            </a:r>
          </a:p>
          <a:p>
            <a:pPr>
              <a:buClr>
                <a:srgbClr val="1BBFD1"/>
              </a:buClr>
            </a:pPr>
            <a:r>
              <a:rPr lang="en-US" sz="1800" dirty="0">
                <a:latin typeface="Montserrat" panose="00000500000000000000" pitchFamily="2" charset="0"/>
              </a:rPr>
              <a:t>CoPilot After Meetings</a:t>
            </a:r>
          </a:p>
          <a:p>
            <a:pPr>
              <a:buClr>
                <a:srgbClr val="1BBFD1"/>
              </a:buClr>
            </a:pPr>
            <a:endParaRPr lang="en-US" sz="1800" dirty="0">
              <a:latin typeface="Montserrat" panose="000005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A68AC4-8901-A54A-0C5D-14603BCF5981}"/>
              </a:ext>
            </a:extLst>
          </p:cNvPr>
          <p:cNvSpPr txBox="1"/>
          <p:nvPr/>
        </p:nvSpPr>
        <p:spPr>
          <a:xfrm rot="5400000">
            <a:off x="9505627" y="3291463"/>
            <a:ext cx="510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</a:rPr>
              <a:t>© All rights reserved for Dr. Ryan Ahmed @Stemplicity Inc. </a:t>
            </a:r>
          </a:p>
        </p:txBody>
      </p:sp>
    </p:spTree>
    <p:extLst>
      <p:ext uri="{BB962C8B-B14F-4D97-AF65-F5344CB8AC3E}">
        <p14:creationId xmlns:p14="http://schemas.microsoft.com/office/powerpoint/2010/main" val="3419506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14F133-1036-D0B1-AB6F-4C40E25611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551E04-458E-8699-0CB0-F6B3EDE16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24773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641E44-5502-1415-180B-26EF305BA5E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731" t="18967" r="5594" b="23672"/>
          <a:stretch/>
        </p:blipFill>
        <p:spPr>
          <a:xfrm>
            <a:off x="9428854" y="90489"/>
            <a:ext cx="2763146" cy="477788"/>
          </a:xfrm>
          <a:prstGeom prst="rect">
            <a:avLst/>
          </a:prstGeom>
        </p:spPr>
      </p:pic>
      <p:sp>
        <p:nvSpPr>
          <p:cNvPr id="7" name="Прямоугольник 9">
            <a:extLst>
              <a:ext uri="{FF2B5EF4-FFF2-40B4-BE49-F238E27FC236}">
                <a16:creationId xmlns:a16="http://schemas.microsoft.com/office/drawing/2014/main" id="{E0CC13CA-97EC-FF68-B30D-7EDA126D3171}"/>
              </a:ext>
            </a:extLst>
          </p:cNvPr>
          <p:cNvSpPr/>
          <p:nvPr/>
        </p:nvSpPr>
        <p:spPr>
          <a:xfrm>
            <a:off x="154722" y="90489"/>
            <a:ext cx="98274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CoPilot Capabilities in Teams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2E9451-5EF1-0229-77F2-17E1FBBDD0BC}"/>
              </a:ext>
            </a:extLst>
          </p:cNvPr>
          <p:cNvSpPr txBox="1"/>
          <p:nvPr/>
        </p:nvSpPr>
        <p:spPr>
          <a:xfrm rot="5400000">
            <a:off x="9505627" y="3291463"/>
            <a:ext cx="510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</a:rPr>
              <a:t>© All rights reserved for Dr. Ryan Ahmed @Stemplicity Inc. </a:t>
            </a:r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CB4CB5A7-DA9F-25B8-A9F8-A4B4812F76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98138473"/>
              </p:ext>
            </p:extLst>
          </p:nvPr>
        </p:nvGraphicFramePr>
        <p:xfrm>
          <a:off x="1751446" y="907669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476813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DD2E2D-2254-DC1B-4796-38AB591524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E7C31F6-B758-AA48-3940-36E4D7162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24773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F6BCFA7-4A76-43BD-C696-49F294BBA31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731" t="18967" r="5594" b="23672"/>
          <a:stretch/>
        </p:blipFill>
        <p:spPr>
          <a:xfrm>
            <a:off x="9428854" y="90489"/>
            <a:ext cx="2763146" cy="477788"/>
          </a:xfrm>
          <a:prstGeom prst="rect">
            <a:avLst/>
          </a:prstGeom>
        </p:spPr>
      </p:pic>
      <p:sp>
        <p:nvSpPr>
          <p:cNvPr id="7" name="Прямоугольник 9">
            <a:extLst>
              <a:ext uri="{FF2B5EF4-FFF2-40B4-BE49-F238E27FC236}">
                <a16:creationId xmlns:a16="http://schemas.microsoft.com/office/drawing/2014/main" id="{A1CD2CF7-0BB0-BFF7-71B7-EFAF81B5DD4E}"/>
              </a:ext>
            </a:extLst>
          </p:cNvPr>
          <p:cNvSpPr/>
          <p:nvPr/>
        </p:nvSpPr>
        <p:spPr>
          <a:xfrm>
            <a:off x="154722" y="90489"/>
            <a:ext cx="98274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CoPilot Capabilities in Teams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45E075-1030-5580-573B-B18A5D72D60E}"/>
              </a:ext>
            </a:extLst>
          </p:cNvPr>
          <p:cNvSpPr txBox="1"/>
          <p:nvPr/>
        </p:nvSpPr>
        <p:spPr>
          <a:xfrm rot="5400000">
            <a:off x="9505627" y="3291463"/>
            <a:ext cx="510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</a:rPr>
              <a:t>© All rights reserved for Dr. Ryan Ahmed @Stemplicity Inc.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8D31AA2-F9D4-90CB-CEF0-AA9EE9D8CC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101" y="1126301"/>
            <a:ext cx="10012326" cy="466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240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853BFD-A73F-D26C-AD04-C811C64583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AB03D0-1BE8-CBBF-B9DA-4824E48F5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24773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5942FEE-D16F-6023-2C22-4EBFE29C5D0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731" t="18967" r="5594" b="23672"/>
          <a:stretch/>
        </p:blipFill>
        <p:spPr>
          <a:xfrm>
            <a:off x="9428854" y="90489"/>
            <a:ext cx="2763146" cy="477788"/>
          </a:xfrm>
          <a:prstGeom prst="rect">
            <a:avLst/>
          </a:prstGeom>
        </p:spPr>
      </p:pic>
      <p:sp>
        <p:nvSpPr>
          <p:cNvPr id="7" name="Прямоугольник 9">
            <a:extLst>
              <a:ext uri="{FF2B5EF4-FFF2-40B4-BE49-F238E27FC236}">
                <a16:creationId xmlns:a16="http://schemas.microsoft.com/office/drawing/2014/main" id="{CFB9A800-225D-D313-FC40-058192CBF88F}"/>
              </a:ext>
            </a:extLst>
          </p:cNvPr>
          <p:cNvSpPr/>
          <p:nvPr/>
        </p:nvSpPr>
        <p:spPr>
          <a:xfrm>
            <a:off x="154722" y="90489"/>
            <a:ext cx="98274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CoPilot Capabilities in Teams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01FC27-8F0F-8A98-B3E1-492F7582401F}"/>
              </a:ext>
            </a:extLst>
          </p:cNvPr>
          <p:cNvSpPr txBox="1"/>
          <p:nvPr/>
        </p:nvSpPr>
        <p:spPr>
          <a:xfrm rot="5400000">
            <a:off x="9505627" y="3291463"/>
            <a:ext cx="510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</a:rPr>
              <a:t>© All rights reserved for Dr. Ryan Ahmed @Stemplicity Inc. </a:t>
            </a:r>
          </a:p>
        </p:txBody>
      </p:sp>
      <p:pic>
        <p:nvPicPr>
          <p:cNvPr id="2050" name="Picture 2" descr="Copilot in Teams meeting">
            <a:extLst>
              <a:ext uri="{FF2B5EF4-FFF2-40B4-BE49-F238E27FC236}">
                <a16:creationId xmlns:a16="http://schemas.microsoft.com/office/drawing/2014/main" id="{D4B9E722-38D2-A42C-FB2C-2D31256077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544" y="1080165"/>
            <a:ext cx="8763712" cy="4933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6700F87-258E-F3EB-00D9-A9A84E4A8D59}"/>
              </a:ext>
            </a:extLst>
          </p:cNvPr>
          <p:cNvSpPr txBox="1"/>
          <p:nvPr/>
        </p:nvSpPr>
        <p:spPr>
          <a:xfrm>
            <a:off x="1443543" y="6198676"/>
            <a:ext cx="982749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https://support.microsoft.com/en-us/office/use-copilot-in-microsoft-teams-meetings-0bf9dd3c-96f7-44e2-8bb8-790bedf066b1</a:t>
            </a:r>
          </a:p>
        </p:txBody>
      </p:sp>
    </p:spTree>
    <p:extLst>
      <p:ext uri="{BB962C8B-B14F-4D97-AF65-F5344CB8AC3E}">
        <p14:creationId xmlns:p14="http://schemas.microsoft.com/office/powerpoint/2010/main" val="1719872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02CA93-9308-B4F1-38E4-980A10C435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B8D876D-B3FC-63F0-3424-8915DBD8BE4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175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C05229-C44D-0194-EB98-C7A89F094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8279" y="2590801"/>
            <a:ext cx="7583721" cy="426361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1BC975D-C592-382E-4F0C-F14521624988}"/>
              </a:ext>
            </a:extLst>
          </p:cNvPr>
          <p:cNvSpPr/>
          <p:nvPr/>
        </p:nvSpPr>
        <p:spPr>
          <a:xfrm>
            <a:off x="293914" y="793804"/>
            <a:ext cx="557856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COPILOT AND TEAMS SETUP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9497E6-9BFB-6BCE-12F6-3ACD7092AE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42" y="5586363"/>
            <a:ext cx="3856133" cy="106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01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F11CD0-5831-C8F5-91A9-105824471C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FAED3C2-82B6-05C4-646E-F52820ABE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24773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3406D01-C09F-041F-4B21-B9182A9BEA8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731" t="18967" r="5594" b="23672"/>
          <a:stretch/>
        </p:blipFill>
        <p:spPr>
          <a:xfrm>
            <a:off x="9428854" y="90489"/>
            <a:ext cx="2763146" cy="477788"/>
          </a:xfrm>
          <a:prstGeom prst="rect">
            <a:avLst/>
          </a:prstGeom>
        </p:spPr>
      </p:pic>
      <p:sp>
        <p:nvSpPr>
          <p:cNvPr id="7" name="Прямоугольник 9">
            <a:extLst>
              <a:ext uri="{FF2B5EF4-FFF2-40B4-BE49-F238E27FC236}">
                <a16:creationId xmlns:a16="http://schemas.microsoft.com/office/drawing/2014/main" id="{ECC0A4EB-7805-3668-5812-7A7DE6EA3DD9}"/>
              </a:ext>
            </a:extLst>
          </p:cNvPr>
          <p:cNvSpPr/>
          <p:nvPr/>
        </p:nvSpPr>
        <p:spPr>
          <a:xfrm>
            <a:off x="154722" y="90489"/>
            <a:ext cx="98274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Enable Transcription in Teams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0E0252-E6A4-F8FD-ACE0-D0B73112DAC9}"/>
              </a:ext>
            </a:extLst>
          </p:cNvPr>
          <p:cNvSpPr txBox="1"/>
          <p:nvPr/>
        </p:nvSpPr>
        <p:spPr>
          <a:xfrm rot="5400000">
            <a:off x="9505627" y="3291463"/>
            <a:ext cx="510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</a:rPr>
              <a:t>© All rights reserved for Dr. Ryan Ahmed @Stemplicity Inc. 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65C2BB4D-0172-0580-6168-BF47A8C44B89}"/>
              </a:ext>
            </a:extLst>
          </p:cNvPr>
          <p:cNvSpPr txBox="1">
            <a:spLocks/>
          </p:cNvSpPr>
          <p:nvPr/>
        </p:nvSpPr>
        <p:spPr>
          <a:xfrm>
            <a:off x="154722" y="907669"/>
            <a:ext cx="11556196" cy="2731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228600" indent="-228600">
              <a:lnSpc>
                <a:spcPct val="90000"/>
              </a:lnSpc>
              <a:spcBef>
                <a:spcPts val="1000"/>
              </a:spcBef>
              <a:buClr>
                <a:srgbClr val="1BBFD1"/>
              </a:buClr>
              <a:buFont typeface="Arial" panose="020B0604020202020204" pitchFamily="34" charset="0"/>
              <a:buChar char="•"/>
              <a:defRPr>
                <a:latin typeface="Montserrat" panose="00000500000000000000" pitchFamily="2" charset="0"/>
              </a:defRPr>
            </a:lvl1pPr>
            <a:lvl2pPr marL="742987" indent="-285764" defTabSz="914446">
              <a:lnSpc>
                <a:spcPct val="120000"/>
              </a:lnSpc>
              <a:spcBef>
                <a:spcPts val="333"/>
              </a:spcBef>
              <a:spcAft>
                <a:spcPts val="333"/>
              </a:spcAft>
              <a:buClr>
                <a:srgbClr val="0B8ECC"/>
              </a:buClr>
              <a:buSzPct val="100000"/>
              <a:buFont typeface="Arial" panose="020B0604020202020204" pitchFamily="34" charset="0"/>
              <a:buChar char="•"/>
              <a:defRPr sz="2000"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57" indent="-228611" defTabSz="914446">
              <a:lnSpc>
                <a:spcPct val="120000"/>
              </a:lnSpc>
              <a:spcBef>
                <a:spcPts val="333"/>
              </a:spcBef>
              <a:spcAft>
                <a:spcPts val="333"/>
              </a:spcAft>
              <a:buClr>
                <a:srgbClr val="0B8ECC"/>
              </a:buClr>
              <a:buSzPct val="100000"/>
              <a:buFont typeface="Arial" panose="020B0604020202020204" pitchFamily="34" charset="0"/>
              <a:buChar char="•"/>
              <a:defRPr sz="2000"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80" indent="-228611" defTabSz="914446">
              <a:lnSpc>
                <a:spcPct val="120000"/>
              </a:lnSpc>
              <a:spcBef>
                <a:spcPts val="333"/>
              </a:spcBef>
              <a:spcAft>
                <a:spcPts val="333"/>
              </a:spcAft>
              <a:buClr>
                <a:srgbClr val="0B8ECC"/>
              </a:buClr>
              <a:buFont typeface="Arial" panose="020B0604020202020204" pitchFamily="34" charset="0"/>
              <a:buChar char="•"/>
              <a:defRPr sz="2000"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503" indent="-228611" defTabSz="914446">
              <a:lnSpc>
                <a:spcPct val="120000"/>
              </a:lnSpc>
              <a:spcBef>
                <a:spcPts val="333"/>
              </a:spcBef>
              <a:spcAft>
                <a:spcPts val="333"/>
              </a:spcAft>
              <a:buClr>
                <a:srgbClr val="0B8ECC"/>
              </a:buClr>
              <a:buFont typeface="Arial" panose="020B0604020202020204" pitchFamily="34" charset="0"/>
              <a:buChar char="•"/>
              <a:defRPr sz="2000"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726" indent="-228611" defTabSz="914446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949" indent="-228611" defTabSz="914446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171" indent="-228611" defTabSz="914446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394" indent="-228611" defTabSz="914446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You need to enable Transcription in the Global Admin policy</a:t>
            </a:r>
          </a:p>
          <a:p>
            <a:endParaRPr lang="en-US" dirty="0"/>
          </a:p>
          <a:p>
            <a:r>
              <a:rPr lang="en-US" dirty="0"/>
              <a:t>For More Info: </a:t>
            </a:r>
            <a:r>
              <a:rPr lang="en-US" dirty="0">
                <a:hlinkClick r:id="rId4"/>
              </a:rPr>
              <a:t>https://learn.microsoft.com/en-us/microsoftteams/copilot-teams-transcription</a:t>
            </a:r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5C1311-24D8-F710-57E2-9D41324F673A}"/>
              </a:ext>
            </a:extLst>
          </p:cNvPr>
          <p:cNvSpPr txBox="1"/>
          <p:nvPr/>
        </p:nvSpPr>
        <p:spPr>
          <a:xfrm>
            <a:off x="3127162" y="1204304"/>
            <a:ext cx="75115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Montserrat" panose="00000500000000000000" pitchFamily="2" charset="0"/>
              </a:rPr>
              <a:t>Link: </a:t>
            </a:r>
            <a:r>
              <a:rPr lang="en-US" dirty="0">
                <a:latin typeface="Montserrat" panose="00000500000000000000" pitchFamily="2" charset="0"/>
                <a:hlinkClick r:id="rId5"/>
              </a:rPr>
              <a:t>https://admin.teams.microsoft.com/policies/</a:t>
            </a:r>
            <a:endParaRPr lang="en-US" dirty="0">
              <a:latin typeface="Montserrat" panose="00000500000000000000" pitchFamily="2" charset="0"/>
            </a:endParaRPr>
          </a:p>
          <a:p>
            <a:endParaRPr lang="en-US" dirty="0">
              <a:latin typeface="Montserrat" panose="00000500000000000000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17386B-2149-45DC-D4EA-0ED226A88B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53309" y="2158884"/>
            <a:ext cx="8810415" cy="4375051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CF9B6C92-1F51-0E8F-6B7F-9D41DD43DE79}"/>
              </a:ext>
            </a:extLst>
          </p:cNvPr>
          <p:cNvSpPr/>
          <p:nvPr/>
        </p:nvSpPr>
        <p:spPr>
          <a:xfrm>
            <a:off x="2829211" y="4669619"/>
            <a:ext cx="5022319" cy="313514"/>
          </a:xfrm>
          <a:prstGeom prst="ellipse">
            <a:avLst/>
          </a:prstGeom>
          <a:noFill/>
          <a:ln w="57150">
            <a:solidFill>
              <a:srgbClr val="11CCD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773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7D5B60-D417-71CF-D7AB-F38C0996CB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FB618D7-4855-F7D9-760E-B27A658A4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24773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692C2F0-CBCE-285A-18DF-91A0C280F83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731" t="18967" r="5594" b="23672"/>
          <a:stretch/>
        </p:blipFill>
        <p:spPr>
          <a:xfrm>
            <a:off x="9428854" y="90489"/>
            <a:ext cx="2763146" cy="477788"/>
          </a:xfrm>
          <a:prstGeom prst="rect">
            <a:avLst/>
          </a:prstGeom>
        </p:spPr>
      </p:pic>
      <p:sp>
        <p:nvSpPr>
          <p:cNvPr id="7" name="Прямоугольник 9">
            <a:extLst>
              <a:ext uri="{FF2B5EF4-FFF2-40B4-BE49-F238E27FC236}">
                <a16:creationId xmlns:a16="http://schemas.microsoft.com/office/drawing/2014/main" id="{A4EBFAE5-269E-45F1-C234-3376EA98FD6A}"/>
              </a:ext>
            </a:extLst>
          </p:cNvPr>
          <p:cNvSpPr/>
          <p:nvPr/>
        </p:nvSpPr>
        <p:spPr>
          <a:xfrm>
            <a:off x="154722" y="90489"/>
            <a:ext cx="98274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Enable Transcription in Teams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584366-73BA-0DE6-57CF-F6E46E204482}"/>
              </a:ext>
            </a:extLst>
          </p:cNvPr>
          <p:cNvSpPr txBox="1"/>
          <p:nvPr/>
        </p:nvSpPr>
        <p:spPr>
          <a:xfrm rot="5400000">
            <a:off x="9505627" y="3291463"/>
            <a:ext cx="510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</a:rPr>
              <a:t>© All rights reserved for Dr. Ryan Ahmed @Stemplicity Inc. 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CC70083E-3FA5-0C4F-1D8F-178B72D41C9B}"/>
              </a:ext>
            </a:extLst>
          </p:cNvPr>
          <p:cNvSpPr txBox="1">
            <a:spLocks/>
          </p:cNvSpPr>
          <p:nvPr/>
        </p:nvSpPr>
        <p:spPr>
          <a:xfrm>
            <a:off x="154722" y="907669"/>
            <a:ext cx="11556196" cy="2731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228600" indent="-228600">
              <a:lnSpc>
                <a:spcPct val="90000"/>
              </a:lnSpc>
              <a:spcBef>
                <a:spcPts val="1000"/>
              </a:spcBef>
              <a:buClr>
                <a:srgbClr val="1BBFD1"/>
              </a:buClr>
              <a:buFont typeface="Arial" panose="020B0604020202020204" pitchFamily="34" charset="0"/>
              <a:buChar char="•"/>
              <a:defRPr>
                <a:latin typeface="Montserrat" panose="00000500000000000000" pitchFamily="2" charset="0"/>
              </a:defRPr>
            </a:lvl1pPr>
            <a:lvl2pPr marL="742987" indent="-285764" defTabSz="914446">
              <a:lnSpc>
                <a:spcPct val="120000"/>
              </a:lnSpc>
              <a:spcBef>
                <a:spcPts val="333"/>
              </a:spcBef>
              <a:spcAft>
                <a:spcPts val="333"/>
              </a:spcAft>
              <a:buClr>
                <a:srgbClr val="0B8ECC"/>
              </a:buClr>
              <a:buSzPct val="100000"/>
              <a:buFont typeface="Arial" panose="020B0604020202020204" pitchFamily="34" charset="0"/>
              <a:buChar char="•"/>
              <a:defRPr sz="2000"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57" indent="-228611" defTabSz="914446">
              <a:lnSpc>
                <a:spcPct val="120000"/>
              </a:lnSpc>
              <a:spcBef>
                <a:spcPts val="333"/>
              </a:spcBef>
              <a:spcAft>
                <a:spcPts val="333"/>
              </a:spcAft>
              <a:buClr>
                <a:srgbClr val="0B8ECC"/>
              </a:buClr>
              <a:buSzPct val="100000"/>
              <a:buFont typeface="Arial" panose="020B0604020202020204" pitchFamily="34" charset="0"/>
              <a:buChar char="•"/>
              <a:defRPr sz="2000"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80" indent="-228611" defTabSz="914446">
              <a:lnSpc>
                <a:spcPct val="120000"/>
              </a:lnSpc>
              <a:spcBef>
                <a:spcPts val="333"/>
              </a:spcBef>
              <a:spcAft>
                <a:spcPts val="333"/>
              </a:spcAft>
              <a:buClr>
                <a:srgbClr val="0B8ECC"/>
              </a:buClr>
              <a:buFont typeface="Arial" panose="020B0604020202020204" pitchFamily="34" charset="0"/>
              <a:buChar char="•"/>
              <a:defRPr sz="2000"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503" indent="-228611" defTabSz="914446">
              <a:lnSpc>
                <a:spcPct val="120000"/>
              </a:lnSpc>
              <a:spcBef>
                <a:spcPts val="333"/>
              </a:spcBef>
              <a:spcAft>
                <a:spcPts val="333"/>
              </a:spcAft>
              <a:buClr>
                <a:srgbClr val="0B8ECC"/>
              </a:buClr>
              <a:buFont typeface="Arial" panose="020B0604020202020204" pitchFamily="34" charset="0"/>
              <a:buChar char="•"/>
              <a:defRPr sz="2000"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726" indent="-228611" defTabSz="914446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949" indent="-228611" defTabSz="914446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171" indent="-228611" defTabSz="914446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394" indent="-228611" defTabSz="914446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You need to enable Transcription in the Global Admin Policy and Turn CoPilot ON.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3DBF8A6-0130-6441-33FD-A89A62EF0E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9418" y="1319017"/>
            <a:ext cx="9228992" cy="5043925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B5E4BA55-7E6A-6BA2-9801-474CD4D5D60E}"/>
              </a:ext>
            </a:extLst>
          </p:cNvPr>
          <p:cNvSpPr/>
          <p:nvPr/>
        </p:nvSpPr>
        <p:spPr>
          <a:xfrm>
            <a:off x="2132095" y="3638816"/>
            <a:ext cx="4558416" cy="516725"/>
          </a:xfrm>
          <a:prstGeom prst="ellipse">
            <a:avLst/>
          </a:prstGeom>
          <a:noFill/>
          <a:ln w="57150">
            <a:solidFill>
              <a:srgbClr val="11CCD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C8EF3CA-2852-15DA-AAAB-4B1AE351304E}"/>
              </a:ext>
            </a:extLst>
          </p:cNvPr>
          <p:cNvSpPr/>
          <p:nvPr/>
        </p:nvSpPr>
        <p:spPr>
          <a:xfrm>
            <a:off x="2164311" y="4225792"/>
            <a:ext cx="4558416" cy="516725"/>
          </a:xfrm>
          <a:prstGeom prst="ellipse">
            <a:avLst/>
          </a:prstGeom>
          <a:noFill/>
          <a:ln w="57150">
            <a:solidFill>
              <a:srgbClr val="11CCD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910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4293</TotalTime>
  <Words>340</Words>
  <Application>Microsoft Office PowerPoint</Application>
  <PresentationFormat>Widescreen</PresentationFormat>
  <Paragraphs>38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</vt:lpstr>
      <vt:lpstr>Montserrat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kukesh kodess</dc:creator>
  <cp:lastModifiedBy>Ryan Ahmed</cp:lastModifiedBy>
  <cp:revision>402</cp:revision>
  <dcterms:created xsi:type="dcterms:W3CDTF">2019-11-18T17:58:36Z</dcterms:created>
  <dcterms:modified xsi:type="dcterms:W3CDTF">2025-01-31T01:57:35Z</dcterms:modified>
</cp:coreProperties>
</file>