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565" r:id="rId2"/>
    <p:sldId id="4208" r:id="rId3"/>
    <p:sldId id="4203" r:id="rId4"/>
    <p:sldId id="4219" r:id="rId5"/>
    <p:sldId id="569" r:id="rId6"/>
    <p:sldId id="4212" r:id="rId7"/>
    <p:sldId id="4205" r:id="rId8"/>
    <p:sldId id="4210" r:id="rId9"/>
    <p:sldId id="4215" r:id="rId10"/>
    <p:sldId id="4216" r:id="rId11"/>
    <p:sldId id="4218" r:id="rId12"/>
    <p:sldId id="27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6E48"/>
    <a:srgbClr val="11CCDD"/>
    <a:srgbClr val="0C1752"/>
    <a:srgbClr val="F9F9F9"/>
    <a:srgbClr val="1BBFD1"/>
    <a:srgbClr val="E7C24C"/>
    <a:srgbClr val="FF0909"/>
    <a:srgbClr val="4472C4"/>
    <a:srgbClr val="D1C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721"/>
  </p:normalViewPr>
  <p:slideViewPr>
    <p:cSldViewPr snapToGrid="0" snapToObjects="1">
      <p:cViewPr varScale="1">
        <p:scale>
          <a:sx n="74" d="100"/>
          <a:sy n="74" d="100"/>
        </p:scale>
        <p:origin x="878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0FE87A-47F7-4114-88E5-F75696C4799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AB0EEA-7BDD-4CD3-AF43-B1011F030D7A}">
      <dgm:prSet/>
      <dgm:spPr>
        <a:solidFill>
          <a:srgbClr val="D56E48"/>
        </a:solidFill>
      </dgm:spPr>
      <dgm:t>
        <a:bodyPr/>
        <a:lstStyle/>
        <a:p>
          <a:r>
            <a:rPr lang="en-US" dirty="0">
              <a:latin typeface="Montserrat" panose="00000500000000000000" pitchFamily="2" charset="0"/>
            </a:rPr>
            <a:t>Capabilities: Beyond assisting, AI agents can execute entire workflows, such as reconciling financial statements or managing project tasks, enhancing efficiency and productivity. </a:t>
          </a:r>
        </a:p>
      </dgm:t>
    </dgm:pt>
    <dgm:pt modelId="{F2C56962-6F6E-4DAB-8F9F-FFF922F5D162}" type="parTrans" cxnId="{B5C72815-AC7F-4A31-8132-DE6076A1682E}">
      <dgm:prSet/>
      <dgm:spPr/>
      <dgm:t>
        <a:bodyPr/>
        <a:lstStyle/>
        <a:p>
          <a:endParaRPr lang="en-US"/>
        </a:p>
      </dgm:t>
    </dgm:pt>
    <dgm:pt modelId="{F90D9A77-D39F-4313-B58B-0DBB463A01CC}" type="sibTrans" cxnId="{B5C72815-AC7F-4A31-8132-DE6076A1682E}">
      <dgm:prSet/>
      <dgm:spPr/>
      <dgm:t>
        <a:bodyPr/>
        <a:lstStyle/>
        <a:p>
          <a:endParaRPr lang="en-US"/>
        </a:p>
      </dgm:t>
    </dgm:pt>
    <dgm:pt modelId="{603B16BE-6EE6-4A96-9F1D-985CBDDAB601}">
      <dgm:prSet/>
      <dgm:spPr>
        <a:solidFill>
          <a:srgbClr val="0C1752"/>
        </a:solidFill>
      </dgm:spPr>
      <dgm:t>
        <a:bodyPr/>
        <a:lstStyle/>
        <a:p>
          <a:r>
            <a:rPr lang="en-US" dirty="0">
              <a:latin typeface="Montserrat" panose="00000500000000000000" pitchFamily="2" charset="0"/>
            </a:rPr>
            <a:t>Integration with Tools: Integrating AI agents with platforms like Microsoft 365 Copilot allows for seamless handling of various tasks, from daily administrative duties to initiating creative projects. </a:t>
          </a:r>
        </a:p>
      </dgm:t>
    </dgm:pt>
    <dgm:pt modelId="{44313C2F-FE72-4C56-B7F1-CB402EA6D871}" type="parTrans" cxnId="{4FBED38B-0EB1-4C5D-91A3-A58F612049D8}">
      <dgm:prSet/>
      <dgm:spPr/>
      <dgm:t>
        <a:bodyPr/>
        <a:lstStyle/>
        <a:p>
          <a:endParaRPr lang="en-US"/>
        </a:p>
      </dgm:t>
    </dgm:pt>
    <dgm:pt modelId="{387C5F7B-F25B-4729-9853-437AE6A7FDAD}" type="sibTrans" cxnId="{4FBED38B-0EB1-4C5D-91A3-A58F612049D8}">
      <dgm:prSet/>
      <dgm:spPr/>
      <dgm:t>
        <a:bodyPr/>
        <a:lstStyle/>
        <a:p>
          <a:endParaRPr lang="en-US"/>
        </a:p>
      </dgm:t>
    </dgm:pt>
    <dgm:pt modelId="{30635A19-BAA9-43BC-8FE9-5642551F46FE}">
      <dgm:prSet/>
      <dgm:spPr>
        <a:solidFill>
          <a:srgbClr val="11CCDD"/>
        </a:solidFill>
      </dgm:spPr>
      <dgm:t>
        <a:bodyPr/>
        <a:lstStyle/>
        <a:p>
          <a:r>
            <a:rPr lang="en-US" dirty="0">
              <a:latin typeface="Montserrat" panose="00000500000000000000" pitchFamily="2" charset="0"/>
            </a:rPr>
            <a:t>Benefits: By delegating routine or complex tasks to AI agents, employees can focus on strategic initiatives, leading to increased productivity and the ability to achieve more within organizations.</a:t>
          </a:r>
        </a:p>
      </dgm:t>
    </dgm:pt>
    <dgm:pt modelId="{41C5092B-BAD1-48BE-BDEF-EE619E06BE56}" type="parTrans" cxnId="{8A693AFC-A155-4B1F-A6D1-86E36AF482E6}">
      <dgm:prSet/>
      <dgm:spPr/>
      <dgm:t>
        <a:bodyPr/>
        <a:lstStyle/>
        <a:p>
          <a:endParaRPr lang="en-US"/>
        </a:p>
      </dgm:t>
    </dgm:pt>
    <dgm:pt modelId="{184ABB80-C8FC-4804-9972-70EFF9CAD457}" type="sibTrans" cxnId="{8A693AFC-A155-4B1F-A6D1-86E36AF482E6}">
      <dgm:prSet/>
      <dgm:spPr/>
      <dgm:t>
        <a:bodyPr/>
        <a:lstStyle/>
        <a:p>
          <a:endParaRPr lang="en-US"/>
        </a:p>
      </dgm:t>
    </dgm:pt>
    <dgm:pt modelId="{4B549B16-6323-4209-9183-966654F8E181}" type="pres">
      <dgm:prSet presAssocID="{780FE87A-47F7-4114-88E5-F75696C47994}" presName="diagram" presStyleCnt="0">
        <dgm:presLayoutVars>
          <dgm:dir/>
          <dgm:resizeHandles val="exact"/>
        </dgm:presLayoutVars>
      </dgm:prSet>
      <dgm:spPr/>
    </dgm:pt>
    <dgm:pt modelId="{F428F1B6-1E9A-4C2C-B078-8D51CF8DF451}" type="pres">
      <dgm:prSet presAssocID="{D4AB0EEA-7BDD-4CD3-AF43-B1011F030D7A}" presName="node" presStyleLbl="node1" presStyleIdx="0" presStyleCnt="3">
        <dgm:presLayoutVars>
          <dgm:bulletEnabled val="1"/>
        </dgm:presLayoutVars>
      </dgm:prSet>
      <dgm:spPr/>
    </dgm:pt>
    <dgm:pt modelId="{5E445154-EB43-42D2-9966-02C4F17EE385}" type="pres">
      <dgm:prSet presAssocID="{F90D9A77-D39F-4313-B58B-0DBB463A01CC}" presName="sibTrans" presStyleCnt="0"/>
      <dgm:spPr/>
    </dgm:pt>
    <dgm:pt modelId="{0405F523-95B4-4282-B480-588C3C111D7C}" type="pres">
      <dgm:prSet presAssocID="{603B16BE-6EE6-4A96-9F1D-985CBDDAB601}" presName="node" presStyleLbl="node1" presStyleIdx="1" presStyleCnt="3">
        <dgm:presLayoutVars>
          <dgm:bulletEnabled val="1"/>
        </dgm:presLayoutVars>
      </dgm:prSet>
      <dgm:spPr/>
    </dgm:pt>
    <dgm:pt modelId="{6E71E7FB-A5CA-4B66-8CC0-BDB3F9FE6545}" type="pres">
      <dgm:prSet presAssocID="{387C5F7B-F25B-4729-9853-437AE6A7FDAD}" presName="sibTrans" presStyleCnt="0"/>
      <dgm:spPr/>
    </dgm:pt>
    <dgm:pt modelId="{D6B88E96-E43F-4DB2-85DC-055FA690070F}" type="pres">
      <dgm:prSet presAssocID="{30635A19-BAA9-43BC-8FE9-5642551F46FE}" presName="node" presStyleLbl="node1" presStyleIdx="2" presStyleCnt="3">
        <dgm:presLayoutVars>
          <dgm:bulletEnabled val="1"/>
        </dgm:presLayoutVars>
      </dgm:prSet>
      <dgm:spPr/>
    </dgm:pt>
  </dgm:ptLst>
  <dgm:cxnLst>
    <dgm:cxn modelId="{B5C72815-AC7F-4A31-8132-DE6076A1682E}" srcId="{780FE87A-47F7-4114-88E5-F75696C47994}" destId="{D4AB0EEA-7BDD-4CD3-AF43-B1011F030D7A}" srcOrd="0" destOrd="0" parTransId="{F2C56962-6F6E-4DAB-8F9F-FFF922F5D162}" sibTransId="{F90D9A77-D39F-4313-B58B-0DBB463A01CC}"/>
    <dgm:cxn modelId="{58D02E15-FB84-4D2E-B50F-1EEA4771DCA2}" type="presOf" srcId="{603B16BE-6EE6-4A96-9F1D-985CBDDAB601}" destId="{0405F523-95B4-4282-B480-588C3C111D7C}" srcOrd="0" destOrd="0" presId="urn:microsoft.com/office/officeart/2005/8/layout/default"/>
    <dgm:cxn modelId="{4FBED38B-0EB1-4C5D-91A3-A58F612049D8}" srcId="{780FE87A-47F7-4114-88E5-F75696C47994}" destId="{603B16BE-6EE6-4A96-9F1D-985CBDDAB601}" srcOrd="1" destOrd="0" parTransId="{44313C2F-FE72-4C56-B7F1-CB402EA6D871}" sibTransId="{387C5F7B-F25B-4729-9853-437AE6A7FDAD}"/>
    <dgm:cxn modelId="{BAAB1F8D-8F16-49EA-8326-CF0430529405}" type="presOf" srcId="{D4AB0EEA-7BDD-4CD3-AF43-B1011F030D7A}" destId="{F428F1B6-1E9A-4C2C-B078-8D51CF8DF451}" srcOrd="0" destOrd="0" presId="urn:microsoft.com/office/officeart/2005/8/layout/default"/>
    <dgm:cxn modelId="{7526E9B8-D07E-4097-B780-62802508BA9D}" type="presOf" srcId="{30635A19-BAA9-43BC-8FE9-5642551F46FE}" destId="{D6B88E96-E43F-4DB2-85DC-055FA690070F}" srcOrd="0" destOrd="0" presId="urn:microsoft.com/office/officeart/2005/8/layout/default"/>
    <dgm:cxn modelId="{A0B2DEBF-17FD-4F88-9E6B-FF2ED6918D27}" type="presOf" srcId="{780FE87A-47F7-4114-88E5-F75696C47994}" destId="{4B549B16-6323-4209-9183-966654F8E181}" srcOrd="0" destOrd="0" presId="urn:microsoft.com/office/officeart/2005/8/layout/default"/>
    <dgm:cxn modelId="{8A693AFC-A155-4B1F-A6D1-86E36AF482E6}" srcId="{780FE87A-47F7-4114-88E5-F75696C47994}" destId="{30635A19-BAA9-43BC-8FE9-5642551F46FE}" srcOrd="2" destOrd="0" parTransId="{41C5092B-BAD1-48BE-BDEF-EE619E06BE56}" sibTransId="{184ABB80-C8FC-4804-9972-70EFF9CAD457}"/>
    <dgm:cxn modelId="{4E7F417C-833A-40D1-89B7-E011E6AA00F0}" type="presParOf" srcId="{4B549B16-6323-4209-9183-966654F8E181}" destId="{F428F1B6-1E9A-4C2C-B078-8D51CF8DF451}" srcOrd="0" destOrd="0" presId="urn:microsoft.com/office/officeart/2005/8/layout/default"/>
    <dgm:cxn modelId="{029FBA76-DCAE-46D8-9E71-445F7D9956A8}" type="presParOf" srcId="{4B549B16-6323-4209-9183-966654F8E181}" destId="{5E445154-EB43-42D2-9966-02C4F17EE385}" srcOrd="1" destOrd="0" presId="urn:microsoft.com/office/officeart/2005/8/layout/default"/>
    <dgm:cxn modelId="{DCD50029-C8A9-4A3D-AC3D-5460EA70FF68}" type="presParOf" srcId="{4B549B16-6323-4209-9183-966654F8E181}" destId="{0405F523-95B4-4282-B480-588C3C111D7C}" srcOrd="2" destOrd="0" presId="urn:microsoft.com/office/officeart/2005/8/layout/default"/>
    <dgm:cxn modelId="{0B739C69-CA6F-419A-A2A4-1DD90E1E95F7}" type="presParOf" srcId="{4B549B16-6323-4209-9183-966654F8E181}" destId="{6E71E7FB-A5CA-4B66-8CC0-BDB3F9FE6545}" srcOrd="3" destOrd="0" presId="urn:microsoft.com/office/officeart/2005/8/layout/default"/>
    <dgm:cxn modelId="{7F60C851-CD4E-459F-845E-F8AC3A33A4DC}" type="presParOf" srcId="{4B549B16-6323-4209-9183-966654F8E181}" destId="{D6B88E96-E43F-4DB2-85DC-055FA690070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0FE87A-47F7-4114-88E5-F75696C4799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63B5AB-598D-4656-B507-9C901B6DDFC8}">
      <dgm:prSet custT="1"/>
      <dgm:spPr>
        <a:solidFill>
          <a:srgbClr val="D56E48"/>
        </a:solidFill>
      </dgm:spPr>
      <dgm:t>
        <a:bodyPr/>
        <a:lstStyle/>
        <a:p>
          <a:pPr algn="ctr"/>
          <a:r>
            <a:rPr lang="en-US" sz="1600" b="1" kern="1200" dirty="0">
              <a:effectLst/>
              <a:latin typeface="Montserrat" panose="00000500000000000000" pitchFamily="2" charset="0"/>
              <a:ea typeface="DengXian" panose="02010600030101010101" pitchFamily="2" charset="-122"/>
              <a:cs typeface="Times New Roman" panose="02020603050405020304" pitchFamily="18" charset="0"/>
            </a:rPr>
            <a:t>Project Management: </a:t>
          </a:r>
        </a:p>
        <a:p>
          <a:pPr algn="ctr"/>
          <a:r>
            <a:rPr lang="en-US" sz="1600" kern="1200" dirty="0">
              <a:effectLst/>
              <a:latin typeface="Montserrat" panose="00000500000000000000" pitchFamily="2" charset="0"/>
              <a:ea typeface="DengXian" panose="02010600030101010101" pitchFamily="2" charset="-122"/>
              <a:cs typeface="Times New Roman" panose="02020603050405020304" pitchFamily="18" charset="0"/>
            </a:rPr>
            <a:t>Copilot </a:t>
          </a:r>
          <a:r>
            <a:rPr lang="en-US" sz="1600" kern="1200" dirty="0">
              <a:solidFill>
                <a:prstClr val="white"/>
              </a:solidFill>
              <a:effectLst/>
              <a:latin typeface="Montserrat" panose="00000500000000000000" pitchFamily="2" charset="0"/>
              <a:ea typeface="DengXian" panose="02010600030101010101" pitchFamily="2" charset="-122"/>
              <a:cs typeface="Times New Roman" panose="02020603050405020304" pitchFamily="18" charset="0"/>
            </a:rPr>
            <a:t>agents can compile updates from team members, identify key milestones and potential roadblocks and write progress reports.</a:t>
          </a:r>
        </a:p>
      </dgm:t>
    </dgm:pt>
    <dgm:pt modelId="{51AC98A0-C610-41E2-B245-BC6926A9DAB2}" type="parTrans" cxnId="{836B815E-594D-4065-8DBE-E14DB0EC3062}">
      <dgm:prSet/>
      <dgm:spPr/>
      <dgm:t>
        <a:bodyPr/>
        <a:lstStyle/>
        <a:p>
          <a:endParaRPr lang="en-US" sz="1600">
            <a:latin typeface="Montserrat" panose="00000500000000000000" pitchFamily="2" charset="0"/>
          </a:endParaRPr>
        </a:p>
      </dgm:t>
    </dgm:pt>
    <dgm:pt modelId="{F2FA66B7-E562-4AE1-A8EC-D42ABE9EC460}" type="sibTrans" cxnId="{836B815E-594D-4065-8DBE-E14DB0EC3062}">
      <dgm:prSet/>
      <dgm:spPr/>
      <dgm:t>
        <a:bodyPr/>
        <a:lstStyle/>
        <a:p>
          <a:endParaRPr lang="en-US" sz="1600">
            <a:latin typeface="Montserrat" panose="00000500000000000000" pitchFamily="2" charset="0"/>
          </a:endParaRPr>
        </a:p>
      </dgm:t>
    </dgm:pt>
    <dgm:pt modelId="{7C05CDBC-C7E9-4CEE-ACFA-080DBD5EFB02}">
      <dgm:prSet custT="1"/>
      <dgm:spPr>
        <a:solidFill>
          <a:srgbClr val="0C1752"/>
        </a:solidFill>
      </dgm:spPr>
      <dgm:t>
        <a:bodyPr/>
        <a:lstStyle/>
        <a:p>
          <a:pPr algn="ctr"/>
          <a:r>
            <a:rPr lang="en-US" sz="1600" b="1" kern="1200" dirty="0">
              <a:effectLst/>
              <a:latin typeface="Montserrat" panose="00000500000000000000" pitchFamily="2" charset="0"/>
              <a:ea typeface="DengXian" panose="02010600030101010101" pitchFamily="2" charset="-122"/>
              <a:cs typeface="Times New Roman" panose="02020603050405020304" pitchFamily="18" charset="0"/>
            </a:rPr>
            <a:t>Customer Support:</a:t>
          </a:r>
        </a:p>
        <a:p>
          <a:pPr algn="ctr"/>
          <a:r>
            <a:rPr lang="en-US" sz="1600" kern="1200" dirty="0">
              <a:effectLst/>
              <a:latin typeface="Montserrat" panose="00000500000000000000" pitchFamily="2" charset="0"/>
              <a:ea typeface="DengXian" panose="02010600030101010101" pitchFamily="2" charset="-122"/>
              <a:cs typeface="Times New Roman" panose="02020603050405020304" pitchFamily="18" charset="0"/>
            </a:rPr>
            <a:t>Agents quickly scan through vast information to find solutions </a:t>
          </a:r>
          <a:r>
            <a:rPr lang="en-US" sz="1600" kern="1200" dirty="0">
              <a:solidFill>
                <a:prstClr val="white"/>
              </a:solidFill>
              <a:effectLst/>
              <a:latin typeface="Montserrat" panose="00000500000000000000" pitchFamily="2" charset="0"/>
              <a:ea typeface="DengXian" panose="02010600030101010101" pitchFamily="2" charset="-122"/>
              <a:cs typeface="Times New Roman" panose="02020603050405020304" pitchFamily="18" charset="0"/>
            </a:rPr>
            <a:t>from previous support tickets and draft responses to customer queries.</a:t>
          </a:r>
        </a:p>
      </dgm:t>
    </dgm:pt>
    <dgm:pt modelId="{108252D9-2B37-4F54-82EC-39923BF11CBB}" type="parTrans" cxnId="{49FC0A07-AD2F-4882-99D1-0E0AD323D358}">
      <dgm:prSet/>
      <dgm:spPr/>
      <dgm:t>
        <a:bodyPr/>
        <a:lstStyle/>
        <a:p>
          <a:endParaRPr lang="en-US" sz="1600">
            <a:latin typeface="Montserrat" panose="00000500000000000000" pitchFamily="2" charset="0"/>
          </a:endParaRPr>
        </a:p>
      </dgm:t>
    </dgm:pt>
    <dgm:pt modelId="{10A9C97A-EB52-40FC-B551-20EC6ABFD77F}" type="sibTrans" cxnId="{49FC0A07-AD2F-4882-99D1-0E0AD323D358}">
      <dgm:prSet/>
      <dgm:spPr/>
      <dgm:t>
        <a:bodyPr/>
        <a:lstStyle/>
        <a:p>
          <a:endParaRPr lang="en-US" sz="1600">
            <a:latin typeface="Montserrat" panose="00000500000000000000" pitchFamily="2" charset="0"/>
          </a:endParaRPr>
        </a:p>
      </dgm:t>
    </dgm:pt>
    <dgm:pt modelId="{C07EC216-F466-4EC1-AD78-651F9D72E1C8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r>
            <a:rPr lang="en-US" sz="1600" b="1" dirty="0">
              <a:effectLst/>
              <a:latin typeface="Montserrat" panose="00000500000000000000" pitchFamily="2" charset="0"/>
              <a:ea typeface="DengXian" panose="02010600030101010101" pitchFamily="2" charset="-122"/>
              <a:cs typeface="Times New Roman" panose="02020603050405020304" pitchFamily="18" charset="0"/>
            </a:rPr>
            <a:t>Research and Development</a:t>
          </a:r>
        </a:p>
        <a:p>
          <a:pPr algn="ctr"/>
          <a:r>
            <a:rPr lang="en-US" sz="1600" dirty="0">
              <a:effectLst/>
              <a:latin typeface="Montserrat" panose="00000500000000000000" pitchFamily="2" charset="0"/>
              <a:ea typeface="DengXian" panose="02010600030101010101" pitchFamily="2" charset="-122"/>
              <a:cs typeface="Times New Roman" panose="02020603050405020304" pitchFamily="18" charset="0"/>
            </a:rPr>
            <a:t>Agents scan the latest research papers, patents, and industry trends, presenting information concisely.</a:t>
          </a:r>
        </a:p>
      </dgm:t>
    </dgm:pt>
    <dgm:pt modelId="{2B7152DF-EF60-46C9-BC59-5902B01D1074}" type="parTrans" cxnId="{75F1562E-C2C7-4169-A5ED-A872EBF72F18}">
      <dgm:prSet/>
      <dgm:spPr/>
      <dgm:t>
        <a:bodyPr/>
        <a:lstStyle/>
        <a:p>
          <a:endParaRPr lang="en-US" sz="1600">
            <a:latin typeface="Montserrat" panose="00000500000000000000" pitchFamily="2" charset="0"/>
          </a:endParaRPr>
        </a:p>
      </dgm:t>
    </dgm:pt>
    <dgm:pt modelId="{C3E471D1-2D2B-4BED-8A9F-C9BCCA4D21CB}" type="sibTrans" cxnId="{75F1562E-C2C7-4169-A5ED-A872EBF72F18}">
      <dgm:prSet/>
      <dgm:spPr/>
      <dgm:t>
        <a:bodyPr/>
        <a:lstStyle/>
        <a:p>
          <a:endParaRPr lang="en-US" sz="1600">
            <a:latin typeface="Montserrat" panose="00000500000000000000" pitchFamily="2" charset="0"/>
          </a:endParaRPr>
        </a:p>
      </dgm:t>
    </dgm:pt>
    <dgm:pt modelId="{1311A2AA-478A-4A42-BE33-6DD51EDE7F86}">
      <dgm:prSet custT="1"/>
      <dgm:spPr>
        <a:solidFill>
          <a:srgbClr val="11CCDD"/>
        </a:solidFill>
      </dgm:spPr>
      <dgm:t>
        <a:bodyPr/>
        <a:lstStyle/>
        <a:p>
          <a:pPr algn="ctr"/>
          <a:r>
            <a:rPr lang="en-US" sz="1600" b="1" dirty="0">
              <a:effectLst/>
              <a:latin typeface="Montserrat" panose="00000500000000000000" pitchFamily="2" charset="0"/>
              <a:ea typeface="DengXian" panose="02010600030101010101" pitchFamily="2" charset="-122"/>
              <a:cs typeface="Times New Roman" panose="02020603050405020304" pitchFamily="18" charset="0"/>
            </a:rPr>
            <a:t>Sales and Marketing</a:t>
          </a:r>
        </a:p>
        <a:p>
          <a:pPr algn="ctr"/>
          <a:r>
            <a:rPr lang="en-US" sz="1600" dirty="0">
              <a:effectLst/>
              <a:latin typeface="Montserrat" panose="00000500000000000000" pitchFamily="2" charset="0"/>
              <a:ea typeface="DengXian" panose="02010600030101010101" pitchFamily="2" charset="-122"/>
              <a:cs typeface="Times New Roman" panose="02020603050405020304" pitchFamily="18" charset="0"/>
            </a:rPr>
            <a:t>By examining a client's business &amp; competitors, agents deliver insightful analyses to inform sales strategies.</a:t>
          </a:r>
        </a:p>
      </dgm:t>
    </dgm:pt>
    <dgm:pt modelId="{95F72520-D688-4F4E-8EC9-D9A71DA4B2BC}" type="parTrans" cxnId="{5BEEAFC2-A806-4D55-9D23-77114F770289}">
      <dgm:prSet/>
      <dgm:spPr/>
      <dgm:t>
        <a:bodyPr/>
        <a:lstStyle/>
        <a:p>
          <a:endParaRPr lang="en-US" sz="1600">
            <a:latin typeface="Montserrat" panose="00000500000000000000" pitchFamily="2" charset="0"/>
          </a:endParaRPr>
        </a:p>
      </dgm:t>
    </dgm:pt>
    <dgm:pt modelId="{74918C16-AFEE-4BDB-8DB4-A3D1D2282FC4}" type="sibTrans" cxnId="{5BEEAFC2-A806-4D55-9D23-77114F770289}">
      <dgm:prSet/>
      <dgm:spPr/>
      <dgm:t>
        <a:bodyPr/>
        <a:lstStyle/>
        <a:p>
          <a:endParaRPr lang="en-US" sz="1600">
            <a:latin typeface="Montserrat" panose="00000500000000000000" pitchFamily="2" charset="0"/>
          </a:endParaRPr>
        </a:p>
      </dgm:t>
    </dgm:pt>
    <dgm:pt modelId="{0FD5B822-C3CC-4FC1-B812-B298555B3588}">
      <dgm:prSet custT="1"/>
      <dgm:spPr>
        <a:solidFill>
          <a:srgbClr val="D56E48"/>
        </a:solidFill>
      </dgm:spPr>
      <dgm:t>
        <a:bodyPr/>
        <a:lstStyle/>
        <a:p>
          <a:pPr algn="ctr"/>
          <a:r>
            <a:rPr lang="en-US" sz="1600" b="1" dirty="0">
              <a:effectLst/>
              <a:latin typeface="Montserrat" panose="00000500000000000000" pitchFamily="2" charset="0"/>
              <a:ea typeface="DengXian" panose="02010600030101010101" pitchFamily="2" charset="-122"/>
              <a:cs typeface="Times New Roman" panose="02020603050405020304" pitchFamily="18" charset="0"/>
            </a:rPr>
            <a:t>Human Resources</a:t>
          </a:r>
        </a:p>
        <a:p>
          <a:pPr algn="ctr"/>
          <a:r>
            <a:rPr lang="en-US" sz="1600" dirty="0">
              <a:effectLst/>
              <a:latin typeface="Montserrat" panose="00000500000000000000" pitchFamily="2" charset="0"/>
              <a:ea typeface="DengXian" panose="02010600030101010101" pitchFamily="2" charset="-122"/>
              <a:cs typeface="Times New Roman" panose="02020603050405020304" pitchFamily="18" charset="0"/>
            </a:rPr>
            <a:t>Agents can write handbooks to ensure compliance with regulations and new policies.</a:t>
          </a:r>
        </a:p>
      </dgm:t>
    </dgm:pt>
    <dgm:pt modelId="{6F520042-DE93-47ED-88CA-B557A1812979}" type="parTrans" cxnId="{10BE73AE-D9C8-41A2-B68F-0AC418FE1082}">
      <dgm:prSet/>
      <dgm:spPr/>
      <dgm:t>
        <a:bodyPr/>
        <a:lstStyle/>
        <a:p>
          <a:endParaRPr lang="en-US" sz="1600">
            <a:latin typeface="Montserrat" panose="00000500000000000000" pitchFamily="2" charset="0"/>
          </a:endParaRPr>
        </a:p>
      </dgm:t>
    </dgm:pt>
    <dgm:pt modelId="{D817DF4D-8B6D-492E-9D49-4840F8063121}" type="sibTrans" cxnId="{10BE73AE-D9C8-41A2-B68F-0AC418FE1082}">
      <dgm:prSet/>
      <dgm:spPr/>
      <dgm:t>
        <a:bodyPr/>
        <a:lstStyle/>
        <a:p>
          <a:endParaRPr lang="en-US" sz="1600">
            <a:latin typeface="Montserrat" panose="00000500000000000000" pitchFamily="2" charset="0"/>
          </a:endParaRPr>
        </a:p>
      </dgm:t>
    </dgm:pt>
    <dgm:pt modelId="{4B549B16-6323-4209-9183-966654F8E181}" type="pres">
      <dgm:prSet presAssocID="{780FE87A-47F7-4114-88E5-F75696C47994}" presName="diagram" presStyleCnt="0">
        <dgm:presLayoutVars>
          <dgm:dir/>
          <dgm:resizeHandles val="exact"/>
        </dgm:presLayoutVars>
      </dgm:prSet>
      <dgm:spPr/>
    </dgm:pt>
    <dgm:pt modelId="{35F5B95B-5F08-498F-9B64-4691E5C61F9E}" type="pres">
      <dgm:prSet presAssocID="{9163B5AB-598D-4656-B507-9C901B6DDFC8}" presName="node" presStyleLbl="node1" presStyleIdx="0" presStyleCnt="5">
        <dgm:presLayoutVars>
          <dgm:bulletEnabled val="1"/>
        </dgm:presLayoutVars>
      </dgm:prSet>
      <dgm:spPr/>
    </dgm:pt>
    <dgm:pt modelId="{46B3438A-9E8C-4838-85FD-F4AB51A77AA2}" type="pres">
      <dgm:prSet presAssocID="{F2FA66B7-E562-4AE1-A8EC-D42ABE9EC460}" presName="sibTrans" presStyleCnt="0"/>
      <dgm:spPr/>
    </dgm:pt>
    <dgm:pt modelId="{610EFEAD-4F09-4192-9F5F-2E51C3F55B3D}" type="pres">
      <dgm:prSet presAssocID="{7C05CDBC-C7E9-4CEE-ACFA-080DBD5EFB02}" presName="node" presStyleLbl="node1" presStyleIdx="1" presStyleCnt="5">
        <dgm:presLayoutVars>
          <dgm:bulletEnabled val="1"/>
        </dgm:presLayoutVars>
      </dgm:prSet>
      <dgm:spPr/>
    </dgm:pt>
    <dgm:pt modelId="{12FB5C30-9945-4E45-A355-CBE5AF414594}" type="pres">
      <dgm:prSet presAssocID="{10A9C97A-EB52-40FC-B551-20EC6ABFD77F}" presName="sibTrans" presStyleCnt="0"/>
      <dgm:spPr/>
    </dgm:pt>
    <dgm:pt modelId="{B965D7EF-44E6-49C7-9414-158227D7003C}" type="pres">
      <dgm:prSet presAssocID="{C07EC216-F466-4EC1-AD78-651F9D72E1C8}" presName="node" presStyleLbl="node1" presStyleIdx="2" presStyleCnt="5">
        <dgm:presLayoutVars>
          <dgm:bulletEnabled val="1"/>
        </dgm:presLayoutVars>
      </dgm:prSet>
      <dgm:spPr/>
    </dgm:pt>
    <dgm:pt modelId="{1EA0835F-186A-45E4-9824-EC1E3872B17F}" type="pres">
      <dgm:prSet presAssocID="{C3E471D1-2D2B-4BED-8A9F-C9BCCA4D21CB}" presName="sibTrans" presStyleCnt="0"/>
      <dgm:spPr/>
    </dgm:pt>
    <dgm:pt modelId="{7056182B-C4DC-4BA2-9A8A-921089C48575}" type="pres">
      <dgm:prSet presAssocID="{1311A2AA-478A-4A42-BE33-6DD51EDE7F86}" presName="node" presStyleLbl="node1" presStyleIdx="3" presStyleCnt="5">
        <dgm:presLayoutVars>
          <dgm:bulletEnabled val="1"/>
        </dgm:presLayoutVars>
      </dgm:prSet>
      <dgm:spPr/>
    </dgm:pt>
    <dgm:pt modelId="{7BA82B82-894E-4A57-8CAA-11B9229FC949}" type="pres">
      <dgm:prSet presAssocID="{74918C16-AFEE-4BDB-8DB4-A3D1D2282FC4}" presName="sibTrans" presStyleCnt="0"/>
      <dgm:spPr/>
    </dgm:pt>
    <dgm:pt modelId="{1BAC76CA-900A-48CE-94E6-3D80577DA5D1}" type="pres">
      <dgm:prSet presAssocID="{0FD5B822-C3CC-4FC1-B812-B298555B3588}" presName="node" presStyleLbl="node1" presStyleIdx="4" presStyleCnt="5">
        <dgm:presLayoutVars>
          <dgm:bulletEnabled val="1"/>
        </dgm:presLayoutVars>
      </dgm:prSet>
      <dgm:spPr/>
    </dgm:pt>
  </dgm:ptLst>
  <dgm:cxnLst>
    <dgm:cxn modelId="{49FC0A07-AD2F-4882-99D1-0E0AD323D358}" srcId="{780FE87A-47F7-4114-88E5-F75696C47994}" destId="{7C05CDBC-C7E9-4CEE-ACFA-080DBD5EFB02}" srcOrd="1" destOrd="0" parTransId="{108252D9-2B37-4F54-82EC-39923BF11CBB}" sibTransId="{10A9C97A-EB52-40FC-B551-20EC6ABFD77F}"/>
    <dgm:cxn modelId="{75F1562E-C2C7-4169-A5ED-A872EBF72F18}" srcId="{780FE87A-47F7-4114-88E5-F75696C47994}" destId="{C07EC216-F466-4EC1-AD78-651F9D72E1C8}" srcOrd="2" destOrd="0" parTransId="{2B7152DF-EF60-46C9-BC59-5902B01D1074}" sibTransId="{C3E471D1-2D2B-4BED-8A9F-C9BCCA4D21CB}"/>
    <dgm:cxn modelId="{836B815E-594D-4065-8DBE-E14DB0EC3062}" srcId="{780FE87A-47F7-4114-88E5-F75696C47994}" destId="{9163B5AB-598D-4656-B507-9C901B6DDFC8}" srcOrd="0" destOrd="0" parTransId="{51AC98A0-C610-41E2-B245-BC6926A9DAB2}" sibTransId="{F2FA66B7-E562-4AE1-A8EC-D42ABE9EC460}"/>
    <dgm:cxn modelId="{93DAB166-7851-41AB-AE7D-CACEB400C99F}" type="presOf" srcId="{7C05CDBC-C7E9-4CEE-ACFA-080DBD5EFB02}" destId="{610EFEAD-4F09-4192-9F5F-2E51C3F55B3D}" srcOrd="0" destOrd="0" presId="urn:microsoft.com/office/officeart/2005/8/layout/default"/>
    <dgm:cxn modelId="{E263D579-AA71-4F6E-AB41-54BE041FAE06}" type="presOf" srcId="{1311A2AA-478A-4A42-BE33-6DD51EDE7F86}" destId="{7056182B-C4DC-4BA2-9A8A-921089C48575}" srcOrd="0" destOrd="0" presId="urn:microsoft.com/office/officeart/2005/8/layout/default"/>
    <dgm:cxn modelId="{E2800D91-356F-4163-8770-33B38A97B9A0}" type="presOf" srcId="{C07EC216-F466-4EC1-AD78-651F9D72E1C8}" destId="{B965D7EF-44E6-49C7-9414-158227D7003C}" srcOrd="0" destOrd="0" presId="urn:microsoft.com/office/officeart/2005/8/layout/default"/>
    <dgm:cxn modelId="{D0519DA0-E12E-4117-B0B4-3A7E11DAB7AA}" type="presOf" srcId="{0FD5B822-C3CC-4FC1-B812-B298555B3588}" destId="{1BAC76CA-900A-48CE-94E6-3D80577DA5D1}" srcOrd="0" destOrd="0" presId="urn:microsoft.com/office/officeart/2005/8/layout/default"/>
    <dgm:cxn modelId="{10BE73AE-D9C8-41A2-B68F-0AC418FE1082}" srcId="{780FE87A-47F7-4114-88E5-F75696C47994}" destId="{0FD5B822-C3CC-4FC1-B812-B298555B3588}" srcOrd="4" destOrd="0" parTransId="{6F520042-DE93-47ED-88CA-B557A1812979}" sibTransId="{D817DF4D-8B6D-492E-9D49-4840F8063121}"/>
    <dgm:cxn modelId="{A0B2DEBF-17FD-4F88-9E6B-FF2ED6918D27}" type="presOf" srcId="{780FE87A-47F7-4114-88E5-F75696C47994}" destId="{4B549B16-6323-4209-9183-966654F8E181}" srcOrd="0" destOrd="0" presId="urn:microsoft.com/office/officeart/2005/8/layout/default"/>
    <dgm:cxn modelId="{5BEEAFC2-A806-4D55-9D23-77114F770289}" srcId="{780FE87A-47F7-4114-88E5-F75696C47994}" destId="{1311A2AA-478A-4A42-BE33-6DD51EDE7F86}" srcOrd="3" destOrd="0" parTransId="{95F72520-D688-4F4E-8EC9-D9A71DA4B2BC}" sibTransId="{74918C16-AFEE-4BDB-8DB4-A3D1D2282FC4}"/>
    <dgm:cxn modelId="{1A6902D5-3551-41DB-AB33-422B145338F8}" type="presOf" srcId="{9163B5AB-598D-4656-B507-9C901B6DDFC8}" destId="{35F5B95B-5F08-498F-9B64-4691E5C61F9E}" srcOrd="0" destOrd="0" presId="urn:microsoft.com/office/officeart/2005/8/layout/default"/>
    <dgm:cxn modelId="{07E8719E-7C2A-47E3-B26C-E26967A1B9D9}" type="presParOf" srcId="{4B549B16-6323-4209-9183-966654F8E181}" destId="{35F5B95B-5F08-498F-9B64-4691E5C61F9E}" srcOrd="0" destOrd="0" presId="urn:microsoft.com/office/officeart/2005/8/layout/default"/>
    <dgm:cxn modelId="{063959B0-721F-4914-B5E5-DBC7C8D41D9E}" type="presParOf" srcId="{4B549B16-6323-4209-9183-966654F8E181}" destId="{46B3438A-9E8C-4838-85FD-F4AB51A77AA2}" srcOrd="1" destOrd="0" presId="urn:microsoft.com/office/officeart/2005/8/layout/default"/>
    <dgm:cxn modelId="{D789E377-EDE2-41E8-BAE2-5E5588808127}" type="presParOf" srcId="{4B549B16-6323-4209-9183-966654F8E181}" destId="{610EFEAD-4F09-4192-9F5F-2E51C3F55B3D}" srcOrd="2" destOrd="0" presId="urn:microsoft.com/office/officeart/2005/8/layout/default"/>
    <dgm:cxn modelId="{B98522A4-E8DA-437F-A62F-32661B440715}" type="presParOf" srcId="{4B549B16-6323-4209-9183-966654F8E181}" destId="{12FB5C30-9945-4E45-A355-CBE5AF414594}" srcOrd="3" destOrd="0" presId="urn:microsoft.com/office/officeart/2005/8/layout/default"/>
    <dgm:cxn modelId="{441454C6-CEE3-4E60-874D-8CE043B598CC}" type="presParOf" srcId="{4B549B16-6323-4209-9183-966654F8E181}" destId="{B965D7EF-44E6-49C7-9414-158227D7003C}" srcOrd="4" destOrd="0" presId="urn:microsoft.com/office/officeart/2005/8/layout/default"/>
    <dgm:cxn modelId="{A8C08E04-A4FD-4DA5-BB51-F1AEFF24DD11}" type="presParOf" srcId="{4B549B16-6323-4209-9183-966654F8E181}" destId="{1EA0835F-186A-45E4-9824-EC1E3872B17F}" srcOrd="5" destOrd="0" presId="urn:microsoft.com/office/officeart/2005/8/layout/default"/>
    <dgm:cxn modelId="{A7E56B2D-7FAD-4CD3-BBC5-AEFD8E2D5B1A}" type="presParOf" srcId="{4B549B16-6323-4209-9183-966654F8E181}" destId="{7056182B-C4DC-4BA2-9A8A-921089C48575}" srcOrd="6" destOrd="0" presId="urn:microsoft.com/office/officeart/2005/8/layout/default"/>
    <dgm:cxn modelId="{CEE49BC4-2F6C-4DAA-85AB-2B203FDB674F}" type="presParOf" srcId="{4B549B16-6323-4209-9183-966654F8E181}" destId="{7BA82B82-894E-4A57-8CAA-11B9229FC949}" srcOrd="7" destOrd="0" presId="urn:microsoft.com/office/officeart/2005/8/layout/default"/>
    <dgm:cxn modelId="{57DEFE9E-C7AD-4EC5-B889-2B9B85A9C25C}" type="presParOf" srcId="{4B549B16-6323-4209-9183-966654F8E181}" destId="{1BAC76CA-900A-48CE-94E6-3D80577DA5D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28F1B6-1E9A-4C2C-B078-8D51CF8DF451}">
      <dsp:nvSpPr>
        <dsp:cNvPr id="0" name=""/>
        <dsp:cNvSpPr/>
      </dsp:nvSpPr>
      <dsp:spPr>
        <a:xfrm>
          <a:off x="992" y="194138"/>
          <a:ext cx="3869531" cy="2321718"/>
        </a:xfrm>
        <a:prstGeom prst="rect">
          <a:avLst/>
        </a:prstGeom>
        <a:solidFill>
          <a:srgbClr val="D56E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Montserrat" panose="00000500000000000000" pitchFamily="2" charset="0"/>
            </a:rPr>
            <a:t>Capabilities: Beyond assisting, AI agents can execute entire workflows, such as reconciling financial statements or managing project tasks, enhancing efficiency and productivity. </a:t>
          </a:r>
        </a:p>
      </dsp:txBody>
      <dsp:txXfrm>
        <a:off x="992" y="194138"/>
        <a:ext cx="3869531" cy="2321718"/>
      </dsp:txXfrm>
    </dsp:sp>
    <dsp:sp modelId="{0405F523-95B4-4282-B480-588C3C111D7C}">
      <dsp:nvSpPr>
        <dsp:cNvPr id="0" name=""/>
        <dsp:cNvSpPr/>
      </dsp:nvSpPr>
      <dsp:spPr>
        <a:xfrm>
          <a:off x="4257476" y="194138"/>
          <a:ext cx="3869531" cy="2321718"/>
        </a:xfrm>
        <a:prstGeom prst="rect">
          <a:avLst/>
        </a:prstGeom>
        <a:solidFill>
          <a:srgbClr val="0C17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Montserrat" panose="00000500000000000000" pitchFamily="2" charset="0"/>
            </a:rPr>
            <a:t>Integration with Tools: Integrating AI agents with platforms like Microsoft 365 Copilot allows for seamless handling of various tasks, from daily administrative duties to initiating creative projects. </a:t>
          </a:r>
        </a:p>
      </dsp:txBody>
      <dsp:txXfrm>
        <a:off x="4257476" y="194138"/>
        <a:ext cx="3869531" cy="2321718"/>
      </dsp:txXfrm>
    </dsp:sp>
    <dsp:sp modelId="{D6B88E96-E43F-4DB2-85DC-055FA690070F}">
      <dsp:nvSpPr>
        <dsp:cNvPr id="0" name=""/>
        <dsp:cNvSpPr/>
      </dsp:nvSpPr>
      <dsp:spPr>
        <a:xfrm>
          <a:off x="2129234" y="2902810"/>
          <a:ext cx="3869531" cy="2321718"/>
        </a:xfrm>
        <a:prstGeom prst="rect">
          <a:avLst/>
        </a:prstGeom>
        <a:solidFill>
          <a:srgbClr val="11CC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Montserrat" panose="00000500000000000000" pitchFamily="2" charset="0"/>
            </a:rPr>
            <a:t>Benefits: By delegating routine or complex tasks to AI agents, employees can focus on strategic initiatives, leading to increased productivity and the ability to achieve more within organizations.</a:t>
          </a:r>
        </a:p>
      </dsp:txBody>
      <dsp:txXfrm>
        <a:off x="2129234" y="2902810"/>
        <a:ext cx="3869531" cy="2321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F5B95B-5F08-498F-9B64-4691E5C61F9E}">
      <dsp:nvSpPr>
        <dsp:cNvPr id="0" name=""/>
        <dsp:cNvSpPr/>
      </dsp:nvSpPr>
      <dsp:spPr>
        <a:xfrm>
          <a:off x="0" y="350990"/>
          <a:ext cx="3429354" cy="2057612"/>
        </a:xfrm>
        <a:prstGeom prst="rect">
          <a:avLst/>
        </a:prstGeom>
        <a:solidFill>
          <a:srgbClr val="D56E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/>
              <a:latin typeface="Montserrat" panose="00000500000000000000" pitchFamily="2" charset="0"/>
              <a:ea typeface="DengXian" panose="02010600030101010101" pitchFamily="2" charset="-122"/>
              <a:cs typeface="Times New Roman" panose="02020603050405020304" pitchFamily="18" charset="0"/>
            </a:rPr>
            <a:t>Project Management: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effectLst/>
              <a:latin typeface="Montserrat" panose="00000500000000000000" pitchFamily="2" charset="0"/>
              <a:ea typeface="DengXian" panose="02010600030101010101" pitchFamily="2" charset="-122"/>
              <a:cs typeface="Times New Roman" panose="02020603050405020304" pitchFamily="18" charset="0"/>
            </a:rPr>
            <a:t>Copilot </a:t>
          </a:r>
          <a:r>
            <a:rPr lang="en-US" sz="1600" kern="1200" dirty="0">
              <a:solidFill>
                <a:prstClr val="white"/>
              </a:solidFill>
              <a:effectLst/>
              <a:latin typeface="Montserrat" panose="00000500000000000000" pitchFamily="2" charset="0"/>
              <a:ea typeface="DengXian" panose="02010600030101010101" pitchFamily="2" charset="-122"/>
              <a:cs typeface="Times New Roman" panose="02020603050405020304" pitchFamily="18" charset="0"/>
            </a:rPr>
            <a:t>agents can compile updates from team members, identify key milestones and potential roadblocks and write progress reports.</a:t>
          </a:r>
        </a:p>
      </dsp:txBody>
      <dsp:txXfrm>
        <a:off x="0" y="350990"/>
        <a:ext cx="3429354" cy="2057612"/>
      </dsp:txXfrm>
    </dsp:sp>
    <dsp:sp modelId="{610EFEAD-4F09-4192-9F5F-2E51C3F55B3D}">
      <dsp:nvSpPr>
        <dsp:cNvPr id="0" name=""/>
        <dsp:cNvSpPr/>
      </dsp:nvSpPr>
      <dsp:spPr>
        <a:xfrm>
          <a:off x="3772290" y="350990"/>
          <a:ext cx="3429354" cy="2057612"/>
        </a:xfrm>
        <a:prstGeom prst="rect">
          <a:avLst/>
        </a:prstGeom>
        <a:solidFill>
          <a:srgbClr val="0C17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/>
              <a:latin typeface="Montserrat" panose="00000500000000000000" pitchFamily="2" charset="0"/>
              <a:ea typeface="DengXian" panose="02010600030101010101" pitchFamily="2" charset="-122"/>
              <a:cs typeface="Times New Roman" panose="02020603050405020304" pitchFamily="18" charset="0"/>
            </a:rPr>
            <a:t>Customer Support: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effectLst/>
              <a:latin typeface="Montserrat" panose="00000500000000000000" pitchFamily="2" charset="0"/>
              <a:ea typeface="DengXian" panose="02010600030101010101" pitchFamily="2" charset="-122"/>
              <a:cs typeface="Times New Roman" panose="02020603050405020304" pitchFamily="18" charset="0"/>
            </a:rPr>
            <a:t>Agents quickly scan through vast information to find solutions </a:t>
          </a:r>
          <a:r>
            <a:rPr lang="en-US" sz="1600" kern="1200" dirty="0">
              <a:solidFill>
                <a:prstClr val="white"/>
              </a:solidFill>
              <a:effectLst/>
              <a:latin typeface="Montserrat" panose="00000500000000000000" pitchFamily="2" charset="0"/>
              <a:ea typeface="DengXian" panose="02010600030101010101" pitchFamily="2" charset="-122"/>
              <a:cs typeface="Times New Roman" panose="02020603050405020304" pitchFamily="18" charset="0"/>
            </a:rPr>
            <a:t>from previous support tickets and draft responses to customer queries.</a:t>
          </a:r>
        </a:p>
      </dsp:txBody>
      <dsp:txXfrm>
        <a:off x="3772290" y="350990"/>
        <a:ext cx="3429354" cy="2057612"/>
      </dsp:txXfrm>
    </dsp:sp>
    <dsp:sp modelId="{B965D7EF-44E6-49C7-9414-158227D7003C}">
      <dsp:nvSpPr>
        <dsp:cNvPr id="0" name=""/>
        <dsp:cNvSpPr/>
      </dsp:nvSpPr>
      <dsp:spPr>
        <a:xfrm>
          <a:off x="7544580" y="350990"/>
          <a:ext cx="3429354" cy="2057612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/>
              <a:latin typeface="Montserrat" panose="00000500000000000000" pitchFamily="2" charset="0"/>
              <a:ea typeface="DengXian" panose="02010600030101010101" pitchFamily="2" charset="-122"/>
              <a:cs typeface="Times New Roman" panose="02020603050405020304" pitchFamily="18" charset="0"/>
            </a:rPr>
            <a:t>Research and Development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effectLst/>
              <a:latin typeface="Montserrat" panose="00000500000000000000" pitchFamily="2" charset="0"/>
              <a:ea typeface="DengXian" panose="02010600030101010101" pitchFamily="2" charset="-122"/>
              <a:cs typeface="Times New Roman" panose="02020603050405020304" pitchFamily="18" charset="0"/>
            </a:rPr>
            <a:t>Agents scan the latest research papers, patents, and industry trends, presenting information concisely.</a:t>
          </a:r>
        </a:p>
      </dsp:txBody>
      <dsp:txXfrm>
        <a:off x="7544580" y="350990"/>
        <a:ext cx="3429354" cy="2057612"/>
      </dsp:txXfrm>
    </dsp:sp>
    <dsp:sp modelId="{7056182B-C4DC-4BA2-9A8A-921089C48575}">
      <dsp:nvSpPr>
        <dsp:cNvPr id="0" name=""/>
        <dsp:cNvSpPr/>
      </dsp:nvSpPr>
      <dsp:spPr>
        <a:xfrm>
          <a:off x="1886145" y="2751539"/>
          <a:ext cx="3429354" cy="2057612"/>
        </a:xfrm>
        <a:prstGeom prst="rect">
          <a:avLst/>
        </a:prstGeom>
        <a:solidFill>
          <a:srgbClr val="11CC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/>
              <a:latin typeface="Montserrat" panose="00000500000000000000" pitchFamily="2" charset="0"/>
              <a:ea typeface="DengXian" panose="02010600030101010101" pitchFamily="2" charset="-122"/>
              <a:cs typeface="Times New Roman" panose="02020603050405020304" pitchFamily="18" charset="0"/>
            </a:rPr>
            <a:t>Sales and Marketing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effectLst/>
              <a:latin typeface="Montserrat" panose="00000500000000000000" pitchFamily="2" charset="0"/>
              <a:ea typeface="DengXian" panose="02010600030101010101" pitchFamily="2" charset="-122"/>
              <a:cs typeface="Times New Roman" panose="02020603050405020304" pitchFamily="18" charset="0"/>
            </a:rPr>
            <a:t>By examining a client's business &amp; competitors, agents deliver insightful analyses to inform sales strategies.</a:t>
          </a:r>
        </a:p>
      </dsp:txBody>
      <dsp:txXfrm>
        <a:off x="1886145" y="2751539"/>
        <a:ext cx="3429354" cy="2057612"/>
      </dsp:txXfrm>
    </dsp:sp>
    <dsp:sp modelId="{1BAC76CA-900A-48CE-94E6-3D80577DA5D1}">
      <dsp:nvSpPr>
        <dsp:cNvPr id="0" name=""/>
        <dsp:cNvSpPr/>
      </dsp:nvSpPr>
      <dsp:spPr>
        <a:xfrm>
          <a:off x="5658435" y="2751539"/>
          <a:ext cx="3429354" cy="2057612"/>
        </a:xfrm>
        <a:prstGeom prst="rect">
          <a:avLst/>
        </a:prstGeom>
        <a:solidFill>
          <a:srgbClr val="D56E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effectLst/>
              <a:latin typeface="Montserrat" panose="00000500000000000000" pitchFamily="2" charset="0"/>
              <a:ea typeface="DengXian" panose="02010600030101010101" pitchFamily="2" charset="-122"/>
              <a:cs typeface="Times New Roman" panose="02020603050405020304" pitchFamily="18" charset="0"/>
            </a:rPr>
            <a:t>Human Resources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effectLst/>
              <a:latin typeface="Montserrat" panose="00000500000000000000" pitchFamily="2" charset="0"/>
              <a:ea typeface="DengXian" panose="02010600030101010101" pitchFamily="2" charset="-122"/>
              <a:cs typeface="Times New Roman" panose="02020603050405020304" pitchFamily="18" charset="0"/>
            </a:rPr>
            <a:t>Agents can write handbooks to ensure compliance with regulations and new policies.</a:t>
          </a:r>
        </a:p>
      </dsp:txBody>
      <dsp:txXfrm>
        <a:off x="5658435" y="2751539"/>
        <a:ext cx="3429354" cy="2057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911D1-6589-4D4A-810A-D1CB24D30600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34E27-21C0-AB42-9720-9468F68AD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57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ED6F-859A-B746-837E-C5D978EC3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CAE93-A6A2-054F-8C31-54E8ABF6A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ADB13-4A11-2643-B65C-065BE177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779B-2DF9-41ED-BDF6-094A96BB5831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8DD79-905B-054B-B597-6AB72529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D4DF4-5AD9-8C41-9C38-63470B32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4858-278B-D14B-9123-9451D8F7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8E07C-511F-3A43-84A6-101101291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27FEB-35FC-E245-9B8A-12B95965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BBC8-E478-43C9-A4F1-EDD4F72015DC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77081-9459-C64F-895D-A9A37C0D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C1E24-D886-5444-8983-468379B7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0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F08AD-56F2-8141-B3EC-B0792780C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A58ED-0A7F-F541-B86D-470505704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2861A-7351-3846-BCB0-C5618DA0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1BB6-29D9-437A-B4EB-C48447ACC5C8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1FD98-D553-4C46-941B-9CF2C56A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D676D-8472-4F4A-A337-CF5E8C49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0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F93AB-04A1-834E-A498-C252C1113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534D4-4817-FF44-8044-9A872518B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B8C4A-8264-ED4C-B758-FA62E7CC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3053-3D74-4D22-89B3-9024BA4F287F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AE0D2-BE66-FF45-B7B1-F69E22F0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B4184-A60F-6246-8A9A-79DD6FEC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0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2D0B-A98C-6E4C-9A34-47981F0C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5EE8E-C392-5E47-ADCB-A446128CA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14B18-53C2-D548-8CFF-5D7097F0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BCF6-84B7-49AA-A69F-35D95B9487C2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0654B-C8C3-F647-BDFC-BE54D2B2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3980-622B-334C-9137-9A866151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8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2288-ED8B-E34E-BAB6-1D26157B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AE68A-CA3F-9948-9F78-46C13FEE8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E62E7-8BD2-264E-A470-F8E73C9D6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23621-D1A0-D241-B666-A457ACCA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19D7-9FF6-460F-A484-0C02884C819E}" type="datetime1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69F7B-BD42-C44E-AA35-681E6A1C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7368C-62E4-C243-98AE-B5BC9B4F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0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A85E-7345-A641-A78E-CFCE6B47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A13C7-3C24-DC40-8DAD-E16482E60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90715-8982-4245-AC34-4AFC280BD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CC337-7A68-B44F-A75F-2EAED4C8C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BF17B-E9E2-5A4F-9564-4E8671A7A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A4340-16C5-D64A-954E-D207165B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F2F9-9F59-4926-81E1-5AE7B5F13616}" type="datetime1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44C0C9-507A-DC40-9896-CAA4CCBF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3C304-57C8-6848-8E40-051A6BFA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9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1005-2F0C-3F41-8F0D-B94FF1E8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EC46B-9591-7147-B23E-808DFCDB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E9FE-B00F-4787-941B-81F5C60BF956}" type="datetime1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8438C-4B28-CC47-9F0D-D243C059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64186-1092-3244-AA0C-4F8C98EC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7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1ABCA-C9B4-2C4E-A11A-21473A2C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63A8-27AB-4485-9BAB-385A926DB554}" type="datetime1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8B611-5E83-0843-977C-16E1A2E8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D3613-5124-BA4D-9CAB-52053A73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4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5775-3C65-984A-BA3D-74F6AA54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76B8A-7DF2-254A-A58A-3F781F1A7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C9F2F-598A-9444-B48C-6BA9400EF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A619B-B04E-A94F-B294-EE523AB8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E9DF-0ED6-4B61-A1FD-8DD75280FE01}" type="datetime1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8418F-6D05-564F-ACAC-0CE18B41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2FA7B-E334-F841-9F55-8FE3994F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9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20FD-C21B-F942-933E-C7F1539A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509F0-CB84-8346-88EC-B60FAB239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B07D7-B626-4245-8DB7-641F9BE45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92CF3-BF8E-CC45-AFD1-29BF7888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4C01-5047-4D04-A79D-6D96B1DB76E2}" type="datetime1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EEA5E-B447-2945-A61F-23F43D1B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3110A-1EF4-4E47-BC27-95CCC22D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6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B070BF-9A90-A245-B77A-28DCF3E4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1332-889D-FA43-A51D-33C48B35B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7FC81-D9EE-0347-B9BA-8E603587A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29903-C382-4170-95C6-7F2CD4702B84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C4954-DDAB-064F-B985-8986B1132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0476A-2C89-5D4A-A893-BDE076899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docs.google.com/document/d/1SHsGvNu752eBrBessQlwR9dnZkZDrmIRqF3YfDJKuK8/edit?usp=sharing" TargetMode="External"/><Relationship Id="rId4" Type="http://schemas.openxmlformats.org/officeDocument/2006/relationships/hyperlink" Target="https://copilot.microsoft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AF529F-B86A-83C8-478E-307AC3091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82" y="-1"/>
            <a:ext cx="12198382" cy="68580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403872-6FAD-0F11-5844-575593A583D8}"/>
              </a:ext>
            </a:extLst>
          </p:cNvPr>
          <p:cNvSpPr/>
          <p:nvPr/>
        </p:nvSpPr>
        <p:spPr>
          <a:xfrm>
            <a:off x="293915" y="489004"/>
            <a:ext cx="47434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MICROSOFT COPILOT AND AGENTS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922CCA-AE82-A418-52D1-CBC82BEC1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1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7FA34-C71B-067C-000F-B0F5997E3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91B03E-50AB-6557-21DA-7D213B377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00BDE5-A055-9CFC-C43A-4FC11036C6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B30DC44F-A47E-1778-2000-91AC1A0AB260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Live Demo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539398-AB83-5E72-4147-CFBD1B36D650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79812E-D9A4-B47B-CBE9-DB70789B9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1" y="1055526"/>
            <a:ext cx="10205399" cy="481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74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AA9C6-3CB6-D5A1-81B5-03D7C15CF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111B09-EF49-AF9C-0F2C-CBA869354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82A5CF-B091-3C88-4923-6A245E0368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DDA24D39-1FC2-EE5C-70BB-2086097F4911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Live Demo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E8840A-A656-E229-01E5-D8A7592C1560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F48B42-B952-7966-D05E-0875FF529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558" y="1141913"/>
            <a:ext cx="10738884" cy="487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76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909FB-E671-B17D-77BB-65311A51D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45C378-4A8E-9187-A206-DB4730F915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25B6F-0705-62E5-DF16-79898F062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90" y="1992488"/>
            <a:ext cx="5198017" cy="14365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A9FA6F-A71D-92D5-9E16-A91F986E09CE}"/>
              </a:ext>
            </a:extLst>
          </p:cNvPr>
          <p:cNvSpPr/>
          <p:nvPr/>
        </p:nvSpPr>
        <p:spPr>
          <a:xfrm>
            <a:off x="3306715" y="3495040"/>
            <a:ext cx="55785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9615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D2E2D-2254-DC1B-4796-38AB59152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7C31F6-B758-AA48-3940-36E4D7162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6BCFA7-4A76-43BD-C696-49F294BBA3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A1CD2CF7-0BB0-BFF7-71B7-EFAF81B5DD4E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Module Agenda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45E075-1030-5580-573B-B18A5D72D60E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2B95AA-F297-86D1-5F00-EF5656F27044}"/>
              </a:ext>
            </a:extLst>
          </p:cNvPr>
          <p:cNvSpPr txBox="1"/>
          <p:nvPr/>
        </p:nvSpPr>
        <p:spPr>
          <a:xfrm>
            <a:off x="236392" y="1083689"/>
            <a:ext cx="1164982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11CCDD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E1E1E"/>
                </a:solidFill>
                <a:latin typeface="Montserrat" panose="00000500000000000000" pitchFamily="2" charset="0"/>
              </a:rPr>
              <a:t>Introduction to Agents</a:t>
            </a:r>
          </a:p>
          <a:p>
            <a:pPr marL="342900" indent="-342900">
              <a:buClr>
                <a:srgbClr val="11CCDD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E1E1E"/>
                </a:solidFill>
                <a:latin typeface="Montserrat" panose="00000500000000000000" pitchFamily="2" charset="0"/>
              </a:rPr>
              <a:t>AI Agents capabilities</a:t>
            </a:r>
          </a:p>
          <a:p>
            <a:pPr marL="342900" indent="-342900">
              <a:buClr>
                <a:srgbClr val="11CCDD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E1E1E"/>
                </a:solidFill>
                <a:latin typeface="Montserrat" panose="00000500000000000000" pitchFamily="2" charset="0"/>
              </a:rPr>
              <a:t>AI Agents Use Cases in Business</a:t>
            </a:r>
          </a:p>
          <a:p>
            <a:pPr marL="342900" indent="-342900">
              <a:buClr>
                <a:srgbClr val="11CCDD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E1E1E"/>
                </a:solidFill>
                <a:latin typeface="Montserrat" panose="00000500000000000000" pitchFamily="2" charset="0"/>
              </a:rPr>
              <a:t>Demo 1: Use Existing Agents in CoPilot</a:t>
            </a:r>
          </a:p>
          <a:p>
            <a:pPr marL="342900" indent="-342900">
              <a:buClr>
                <a:srgbClr val="11CCDD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E1E1E"/>
                </a:solidFill>
                <a:latin typeface="Montserrat" panose="00000500000000000000" pitchFamily="2" charset="0"/>
              </a:rPr>
              <a:t>Demo 2: Create a new CoPilot Agent </a:t>
            </a:r>
          </a:p>
          <a:p>
            <a:pPr marL="342900" indent="-342900">
              <a:buClr>
                <a:srgbClr val="11CCDD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E1E1E"/>
                </a:solidFill>
                <a:latin typeface="Montserrat" panose="00000500000000000000" pitchFamily="2" charset="0"/>
              </a:rPr>
              <a:t>Demo 3: Create a new CoPilot Agent in SharePoint</a:t>
            </a:r>
          </a:p>
        </p:txBody>
      </p:sp>
    </p:spTree>
    <p:extLst>
      <p:ext uri="{BB962C8B-B14F-4D97-AF65-F5344CB8AC3E}">
        <p14:creationId xmlns:p14="http://schemas.microsoft.com/office/powerpoint/2010/main" val="53024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F009C-BC70-F41E-E85C-AB4BA7B84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5FE73E-F233-502C-6C36-CEF10F073E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B05584-537E-BC69-3A07-9397EB529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279" y="2590801"/>
            <a:ext cx="7583721" cy="42636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C37C86-8CBB-1B82-88F6-EF3C1BBF5084}"/>
              </a:ext>
            </a:extLst>
          </p:cNvPr>
          <p:cNvSpPr/>
          <p:nvPr/>
        </p:nvSpPr>
        <p:spPr>
          <a:xfrm>
            <a:off x="293914" y="793804"/>
            <a:ext cx="55785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INTRODUCTION TO AGENTS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8AF497-3078-1D39-5F4A-9D51BB2A9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D71F8-8387-DC14-9E75-C24068724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68EE48-CB17-608D-E854-D6DBD663E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09E315-99F3-C5C5-C56B-6E4B3BE8E5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EFA43A87-EB13-E25F-146C-140213C6D1A2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Introduction to Agents in CoPilot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8387E5-89F9-BCE1-3D06-46921F610727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93E9C5-9BDB-BEF3-1818-0D1709AF1880}"/>
              </a:ext>
            </a:extLst>
          </p:cNvPr>
          <p:cNvSpPr txBox="1"/>
          <p:nvPr/>
        </p:nvSpPr>
        <p:spPr>
          <a:xfrm>
            <a:off x="154722" y="730399"/>
            <a:ext cx="116498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11CCDD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E1E1E"/>
                </a:solidFill>
                <a:latin typeface="Montserrat" panose="00000500000000000000" pitchFamily="2" charset="0"/>
              </a:rPr>
              <a:t>AI agents are advanced systems that can autonomously perform tasks, ranging from simple responses to complex, multi-step processes. </a:t>
            </a:r>
          </a:p>
          <a:p>
            <a:pPr marL="285750" indent="-285750">
              <a:buClr>
                <a:srgbClr val="11CCDD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E1E1E"/>
                </a:solidFill>
                <a:latin typeface="Montserrat" panose="00000500000000000000" pitchFamily="2" charset="0"/>
              </a:rPr>
              <a:t>They can be customized for specific expertise and operate independently or alongside humans.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53C92C-9305-7314-EBC8-9D2B28B1B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096" y="1758261"/>
            <a:ext cx="7034645" cy="332985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ABA3ACC-F199-587A-7D00-EF7B7E8164D4}"/>
              </a:ext>
            </a:extLst>
          </p:cNvPr>
          <p:cNvSpPr/>
          <p:nvPr/>
        </p:nvSpPr>
        <p:spPr>
          <a:xfrm>
            <a:off x="6393951" y="3584864"/>
            <a:ext cx="2043559" cy="522123"/>
          </a:xfrm>
          <a:prstGeom prst="roundRect">
            <a:avLst/>
          </a:prstGeom>
          <a:noFill/>
          <a:ln w="57150">
            <a:solidFill>
              <a:srgbClr val="D56E4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C933D4-6BD0-6CFB-6530-C2B249BD9FC2}"/>
              </a:ext>
            </a:extLst>
          </p:cNvPr>
          <p:cNvSpPr txBox="1"/>
          <p:nvPr/>
        </p:nvSpPr>
        <p:spPr>
          <a:xfrm>
            <a:off x="0" y="5367480"/>
            <a:ext cx="84375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Montserrat" panose="00000500000000000000" pitchFamily="2" charset="0"/>
              </a:rPr>
              <a:t>“</a:t>
            </a:r>
            <a:r>
              <a:rPr lang="en-US" b="1" i="1" dirty="0">
                <a:latin typeface="Montserrat" panose="00000500000000000000" pitchFamily="2" charset="0"/>
              </a:rPr>
              <a:t>Think of agents as the new apps for an AI-powered world</a:t>
            </a:r>
            <a:r>
              <a:rPr lang="en-US" dirty="0">
                <a:latin typeface="Montserrat" panose="00000500000000000000" pitchFamily="2" charset="0"/>
              </a:rPr>
              <a:t>”, </a:t>
            </a:r>
            <a:r>
              <a:rPr lang="en-US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Jared Spataro, Microsoft’s chief marketing officer for AI at Work</a:t>
            </a: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72669F-C597-FC0E-ACEA-46A8CDFF1152}"/>
              </a:ext>
            </a:extLst>
          </p:cNvPr>
          <p:cNvSpPr txBox="1"/>
          <p:nvPr/>
        </p:nvSpPr>
        <p:spPr>
          <a:xfrm>
            <a:off x="8193741" y="3018667"/>
            <a:ext cx="3625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56E48"/>
                </a:solidFill>
                <a:latin typeface="Montserrat" panose="00000500000000000000" pitchFamily="2" charset="0"/>
              </a:rPr>
              <a:t>You can use existing Agents or create new agents without coding!</a:t>
            </a:r>
          </a:p>
        </p:txBody>
      </p:sp>
    </p:spTree>
    <p:extLst>
      <p:ext uri="{BB962C8B-B14F-4D97-AF65-F5344CB8AC3E}">
        <p14:creationId xmlns:p14="http://schemas.microsoft.com/office/powerpoint/2010/main" val="193899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655F7-D3CE-503A-06B0-415EBF4A4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4BE74D-72DE-1ECA-0B68-A8F5C0DF6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8C15DF-79C1-8260-335D-38302FEC0B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DF172E0F-F674-1396-8D50-B98BB01F2670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Capabilities and Benefits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A68AC4-8901-A54A-0C5D-14603BCF5981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7FFFF48-9E9F-E100-99E5-B0CD8EE3A7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0073719"/>
              </p:ext>
            </p:extLst>
          </p:nvPr>
        </p:nvGraphicFramePr>
        <p:xfrm>
          <a:off x="1004468" y="89227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19506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61BF3-5C19-BE86-DB79-DE761E57D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15276A-B321-8291-26E7-7A5A578C9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BAFC91-5E5F-E062-9CB1-AC11A8E649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147988F9-1410-1E47-30E6-0BDBC8420E8C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AI Agents Business use Cases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084E2-054B-AF73-0918-DC4CC6E4CF84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D63E4F54-33E7-9E77-D2D1-3A81B2BE69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9593040"/>
              </p:ext>
            </p:extLst>
          </p:nvPr>
        </p:nvGraphicFramePr>
        <p:xfrm>
          <a:off x="154728" y="552154"/>
          <a:ext cx="10973935" cy="5160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83690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6A99B-E000-C47E-7D22-EDCD34958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ADAB07-70C0-FD62-6546-5C64B75E75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DDFEAB-7356-2DB1-7A63-98B8A843B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279" y="2590801"/>
            <a:ext cx="7583721" cy="42636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C8CE72-2F7F-648D-5757-2E5A93B13E61}"/>
              </a:ext>
            </a:extLst>
          </p:cNvPr>
          <p:cNvSpPr/>
          <p:nvPr/>
        </p:nvSpPr>
        <p:spPr>
          <a:xfrm>
            <a:off x="293914" y="793804"/>
            <a:ext cx="55785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2CE0C-917E-BF08-12B5-0455C84F7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6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A93B0-B7A6-F7F7-2245-043E6D23C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6B3081-48CD-AA00-F377-97724B56F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56E6C0-AD73-D375-AEA8-31A58C7AF0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0B13DC28-8935-6DEB-C9E9-FDD8D841C034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Demo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7584AE-D8B4-970A-865F-B0DBF838B722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0CFE5-B49F-E281-D2D6-0F2667D6B923}"/>
              </a:ext>
            </a:extLst>
          </p:cNvPr>
          <p:cNvSpPr txBox="1"/>
          <p:nvPr/>
        </p:nvSpPr>
        <p:spPr>
          <a:xfrm>
            <a:off x="3450749" y="975169"/>
            <a:ext cx="43419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46"/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🔗 </a:t>
            </a:r>
            <a:r>
              <a:rPr lang="en-US" b="1" dirty="0">
                <a:solidFill>
                  <a:srgbClr val="000000"/>
                </a:solidFill>
                <a:latin typeface="Cambria" panose="02040503050406030204"/>
              </a:rPr>
              <a:t>Click here to explore CoPilot</a:t>
            </a:r>
            <a:br>
              <a:rPr lang="en-US" dirty="0">
                <a:solidFill>
                  <a:srgbClr val="000000"/>
                </a:solidFill>
                <a:latin typeface="Cambria" panose="02040503050406030204"/>
              </a:rPr>
            </a:br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		</a:t>
            </a:r>
            <a:r>
              <a:rPr lang="en-US" dirty="0">
                <a:solidFill>
                  <a:srgbClr val="000000"/>
                </a:solidFill>
                <a:latin typeface="Cambria" panose="02040503050406030204"/>
                <a:hlinkClick r:id="rId4"/>
              </a:rPr>
              <a:t>CoPilot Signup</a:t>
            </a:r>
            <a:endParaRPr lang="en-US" dirty="0">
              <a:solidFill>
                <a:srgbClr val="000000"/>
              </a:solidFill>
              <a:latin typeface="Cambria" panose="02040503050406030204"/>
            </a:endParaRPr>
          </a:p>
          <a:p>
            <a:pPr defTabSz="914446"/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💡 </a:t>
            </a:r>
            <a:r>
              <a:rPr lang="en-US" b="1" dirty="0">
                <a:solidFill>
                  <a:srgbClr val="000000"/>
                </a:solidFill>
                <a:latin typeface="Cambria" panose="02040503050406030204"/>
              </a:rPr>
              <a:t>Click here for AI Prompts</a:t>
            </a:r>
            <a:br>
              <a:rPr lang="en-US" dirty="0">
                <a:solidFill>
                  <a:srgbClr val="000000"/>
                </a:solidFill>
                <a:latin typeface="Cambria" panose="02040503050406030204"/>
              </a:rPr>
            </a:br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		</a:t>
            </a:r>
            <a:r>
              <a:rPr lang="en-US" dirty="0">
                <a:solidFill>
                  <a:srgbClr val="000000"/>
                </a:solidFill>
                <a:latin typeface="Cambria" panose="02040503050406030204"/>
                <a:hlinkClick r:id="rId5"/>
              </a:rPr>
              <a:t>Explore Prompts</a:t>
            </a:r>
            <a:endParaRPr lang="en-US" dirty="0">
              <a:solidFill>
                <a:srgbClr val="000000"/>
              </a:solidFill>
              <a:latin typeface="Cambria" panose="02040503050406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FB5CDC-1808-8797-2CE8-E00C020C8E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8869" y="2271156"/>
            <a:ext cx="8063345" cy="431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26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60767-1986-9726-3B65-AF3B9BBDD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99CA9D-4A24-4CC0-CCEA-CC0914D87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6EFF80-EAA9-9C47-A74D-6399D8B02B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3AA57FA2-8DDF-8B30-629C-6701526ADDE1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Live Demo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F7A3A3-BAD1-6B3A-87EE-919E0506A7ED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4DA25A-AC73-0769-1106-FAD4CA077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556" y="1073951"/>
            <a:ext cx="9482309" cy="477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11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4347</TotalTime>
  <Words>458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kukesh kodess</dc:creator>
  <cp:lastModifiedBy>Ryan Ahmed</cp:lastModifiedBy>
  <cp:revision>415</cp:revision>
  <dcterms:created xsi:type="dcterms:W3CDTF">2019-11-18T17:58:36Z</dcterms:created>
  <dcterms:modified xsi:type="dcterms:W3CDTF">2025-02-02T01:02:01Z</dcterms:modified>
</cp:coreProperties>
</file>