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6" r:id="rId3"/>
    <p:sldId id="307" r:id="rId4"/>
    <p:sldId id="308" r:id="rId5"/>
    <p:sldId id="309" r:id="rId6"/>
    <p:sldId id="354" r:id="rId7"/>
    <p:sldId id="363" r:id="rId8"/>
    <p:sldId id="362" r:id="rId9"/>
    <p:sldId id="336" r:id="rId10"/>
    <p:sldId id="314" r:id="rId11"/>
    <p:sldId id="325" r:id="rId12"/>
    <p:sldId id="320" r:id="rId13"/>
    <p:sldId id="364" r:id="rId14"/>
    <p:sldId id="356" r:id="rId15"/>
    <p:sldId id="304" r:id="rId16"/>
    <p:sldId id="347" r:id="rId17"/>
    <p:sldId id="328" r:id="rId18"/>
    <p:sldId id="329" r:id="rId19"/>
    <p:sldId id="330" r:id="rId20"/>
    <p:sldId id="365" r:id="rId21"/>
    <p:sldId id="337" r:id="rId22"/>
    <p:sldId id="338" r:id="rId23"/>
    <p:sldId id="339" r:id="rId24"/>
    <p:sldId id="357" r:id="rId25"/>
    <p:sldId id="358" r:id="rId26"/>
    <p:sldId id="359" r:id="rId27"/>
    <p:sldId id="360" r:id="rId28"/>
    <p:sldId id="361" r:id="rId29"/>
    <p:sldId id="333" r:id="rId30"/>
    <p:sldId id="334" r:id="rId31"/>
    <p:sldId id="335" r:id="rId32"/>
  </p:sldIdLst>
  <p:sldSz cx="9144000" cy="6858000" type="screen4x3"/>
  <p:notesSz cx="6769100" cy="9906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CFFD9"/>
    <a:srgbClr val="FBFFC1"/>
    <a:srgbClr val="EAFFC1"/>
    <a:srgbClr val="C1C8FF"/>
    <a:srgbClr val="B9E9CE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40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626" y="-72"/>
      </p:cViewPr>
      <p:guideLst>
        <p:guide orient="horz" pos="3122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1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21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t" anchorCtr="0" compatLnSpc="1">
            <a:prstTxWarp prst="textNoShape">
              <a:avLst/>
            </a:prstTxWarp>
          </a:bodyPr>
          <a:lstStyle>
            <a:lvl1pPr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21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t" anchorCtr="0" compatLnSpc="1">
            <a:prstTxWarp prst="textNoShape">
              <a:avLst/>
            </a:prstTxWarp>
          </a:bodyPr>
          <a:lstStyle>
            <a:lvl1pPr algn="r"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10700"/>
            <a:ext cx="29321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b" anchorCtr="0" compatLnSpc="1">
            <a:prstTxWarp prst="textNoShape">
              <a:avLst/>
            </a:prstTxWarp>
          </a:bodyPr>
          <a:lstStyle>
            <a:lvl1pPr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10700"/>
            <a:ext cx="29321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b" anchorCtr="0" compatLnSpc="1">
            <a:prstTxWarp prst="textNoShape">
              <a:avLst/>
            </a:prstTxWarp>
          </a:bodyPr>
          <a:lstStyle>
            <a:lvl1pPr algn="r"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2FC48400-0494-4FF4-8FD9-A25C753BC46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721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14:03:47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21,'1567'0,"-1419"-10,-21 1,82 8,-154 1,-15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14:04:02.9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2,'92'0,"1"-2,96 12,-147-5,-8-2,0 2,39 10,-2 1,-45-11,29 9,169 50,-41-23,-135-31,1-3,62 1,101-8,-91-2,53 3,147-3,-249-5,-44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14:04:25.4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1 117,'1275'0,"-1247"-2,0 0,51-13,18-3,70 14,-27 3,-116-2,40-10,-2 0,35-8,-72 14,0 2,0 0,0 1,46 0,9 11,-43-4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9T00:46:25.7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1,'86'0,"223"8,267 5,-381-15,433 2,-631 2,-1-1,1 0,1 1,-1-1,0 1,0 0,-2 3,-9 4,-13 7,-59 35,69-42,0-2,-1 0,-26 7,15-8,0-2,-54 3,-62-9,66-1,-73 3,-57-2,22-15,157 14,-59-13,-16-4,72 18,9 0,0 0,-26-7,14-1,-9-2,-56-7,72 15,-58-16,58 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14:03:47.4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21,'1567'0,"-1419"-10,-21 1,82 8,-154 1,-15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14:04:02.9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2,'92'0,"1"-2,96 12,-147-5,-8-2,0 2,39 10,-2 1,-45-11,29 9,169 50,-41-23,-135-31,1-3,62 1,101-8,-91-2,53 3,147-3,-249-5,-44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7T14:04:25.4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1 117,'1275'0,"-1247"-2,0 0,51-13,18-3,70 14,-27 3,-116-2,40-10,-2 0,35-8,-72 14,0 2,0 0,0 1,46 0,9 11,-43-4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21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t" anchorCtr="0" compatLnSpc="1">
            <a:prstTxWarp prst="textNoShape">
              <a:avLst/>
            </a:prstTxWarp>
          </a:bodyPr>
          <a:lstStyle>
            <a:lvl1pPr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988" y="0"/>
            <a:ext cx="29321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t" anchorCtr="0" compatLnSpc="1">
            <a:prstTxWarp prst="textNoShape">
              <a:avLst/>
            </a:prstTxWarp>
          </a:bodyPr>
          <a:lstStyle>
            <a:lvl1pPr algn="r"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963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9" y="4705350"/>
            <a:ext cx="49625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マスターテキストの書式設定</a:t>
            </a:r>
          </a:p>
          <a:p>
            <a:pPr lvl="1"/>
            <a:r>
              <a:rPr lang="ja-JP" altLang="en-US" noProof="0"/>
              <a:t>第 2 レベル</a:t>
            </a:r>
          </a:p>
          <a:p>
            <a:pPr lvl="2"/>
            <a:r>
              <a:rPr lang="ja-JP" altLang="en-US" noProof="0"/>
              <a:t>第 3 レベル</a:t>
            </a:r>
          </a:p>
          <a:p>
            <a:pPr lvl="3"/>
            <a:r>
              <a:rPr lang="ja-JP" altLang="en-US" noProof="0"/>
              <a:t>第 4 レベル</a:t>
            </a:r>
          </a:p>
          <a:p>
            <a:pPr lvl="4"/>
            <a:r>
              <a:rPr lang="ja-JP" altLang="en-US" noProof="0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700"/>
            <a:ext cx="29321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b" anchorCtr="0" compatLnSpc="1">
            <a:prstTxWarp prst="textNoShape">
              <a:avLst/>
            </a:prstTxWarp>
          </a:bodyPr>
          <a:lstStyle>
            <a:lvl1pPr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988" y="9410700"/>
            <a:ext cx="29321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2" tIns="46910" rIns="93822" bIns="46910" numCol="1" anchor="b" anchorCtr="0" compatLnSpc="1">
            <a:prstTxWarp prst="textNoShape">
              <a:avLst/>
            </a:prstTxWarp>
          </a:bodyPr>
          <a:lstStyle>
            <a:lvl1pPr algn="r" defTabSz="938284" eaLnBrk="0" hangingPunct="0"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ADE58D57-1A56-46FE-9159-834E97E5AB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617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870" indent="-285719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2876" indent="-228575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026" indent="-228575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176" indent="-228575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326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477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8627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5778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0046E12-6D45-420F-8BBE-D55209BE7D80}" type="slidenum">
              <a:rPr lang="ja-JP" altLang="en-US" sz="1100">
                <a:ea typeface="ＭＳ Ｐゴシック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42950"/>
            <a:ext cx="4953000" cy="371475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67" tIns="45433" rIns="90867" bIns="45433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35400" y="9412288"/>
            <a:ext cx="2933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4" tIns="47302" rIns="94604" bIns="47302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2B822676-1BEB-474D-AAF6-6E9BC2487D37}" type="slidenum">
              <a:rPr lang="ja-JP" altLang="en-US" sz="1100">
                <a:ea typeface="ＭＳ Ｐゴシック" charset="-128"/>
              </a:rPr>
              <a:pPr algn="r">
                <a:spcBef>
                  <a:spcPct val="0"/>
                </a:spcBef>
              </a:pPr>
              <a:t>21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48238" cy="3713163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597" tIns="45299" rIns="90597" bIns="45299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35400" y="9412288"/>
            <a:ext cx="2933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4" tIns="47302" rIns="94604" bIns="47302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3A3F94CD-09D3-432C-A80E-90A95A9864E6}" type="slidenum">
              <a:rPr lang="ja-JP" altLang="en-US" sz="1100">
                <a:ea typeface="ＭＳ Ｐゴシック" charset="-128"/>
              </a:rPr>
              <a:pPr algn="r">
                <a:spcBef>
                  <a:spcPct val="0"/>
                </a:spcBef>
              </a:pPr>
              <a:t>22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48238" cy="3713163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597" tIns="45299" rIns="90597" bIns="45299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35400" y="9412288"/>
            <a:ext cx="2933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4" tIns="47302" rIns="94604" bIns="47302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FCC65BEB-3AE4-4F12-AFB1-12F68B5711B7}" type="slidenum">
              <a:rPr lang="ja-JP" altLang="en-US" sz="1100">
                <a:ea typeface="ＭＳ Ｐゴシック" charset="-128"/>
              </a:rPr>
              <a:pPr algn="r">
                <a:spcBef>
                  <a:spcPct val="0"/>
                </a:spcBef>
              </a:pPr>
              <a:t>23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48238" cy="3713163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597" tIns="45299" rIns="90597" bIns="45299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D95C88BD-765E-47CB-9478-3A1AAB56AD99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24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A62BC6E4-E17F-409A-8DFA-BCEB81C68F6B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25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56391974-92C8-484C-9D8A-95A8BE9FD08E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26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D01E0F9C-FE91-43C5-A1D0-3A4A2ABFB0B2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27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DA91376F-9CFB-4D71-AC56-BA4DFB8EE0C3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28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0D6099DA-29C7-4E73-8D80-72ABB164AD42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29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D95C88BD-765E-47CB-9478-3A1AAB56AD99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30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870" indent="-285719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2876" indent="-228575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026" indent="-228575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176" indent="-228575" defTabSz="93652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326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477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8627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5778" indent="-228575" defTabSz="93652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1A9DB4F-FEE0-470E-BA93-CA6FF4A03824}" type="slidenum">
              <a:rPr lang="ja-JP" altLang="en-US" sz="1100">
                <a:ea typeface="ＭＳ Ｐゴシック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42950"/>
            <a:ext cx="4953000" cy="3714750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67" tIns="45433" rIns="90867" bIns="45433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A62BC6E4-E17F-409A-8DFA-BCEB81C68F6B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31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207" indent="-285464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1857" indent="-228371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598600" indent="-228371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5343" indent="-228371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2085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68828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5571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2314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B8F1803-65BD-409E-B4F9-F2D9161AAE27}" type="slidenum">
              <a:rPr lang="ja-JP" altLang="en-US" sz="1100">
                <a:ea typeface="ＭＳ Ｐゴシック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2950"/>
            <a:ext cx="4965700" cy="3724275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141" tIns="45570" rIns="91141" bIns="45570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207" indent="-285464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1857" indent="-228371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598600" indent="-228371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5343" indent="-228371" defTabSz="940447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2085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68828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5571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2314" indent="-228371" defTabSz="940447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>
              <a:spcBef>
                <a:spcPct val="0"/>
              </a:spcBef>
            </a:pPr>
            <a:fld id="{9FB0ED7D-EF3D-4F29-AB6F-E93C13B5C24C}" type="slidenum">
              <a:rPr lang="ja-JP" altLang="en-US" sz="1100">
                <a:ea typeface="ＭＳ Ｐゴシック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2950"/>
            <a:ext cx="4965700" cy="3724275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151" tIns="45575" rIns="91151" bIns="45575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35400" y="9412288"/>
            <a:ext cx="2933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4" tIns="47302" rIns="94604" bIns="47302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3E9F617A-B3F6-4800-A6E9-297D1BFF4E44}" type="slidenum">
              <a:rPr lang="ja-JP" altLang="en-US" sz="1100">
                <a:ea typeface="ＭＳ Ｐゴシック" charset="-128"/>
              </a:rPr>
              <a:pPr algn="r">
                <a:spcBef>
                  <a:spcPct val="0"/>
                </a:spcBef>
              </a:pPr>
              <a:t>17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48238" cy="3713163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597" tIns="45299" rIns="90597" bIns="45299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35400" y="9412288"/>
            <a:ext cx="2933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4" tIns="47302" rIns="94604" bIns="47302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4269136D-D345-4F43-94CA-4E0948489BF9}" type="slidenum">
              <a:rPr lang="ja-JP" altLang="en-US" sz="1100">
                <a:ea typeface="ＭＳ Ｐゴシック" charset="-128"/>
              </a:rPr>
              <a:pPr algn="r">
                <a:spcBef>
                  <a:spcPct val="0"/>
                </a:spcBef>
              </a:pPr>
              <a:t>18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48238" cy="37131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597" tIns="45299" rIns="90597" bIns="45299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35400" y="9412288"/>
            <a:ext cx="2933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04" tIns="47302" rIns="94604" bIns="47302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C0DDE784-C7A0-42E0-9209-DDC3255F5716}" type="slidenum">
              <a:rPr lang="ja-JP" altLang="en-US" sz="1100">
                <a:ea typeface="ＭＳ Ｐゴシック" charset="-128"/>
              </a:rPr>
              <a:pPr algn="r">
                <a:spcBef>
                  <a:spcPct val="0"/>
                </a:spcBef>
              </a:pPr>
              <a:t>19</a:t>
            </a:fld>
            <a:endParaRPr lang="en-US" altLang="ja-JP" sz="110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2950"/>
            <a:ext cx="4948238" cy="3713163"/>
          </a:xfrm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05350"/>
            <a:ext cx="4965700" cy="44577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597" tIns="45299" rIns="90597" bIns="45299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51751" y="9431892"/>
            <a:ext cx="2945924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90" tIns="47445" rIns="94890" bIns="47445" anchor="b"/>
          <a:lstStyle>
            <a:lvl1pPr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493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>
              <a:spcBef>
                <a:spcPct val="0"/>
              </a:spcBef>
            </a:pPr>
            <a:fld id="{56391974-92C8-484C-9D8A-95A8BE9FD08E}" type="slidenum">
              <a:rPr lang="ja-JP" altLang="en-US" sz="1100">
                <a:ea typeface="ＭＳ Ｐゴシック" pitchFamily="50" charset="-128"/>
              </a:rPr>
              <a:pPr algn="r">
                <a:spcBef>
                  <a:spcPct val="0"/>
                </a:spcBef>
              </a:pPr>
              <a:t>20</a:t>
            </a:fld>
            <a:endParaRPr lang="en-US" altLang="ja-JP" sz="1100">
              <a:ea typeface="ＭＳ Ｐゴシック" pitchFamily="50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2950"/>
            <a:ext cx="4960937" cy="3722688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829" y="4715946"/>
            <a:ext cx="4986018" cy="44669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1" tIns="45436" rIns="90871" bIns="45436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ＭＳ Ｐゴシック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ＭＳ Ｐゴシック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9CFD1C-1C67-4B87-8FC3-7043EBDCE2C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67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0274C-5E94-4D52-9195-8FAC0C8EBDA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3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146050"/>
            <a:ext cx="1951038" cy="5907088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146050"/>
            <a:ext cx="5700712" cy="5907088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2295C-8C3D-4871-8365-2309A94571E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433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DC2E5-67D3-4AD7-9919-076CC6B30CD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7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20D26-4D4E-45ED-99AD-C13E95B6FCA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45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1574800"/>
            <a:ext cx="3810000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1574800"/>
            <a:ext cx="3810000" cy="447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E952-F5E6-481E-A714-E2F9DE8A4D3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54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BA10-27CE-4092-9AFE-E21EA545B16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918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52062-9221-4014-A1C8-669ED2FA5C6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510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C03D4-E856-4B19-B91A-D2730B855B1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106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484D8-FF7A-4BAD-B3FC-21553D46EF1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47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7A341-4C4C-41B2-87DB-B9FC0D3B94B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270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270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493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493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763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191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096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605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4800"/>
            <a:ext cx="77724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fld id="{7C65150E-1AFB-443D-AA0C-FB21C1EFA79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3C2BC9-5526-43B1-9949-E81EE111F8B1}" type="slidenum">
              <a:rPr kumimoji="0" lang="ja-JP" altLang="en-US" sz="1400" smtClean="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ja-JP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1400" y="1990725"/>
            <a:ext cx="7729538" cy="1143000"/>
          </a:xfrm>
        </p:spPr>
        <p:txBody>
          <a:bodyPr/>
          <a:lstStyle/>
          <a:p>
            <a:pPr algn="ctr" eaLnBrk="1" hangingPunct="1"/>
            <a:r>
              <a:rPr lang="ja-JP" altLang="en-US" dirty="0"/>
              <a:t>コンピュータアーキテクチャ</a:t>
            </a:r>
            <a:br>
              <a:rPr lang="en-US" altLang="ja-JP" dirty="0"/>
            </a:br>
            <a:r>
              <a:rPr lang="ja-JP" altLang="en-US" dirty="0"/>
              <a:t>基礎論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5475" y="4581525"/>
            <a:ext cx="8256588" cy="1878013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  <a:buClr>
                <a:schemeClr val="folHlink"/>
              </a:buClr>
              <a:buSzPct val="60000"/>
            </a:pPr>
            <a:r>
              <a:rPr lang="ja-JP" altLang="en-US" sz="2000" dirty="0"/>
              <a:t>東京都立大学 電子情報システム工学科</a:t>
            </a:r>
          </a:p>
          <a:p>
            <a:pPr algn="r" eaLnBrk="1" hangingPunct="1">
              <a:lnSpc>
                <a:spcPct val="80000"/>
              </a:lnSpc>
              <a:buClr>
                <a:schemeClr val="folHlink"/>
              </a:buClr>
              <a:buSzPct val="60000"/>
            </a:pPr>
            <a:r>
              <a:rPr lang="ja-JP" altLang="en-US" sz="900" dirty="0"/>
              <a:t> </a:t>
            </a:r>
          </a:p>
          <a:p>
            <a:pPr algn="r" eaLnBrk="1" hangingPunct="1">
              <a:lnSpc>
                <a:spcPct val="80000"/>
              </a:lnSpc>
              <a:buClr>
                <a:schemeClr val="folHlink"/>
              </a:buClr>
              <a:buSzPct val="60000"/>
            </a:pPr>
            <a:r>
              <a:rPr lang="ja-JP" altLang="en-US" sz="2400" dirty="0"/>
              <a:t>　</a:t>
            </a:r>
            <a:r>
              <a:rPr lang="ja-JP" altLang="en-US" sz="2800" dirty="0"/>
              <a:t>福本　聡</a:t>
            </a:r>
          </a:p>
          <a:p>
            <a:pPr algn="r" eaLnBrk="1" hangingPunct="1">
              <a:lnSpc>
                <a:spcPct val="80000"/>
              </a:lnSpc>
              <a:buClr>
                <a:schemeClr val="folHlink"/>
              </a:buClr>
              <a:buSzPct val="60000"/>
            </a:pPr>
            <a:endParaRPr lang="ja-JP" altLang="en-US" sz="1400" dirty="0"/>
          </a:p>
          <a:p>
            <a:pPr algn="r" eaLnBrk="1" hangingPunct="1">
              <a:lnSpc>
                <a:spcPct val="80000"/>
              </a:lnSpc>
              <a:buClr>
                <a:schemeClr val="folHlink"/>
              </a:buClr>
              <a:buSzPct val="60000"/>
            </a:pPr>
            <a:r>
              <a:rPr lang="en-US" altLang="ja-JP" sz="2000" dirty="0"/>
              <a:t>e-mail: s-fuku@tmu.ac.jp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6007100" y="3625850"/>
            <a:ext cx="2082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algn="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3600"/>
              <a:t>第 1 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2A8F46D-3696-42F4-8654-F5EE73CC713C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ja-JP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sz="4000"/>
              <a:t>コンピュータのハードウェア構造(</a:t>
            </a:r>
            <a:r>
              <a:rPr lang="en-US" altLang="ja-JP" sz="4000"/>
              <a:t>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582738"/>
            <a:ext cx="8153400" cy="5041900"/>
          </a:xfrm>
          <a:noFill/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ja-JP" altLang="en-US" sz="2800" dirty="0"/>
              <a:t>演算モデル：　37 × 29 の実現</a:t>
            </a:r>
            <a:endParaRPr lang="en-US" altLang="ja-JP" sz="2800" dirty="0"/>
          </a:p>
          <a:p>
            <a:pPr marL="609600" indent="-609600" eaLnBrk="1" hangingPunct="1"/>
            <a:r>
              <a:rPr lang="en-US" altLang="ja-JP" sz="2800" dirty="0"/>
              <a:t>37</a:t>
            </a:r>
            <a:r>
              <a:rPr lang="ja-JP" altLang="en-US" sz="2800" dirty="0"/>
              <a:t>を</a:t>
            </a:r>
            <a:r>
              <a:rPr lang="en-US" altLang="ja-JP" sz="2800" dirty="0"/>
              <a:t>29</a:t>
            </a:r>
            <a:r>
              <a:rPr lang="ja-JP" altLang="en-US" sz="2800" dirty="0"/>
              <a:t>回繰り返し加算*</a:t>
            </a:r>
          </a:p>
          <a:p>
            <a:pPr marL="990600" lvl="1" indent="-533400" eaLnBrk="1" hangingPunct="1"/>
            <a:r>
              <a:rPr lang="ja-JP" altLang="en-US" sz="2400" dirty="0"/>
              <a:t>演算装置</a:t>
            </a:r>
            <a:r>
              <a:rPr lang="en-US" altLang="ja-JP" sz="2400" dirty="0"/>
              <a:t> </a:t>
            </a:r>
            <a:r>
              <a:rPr lang="ja-JP" altLang="en-US" sz="2400" dirty="0"/>
              <a:t>＝ 加算器</a:t>
            </a:r>
          </a:p>
          <a:p>
            <a:pPr marL="609600" indent="-609600" eaLnBrk="1" hangingPunct="1"/>
            <a:r>
              <a:rPr lang="en-US" altLang="ja-JP" sz="2800" dirty="0"/>
              <a:t>37 x 29</a:t>
            </a:r>
            <a:r>
              <a:rPr lang="ja-JP" altLang="en-US" sz="2800" dirty="0"/>
              <a:t>を直接乗算* </a:t>
            </a:r>
          </a:p>
          <a:p>
            <a:pPr marL="990600" lvl="1" indent="-533400" eaLnBrk="1" hangingPunct="1"/>
            <a:r>
              <a:rPr lang="ja-JP" altLang="en-US" sz="2400" dirty="0"/>
              <a:t>演算装置 ＝ 乗算器</a:t>
            </a:r>
          </a:p>
          <a:p>
            <a:pPr marL="990600" lvl="1" indent="-533400" eaLnBrk="1" hangingPunct="1">
              <a:buFontTx/>
              <a:buNone/>
            </a:pPr>
            <a:endParaRPr lang="ja-JP" altLang="en-US" sz="2400" dirty="0"/>
          </a:p>
          <a:p>
            <a:pPr marL="609600" indent="-609600" eaLnBrk="1" hangingPunct="1"/>
            <a:r>
              <a:rPr lang="ja-JP" altLang="en-US" sz="2800" dirty="0"/>
              <a:t>アーキテクチャの違い</a:t>
            </a:r>
          </a:p>
          <a:p>
            <a:pPr marL="990600" lvl="1" indent="-533400" eaLnBrk="1" hangingPunct="1"/>
            <a:r>
              <a:rPr lang="ja-JP" altLang="en-US" sz="2400" dirty="0"/>
              <a:t>ソフトウェアとハードウェアのトレードオフを生む</a:t>
            </a:r>
          </a:p>
          <a:p>
            <a:pPr marL="990600" lvl="1" indent="-533400" eaLnBrk="1" hangingPunct="1"/>
            <a:r>
              <a:rPr lang="ja-JP" altLang="en-US" sz="2400" dirty="0"/>
              <a:t>＜例＞：乗算命令を備えているかどうか？</a:t>
            </a:r>
          </a:p>
          <a:p>
            <a:pPr marL="1371600" lvl="2" indent="-457200" eaLnBrk="1" hangingPunct="1"/>
            <a:r>
              <a:rPr lang="en-US" altLang="ja-JP" sz="2000" dirty="0"/>
              <a:t>Yes: </a:t>
            </a:r>
            <a:r>
              <a:rPr lang="ja-JP" altLang="en-US" sz="2000" dirty="0"/>
              <a:t>乗算の実現にソフト量小＆ハード量多</a:t>
            </a:r>
          </a:p>
          <a:p>
            <a:pPr marL="1371600" lvl="2" indent="-457200" eaLnBrk="1" hangingPunct="1"/>
            <a:r>
              <a:rPr lang="en-US" altLang="ja-JP" sz="2000" dirty="0"/>
              <a:t>No: </a:t>
            </a:r>
            <a:r>
              <a:rPr lang="ja-JP" altLang="en-US" sz="2000" dirty="0"/>
              <a:t>乗算の実現にソフト量多＆ハード量小</a:t>
            </a:r>
            <a:endParaRPr lang="ja-JP" altLang="en-US" dirty="0"/>
          </a:p>
        </p:txBody>
      </p:sp>
      <p:pic>
        <p:nvPicPr>
          <p:cNvPr id="11269" name="Picture 4" descr="enz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2239963"/>
            <a:ext cx="3787775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8BF3B5-A835-4D45-811B-6CFF9DAE10EF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ja-JP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sz="4000"/>
              <a:t>コンピュータの階層レベル</a:t>
            </a:r>
            <a:endParaRPr lang="en-US" altLang="ja-JP" sz="4000"/>
          </a:p>
        </p:txBody>
      </p:sp>
      <p:pic>
        <p:nvPicPr>
          <p:cNvPr id="12292" name="Picture 5" descr="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477963"/>
            <a:ext cx="7031038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7820025" y="4418013"/>
            <a:ext cx="13335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800" b="1"/>
              <a:t>本講義で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800" b="1"/>
              <a:t>扱う階層</a:t>
            </a:r>
          </a:p>
        </p:txBody>
      </p:sp>
      <p:sp>
        <p:nvSpPr>
          <p:cNvPr id="12294" name="AutoShape 8"/>
          <p:cNvSpPr>
            <a:spLocks/>
          </p:cNvSpPr>
          <p:nvPr/>
        </p:nvSpPr>
        <p:spPr bwMode="auto">
          <a:xfrm>
            <a:off x="7381875" y="3352800"/>
            <a:ext cx="542925" cy="2724150"/>
          </a:xfrm>
          <a:prstGeom prst="rightBrace">
            <a:avLst>
              <a:gd name="adj1" fmla="val 4181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46AA8A-837A-419C-894D-CBB99D483531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ja-JP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sz="4000"/>
              <a:t>ハードウェアの発展と設計技術</a:t>
            </a:r>
            <a:endParaRPr lang="en-US" altLang="ja-JP" sz="400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658938"/>
            <a:ext cx="8432800" cy="50038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400" dirty="0"/>
              <a:t>設計手法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ja-JP" altLang="en-US" sz="2400" dirty="0"/>
              <a:t>上位層設計から下位層設計を生成 ⇒ 合成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1800" dirty="0"/>
              <a:t>例：</a:t>
            </a:r>
            <a:r>
              <a:rPr lang="en-US" altLang="ja-JP" sz="1800" dirty="0"/>
              <a:t>RT</a:t>
            </a:r>
            <a:r>
              <a:rPr lang="ja-JP" altLang="en-US" sz="1800" dirty="0"/>
              <a:t>レベル設計データからゲートレベル設計データを生成 ⇒                *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ja-JP" altLang="en-US" sz="2400" dirty="0"/>
              <a:t>トップダウン設計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000" dirty="0"/>
              <a:t>上流層 (</a:t>
            </a:r>
            <a:r>
              <a:rPr lang="en-US" altLang="ja-JP" sz="2000" dirty="0"/>
              <a:t>High Level) </a:t>
            </a:r>
            <a:r>
              <a:rPr lang="ja-JP" altLang="en-US" sz="2000" dirty="0"/>
              <a:t>を細分化して下流層 (</a:t>
            </a:r>
            <a:r>
              <a:rPr lang="en-US" altLang="ja-JP" sz="2000" dirty="0"/>
              <a:t>Low Level) </a:t>
            </a:r>
            <a:r>
              <a:rPr lang="ja-JP" altLang="en-US" sz="2000" dirty="0"/>
              <a:t>へ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000" dirty="0"/>
              <a:t>抽象度の高いレベルから低いレベルへ段階的に設計が進む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000" dirty="0"/>
              <a:t>                                   *の点で効果的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ja-JP" altLang="en-US" sz="2400" dirty="0"/>
              <a:t>ボトムアップ設計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000" dirty="0"/>
              <a:t>下位層 (</a:t>
            </a:r>
            <a:r>
              <a:rPr lang="en-US" altLang="ja-JP" sz="2000" dirty="0"/>
              <a:t>Low Level) </a:t>
            </a:r>
            <a:r>
              <a:rPr lang="ja-JP" altLang="en-US" sz="2000" dirty="0"/>
              <a:t>を統合して上位層 (</a:t>
            </a:r>
            <a:r>
              <a:rPr lang="en-US" altLang="ja-JP" sz="2000" dirty="0"/>
              <a:t>High Level) </a:t>
            </a:r>
            <a:r>
              <a:rPr lang="ja-JP" altLang="en-US" sz="2000" dirty="0"/>
              <a:t>を構築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000" dirty="0"/>
              <a:t>既にある設計資産を活用可能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000" dirty="0"/>
              <a:t>大規模なシステムの設計に採用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ja-JP" altLang="en-US" sz="2400" dirty="0"/>
              <a:t>本講義のハードウェア構成／設計例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ja-JP" altLang="en-US" sz="2000" dirty="0"/>
              <a:t>ボトムアップ ⇒                              *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ja-JP" sz="2000" dirty="0"/>
              <a:t>VHDL </a:t>
            </a:r>
            <a:r>
              <a:rPr lang="ja-JP" altLang="en-US" sz="2000" dirty="0"/>
              <a:t>によるソースコード例の提示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90A183C-1AAC-42A0-B0BF-F048B1915B5D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ja-JP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46050"/>
            <a:ext cx="7307263" cy="1143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ja-JP" altLang="en-US" sz="4800"/>
              <a:t>２進数の表現 </a:t>
            </a:r>
            <a:r>
              <a:rPr lang="ja-JP" altLang="en-US" sz="3600"/>
              <a:t>（4 ビットの例）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838200" y="1785938"/>
            <a:ext cx="2209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C00000"/>
                </a:solidFill>
                <a:latin typeface="ＭＳ Ｐゴシック" pitchFamily="50" charset="-128"/>
              </a:rPr>
              <a:t>(1) 符号なし２進数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10 進数　２進数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</a:t>
            </a: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0     0000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1     0001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2     0010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3     0011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4     0100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5     0101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6     0110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7     0111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8     1000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  9     1001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10     1010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11     1011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12     1100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13     1101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14     1110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7030A0"/>
                </a:solidFill>
                <a:latin typeface="ＭＳ Ｐゴシック" pitchFamily="50" charset="-128"/>
              </a:rPr>
              <a:t>     15     1111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352800" y="1785938"/>
            <a:ext cx="2209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C00000"/>
                </a:solidFill>
                <a:latin typeface="ＭＳ Ｐゴシック" pitchFamily="50" charset="-128"/>
              </a:rPr>
              <a:t>(2) １の補数表現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10 進数　２進数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-7     1000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-6     1001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-5     1010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-4     1011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-3     1100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-2     1101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-1     1110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-0     1111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0     0000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1     0001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2     0010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3     0011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4     0100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5     0101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6     0110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       7     0111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019800" y="1785938"/>
            <a:ext cx="2209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C00000"/>
                </a:solidFill>
                <a:latin typeface="ＭＳ Ｐゴシック" pitchFamily="50" charset="-128"/>
              </a:rPr>
              <a:t>(3) ２の補数表現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latin typeface="ＭＳ Ｐゴシック" pitchFamily="50" charset="-128"/>
              </a:rPr>
              <a:t>10 進数　２進数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-8     1000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-7     1001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-6     1010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-5     1011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-4     1100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-3     1101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-2     1110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-1     1111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0     0000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1     0001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2     0010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3     0011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4     0100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5     0101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6     0110</a:t>
            </a:r>
          </a:p>
          <a:p>
            <a:pPr eaLnBrk="1" hangingPunct="1">
              <a:lnSpc>
                <a:spcPct val="6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dirty="0">
                <a:solidFill>
                  <a:srgbClr val="0070C0"/>
                </a:solidFill>
                <a:latin typeface="ＭＳ Ｐゴシック" pitchFamily="50" charset="-128"/>
              </a:rPr>
              <a:t>       7     0111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5F1757-733D-4070-9253-85EF5E7FC980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ja-JP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数の表現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338" y="1885950"/>
            <a:ext cx="7772400" cy="4419600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(・)</a:t>
            </a:r>
            <a:r>
              <a:rPr lang="ja-JP" altLang="en-US" sz="2000" dirty="0">
                <a:latin typeface="Times New Roman" pitchFamily="18" charset="0"/>
                <a:ea typeface="ＭＳ ゴシック" pitchFamily="49" charset="-128"/>
              </a:rPr>
              <a:t>10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 : 10進数</a:t>
            </a:r>
          </a:p>
          <a:p>
            <a:pPr eaLnBrk="1" hangingPunct="1"/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(・)</a:t>
            </a:r>
            <a:r>
              <a:rPr lang="ja-JP" altLang="en-US" sz="2000" dirty="0">
                <a:latin typeface="Times New Roman" pitchFamily="18" charset="0"/>
                <a:ea typeface="ＭＳ ゴシック" pitchFamily="49" charset="-128"/>
              </a:rPr>
              <a:t>2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 : 2 進数</a:t>
            </a:r>
          </a:p>
          <a:p>
            <a:pPr eaLnBrk="1" hangingPunct="1"/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(・)</a:t>
            </a:r>
            <a:r>
              <a:rPr lang="ja-JP" altLang="en-US" sz="2000" dirty="0">
                <a:latin typeface="Times New Roman" pitchFamily="18" charset="0"/>
                <a:ea typeface="ＭＳ ゴシック" pitchFamily="49" charset="-128"/>
              </a:rPr>
              <a:t>16</a:t>
            </a: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 : 16 進数</a:t>
            </a:r>
          </a:p>
          <a:p>
            <a:pPr eaLnBrk="1" hangingPunct="1">
              <a:buFont typeface="Wingdings" pitchFamily="2" charset="2"/>
              <a:buNone/>
            </a:pPr>
            <a:endParaRPr lang="ja-JP" altLang="en-US" dirty="0">
              <a:latin typeface="Times New Roman" pitchFamily="18" charset="0"/>
              <a:ea typeface="ＭＳ ゴシック" pitchFamily="49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例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>
                <a:latin typeface="Times New Roman" pitchFamily="18" charset="0"/>
                <a:ea typeface="ＭＳ ゴシック" pitchFamily="49" charset="-128"/>
              </a:rPr>
              <a:t>                                                </a:t>
            </a: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>
                <a:latin typeface="Times New Roman" pitchFamily="18" charset="0"/>
                <a:ea typeface="ＭＳ ゴシック" pitchFamily="49" charset="-128"/>
              </a:rPr>
              <a:t>                                                              *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30469DD-F8C7-866E-4BEB-1A7C31E5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945" y="2599297"/>
            <a:ext cx="2249334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ja-JP" altLang="en-US" sz="2800" dirty="0">
                <a:solidFill>
                  <a:srgbClr val="C00000"/>
                </a:solidFill>
                <a:latin typeface="Times New Roman" pitchFamily="18" charset="0"/>
                <a:ea typeface="ＭＳ ゴシック" pitchFamily="49" charset="-128"/>
              </a:rPr>
              <a:t>相互変換は </a:t>
            </a:r>
            <a:endParaRPr lang="en-US" altLang="ja-JP" sz="2800" dirty="0">
              <a:solidFill>
                <a:srgbClr val="C00000"/>
              </a:solidFill>
              <a:latin typeface="Times New Roman" pitchFamily="18" charset="0"/>
              <a:ea typeface="ＭＳ ゴシック" pitchFamily="49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800" dirty="0">
                <a:solidFill>
                  <a:srgbClr val="C00000"/>
                </a:solidFill>
                <a:latin typeface="Times New Roman" pitchFamily="18" charset="0"/>
                <a:ea typeface="ＭＳ ゴシック" pitchFamily="49" charset="-128"/>
              </a:rPr>
              <a:t>4 </a:t>
            </a:r>
            <a:r>
              <a:rPr lang="ja-JP" altLang="en-US" sz="2800" dirty="0">
                <a:solidFill>
                  <a:srgbClr val="C00000"/>
                </a:solidFill>
                <a:latin typeface="Times New Roman" pitchFamily="18" charset="0"/>
                <a:ea typeface="ＭＳ ゴシック" pitchFamily="49" charset="-128"/>
              </a:rPr>
              <a:t>ビット毎に</a:t>
            </a:r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FCFB0B00-ECBF-64E9-4B52-0EE5E96F575B}"/>
              </a:ext>
            </a:extLst>
          </p:cNvPr>
          <p:cNvSpPr/>
          <p:nvPr/>
        </p:nvSpPr>
        <p:spPr bwMode="auto">
          <a:xfrm>
            <a:off x="4557692" y="2736058"/>
            <a:ext cx="328613" cy="778669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6" name="矢印: 左カーブ 5">
            <a:extLst>
              <a:ext uri="{FF2B5EF4-FFF2-40B4-BE49-F238E27FC236}">
                <a16:creationId xmlns:a16="http://schemas.microsoft.com/office/drawing/2014/main" id="{464A99E5-AD7A-D46A-023B-0495D6BD60DE}"/>
              </a:ext>
            </a:extLst>
          </p:cNvPr>
          <p:cNvSpPr/>
          <p:nvPr/>
        </p:nvSpPr>
        <p:spPr bwMode="auto">
          <a:xfrm flipV="1">
            <a:off x="4899409" y="2717008"/>
            <a:ext cx="378634" cy="7493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D38419-CEC9-41C3-AECA-B14C26733663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ja-JP" sz="1400"/>
          </a:p>
        </p:txBody>
      </p:sp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演習問題 1.1 </a:t>
            </a:r>
          </a:p>
        </p:txBody>
      </p:sp>
      <p:pic>
        <p:nvPicPr>
          <p:cNvPr id="16388" name="Picture 206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770063"/>
            <a:ext cx="75057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06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1760538"/>
            <a:ext cx="75057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演習問題 </a:t>
            </a:r>
            <a:r>
              <a:rPr lang="en-US" altLang="ja-JP" dirty="0"/>
              <a:t>1.2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404" y="1524000"/>
            <a:ext cx="7793037" cy="4191000"/>
          </a:xfrm>
        </p:spPr>
        <p:txBody>
          <a:bodyPr/>
          <a:lstStyle/>
          <a:p>
            <a:pPr marL="0" indent="-609600" algn="just" eaLnBrk="1">
              <a:lnSpc>
                <a:spcPts val="4500"/>
              </a:lnSpc>
              <a:buNone/>
            </a:pPr>
            <a:r>
              <a:rPr lang="ja-JP" altLang="en-US" sz="2800" dirty="0">
                <a:latin typeface="+mn-ea"/>
              </a:rPr>
              <a:t>符号つき 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ja-JP" sz="2800" i="1" baseline="30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+mn-ea"/>
              </a:rPr>
              <a:t>進数による負の数の表現は，符号なし 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2 </a:t>
            </a:r>
            <a:r>
              <a:rPr lang="ja-JP" altLang="en-US" sz="2800" dirty="0">
                <a:latin typeface="+mn-ea"/>
              </a:rPr>
              <a:t>進数の “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2 </a:t>
            </a:r>
            <a:r>
              <a:rPr lang="ja-JP" altLang="en-US" sz="2800" dirty="0">
                <a:latin typeface="+mn-ea"/>
              </a:rPr>
              <a:t>の補数”を計算することで実現される．ところで，この 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2 </a:t>
            </a:r>
            <a:r>
              <a:rPr lang="ja-JP" altLang="en-US" sz="2800" dirty="0">
                <a:latin typeface="+mn-ea"/>
              </a:rPr>
              <a:t>の補数は，正確には “</a:t>
            </a:r>
            <a:r>
              <a:rPr lang="en-US" altLang="ja-JP" sz="2800" i="1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ja-JP" sz="2800" dirty="0">
                <a:latin typeface="+mn-ea"/>
              </a:rPr>
              <a:t> </a:t>
            </a:r>
            <a:r>
              <a:rPr lang="ja-JP" altLang="en-US" sz="2800" dirty="0">
                <a:latin typeface="+mn-ea"/>
              </a:rPr>
              <a:t>ビットの 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ja-JP" sz="2800" i="1" baseline="30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+mn-ea"/>
              </a:rPr>
              <a:t> 進数における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ja-JP" sz="2800" i="1" baseline="300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+mn-ea"/>
                <a:cs typeface="Times New Roman" panose="02020603050405020304" pitchFamily="18" charset="0"/>
              </a:rPr>
              <a:t>の補数</a:t>
            </a:r>
            <a:r>
              <a:rPr lang="ja-JP" altLang="en-US" sz="2800" dirty="0">
                <a:latin typeface="+mn-ea"/>
              </a:rPr>
              <a:t>”と呼ぶべきであろうと考えられる．</a:t>
            </a:r>
            <a:r>
              <a:rPr lang="en-US" altLang="ja-JP" sz="2800" b="1" i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2800" i="1" dirty="0">
                <a:latin typeface="+mn-ea"/>
                <a:cs typeface="Times New Roman" panose="02020603050405020304" pitchFamily="18" charset="0"/>
              </a:rPr>
              <a:t>n </a:t>
            </a:r>
            <a:r>
              <a:rPr lang="en-US" altLang="ja-JP" sz="2800" dirty="0">
                <a:latin typeface="+mn-ea"/>
                <a:cs typeface="Times New Roman" panose="02020603050405020304" pitchFamily="18" charset="0"/>
              </a:rPr>
              <a:t>= 4</a:t>
            </a:r>
            <a:r>
              <a:rPr lang="en-US" altLang="ja-JP" sz="2800" i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latin typeface="+mn-ea"/>
              </a:rPr>
              <a:t>の場合を例に，その理由を考察せよ．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70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1573203-68E3-4604-9D57-45318E40555E}" type="slidenum">
              <a:rPr kumimoji="0" lang="ja-JP" altLang="en-US" sz="1400">
                <a:latin typeface="+mn-lt"/>
                <a:ea typeface="ＭＳ Ｐゴシック" pitchFamily="50" charset="-128"/>
              </a:rPr>
              <a:pPr algn="r">
                <a:defRPr/>
              </a:pPr>
              <a:t>17</a:t>
            </a:fld>
            <a:endParaRPr kumimoji="0" lang="en-US" altLang="ja-JP" sz="1400">
              <a:latin typeface="+mn-lt"/>
              <a:ea typeface="ＭＳ Ｐゴシック" pitchFamily="50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ja-JP" altLang="en-US" sz="4000"/>
              <a:t>１ワード（語， </a:t>
            </a:r>
            <a:r>
              <a:rPr lang="en-US" altLang="ja-JP" sz="4000"/>
              <a:t>Word）</a:t>
            </a:r>
            <a:endParaRPr lang="en-US" altLang="ja-JP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5188" y="1574800"/>
            <a:ext cx="7772400" cy="4438650"/>
          </a:xfrm>
        </p:spPr>
        <p:txBody>
          <a:bodyPr/>
          <a:lstStyle/>
          <a:p>
            <a:pPr eaLnBrk="1" hangingPunct="1"/>
            <a:r>
              <a:rPr lang="ja-JP" altLang="en-US" sz="2800"/>
              <a:t>情報の基本サイズ</a:t>
            </a:r>
          </a:p>
          <a:p>
            <a:pPr eaLnBrk="1" hangingPunct="1"/>
            <a:r>
              <a:rPr lang="en-US" altLang="ja-JP" sz="2800"/>
              <a:t>COMET II </a:t>
            </a:r>
            <a:r>
              <a:rPr lang="ja-JP" altLang="en-US" sz="2800"/>
              <a:t>では 16ビット</a:t>
            </a:r>
            <a:r>
              <a:rPr lang="ja-JP" altLang="en-US" sz="2800">
                <a:latin typeface="ＭＳ Ｐゴシック" charset="-128"/>
              </a:rPr>
              <a:t>(</a:t>
            </a:r>
            <a:r>
              <a:rPr lang="en-US" altLang="ja-JP" sz="2800">
                <a:latin typeface="ＭＳ Ｐゴシック" charset="-128"/>
              </a:rPr>
              <a:t>bit)</a:t>
            </a:r>
          </a:p>
          <a:p>
            <a:pPr eaLnBrk="1" hangingPunct="1"/>
            <a:r>
              <a:rPr lang="ja-JP" altLang="en-US" sz="2800"/>
              <a:t>数値の場合</a:t>
            </a:r>
          </a:p>
          <a:p>
            <a:pPr lvl="1" eaLnBrk="1" hangingPunct="1"/>
            <a:r>
              <a:rPr lang="ja-JP" altLang="en-US" sz="2400"/>
              <a:t>                     *</a:t>
            </a:r>
          </a:p>
          <a:p>
            <a:pPr lvl="1" eaLnBrk="1" hangingPunct="1"/>
            <a:r>
              <a:rPr lang="ja-JP" altLang="en-US" sz="2400"/>
              <a:t>                                    *</a:t>
            </a:r>
          </a:p>
        </p:txBody>
      </p:sp>
      <p:pic>
        <p:nvPicPr>
          <p:cNvPr id="17413" name="Picture 4" descr="one-w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4483100"/>
            <a:ext cx="6491287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EDE3E74-CC1D-46D8-A4C4-C59262B21144}" type="slidenum">
              <a:rPr kumimoji="0" lang="ja-JP" altLang="en-US" sz="1400">
                <a:latin typeface="+mn-lt"/>
                <a:ea typeface="ＭＳ Ｐゴシック" pitchFamily="50" charset="-128"/>
              </a:rPr>
              <a:pPr algn="r">
                <a:defRPr/>
              </a:pPr>
              <a:t>18</a:t>
            </a:fld>
            <a:endParaRPr kumimoji="0" lang="en-US" altLang="ja-JP" sz="1400">
              <a:latin typeface="+mn-lt"/>
              <a:ea typeface="ＭＳ Ｐゴシック" pitchFamily="50" charset="-128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z="4000"/>
              <a:t>COMET II </a:t>
            </a:r>
            <a:r>
              <a:rPr lang="ja-JP" altLang="en-US" sz="4000"/>
              <a:t>のプログラミングモデル</a:t>
            </a:r>
            <a:endParaRPr lang="ja-JP" altLang="en-US"/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3671888" y="2319338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ビットマップ イメージ" r:id="rId3" imgW="1800476" imgH="1800476" progId="Paint.Picture">
                  <p:embed/>
                </p:oleObj>
              </mc:Choice>
              <mc:Fallback>
                <p:oleObj name="ビットマップ イメージ" r:id="rId3" imgW="1800476" imgH="180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319338"/>
                        <a:ext cx="18002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03188" y="6257925"/>
            <a:ext cx="131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ja-JP" altLang="en-US" sz="2000" b="1"/>
              <a:t>レジスタ：　</a:t>
            </a:r>
          </a:p>
        </p:txBody>
      </p:sp>
      <p:pic>
        <p:nvPicPr>
          <p:cNvPr id="18438" name="Picture 7" descr="programming-model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127250"/>
            <a:ext cx="6326187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7146925" y="64611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8366125" y="15303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5038725" y="62674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7EC40A5-7032-4F9D-B3D0-1811421BD5C9}" type="slidenum">
              <a:rPr kumimoji="0" lang="ja-JP" altLang="en-US" sz="1400">
                <a:latin typeface="+mn-lt"/>
                <a:ea typeface="ＭＳ Ｐゴシック" pitchFamily="50" charset="-128"/>
              </a:rPr>
              <a:pPr algn="r">
                <a:defRPr/>
              </a:pPr>
              <a:t>19</a:t>
            </a:fld>
            <a:endParaRPr kumimoji="0" lang="en-US" altLang="ja-JP" sz="1400">
              <a:latin typeface="+mn-lt"/>
              <a:ea typeface="ＭＳ Ｐゴシック" pitchFamily="50" charset="-128"/>
            </a:endParaRPr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逐次制御方式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660525"/>
            <a:ext cx="8318500" cy="4478338"/>
          </a:xfrm>
        </p:spPr>
        <p:txBody>
          <a:bodyPr/>
          <a:lstStyle/>
          <a:p>
            <a:pPr eaLnBrk="1" hangingPunct="1"/>
            <a:r>
              <a:rPr lang="ja-JP" altLang="en-US" sz="2800"/>
              <a:t>メモリは命令とデータを格納</a:t>
            </a:r>
          </a:p>
          <a:p>
            <a:pPr lvl="1" eaLnBrk="1" hangingPunct="1"/>
            <a:r>
              <a:rPr lang="ja-JP" altLang="en-US" sz="2400"/>
              <a:t>命令：                                      *</a:t>
            </a:r>
          </a:p>
          <a:p>
            <a:pPr lvl="1" eaLnBrk="1" hangingPunct="1"/>
            <a:r>
              <a:rPr lang="ja-JP" altLang="en-US" sz="2400"/>
              <a:t>データ：                              *</a:t>
            </a:r>
          </a:p>
          <a:p>
            <a:pPr eaLnBrk="1" hangingPunct="1"/>
            <a:r>
              <a:rPr lang="ja-JP" altLang="en-US" sz="2800"/>
              <a:t>メモリに格納された命令を順次実行</a:t>
            </a:r>
          </a:p>
          <a:p>
            <a:pPr eaLnBrk="1" hangingPunct="1"/>
            <a:r>
              <a:rPr lang="ja-JP" altLang="en-US" sz="2800"/>
              <a:t>プログラムカウンタ（</a:t>
            </a:r>
            <a:r>
              <a:rPr lang="en-US" altLang="ja-JP" sz="2800"/>
              <a:t>Program Counter）: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800"/>
              <a:t>                                                 *</a:t>
            </a:r>
            <a:endParaRPr lang="ja-JP" altLang="en-US" sz="2800"/>
          </a:p>
          <a:p>
            <a:pPr lvl="1" eaLnBrk="1" hangingPunct="1">
              <a:buFontTx/>
              <a:buNone/>
            </a:pPr>
            <a:r>
              <a:rPr lang="ja-JP" altLang="en-US" sz="2400"/>
              <a:t> 通称 </a:t>
            </a:r>
            <a:r>
              <a:rPr lang="en-US" altLang="ja-JP" sz="2400"/>
              <a:t>PC, </a:t>
            </a:r>
            <a:r>
              <a:rPr lang="ja-JP" altLang="en-US" sz="2400"/>
              <a:t>ここでは </a:t>
            </a:r>
            <a:r>
              <a:rPr lang="en-US" altLang="ja-JP" sz="2400" b="1" u="sng"/>
              <a:t>PR</a:t>
            </a:r>
            <a:r>
              <a:rPr lang="en-US" altLang="ja-JP" sz="2400" u="sng"/>
              <a:t> (Program Register)</a:t>
            </a:r>
          </a:p>
          <a:p>
            <a:pPr lvl="1" eaLnBrk="1" hangingPunct="1">
              <a:buFontTx/>
              <a:buNone/>
            </a:pPr>
            <a:endParaRPr lang="en-US" altLang="ja-JP" sz="2400"/>
          </a:p>
          <a:p>
            <a:pPr lvl="1" eaLnBrk="1" hangingPunct="1">
              <a:buFontTx/>
              <a:buNone/>
            </a:pPr>
            <a:r>
              <a:rPr lang="en-US" altLang="ja-JP" sz="2400"/>
              <a:t>⇒  </a:t>
            </a:r>
            <a:r>
              <a:rPr lang="ja-JP" altLang="en-US"/>
              <a:t>プログラム内蔵方式（ノイマン型コンピュータ）</a:t>
            </a:r>
            <a:endParaRPr lang="ja-JP" altLang="en-US" sz="240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D8D826-AE70-480A-9954-A02AD13F83C6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ja-JP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42913"/>
            <a:ext cx="7688262" cy="846137"/>
          </a:xfrm>
        </p:spPr>
        <p:txBody>
          <a:bodyPr/>
          <a:lstStyle/>
          <a:p>
            <a:pPr eaLnBrk="1" hangingPunct="1"/>
            <a:r>
              <a:rPr lang="ja-JP" altLang="en-US" sz="3600"/>
              <a:t>コンピュータの普及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774825" y="2522538"/>
            <a:ext cx="4879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800">
                <a:latin typeface="ＭＳ Ｐゴシック" charset="-128"/>
              </a:rPr>
              <a:t>銀行の基幹システム（為替・預金業務システム）</a:t>
            </a:r>
            <a:endParaRPr lang="ja-JP" altLang="en-US" sz="2400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62125" y="2789238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latin typeface="ＭＳ Ｐゴシック" charset="-128"/>
              </a:rPr>
              <a:t>座席予約システム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368425" y="4924425"/>
            <a:ext cx="238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携帯電話，情報家電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4513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400">
                <a:latin typeface="ＭＳ Ｐゴシック" charset="-128"/>
              </a:rPr>
              <a:t>社会基盤を支えるメインフレーム（汎用機）・高性能サーバ</a:t>
            </a:r>
            <a:endParaRPr lang="en-US" altLang="ja-JP" sz="2400">
              <a:latin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>
                <a:latin typeface="ＭＳ Ｐゴシック" charset="-128"/>
              </a:rPr>
              <a:t>オンライントランザクション処理(</a:t>
            </a:r>
            <a:r>
              <a:rPr lang="en-US" altLang="ja-JP" sz="2000">
                <a:latin typeface="ＭＳ Ｐゴシック" charset="-128"/>
              </a:rPr>
              <a:t>OLTP)</a:t>
            </a:r>
            <a:r>
              <a:rPr lang="ja-JP" altLang="en-US" sz="2000">
                <a:latin typeface="ＭＳ Ｐゴシック" charset="-128"/>
              </a:rPr>
              <a:t>システム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800">
                <a:latin typeface="ＭＳ Ｐゴシック" charset="-128"/>
              </a:rPr>
              <a:t>　　　　　　　　　　　　　　　　　　　　　　　　　　　　　　　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800">
                <a:latin typeface="ＭＳ Ｐゴシック" charset="-128"/>
              </a:rPr>
              <a:t>　　　　　　　　　　　　　　　　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>
                <a:latin typeface="ＭＳ Ｐゴシック" charset="-128"/>
              </a:rPr>
              <a:t>鉄道・航空等の交通制御システム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/>
              <a:t>個人利用向けに開発されたパーソナルコンピュータ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/>
              <a:t>情報ネットワークとの接続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/>
              <a:t>企業活動，個人生活に大きなインパクト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/>
              <a:t>組み込みシステム（マイクロコンピュータ）</a:t>
            </a:r>
            <a:endParaRPr lang="en-US" altLang="ja-JP" sz="2400">
              <a:latin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/>
              <a:t>　　　　　　　　　　　　　　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/>
              <a:t>経済の活性化に貢献</a:t>
            </a:r>
            <a:endParaRPr lang="ja-JP" altLang="en-US" sz="2000">
              <a:latin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ja-JP" altLang="en-US" sz="2400">
              <a:latin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400" u="sng">
                <a:solidFill>
                  <a:srgbClr val="0070C0"/>
                </a:solidFill>
                <a:latin typeface="ＭＳ Ｐゴシック" charset="-128"/>
              </a:rPr>
              <a:t>すべて逐次制御方式のコンピュータ（ノイマン型コンピュータ）</a:t>
            </a:r>
            <a:r>
              <a:rPr lang="ja-JP" altLang="en-US" sz="2400">
                <a:solidFill>
                  <a:srgbClr val="0070C0"/>
                </a:solidFill>
                <a:latin typeface="ＭＳ Ｐゴシック" charset="-128"/>
              </a:rPr>
              <a:t>　</a:t>
            </a:r>
            <a:r>
              <a:rPr lang="ja-JP" altLang="en-US" sz="2400">
                <a:latin typeface="ＭＳ Ｐゴシック" charset="-128"/>
              </a:rPr>
              <a:t>　　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534266D-21C5-48ED-8980-4580C93A4358}" type="slidenum">
              <a:rPr kumimoji="0" lang="ja-JP" altLang="en-US" sz="1400">
                <a:latin typeface="+mn-lt"/>
              </a:rPr>
              <a:pPr algn="r">
                <a:defRPr/>
              </a:pPr>
              <a:t>20</a:t>
            </a:fld>
            <a:endParaRPr kumimoji="0" lang="en-US" altLang="ja-JP" sz="1400" dirty="0">
              <a:latin typeface="+mn-lt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逐次制御方式のプログラム例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638300"/>
            <a:ext cx="8566150" cy="906463"/>
          </a:xfrm>
        </p:spPr>
        <p:txBody>
          <a:bodyPr/>
          <a:lstStyle/>
          <a:p>
            <a:pPr eaLnBrk="1" hangingPunct="1"/>
            <a:r>
              <a:rPr lang="en-US" altLang="ja-JP" sz="2400" dirty="0">
                <a:highlight>
                  <a:srgbClr val="FFFF00"/>
                </a:highlight>
              </a:rPr>
              <a:t>#1007</a:t>
            </a:r>
            <a:r>
              <a:rPr lang="en-US" altLang="ja-JP" sz="2400" dirty="0"/>
              <a:t> </a:t>
            </a:r>
            <a:r>
              <a:rPr lang="ja-JP" altLang="en-US" sz="2400" dirty="0"/>
              <a:t>番地の値を</a:t>
            </a:r>
            <a:r>
              <a:rPr lang="en-US" altLang="ja-JP" sz="2400" dirty="0"/>
              <a:t> </a:t>
            </a:r>
            <a:r>
              <a:rPr lang="en-US" altLang="ja-JP" sz="2400" dirty="0">
                <a:highlight>
                  <a:srgbClr val="C1C8FF"/>
                </a:highlight>
              </a:rPr>
              <a:t>GR5</a:t>
            </a:r>
            <a:r>
              <a:rPr lang="en-US" altLang="ja-JP" sz="2400" dirty="0"/>
              <a:t> </a:t>
            </a:r>
            <a:r>
              <a:rPr lang="ja-JP" altLang="en-US" sz="2400" dirty="0"/>
              <a:t>に読み込み，これに</a:t>
            </a:r>
            <a:r>
              <a:rPr lang="en-US" altLang="ja-JP" sz="2400" dirty="0"/>
              <a:t> </a:t>
            </a:r>
            <a:r>
              <a:rPr lang="en-US" altLang="ja-JP" sz="2400" dirty="0">
                <a:highlight>
                  <a:srgbClr val="00FFFF"/>
                </a:highlight>
              </a:rPr>
              <a:t>#1008</a:t>
            </a:r>
            <a:r>
              <a:rPr lang="en-US" altLang="ja-JP" sz="2400" dirty="0"/>
              <a:t> </a:t>
            </a:r>
            <a:r>
              <a:rPr lang="ja-JP" altLang="en-US" sz="2400" dirty="0"/>
              <a:t>番地の値を加算した結果を</a:t>
            </a:r>
            <a:r>
              <a:rPr lang="en-US" altLang="ja-JP" sz="2400" dirty="0"/>
              <a:t> </a:t>
            </a:r>
            <a:r>
              <a:rPr lang="en-US" altLang="ja-JP" sz="2400" dirty="0">
                <a:highlight>
                  <a:srgbClr val="00FF00"/>
                </a:highlight>
              </a:rPr>
              <a:t>#1009 </a:t>
            </a:r>
            <a:r>
              <a:rPr lang="ja-JP" altLang="en-US" sz="2400" dirty="0"/>
              <a:t>番地へ格納するプログラム</a:t>
            </a:r>
            <a:endParaRPr lang="en-US" altLang="ja-JP" sz="2400" dirty="0"/>
          </a:p>
        </p:txBody>
      </p:sp>
      <p:pic>
        <p:nvPicPr>
          <p:cNvPr id="20488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557463"/>
            <a:ext cx="37623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右中かっこ 3"/>
          <p:cNvSpPr>
            <a:spLocks/>
          </p:cNvSpPr>
          <p:nvPr/>
        </p:nvSpPr>
        <p:spPr bwMode="auto">
          <a:xfrm>
            <a:off x="5105400" y="3300413"/>
            <a:ext cx="500063" cy="1770062"/>
          </a:xfrm>
          <a:prstGeom prst="rightBrace">
            <a:avLst>
              <a:gd name="adj1" fmla="val 8341"/>
              <a:gd name="adj2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490" name="右中かっこ 10"/>
          <p:cNvSpPr>
            <a:spLocks/>
          </p:cNvSpPr>
          <p:nvPr/>
        </p:nvSpPr>
        <p:spPr bwMode="auto">
          <a:xfrm>
            <a:off x="5105400" y="5227638"/>
            <a:ext cx="500063" cy="663575"/>
          </a:xfrm>
          <a:prstGeom prst="rightBrace">
            <a:avLst>
              <a:gd name="adj1" fmla="val 8331"/>
              <a:gd name="adj2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491" name="テキスト ボックス 4"/>
          <p:cNvSpPr txBox="1">
            <a:spLocks noChangeArrowheads="1"/>
          </p:cNvSpPr>
          <p:nvPr/>
        </p:nvSpPr>
        <p:spPr bwMode="auto">
          <a:xfrm>
            <a:off x="7467600" y="3502025"/>
            <a:ext cx="30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*</a:t>
            </a:r>
            <a:endParaRPr lang="ja-JP" altLang="en-US"/>
          </a:p>
        </p:txBody>
      </p:sp>
      <p:sp>
        <p:nvSpPr>
          <p:cNvPr id="20492" name="テキスト ボックス 12"/>
          <p:cNvSpPr txBox="1">
            <a:spLocks noChangeArrowheads="1"/>
          </p:cNvSpPr>
          <p:nvPr/>
        </p:nvSpPr>
        <p:spPr bwMode="auto">
          <a:xfrm>
            <a:off x="6858000" y="5172075"/>
            <a:ext cx="30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*</a:t>
            </a:r>
            <a:endParaRPr lang="ja-JP" altLang="en-US"/>
          </a:p>
        </p:txBody>
      </p:sp>
      <p:sp>
        <p:nvSpPr>
          <p:cNvPr id="20493" name="テキスト ボックス 13"/>
          <p:cNvSpPr txBox="1">
            <a:spLocks noChangeArrowheads="1"/>
          </p:cNvSpPr>
          <p:nvPr/>
        </p:nvSpPr>
        <p:spPr bwMode="auto">
          <a:xfrm>
            <a:off x="7632700" y="6215063"/>
            <a:ext cx="300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*</a:t>
            </a:r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554E786A-2131-AEFF-A199-2A192DAAF207}"/>
                  </a:ext>
                </a:extLst>
              </p14:cNvPr>
              <p14:cNvContentPartPr/>
              <p14:nvPr/>
            </p14:nvContentPartPr>
            <p14:xfrm>
              <a:off x="2942865" y="5185755"/>
              <a:ext cx="772920" cy="75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554E786A-2131-AEFF-A199-2A192DAAF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9225" y="5078115"/>
                <a:ext cx="8805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C2C6E2E-A239-471A-A662-0553674EFF07}"/>
                  </a:ext>
                </a:extLst>
              </p14:cNvPr>
              <p14:cNvContentPartPr/>
              <p14:nvPr/>
            </p14:nvContentPartPr>
            <p14:xfrm>
              <a:off x="2871585" y="5478075"/>
              <a:ext cx="811080" cy="7344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C2C6E2E-A239-471A-A662-0553674EFF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7945" y="5370075"/>
                <a:ext cx="918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83B58386-7CE3-9A82-1D75-25978E9B3B9D}"/>
                  </a:ext>
                </a:extLst>
              </p14:cNvPr>
              <p14:cNvContentPartPr/>
              <p14:nvPr/>
            </p14:nvContentPartPr>
            <p14:xfrm>
              <a:off x="2849985" y="5765715"/>
              <a:ext cx="846000" cy="4248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83B58386-7CE3-9A82-1D75-25978E9B3B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6345" y="5657715"/>
                <a:ext cx="953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8D51039A-45D1-7F27-891B-38E180C738CE}"/>
                  </a:ext>
                </a:extLst>
              </p14:cNvPr>
              <p14:cNvContentPartPr/>
              <p14:nvPr/>
            </p14:nvContentPartPr>
            <p14:xfrm>
              <a:off x="1467596" y="4206915"/>
              <a:ext cx="663840" cy="597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8D51039A-45D1-7F27-891B-38E180C738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3596" y="4099275"/>
                <a:ext cx="771480" cy="27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逐次制御方式による計算</a:t>
            </a:r>
            <a:endParaRPr lang="ja-JP" altLang="en-US"/>
          </a:p>
        </p:txBody>
      </p:sp>
      <p:pic>
        <p:nvPicPr>
          <p:cNvPr id="21507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622425"/>
            <a:ext cx="88376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8724900" y="1216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97953E1-7A82-4EC5-8ADD-7711150717F3}" type="slidenum">
              <a:rPr kumimoji="0" lang="ja-JP" altLang="en-US" sz="1400">
                <a:latin typeface="+mn-lt"/>
                <a:ea typeface="ＭＳ Ｐゴシック" pitchFamily="50" charset="-128"/>
              </a:rPr>
              <a:pPr algn="r">
                <a:defRPr/>
              </a:pPr>
              <a:t>22</a:t>
            </a:fld>
            <a:endParaRPr kumimoji="0" lang="en-US" altLang="ja-JP" sz="1400">
              <a:latin typeface="+mn-lt"/>
              <a:ea typeface="ＭＳ Ｐゴシック" pitchFamily="50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逐次制御方式による計算</a:t>
            </a:r>
            <a:endParaRPr lang="ja-JP" altLang="en-US"/>
          </a:p>
        </p:txBody>
      </p:sp>
      <p:pic>
        <p:nvPicPr>
          <p:cNvPr id="2253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2900"/>
            <a:ext cx="88392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8724900" y="1216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2BFA738-16B3-4FED-BD4B-80ACC011D7DE}" type="slidenum">
              <a:rPr kumimoji="0" lang="ja-JP" altLang="en-US" sz="1400">
                <a:latin typeface="+mn-lt"/>
                <a:ea typeface="ＭＳ Ｐゴシック" pitchFamily="50" charset="-128"/>
              </a:rPr>
              <a:pPr algn="r">
                <a:defRPr/>
              </a:pPr>
              <a:t>23</a:t>
            </a:fld>
            <a:endParaRPr kumimoji="0" lang="en-US" altLang="ja-JP" sz="1400">
              <a:latin typeface="+mn-lt"/>
              <a:ea typeface="ＭＳ Ｐゴシック" pitchFamily="50" charset="-128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逐次制御方式による計算</a:t>
            </a:r>
            <a:endParaRPr lang="ja-JP" altLang="en-US"/>
          </a:p>
        </p:txBody>
      </p:sp>
      <p:pic>
        <p:nvPicPr>
          <p:cNvPr id="23556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6550"/>
            <a:ext cx="88392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8724900" y="1216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3022DF2-BB7C-4C3D-BCE5-22046515D206}" type="slidenum">
              <a:rPr kumimoji="0" lang="ja-JP" altLang="en-US" sz="1400">
                <a:latin typeface="+mn-lt"/>
              </a:rPr>
              <a:pPr algn="r">
                <a:defRPr/>
              </a:pPr>
              <a:t>24</a:t>
            </a:fld>
            <a:endParaRPr kumimoji="0" lang="en-US" altLang="ja-JP" sz="1400"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/>
              <a:t>機械語レベルの命令形式</a:t>
            </a:r>
            <a:endParaRPr lang="ja-JP" alt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4453731"/>
            <a:ext cx="8415337" cy="174942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ja-JP" sz="2200" b="1" dirty="0">
                <a:latin typeface="ＭＳ Ｐゴシック" pitchFamily="50" charset="-128"/>
              </a:rPr>
              <a:t>Op</a:t>
            </a:r>
            <a:r>
              <a:rPr lang="ja-JP" altLang="en-US" sz="2200" b="1" dirty="0">
                <a:latin typeface="ＭＳ Ｐゴシック" pitchFamily="50" charset="-128"/>
              </a:rPr>
              <a:t> (オペレーション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　                                                 </a:t>
            </a:r>
            <a:r>
              <a:rPr lang="ja-JP" altLang="en-US" sz="2200" dirty="0">
                <a:latin typeface="ＭＳ Ｐゴシック" pitchFamily="50" charset="-128"/>
              </a:rPr>
              <a:t>*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ja-JP" sz="2200" b="1" dirty="0">
                <a:latin typeface="ＭＳ Ｐゴシック" pitchFamily="50" charset="-128"/>
              </a:rPr>
              <a:t>r</a:t>
            </a:r>
            <a:r>
              <a:rPr lang="ja-JP" altLang="en-US" sz="2200" b="1" dirty="0">
                <a:latin typeface="ＭＳ Ｐゴシック" pitchFamily="50" charset="-128"/>
              </a:rPr>
              <a:t> (汎用レジスタ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　0000 ～</a:t>
            </a:r>
            <a:r>
              <a:rPr lang="en-US" altLang="ja-JP" sz="2200" b="1" dirty="0">
                <a:latin typeface="ＭＳ Ｐゴシック" pitchFamily="50" charset="-128"/>
              </a:rPr>
              <a:t> 0111 （ GR0 </a:t>
            </a:r>
            <a:r>
              <a:rPr lang="ja-JP" altLang="en-US" sz="2200" b="1" dirty="0">
                <a:latin typeface="ＭＳ Ｐゴシック" pitchFamily="50" charset="-128"/>
              </a:rPr>
              <a:t>～ </a:t>
            </a:r>
            <a:r>
              <a:rPr lang="en-US" altLang="ja-JP" sz="2200" b="1" dirty="0">
                <a:latin typeface="ＭＳ Ｐゴシック" pitchFamily="50" charset="-128"/>
              </a:rPr>
              <a:t>GR7 ）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ja-JP" sz="2200" b="1" dirty="0">
                <a:latin typeface="ＭＳ Ｐゴシック" pitchFamily="50" charset="-128"/>
              </a:rPr>
              <a:t>x</a:t>
            </a:r>
            <a:r>
              <a:rPr lang="ja-JP" altLang="en-US" sz="2200" b="1" dirty="0">
                <a:latin typeface="ＭＳ Ｐゴシック" pitchFamily="50" charset="-128"/>
              </a:rPr>
              <a:t> (インデックスレジスタ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  　                                         </a:t>
            </a:r>
            <a:r>
              <a:rPr lang="ja-JP" altLang="en-US" sz="2200" dirty="0">
                <a:latin typeface="ＭＳ Ｐゴシック" pitchFamily="50" charset="-128"/>
              </a:rPr>
              <a:t>*</a:t>
            </a:r>
            <a:endParaRPr lang="en-US" altLang="ja-JP" sz="2200" dirty="0">
              <a:latin typeface="ＭＳ Ｐゴシック" pitchFamily="50" charset="-128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ja-JP" sz="2200" b="1" dirty="0" err="1">
                <a:latin typeface="ＭＳ Ｐゴシック" pitchFamily="50" charset="-128"/>
              </a:rPr>
              <a:t>adr</a:t>
            </a:r>
            <a:r>
              <a:rPr lang="ja-JP" altLang="en-US" sz="2200" b="1" dirty="0">
                <a:latin typeface="ＭＳ Ｐゴシック" pitchFamily="50" charset="-128"/>
              </a:rPr>
              <a:t> (アドレス 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　#0000 ～ #</a:t>
            </a:r>
            <a:r>
              <a:rPr lang="en-US" altLang="ja-JP" sz="2200" b="1" dirty="0">
                <a:latin typeface="ＭＳ Ｐゴシック" pitchFamily="50" charset="-128"/>
              </a:rPr>
              <a:t>FFFF</a:t>
            </a:r>
          </a:p>
        </p:txBody>
      </p:sp>
      <p:pic>
        <p:nvPicPr>
          <p:cNvPr id="24581" name="Picture 4" descr="wo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780386"/>
            <a:ext cx="8305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4" name="直線コネクタ 2"/>
          <p:cNvCxnSpPr>
            <a:cxnSpLocks noChangeShapeType="1"/>
          </p:cNvCxnSpPr>
          <p:nvPr/>
        </p:nvCxnSpPr>
        <p:spPr bwMode="auto">
          <a:xfrm>
            <a:off x="431800" y="4961730"/>
            <a:ext cx="3660775" cy="0"/>
          </a:xfrm>
          <a:prstGeom prst="line">
            <a:avLst/>
          </a:prstGeom>
          <a:noFill/>
          <a:ln w="254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直線コネクタ 9"/>
          <p:cNvCxnSpPr>
            <a:cxnSpLocks noChangeShapeType="1"/>
          </p:cNvCxnSpPr>
          <p:nvPr/>
        </p:nvCxnSpPr>
        <p:spPr bwMode="auto">
          <a:xfrm>
            <a:off x="2906713" y="2856706"/>
            <a:ext cx="1614487" cy="0"/>
          </a:xfrm>
          <a:prstGeom prst="line">
            <a:avLst/>
          </a:prstGeom>
          <a:noFill/>
          <a:ln w="254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直線コネクタ 11"/>
          <p:cNvCxnSpPr>
            <a:cxnSpLocks noChangeShapeType="1"/>
          </p:cNvCxnSpPr>
          <p:nvPr/>
        </p:nvCxnSpPr>
        <p:spPr bwMode="auto">
          <a:xfrm>
            <a:off x="5630863" y="2856706"/>
            <a:ext cx="1246187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直線コネクタ 15"/>
          <p:cNvCxnSpPr>
            <a:cxnSpLocks noChangeShapeType="1"/>
          </p:cNvCxnSpPr>
          <p:nvPr/>
        </p:nvCxnSpPr>
        <p:spPr bwMode="auto">
          <a:xfrm>
            <a:off x="7280275" y="2858293"/>
            <a:ext cx="1247775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直線コネクタ 17"/>
          <p:cNvCxnSpPr>
            <a:cxnSpLocks noChangeShapeType="1"/>
          </p:cNvCxnSpPr>
          <p:nvPr/>
        </p:nvCxnSpPr>
        <p:spPr bwMode="auto">
          <a:xfrm>
            <a:off x="4506913" y="4180681"/>
            <a:ext cx="1614487" cy="0"/>
          </a:xfrm>
          <a:prstGeom prst="line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直線コネクタ 18"/>
          <p:cNvCxnSpPr>
            <a:cxnSpLocks noChangeShapeType="1"/>
          </p:cNvCxnSpPr>
          <p:nvPr/>
        </p:nvCxnSpPr>
        <p:spPr bwMode="auto">
          <a:xfrm>
            <a:off x="422275" y="5530852"/>
            <a:ext cx="3290888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直線コネクタ 19"/>
          <p:cNvCxnSpPr>
            <a:cxnSpLocks noChangeShapeType="1"/>
          </p:cNvCxnSpPr>
          <p:nvPr/>
        </p:nvCxnSpPr>
        <p:spPr bwMode="auto">
          <a:xfrm>
            <a:off x="431800" y="6095212"/>
            <a:ext cx="4137025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直線コネクタ 22"/>
          <p:cNvCxnSpPr>
            <a:cxnSpLocks noChangeShapeType="1"/>
          </p:cNvCxnSpPr>
          <p:nvPr/>
        </p:nvCxnSpPr>
        <p:spPr bwMode="auto">
          <a:xfrm>
            <a:off x="422275" y="6633369"/>
            <a:ext cx="2901950" cy="0"/>
          </a:xfrm>
          <a:prstGeom prst="line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DC2F6CB-A51D-4D2C-AC4E-0D515BE87438}" type="slidenum">
              <a:rPr kumimoji="0" lang="ja-JP" altLang="en-US" sz="1400">
                <a:latin typeface="+mn-lt"/>
              </a:rPr>
              <a:pPr algn="r">
                <a:defRPr/>
              </a:pPr>
              <a:t>25</a:t>
            </a:fld>
            <a:endParaRPr kumimoji="0" lang="en-US" altLang="ja-JP" sz="1400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/>
              <a:t>ニモニックレベルの命令形式</a:t>
            </a:r>
            <a:endParaRPr lang="ja-JP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287" y="1765299"/>
            <a:ext cx="8621713" cy="4721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二モニック（</a:t>
            </a:r>
            <a:r>
              <a:rPr lang="en-US" altLang="ja-JP" sz="2400" dirty="0">
                <a:highlight>
                  <a:srgbClr val="FFFF00"/>
                </a:highlight>
                <a:latin typeface="ＭＳ Ｐゴシック" pitchFamily="50" charset="-128"/>
              </a:rPr>
              <a:t>mnemonic</a:t>
            </a: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）</a:t>
            </a:r>
            <a:r>
              <a:rPr lang="ja-JP" altLang="en-US" sz="2400" dirty="0">
                <a:latin typeface="ＭＳ Ｐゴシック" pitchFamily="50" charset="-128"/>
              </a:rPr>
              <a:t>：                                                 *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ＭＳ Ｐゴシック" pitchFamily="50" charset="-128"/>
              </a:rPr>
              <a:t>人間にとっての了解性良好</a:t>
            </a:r>
            <a:endParaRPr lang="en-US" altLang="ja-JP" sz="2000" dirty="0">
              <a:latin typeface="ＭＳ Ｐゴシック" pitchFamily="5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ＭＳ Ｐゴシック" pitchFamily="50" charset="-128"/>
              </a:rPr>
              <a:t>機械語と同レベルの抽象度．．．</a:t>
            </a:r>
            <a:r>
              <a:rPr lang="ja-JP" altLang="en-US" sz="2000" dirty="0">
                <a:solidFill>
                  <a:srgbClr val="C00000"/>
                </a:solidFill>
                <a:latin typeface="ＭＳ Ｐゴシック" pitchFamily="50" charset="-128"/>
              </a:rPr>
              <a:t>記号と機械語が一対一に対応</a:t>
            </a:r>
            <a:endParaRPr lang="ja-JP" altLang="en-US" sz="2000" dirty="0">
              <a:latin typeface="ＭＳ Ｐゴシック" pitchFamily="50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ja-JP" altLang="en-US" sz="20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>
                <a:highlight>
                  <a:srgbClr val="00FFFF"/>
                </a:highlight>
                <a:latin typeface="ＭＳ Ｐゴシック" pitchFamily="50" charset="-128"/>
              </a:rPr>
              <a:t>オペランド</a:t>
            </a:r>
            <a:r>
              <a:rPr lang="ja-JP" altLang="en-US" sz="2400" dirty="0">
                <a:latin typeface="ＭＳ Ｐゴシック" pitchFamily="50" charset="-128"/>
              </a:rPr>
              <a:t>：                                                                   *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4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4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1800" b="1" dirty="0">
              <a:highlight>
                <a:srgbClr val="FFFF00"/>
              </a:highlight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800" b="1" dirty="0">
                <a:highlight>
                  <a:srgbClr val="FFFF00"/>
                </a:highlight>
                <a:latin typeface="ＭＳ Ｐゴシック" pitchFamily="50" charset="-128"/>
              </a:rPr>
              <a:t>二モニックによる</a:t>
            </a:r>
            <a:endParaRPr lang="en-US" altLang="ja-JP" sz="1800" b="1" dirty="0">
              <a:highlight>
                <a:srgbClr val="FFFF00"/>
              </a:highlight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800" b="1" dirty="0">
                <a:highlight>
                  <a:srgbClr val="FFFF00"/>
                </a:highlight>
                <a:latin typeface="ＭＳ Ｐゴシック" pitchFamily="50" charset="-128"/>
              </a:rPr>
              <a:t>命令コード</a:t>
            </a:r>
            <a:r>
              <a:rPr lang="ja-JP" altLang="en-US" sz="1800" b="1" dirty="0">
                <a:latin typeface="ＭＳ Ｐゴシック" pitchFamily="50" charset="-128"/>
              </a:rPr>
              <a:t>	</a:t>
            </a:r>
            <a:r>
              <a:rPr lang="ja-JP" altLang="en-US" sz="1800" b="1" dirty="0">
                <a:highlight>
                  <a:srgbClr val="00FFFF"/>
                </a:highlight>
                <a:latin typeface="ＭＳ Ｐゴシック" pitchFamily="50" charset="-128"/>
              </a:rPr>
              <a:t>第１オペランド</a:t>
            </a:r>
            <a:r>
              <a:rPr lang="ja-JP" altLang="en-US" sz="1800" b="1" dirty="0">
                <a:latin typeface="ＭＳ Ｐゴシック" pitchFamily="50" charset="-128"/>
              </a:rPr>
              <a:t>，</a:t>
            </a:r>
            <a:r>
              <a:rPr lang="ja-JP" altLang="en-US" sz="1800" b="1" dirty="0">
                <a:highlight>
                  <a:srgbClr val="00FFFF"/>
                </a:highlight>
                <a:latin typeface="ＭＳ Ｐゴシック" pitchFamily="50" charset="-128"/>
              </a:rPr>
              <a:t>第２オペランド</a:t>
            </a:r>
            <a:endParaRPr lang="en-US" altLang="ja-JP" sz="1800" b="1" u="sng" dirty="0">
              <a:highlight>
                <a:srgbClr val="00FFFF"/>
              </a:highlight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000" b="1" u="sng" dirty="0">
                <a:highlight>
                  <a:srgbClr val="00FFFF"/>
                </a:highlight>
                <a:latin typeface="ＭＳ Ｐゴシック" pitchFamily="50" charset="-128"/>
              </a:rPr>
              <a:t>                                                                 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900" b="1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ニモニック</a:t>
            </a:r>
            <a:r>
              <a:rPr lang="en-US" altLang="ja-JP" sz="2400" dirty="0">
                <a:highlight>
                  <a:srgbClr val="FFFF00"/>
                </a:highlight>
                <a:latin typeface="ＭＳ Ｐゴシック" pitchFamily="50" charset="-128"/>
              </a:rPr>
              <a:t>A</a:t>
            </a:r>
            <a:r>
              <a:rPr lang="ja-JP" altLang="en-US" sz="2400" dirty="0">
                <a:latin typeface="ＭＳ Ｐゴシック" pitchFamily="50" charset="-128"/>
              </a:rPr>
              <a:t>　	</a:t>
            </a:r>
            <a:r>
              <a:rPr lang="en-US" altLang="ja-JP" sz="2400" b="1" dirty="0" err="1">
                <a:highlight>
                  <a:srgbClr val="00FFFF"/>
                </a:highlight>
                <a:latin typeface="Courier New" pitchFamily="49" charset="0"/>
              </a:rPr>
              <a:t>r</a:t>
            </a:r>
            <a:r>
              <a:rPr lang="en-US" altLang="ja-JP" sz="2400" b="1" dirty="0" err="1">
                <a:latin typeface="Courier New" pitchFamily="49" charset="0"/>
              </a:rPr>
              <a:t>,</a:t>
            </a:r>
            <a:r>
              <a:rPr lang="en-US" altLang="ja-JP" sz="2400" b="1" dirty="0" err="1">
                <a:highlight>
                  <a:srgbClr val="00FFFF"/>
                </a:highlight>
                <a:latin typeface="Courier New" pitchFamily="49" charset="0"/>
              </a:rPr>
              <a:t>adr</a:t>
            </a:r>
            <a:r>
              <a:rPr lang="en-US" altLang="ja-JP" sz="2400" b="1" dirty="0">
                <a:highlight>
                  <a:srgbClr val="00FFFF"/>
                </a:highlight>
                <a:latin typeface="Courier New" pitchFamily="49" charset="0"/>
              </a:rPr>
              <a:t>[,x]</a:t>
            </a:r>
            <a:r>
              <a:rPr lang="en-US" altLang="ja-JP" sz="2400" b="1" dirty="0">
                <a:latin typeface="Courier New" pitchFamily="49" charset="0"/>
              </a:rPr>
              <a:t>　　　</a:t>
            </a:r>
            <a:r>
              <a:rPr lang="ja-JP" altLang="en-US" sz="2000" dirty="0">
                <a:latin typeface="ＭＳ Ｐゴシック" pitchFamily="50" charset="-128"/>
              </a:rPr>
              <a:t>・・・ </a:t>
            </a:r>
            <a:r>
              <a:rPr lang="ja-JP" altLang="en-US" sz="2000" u="sng" dirty="0">
                <a:solidFill>
                  <a:schemeClr val="tx2"/>
                </a:solidFill>
                <a:latin typeface="ＭＳ Ｐゴシック" pitchFamily="50" charset="-128"/>
              </a:rPr>
              <a:t>2 ワード命令 </a:t>
            </a:r>
            <a:r>
              <a:rPr lang="en-US" altLang="ja-JP" sz="2000" dirty="0">
                <a:latin typeface="ＭＳ Ｐゴシック" pitchFamily="50" charset="-128"/>
              </a:rPr>
              <a:t>( </a:t>
            </a:r>
            <a:r>
              <a:rPr lang="en-US" altLang="ja-JP" sz="2000" b="1" dirty="0" err="1">
                <a:latin typeface="Courier New" pitchFamily="49" charset="0"/>
              </a:rPr>
              <a:t>adr</a:t>
            </a:r>
            <a:r>
              <a:rPr lang="en-US" altLang="ja-JP" sz="2000" b="1" dirty="0">
                <a:latin typeface="Courier New" pitchFamily="49" charset="0"/>
              </a:rPr>
              <a:t> </a:t>
            </a:r>
            <a:r>
              <a:rPr lang="ja-JP" altLang="en-US" sz="2000" dirty="0">
                <a:latin typeface="Courier New" pitchFamily="49" charset="0"/>
              </a:rPr>
              <a:t>が </a:t>
            </a:r>
            <a:r>
              <a:rPr lang="ja-JP" altLang="en-US" sz="2000" dirty="0">
                <a:latin typeface="ＭＳ Ｐゴシック" pitchFamily="50" charset="-128"/>
              </a:rPr>
              <a:t>2 ワード</a:t>
            </a:r>
            <a:r>
              <a:rPr lang="ja-JP" altLang="en-US" sz="2000" dirty="0">
                <a:latin typeface="Courier New" pitchFamily="49" charset="0"/>
              </a:rPr>
              <a:t>目</a:t>
            </a:r>
            <a:r>
              <a:rPr lang="en-US" altLang="ja-JP" sz="2000" dirty="0">
                <a:latin typeface="ＭＳ Ｐゴシック" pitchFamily="50" charset="-128"/>
              </a:rPr>
              <a:t>)</a:t>
            </a:r>
            <a:r>
              <a:rPr lang="ja-JP" altLang="en-US" sz="2000" dirty="0">
                <a:latin typeface="ＭＳ Ｐゴシック" pitchFamily="50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10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ニモニック</a:t>
            </a:r>
            <a:r>
              <a:rPr lang="en-US" altLang="ja-JP" sz="2400" dirty="0">
                <a:highlight>
                  <a:srgbClr val="FFFF00"/>
                </a:highlight>
                <a:latin typeface="ＭＳ Ｐゴシック" pitchFamily="50" charset="-128"/>
              </a:rPr>
              <a:t>B</a:t>
            </a:r>
            <a:r>
              <a:rPr lang="en-US" altLang="ja-JP" sz="2400" dirty="0">
                <a:latin typeface="ＭＳ Ｐゴシック" pitchFamily="50" charset="-128"/>
              </a:rPr>
              <a:t>	</a:t>
            </a:r>
            <a:r>
              <a:rPr lang="en-US" altLang="ja-JP" sz="2400" b="1" dirty="0">
                <a:highlight>
                  <a:srgbClr val="00FFFF"/>
                </a:highlight>
                <a:latin typeface="Courier New" pitchFamily="49" charset="0"/>
              </a:rPr>
              <a:t>r1</a:t>
            </a:r>
            <a:r>
              <a:rPr lang="en-US" altLang="ja-JP" sz="2400" b="1" dirty="0">
                <a:latin typeface="Courier New" pitchFamily="49" charset="0"/>
              </a:rPr>
              <a:t>,</a:t>
            </a:r>
            <a:r>
              <a:rPr lang="en-US" altLang="ja-JP" sz="2400" b="1" dirty="0">
                <a:highlight>
                  <a:srgbClr val="00FFFF"/>
                </a:highlight>
                <a:latin typeface="Courier New" pitchFamily="49" charset="0"/>
              </a:rPr>
              <a:t>r2</a:t>
            </a:r>
            <a:r>
              <a:rPr lang="en-US" altLang="ja-JP" sz="2400" b="1" dirty="0">
                <a:latin typeface="Courier New" pitchFamily="49" charset="0"/>
              </a:rPr>
              <a:t>　　　　　　</a:t>
            </a:r>
            <a:r>
              <a:rPr lang="ja-JP" altLang="en-US" sz="2000" dirty="0">
                <a:latin typeface="ＭＳ Ｐゴシック" pitchFamily="50" charset="-128"/>
              </a:rPr>
              <a:t>・・・ </a:t>
            </a:r>
            <a:r>
              <a:rPr lang="ja-JP" altLang="en-US" sz="2000" u="sng" dirty="0">
                <a:solidFill>
                  <a:schemeClr val="tx2"/>
                </a:solidFill>
                <a:latin typeface="ＭＳ Ｐゴシック" pitchFamily="50" charset="-128"/>
              </a:rPr>
              <a:t>1 ワード命令</a:t>
            </a:r>
            <a:r>
              <a:rPr lang="ja-JP" altLang="en-US" sz="2400" u="sng" dirty="0">
                <a:solidFill>
                  <a:schemeClr val="tx2"/>
                </a:solidFill>
                <a:latin typeface="ＭＳ Ｐゴシック" pitchFamily="50" charset="-128"/>
              </a:rPr>
              <a:t> </a:t>
            </a:r>
            <a:r>
              <a:rPr lang="en-US" altLang="ja-JP" sz="2000" dirty="0">
                <a:latin typeface="ＭＳ Ｐゴシック" pitchFamily="50" charset="-128"/>
              </a:rPr>
              <a:t>( </a:t>
            </a:r>
            <a:r>
              <a:rPr lang="ja-JP" altLang="en-US" sz="2000" dirty="0">
                <a:latin typeface="ＭＳ Ｐゴシック" pitchFamily="50" charset="-128"/>
              </a:rPr>
              <a:t>全部で</a:t>
            </a:r>
            <a:r>
              <a:rPr lang="ja-JP" altLang="en-US" sz="2000" dirty="0">
                <a:latin typeface="Courier New" pitchFamily="49" charset="0"/>
              </a:rPr>
              <a:t> </a:t>
            </a:r>
            <a:r>
              <a:rPr lang="en-US" altLang="ja-JP" sz="2000" dirty="0">
                <a:latin typeface="Courier New" pitchFamily="49" charset="0"/>
              </a:rPr>
              <a:t>1</a:t>
            </a:r>
            <a:r>
              <a:rPr lang="ja-JP" altLang="en-US" sz="2000" dirty="0">
                <a:latin typeface="ＭＳ Ｐゴシック" pitchFamily="50" charset="-128"/>
              </a:rPr>
              <a:t> ワード</a:t>
            </a:r>
            <a:r>
              <a:rPr lang="en-US" altLang="ja-JP" sz="2000" dirty="0">
                <a:latin typeface="ＭＳ Ｐゴシック" pitchFamily="50" charset="-128"/>
              </a:rPr>
              <a:t>)</a:t>
            </a:r>
            <a:endParaRPr lang="ja-JP" altLang="en-US" sz="2400" u="sng" dirty="0">
              <a:solidFill>
                <a:schemeClr val="tx2"/>
              </a:solidFill>
              <a:latin typeface="ＭＳ Ｐゴシック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1EE4AA-E93A-92FD-E866-2BE2FF1E5389}"/>
              </a:ext>
            </a:extLst>
          </p:cNvPr>
          <p:cNvCxnSpPr/>
          <p:nvPr/>
        </p:nvCxnSpPr>
        <p:spPr bwMode="auto">
          <a:xfrm>
            <a:off x="557214" y="5450683"/>
            <a:ext cx="561498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534266D-21C5-48ED-8980-4580C93A4358}" type="slidenum">
              <a:rPr kumimoji="0" lang="ja-JP" altLang="en-US" sz="1400">
                <a:latin typeface="+mn-lt"/>
              </a:rPr>
              <a:pPr algn="r">
                <a:defRPr/>
              </a:pPr>
              <a:t>26</a:t>
            </a:fld>
            <a:endParaRPr kumimoji="0" lang="en-US" altLang="ja-JP" sz="1400" dirty="0">
              <a:latin typeface="+mn-lt"/>
            </a:endParaRPr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逐次制御方式のプログラム例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638300"/>
            <a:ext cx="8566150" cy="906463"/>
          </a:xfrm>
        </p:spPr>
        <p:txBody>
          <a:bodyPr/>
          <a:lstStyle/>
          <a:p>
            <a:pPr eaLnBrk="1" hangingPunct="1"/>
            <a:r>
              <a:rPr lang="en-US" altLang="ja-JP" sz="2400" dirty="0">
                <a:highlight>
                  <a:srgbClr val="FFFF00"/>
                </a:highlight>
              </a:rPr>
              <a:t>#1007</a:t>
            </a:r>
            <a:r>
              <a:rPr lang="en-US" altLang="ja-JP" sz="2400" dirty="0"/>
              <a:t> </a:t>
            </a:r>
            <a:r>
              <a:rPr lang="ja-JP" altLang="en-US" sz="2400" dirty="0"/>
              <a:t>番地の値を</a:t>
            </a:r>
            <a:r>
              <a:rPr lang="en-US" altLang="ja-JP" sz="2400" dirty="0"/>
              <a:t> GR5 </a:t>
            </a:r>
            <a:r>
              <a:rPr lang="ja-JP" altLang="en-US" sz="2400" dirty="0"/>
              <a:t>に読み込み，これに</a:t>
            </a:r>
            <a:r>
              <a:rPr lang="en-US" altLang="ja-JP" sz="2400" dirty="0"/>
              <a:t> </a:t>
            </a:r>
            <a:r>
              <a:rPr lang="en-US" altLang="ja-JP" sz="2400" dirty="0">
                <a:highlight>
                  <a:srgbClr val="00FFFF"/>
                </a:highlight>
              </a:rPr>
              <a:t>#1008</a:t>
            </a:r>
            <a:r>
              <a:rPr lang="en-US" altLang="ja-JP" sz="2400" dirty="0"/>
              <a:t> </a:t>
            </a:r>
            <a:r>
              <a:rPr lang="ja-JP" altLang="en-US" sz="2400" dirty="0"/>
              <a:t>番地の値を加算した結果を</a:t>
            </a:r>
            <a:r>
              <a:rPr lang="en-US" altLang="ja-JP" sz="2400" dirty="0"/>
              <a:t> </a:t>
            </a:r>
            <a:r>
              <a:rPr lang="en-US" altLang="ja-JP" sz="2400" dirty="0">
                <a:highlight>
                  <a:srgbClr val="00FF00"/>
                </a:highlight>
              </a:rPr>
              <a:t>#1009 </a:t>
            </a:r>
            <a:r>
              <a:rPr lang="ja-JP" altLang="en-US" sz="2400" dirty="0"/>
              <a:t>番地へ格納するプログラム</a:t>
            </a:r>
            <a:endParaRPr lang="en-US" altLang="ja-JP" sz="2400" dirty="0"/>
          </a:p>
        </p:txBody>
      </p:sp>
      <p:pic>
        <p:nvPicPr>
          <p:cNvPr id="20488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2557463"/>
            <a:ext cx="37623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右中かっこ 3"/>
          <p:cNvSpPr>
            <a:spLocks/>
          </p:cNvSpPr>
          <p:nvPr/>
        </p:nvSpPr>
        <p:spPr bwMode="auto">
          <a:xfrm>
            <a:off x="5105400" y="3300413"/>
            <a:ext cx="500063" cy="1770062"/>
          </a:xfrm>
          <a:prstGeom prst="rightBrace">
            <a:avLst>
              <a:gd name="adj1" fmla="val 8341"/>
              <a:gd name="adj2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490" name="右中かっこ 10"/>
          <p:cNvSpPr>
            <a:spLocks/>
          </p:cNvSpPr>
          <p:nvPr/>
        </p:nvSpPr>
        <p:spPr bwMode="auto">
          <a:xfrm>
            <a:off x="5105400" y="5227638"/>
            <a:ext cx="500063" cy="663575"/>
          </a:xfrm>
          <a:prstGeom prst="rightBrace">
            <a:avLst>
              <a:gd name="adj1" fmla="val 8331"/>
              <a:gd name="adj2" fmla="val 50000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0491" name="テキスト ボックス 4"/>
          <p:cNvSpPr txBox="1">
            <a:spLocks noChangeArrowheads="1"/>
          </p:cNvSpPr>
          <p:nvPr/>
        </p:nvSpPr>
        <p:spPr bwMode="auto">
          <a:xfrm>
            <a:off x="7467600" y="3502025"/>
            <a:ext cx="30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*</a:t>
            </a:r>
            <a:endParaRPr lang="ja-JP" altLang="en-US"/>
          </a:p>
        </p:txBody>
      </p:sp>
      <p:sp>
        <p:nvSpPr>
          <p:cNvPr id="20492" name="テキスト ボックス 12"/>
          <p:cNvSpPr txBox="1">
            <a:spLocks noChangeArrowheads="1"/>
          </p:cNvSpPr>
          <p:nvPr/>
        </p:nvSpPr>
        <p:spPr bwMode="auto">
          <a:xfrm>
            <a:off x="6858000" y="5172075"/>
            <a:ext cx="30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*</a:t>
            </a:r>
            <a:endParaRPr lang="ja-JP" altLang="en-US"/>
          </a:p>
        </p:txBody>
      </p:sp>
      <p:sp>
        <p:nvSpPr>
          <p:cNvPr id="20493" name="テキスト ボックス 13"/>
          <p:cNvSpPr txBox="1">
            <a:spLocks noChangeArrowheads="1"/>
          </p:cNvSpPr>
          <p:nvPr/>
        </p:nvSpPr>
        <p:spPr bwMode="auto">
          <a:xfrm>
            <a:off x="7632700" y="6215063"/>
            <a:ext cx="300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/>
              <a:t>*</a:t>
            </a:r>
            <a:endParaRPr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554E786A-2131-AEFF-A199-2A192DAAF207}"/>
                  </a:ext>
                </a:extLst>
              </p14:cNvPr>
              <p14:cNvContentPartPr/>
              <p14:nvPr/>
            </p14:nvContentPartPr>
            <p14:xfrm>
              <a:off x="2942865" y="5185755"/>
              <a:ext cx="772920" cy="75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554E786A-2131-AEFF-A199-2A192DAAF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9225" y="5078115"/>
                <a:ext cx="8805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4C2C6E2E-A239-471A-A662-0553674EFF07}"/>
                  </a:ext>
                </a:extLst>
              </p14:cNvPr>
              <p14:cNvContentPartPr/>
              <p14:nvPr/>
            </p14:nvContentPartPr>
            <p14:xfrm>
              <a:off x="2871585" y="5478075"/>
              <a:ext cx="811080" cy="7344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4C2C6E2E-A239-471A-A662-0553674EFF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7945" y="5370075"/>
                <a:ext cx="918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83B58386-7CE3-9A82-1D75-25978E9B3B9D}"/>
                  </a:ext>
                </a:extLst>
              </p14:cNvPr>
              <p14:cNvContentPartPr/>
              <p14:nvPr/>
            </p14:nvContentPartPr>
            <p14:xfrm>
              <a:off x="2849985" y="5765715"/>
              <a:ext cx="846000" cy="4248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83B58386-7CE3-9A82-1D75-25978E9B3B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6345" y="5657715"/>
                <a:ext cx="953640" cy="25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逐次制御方式による計算</a:t>
            </a:r>
            <a:endParaRPr lang="ja-JP" altLang="en-US"/>
          </a:p>
        </p:txBody>
      </p:sp>
      <p:pic>
        <p:nvPicPr>
          <p:cNvPr id="21507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622425"/>
            <a:ext cx="8837613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8724900" y="1216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C528C09-A2A9-40A2-84AD-9AA414963385}" type="slidenum">
              <a:rPr kumimoji="0" lang="ja-JP" altLang="en-US" sz="1400">
                <a:latin typeface="+mn-lt"/>
              </a:rPr>
              <a:pPr algn="r">
                <a:defRPr/>
              </a:pPr>
              <a:t>28</a:t>
            </a:fld>
            <a:endParaRPr kumimoji="0" lang="en-US" altLang="ja-JP" sz="1400"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逐次制御方式による計算</a:t>
            </a:r>
            <a:endParaRPr lang="ja-JP" altLang="en-US"/>
          </a:p>
        </p:txBody>
      </p:sp>
      <p:pic>
        <p:nvPicPr>
          <p:cNvPr id="2253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2900"/>
            <a:ext cx="88392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8724900" y="1216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909F1BB-086F-4DD9-BAF8-F79CD35B25C1}" type="slidenum">
              <a:rPr kumimoji="0" lang="ja-JP" altLang="en-US" sz="1400">
                <a:latin typeface="+mn-lt"/>
              </a:rPr>
              <a:pPr algn="r">
                <a:defRPr/>
              </a:pPr>
              <a:t>29</a:t>
            </a:fld>
            <a:endParaRPr kumimoji="0" lang="en-US" altLang="ja-JP" sz="1400"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/>
              <a:t>逐次制御方式による計算</a:t>
            </a:r>
            <a:endParaRPr lang="ja-JP" altLang="en-US"/>
          </a:p>
        </p:txBody>
      </p:sp>
      <p:pic>
        <p:nvPicPr>
          <p:cNvPr id="23556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6550"/>
            <a:ext cx="88392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8724900" y="1216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C5E9D9-4EB6-4F38-960E-D66BB40E0299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ja-JP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42913"/>
            <a:ext cx="7688262" cy="846137"/>
          </a:xfrm>
        </p:spPr>
        <p:txBody>
          <a:bodyPr/>
          <a:lstStyle/>
          <a:p>
            <a:pPr eaLnBrk="1" hangingPunct="1"/>
            <a:r>
              <a:rPr lang="ja-JP" altLang="en-US" sz="3600"/>
              <a:t>コンピュータアーキテクチャとは何か？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4513"/>
            <a:ext cx="8305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400"/>
              <a:t>アーキテクチャ</a:t>
            </a:r>
            <a:r>
              <a:rPr lang="ja-JP" altLang="en-US" sz="2400">
                <a:latin typeface="ＭＳ Ｐゴシック" charset="-128"/>
              </a:rPr>
              <a:t>(</a:t>
            </a:r>
            <a:r>
              <a:rPr lang="en-US" altLang="ja-JP" sz="2400">
                <a:latin typeface="ＭＳ Ｐゴシック" charset="-128"/>
              </a:rPr>
              <a:t>Architecture)：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/>
              <a:t>　　　</a:t>
            </a:r>
            <a:r>
              <a:rPr lang="ja-JP" altLang="en-US" sz="2400"/>
              <a:t>建築，建築術，建築様式，構造，構成，設計，体</a:t>
            </a:r>
            <a:r>
              <a:rPr lang="ja-JP" altLang="en-US" sz="2400">
                <a:latin typeface="ＭＳ Ｐゴシック" charset="-128"/>
              </a:rPr>
              <a:t>系 等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>
                <a:latin typeface="ＭＳ Ｐゴシック" charset="-128"/>
              </a:rPr>
              <a:t>広義のコンピュータアーキテクチャ：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400">
                <a:latin typeface="ＭＳ Ｐゴシック" charset="-128"/>
              </a:rPr>
              <a:t>　　　　　　　　　　　　　　　　　　　　　　　　　　　　　　　　*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>
                <a:latin typeface="ＭＳ Ｐゴシック" charset="-128"/>
              </a:rPr>
              <a:t>狭義の（本来の）コンピュータアーキテクチャ：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>
                <a:latin typeface="ＭＳ Ｐゴシック" charset="-128"/>
              </a:rPr>
              <a:t>命令セットアーキテクチャ　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ja-JP" altLang="en-US" sz="2000">
                <a:latin typeface="ＭＳ Ｐゴシック" charset="-128"/>
              </a:rPr>
              <a:t>　　あるコンピュータが備えている命令の一覧（命令セット）と，プログラマが使用できるレジスタや各種演算機能，メモリへのアクセス方法などの体系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ja-JP" altLang="en-US" sz="2000">
                <a:latin typeface="ＭＳ Ｐゴシック" charset="-128"/>
              </a:rPr>
              <a:t>　　　　　例： 　　　　　　　　　　　　　　　　　　　　　　　　　　　　　　　　　*</a:t>
            </a:r>
            <a:endParaRPr lang="en-US" altLang="ja-JP" sz="2000">
              <a:latin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>
                <a:latin typeface="ＭＳ Ｐゴシック" charset="-128"/>
              </a:rPr>
              <a:t>コンピュータのソフトウェアとハードウェアの境界仕様．ソフトウェアから見たハードウェアの仕様</a:t>
            </a:r>
            <a:r>
              <a:rPr lang="en-US" altLang="ja-JP" sz="2000">
                <a:latin typeface="ＭＳ Ｐゴシック" charset="-128"/>
              </a:rPr>
              <a:t>　　　　　　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/>
              <a:t>機械語レベルの命令形式</a:t>
            </a:r>
            <a:endParaRPr lang="ja-JP" alt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012" y="4453731"/>
            <a:ext cx="8918575" cy="242887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ja-JP" sz="2200" b="1" dirty="0">
                <a:latin typeface="ＭＳ Ｐゴシック" pitchFamily="50" charset="-128"/>
              </a:rPr>
              <a:t>Op</a:t>
            </a:r>
            <a:r>
              <a:rPr lang="ja-JP" altLang="en-US" sz="2200" b="1" dirty="0">
                <a:latin typeface="ＭＳ Ｐゴシック" pitchFamily="50" charset="-128"/>
              </a:rPr>
              <a:t> (オペレーション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　                                                 </a:t>
            </a:r>
            <a:r>
              <a:rPr lang="ja-JP" altLang="en-US" sz="2200" dirty="0">
                <a:latin typeface="ＭＳ Ｐゴシック" pitchFamily="50" charset="-128"/>
              </a:rPr>
              <a:t>*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ja-JP" sz="2200" b="1" dirty="0">
                <a:latin typeface="ＭＳ Ｐゴシック" pitchFamily="50" charset="-128"/>
              </a:rPr>
              <a:t>r</a:t>
            </a:r>
            <a:r>
              <a:rPr lang="ja-JP" altLang="en-US" sz="2200" b="1" dirty="0">
                <a:latin typeface="ＭＳ Ｐゴシック" pitchFamily="50" charset="-128"/>
              </a:rPr>
              <a:t> (汎用レジスタ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　0000 ～</a:t>
            </a:r>
            <a:r>
              <a:rPr lang="en-US" altLang="ja-JP" sz="2200" b="1" dirty="0">
                <a:latin typeface="ＭＳ Ｐゴシック" pitchFamily="50" charset="-128"/>
              </a:rPr>
              <a:t> 0111 （ GR0 </a:t>
            </a:r>
            <a:r>
              <a:rPr lang="ja-JP" altLang="en-US" sz="2200" b="1" dirty="0">
                <a:latin typeface="ＭＳ Ｐゴシック" pitchFamily="50" charset="-128"/>
              </a:rPr>
              <a:t>～ </a:t>
            </a:r>
            <a:r>
              <a:rPr lang="en-US" altLang="ja-JP" sz="2200" b="1" dirty="0">
                <a:latin typeface="ＭＳ Ｐゴシック" pitchFamily="50" charset="-128"/>
              </a:rPr>
              <a:t>GR7 ）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ja-JP" sz="2200" b="1" dirty="0">
                <a:latin typeface="ＭＳ Ｐゴシック" pitchFamily="50" charset="-128"/>
              </a:rPr>
              <a:t>x</a:t>
            </a:r>
            <a:r>
              <a:rPr lang="ja-JP" altLang="en-US" sz="2200" b="1" dirty="0">
                <a:latin typeface="ＭＳ Ｐゴシック" pitchFamily="50" charset="-128"/>
              </a:rPr>
              <a:t> (インデックスレジスタ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  　                                         </a:t>
            </a:r>
            <a:r>
              <a:rPr lang="ja-JP" altLang="en-US" sz="2200" dirty="0">
                <a:latin typeface="ＭＳ Ｐゴシック" pitchFamily="50" charset="-128"/>
              </a:rPr>
              <a:t>*</a:t>
            </a:r>
            <a:endParaRPr lang="en-US" altLang="ja-JP" sz="2200" dirty="0">
              <a:latin typeface="ＭＳ Ｐゴシック" pitchFamily="50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200" b="1" dirty="0" err="1">
                <a:latin typeface="ＭＳ Ｐゴシック" pitchFamily="50" charset="-128"/>
              </a:rPr>
              <a:t>adr</a:t>
            </a:r>
            <a:r>
              <a:rPr lang="ja-JP" altLang="en-US" sz="2200" b="1" dirty="0">
                <a:latin typeface="ＭＳ Ｐゴシック" pitchFamily="50" charset="-128"/>
              </a:rPr>
              <a:t> (アドレス </a:t>
            </a:r>
            <a:r>
              <a:rPr lang="en-US" altLang="ja-JP" sz="2200" b="1" dirty="0">
                <a:latin typeface="ＭＳ Ｐゴシック" pitchFamily="50" charset="-128"/>
              </a:rPr>
              <a:t>) </a:t>
            </a:r>
            <a:r>
              <a:rPr lang="ja-JP" altLang="en-US" sz="2200" b="1" dirty="0">
                <a:latin typeface="ＭＳ Ｐゴシック" pitchFamily="50" charset="-128"/>
              </a:rPr>
              <a:t>フィールド：　#0000 ～ #</a:t>
            </a:r>
            <a:r>
              <a:rPr lang="en-US" altLang="ja-JP" sz="2200" b="1" dirty="0">
                <a:latin typeface="ＭＳ Ｐゴシック" pitchFamily="50" charset="-128"/>
              </a:rPr>
              <a:t>FFFF</a:t>
            </a:r>
          </a:p>
          <a:p>
            <a:pPr eaLnBrk="1" hangingPunct="1">
              <a:lnSpc>
                <a:spcPts val="1700"/>
              </a:lnSpc>
              <a:buFont typeface="Wingdings" pitchFamily="2" charset="2"/>
              <a:buNone/>
            </a:pPr>
            <a:r>
              <a:rPr lang="en-US" altLang="ja-JP" sz="2200" b="1" dirty="0">
                <a:latin typeface="ＭＳ Ｐゴシック" pitchFamily="50" charset="-128"/>
              </a:rPr>
              <a:t>                                  (0000 0000 0000 0000 </a:t>
            </a:r>
            <a:r>
              <a:rPr lang="ja-JP" altLang="en-US" sz="2200" b="1" dirty="0">
                <a:latin typeface="ＭＳ Ｐゴシック" pitchFamily="50" charset="-128"/>
              </a:rPr>
              <a:t>～ </a:t>
            </a:r>
            <a:r>
              <a:rPr lang="en-US" altLang="ja-JP" sz="2200" b="1" dirty="0">
                <a:latin typeface="ＭＳ Ｐゴシック" pitchFamily="50" charset="-128"/>
              </a:rPr>
              <a:t>1111 1111 1111 1111)</a:t>
            </a:r>
            <a:r>
              <a:rPr lang="en-US" altLang="ja-JP" sz="2200" b="1" baseline="-25000" dirty="0">
                <a:latin typeface="ＭＳ Ｐゴシック" pitchFamily="50" charset="-128"/>
              </a:rPr>
              <a:t>2</a:t>
            </a:r>
          </a:p>
        </p:txBody>
      </p:sp>
      <p:pic>
        <p:nvPicPr>
          <p:cNvPr id="24581" name="Picture 4" descr="wo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780386"/>
            <a:ext cx="83058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4" name="直線コネクタ 2"/>
          <p:cNvCxnSpPr>
            <a:cxnSpLocks noChangeShapeType="1"/>
          </p:cNvCxnSpPr>
          <p:nvPr/>
        </p:nvCxnSpPr>
        <p:spPr bwMode="auto">
          <a:xfrm>
            <a:off x="431800" y="4961730"/>
            <a:ext cx="3660775" cy="0"/>
          </a:xfrm>
          <a:prstGeom prst="line">
            <a:avLst/>
          </a:prstGeom>
          <a:noFill/>
          <a:ln w="254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直線コネクタ 9"/>
          <p:cNvCxnSpPr>
            <a:cxnSpLocks noChangeShapeType="1"/>
          </p:cNvCxnSpPr>
          <p:nvPr/>
        </p:nvCxnSpPr>
        <p:spPr bwMode="auto">
          <a:xfrm>
            <a:off x="2906713" y="2856706"/>
            <a:ext cx="1614487" cy="0"/>
          </a:xfrm>
          <a:prstGeom prst="line">
            <a:avLst/>
          </a:prstGeom>
          <a:noFill/>
          <a:ln w="25400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直線コネクタ 11"/>
          <p:cNvCxnSpPr>
            <a:cxnSpLocks noChangeShapeType="1"/>
          </p:cNvCxnSpPr>
          <p:nvPr/>
        </p:nvCxnSpPr>
        <p:spPr bwMode="auto">
          <a:xfrm>
            <a:off x="5630863" y="2856706"/>
            <a:ext cx="1246187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直線コネクタ 15"/>
          <p:cNvCxnSpPr>
            <a:cxnSpLocks noChangeShapeType="1"/>
          </p:cNvCxnSpPr>
          <p:nvPr/>
        </p:nvCxnSpPr>
        <p:spPr bwMode="auto">
          <a:xfrm>
            <a:off x="7280275" y="2858293"/>
            <a:ext cx="1247775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直線コネクタ 17"/>
          <p:cNvCxnSpPr>
            <a:cxnSpLocks noChangeShapeType="1"/>
          </p:cNvCxnSpPr>
          <p:nvPr/>
        </p:nvCxnSpPr>
        <p:spPr bwMode="auto">
          <a:xfrm>
            <a:off x="4506913" y="4180681"/>
            <a:ext cx="1614487" cy="0"/>
          </a:xfrm>
          <a:prstGeom prst="line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直線コネクタ 18"/>
          <p:cNvCxnSpPr>
            <a:cxnSpLocks noChangeShapeType="1"/>
          </p:cNvCxnSpPr>
          <p:nvPr/>
        </p:nvCxnSpPr>
        <p:spPr bwMode="auto">
          <a:xfrm>
            <a:off x="422275" y="5530852"/>
            <a:ext cx="3290888" cy="0"/>
          </a:xfrm>
          <a:prstGeom prst="line">
            <a:avLst/>
          </a:prstGeom>
          <a:noFill/>
          <a:ln w="2540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直線コネクタ 19"/>
          <p:cNvCxnSpPr>
            <a:cxnSpLocks noChangeShapeType="1"/>
          </p:cNvCxnSpPr>
          <p:nvPr/>
        </p:nvCxnSpPr>
        <p:spPr bwMode="auto">
          <a:xfrm>
            <a:off x="431800" y="6095212"/>
            <a:ext cx="4137025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直線コネクタ 22"/>
          <p:cNvCxnSpPr>
            <a:cxnSpLocks noChangeShapeType="1"/>
          </p:cNvCxnSpPr>
          <p:nvPr/>
        </p:nvCxnSpPr>
        <p:spPr bwMode="auto">
          <a:xfrm>
            <a:off x="422275" y="6597649"/>
            <a:ext cx="2901950" cy="0"/>
          </a:xfrm>
          <a:prstGeom prst="line">
            <a:avLst/>
          </a:prstGeom>
          <a:noFill/>
          <a:ln w="25400" algn="ctr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DC2F6CB-A51D-4D2C-AC4E-0D515BE87438}" type="slidenum">
              <a:rPr kumimoji="0" lang="ja-JP" altLang="en-US" sz="1400">
                <a:latin typeface="+mn-lt"/>
              </a:rPr>
              <a:pPr algn="r">
                <a:defRPr/>
              </a:pPr>
              <a:t>31</a:t>
            </a:fld>
            <a:endParaRPr kumimoji="0" lang="en-US" altLang="ja-JP" sz="1400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/>
              <a:t>ニモニックレベルの命令形式</a:t>
            </a:r>
            <a:endParaRPr lang="ja-JP" alt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287" y="1765299"/>
            <a:ext cx="8621713" cy="4721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二モニック（</a:t>
            </a:r>
            <a:r>
              <a:rPr lang="en-US" altLang="ja-JP" sz="2400" dirty="0">
                <a:highlight>
                  <a:srgbClr val="FFFF00"/>
                </a:highlight>
                <a:latin typeface="ＭＳ Ｐゴシック" pitchFamily="50" charset="-128"/>
              </a:rPr>
              <a:t>mnemonic</a:t>
            </a: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）</a:t>
            </a:r>
            <a:r>
              <a:rPr lang="ja-JP" altLang="en-US" sz="2400" dirty="0">
                <a:latin typeface="ＭＳ Ｐゴシック" pitchFamily="50" charset="-128"/>
              </a:rPr>
              <a:t>： 命令内容を表す略記号*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ＭＳ Ｐゴシック" pitchFamily="50" charset="-128"/>
              </a:rPr>
              <a:t>人間にとっての了解性良好</a:t>
            </a:r>
            <a:endParaRPr lang="en-US" altLang="ja-JP" sz="2000" dirty="0">
              <a:latin typeface="ＭＳ Ｐゴシック" pitchFamily="50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ＭＳ Ｐゴシック" pitchFamily="50" charset="-128"/>
              </a:rPr>
              <a:t>機械語と同レベルの抽象度．．．</a:t>
            </a:r>
            <a:r>
              <a:rPr lang="ja-JP" altLang="en-US" sz="2000" dirty="0">
                <a:solidFill>
                  <a:srgbClr val="C00000"/>
                </a:solidFill>
                <a:latin typeface="ＭＳ Ｐゴシック" pitchFamily="50" charset="-128"/>
              </a:rPr>
              <a:t>記号と機械語が一対一に対応</a:t>
            </a:r>
            <a:endParaRPr lang="ja-JP" altLang="en-US" sz="2000" dirty="0">
              <a:latin typeface="ＭＳ Ｐゴシック" pitchFamily="50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ja-JP" altLang="en-US" sz="20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>
                <a:highlight>
                  <a:srgbClr val="00FFFF"/>
                </a:highlight>
                <a:latin typeface="ＭＳ Ｐゴシック" pitchFamily="50" charset="-128"/>
              </a:rPr>
              <a:t>オペランド</a:t>
            </a:r>
            <a:r>
              <a:rPr lang="ja-JP" altLang="en-US" sz="2400">
                <a:latin typeface="ＭＳ Ｐゴシック" pitchFamily="50" charset="-128"/>
              </a:rPr>
              <a:t>： 命令操作の対象となるレジスタ、メモリアドレス </a:t>
            </a:r>
            <a:r>
              <a:rPr lang="ja-JP" altLang="en-US" sz="2400" dirty="0">
                <a:latin typeface="ＭＳ Ｐゴシック" pitchFamily="50" charset="-128"/>
              </a:rPr>
              <a:t>*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4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24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1800" b="1" dirty="0">
              <a:highlight>
                <a:srgbClr val="FFFF00"/>
              </a:highlight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800" b="1" dirty="0">
                <a:highlight>
                  <a:srgbClr val="FFFF00"/>
                </a:highlight>
                <a:latin typeface="ＭＳ Ｐゴシック" pitchFamily="50" charset="-128"/>
              </a:rPr>
              <a:t>二モニックによる</a:t>
            </a:r>
            <a:endParaRPr lang="en-US" altLang="ja-JP" sz="1800" b="1" dirty="0">
              <a:highlight>
                <a:srgbClr val="FFFF00"/>
              </a:highlight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800" b="1" dirty="0">
                <a:highlight>
                  <a:srgbClr val="FFFF00"/>
                </a:highlight>
                <a:latin typeface="ＭＳ Ｐゴシック" pitchFamily="50" charset="-128"/>
              </a:rPr>
              <a:t>命令コード</a:t>
            </a:r>
            <a:r>
              <a:rPr lang="ja-JP" altLang="en-US" sz="1800" b="1" dirty="0">
                <a:latin typeface="ＭＳ Ｐゴシック" pitchFamily="50" charset="-128"/>
              </a:rPr>
              <a:t>	</a:t>
            </a:r>
            <a:r>
              <a:rPr lang="ja-JP" altLang="en-US" sz="1800" b="1" dirty="0">
                <a:highlight>
                  <a:srgbClr val="00FFFF"/>
                </a:highlight>
                <a:latin typeface="ＭＳ Ｐゴシック" pitchFamily="50" charset="-128"/>
              </a:rPr>
              <a:t>第１オペランド</a:t>
            </a:r>
            <a:r>
              <a:rPr lang="ja-JP" altLang="en-US" sz="1800" b="1" dirty="0">
                <a:latin typeface="ＭＳ Ｐゴシック" pitchFamily="50" charset="-128"/>
              </a:rPr>
              <a:t>，</a:t>
            </a:r>
            <a:r>
              <a:rPr lang="ja-JP" altLang="en-US" sz="1800" b="1" dirty="0">
                <a:highlight>
                  <a:srgbClr val="00FFFF"/>
                </a:highlight>
                <a:latin typeface="ＭＳ Ｐゴシック" pitchFamily="50" charset="-128"/>
              </a:rPr>
              <a:t>第２オペランド</a:t>
            </a:r>
            <a:endParaRPr lang="en-US" altLang="ja-JP" sz="1800" b="1" u="sng" dirty="0">
              <a:highlight>
                <a:srgbClr val="00FFFF"/>
              </a:highlight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1000" b="1" u="sng" dirty="0">
                <a:highlight>
                  <a:srgbClr val="00FFFF"/>
                </a:highlight>
                <a:latin typeface="ＭＳ Ｐゴシック" pitchFamily="50" charset="-128"/>
              </a:rPr>
              <a:t>                                                                              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900" b="1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ニモニック</a:t>
            </a:r>
            <a:r>
              <a:rPr lang="en-US" altLang="ja-JP" sz="2400" dirty="0">
                <a:highlight>
                  <a:srgbClr val="FFFF00"/>
                </a:highlight>
                <a:latin typeface="ＭＳ Ｐゴシック" pitchFamily="50" charset="-128"/>
              </a:rPr>
              <a:t>A</a:t>
            </a:r>
            <a:r>
              <a:rPr lang="ja-JP" altLang="en-US" sz="2400" dirty="0">
                <a:latin typeface="ＭＳ Ｐゴシック" pitchFamily="50" charset="-128"/>
              </a:rPr>
              <a:t>　	</a:t>
            </a:r>
            <a:r>
              <a:rPr lang="en-US" altLang="ja-JP" sz="2400" b="1" dirty="0" err="1">
                <a:highlight>
                  <a:srgbClr val="00FFFF"/>
                </a:highlight>
                <a:latin typeface="Courier New" pitchFamily="49" charset="0"/>
              </a:rPr>
              <a:t>r</a:t>
            </a:r>
            <a:r>
              <a:rPr lang="en-US" altLang="ja-JP" sz="2400" b="1" dirty="0" err="1">
                <a:latin typeface="Courier New" pitchFamily="49" charset="0"/>
              </a:rPr>
              <a:t>,</a:t>
            </a:r>
            <a:r>
              <a:rPr lang="en-US" altLang="ja-JP" sz="2400" b="1" dirty="0" err="1">
                <a:highlight>
                  <a:srgbClr val="00FFFF"/>
                </a:highlight>
                <a:latin typeface="Courier New" pitchFamily="49" charset="0"/>
              </a:rPr>
              <a:t>adr</a:t>
            </a:r>
            <a:r>
              <a:rPr lang="en-US" altLang="ja-JP" sz="2400" b="1" dirty="0">
                <a:highlight>
                  <a:srgbClr val="00FFFF"/>
                </a:highlight>
                <a:latin typeface="Courier New" pitchFamily="49" charset="0"/>
              </a:rPr>
              <a:t>[,x]</a:t>
            </a:r>
            <a:r>
              <a:rPr lang="en-US" altLang="ja-JP" sz="2400" b="1" dirty="0">
                <a:latin typeface="Courier New" pitchFamily="49" charset="0"/>
              </a:rPr>
              <a:t>　　　</a:t>
            </a:r>
            <a:r>
              <a:rPr lang="ja-JP" altLang="en-US" sz="2000" dirty="0">
                <a:latin typeface="ＭＳ Ｐゴシック" pitchFamily="50" charset="-128"/>
              </a:rPr>
              <a:t>・・・ </a:t>
            </a:r>
            <a:r>
              <a:rPr lang="ja-JP" altLang="en-US" sz="2000" u="sng" dirty="0">
                <a:solidFill>
                  <a:schemeClr val="tx2"/>
                </a:solidFill>
                <a:latin typeface="ＭＳ Ｐゴシック" pitchFamily="50" charset="-128"/>
              </a:rPr>
              <a:t>2 ワード命令 </a:t>
            </a:r>
            <a:r>
              <a:rPr lang="en-US" altLang="ja-JP" sz="2000" dirty="0">
                <a:latin typeface="ＭＳ Ｐゴシック" pitchFamily="50" charset="-128"/>
              </a:rPr>
              <a:t>( </a:t>
            </a:r>
            <a:r>
              <a:rPr lang="en-US" altLang="ja-JP" sz="2000" b="1" dirty="0" err="1">
                <a:latin typeface="Courier New" pitchFamily="49" charset="0"/>
              </a:rPr>
              <a:t>adr</a:t>
            </a:r>
            <a:r>
              <a:rPr lang="en-US" altLang="ja-JP" sz="2000" b="1" dirty="0">
                <a:latin typeface="Courier New" pitchFamily="49" charset="0"/>
              </a:rPr>
              <a:t> </a:t>
            </a:r>
            <a:r>
              <a:rPr lang="ja-JP" altLang="en-US" sz="2000" dirty="0">
                <a:latin typeface="Courier New" pitchFamily="49" charset="0"/>
              </a:rPr>
              <a:t>が </a:t>
            </a:r>
            <a:r>
              <a:rPr lang="ja-JP" altLang="en-US" sz="2000" dirty="0">
                <a:latin typeface="ＭＳ Ｐゴシック" pitchFamily="50" charset="-128"/>
              </a:rPr>
              <a:t>2 ワード</a:t>
            </a:r>
            <a:r>
              <a:rPr lang="ja-JP" altLang="en-US" sz="2000" dirty="0">
                <a:latin typeface="Courier New" pitchFamily="49" charset="0"/>
              </a:rPr>
              <a:t>目</a:t>
            </a:r>
            <a:r>
              <a:rPr lang="en-US" altLang="ja-JP" sz="2000" dirty="0">
                <a:latin typeface="ＭＳ Ｐゴシック" pitchFamily="50" charset="-128"/>
              </a:rPr>
              <a:t>)</a:t>
            </a:r>
            <a:r>
              <a:rPr lang="ja-JP" altLang="en-US" sz="2000" dirty="0">
                <a:latin typeface="ＭＳ Ｐゴシック" pitchFamily="50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ja-JP" altLang="en-US" sz="1000" dirty="0">
              <a:latin typeface="ＭＳ Ｐゴシック" pitchFamily="50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400" dirty="0">
                <a:highlight>
                  <a:srgbClr val="FFFF00"/>
                </a:highlight>
                <a:latin typeface="ＭＳ Ｐゴシック" pitchFamily="50" charset="-128"/>
              </a:rPr>
              <a:t>ニモニック</a:t>
            </a:r>
            <a:r>
              <a:rPr lang="en-US" altLang="ja-JP" sz="2400" dirty="0">
                <a:highlight>
                  <a:srgbClr val="FFFF00"/>
                </a:highlight>
                <a:latin typeface="ＭＳ Ｐゴシック" pitchFamily="50" charset="-128"/>
              </a:rPr>
              <a:t>B</a:t>
            </a:r>
            <a:r>
              <a:rPr lang="en-US" altLang="ja-JP" sz="2400" dirty="0">
                <a:latin typeface="ＭＳ Ｐゴシック" pitchFamily="50" charset="-128"/>
              </a:rPr>
              <a:t>	</a:t>
            </a:r>
            <a:r>
              <a:rPr lang="en-US" altLang="ja-JP" sz="2400" b="1" dirty="0">
                <a:highlight>
                  <a:srgbClr val="00FFFF"/>
                </a:highlight>
                <a:latin typeface="Courier New" pitchFamily="49" charset="0"/>
              </a:rPr>
              <a:t>r1</a:t>
            </a:r>
            <a:r>
              <a:rPr lang="en-US" altLang="ja-JP" sz="2400" b="1" dirty="0">
                <a:latin typeface="Courier New" pitchFamily="49" charset="0"/>
              </a:rPr>
              <a:t>,</a:t>
            </a:r>
            <a:r>
              <a:rPr lang="en-US" altLang="ja-JP" sz="2400" b="1" dirty="0">
                <a:highlight>
                  <a:srgbClr val="00FFFF"/>
                </a:highlight>
                <a:latin typeface="Courier New" pitchFamily="49" charset="0"/>
              </a:rPr>
              <a:t>r2</a:t>
            </a:r>
            <a:r>
              <a:rPr lang="en-US" altLang="ja-JP" sz="2400" b="1" dirty="0">
                <a:latin typeface="Courier New" pitchFamily="49" charset="0"/>
              </a:rPr>
              <a:t>　　　　　　</a:t>
            </a:r>
            <a:r>
              <a:rPr lang="ja-JP" altLang="en-US" sz="2000" dirty="0">
                <a:latin typeface="ＭＳ Ｐゴシック" pitchFamily="50" charset="-128"/>
              </a:rPr>
              <a:t>・・・ </a:t>
            </a:r>
            <a:r>
              <a:rPr lang="ja-JP" altLang="en-US" sz="2000" u="sng" dirty="0">
                <a:solidFill>
                  <a:schemeClr val="tx2"/>
                </a:solidFill>
                <a:latin typeface="ＭＳ Ｐゴシック" pitchFamily="50" charset="-128"/>
              </a:rPr>
              <a:t>1 ワード命令</a:t>
            </a:r>
            <a:r>
              <a:rPr lang="ja-JP" altLang="en-US" sz="2400" u="sng" dirty="0">
                <a:solidFill>
                  <a:schemeClr val="tx2"/>
                </a:solidFill>
                <a:latin typeface="ＭＳ Ｐゴシック" pitchFamily="50" charset="-128"/>
              </a:rPr>
              <a:t> </a:t>
            </a:r>
            <a:r>
              <a:rPr lang="en-US" altLang="ja-JP" sz="2000" dirty="0">
                <a:latin typeface="ＭＳ Ｐゴシック" pitchFamily="50" charset="-128"/>
              </a:rPr>
              <a:t>( </a:t>
            </a:r>
            <a:r>
              <a:rPr lang="ja-JP" altLang="en-US" sz="2000" dirty="0">
                <a:latin typeface="ＭＳ Ｐゴシック" pitchFamily="50" charset="-128"/>
              </a:rPr>
              <a:t>全部で</a:t>
            </a:r>
            <a:r>
              <a:rPr lang="ja-JP" altLang="en-US" sz="2000" dirty="0">
                <a:latin typeface="Courier New" pitchFamily="49" charset="0"/>
              </a:rPr>
              <a:t> </a:t>
            </a:r>
            <a:r>
              <a:rPr lang="en-US" altLang="ja-JP" sz="2000" dirty="0">
                <a:latin typeface="Courier New" pitchFamily="49" charset="0"/>
              </a:rPr>
              <a:t>1</a:t>
            </a:r>
            <a:r>
              <a:rPr lang="ja-JP" altLang="en-US" sz="2000" dirty="0">
                <a:latin typeface="ＭＳ Ｐゴシック" pitchFamily="50" charset="-128"/>
              </a:rPr>
              <a:t> ワード</a:t>
            </a:r>
            <a:r>
              <a:rPr lang="en-US" altLang="ja-JP" sz="2000" dirty="0">
                <a:latin typeface="ＭＳ Ｐゴシック" pitchFamily="50" charset="-128"/>
              </a:rPr>
              <a:t>)</a:t>
            </a:r>
            <a:endParaRPr lang="ja-JP" altLang="en-US" sz="2400" u="sng" dirty="0">
              <a:solidFill>
                <a:schemeClr val="tx2"/>
              </a:solidFill>
              <a:latin typeface="ＭＳ Ｐゴシック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1EE4AA-E93A-92FD-E866-2BE2FF1E5389}"/>
              </a:ext>
            </a:extLst>
          </p:cNvPr>
          <p:cNvCxnSpPr/>
          <p:nvPr/>
        </p:nvCxnSpPr>
        <p:spPr bwMode="auto">
          <a:xfrm>
            <a:off x="557214" y="5450683"/>
            <a:ext cx="561498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9CE329E-6C17-453A-AFF2-18B0440BBFA0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ja-JP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6050"/>
            <a:ext cx="7993062" cy="1143000"/>
          </a:xfrm>
        </p:spPr>
        <p:txBody>
          <a:bodyPr/>
          <a:lstStyle/>
          <a:p>
            <a:pPr eaLnBrk="1" hangingPunct="1"/>
            <a:r>
              <a:rPr lang="ja-JP" altLang="en-US" sz="3200"/>
              <a:t>本講義 “コンピュータアーキテクチャ” の目的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1938"/>
            <a:ext cx="8193088" cy="5326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000" dirty="0"/>
              <a:t>ノイマン型コンピュータ（逐次制御方式のコンピュータ）の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ja-JP" altLang="en-US" sz="2000" dirty="0"/>
              <a:t>　　　　　　　　　　　　　　　　　　　　　　　　　　　　　　　　*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dirty="0"/>
              <a:t>コンピュータアーキテクチャに関する教科書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/>
              <a:t>体系的かつ網羅的に記述された名著多数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デイビッド・パターソン，ジョン・ヘネシー 著｢コンピュータの構成と設計｣日経</a:t>
            </a:r>
            <a:r>
              <a:rPr lang="en-US" altLang="ja-JP" sz="1600" dirty="0"/>
              <a:t>BP</a:t>
            </a:r>
            <a:r>
              <a:rPr lang="ja-JP" altLang="en-US" sz="1600" dirty="0"/>
              <a:t>社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柴山潔 著｢コンピュータアーキテクチャの基礎｣近代科学社</a:t>
            </a:r>
            <a:endParaRPr lang="en-US" altLang="ja-JP" sz="1600" dirty="0"/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富田眞治 著</a:t>
            </a:r>
            <a:r>
              <a:rPr lang="en-US" altLang="ja-JP" sz="1600" dirty="0"/>
              <a:t>｢</a:t>
            </a:r>
            <a:r>
              <a:rPr lang="ja-JP" altLang="en-US" sz="1600" dirty="0"/>
              <a:t>コンピュータアーキテクチャ～基礎から超高速化技術まで｣丸善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/>
              <a:t>初学者にとっては消化不良の可能性あり？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具体的なコンピュータのイメージを持たない．．．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内容が豊富過ぎ．．．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000" dirty="0"/>
              <a:t>コンピュータアーキテクチャの初学者を意識したアプローチ？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/>
              <a:t>      　　　　　　　　　　　　　　　　　　　　　　　　　*　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/>
              <a:t>仕様を実現するための基礎的な構成と設計に限定して議論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/>
              <a:t>受講者の前提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高級言語（例えばＣ言語）によるプログラミングの経験あり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論理回路の基礎知識あり</a:t>
            </a:r>
          </a:p>
          <a:p>
            <a:pPr lvl="2" eaLnBrk="1" hangingPunct="1">
              <a:lnSpc>
                <a:spcPct val="90000"/>
              </a:lnSpc>
            </a:pPr>
            <a:r>
              <a:rPr lang="ja-JP" altLang="en-US" sz="1600" dirty="0"/>
              <a:t>コンピュータのハードウェアに関する予備知識なし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C42EE2-7C0E-43FB-8E3B-FE501168BA39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ja-JP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600"/>
              <a:t>本講義の指針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525588"/>
            <a:ext cx="8636000" cy="5319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2400" dirty="0"/>
              <a:t>仮想のモデルアーキテクチャを想定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/>
              <a:t>現実のコンピュータの多くは複雑　*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/>
              <a:t>共通の基本項目を含みながら、簡単化されたモデル*</a:t>
            </a:r>
            <a:endParaRPr lang="en-US" altLang="ja-JP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err="1">
                <a:solidFill>
                  <a:srgbClr val="C00000"/>
                </a:solidFill>
              </a:rPr>
              <a:t>COMETⅡ</a:t>
            </a:r>
            <a:r>
              <a:rPr lang="en-US" altLang="ja-JP" sz="2000" dirty="0">
                <a:solidFill>
                  <a:srgbClr val="C00000"/>
                </a:solidFill>
              </a:rPr>
              <a:t> </a:t>
            </a:r>
            <a:r>
              <a:rPr lang="ja-JP" altLang="en-US" sz="2000" dirty="0"/>
              <a:t>をモデルアーキテクチャとする（情報処理技術者試験で採用）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/>
              <a:t>アセンブリ言語の必要性と機能を解説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dirty="0" err="1"/>
              <a:t>CASLⅡ</a:t>
            </a:r>
            <a:r>
              <a:rPr lang="en-US" altLang="ja-JP" sz="2000" dirty="0"/>
              <a:t>: </a:t>
            </a:r>
            <a:r>
              <a:rPr lang="en-US" altLang="ja-JP" sz="2000" dirty="0" err="1"/>
              <a:t>COMETⅡ</a:t>
            </a:r>
            <a:r>
              <a:rPr lang="ja-JP" altLang="en-US" sz="2000" dirty="0"/>
              <a:t>に対するアセンブリ言語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/>
              <a:t>アセンブリプログラムの記述</a:t>
            </a:r>
            <a:endParaRPr lang="en-US" altLang="ja-JP" sz="2000" dirty="0"/>
          </a:p>
          <a:p>
            <a:pPr eaLnBrk="1" hangingPunct="1">
              <a:lnSpc>
                <a:spcPct val="90000"/>
              </a:lnSpc>
            </a:pPr>
            <a:r>
              <a:rPr lang="en-US" altLang="ja-JP" sz="2400" dirty="0" err="1"/>
              <a:t>COMETⅡ</a:t>
            </a:r>
            <a:r>
              <a:rPr lang="ja-JP" altLang="en-US" sz="2400" dirty="0"/>
              <a:t>のハードウェア構成／設計方法を議論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/>
              <a:t>実際に設計・シミュレーションを演習してみることも可能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/>
              <a:t>要所ごとに </a:t>
            </a:r>
            <a:r>
              <a:rPr lang="en-US" altLang="ja-JP" sz="2000" dirty="0"/>
              <a:t>VHDL </a:t>
            </a:r>
            <a:r>
              <a:rPr lang="ja-JP" altLang="en-US" sz="2000" dirty="0"/>
              <a:t>による設計例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z="2400" dirty="0"/>
              <a:t>本講義の内容を学習した後の次のステップ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/>
              <a:t>上記の教科書等で本格的なアーキテクチャについて学習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/>
              <a:t>天野英晴，西村克信 著｢作りながら学ぶコンピュータアーキテクチャ｣（培風館）などで異なるアーキテクチャの設計手法を演習・学習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804154-8A29-47DA-9511-6C72B4BADF2A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ja-JP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46050"/>
            <a:ext cx="7688262" cy="1143000"/>
          </a:xfrm>
        </p:spPr>
        <p:txBody>
          <a:bodyPr/>
          <a:lstStyle/>
          <a:p>
            <a:pPr eaLnBrk="1" hangingPunct="1"/>
            <a:r>
              <a:rPr lang="ja-JP" altLang="en-US" sz="3600">
                <a:latin typeface="ＭＳ Ｐゴシック" pitchFamily="50" charset="-128"/>
              </a:rPr>
              <a:t>講義予定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601788"/>
            <a:ext cx="8116887" cy="5103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1 回：§1.1-2.1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2 回：§2.2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3 回：§2.3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4 回：§2.4（小テスト１）</a:t>
            </a:r>
            <a:endParaRPr lang="en-US" altLang="ja-JP" sz="2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5 回：§2.5（小テスト２）</a:t>
            </a:r>
            <a:endParaRPr lang="en-US" altLang="ja-JP" sz="2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6 回：§3.1-3.2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7 回：§3.3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8 回：§3.4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9 回：§3.5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10 回：§4.1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11 回：§4.2</a:t>
            </a:r>
            <a:endParaRPr lang="en-US" altLang="ja-JP" sz="2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12 回：§4.3.1-4.3.6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第 13 回：§4.3.7-4.4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ja-JP" altLang="en-US" sz="2200" dirty="0"/>
              <a:t>期末テスト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03DAE59-2AE7-4561-BF64-4C2EB14BDDF9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ja-JP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受講上の注意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38" y="1543050"/>
            <a:ext cx="7731145" cy="5314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成績は以下の項目を総合して評価</a:t>
            </a:r>
            <a:endParaRPr lang="en-US" altLang="ja-JP" sz="18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毎回のレポート（出席）</a:t>
            </a:r>
            <a:r>
              <a:rPr lang="en-US" altLang="ja-JP" sz="1800" dirty="0">
                <a:latin typeface="+mn-ea"/>
              </a:rPr>
              <a:t>	</a:t>
            </a:r>
            <a:r>
              <a:rPr lang="ja-JP" altLang="en-US" sz="1800" dirty="0">
                <a:latin typeface="+mn-ea"/>
              </a:rPr>
              <a:t>・・・約１割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小テスト１ </a:t>
            </a:r>
            <a:r>
              <a:rPr lang="en-US" altLang="ja-JP" sz="1800" dirty="0">
                <a:latin typeface="+mn-ea"/>
              </a:rPr>
              <a:t>		</a:t>
            </a:r>
            <a:r>
              <a:rPr lang="ja-JP" altLang="en-US" sz="1800" dirty="0">
                <a:latin typeface="+mn-ea"/>
              </a:rPr>
              <a:t>・・・約１割５分</a:t>
            </a:r>
            <a:endParaRPr lang="en-US" altLang="ja-JP" sz="18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小テスト２ </a:t>
            </a:r>
            <a:r>
              <a:rPr lang="en-US" altLang="ja-JP" sz="1800" dirty="0">
                <a:latin typeface="+mn-ea"/>
              </a:rPr>
              <a:t>		</a:t>
            </a:r>
            <a:r>
              <a:rPr lang="ja-JP" altLang="en-US" sz="1800" dirty="0">
                <a:latin typeface="+mn-ea"/>
              </a:rPr>
              <a:t>・・・約１割５分</a:t>
            </a:r>
            <a:endParaRPr lang="en-US" altLang="ja-JP" sz="18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期末テスト</a:t>
            </a:r>
            <a:r>
              <a:rPr lang="en-US" altLang="ja-JP" sz="1800" dirty="0">
                <a:latin typeface="+mn-ea"/>
              </a:rPr>
              <a:t>		</a:t>
            </a:r>
            <a:r>
              <a:rPr lang="ja-JP" altLang="en-US" sz="1800" dirty="0">
                <a:latin typeface="+mn-ea"/>
              </a:rPr>
              <a:t>・・・約６割</a:t>
            </a:r>
            <a:endParaRPr lang="en-US" altLang="ja-JP" sz="18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ja-JP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小テストと期末テストは </a:t>
            </a:r>
            <a:r>
              <a:rPr lang="en-US" altLang="ja-JP" sz="1800" dirty="0" err="1">
                <a:latin typeface="+mn-ea"/>
              </a:rPr>
              <a:t>kiboco</a:t>
            </a:r>
            <a:r>
              <a:rPr lang="en-US" altLang="ja-JP" sz="1800" dirty="0">
                <a:latin typeface="+mn-ea"/>
              </a:rPr>
              <a:t> </a:t>
            </a:r>
            <a:r>
              <a:rPr lang="ja-JP" altLang="en-US" sz="1800" dirty="0">
                <a:latin typeface="+mn-ea"/>
              </a:rPr>
              <a:t>のウェブテストで実施する予定なので，当日は，通信可能なノートパソコンかスマホを準備すること</a:t>
            </a:r>
            <a:endParaRPr lang="en-US" altLang="ja-JP" sz="1800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レポートの提出方法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場所：</a:t>
            </a:r>
            <a:r>
              <a:rPr lang="en-US" altLang="ja-JP" sz="1800" dirty="0" err="1">
                <a:latin typeface="+mn-ea"/>
              </a:rPr>
              <a:t>Kibaco</a:t>
            </a:r>
            <a:r>
              <a:rPr lang="en-US" altLang="ja-JP" sz="1800" dirty="0">
                <a:latin typeface="+mn-ea"/>
              </a:rPr>
              <a:t> </a:t>
            </a:r>
            <a:r>
              <a:rPr lang="ja-JP" altLang="en-US" sz="1800" dirty="0">
                <a:latin typeface="+mn-ea"/>
              </a:rPr>
              <a:t>の「課題」としてアップロードすること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時間：次回講義日の</a:t>
            </a:r>
            <a:r>
              <a:rPr lang="en-US" altLang="ja-JP" sz="1800" dirty="0">
                <a:latin typeface="+mn-ea"/>
              </a:rPr>
              <a:t>10:30PM </a:t>
            </a:r>
            <a:r>
              <a:rPr lang="ja-JP" altLang="en-US" sz="1800" dirty="0">
                <a:latin typeface="+mn-ea"/>
              </a:rPr>
              <a:t>まで</a:t>
            </a:r>
            <a:endParaRPr lang="en-US" altLang="ja-JP" sz="18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内容：受講用レジュメ で指示された課題に取り組み，</a:t>
            </a:r>
            <a:endParaRPr lang="en-US" altLang="ja-JP" sz="1800" dirty="0">
              <a:latin typeface="+mn-ea"/>
            </a:endParaRPr>
          </a:p>
          <a:p>
            <a:pPr marL="1440000" lvl="1" indent="0" eaLnBrk="1" hangingPunct="1">
              <a:lnSpc>
                <a:spcPct val="90000"/>
              </a:lnSpc>
              <a:buNone/>
            </a:pPr>
            <a:r>
              <a:rPr lang="ja-JP" altLang="en-US" sz="1800" dirty="0">
                <a:solidFill>
                  <a:srgbClr val="FF0000"/>
                </a:solidFill>
                <a:latin typeface="+mn-ea"/>
              </a:rPr>
              <a:t>手書き作成した</a:t>
            </a:r>
            <a:r>
              <a:rPr lang="ja-JP" altLang="en-US" sz="1800" dirty="0">
                <a:latin typeface="+mn-ea"/>
              </a:rPr>
              <a:t>レポート（学修番号と氏名を忘れず記入すること）を提出．ただし，レポートはスキャンまたは写真撮影して，必ず </a:t>
            </a:r>
            <a:r>
              <a:rPr lang="en-US" altLang="ja-JP" sz="1800" dirty="0">
                <a:solidFill>
                  <a:srgbClr val="FF0000"/>
                </a:solidFill>
                <a:latin typeface="+mn-ea"/>
              </a:rPr>
              <a:t>PDF</a:t>
            </a:r>
            <a:r>
              <a:rPr lang="en-US" altLang="ja-JP" sz="1800" dirty="0">
                <a:latin typeface="+mn-ea"/>
              </a:rPr>
              <a:t> </a:t>
            </a:r>
            <a:r>
              <a:rPr lang="ja-JP" altLang="en-US" sz="1800" dirty="0">
                <a:latin typeface="+mn-ea"/>
              </a:rPr>
              <a:t>として提出すること．ペンタブレットなどで手書きして </a:t>
            </a:r>
            <a:r>
              <a:rPr lang="en-US" altLang="ja-JP" sz="1800" dirty="0">
                <a:latin typeface="+mn-ea"/>
              </a:rPr>
              <a:t>PDF </a:t>
            </a:r>
            <a:r>
              <a:rPr lang="ja-JP" altLang="en-US" sz="1800" dirty="0">
                <a:latin typeface="+mn-ea"/>
              </a:rPr>
              <a:t>としても良い．</a:t>
            </a:r>
            <a:endParaRPr lang="en-US" altLang="ja-JP" sz="18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+mn-ea"/>
              </a:rPr>
              <a:t>注意：正当な理由なく遅れて提出されたレポートは評価しない </a:t>
            </a:r>
            <a:endParaRPr lang="en-US" altLang="ja-JP" sz="18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03DAE59-2AE7-4561-BF64-4C2EB14BDDF9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ja-JP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/>
              <a:t>受講上の注意</a:t>
            </a:r>
            <a:r>
              <a:rPr lang="en-US" altLang="ja-JP" dirty="0"/>
              <a:t>(cont.)</a:t>
            </a:r>
            <a:endParaRPr lang="ja-JP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328" y="1592683"/>
            <a:ext cx="7879587" cy="502920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ja-JP" altLang="en-US" sz="2000" dirty="0">
                <a:latin typeface="+mn-ea"/>
              </a:rPr>
              <a:t>毎回の講</a:t>
            </a:r>
            <a:r>
              <a:rPr lang="ja-JP" altLang="en-US" sz="2000" dirty="0">
                <a:latin typeface="+mn-ea"/>
              </a:rPr>
              <a:t>義までに，</a:t>
            </a:r>
            <a:r>
              <a:rPr lang="en-US" altLang="ja-JP" sz="2000" dirty="0" err="1">
                <a:latin typeface="+mn-ea"/>
              </a:rPr>
              <a:t>kibaco</a:t>
            </a:r>
            <a:r>
              <a:rPr lang="en-US" altLang="ja-JP" sz="2000" dirty="0">
                <a:latin typeface="+mn-ea"/>
              </a:rPr>
              <a:t> </a:t>
            </a:r>
            <a:r>
              <a:rPr lang="ja-JP" altLang="en-US" sz="2000" dirty="0">
                <a:latin typeface="+mn-ea"/>
              </a:rPr>
              <a:t>の資料／受講用レジュメ・フォルダから </a:t>
            </a:r>
            <a:r>
              <a:rPr lang="en-US" altLang="ja-JP" sz="2000" dirty="0" err="1">
                <a:latin typeface="+mn-ea"/>
              </a:rPr>
              <a:t>pptx</a:t>
            </a:r>
            <a:r>
              <a:rPr lang="en-US" altLang="ja-JP" sz="2000" dirty="0">
                <a:latin typeface="+mn-ea"/>
              </a:rPr>
              <a:t> </a:t>
            </a:r>
            <a:r>
              <a:rPr lang="ja-JP" altLang="en-US" sz="2000" dirty="0">
                <a:latin typeface="+mn-ea"/>
              </a:rPr>
              <a:t>ファイルをダウンロードし，プリントしたものを準備すること</a:t>
            </a:r>
            <a:endParaRPr lang="en-US" altLang="ja-JP" sz="20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+mn-ea"/>
              </a:rPr>
              <a:t>資料には書き込みを想定した空欄あり</a:t>
            </a:r>
            <a:endParaRPr lang="en-US" altLang="ja-JP" sz="20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 dirty="0">
                <a:latin typeface="+mn-ea"/>
              </a:rPr>
              <a:t>プリントの書式としては，</a:t>
            </a:r>
            <a:r>
              <a:rPr lang="en-US" altLang="ja-JP" sz="2000" dirty="0">
                <a:latin typeface="+mn-ea"/>
              </a:rPr>
              <a:t>A4 </a:t>
            </a:r>
            <a:r>
              <a:rPr lang="ja-JP" altLang="en-US" sz="2000" dirty="0">
                <a:latin typeface="+mn-ea"/>
              </a:rPr>
              <a:t>横にスライド </a:t>
            </a:r>
            <a:r>
              <a:rPr lang="en-US" altLang="ja-JP" sz="2000" dirty="0">
                <a:latin typeface="+mn-ea"/>
              </a:rPr>
              <a:t>4 </a:t>
            </a:r>
            <a:r>
              <a:rPr lang="ja-JP" altLang="en-US" sz="2000" dirty="0">
                <a:latin typeface="+mn-ea"/>
              </a:rPr>
              <a:t>枚を配置するレイアウトを推奨（下図）</a:t>
            </a:r>
            <a:endParaRPr lang="en-US" altLang="ja-JP" sz="20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ja-JP" sz="2000" dirty="0">
              <a:latin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ja-JP" sz="2000" dirty="0">
              <a:latin typeface="+mn-ea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ja-JP" sz="2000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2000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ja-JP" sz="20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0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0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0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0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 sz="2000" dirty="0">
                <a:latin typeface="+mn-ea"/>
              </a:rPr>
              <a:t>講義終了後，復習用レジュメが公開</a:t>
            </a:r>
            <a:endParaRPr lang="en-US" altLang="ja-JP" sz="20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000" dirty="0">
              <a:latin typeface="+mn-ea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kumimoji="0" lang="en-US" altLang="ja-JP" sz="2000" dirty="0"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2700843" y="3475261"/>
            <a:ext cx="3599708" cy="228503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cxnSp>
        <p:nvCxnSpPr>
          <p:cNvPr id="5" name="直線コネクタ 4"/>
          <p:cNvCxnSpPr>
            <a:cxnSpLocks/>
            <a:stCxn id="3" idx="1"/>
          </p:cNvCxnSpPr>
          <p:nvPr/>
        </p:nvCxnSpPr>
        <p:spPr bwMode="auto">
          <a:xfrm flipV="1">
            <a:off x="2700843" y="4125436"/>
            <a:ext cx="0" cy="4923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テキスト ボックス 9"/>
          <p:cNvSpPr txBox="1"/>
          <p:nvPr/>
        </p:nvSpPr>
        <p:spPr>
          <a:xfrm>
            <a:off x="2756579" y="3757957"/>
            <a:ext cx="17146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コンピュータアーキテクチャ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基礎論</a:t>
            </a:r>
            <a:endParaRPr kumimoji="1" lang="en-US" altLang="ja-JP" sz="1050" dirty="0"/>
          </a:p>
          <a:p>
            <a:pPr algn="r"/>
            <a:r>
              <a:rPr lang="ja-JP" altLang="en-US" sz="1050" dirty="0"/>
              <a:t>第</a:t>
            </a:r>
            <a:r>
              <a:rPr lang="en-US" altLang="ja-JP" sz="1050" dirty="0"/>
              <a:t>1</a:t>
            </a:r>
            <a:r>
              <a:rPr lang="ja-JP" altLang="en-US" sz="1050" dirty="0"/>
              <a:t>回</a:t>
            </a:r>
            <a:endParaRPr kumimoji="1" lang="ja-JP" altLang="en-US" sz="105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15424" y="3723352"/>
            <a:ext cx="1581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・・・</a:t>
            </a:r>
            <a:r>
              <a:rPr lang="ja-JP" altLang="en-US" sz="1000" dirty="0"/>
              <a:t> ・・・ ・・・ ・・・ ・・・ ・・・</a:t>
            </a:r>
            <a:endParaRPr lang="en-US" altLang="ja-JP" sz="1000" dirty="0"/>
          </a:p>
          <a:p>
            <a:pPr algn="ctr"/>
            <a:r>
              <a:rPr kumimoji="1" lang="ja-JP" altLang="en-US" sz="1000" dirty="0"/>
              <a:t>・・・</a:t>
            </a:r>
            <a:r>
              <a:rPr lang="ja-JP" altLang="en-US" sz="1000" dirty="0"/>
              <a:t> ・・・ ・・・ ・・・ ・・・ ・・・</a:t>
            </a:r>
            <a:endParaRPr lang="en-US" altLang="ja-JP" sz="1000" dirty="0"/>
          </a:p>
          <a:p>
            <a:pPr algn="ctr"/>
            <a:r>
              <a:rPr lang="ja-JP" altLang="en-US" sz="1000" dirty="0"/>
              <a:t>・・・ ・・・ ・・・ ・・・ ・・・ ・・・</a:t>
            </a:r>
            <a:endParaRPr lang="en-US" altLang="ja-JP" sz="1000" dirty="0"/>
          </a:p>
          <a:p>
            <a:pPr algn="ctr"/>
            <a:r>
              <a:rPr lang="ja-JP" altLang="en-US" sz="1000" dirty="0"/>
              <a:t>・・・ ・・ ・・・ ・・・ ・・・ ・・・</a:t>
            </a:r>
            <a:endParaRPr lang="en-US" altLang="ja-JP" sz="1000" dirty="0"/>
          </a:p>
          <a:p>
            <a:pPr algn="r"/>
            <a:r>
              <a:rPr kumimoji="1" lang="en-US" altLang="ja-JP" sz="1000" dirty="0"/>
              <a:t>2</a:t>
            </a:r>
            <a:endParaRPr kumimoji="1" lang="ja-JP" altLang="en-US" sz="10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0B62495-FD76-09BC-CDDA-E9607B0CB6C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 bwMode="auto">
          <a:xfrm>
            <a:off x="2700843" y="4617777"/>
            <a:ext cx="35997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E7E627C-DFAA-66D7-06FA-48D057F91564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 bwMode="auto">
          <a:xfrm>
            <a:off x="4500697" y="3475261"/>
            <a:ext cx="0" cy="22850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113673-1326-3034-DB0D-C0BEA61543CB}"/>
              </a:ext>
            </a:extLst>
          </p:cNvPr>
          <p:cNvSpPr txBox="1"/>
          <p:nvPr/>
        </p:nvSpPr>
        <p:spPr>
          <a:xfrm>
            <a:off x="2843159" y="4760656"/>
            <a:ext cx="1581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・・・</a:t>
            </a:r>
            <a:r>
              <a:rPr lang="ja-JP" altLang="en-US" sz="1000" dirty="0"/>
              <a:t> ・・・ ・・・ ・・・ ・・・ ・・・</a:t>
            </a:r>
            <a:endParaRPr lang="en-US" altLang="ja-JP" sz="1000" dirty="0"/>
          </a:p>
          <a:p>
            <a:pPr algn="ctr"/>
            <a:r>
              <a:rPr kumimoji="1" lang="ja-JP" altLang="en-US" sz="1000" dirty="0"/>
              <a:t>・・・</a:t>
            </a:r>
            <a:r>
              <a:rPr lang="ja-JP" altLang="en-US" sz="1000" dirty="0"/>
              <a:t> ・・・ ・・・ ・・・ ・・・ ・・・</a:t>
            </a:r>
            <a:endParaRPr lang="en-US" altLang="ja-JP" sz="1000" dirty="0"/>
          </a:p>
          <a:p>
            <a:pPr algn="ctr"/>
            <a:r>
              <a:rPr lang="ja-JP" altLang="en-US" sz="1000" dirty="0"/>
              <a:t>・・・ ・・・ ・・・ ・・・ ・・・ ・・・</a:t>
            </a:r>
            <a:endParaRPr lang="en-US" altLang="ja-JP" sz="1000" dirty="0"/>
          </a:p>
          <a:p>
            <a:pPr algn="ctr"/>
            <a:r>
              <a:rPr lang="ja-JP" altLang="en-US" sz="1000" dirty="0"/>
              <a:t>・・・ ・・・ ・・・ ・・・ ・・・ ・・・</a:t>
            </a:r>
            <a:endParaRPr lang="en-US" altLang="ja-JP" sz="1000" dirty="0"/>
          </a:p>
          <a:p>
            <a:pPr algn="r"/>
            <a:r>
              <a:rPr kumimoji="1" lang="en-US" altLang="ja-JP" sz="1000" dirty="0"/>
              <a:t>3</a:t>
            </a:r>
            <a:endParaRPr kumimoji="1" lang="ja-JP" altLang="en-US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1FF088-8770-1CE4-C042-78F49FA24416}"/>
              </a:ext>
            </a:extLst>
          </p:cNvPr>
          <p:cNvSpPr txBox="1"/>
          <p:nvPr/>
        </p:nvSpPr>
        <p:spPr>
          <a:xfrm>
            <a:off x="4603134" y="4765574"/>
            <a:ext cx="1581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・・・</a:t>
            </a:r>
            <a:r>
              <a:rPr lang="ja-JP" altLang="en-US" sz="1000" dirty="0"/>
              <a:t> ・・・ ・・・ ・・・ ・・・ ・・・</a:t>
            </a:r>
            <a:endParaRPr lang="en-US" altLang="ja-JP" sz="1000" dirty="0"/>
          </a:p>
          <a:p>
            <a:pPr algn="ctr"/>
            <a:r>
              <a:rPr kumimoji="1" lang="ja-JP" altLang="en-US" sz="1000" dirty="0"/>
              <a:t>・・・</a:t>
            </a:r>
            <a:r>
              <a:rPr lang="ja-JP" altLang="en-US" sz="1000" dirty="0"/>
              <a:t> ・・・ ・・・ ・・・ ・・・ ・・・</a:t>
            </a:r>
            <a:endParaRPr lang="en-US" altLang="ja-JP" sz="1000" dirty="0"/>
          </a:p>
          <a:p>
            <a:pPr algn="ctr"/>
            <a:r>
              <a:rPr lang="ja-JP" altLang="en-US" sz="1000" dirty="0"/>
              <a:t>・・・ ・・・ ・・・ ・・・ ・・・ ・・・</a:t>
            </a:r>
            <a:endParaRPr lang="en-US" altLang="ja-JP" sz="1000" dirty="0"/>
          </a:p>
          <a:p>
            <a:pPr algn="ctr"/>
            <a:r>
              <a:rPr lang="ja-JP" altLang="en-US" sz="1000" dirty="0"/>
              <a:t>・・・ ・・・ ・・・ ・・・ ・・・ ・・・</a:t>
            </a:r>
            <a:endParaRPr lang="en-US" altLang="ja-JP" sz="1000" dirty="0"/>
          </a:p>
          <a:p>
            <a:pPr algn="r"/>
            <a:r>
              <a:rPr kumimoji="1" lang="en-US" altLang="ja-JP" sz="1000" dirty="0"/>
              <a:t>4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276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55465E-004C-41B7-86F9-B6055B157618}" type="slidenum">
              <a:rPr kumimoji="0" lang="ja-JP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ja-JP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ja-JP" altLang="en-US" sz="4000"/>
              <a:t>コンピュータのハードウェア構造</a:t>
            </a:r>
            <a:r>
              <a:rPr lang="en-US" altLang="ja-JP" sz="4000"/>
              <a:t>(1)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570038"/>
            <a:ext cx="7416800" cy="520700"/>
          </a:xfrm>
          <a:noFill/>
        </p:spPr>
        <p:txBody>
          <a:bodyPr/>
          <a:lstStyle/>
          <a:p>
            <a:pPr marL="609600" indent="-609600" eaLnBrk="1" hangingPunct="1"/>
            <a:r>
              <a:rPr lang="ja-JP" altLang="en-US" sz="2400"/>
              <a:t>ノイマン型コンピュータの構成</a:t>
            </a:r>
          </a:p>
        </p:txBody>
      </p:sp>
      <p:pic>
        <p:nvPicPr>
          <p:cNvPr id="10245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2314575"/>
            <a:ext cx="76803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027"/>
          <p:cNvSpPr>
            <a:spLocks noChangeArrowheads="1"/>
          </p:cNvSpPr>
          <p:nvPr/>
        </p:nvSpPr>
        <p:spPr bwMode="auto">
          <a:xfrm>
            <a:off x="1644650" y="5402263"/>
            <a:ext cx="6767513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ja-JP" altLang="en-US" sz="1800"/>
              <a:t>演算アーキテクチャ　・・・第３章</a:t>
            </a:r>
            <a:endParaRPr lang="en-US" altLang="ja-JP" sz="1800"/>
          </a:p>
          <a:p>
            <a:pPr eaLnBrk="1" hangingPunct="1">
              <a:lnSpc>
                <a:spcPct val="90000"/>
              </a:lnSpc>
            </a:pPr>
            <a:r>
              <a:rPr lang="ja-JP" altLang="en-US" sz="1800"/>
              <a:t>制御アーキテクチャ　・・・第４章</a:t>
            </a:r>
            <a:endParaRPr lang="en-US" altLang="ja-JP" sz="1800"/>
          </a:p>
          <a:p>
            <a:pPr eaLnBrk="1" hangingPunct="1">
              <a:lnSpc>
                <a:spcPct val="90000"/>
              </a:lnSpc>
            </a:pPr>
            <a:r>
              <a:rPr lang="ja-JP" altLang="en-US" sz="1800"/>
              <a:t>メモリアーキテクチャ　・・・最小限にとどめ，詳細は他書に譲る</a:t>
            </a:r>
            <a:endParaRPr lang="en-US" altLang="ja-JP" sz="1800"/>
          </a:p>
          <a:p>
            <a:pPr eaLnBrk="1" hangingPunct="1">
              <a:lnSpc>
                <a:spcPct val="90000"/>
              </a:lnSpc>
            </a:pPr>
            <a:r>
              <a:rPr lang="ja-JP" altLang="en-US" sz="1800"/>
              <a:t>入出力アーキテクチャ　・・・簡単に解説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6591300" y="47609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/>
              <a:t>*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platex $(base).tex; dvipsk -D $(res) -E -o $(base).ps $(base).dvi"/>
  <p:tag name="EXTERNALEDITCOMMAND" val="notepad %"/>
  <p:tag name="GHOSTSCRIPTCOMMAND" val="gswin32c -dWINKANJ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552"/>
  <p:tag name="DEFAULTHEIGHT" val="4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fleqn]{jarticle}\pagestyle{empty}&#10;\textwidth=90mm&#10;\begin{document}&#10;\baselineskip = 5mm&#10;&#10;\begin{center}&#10;%\vspace{5mm}&#10;\begin{enumerate}&#10;\item 2 進数 0111 0000 1000 0111 を 4 桁の 16 進数，および 10 進数で表せ．&#10;\item 16 進数 \#200B を 16 桁の 2 進数，および 10 進数で表せ．&#10;\item 10 進数 30000 を 16 桁の 2 進数，および 4 桁の 16 進数で表せ．&#10;\item 10 進数 --30000 を 16 桁の 2 の補数表現，および 4 桁の 16 進数で表せ．&#10;\end{enumerate}&#10;\end{center}&#10;&#10;\end{document}&#10;"/>
  <p:tag name="EXTERNALNAME" val="txp_fig"/>
  <p:tag name="BLEND" val="False"/>
  <p:tag name="TRANSPARENT" val="False"/>
  <p:tag name="KEEPFILES" val="True"/>
  <p:tag name="DEBUGPAUSE" val="False"/>
  <p:tag name="RESOLUTION" val="1200"/>
  <p:tag name="TIMEOUT" val="(none)"/>
  <p:tag name="BOXWIDTH" val="552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619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fleqn]{jarticle}\pagestyle{empty}&#10;\textwidth=90mm&#10;\begin{document}&#10;\baselineskip = 5mm&#10;&#10;\begin{center}&#10;%\vspace{5mm}&#10;\begin{enumerate}&#10;\item 2 進数 0111 0000 1000 0111 を 4 桁の 16 進数，および 10 進数で表せ．&#10;\item 16 進数 \#200B を 16 桁の 2 進数，および 10 進数で表せ．&#10;\item 10 進数 30000 を 16 桁の 2 進数，および 4 桁の 16 進数で表せ．&#10;\item 10 進数 --30000 を 16 桁の 2 の補数表現，および 4 桁の 16 進数で表せ．&#10;\end{enumerate}&#10;\end{center}&#10;&#10;\end{document}&#10;"/>
  <p:tag name="EXTERNALNAME" val="txp_fig"/>
  <p:tag name="BLEND" val="False"/>
  <p:tag name="TRANSPARENT" val="False"/>
  <p:tag name="KEEPFILES" val="True"/>
  <p:tag name="DEBUGPAUSE" val="False"/>
  <p:tag name="RESOLUTION" val="1200"/>
  <p:tag name="TIMEOUT" val="(none)"/>
  <p:tag name="BOXWIDTH" val="552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61915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18047</TotalTime>
  <Words>2151</Words>
  <Application>Microsoft Office PowerPoint</Application>
  <PresentationFormat>画面に合わせる (4:3)</PresentationFormat>
  <Paragraphs>365</Paragraphs>
  <Slides>31</Slides>
  <Notes>20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ＭＳ Ｐゴシック</vt:lpstr>
      <vt:lpstr>Courier New</vt:lpstr>
      <vt:lpstr>Tahoma</vt:lpstr>
      <vt:lpstr>Times New Roman</vt:lpstr>
      <vt:lpstr>Wingdings</vt:lpstr>
      <vt:lpstr>Blends</vt:lpstr>
      <vt:lpstr>ビットマップ イメージ</vt:lpstr>
      <vt:lpstr>コンピュータアーキテクチャ 基礎論</vt:lpstr>
      <vt:lpstr>コンピュータの普及</vt:lpstr>
      <vt:lpstr>コンピュータアーキテクチャとは何か？</vt:lpstr>
      <vt:lpstr>本講義 “コンピュータアーキテクチャ” の目的</vt:lpstr>
      <vt:lpstr>本講義の指針</vt:lpstr>
      <vt:lpstr>講義予定</vt:lpstr>
      <vt:lpstr>受講上の注意</vt:lpstr>
      <vt:lpstr>受講上の注意(cont.)</vt:lpstr>
      <vt:lpstr>コンピュータのハードウェア構造(1)</vt:lpstr>
      <vt:lpstr>コンピュータのハードウェア構造(2)</vt:lpstr>
      <vt:lpstr>コンピュータの階層レベル</vt:lpstr>
      <vt:lpstr>ハードウェアの発展と設計技術</vt:lpstr>
      <vt:lpstr>２進数の表現 （4 ビットの例）</vt:lpstr>
      <vt:lpstr>数の表現</vt:lpstr>
      <vt:lpstr>演習問題 1.1 </vt:lpstr>
      <vt:lpstr>演習問題 1.2</vt:lpstr>
      <vt:lpstr>１ワード（語， Word）</vt:lpstr>
      <vt:lpstr>COMET II のプログラミングモデル</vt:lpstr>
      <vt:lpstr>逐次制御方式</vt:lpstr>
      <vt:lpstr>逐次制御方式のプログラム例</vt:lpstr>
      <vt:lpstr>逐次制御方式による計算</vt:lpstr>
      <vt:lpstr>逐次制御方式による計算</vt:lpstr>
      <vt:lpstr>逐次制御方式による計算</vt:lpstr>
      <vt:lpstr>機械語レベルの命令形式</vt:lpstr>
      <vt:lpstr>ニモニックレベルの命令形式</vt:lpstr>
      <vt:lpstr>逐次制御方式のプログラム例</vt:lpstr>
      <vt:lpstr>逐次制御方式による計算</vt:lpstr>
      <vt:lpstr>逐次制御方式による計算</vt:lpstr>
      <vt:lpstr>逐次制御方式による計算</vt:lpstr>
      <vt:lpstr>機械語レベルの命令形式</vt:lpstr>
      <vt:lpstr>ニモニックレベルの命令形式</vt:lpstr>
    </vt:vector>
  </TitlesOfParts>
  <Company>東京都立大学工学部電子情報工学科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ｽﾗｲﾄﾞ ﾀｲﾄﾙなし</dc:title>
  <dc:creator>rikita</dc:creator>
  <cp:lastModifiedBy>仙汰郎 佐倉</cp:lastModifiedBy>
  <cp:revision>319</cp:revision>
  <cp:lastPrinted>2019-04-07T23:07:08Z</cp:lastPrinted>
  <dcterms:created xsi:type="dcterms:W3CDTF">2000-06-08T06:07:22Z</dcterms:created>
  <dcterms:modified xsi:type="dcterms:W3CDTF">2024-04-08T02:57:23Z</dcterms:modified>
</cp:coreProperties>
</file>