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24D6A-9776-C578-CD85-1A7A2916D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0842F-0BC8-E79E-7F36-521E5F513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2DA7C-B098-3286-0041-9AFE9FF6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2CFC-283F-4FE4-AF6A-CA797B631E47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6AFA1-F598-81F1-A4A6-76154598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2FAC6-943D-9D71-AB85-A8C9A3430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78F9-8EDF-4864-975C-3BA75645C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8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E93E-46DD-297D-96B6-130E936E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14E0E-1B89-B5EE-2423-08794593F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B355D-7AE1-CA0E-0B88-7EC5DCFA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2CFC-283F-4FE4-AF6A-CA797B631E47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A7796-19CB-7FA4-1896-E1D78F1C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327A0-B913-ECC2-AA9A-E686CC7D6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78F9-8EDF-4864-975C-3BA75645C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09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375BB8-5C0E-7510-415B-6F6AFB77A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A09DB-59E6-E14E-7988-C9315915F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E1119-2D36-A7D1-C99F-C1671464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2CFC-283F-4FE4-AF6A-CA797B631E47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4156F-0659-9E8F-4819-6C98C5310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661AD-8E24-26D9-1453-5E37237D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78F9-8EDF-4864-975C-3BA75645C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18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D27A6-2E75-3AB0-6076-C2124F705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E9FA0-23E1-5BF2-DB23-0B939749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37CB8-719B-4B1E-FCE9-326A71B51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2CFC-283F-4FE4-AF6A-CA797B631E47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C2B62-A3B5-E70A-BD47-BD71DEC1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B188A-040C-FBEA-CAD8-A7104090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78F9-8EDF-4864-975C-3BA75645C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47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70760-63D2-E8D4-7E1B-1A4359A60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E7E32-F5E5-56E9-7BED-4C25C4F13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FB841-952E-24EA-C85D-39D1EF068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2CFC-283F-4FE4-AF6A-CA797B631E47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EDDC8-7D79-BFEC-4AB5-E7BB65A27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1F7B2-8C8B-1530-0210-AA4F9545C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78F9-8EDF-4864-975C-3BA75645C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23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4EE95-616C-25A2-7325-D5B4FBAF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04ED-8604-EB75-5ED9-018B2A1F1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FE3CB-6E8F-972D-E2ED-8FF97896F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ABA45-CCD5-B195-6AB5-7856BAB2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2CFC-283F-4FE4-AF6A-CA797B631E47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AE41F-E858-782A-7F43-B48583CD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8E72B-ACD9-C14F-2AAD-D739CCFF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78F9-8EDF-4864-975C-3BA75645C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21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37D4-E12F-774E-6218-7F2D165B2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1CBF9-F86C-FC4C-C2CD-764271511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A4EF9-C2C2-E2CE-8166-9FEDBDE12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71804B-F149-FA51-BB73-5CCE397AB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DE7D01-B635-5FA8-80EE-73051D340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704C9-BDFC-934C-A525-86298FA4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2CFC-283F-4FE4-AF6A-CA797B631E47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00AF4E-076E-FE4E-1058-0F02352D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C9F7D-2E30-A1B5-B7F8-BC6B2263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78F9-8EDF-4864-975C-3BA75645C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51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9911-7DAF-C21E-8B9A-673CD449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3F3C0-2BC2-4F0E-456D-2A293386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2CFC-283F-4FE4-AF6A-CA797B631E47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2CC39-534E-BBED-8244-D5DE470A7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5F57E-4424-E7B4-0D75-32EA3C86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78F9-8EDF-4864-975C-3BA75645C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71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27E71-7294-9640-EA78-EF07F85D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2CFC-283F-4FE4-AF6A-CA797B631E47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AABE2-0E26-9FF9-C1EB-CA8E5BF7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8FA6D-C3F2-04B6-D5EC-A2954E32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78F9-8EDF-4864-975C-3BA75645C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74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CD366-FC1D-904E-F779-1B6601F8D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2CDEA-3BD4-2467-CA88-6BE038C15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CDE0A-362D-8596-25CA-2CC724E0C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71557-BE70-2672-9E2E-305340D2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2CFC-283F-4FE4-AF6A-CA797B631E47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6AA66-0876-994E-122A-C9F0EB58D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F6975-272E-632D-9771-6BDCAD8F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78F9-8EDF-4864-975C-3BA75645C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77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1866-4538-EBE5-6881-143FC4AF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1BA6C-9826-901F-1365-E12BAA82B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7E9CE-8E5B-F243-B420-74B67DCC6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C0391-CD9B-A90D-92AB-09CB1B19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2CFC-283F-4FE4-AF6A-CA797B631E47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507B9-1144-0722-EAC0-5D128A92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123DC-EE75-D158-604B-F53DEBEF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78F9-8EDF-4864-975C-3BA75645C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80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D0C5E-1995-5A1B-5C02-4D1883AD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6527B-6F79-4B74-1786-04DBFA236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97035-526E-FA63-48FB-2B5EA678B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D2CFC-283F-4FE4-AF6A-CA797B631E47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37E7C-31C6-6CA0-5FF5-7B6BB7031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68011-A8A4-0450-762A-48D7306CE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278F9-8EDF-4864-975C-3BA75645C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62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6F940-2C78-A5FE-C73B-9476426AA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8838"/>
            <a:ext cx="9144000" cy="2387600"/>
          </a:xfrm>
        </p:spPr>
        <p:txBody>
          <a:bodyPr/>
          <a:lstStyle/>
          <a:p>
            <a:r>
              <a:rPr lang="en-US" b="0" i="0" dirty="0">
                <a:effectLst/>
                <a:latin typeface="fkGroteskNeue"/>
              </a:rPr>
              <a:t>Superstore Sales </a:t>
            </a:r>
            <a:r>
              <a:rPr lang="en-US" b="0" i="0">
                <a:effectLst/>
                <a:latin typeface="fkGroteskNeue"/>
              </a:rPr>
              <a:t>Dashboard Insights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49172-92F1-4750-1260-0BE58938C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248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F484-D7E7-69BF-6B64-DAC91ECF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F36B76-71D6-2916-F250-2A7D09C51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4461" y="0"/>
            <a:ext cx="12256461" cy="6858000"/>
          </a:xfrm>
        </p:spPr>
      </p:pic>
    </p:spTree>
    <p:extLst>
      <p:ext uri="{BB962C8B-B14F-4D97-AF65-F5344CB8AC3E}">
        <p14:creationId xmlns:p14="http://schemas.microsoft.com/office/powerpoint/2010/main" val="308273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A255-B0F5-1F89-C94A-F1DF32EB4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448" y="868045"/>
            <a:ext cx="6504432" cy="448691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B401B-DFA5-ACBC-843C-CBA66DB34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12" y="402337"/>
            <a:ext cx="10933176" cy="5847778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sz="1400" b="1" i="0" dirty="0">
                <a:effectLst/>
                <a:latin typeface="fkGroteskNeue"/>
              </a:rPr>
              <a:t>Overall Performance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fkGroteskNeue"/>
              </a:rPr>
              <a:t>Sales have shown a steady upward trend over the analyzed period, with the Technology category leading growth.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fkGroteskNeue"/>
              </a:rPr>
              <a:t>Profit is highest in the Technology segment, while Furniture shows the lowest profit margins.</a:t>
            </a:r>
          </a:p>
          <a:p>
            <a:pPr algn="l">
              <a:buNone/>
            </a:pPr>
            <a:r>
              <a:rPr lang="en-US" sz="1400" b="1" i="0" dirty="0">
                <a:effectLst/>
                <a:latin typeface="fkGroteskNeue"/>
              </a:rPr>
              <a:t>Key Insights</a:t>
            </a:r>
          </a:p>
          <a:p>
            <a:pPr>
              <a:buFont typeface="+mj-lt"/>
              <a:buAutoNum type="arabicPeriod"/>
            </a:pPr>
            <a:r>
              <a:rPr lang="en-US" sz="1000" b="1" dirty="0">
                <a:latin typeface="fkGroteskNeue"/>
              </a:rPr>
              <a:t>West region consistently had the highest sales</a:t>
            </a:r>
            <a:r>
              <a:rPr lang="en-US" sz="1000" dirty="0">
                <a:latin typeface="fkGroteskNeue"/>
              </a:rPr>
              <a:t> from </a:t>
            </a:r>
            <a:r>
              <a:rPr lang="en-US" sz="1000" b="1" dirty="0">
                <a:latin typeface="fkGroteskNeue"/>
              </a:rPr>
              <a:t>Q3 2021 to Q2 2022</a:t>
            </a:r>
            <a:r>
              <a:rPr lang="en-US" sz="1000" dirty="0">
                <a:latin typeface="fkGroteskNeue"/>
              </a:rPr>
              <a:t>, indicating strong customer engagement and market penetration in that region.</a:t>
            </a:r>
          </a:p>
          <a:p>
            <a:pPr>
              <a:buFont typeface="+mj-lt"/>
              <a:buAutoNum type="arabicPeriod"/>
            </a:pPr>
            <a:r>
              <a:rPr lang="en-US" sz="1000" dirty="0">
                <a:latin typeface="fkGroteskNeue"/>
              </a:rPr>
              <a:t>The </a:t>
            </a:r>
            <a:r>
              <a:rPr lang="en-US" sz="1000" b="1" dirty="0">
                <a:latin typeface="fkGroteskNeue"/>
              </a:rPr>
              <a:t>Technology category had the highest profit margins</a:t>
            </a:r>
            <a:r>
              <a:rPr lang="en-US" sz="1000" dirty="0">
                <a:latin typeface="fkGroteskNeue"/>
              </a:rPr>
              <a:t> across all regions, suggesting it is the most lucrative product category despite not always having the highest sales volume.</a:t>
            </a:r>
          </a:p>
          <a:p>
            <a:pPr>
              <a:buFont typeface="+mj-lt"/>
              <a:buAutoNum type="arabicPeriod"/>
            </a:pPr>
            <a:r>
              <a:rPr lang="en-US" sz="1000" b="1" dirty="0">
                <a:latin typeface="fkGroteskNeue"/>
              </a:rPr>
              <a:t>Furniture sales dropped significantly in Q4 2021</a:t>
            </a:r>
            <a:r>
              <a:rPr lang="en-US" sz="1000" dirty="0">
                <a:latin typeface="fkGroteskNeue"/>
              </a:rPr>
              <a:t>, possibly due to reduced demand or supply chain issues, despite increased promotional efforts during that period.</a:t>
            </a:r>
          </a:p>
          <a:p>
            <a:pPr>
              <a:buFont typeface="+mj-lt"/>
              <a:buAutoNum type="arabicPeriod"/>
            </a:pPr>
            <a:r>
              <a:rPr lang="en-US" sz="1000" dirty="0">
                <a:latin typeface="fkGroteskNeue"/>
              </a:rPr>
              <a:t>The </a:t>
            </a:r>
            <a:r>
              <a:rPr lang="en-US" sz="1000" b="1" dirty="0">
                <a:latin typeface="fkGroteskNeue"/>
              </a:rPr>
              <a:t>South region showed steady growth in overall sales</a:t>
            </a:r>
            <a:r>
              <a:rPr lang="en-US" sz="1000" dirty="0">
                <a:latin typeface="fkGroteskNeue"/>
              </a:rPr>
              <a:t> over time, but </a:t>
            </a:r>
            <a:r>
              <a:rPr lang="en-US" sz="1000" b="1" dirty="0">
                <a:latin typeface="fkGroteskNeue"/>
              </a:rPr>
              <a:t>profit margins remained lower</a:t>
            </a:r>
            <a:r>
              <a:rPr lang="en-US" sz="1000" dirty="0">
                <a:latin typeface="fkGroteskNeue"/>
              </a:rPr>
              <a:t>, indicating higher costs or more discounts applied in that area.</a:t>
            </a:r>
          </a:p>
          <a:p>
            <a:pPr algn="l">
              <a:buNone/>
            </a:pPr>
            <a:r>
              <a:rPr lang="en-US" sz="1400" b="1" i="0" dirty="0">
                <a:effectLst/>
                <a:latin typeface="fkGroteskNeue"/>
              </a:rPr>
              <a:t>Visual Highlights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fkGroteskNeue"/>
              </a:rPr>
              <a:t>Line Chart: Sales growth over time, with Technology outpacing other categories.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>
                <a:latin typeface="fkGroteskNeue"/>
              </a:rPr>
              <a:t>Donut</a:t>
            </a:r>
            <a:r>
              <a:rPr lang="en-US" sz="1200" b="0" i="0" dirty="0">
                <a:effectLst/>
                <a:latin typeface="fkGroteskNeue"/>
              </a:rPr>
              <a:t> Chart: </a:t>
            </a:r>
            <a:r>
              <a:rPr lang="en-US" sz="1200" dirty="0">
                <a:latin typeface="fkGroteskNeue"/>
              </a:rPr>
              <a:t>D</a:t>
            </a:r>
            <a:r>
              <a:rPr lang="en-US" sz="1200" b="0" i="0" dirty="0">
                <a:effectLst/>
                <a:latin typeface="fkGroteskNeue"/>
              </a:rPr>
              <a:t>isplaying sales distribution among categories.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fkGroteskNeue"/>
              </a:rPr>
              <a:t>Bar Chart: Sales by Region, comparing profits and sales across different regions.</a:t>
            </a:r>
          </a:p>
        </p:txBody>
      </p:sp>
    </p:spTree>
    <p:extLst>
      <p:ext uri="{BB962C8B-B14F-4D97-AF65-F5344CB8AC3E}">
        <p14:creationId xmlns:p14="http://schemas.microsoft.com/office/powerpoint/2010/main" val="1062279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fkGroteskNeue</vt:lpstr>
      <vt:lpstr>Office Theme</vt:lpstr>
      <vt:lpstr>Superstore Sales Dashboard Insights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Suraj Rajvanshi</dc:creator>
  <cp:lastModifiedBy>Suraj Rajvanshi</cp:lastModifiedBy>
  <cp:revision>2</cp:revision>
  <dcterms:created xsi:type="dcterms:W3CDTF">2025-05-13T17:22:31Z</dcterms:created>
  <dcterms:modified xsi:type="dcterms:W3CDTF">2025-05-23T15:28:58Z</dcterms:modified>
</cp:coreProperties>
</file>