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8"/>
  </p:notesMasterIdLst>
  <p:sldIdLst>
    <p:sldId id="278" r:id="rId5"/>
    <p:sldId id="297" r:id="rId6"/>
    <p:sldId id="291" r:id="rId7"/>
    <p:sldId id="292" r:id="rId8"/>
    <p:sldId id="294" r:id="rId9"/>
    <p:sldId id="281" r:id="rId10"/>
    <p:sldId id="283" r:id="rId11"/>
    <p:sldId id="284" r:id="rId12"/>
    <p:sldId id="296" r:id="rId13"/>
    <p:sldId id="285" r:id="rId14"/>
    <p:sldId id="288" r:id="rId15"/>
    <p:sldId id="290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8E572-7248-4565-ABDA-47E61E9D23D6}" v="4" dt="2023-08-15T12:47:2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7" autoAdjust="0"/>
    <p:restoredTop sz="85342" autoAdjust="0"/>
  </p:normalViewPr>
  <p:slideViewPr>
    <p:cSldViewPr snapToGrid="0">
      <p:cViewPr varScale="1">
        <p:scale>
          <a:sx n="107" d="100"/>
          <a:sy n="107" d="100"/>
        </p:scale>
        <p:origin x="38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8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openxmlformats.org/officeDocument/2006/relationships/image" Target="../media/image13.emf"/><Relationship Id="rId4" Type="http://schemas.microsoft.com/office/2007/relationships/hdphoto" Target="../media/hdphoto2.wdp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-lecture-notes/qtm151_fall_2023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6.wdp"/><Relationship Id="rId7" Type="http://schemas.microsoft.com/office/2007/relationships/hdphoto" Target="../media/hdphoto9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microsoft.com/office/2007/relationships/hdphoto" Target="../media/hdphoto7.wdp"/><Relationship Id="rId9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" y="9842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QTM 151:</a:t>
            </a:r>
            <a:br>
              <a:rPr lang="en-US" dirty="0"/>
            </a:br>
            <a:r>
              <a:rPr lang="en-US" dirty="0"/>
              <a:t>Lecture 1 - Reviewing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9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September 3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45064-71DB-8D47-443E-DF5CDFFC0834}"/>
              </a:ext>
            </a:extLst>
          </p:cNvPr>
          <p:cNvSpPr txBox="1"/>
          <p:nvPr/>
        </p:nvSpPr>
        <p:spPr>
          <a:xfrm>
            <a:off x="5466565" y="289510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77915B-3B36-5FA2-077A-5870CE962B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0875"/>
          <a:stretch/>
        </p:blipFill>
        <p:spPr>
          <a:xfrm>
            <a:off x="1301687" y="3568949"/>
            <a:ext cx="3556000" cy="46151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D743CD-0E93-58DB-D89C-70D469E6C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2229"/>
          <a:stretch/>
        </p:blipFill>
        <p:spPr>
          <a:xfrm>
            <a:off x="5431840" y="3414474"/>
            <a:ext cx="3556000" cy="18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389083" y="1431126"/>
            <a:ext cx="5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“</a:t>
            </a:r>
            <a:r>
              <a:rPr lang="en-US" sz="2000" dirty="0" err="1"/>
              <a:t>Github</a:t>
            </a:r>
            <a:r>
              <a:rPr lang="en-US" sz="2000" dirty="0"/>
              <a:t> Tutorial 2”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0DD7-BB7E-CAC5-492B-CD6C7331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8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about Cloning/Forking/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700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C385-BAFC-E656-0184-4A378497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1EA7-1D99-1B2D-E9F1-42108A9E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7" y="1825625"/>
            <a:ext cx="10913164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difference between cloning and forking a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removed cloned repos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GitHub workflow</a:t>
            </a:r>
            <a:r>
              <a:rPr lang="en-US" dirty="0"/>
              <a:t>: change, commit, push, fetch, pull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keep a forked repository updated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what a </a:t>
            </a:r>
            <a:r>
              <a:rPr lang="en-US" b="1" dirty="0"/>
              <a:t>virtual environment </a:t>
            </a:r>
            <a:r>
              <a:rPr lang="en-US" dirty="0"/>
              <a:t>is and how to create one (maybe)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6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7960-11E1-0FCE-CC60-6793B0F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access and edit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6D2B-14FC-5B92-7C04-9338688F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Access:</a:t>
            </a:r>
            <a:r>
              <a:rPr lang="en-US" dirty="0"/>
              <a:t> download a remote GitHub repository to your local computer to facilitate.</a:t>
            </a:r>
          </a:p>
          <a:p>
            <a:endParaRPr lang="en-US" b="1" dirty="0"/>
          </a:p>
          <a:p>
            <a:r>
              <a:rPr lang="en-US" b="1" dirty="0"/>
              <a:t>Edit:</a:t>
            </a:r>
            <a:r>
              <a:rPr lang="en-US" dirty="0"/>
              <a:t> make local changes to the repository and update them to the cloud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 are two ways to </a:t>
            </a:r>
            <a:r>
              <a:rPr lang="en-US" b="1" u="sng" dirty="0"/>
              <a:t>access</a:t>
            </a:r>
            <a:r>
              <a:rPr lang="en-US" b="1" dirty="0"/>
              <a:t> the repository: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Forking—We will use forking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20598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B3BA-3D6B-C815-8343-D0171B3C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51711"/>
            <a:ext cx="6627512" cy="3868196"/>
          </a:xfrm>
        </p:spPr>
        <p:txBody>
          <a:bodyPr>
            <a:normAutofit/>
          </a:bodyPr>
          <a:lstStyle/>
          <a:p>
            <a:r>
              <a:rPr lang="en-US" dirty="0"/>
              <a:t>Makes a local copy of a repository (which will be linked to the online copy)</a:t>
            </a:r>
          </a:p>
          <a:p>
            <a:endParaRPr lang="en-US" dirty="0"/>
          </a:p>
          <a:p>
            <a:r>
              <a:rPr lang="en-US" dirty="0"/>
              <a:t>Think of it as </a:t>
            </a:r>
            <a:r>
              <a:rPr lang="en-US" b="1" dirty="0"/>
              <a:t>downloading</a:t>
            </a:r>
            <a:r>
              <a:rPr lang="en-US" dirty="0"/>
              <a:t> a repository onto your local computer.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have permissions, you can </a:t>
            </a:r>
            <a:r>
              <a:rPr lang="en-US" b="1" dirty="0">
                <a:solidFill>
                  <a:srgbClr val="FF0000"/>
                </a:solidFill>
              </a:rPr>
              <a:t>overwrite</a:t>
            </a:r>
            <a:r>
              <a:rPr lang="en-US" dirty="0"/>
              <a:t> the content of the remote repository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2A5D2-74B9-3C88-00C8-272FF53C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7275"/>
            <a:ext cx="5859781" cy="1199651"/>
          </a:xfrm>
        </p:spPr>
        <p:txBody>
          <a:bodyPr>
            <a:normAutofit/>
          </a:bodyPr>
          <a:lstStyle/>
          <a:p>
            <a:pPr defTabSz="466344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Cloning</a:t>
            </a:r>
            <a:endParaRPr lang="en-US" sz="80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97653CE-7D68-23D5-8D75-54354692841F}"/>
              </a:ext>
            </a:extLst>
          </p:cNvPr>
          <p:cNvSpPr/>
          <p:nvPr/>
        </p:nvSpPr>
        <p:spPr>
          <a:xfrm>
            <a:off x="8075985" y="88090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CF032560-0405-14A9-B153-DE40148F1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224436" y="167644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5A33E8F5-79EB-162D-AE2F-C14DD93A5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834710" y="217894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urple github 10 icon - Free purple site logo icons">
            <a:extLst>
              <a:ext uri="{FF2B5EF4-FFF2-40B4-BE49-F238E27FC236}">
                <a16:creationId xmlns:a16="http://schemas.microsoft.com/office/drawing/2014/main" id="{55D848EA-7A66-CF00-9062-4E3B1EA3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85" y="242385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A6E81704-691B-6C4C-8F3F-37C4ED85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9081506" y="132898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947DAF4F-9504-899C-2EB8-13D2AA3F7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2539" y="4424632"/>
            <a:ext cx="1669584" cy="1669584"/>
          </a:xfrm>
          <a:prstGeom prst="rect">
            <a:avLst/>
          </a:prstGeom>
        </p:spPr>
      </p:pic>
      <p:sp>
        <p:nvSpPr>
          <p:cNvPr id="17" name="Down Arrow 38">
            <a:extLst>
              <a:ext uri="{FF2B5EF4-FFF2-40B4-BE49-F238E27FC236}">
                <a16:creationId xmlns:a16="http://schemas.microsoft.com/office/drawing/2014/main" id="{4344A5C6-7F16-AA8C-9BE8-D2021F4BA307}"/>
              </a:ext>
            </a:extLst>
          </p:cNvPr>
          <p:cNvSpPr/>
          <p:nvPr/>
        </p:nvSpPr>
        <p:spPr>
          <a:xfrm>
            <a:off x="9427774" y="3595544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A9A057-8517-1E1E-8C78-21478BFC1CC3}"/>
              </a:ext>
            </a:extLst>
          </p:cNvPr>
          <p:cNvCxnSpPr/>
          <p:nvPr/>
        </p:nvCxnSpPr>
        <p:spPr>
          <a:xfrm>
            <a:off x="9312449" y="-708660"/>
            <a:ext cx="601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DDE3-8637-8481-72F3-8BE18C07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78E3-E9B4-03B7-4E3F-6A1A3C58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Creates your own copy of a repository in your remote GitHub page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own copy means that you will be able to </a:t>
            </a:r>
            <a:r>
              <a:rPr lang="en-US" b="1" dirty="0"/>
              <a:t>contribute changes to your copy</a:t>
            </a:r>
            <a:r>
              <a:rPr lang="en-US" dirty="0"/>
              <a:t> of the repository without affecting the original repository!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50F5282-3D3B-D401-0A87-B117E5502D95}"/>
              </a:ext>
            </a:extLst>
          </p:cNvPr>
          <p:cNvGrpSpPr/>
          <p:nvPr/>
        </p:nvGrpSpPr>
        <p:grpSpPr>
          <a:xfrm>
            <a:off x="1740309" y="196644"/>
            <a:ext cx="9281652" cy="6184806"/>
            <a:chOff x="1018696" y="410512"/>
            <a:chExt cx="10032683" cy="60294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8FCCCFF8-7B66-0E07-9E14-7198177BE7B6}"/>
                </a:ext>
              </a:extLst>
            </p:cNvPr>
            <p:cNvSpPr/>
            <p:nvPr/>
          </p:nvSpPr>
          <p:spPr>
            <a:xfrm>
              <a:off x="1170467" y="410512"/>
              <a:ext cx="3617663" cy="274158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12" descr="Project Jupyter | Home">
              <a:extLst>
                <a:ext uri="{FF2B5EF4-FFF2-40B4-BE49-F238E27FC236}">
                  <a16:creationId xmlns:a16="http://schemas.microsoft.com/office/drawing/2014/main" id="{A54DFC17-7EAB-7516-AF9C-92A22A94E8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1430017" y="1277482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Project Jupyter | Home">
              <a:extLst>
                <a:ext uri="{FF2B5EF4-FFF2-40B4-BE49-F238E27FC236}">
                  <a16:creationId xmlns:a16="http://schemas.microsoft.com/office/drawing/2014/main" id="{026427D4-9503-87C9-BFA0-532E70AA7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231166" y="1749854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Purple github 10 icon - Free purple site logo icons">
              <a:extLst>
                <a:ext uri="{FF2B5EF4-FFF2-40B4-BE49-F238E27FC236}">
                  <a16:creationId xmlns:a16="http://schemas.microsoft.com/office/drawing/2014/main" id="{A624AB1A-6DDB-2EB5-5626-EF794419E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96" y="1317620"/>
              <a:ext cx="747519" cy="74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roject Jupyter | Home">
              <a:extLst>
                <a:ext uri="{FF2B5EF4-FFF2-40B4-BE49-F238E27FC236}">
                  <a16:creationId xmlns:a16="http://schemas.microsoft.com/office/drawing/2014/main" id="{54C0FD35-28C9-3585-37F8-A2C3747660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324609" y="841583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1B966F49-1674-86BC-E459-7ACB17DCF096}"/>
                </a:ext>
              </a:extLst>
            </p:cNvPr>
            <p:cNvSpPr/>
            <p:nvPr/>
          </p:nvSpPr>
          <p:spPr>
            <a:xfrm>
              <a:off x="3501251" y="3578384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2" descr="Project Jupyter | Home">
              <a:extLst>
                <a:ext uri="{FF2B5EF4-FFF2-40B4-BE49-F238E27FC236}">
                  <a16:creationId xmlns:a16="http://schemas.microsoft.com/office/drawing/2014/main" id="{FCCE780D-E564-A7E1-278D-078F83D993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3649702" y="4373924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Project Jupyter | Home">
              <a:extLst>
                <a:ext uri="{FF2B5EF4-FFF2-40B4-BE49-F238E27FC236}">
                  <a16:creationId xmlns:a16="http://schemas.microsoft.com/office/drawing/2014/main" id="{8E525F59-282D-B115-C720-6E196B4C8B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259976" y="4876423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Purple github 10 icon - Free purple site logo icons">
              <a:extLst>
                <a:ext uri="{FF2B5EF4-FFF2-40B4-BE49-F238E27FC236}">
                  <a16:creationId xmlns:a16="http://schemas.microsoft.com/office/drawing/2014/main" id="{9DCBE8EF-1C2D-3254-4F40-EE5A06DAC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251" y="5121336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Project Jupyter | Home">
              <a:extLst>
                <a:ext uri="{FF2B5EF4-FFF2-40B4-BE49-F238E27FC236}">
                  <a16:creationId xmlns:a16="http://schemas.microsoft.com/office/drawing/2014/main" id="{CD76D1F4-E4E2-C290-8DCC-61C9B9FC0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506772" y="4026465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56DD29C7-E8F7-95E6-0B5F-DB2D551F3B53}"/>
                </a:ext>
              </a:extLst>
            </p:cNvPr>
            <p:cNvSpPr/>
            <p:nvPr/>
          </p:nvSpPr>
          <p:spPr>
            <a:xfrm>
              <a:off x="7370328" y="3552798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2" descr="Project Jupyter | Home">
              <a:extLst>
                <a:ext uri="{FF2B5EF4-FFF2-40B4-BE49-F238E27FC236}">
                  <a16:creationId xmlns:a16="http://schemas.microsoft.com/office/drawing/2014/main" id="{0DAF19B0-761F-0162-74A2-E1DEBD57A7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7518779" y="4348338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Project Jupyter | Home">
              <a:extLst>
                <a:ext uri="{FF2B5EF4-FFF2-40B4-BE49-F238E27FC236}">
                  <a16:creationId xmlns:a16="http://schemas.microsoft.com/office/drawing/2014/main" id="{B42D7A9E-065A-ADB2-23FF-3668CBE15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129053" y="4850837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Purple github 10 icon - Free purple site logo icons">
              <a:extLst>
                <a:ext uri="{FF2B5EF4-FFF2-40B4-BE49-F238E27FC236}">
                  <a16:creationId xmlns:a16="http://schemas.microsoft.com/office/drawing/2014/main" id="{E12B1A96-4F30-C7EC-CA5E-BC9DE731C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328" y="5095750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Project Jupyter | Home">
              <a:extLst>
                <a:ext uri="{FF2B5EF4-FFF2-40B4-BE49-F238E27FC236}">
                  <a16:creationId xmlns:a16="http://schemas.microsoft.com/office/drawing/2014/main" id="{5FB8D940-3080-419C-32A3-DE02BF26AF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375849" y="4000879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50071C-F2C4-789F-5296-02B09C96FF74}"/>
                </a:ext>
              </a:extLst>
            </p:cNvPr>
            <p:cNvSpPr txBox="1"/>
            <p:nvPr/>
          </p:nvSpPr>
          <p:spPr>
            <a:xfrm>
              <a:off x="1880328" y="6079860"/>
              <a:ext cx="5076143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github.com/student1/emoryqtm151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005043-ACE1-644D-74DA-6B18BD1DE105}"/>
                </a:ext>
              </a:extLst>
            </p:cNvPr>
            <p:cNvSpPr txBox="1"/>
            <p:nvPr/>
          </p:nvSpPr>
          <p:spPr>
            <a:xfrm>
              <a:off x="6704592" y="6079859"/>
              <a:ext cx="4346787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github.com/student2/emoryqtm151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BD6AB3-0750-A379-B124-8E168343D88B}"/>
                </a:ext>
              </a:extLst>
            </p:cNvPr>
            <p:cNvCxnSpPr>
              <a:cxnSpLocks/>
            </p:cNvCxnSpPr>
            <p:nvPr/>
          </p:nvCxnSpPr>
          <p:spPr>
            <a:xfrm>
              <a:off x="3335144" y="3009207"/>
              <a:ext cx="616158" cy="862218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23864B-402F-74C9-9027-5940130A6D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836" y="2744291"/>
              <a:ext cx="3926851" cy="1046313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E342D-E23B-4C35-392A-97C962E1CD36}"/>
                </a:ext>
              </a:extLst>
            </p:cNvPr>
            <p:cNvSpPr txBox="1"/>
            <p:nvPr/>
          </p:nvSpPr>
          <p:spPr>
            <a:xfrm>
              <a:off x="2421491" y="3528994"/>
              <a:ext cx="1005270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A9025-FCB6-3EE9-A00E-C8DD0F98D9C1}"/>
                </a:ext>
              </a:extLst>
            </p:cNvPr>
            <p:cNvSpPr txBox="1"/>
            <p:nvPr/>
          </p:nvSpPr>
          <p:spPr>
            <a:xfrm>
              <a:off x="7123784" y="2948605"/>
              <a:ext cx="1005269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552422" y="3958957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299310" y="3948752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Chat bubble with solid fill">
            <a:extLst>
              <a:ext uri="{FF2B5EF4-FFF2-40B4-BE49-F238E27FC236}">
                <a16:creationId xmlns:a16="http://schemas.microsoft.com/office/drawing/2014/main" id="{D3093BFD-0406-F232-021E-95B8D85BA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8354" y="487017"/>
            <a:ext cx="487018" cy="4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73FE-BCF2-CC1E-F131-29F6BD1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version of the </a:t>
            </a:r>
            <a:r>
              <a:rPr lang="en-US"/>
              <a:t>repo updated!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F6DB-B751-0A52-EF4E-FC71146C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2489751"/>
            <a:ext cx="10515600" cy="3113915"/>
          </a:xfrm>
        </p:spPr>
        <p:txBody>
          <a:bodyPr/>
          <a:lstStyle/>
          <a:p>
            <a:r>
              <a:rPr lang="en-US" dirty="0"/>
              <a:t>Given that forking creates your own repo, the changes in the original repository </a:t>
            </a:r>
            <a:r>
              <a:rPr lang="en-US" b="1" dirty="0"/>
              <a:t>do not automatically update </a:t>
            </a:r>
            <a:r>
              <a:rPr lang="en-US" dirty="0"/>
              <a:t>in your personal repo</a:t>
            </a:r>
          </a:p>
          <a:p>
            <a:endParaRPr lang="en-US" dirty="0"/>
          </a:p>
          <a:p>
            <a:r>
              <a:rPr lang="en-US" dirty="0"/>
              <a:t>If you want to make changes to files in your personal repo, </a:t>
            </a:r>
            <a:r>
              <a:rPr lang="en-US" b="1" dirty="0"/>
              <a:t>change the names</a:t>
            </a:r>
            <a:r>
              <a:rPr lang="en-US" dirty="0"/>
              <a:t> of the files so they don’t get overwritten</a:t>
            </a:r>
          </a:p>
        </p:txBody>
      </p:sp>
    </p:spTree>
    <p:extLst>
      <p:ext uri="{BB962C8B-B14F-4D97-AF65-F5344CB8AC3E}">
        <p14:creationId xmlns:p14="http://schemas.microsoft.com/office/powerpoint/2010/main" val="328863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</TotalTime>
  <Words>438</Words>
  <Application>Microsoft Macintosh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QTM 151: Lecture 1 - Reviewing GitHub</vt:lpstr>
      <vt:lpstr>Learning Objectives</vt:lpstr>
      <vt:lpstr>How to access and edit a remote Repository</vt:lpstr>
      <vt:lpstr>Cloning</vt:lpstr>
      <vt:lpstr>Forking</vt:lpstr>
      <vt:lpstr>PowerPoint Presentation</vt:lpstr>
      <vt:lpstr>PowerPoint Presentation</vt:lpstr>
      <vt:lpstr>PowerPoint Presentation</vt:lpstr>
      <vt:lpstr>Keep your version of the repo updated!</vt:lpstr>
      <vt:lpstr>PowerPoint Presentation</vt:lpstr>
      <vt:lpstr>PowerPoint Presentation</vt:lpstr>
      <vt:lpstr>PowerPoint Presentation</vt:lpstr>
      <vt:lpstr>Questions about Cloning/Forking/Github?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Sentz, Peter Thomas</cp:lastModifiedBy>
  <cp:revision>85</cp:revision>
  <dcterms:created xsi:type="dcterms:W3CDTF">2022-08-18T19:06:53Z</dcterms:created>
  <dcterms:modified xsi:type="dcterms:W3CDTF">2025-09-03T02:01:50Z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