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44" r:id="rId2"/>
    <p:sldId id="349" r:id="rId3"/>
    <p:sldId id="351" r:id="rId4"/>
    <p:sldId id="350" r:id="rId5"/>
    <p:sldId id="353" r:id="rId6"/>
    <p:sldId id="410" r:id="rId7"/>
    <p:sldId id="485" r:id="rId8"/>
    <p:sldId id="352" r:id="rId9"/>
    <p:sldId id="425" r:id="rId10"/>
    <p:sldId id="426" r:id="rId11"/>
    <p:sldId id="427" r:id="rId12"/>
    <p:sldId id="428" r:id="rId13"/>
    <p:sldId id="429" r:id="rId14"/>
    <p:sldId id="533" r:id="rId15"/>
    <p:sldId id="532" r:id="rId16"/>
    <p:sldId id="413" r:id="rId17"/>
    <p:sldId id="430" r:id="rId18"/>
    <p:sldId id="531" r:id="rId19"/>
    <p:sldId id="431" r:id="rId20"/>
    <p:sldId id="534" r:id="rId21"/>
    <p:sldId id="414" r:id="rId22"/>
    <p:sldId id="536" r:id="rId23"/>
    <p:sldId id="432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537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38" r:id="rId41"/>
    <p:sldId id="501" r:id="rId42"/>
    <p:sldId id="502" r:id="rId43"/>
    <p:sldId id="503" r:id="rId44"/>
    <p:sldId id="542" r:id="rId45"/>
    <p:sldId id="504" r:id="rId46"/>
    <p:sldId id="505" r:id="rId47"/>
    <p:sldId id="506" r:id="rId48"/>
    <p:sldId id="507" r:id="rId49"/>
    <p:sldId id="508" r:id="rId50"/>
    <p:sldId id="510" r:id="rId51"/>
    <p:sldId id="511" r:id="rId52"/>
    <p:sldId id="509" r:id="rId53"/>
    <p:sldId id="512" r:id="rId54"/>
    <p:sldId id="539" r:id="rId55"/>
    <p:sldId id="513" r:id="rId56"/>
    <p:sldId id="515" r:id="rId57"/>
    <p:sldId id="516" r:id="rId58"/>
    <p:sldId id="541" r:id="rId59"/>
    <p:sldId id="540" r:id="rId60"/>
    <p:sldId id="517" r:id="rId61"/>
    <p:sldId id="518" r:id="rId62"/>
    <p:sldId id="514" r:id="rId63"/>
    <p:sldId id="519" r:id="rId64"/>
    <p:sldId id="520" r:id="rId65"/>
    <p:sldId id="521" r:id="rId66"/>
    <p:sldId id="523" r:id="rId67"/>
    <p:sldId id="348" r:id="rId68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11"/>
        <p:sld r:id="rId12"/>
        <p:sld r:id="rId13"/>
        <p:sld r:id="rId14"/>
        <p:sld r:id="rId17"/>
        <p:sld r:id="rId18"/>
        <p:sld r:id="rId20"/>
        <p:sld r:id="rId22"/>
        <p:sld r:id="rId24"/>
        <p:sld r:id="rId68"/>
      </p:sldLst>
    </p:custShow>
  </p:custShowLst>
  <p:custDataLst>
    <p:tags r:id="rId7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D"/>
    <a:srgbClr val="CBE3F3"/>
    <a:srgbClr val="E7F1F8"/>
    <a:srgbClr val="ECF6FE"/>
    <a:srgbClr val="FFFFFF"/>
    <a:srgbClr val="29C7FF"/>
    <a:srgbClr val="86DB49"/>
    <a:srgbClr val="E7F1F9"/>
    <a:srgbClr val="F29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7" autoAdjust="0"/>
  </p:normalViewPr>
  <p:slideViewPr>
    <p:cSldViewPr snapToGrid="0" snapToObjects="1">
      <p:cViewPr>
        <p:scale>
          <a:sx n="90" d="100"/>
          <a:sy n="90" d="100"/>
        </p:scale>
        <p:origin x="-1092" y="-21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791C0-3FF2-47A9-988C-BE9B5E7746E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940EAB-2C53-4F3D-9E51-52961ABD9545}">
      <dgm:prSet phldrT="[文本]"/>
      <dgm:spPr>
        <a:solidFill>
          <a:srgbClr val="ECF6FE"/>
        </a:solidFill>
      </dgm:spPr>
      <dgm:t>
        <a:bodyPr/>
        <a:lstStyle/>
        <a:p>
          <a:r>
            <a: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技术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200DE30-481B-4398-8B5D-7C43E676767C}" type="parTrans" cxnId="{1826E00D-C9D9-4E60-91E4-92412447A80C}">
      <dgm:prSet/>
      <dgm:spPr/>
      <dgm:t>
        <a:bodyPr/>
        <a:lstStyle/>
        <a:p>
          <a:endParaRPr lang="zh-CN" altLang="en-US"/>
        </a:p>
      </dgm:t>
    </dgm:pt>
    <dgm:pt modelId="{5E3463DD-4B59-4BAF-9624-B21336C74A44}" type="sibTrans" cxnId="{1826E00D-C9D9-4E60-91E4-92412447A80C}">
      <dgm:prSet/>
      <dgm:spPr/>
      <dgm:t>
        <a:bodyPr/>
        <a:lstStyle/>
        <a:p>
          <a:endParaRPr lang="zh-CN" altLang="en-US"/>
        </a:p>
      </dgm:t>
    </dgm:pt>
    <dgm:pt modelId="{E7FEB998-472D-4DFE-BD0A-6B22953308F8}">
      <dgm:prSet phldrT="[文本]"/>
      <dgm:spPr>
        <a:solidFill>
          <a:srgbClr val="0D74C9">
            <a:alpha val="9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事件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D9C03A8-5510-424A-A490-4BAA3F230C0B}" type="parTrans" cxnId="{6DB77904-75B1-4FBB-BA91-CFC2F616532C}">
      <dgm:prSet/>
      <dgm:spPr/>
      <dgm:t>
        <a:bodyPr/>
        <a:lstStyle/>
        <a:p>
          <a:endParaRPr lang="zh-CN" altLang="en-US"/>
        </a:p>
      </dgm:t>
    </dgm:pt>
    <dgm:pt modelId="{808F1AD8-4428-4F0E-89EF-5F71811B8F2E}" type="sibTrans" cxnId="{6DB77904-75B1-4FBB-BA91-CFC2F616532C}">
      <dgm:prSet/>
      <dgm:spPr/>
      <dgm:t>
        <a:bodyPr/>
        <a:lstStyle/>
        <a:p>
          <a:endParaRPr lang="zh-CN" altLang="en-US"/>
        </a:p>
      </dgm:t>
    </dgm:pt>
    <dgm:pt modelId="{0C2748FF-A150-40C7-B0D3-2A2FDDFB3A29}">
      <dgm:prSet phldrT="[文本]"/>
      <dgm:spPr>
        <a:solidFill>
          <a:srgbClr val="0D74C9">
            <a:alpha val="8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数据绑定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5C2C605-4043-4258-B878-78AAC548CCB4}" type="parTrans" cxnId="{E1012E69-A06B-46A8-9228-47BAA06A1F43}">
      <dgm:prSet/>
      <dgm:spPr/>
      <dgm:t>
        <a:bodyPr/>
        <a:lstStyle/>
        <a:p>
          <a:endParaRPr lang="zh-CN" altLang="en-US"/>
        </a:p>
      </dgm:t>
    </dgm:pt>
    <dgm:pt modelId="{D807119C-193F-453B-B0ED-1AA30005E5F9}" type="sibTrans" cxnId="{E1012E69-A06B-46A8-9228-47BAA06A1F43}">
      <dgm:prSet/>
      <dgm:spPr/>
      <dgm:t>
        <a:bodyPr/>
        <a:lstStyle/>
        <a:p>
          <a:endParaRPr lang="zh-CN" altLang="en-US"/>
        </a:p>
      </dgm:t>
    </dgm:pt>
    <dgm:pt modelId="{04135350-231D-4FD6-90D1-592110B751EC}">
      <dgm:prSet phldrT="[文本]"/>
      <dgm:spPr>
        <a:solidFill>
          <a:srgbClr val="0D74C9">
            <a:alpha val="7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条件渲染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A2AAD1-5CF7-4773-BA5B-35E44A5ABF52}" type="parTrans" cxnId="{2807041F-893B-491C-B779-2A5A45F9574C}">
      <dgm:prSet/>
      <dgm:spPr/>
      <dgm:t>
        <a:bodyPr/>
        <a:lstStyle/>
        <a:p>
          <a:endParaRPr lang="zh-CN" altLang="en-US"/>
        </a:p>
      </dgm:t>
    </dgm:pt>
    <dgm:pt modelId="{B460BDFB-A6C6-4C3E-9BA2-DB8C4DEB970C}" type="sibTrans" cxnId="{2807041F-893B-491C-B779-2A5A45F9574C}">
      <dgm:prSet/>
      <dgm:spPr/>
      <dgm:t>
        <a:bodyPr/>
        <a:lstStyle/>
        <a:p>
          <a:endParaRPr lang="zh-CN" altLang="en-US"/>
        </a:p>
      </dgm:t>
    </dgm:pt>
    <dgm:pt modelId="{7BC5D0C8-F7AC-4806-A80E-62A1C20A54E4}">
      <dgm:prSet phldrT="[文本]"/>
      <dgm:spPr>
        <a:solidFill>
          <a:srgbClr val="0D74C9">
            <a:alpha val="60000"/>
          </a:srgb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表单组件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0CB89B3-BA9D-4A80-B34F-812433BE5285}" type="parTrans" cxnId="{7C12E9A5-8899-4928-BD4D-4B740D27835E}">
      <dgm:prSet/>
      <dgm:spPr/>
      <dgm:t>
        <a:bodyPr/>
        <a:lstStyle/>
        <a:p>
          <a:endParaRPr lang="zh-CN" altLang="en-US"/>
        </a:p>
      </dgm:t>
    </dgm:pt>
    <dgm:pt modelId="{5710C73F-9DC0-4115-B9A4-1311311F2EF7}" type="sibTrans" cxnId="{7C12E9A5-8899-4928-BD4D-4B740D27835E}">
      <dgm:prSet/>
      <dgm:spPr/>
      <dgm:t>
        <a:bodyPr/>
        <a:lstStyle/>
        <a:p>
          <a:endParaRPr lang="zh-CN" altLang="en-US"/>
        </a:p>
      </dgm:t>
    </dgm:pt>
    <dgm:pt modelId="{5596A923-128C-478F-B11D-3E67902BC2A6}" type="pres">
      <dgm:prSet presAssocID="{ACA791C0-3FF2-47A9-988C-BE9B5E7746E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756A94-A64A-48A0-8AFE-781B1BBCB024}" type="pres">
      <dgm:prSet presAssocID="{ACA791C0-3FF2-47A9-988C-BE9B5E7746E6}" presName="matrix" presStyleCnt="0"/>
      <dgm:spPr/>
    </dgm:pt>
    <dgm:pt modelId="{176A1A04-A184-4B3E-B407-838776F40DBC}" type="pres">
      <dgm:prSet presAssocID="{ACA791C0-3FF2-47A9-988C-BE9B5E7746E6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0BAA9699-E2A1-4E06-8C4D-3ED3731BD504}" type="pres">
      <dgm:prSet presAssocID="{ACA791C0-3FF2-47A9-988C-BE9B5E7746E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E3C85-1592-489F-969C-04117BC16391}" type="pres">
      <dgm:prSet presAssocID="{ACA791C0-3FF2-47A9-988C-BE9B5E7746E6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B526FAA6-D49F-4295-9D85-1040DF13351A}" type="pres">
      <dgm:prSet presAssocID="{ACA791C0-3FF2-47A9-988C-BE9B5E7746E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4EF2D-7C47-4163-94DC-09C026D720D6}" type="pres">
      <dgm:prSet presAssocID="{ACA791C0-3FF2-47A9-988C-BE9B5E7746E6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5666BA38-C5A0-40A9-A05F-AAEEF3A1B71B}" type="pres">
      <dgm:prSet presAssocID="{ACA791C0-3FF2-47A9-988C-BE9B5E7746E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4F056-9A34-4AE4-98AE-306FF9162384}" type="pres">
      <dgm:prSet presAssocID="{ACA791C0-3FF2-47A9-988C-BE9B5E7746E6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6B069BCC-9341-4325-BB08-5B9566626F39}" type="pres">
      <dgm:prSet presAssocID="{ACA791C0-3FF2-47A9-988C-BE9B5E7746E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636C0-D820-4903-9728-96691C152E97}" type="pres">
      <dgm:prSet presAssocID="{ACA791C0-3FF2-47A9-988C-BE9B5E7746E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448820-0732-4597-AD75-C71F0C733891}" type="presOf" srcId="{7BC5D0C8-F7AC-4806-A80E-62A1C20A54E4}" destId="{6B069BCC-9341-4325-BB08-5B9566626F39}" srcOrd="1" destOrd="0" presId="urn:microsoft.com/office/officeart/2005/8/layout/matrix1"/>
    <dgm:cxn modelId="{6DB77904-75B1-4FBB-BA91-CFC2F616532C}" srcId="{04940EAB-2C53-4F3D-9E51-52961ABD9545}" destId="{E7FEB998-472D-4DFE-BD0A-6B22953308F8}" srcOrd="0" destOrd="0" parTransId="{FD9C03A8-5510-424A-A490-4BAA3F230C0B}" sibTransId="{808F1AD8-4428-4F0E-89EF-5F71811B8F2E}"/>
    <dgm:cxn modelId="{D57FF470-153C-482B-AE5E-359DDE520690}" type="presOf" srcId="{0C2748FF-A150-40C7-B0D3-2A2FDDFB3A29}" destId="{19AE3C85-1592-489F-969C-04117BC16391}" srcOrd="0" destOrd="0" presId="urn:microsoft.com/office/officeart/2005/8/layout/matrix1"/>
    <dgm:cxn modelId="{11F15BBF-679C-437A-95CD-7A696D4241E9}" type="presOf" srcId="{7BC5D0C8-F7AC-4806-A80E-62A1C20A54E4}" destId="{4134F056-9A34-4AE4-98AE-306FF9162384}" srcOrd="0" destOrd="0" presId="urn:microsoft.com/office/officeart/2005/8/layout/matrix1"/>
    <dgm:cxn modelId="{FCD4E460-C4EA-4076-B8A9-108BA454E464}" type="presOf" srcId="{04135350-231D-4FD6-90D1-592110B751EC}" destId="{0234EF2D-7C47-4163-94DC-09C026D720D6}" srcOrd="0" destOrd="0" presId="urn:microsoft.com/office/officeart/2005/8/layout/matrix1"/>
    <dgm:cxn modelId="{E1012E69-A06B-46A8-9228-47BAA06A1F43}" srcId="{04940EAB-2C53-4F3D-9E51-52961ABD9545}" destId="{0C2748FF-A150-40C7-B0D3-2A2FDDFB3A29}" srcOrd="1" destOrd="0" parTransId="{F5C2C605-4043-4258-B878-78AAC548CCB4}" sibTransId="{D807119C-193F-453B-B0ED-1AA30005E5F9}"/>
    <dgm:cxn modelId="{8E8F1AD2-ACA3-405A-845A-BE9727585A07}" type="presOf" srcId="{ACA791C0-3FF2-47A9-988C-BE9B5E7746E6}" destId="{5596A923-128C-478F-B11D-3E67902BC2A6}" srcOrd="0" destOrd="0" presId="urn:microsoft.com/office/officeart/2005/8/layout/matrix1"/>
    <dgm:cxn modelId="{7C12E9A5-8899-4928-BD4D-4B740D27835E}" srcId="{04940EAB-2C53-4F3D-9E51-52961ABD9545}" destId="{7BC5D0C8-F7AC-4806-A80E-62A1C20A54E4}" srcOrd="3" destOrd="0" parTransId="{E0CB89B3-BA9D-4A80-B34F-812433BE5285}" sibTransId="{5710C73F-9DC0-4115-B9A4-1311311F2EF7}"/>
    <dgm:cxn modelId="{5CEE76B0-5ADE-47B3-B405-E549BE8A9FF6}" type="presOf" srcId="{E7FEB998-472D-4DFE-BD0A-6B22953308F8}" destId="{0BAA9699-E2A1-4E06-8C4D-3ED3731BD504}" srcOrd="1" destOrd="0" presId="urn:microsoft.com/office/officeart/2005/8/layout/matrix1"/>
    <dgm:cxn modelId="{105041E0-A506-40D9-A53B-5EADC7D98D85}" type="presOf" srcId="{04135350-231D-4FD6-90D1-592110B751EC}" destId="{5666BA38-C5A0-40A9-A05F-AAEEF3A1B71B}" srcOrd="1" destOrd="0" presId="urn:microsoft.com/office/officeart/2005/8/layout/matrix1"/>
    <dgm:cxn modelId="{F2447D88-3D06-4F04-BF85-3B786865F927}" type="presOf" srcId="{0C2748FF-A150-40C7-B0D3-2A2FDDFB3A29}" destId="{B526FAA6-D49F-4295-9D85-1040DF13351A}" srcOrd="1" destOrd="0" presId="urn:microsoft.com/office/officeart/2005/8/layout/matrix1"/>
    <dgm:cxn modelId="{2807041F-893B-491C-B779-2A5A45F9574C}" srcId="{04940EAB-2C53-4F3D-9E51-52961ABD9545}" destId="{04135350-231D-4FD6-90D1-592110B751EC}" srcOrd="2" destOrd="0" parTransId="{C6A2AAD1-5CF7-4773-BA5B-35E44A5ABF52}" sibTransId="{B460BDFB-A6C6-4C3E-9BA2-DB8C4DEB970C}"/>
    <dgm:cxn modelId="{2E461172-8586-4DB4-B388-E83B3F08F610}" type="presOf" srcId="{04940EAB-2C53-4F3D-9E51-52961ABD9545}" destId="{6C5636C0-D820-4903-9728-96691C152E97}" srcOrd="0" destOrd="0" presId="urn:microsoft.com/office/officeart/2005/8/layout/matrix1"/>
    <dgm:cxn modelId="{E91CA333-80D4-4A15-A8DF-3B67B51B9764}" type="presOf" srcId="{E7FEB998-472D-4DFE-BD0A-6B22953308F8}" destId="{176A1A04-A184-4B3E-B407-838776F40DBC}" srcOrd="0" destOrd="0" presId="urn:microsoft.com/office/officeart/2005/8/layout/matrix1"/>
    <dgm:cxn modelId="{1826E00D-C9D9-4E60-91E4-92412447A80C}" srcId="{ACA791C0-3FF2-47A9-988C-BE9B5E7746E6}" destId="{04940EAB-2C53-4F3D-9E51-52961ABD9545}" srcOrd="0" destOrd="0" parTransId="{0200DE30-481B-4398-8B5D-7C43E676767C}" sibTransId="{5E3463DD-4B59-4BAF-9624-B21336C74A44}"/>
    <dgm:cxn modelId="{3FC115A4-C566-4835-9431-E6512E0AB2F0}" type="presParOf" srcId="{5596A923-128C-478F-B11D-3E67902BC2A6}" destId="{35756A94-A64A-48A0-8AFE-781B1BBCB024}" srcOrd="0" destOrd="0" presId="urn:microsoft.com/office/officeart/2005/8/layout/matrix1"/>
    <dgm:cxn modelId="{42B1047D-E8EA-4C16-AEA5-0811A80E1C35}" type="presParOf" srcId="{35756A94-A64A-48A0-8AFE-781B1BBCB024}" destId="{176A1A04-A184-4B3E-B407-838776F40DBC}" srcOrd="0" destOrd="0" presId="urn:microsoft.com/office/officeart/2005/8/layout/matrix1"/>
    <dgm:cxn modelId="{B0FBCC5A-329E-449A-9740-117B67618BAE}" type="presParOf" srcId="{35756A94-A64A-48A0-8AFE-781B1BBCB024}" destId="{0BAA9699-E2A1-4E06-8C4D-3ED3731BD504}" srcOrd="1" destOrd="0" presId="urn:microsoft.com/office/officeart/2005/8/layout/matrix1"/>
    <dgm:cxn modelId="{99C4DDB6-8E69-47FE-AD52-6D38EA5AB275}" type="presParOf" srcId="{35756A94-A64A-48A0-8AFE-781B1BBCB024}" destId="{19AE3C85-1592-489F-969C-04117BC16391}" srcOrd="2" destOrd="0" presId="urn:microsoft.com/office/officeart/2005/8/layout/matrix1"/>
    <dgm:cxn modelId="{D067E141-F765-40BA-A34C-10F1B4713C30}" type="presParOf" srcId="{35756A94-A64A-48A0-8AFE-781B1BBCB024}" destId="{B526FAA6-D49F-4295-9D85-1040DF13351A}" srcOrd="3" destOrd="0" presId="urn:microsoft.com/office/officeart/2005/8/layout/matrix1"/>
    <dgm:cxn modelId="{5AC8F0EC-5776-491B-BAAB-309BE07514E9}" type="presParOf" srcId="{35756A94-A64A-48A0-8AFE-781B1BBCB024}" destId="{0234EF2D-7C47-4163-94DC-09C026D720D6}" srcOrd="4" destOrd="0" presId="urn:microsoft.com/office/officeart/2005/8/layout/matrix1"/>
    <dgm:cxn modelId="{1E3CE2D9-47BA-407F-A1A0-F7567733EF34}" type="presParOf" srcId="{35756A94-A64A-48A0-8AFE-781B1BBCB024}" destId="{5666BA38-C5A0-40A9-A05F-AAEEF3A1B71B}" srcOrd="5" destOrd="0" presId="urn:microsoft.com/office/officeart/2005/8/layout/matrix1"/>
    <dgm:cxn modelId="{D4A834F7-8306-4692-8062-DDBA81C1C8C3}" type="presParOf" srcId="{35756A94-A64A-48A0-8AFE-781B1BBCB024}" destId="{4134F056-9A34-4AE4-98AE-306FF9162384}" srcOrd="6" destOrd="0" presId="urn:microsoft.com/office/officeart/2005/8/layout/matrix1"/>
    <dgm:cxn modelId="{679DEB09-A510-40BD-8021-4A38CF7AA3D1}" type="presParOf" srcId="{35756A94-A64A-48A0-8AFE-781B1BBCB024}" destId="{6B069BCC-9341-4325-BB08-5B9566626F39}" srcOrd="7" destOrd="0" presId="urn:microsoft.com/office/officeart/2005/8/layout/matrix1"/>
    <dgm:cxn modelId="{18FFD86C-4720-430F-8F25-2C4AD9FEEF50}" type="presParOf" srcId="{5596A923-128C-478F-B11D-3E67902BC2A6}" destId="{6C5636C0-D820-4903-9728-96691C152E9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A1A04-A184-4B3E-B407-838776F40DBC}">
      <dsp:nvSpPr>
        <dsp:cNvPr id="0" name=""/>
        <dsp:cNvSpPr/>
      </dsp:nvSpPr>
      <dsp:spPr>
        <a:xfrm rot="16200000">
          <a:off x="155593" y="-155593"/>
          <a:ext cx="1103911" cy="1415099"/>
        </a:xfrm>
        <a:prstGeom prst="round1Rect">
          <a:avLst/>
        </a:prstGeom>
        <a:solidFill>
          <a:srgbClr val="0D74C9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事件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-1" y="1"/>
        <a:ext cx="1415099" cy="827933"/>
      </dsp:txXfrm>
    </dsp:sp>
    <dsp:sp modelId="{19AE3C85-1592-489F-969C-04117BC16391}">
      <dsp:nvSpPr>
        <dsp:cNvPr id="0" name=""/>
        <dsp:cNvSpPr/>
      </dsp:nvSpPr>
      <dsp:spPr>
        <a:xfrm>
          <a:off x="1415099" y="0"/>
          <a:ext cx="1415099" cy="1103911"/>
        </a:xfrm>
        <a:prstGeom prst="round1Rect">
          <a:avLst/>
        </a:prstGeom>
        <a:solidFill>
          <a:srgbClr val="0D74C9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数据绑定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15099" y="0"/>
        <a:ext cx="1415099" cy="827933"/>
      </dsp:txXfrm>
    </dsp:sp>
    <dsp:sp modelId="{0234EF2D-7C47-4163-94DC-09C026D720D6}">
      <dsp:nvSpPr>
        <dsp:cNvPr id="0" name=""/>
        <dsp:cNvSpPr/>
      </dsp:nvSpPr>
      <dsp:spPr>
        <a:xfrm rot="10800000">
          <a:off x="0" y="1103911"/>
          <a:ext cx="1415099" cy="1103911"/>
        </a:xfrm>
        <a:prstGeom prst="round1Rect">
          <a:avLst/>
        </a:prstGeom>
        <a:solidFill>
          <a:srgbClr val="0D74C9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条件渲染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0" y="1379889"/>
        <a:ext cx="1415099" cy="827933"/>
      </dsp:txXfrm>
    </dsp:sp>
    <dsp:sp modelId="{4134F056-9A34-4AE4-98AE-306FF9162384}">
      <dsp:nvSpPr>
        <dsp:cNvPr id="0" name=""/>
        <dsp:cNvSpPr/>
      </dsp:nvSpPr>
      <dsp:spPr>
        <a:xfrm rot="5400000">
          <a:off x="1570693" y="948317"/>
          <a:ext cx="1103911" cy="1415099"/>
        </a:xfrm>
        <a:prstGeom prst="round1Rect">
          <a:avLst/>
        </a:prstGeom>
        <a:solidFill>
          <a:srgbClr val="0D74C9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表单组件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415099" y="1379889"/>
        <a:ext cx="1415099" cy="827933"/>
      </dsp:txXfrm>
    </dsp:sp>
    <dsp:sp modelId="{6C5636C0-D820-4903-9728-96691C152E97}">
      <dsp:nvSpPr>
        <dsp:cNvPr id="0" name=""/>
        <dsp:cNvSpPr/>
      </dsp:nvSpPr>
      <dsp:spPr>
        <a:xfrm>
          <a:off x="990569" y="827933"/>
          <a:ext cx="849059" cy="551955"/>
        </a:xfrm>
        <a:prstGeom prst="roundRect">
          <a:avLst/>
        </a:prstGeom>
        <a:solidFill>
          <a:srgbClr val="ECF6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rPr>
            <a:t>技术</a:t>
          </a:r>
          <a:endParaRPr lang="zh-CN" altLang="en-US" sz="1700" kern="1200"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017513" y="854877"/>
        <a:ext cx="795171" cy="498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B3D7E32-CE9B-45AF-BEAE-DC038D8BB078}" type="datetimeFigureOut">
              <a:rPr lang="zh-CN" altLang="en-US"/>
              <a:pPr>
                <a:defRPr/>
              </a:pPr>
              <a:t>2019/7/1</a:t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341D696-72DB-414E-BC39-E331469EF6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8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DB09C40D-BEB9-41A0-8713-EB7FD11BD7B0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548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C2A95918-00C7-4A8D-96F3-7B61DD572E82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322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ADE54C6E-BD22-4157-9DCC-C1F09727D817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96673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833EBA33-6FD2-4A81-BEE2-0D79A8320F4F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9364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644D0392-78E6-4111-B11C-D5E6CA6064C0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6004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CAD2D5F9-7D47-4220-9900-529EAC005B46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1008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52B9C26C-4479-47C3-B119-3B487A81E0C6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8397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0A711C9B-B98A-445A-A4A6-19D0A9C387EF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3036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55D7478A-350D-4D51-982F-6120516D68A4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6211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42D55DAC-87CC-49E2-AD61-CF8342B7F314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4822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73AF78A2-9D32-4EDA-8765-7FC529A32207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2302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41D0942E-0F26-4BB1-86C9-C9D377BCA2BE}" type="slidenum">
              <a:rPr lang="zh-CN" altLang="en-US" smtClean="0"/>
              <a:pPr eaLnBrk="1" hangingPunct="1">
                <a:buFont typeface="Arial" pitchFamily="34" charset="0"/>
                <a:buNone/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6498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3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904361" y="5739770"/>
              <a:ext cx="683964" cy="57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微信</a:t>
              </a:r>
              <a:endParaRPr lang="en-US" altLang="zh-CN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小程序</a:t>
              </a:r>
              <a:endParaRPr lang="zh-CN" altLang="en-US" sz="13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5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2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2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9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微信小程序开发基础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28334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比较数值大小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计算器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31509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创建项目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项目创建流程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 smtClean="0"/>
              <a:t>创建一个空白项目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 smtClean="0"/>
              <a:t>创建</a:t>
            </a:r>
            <a:r>
              <a:rPr lang="en-US" altLang="zh-CN" dirty="0" err="1" smtClean="0"/>
              <a:t>app.json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dirty="0" smtClean="0"/>
              <a:t>新增一个</a:t>
            </a:r>
            <a:r>
              <a:rPr lang="en-US" altLang="zh-CN" dirty="0" smtClean="0"/>
              <a:t>index</a:t>
            </a:r>
            <a:r>
              <a:rPr lang="zh-CN" altLang="zh-CN" dirty="0" smtClean="0"/>
              <a:t>页面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2.1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大小</a:t>
            </a:r>
          </a:p>
        </p:txBody>
      </p:sp>
      <p:pic>
        <p:nvPicPr>
          <p:cNvPr id="13318" name="Picture 7" descr="wq23q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07" y="1857101"/>
            <a:ext cx="1979612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332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96732"/>
              </p:ext>
            </p:extLst>
          </p:nvPr>
        </p:nvGraphicFramePr>
        <p:xfrm>
          <a:off x="1347127" y="4319245"/>
          <a:ext cx="6125264" cy="195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Visio" r:id="rId5" imgW="7718238" imgH="2466990" progId="Visio.Drawing.11">
                  <p:embed/>
                </p:oleObj>
              </mc:Choice>
              <mc:Fallback>
                <p:oleObj name="Visio" r:id="rId5" imgW="7718238" imgH="246699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127" y="4319245"/>
                        <a:ext cx="6125264" cy="1959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2.1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大小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创建项目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开发</a:t>
            </a:r>
            <a:r>
              <a:rPr lang="zh-CN" altLang="zh-CN" dirty="0"/>
              <a:t>者工具会自动创建</a:t>
            </a:r>
            <a:r>
              <a:rPr lang="en-US" altLang="zh-CN" dirty="0"/>
              <a:t>pages/index</a:t>
            </a:r>
            <a:r>
              <a:rPr lang="zh-CN" altLang="zh-CN" dirty="0" smtClean="0"/>
              <a:t>目录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14344" name="Picture 10" descr="无sdf 标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3239197"/>
            <a:ext cx="44910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组合 9"/>
          <p:cNvGrpSpPr>
            <a:grpSpLocks/>
          </p:cNvGrpSpPr>
          <p:nvPr/>
        </p:nvGrpSpPr>
        <p:grpSpPr bwMode="auto">
          <a:xfrm>
            <a:off x="687388" y="3239197"/>
            <a:ext cx="3490912" cy="1982788"/>
            <a:chOff x="1277816" y="3552092"/>
            <a:chExt cx="2271831" cy="2039728"/>
          </a:xfrm>
        </p:grpSpPr>
        <p:sp>
          <p:nvSpPr>
            <p:cNvPr id="14347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348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126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"pages":[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"pages/index/index"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]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46" name="圆角矩形 15"/>
          <p:cNvSpPr>
            <a:spLocks noChangeArrowheads="1"/>
          </p:cNvSpPr>
          <p:nvPr/>
        </p:nvSpPr>
        <p:spPr bwMode="auto">
          <a:xfrm>
            <a:off x="2033588" y="2911825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Index</a:t>
            </a:r>
            <a:r>
              <a:rPr lang="zh-CN" altLang="en-US" dirty="0"/>
              <a:t>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3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60413" y="2798763"/>
          <a:ext cx="7767636" cy="2716212"/>
        </p:xfrm>
        <a:graphic>
          <a:graphicData uri="http://schemas.openxmlformats.org/drawingml/2006/table">
            <a:tbl>
              <a:tblPr firstRow="1" bandRow="1"/>
              <a:tblGrid>
                <a:gridCol w="1609525"/>
                <a:gridCol w="1609525"/>
                <a:gridCol w="1609525"/>
                <a:gridCol w="2939061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功能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标签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功能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&lt;view&gt;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视图容器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&lt;icon&gt;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图标文件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&lt;text&gt;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文本域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&lt;checkbox&gt;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复选框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&lt;button&gt;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&lt;radio&gt;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单选框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&lt;image&gt;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图片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&lt;input&gt;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输入框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&lt;form&gt;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表单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&lt;progress&gt;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进度条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617538" y="1987550"/>
            <a:ext cx="7908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页面组件及功能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编写基本表单结构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92" name="组合 9"/>
          <p:cNvGrpSpPr>
            <a:grpSpLocks/>
          </p:cNvGrpSpPr>
          <p:nvPr/>
        </p:nvGrpSpPr>
        <p:grpSpPr bwMode="auto">
          <a:xfrm>
            <a:off x="425176" y="3736085"/>
            <a:ext cx="7989888" cy="1822450"/>
            <a:chOff x="-1542191" y="3552091"/>
            <a:chExt cx="5235060" cy="1664396"/>
          </a:xfrm>
        </p:grpSpPr>
        <p:sp>
          <p:nvSpPr>
            <p:cNvPr id="16402" name="矩形 10"/>
            <p:cNvSpPr>
              <a:spLocks noChangeArrowheads="1"/>
            </p:cNvSpPr>
            <p:nvPr/>
          </p:nvSpPr>
          <p:spPr bwMode="auto">
            <a:xfrm>
              <a:off x="-1542191" y="3552091"/>
              <a:ext cx="5235060" cy="16643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403" name="矩形 11"/>
            <p:cNvSpPr>
              <a:spLocks noChangeArrowheads="1"/>
            </p:cNvSpPr>
            <p:nvPr/>
          </p:nvSpPr>
          <p:spPr bwMode="auto">
            <a:xfrm>
              <a:off x="-1447932" y="3670950"/>
              <a:ext cx="5140801" cy="143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请输入第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个数字：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&lt;/text&gt;&lt;input type="number" /&gt;&lt;/view&gt;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圆角矩形 3"/>
          <p:cNvSpPr>
            <a:spLocks noChangeArrowheads="1"/>
          </p:cNvSpPr>
          <p:nvPr/>
        </p:nvSpPr>
        <p:spPr bwMode="auto">
          <a:xfrm>
            <a:off x="1434826" y="3947222"/>
            <a:ext cx="696913" cy="3524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4" name="圆角矩形 5"/>
          <p:cNvSpPr>
            <a:spLocks noChangeArrowheads="1"/>
          </p:cNvSpPr>
          <p:nvPr/>
        </p:nvSpPr>
        <p:spPr bwMode="auto">
          <a:xfrm>
            <a:off x="4714601" y="3964685"/>
            <a:ext cx="747713" cy="3333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395" name="圆角矩形 6"/>
          <p:cNvSpPr>
            <a:spLocks noChangeArrowheads="1"/>
          </p:cNvSpPr>
          <p:nvPr/>
        </p:nvSpPr>
        <p:spPr bwMode="auto">
          <a:xfrm>
            <a:off x="663301" y="5088635"/>
            <a:ext cx="4187825" cy="3127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6396" name="直接箭头连接符 16"/>
          <p:cNvCxnSpPr>
            <a:cxnSpLocks noChangeShapeType="1"/>
          </p:cNvCxnSpPr>
          <p:nvPr/>
        </p:nvCxnSpPr>
        <p:spPr bwMode="auto">
          <a:xfrm flipV="1">
            <a:off x="1782489" y="3443985"/>
            <a:ext cx="0" cy="50323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圆角矩形 15"/>
          <p:cNvSpPr>
            <a:spLocks noChangeArrowheads="1"/>
          </p:cNvSpPr>
          <p:nvPr/>
        </p:nvSpPr>
        <p:spPr bwMode="auto">
          <a:xfrm>
            <a:off x="1153839" y="3001072"/>
            <a:ext cx="12795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/>
              <a:t>text</a:t>
            </a:r>
            <a:r>
              <a:rPr lang="zh-CN" altLang="en-US"/>
              <a:t>组件</a:t>
            </a:r>
            <a:endParaRPr lang="en-US" altLang="zh-CN"/>
          </a:p>
        </p:txBody>
      </p:sp>
      <p:cxnSp>
        <p:nvCxnSpPr>
          <p:cNvPr id="16398" name="直接箭头连接符 29"/>
          <p:cNvCxnSpPr>
            <a:cxnSpLocks noChangeShapeType="1"/>
          </p:cNvCxnSpPr>
          <p:nvPr/>
        </p:nvCxnSpPr>
        <p:spPr bwMode="auto">
          <a:xfrm>
            <a:off x="4851126" y="5229441"/>
            <a:ext cx="1179513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9" name="圆角矩形 15"/>
          <p:cNvSpPr>
            <a:spLocks noChangeArrowheads="1"/>
          </p:cNvSpPr>
          <p:nvPr/>
        </p:nvSpPr>
        <p:spPr bwMode="auto">
          <a:xfrm>
            <a:off x="6030639" y="4992423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/>
              <a:t>view</a:t>
            </a:r>
            <a:r>
              <a:rPr lang="zh-CN" altLang="en-US"/>
              <a:t>组件</a:t>
            </a:r>
            <a:endParaRPr lang="en-US" altLang="zh-CN"/>
          </a:p>
        </p:txBody>
      </p:sp>
      <p:cxnSp>
        <p:nvCxnSpPr>
          <p:cNvPr id="16400" name="直接箭头连接符 31"/>
          <p:cNvCxnSpPr>
            <a:cxnSpLocks noChangeShapeType="1"/>
            <a:stCxn id="16394" idx="0"/>
            <a:endCxn id="16401" idx="2"/>
          </p:cNvCxnSpPr>
          <p:nvPr/>
        </p:nvCxnSpPr>
        <p:spPr bwMode="auto">
          <a:xfrm flipV="1">
            <a:off x="5087664" y="3432872"/>
            <a:ext cx="0" cy="53181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圆角矩形 15"/>
          <p:cNvSpPr>
            <a:spLocks noChangeArrowheads="1"/>
          </p:cNvSpPr>
          <p:nvPr/>
        </p:nvSpPr>
        <p:spPr bwMode="auto">
          <a:xfrm>
            <a:off x="4447901" y="2989960"/>
            <a:ext cx="12795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/>
              <a:t>input</a:t>
            </a:r>
            <a:r>
              <a:rPr lang="zh-CN" altLang="en-US"/>
              <a:t>组件</a:t>
            </a:r>
            <a:endParaRPr lang="en-US" altLang="zh-CN"/>
          </a:p>
        </p:txBody>
      </p:sp>
      <p:pic>
        <p:nvPicPr>
          <p:cNvPr id="2" name="Picture 7" descr="无标题sdfsd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5963" y="1419262"/>
            <a:ext cx="2548492" cy="19539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393" grpId="0" animBg="1"/>
      <p:bldP spid="16394" grpId="0" animBg="1"/>
      <p:bldP spid="16395" grpId="0" animBg="1"/>
      <p:bldP spid="16397" grpId="0" animBg="1"/>
      <p:bldP spid="16399" grpId="0" animBg="1"/>
      <p:bldP spid="164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nput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type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属性值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60413" y="2798763"/>
          <a:ext cx="7670800" cy="2263775"/>
        </p:xfrm>
        <a:graphic>
          <a:graphicData uri="http://schemas.openxmlformats.org/drawingml/2006/table">
            <a:tbl>
              <a:tblPr firstRow="1" bandRow="1"/>
              <a:tblGrid>
                <a:gridCol w="1609583"/>
                <a:gridCol w="3183689"/>
                <a:gridCol w="2877528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可选值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默认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文本输入键盘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数字输入键盘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idcard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身份证输入键盘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digit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带小数点的数字键盘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18435" name="组合 5"/>
          <p:cNvGrpSpPr>
            <a:grpSpLocks/>
          </p:cNvGrpSpPr>
          <p:nvPr/>
        </p:nvGrpSpPr>
        <p:grpSpPr bwMode="auto">
          <a:xfrm>
            <a:off x="841375" y="2576513"/>
            <a:ext cx="7475538" cy="2292350"/>
            <a:chOff x="971600" y="1988840"/>
            <a:chExt cx="7200728" cy="2160240"/>
          </a:xfrm>
        </p:grpSpPr>
        <p:sp>
          <p:nvSpPr>
            <p:cNvPr id="5" name="流程图: 过程 4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18436" name="组合 8"/>
          <p:cNvGrpSpPr>
            <a:grpSpLocks/>
          </p:cNvGrpSpPr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8" name="椭圆 7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18437" name="矩形 12"/>
          <p:cNvSpPr>
            <a:spLocks noChangeArrowheads="1"/>
          </p:cNvSpPr>
          <p:nvPr/>
        </p:nvSpPr>
        <p:spPr bwMode="auto">
          <a:xfrm>
            <a:off x="985838" y="2816225"/>
            <a:ext cx="72104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dirty="0"/>
              <a:t>&lt;</a:t>
            </a:r>
            <a:r>
              <a:rPr lang="en-US" altLang="zh-CN" dirty="0" smtClean="0"/>
              <a:t>view</a:t>
            </a:r>
            <a:r>
              <a:rPr lang="en-US" altLang="zh-CN" dirty="0"/>
              <a:t>&gt;</a:t>
            </a:r>
            <a:r>
              <a:rPr lang="zh-CN" altLang="zh-CN" dirty="0"/>
              <a:t>和</a:t>
            </a:r>
            <a:r>
              <a:rPr lang="en-US" altLang="zh-CN" dirty="0"/>
              <a:t>&lt;text&gt;</a:t>
            </a:r>
            <a:r>
              <a:rPr lang="zh-CN" altLang="zh-CN" dirty="0"/>
              <a:t>属于双边标签，由开始标签和结束标签两部分构成，</a:t>
            </a:r>
            <a:r>
              <a:rPr lang="en-US" altLang="zh-CN" dirty="0"/>
              <a:t>&lt;input&gt;</a:t>
            </a:r>
            <a:r>
              <a:rPr lang="zh-CN" altLang="zh-CN" dirty="0"/>
              <a:t>属于单边标签，只有“开始标签”，且结尾用“</a:t>
            </a:r>
            <a:r>
              <a:rPr lang="en-US" altLang="zh-CN" dirty="0"/>
              <a:t>/&gt;</a:t>
            </a:r>
            <a:r>
              <a:rPr lang="zh-CN" altLang="zh-CN" dirty="0"/>
              <a:t>”表示。值得一提的是，</a:t>
            </a:r>
            <a:r>
              <a:rPr lang="en-US" altLang="zh-CN" dirty="0"/>
              <a:t>&lt;input&gt;</a:t>
            </a:r>
            <a:r>
              <a:rPr lang="zh-CN" altLang="zh-CN" dirty="0"/>
              <a:t>也可以写成双边标签，如“</a:t>
            </a:r>
            <a:r>
              <a:rPr lang="en-US" altLang="zh-CN" dirty="0"/>
              <a:t>&lt;input&gt;&lt;/input&gt;</a:t>
            </a:r>
            <a:r>
              <a:rPr lang="zh-CN" altLang="zh-CN" dirty="0"/>
              <a:t>”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84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4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4975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页面组件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1" name="Picture 8" descr="QQ图片201811071629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79" y="1819276"/>
            <a:ext cx="2426353" cy="431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input</a:t>
            </a:r>
            <a:r>
              <a:rPr lang="zh-CN" altLang="en-US" dirty="0"/>
              <a:t>组件</a:t>
            </a:r>
            <a:r>
              <a:rPr lang="en-US" altLang="zh-CN" dirty="0"/>
              <a:t>type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属性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值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为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number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页面样式</a:t>
            </a:r>
            <a:endParaRPr lang="zh-CN" altLang="en-US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WXSS</a:t>
            </a:r>
            <a:r>
              <a:rPr lang="zh-CN" altLang="en-US" dirty="0"/>
              <a:t>文件中的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选择器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60413" y="2882900"/>
          <a:ext cx="7767638" cy="3259139"/>
        </p:xfrm>
        <a:graphic>
          <a:graphicData uri="http://schemas.openxmlformats.org/drawingml/2006/table">
            <a:tbl>
              <a:tblPr firstRow="1" bandRow="1"/>
              <a:tblGrid>
                <a:gridCol w="2030202"/>
                <a:gridCol w="2030202"/>
                <a:gridCol w="3707234"/>
              </a:tblGrid>
              <a:tr h="45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选择器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示例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.class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.container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class="container"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的组件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#id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#id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id="#id"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的组件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45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element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element, element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view, text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选择所有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组件和所有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::after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view::after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在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组件内的后面插入内容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::before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view::before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在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view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组件内的前面插入内容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选择器</a:t>
            </a:r>
            <a:r>
              <a:rPr lang="zh-CN" altLang="en-US" dirty="0"/>
              <a:t>使用演示：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/>
          </a:p>
        </p:txBody>
      </p:sp>
      <p:grpSp>
        <p:nvGrpSpPr>
          <p:cNvPr id="21511" name="组合 9"/>
          <p:cNvGrpSpPr>
            <a:grpSpLocks/>
          </p:cNvGrpSpPr>
          <p:nvPr/>
        </p:nvGrpSpPr>
        <p:grpSpPr bwMode="auto">
          <a:xfrm>
            <a:off x="957543" y="3269876"/>
            <a:ext cx="2409825" cy="1547812"/>
            <a:chOff x="1277816" y="3552091"/>
            <a:chExt cx="2271831" cy="2437621"/>
          </a:xfrm>
        </p:grpSpPr>
        <p:sp>
          <p:nvSpPr>
            <p:cNvPr id="21521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117762" cy="243762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52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6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.container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margin: 20px;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12" name="圆角矩形 15"/>
          <p:cNvSpPr>
            <a:spLocks noChangeArrowheads="1"/>
          </p:cNvSpPr>
          <p:nvPr/>
        </p:nvSpPr>
        <p:spPr bwMode="auto">
          <a:xfrm>
            <a:off x="1605328" y="2899194"/>
            <a:ext cx="159861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endParaRPr lang="en-US" altLang="zh-CN" dirty="0"/>
          </a:p>
        </p:txBody>
      </p:sp>
      <p:grpSp>
        <p:nvGrpSpPr>
          <p:cNvPr id="21513" name="组合 9"/>
          <p:cNvGrpSpPr>
            <a:grpSpLocks/>
          </p:cNvGrpSpPr>
          <p:nvPr/>
        </p:nvGrpSpPr>
        <p:grpSpPr bwMode="auto">
          <a:xfrm>
            <a:off x="3431258" y="3232051"/>
            <a:ext cx="2409825" cy="1585912"/>
            <a:chOff x="1277816" y="3552092"/>
            <a:chExt cx="2271831" cy="1733595"/>
          </a:xfrm>
        </p:grpSpPr>
        <p:sp>
          <p:nvSpPr>
            <p:cNvPr id="21519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17335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520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61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margin: 20px;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514" name="组合 9"/>
          <p:cNvGrpSpPr>
            <a:grpSpLocks/>
          </p:cNvGrpSpPr>
          <p:nvPr/>
        </p:nvGrpSpPr>
        <p:grpSpPr bwMode="auto">
          <a:xfrm>
            <a:off x="5908556" y="3287613"/>
            <a:ext cx="2424113" cy="1530350"/>
            <a:chOff x="1277816" y="3552092"/>
            <a:chExt cx="2271831" cy="2039728"/>
          </a:xfrm>
        </p:grpSpPr>
        <p:sp>
          <p:nvSpPr>
            <p:cNvPr id="21517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117762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518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23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view::after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content: "</a:t>
              </a:r>
              <a:r>
                <a:rPr lang="zh-CN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";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15" name="圆角矩形 15"/>
          <p:cNvSpPr>
            <a:spLocks noChangeArrowheads="1"/>
          </p:cNvSpPr>
          <p:nvPr/>
        </p:nvSpPr>
        <p:spPr bwMode="auto">
          <a:xfrm>
            <a:off x="6628398" y="2995789"/>
            <a:ext cx="153035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::after</a:t>
            </a:r>
            <a:r>
              <a:rPr lang="zh-CN" altLang="en-US" dirty="0"/>
              <a:t>选择器</a:t>
            </a:r>
            <a:endParaRPr lang="en-US" altLang="zh-CN" dirty="0"/>
          </a:p>
        </p:txBody>
      </p:sp>
      <p:sp>
        <p:nvSpPr>
          <p:cNvPr id="21516" name="圆角矩形 15"/>
          <p:cNvSpPr>
            <a:spLocks noChangeArrowheads="1"/>
          </p:cNvSpPr>
          <p:nvPr/>
        </p:nvSpPr>
        <p:spPr bwMode="auto">
          <a:xfrm>
            <a:off x="3812258" y="2912963"/>
            <a:ext cx="185896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element</a:t>
            </a:r>
            <a:r>
              <a:rPr lang="zh-CN" altLang="en-US" dirty="0"/>
              <a:t>选择器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1512" grpId="0" animBg="1"/>
      <p:bldP spid="21515" grpId="0" animBg="1"/>
      <p:bldP spid="215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不同设备的</a:t>
            </a:r>
            <a:r>
              <a:rPr lang="en-US" altLang="zh-CN" dirty="0" err="1"/>
              <a:t>rpx</a:t>
            </a:r>
            <a:r>
              <a:rPr lang="zh-CN" altLang="zh-CN" dirty="0"/>
              <a:t>与</a:t>
            </a:r>
            <a:r>
              <a:rPr lang="en-US" altLang="zh-CN" dirty="0" err="1"/>
              <a:t>px</a:t>
            </a:r>
            <a:r>
              <a:rPr lang="zh-CN" altLang="zh-CN" dirty="0" smtClean="0"/>
              <a:t>换算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关系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620713" y="2637134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rpx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单位</a:t>
            </a:r>
            <a:r>
              <a:rPr lang="zh-CN" altLang="zh-CN" dirty="0"/>
              <a:t>规定了任何手机屏幕的宽度都为</a:t>
            </a:r>
            <a:r>
              <a:rPr lang="en-US" altLang="zh-CN" dirty="0"/>
              <a:t>750rpx</a:t>
            </a:r>
            <a:r>
              <a:rPr lang="zh-CN" altLang="zh-CN" dirty="0"/>
              <a:t>（逻辑像素）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目标</a:t>
            </a:r>
            <a:r>
              <a:rPr lang="zh-CN" altLang="en-US" dirty="0"/>
              <a:t>：</a:t>
            </a:r>
            <a:r>
              <a:rPr lang="zh-CN" altLang="zh-CN" dirty="0"/>
              <a:t>为了方便开发人员适配各种手机</a:t>
            </a:r>
            <a:r>
              <a:rPr lang="zh-CN" altLang="zh-CN" dirty="0" smtClean="0"/>
              <a:t>屏幕</a:t>
            </a:r>
            <a:endParaRPr lang="en-US" altLang="zh-CN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92956"/>
              </p:ext>
            </p:extLst>
          </p:nvPr>
        </p:nvGraphicFramePr>
        <p:xfrm>
          <a:off x="760413" y="4188895"/>
          <a:ext cx="7767638" cy="1811340"/>
        </p:xfrm>
        <a:graphic>
          <a:graphicData uri="http://schemas.openxmlformats.org/drawingml/2006/table">
            <a:tbl>
              <a:tblPr firstRow="1" bandRow="1"/>
              <a:tblGrid>
                <a:gridCol w="1609526"/>
                <a:gridCol w="1609526"/>
                <a:gridCol w="1609526"/>
                <a:gridCol w="2939060"/>
              </a:tblGrid>
              <a:tr h="452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设备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屏幕宽度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rpx</a:t>
                      </a: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换算</a:t>
                      </a:r>
                      <a:r>
                        <a:rPr lang="en-US" altLang="zh-CN" sz="1400" b="1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px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px</a:t>
                      </a: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换算</a:t>
                      </a:r>
                      <a:r>
                        <a:rPr lang="en-US" altLang="zh-CN" sz="1400" b="1" kern="100" dirty="0" err="1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rpx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iPhone5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320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1rpx=0.42px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1px=2.34rpx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iPhone6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375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1rpx=0.5px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1px=2rpx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iPhone6 Plus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414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1rpx=0.552px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1px=1.81rpx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18867936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27200"/>
            <a:ext cx="2851150" cy="1185863"/>
            <a:chOff x="153988" y="1569152"/>
            <a:chExt cx="2850318" cy="1186618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569152"/>
              <a:ext cx="2213623" cy="113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掌握小程序项目的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基本结构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及配置文件的编写</a:t>
              </a:r>
              <a:endParaRPr lang="en-US" altLang="zh-CN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755775"/>
            <a:ext cx="2560637" cy="1152525"/>
            <a:chOff x="6135688" y="2059947"/>
            <a:chExt cx="2560637" cy="1149978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059947"/>
              <a:ext cx="1925366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Page()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App()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函数和常用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组件的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48328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掌握小程序与服务器交互的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en-US" altLang="zh-CN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43363"/>
            <a:ext cx="2560637" cy="1477962"/>
            <a:chOff x="6135688" y="1761839"/>
            <a:chExt cx="2560637" cy="1473073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0" hangingPunct="0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1761839"/>
              <a:ext cx="1925366" cy="147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WXML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WXSS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和条件渲染、列表渲染的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基本语法</a:t>
              </a:r>
              <a:endParaRPr lang="en-US" altLang="zh-CN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物理像素</a:t>
            </a:r>
            <a:r>
              <a:rPr lang="zh-CN" altLang="en-US" dirty="0"/>
              <a:t>：</a:t>
            </a:r>
            <a:r>
              <a:rPr lang="zh-CN" altLang="zh-CN" dirty="0"/>
              <a:t>指屏幕上实际有多少个像素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逻辑像素</a:t>
            </a:r>
            <a:r>
              <a:rPr lang="zh-CN" altLang="en-US" dirty="0"/>
              <a:t>：</a:t>
            </a:r>
            <a:r>
              <a:rPr lang="zh-CN" altLang="zh-CN" dirty="0"/>
              <a:t>是指</a:t>
            </a:r>
            <a:r>
              <a:rPr lang="en-US" altLang="zh-CN" dirty="0"/>
              <a:t>CSS</a:t>
            </a:r>
            <a:r>
              <a:rPr lang="zh-CN" altLang="zh-CN" dirty="0"/>
              <a:t>中使用的像素单位。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20925" y="3581400"/>
            <a:ext cx="4684713" cy="2652713"/>
            <a:chOff x="2320925" y="3581400"/>
            <a:chExt cx="4684713" cy="2652713"/>
          </a:xfrm>
        </p:grpSpPr>
        <p:grpSp>
          <p:nvGrpSpPr>
            <p:cNvPr id="2" name="组合 1"/>
            <p:cNvGrpSpPr>
              <a:grpSpLocks/>
            </p:cNvGrpSpPr>
            <p:nvPr/>
          </p:nvGrpSpPr>
          <p:grpSpPr bwMode="auto">
            <a:xfrm>
              <a:off x="2320925" y="3581400"/>
              <a:ext cx="4684713" cy="2652713"/>
              <a:chOff x="2320925" y="3581400"/>
              <a:chExt cx="4684713" cy="2652713"/>
            </a:xfrm>
          </p:grpSpPr>
          <p:sp>
            <p:nvSpPr>
              <p:cNvPr id="23559" name="矩形 8"/>
              <p:cNvSpPr>
                <a:spLocks noChangeArrowheads="1"/>
              </p:cNvSpPr>
              <p:nvPr/>
            </p:nvSpPr>
            <p:spPr bwMode="auto">
              <a:xfrm>
                <a:off x="2324100" y="3581400"/>
                <a:ext cx="2105025" cy="2651125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3560" name="TextBox 9"/>
              <p:cNvSpPr txBox="1">
                <a:spLocks noChangeArrowheads="1"/>
              </p:cNvSpPr>
              <p:nvPr/>
            </p:nvSpPr>
            <p:spPr bwMode="auto">
              <a:xfrm>
                <a:off x="2320925" y="4711700"/>
                <a:ext cx="21050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/>
                  <a:t>iphone6</a:t>
                </a:r>
                <a:r>
                  <a:rPr lang="zh-CN" altLang="zh-CN" sz="1400" dirty="0"/>
                  <a:t>物理分辨率为</a:t>
                </a:r>
                <a:r>
                  <a:rPr lang="en-US" altLang="zh-CN" sz="1400" dirty="0"/>
                  <a:t>750px</a:t>
                </a:r>
                <a:r>
                  <a:rPr lang="zh-CN" altLang="zh-CN" sz="1400" dirty="0"/>
                  <a:t>×</a:t>
                </a:r>
                <a:r>
                  <a:rPr lang="en-US" altLang="zh-CN" sz="1400" dirty="0"/>
                  <a:t>1334px</a:t>
                </a:r>
                <a:endParaRPr lang="zh-CN" altLang="en-US" sz="1400" dirty="0"/>
              </a:p>
            </p:txBody>
          </p:sp>
          <p:sp>
            <p:nvSpPr>
              <p:cNvPr id="23561" name="矩形 13"/>
              <p:cNvSpPr>
                <a:spLocks noChangeArrowheads="1"/>
              </p:cNvSpPr>
              <p:nvPr/>
            </p:nvSpPr>
            <p:spPr bwMode="auto">
              <a:xfrm>
                <a:off x="4900613" y="3582988"/>
                <a:ext cx="2105025" cy="2651125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3562" name="TextBox 14"/>
              <p:cNvSpPr txBox="1">
                <a:spLocks noChangeArrowheads="1"/>
              </p:cNvSpPr>
              <p:nvPr/>
            </p:nvSpPr>
            <p:spPr bwMode="auto">
              <a:xfrm>
                <a:off x="4900613" y="4721225"/>
                <a:ext cx="21050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/>
                  <a:t>iphone6</a:t>
                </a:r>
                <a:r>
                  <a:rPr lang="zh-CN" altLang="en-US" sz="1400" dirty="0"/>
                  <a:t>的</a:t>
                </a:r>
                <a:r>
                  <a:rPr lang="zh-CN" altLang="zh-CN" sz="1400" dirty="0"/>
                  <a:t>逻辑分辨率为</a:t>
                </a:r>
                <a:r>
                  <a:rPr lang="en-US" altLang="zh-CN" sz="1400" dirty="0"/>
                  <a:t>375px</a:t>
                </a:r>
                <a:r>
                  <a:rPr lang="zh-CN" altLang="zh-CN" sz="1400" dirty="0"/>
                  <a:t>×</a:t>
                </a:r>
                <a:r>
                  <a:rPr lang="en-US" altLang="zh-CN" sz="1400" dirty="0"/>
                  <a:t>667px</a:t>
                </a:r>
                <a:endParaRPr lang="zh-CN" altLang="en-US" sz="1400" dirty="0"/>
              </a:p>
            </p:txBody>
          </p:sp>
          <p:sp>
            <p:nvSpPr>
              <p:cNvPr id="23563" name="矩形 15"/>
              <p:cNvSpPr>
                <a:spLocks noChangeArrowheads="1"/>
              </p:cNvSpPr>
              <p:nvPr/>
            </p:nvSpPr>
            <p:spPr bwMode="auto">
              <a:xfrm>
                <a:off x="2324100" y="3582989"/>
                <a:ext cx="750352" cy="723686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3564" name="矩形 16"/>
              <p:cNvSpPr>
                <a:spLocks noChangeArrowheads="1"/>
              </p:cNvSpPr>
              <p:nvPr/>
            </p:nvSpPr>
            <p:spPr bwMode="auto">
              <a:xfrm>
                <a:off x="4900912" y="3586164"/>
                <a:ext cx="745064" cy="731156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3565" name="矩形 17"/>
              <p:cNvSpPr>
                <a:spLocks noChangeArrowheads="1"/>
              </p:cNvSpPr>
              <p:nvPr/>
            </p:nvSpPr>
            <p:spPr bwMode="auto">
              <a:xfrm>
                <a:off x="2320925" y="3581400"/>
                <a:ext cx="376238" cy="366713"/>
              </a:xfrm>
              <a:prstGeom prst="rect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3566" name="TextBox 18"/>
              <p:cNvSpPr txBox="1">
                <a:spLocks noChangeArrowheads="1"/>
              </p:cNvSpPr>
              <p:nvPr/>
            </p:nvSpPr>
            <p:spPr bwMode="auto">
              <a:xfrm>
                <a:off x="5053311" y="3770099"/>
                <a:ext cx="5842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 dirty="0"/>
                  <a:t>1px</a:t>
                </a:r>
                <a:endParaRPr lang="zh-CN" altLang="en-US" sz="1400" dirty="0"/>
              </a:p>
            </p:txBody>
          </p:sp>
          <p:sp>
            <p:nvSpPr>
              <p:cNvPr id="23567" name="TextBox 19"/>
              <p:cNvSpPr txBox="1">
                <a:spLocks noChangeArrowheads="1"/>
              </p:cNvSpPr>
              <p:nvPr/>
            </p:nvSpPr>
            <p:spPr bwMode="auto">
              <a:xfrm>
                <a:off x="2330450" y="3649663"/>
                <a:ext cx="373063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900" dirty="0"/>
                  <a:t>1px</a:t>
                </a:r>
                <a:endParaRPr lang="zh-CN" altLang="en-US" sz="900" dirty="0"/>
              </a:p>
            </p:txBody>
          </p:sp>
        </p:grp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698214" y="3586164"/>
              <a:ext cx="376238" cy="355600"/>
            </a:xfrm>
            <a:prstGeom prst="rect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2698291" y="3944939"/>
              <a:ext cx="376238" cy="355600"/>
            </a:xfrm>
            <a:prstGeom prst="rect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2324100" y="3947899"/>
              <a:ext cx="376238" cy="355600"/>
            </a:xfrm>
            <a:prstGeom prst="rect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对比</a:t>
            </a:r>
            <a:r>
              <a:rPr lang="en-US" altLang="zh-CN" dirty="0"/>
              <a:t>WXSS</a:t>
            </a:r>
            <a:r>
              <a:rPr lang="zh-CN" altLang="zh-CN" dirty="0"/>
              <a:t>中的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rpx</a:t>
            </a:r>
            <a:r>
              <a:rPr lang="zh-CN" altLang="en-US" dirty="0"/>
              <a:t>运行效果展示：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629680" y="2903538"/>
            <a:ext cx="3846512" cy="2960687"/>
            <a:chOff x="1277816" y="3552091"/>
            <a:chExt cx="3978697" cy="4662985"/>
          </a:xfrm>
        </p:grpSpPr>
        <p:sp>
          <p:nvSpPr>
            <p:cNvPr id="25609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867958" cy="46629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610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893154" cy="4217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input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width: 600rpx;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margin-top: 20rpx;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border-bottom: 2rpx solid #ccc;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2560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30239"/>
              </p:ext>
            </p:extLst>
          </p:nvPr>
        </p:nvGraphicFramePr>
        <p:xfrm>
          <a:off x="4654645" y="2046100"/>
          <a:ext cx="3961154" cy="366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Visio" r:id="rId4" imgW="6447600" imgH="5961931" progId="Visio.Drawing.11">
                  <p:embed/>
                </p:oleObj>
              </mc:Choice>
              <mc:Fallback>
                <p:oleObj name="Visio" r:id="rId4" imgW="6447600" imgH="596193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645" y="2046100"/>
                        <a:ext cx="3961154" cy="366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对比</a:t>
            </a:r>
            <a:r>
              <a:rPr lang="en-US" altLang="zh-CN" dirty="0"/>
              <a:t>WXSS</a:t>
            </a:r>
            <a:r>
              <a:rPr lang="zh-CN" altLang="zh-CN" dirty="0"/>
              <a:t>中的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px</a:t>
            </a:r>
            <a:r>
              <a:rPr lang="zh-CN" altLang="en-US" dirty="0"/>
              <a:t>运行效</a:t>
            </a:r>
            <a:r>
              <a:rPr lang="zh-CN" altLang="en-US" dirty="0" smtClean="0"/>
              <a:t>果展示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830264" y="2699136"/>
            <a:ext cx="3846512" cy="2960687"/>
            <a:chOff x="1277816" y="3552091"/>
            <a:chExt cx="4793420" cy="4662985"/>
          </a:xfrm>
        </p:grpSpPr>
        <p:sp>
          <p:nvSpPr>
            <p:cNvPr id="26634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4793420" cy="466298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635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4707878" cy="4217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input {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此处将原来的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600rpx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改为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300px */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width: 300px;</a:t>
              </a:r>
              <a:r>
                <a:rPr lang="en-US" altLang="zh-CN" sz="1600" dirty="0"/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margin-top: 20rpx;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border-bottom: 2rpx solid #ccc;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{margin: 50rpx;}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26633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33040"/>
              </p:ext>
            </p:extLst>
          </p:nvPr>
        </p:nvGraphicFramePr>
        <p:xfrm>
          <a:off x="4840288" y="2699136"/>
          <a:ext cx="3562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Visio" r:id="rId3" imgW="6447533" imgH="5961870" progId="Visio.Drawing.11">
                  <p:embed/>
                </p:oleObj>
              </mc:Choice>
              <mc:Fallback>
                <p:oleObj name="Visio" r:id="rId3" imgW="6447533" imgH="5961870" progId="Visio.Drawing.11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2699136"/>
                        <a:ext cx="356235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全局样式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导入外部样式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/>
          </a:p>
        </p:txBody>
      </p:sp>
      <p:sp>
        <p:nvSpPr>
          <p:cNvPr id="27654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7657" name="组合 9"/>
          <p:cNvGrpSpPr>
            <a:grpSpLocks/>
          </p:cNvGrpSpPr>
          <p:nvPr/>
        </p:nvGrpSpPr>
        <p:grpSpPr bwMode="auto">
          <a:xfrm>
            <a:off x="841469" y="2820056"/>
            <a:ext cx="4135437" cy="2752725"/>
            <a:chOff x="1277816" y="3552089"/>
            <a:chExt cx="4793420" cy="4336474"/>
          </a:xfrm>
        </p:grpSpPr>
        <p:sp>
          <p:nvSpPr>
            <p:cNvPr id="27666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4793420" cy="4081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667" name="矩形 11"/>
            <p:cNvSpPr>
              <a:spLocks noChangeArrowheads="1"/>
            </p:cNvSpPr>
            <p:nvPr/>
          </p:nvSpPr>
          <p:spPr bwMode="auto">
            <a:xfrm>
              <a:off x="1363358" y="3670952"/>
              <a:ext cx="4707878" cy="4217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color: #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fff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background: #369;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@import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test.wxss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button {letter-spacing: 12rpx;}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7658" name="Picture 64" descr="微信图片_201810301523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413906"/>
            <a:ext cx="22891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65" descr="a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4809193"/>
            <a:ext cx="22907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圆角矩形 24"/>
          <p:cNvSpPr>
            <a:spLocks noChangeArrowheads="1"/>
          </p:cNvSpPr>
          <p:nvPr/>
        </p:nvSpPr>
        <p:spPr bwMode="auto">
          <a:xfrm>
            <a:off x="971644" y="4840943"/>
            <a:ext cx="3217862" cy="3127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7661" name="圆角矩形 27"/>
          <p:cNvSpPr>
            <a:spLocks noChangeArrowheads="1"/>
          </p:cNvSpPr>
          <p:nvPr/>
        </p:nvSpPr>
        <p:spPr bwMode="auto">
          <a:xfrm>
            <a:off x="971644" y="4455181"/>
            <a:ext cx="2327275" cy="3127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7662" name="直接箭头连接符 28"/>
          <p:cNvCxnSpPr>
            <a:cxnSpLocks noChangeShapeType="1"/>
            <a:stCxn id="27661" idx="3"/>
          </p:cNvCxnSpPr>
          <p:nvPr/>
        </p:nvCxnSpPr>
        <p:spPr bwMode="auto">
          <a:xfrm>
            <a:off x="3298919" y="4610756"/>
            <a:ext cx="3003550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直接箭头连接符 35"/>
          <p:cNvCxnSpPr>
            <a:cxnSpLocks noChangeShapeType="1"/>
          </p:cNvCxnSpPr>
          <p:nvPr/>
        </p:nvCxnSpPr>
        <p:spPr bwMode="auto">
          <a:xfrm>
            <a:off x="4189506" y="4998106"/>
            <a:ext cx="2112963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4" name="TextBox 34"/>
          <p:cNvSpPr txBox="1">
            <a:spLocks noChangeArrowheads="1"/>
          </p:cNvSpPr>
          <p:nvPr/>
        </p:nvSpPr>
        <p:spPr bwMode="auto">
          <a:xfrm>
            <a:off x="4885578" y="4315460"/>
            <a:ext cx="137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/>
              <a:t>导</a:t>
            </a:r>
            <a:r>
              <a:rPr lang="zh-CN" altLang="en-US" sz="1400" dirty="0" smtClean="0"/>
              <a:t>入外部样式</a:t>
            </a:r>
            <a:endParaRPr lang="zh-CN" altLang="en-US" sz="1400" dirty="0"/>
          </a:p>
        </p:txBody>
      </p:sp>
      <p:sp>
        <p:nvSpPr>
          <p:cNvPr id="27665" name="TextBox 39"/>
          <p:cNvSpPr txBox="1">
            <a:spLocks noChangeArrowheads="1"/>
          </p:cNvSpPr>
          <p:nvPr/>
        </p:nvSpPr>
        <p:spPr bwMode="auto">
          <a:xfrm>
            <a:off x="5143594" y="4713943"/>
            <a:ext cx="1000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dirty="0"/>
              <a:t>全局样式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7660" grpId="0" animBg="1"/>
      <p:bldP spid="27661" grpId="0" animBg="1"/>
      <p:bldP spid="27664" grpId="0"/>
      <p:bldP spid="276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页面级配置文件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867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6379"/>
              </p:ext>
            </p:extLst>
          </p:nvPr>
        </p:nvGraphicFramePr>
        <p:xfrm>
          <a:off x="588963" y="2987675"/>
          <a:ext cx="7921625" cy="2716212"/>
        </p:xfrm>
        <a:graphic>
          <a:graphicData uri="http://schemas.openxmlformats.org/drawingml/2006/table">
            <a:tbl>
              <a:tblPr firstRow="1" bandRow="1"/>
              <a:tblGrid>
                <a:gridCol w="2116859"/>
                <a:gridCol w="5804766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navigationBarBackgroundColor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导航栏背景颜色，默认为“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#000000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”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navigationBarTextStyle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导航栏标题颜色，仅支持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black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white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（默认）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navigationBarTitleText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导航栏的标题文字内容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backgroundColor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窗口的背景色，默认为“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#</a:t>
                      </a: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ffffff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”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backgroundTextStyle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下拉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loading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的样式，仅支持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dark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（默认）、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light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页面级配置文件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970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9183"/>
              </p:ext>
            </p:extLst>
          </p:nvPr>
        </p:nvGraphicFramePr>
        <p:xfrm>
          <a:off x="627063" y="3125788"/>
          <a:ext cx="7921625" cy="1811336"/>
        </p:xfrm>
        <a:graphic>
          <a:graphicData uri="http://schemas.openxmlformats.org/drawingml/2006/table">
            <a:tbl>
              <a:tblPr firstRow="1" bandRow="1"/>
              <a:tblGrid>
                <a:gridCol w="2116859"/>
                <a:gridCol w="5804766"/>
              </a:tblGrid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enablePullDownRefresh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是否全局开启下拉刷新，默认为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onReachBottomDistance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页面上拉触底事件触发时距页面底部距离（单位为</a:t>
                      </a: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px</a:t>
                      </a: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），默认为</a:t>
                      </a: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50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disableScroll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。设为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时，页面整体不能上下滚动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</a:t>
            </a:r>
            <a:r>
              <a:rPr lang="zh-CN" altLang="en-US" dirty="0">
                <a:cs typeface="Times New Roman" pitchFamily="18" charset="0"/>
              </a:rPr>
              <a:t>字</a:t>
            </a:r>
            <a:r>
              <a:rPr lang="zh-CN" altLang="en-US" dirty="0" smtClean="0">
                <a:cs typeface="Times New Roman" pitchFamily="18" charset="0"/>
              </a:rPr>
              <a:t>大小</a:t>
            </a: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页面级文件配置</a:t>
            </a:r>
            <a:r>
              <a:rPr lang="zh-CN" altLang="zh-CN" dirty="0" smtClean="0"/>
              <a:t>导航</a:t>
            </a:r>
            <a:r>
              <a:rPr lang="zh-CN" altLang="zh-CN" dirty="0"/>
              <a:t>栏标题为“数值比较”，颜色为蓝色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072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  <p:grpSp>
        <p:nvGrpSpPr>
          <p:cNvPr id="30729" name="组合 9"/>
          <p:cNvGrpSpPr>
            <a:grpSpLocks/>
          </p:cNvGrpSpPr>
          <p:nvPr/>
        </p:nvGrpSpPr>
        <p:grpSpPr bwMode="auto">
          <a:xfrm>
            <a:off x="860520" y="3104684"/>
            <a:ext cx="4706937" cy="2014067"/>
            <a:chOff x="1277816" y="3552089"/>
            <a:chExt cx="4793420" cy="3172995"/>
          </a:xfrm>
        </p:grpSpPr>
        <p:sp>
          <p:nvSpPr>
            <p:cNvPr id="30734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4793420" cy="28836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0735" name="矩形 11"/>
            <p:cNvSpPr>
              <a:spLocks noChangeArrowheads="1"/>
            </p:cNvSpPr>
            <p:nvPr/>
          </p:nvSpPr>
          <p:spPr bwMode="auto">
            <a:xfrm>
              <a:off x="1363358" y="3670952"/>
              <a:ext cx="4707878" cy="3054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navigationBarTitleText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"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数值比较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navigationBarBackgroundColor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": "#369"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30" name="Picture 10" descr="无sdf 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20" y="3104684"/>
            <a:ext cx="1938337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31" name="直接箭头连接符 9"/>
          <p:cNvCxnSpPr>
            <a:cxnSpLocks noChangeShapeType="1"/>
          </p:cNvCxnSpPr>
          <p:nvPr/>
        </p:nvCxnSpPr>
        <p:spPr bwMode="auto">
          <a:xfrm flipV="1">
            <a:off x="4972145" y="3372971"/>
            <a:ext cx="1557337" cy="43180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2" name="圆角矩形 29"/>
          <p:cNvSpPr>
            <a:spLocks noChangeArrowheads="1"/>
          </p:cNvSpPr>
          <p:nvPr/>
        </p:nvSpPr>
        <p:spPr bwMode="auto">
          <a:xfrm>
            <a:off x="1116107" y="3649196"/>
            <a:ext cx="3856038" cy="3127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0733" name="矩形 11"/>
          <p:cNvSpPr>
            <a:spLocks noChangeArrowheads="1"/>
          </p:cNvSpPr>
          <p:nvPr/>
        </p:nvSpPr>
        <p:spPr bwMode="auto">
          <a:xfrm>
            <a:off x="6529482" y="3287246"/>
            <a:ext cx="419100" cy="150813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732" grpId="0" animBg="1"/>
      <p:bldP spid="307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>
                <a:cs typeface="Times New Roman" pitchFamily="18" charset="0"/>
              </a:rPr>
              <a:t>比较</a:t>
            </a:r>
            <a:r>
              <a:rPr lang="zh-CN" altLang="en-US" dirty="0" smtClean="0">
                <a:cs typeface="Times New Roman" pitchFamily="18" charset="0"/>
              </a:rPr>
              <a:t>数</a:t>
            </a:r>
            <a:r>
              <a:rPr lang="zh-CN" altLang="en-US" dirty="0">
                <a:cs typeface="Times New Roman" pitchFamily="18" charset="0"/>
              </a:rPr>
              <a:t>字</a:t>
            </a:r>
            <a:r>
              <a:rPr lang="zh-CN" altLang="en-US" dirty="0" smtClean="0">
                <a:cs typeface="Times New Roman" pitchFamily="18" charset="0"/>
              </a:rPr>
              <a:t>大小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应用级配置文件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174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60413" y="2959100"/>
          <a:ext cx="7921625" cy="2716212"/>
        </p:xfrm>
        <a:graphic>
          <a:graphicData uri="http://schemas.openxmlformats.org/drawingml/2006/table">
            <a:tbl>
              <a:tblPr firstRow="1" bandRow="1"/>
              <a:tblGrid>
                <a:gridCol w="2116859"/>
                <a:gridCol w="5804766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pages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页面路径列表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window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全局的默认窗口表现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tabBar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底部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 tab 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栏的表现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networkTimeout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网络超时时间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debug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是否开启调试模式，默认为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false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应用级配置文件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277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60413" y="2959100"/>
          <a:ext cx="7921625" cy="1357314"/>
        </p:xfrm>
        <a:graphic>
          <a:graphicData uri="http://schemas.openxmlformats.org/drawingml/2006/table">
            <a:tbl>
              <a:tblPr firstRow="1" bandRow="1"/>
              <a:tblGrid>
                <a:gridCol w="2116859"/>
                <a:gridCol w="5804766"/>
              </a:tblGrid>
              <a:tr h="452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requiredBackgroundModes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需要在后台使用的能力，如“音乐播放”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plugins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使用到的插件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networkTimeout</a:t>
            </a:r>
            <a:r>
              <a:rPr lang="zh-CN" altLang="zh-CN" dirty="0"/>
              <a:t>可以设置网络请求过程中的超时时间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379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60413" y="2959100"/>
          <a:ext cx="7921625" cy="2263775"/>
        </p:xfrm>
        <a:graphic>
          <a:graphicData uri="http://schemas.openxmlformats.org/drawingml/2006/table">
            <a:tbl>
              <a:tblPr firstRow="1" bandRow="1"/>
              <a:tblGrid>
                <a:gridCol w="1670468"/>
                <a:gridCol w="1670468"/>
                <a:gridCol w="4580689"/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request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wx.request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connectSocket	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wx.connectSocket()</a:t>
                      </a:r>
                      <a:r>
                        <a:rPr lang="zh-CN" sz="1100" kern="10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uploadFile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wx.uploadFile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/>
                          <a:ea typeface="宋体"/>
                        </a:rPr>
                        <a:t>downloadFile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Number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/>
                          <a:ea typeface="宋体"/>
                        </a:rPr>
                        <a:t>wx.downloadFile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100" kern="100" dirty="0">
                          <a:effectLst/>
                          <a:latin typeface="Times New Roman"/>
                          <a:ea typeface="宋体"/>
                        </a:rPr>
                        <a:t>的超时时间（毫秒），默认为</a:t>
                      </a:r>
                      <a:r>
                        <a:rPr lang="en-US" sz="1100" kern="100" dirty="0">
                          <a:effectLst/>
                          <a:latin typeface="Times New Roman"/>
                          <a:ea typeface="宋体"/>
                        </a:rPr>
                        <a:t>60000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2】</a:t>
            </a:r>
            <a:r>
              <a:rPr lang="zh-CN" altLang="en-US" sz="240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调查问卷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49480" cy="952500"/>
            <a:chOff x="1711765" y="1263328"/>
            <a:chExt cx="4448970" cy="952284"/>
          </a:xfrm>
        </p:grpSpPr>
        <p:grpSp>
          <p:nvGrpSpPr>
            <p:cNvPr id="6162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44317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1】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数字大小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52016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40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240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3】</a:t>
              </a:r>
              <a:r>
                <a:rPr lang="zh-CN" altLang="en-US" sz="240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计算器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/>
              <a:t>开启了调试，运行程序后，就会在控制台中输出调试信息</a:t>
            </a:r>
            <a:r>
              <a:rPr lang="zh-CN" altLang="en-US"/>
              <a:t>：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482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dirty="0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517600" y="3003272"/>
            <a:ext cx="3741737" cy="1852612"/>
            <a:chOff x="1277816" y="3552089"/>
            <a:chExt cx="4793420" cy="2918792"/>
          </a:xfrm>
        </p:grpSpPr>
        <p:sp>
          <p:nvSpPr>
            <p:cNvPr id="34826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4793420" cy="29187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4827" name="矩形 11"/>
            <p:cNvSpPr>
              <a:spLocks noChangeArrowheads="1"/>
            </p:cNvSpPr>
            <p:nvPr/>
          </p:nvSpPr>
          <p:spPr bwMode="auto">
            <a:xfrm>
              <a:off x="1363358" y="3670952"/>
              <a:ext cx="4707878" cy="247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"pages": ["pages/index/index"],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"debug": true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4825" name="Picture 7" descr="无标sdf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17" y="3003272"/>
            <a:ext cx="4278096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Page()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en-US" dirty="0"/>
              <a:t>参数对象的属性：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584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页面逻辑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60413" y="2959100"/>
          <a:ext cx="7921625" cy="3168648"/>
        </p:xfrm>
        <a:graphic>
          <a:graphicData uri="http://schemas.openxmlformats.org/drawingml/2006/table">
            <a:tbl>
              <a:tblPr firstRow="1" bandRow="1"/>
              <a:tblGrid>
                <a:gridCol w="1670468"/>
                <a:gridCol w="1670468"/>
                <a:gridCol w="4580689"/>
              </a:tblGrid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data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Object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页面的初始数据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onLoad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生命周期回调函数，监听页面加载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onReady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生命周期回调函数，监听页面初次渲染完成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onShow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生命周期回调函数，监听页面显示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onHide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生命周期回调函数，监听页面隐藏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onUnload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生命周期回调函数，监听页面卸载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>
                <a:cs typeface="Times New Roman" pitchFamily="18" charset="0"/>
              </a:rPr>
              <a:t>2.1 【</a:t>
            </a:r>
            <a:r>
              <a:rPr lang="zh-CN" altLang="en-US" smtClean="0">
                <a:cs typeface="Times New Roman" pitchFamily="18" charset="0"/>
              </a:rPr>
              <a:t>案例</a:t>
            </a:r>
            <a:r>
              <a:rPr lang="en-US" altLang="zh-CN" smtClean="0">
                <a:cs typeface="Times New Roman" pitchFamily="18" charset="0"/>
              </a:rPr>
              <a:t>1】</a:t>
            </a:r>
            <a:r>
              <a:rPr lang="zh-CN" altLang="en-US" smtClean="0">
                <a:cs typeface="Times New Roman" pitchFamily="18" charset="0"/>
              </a:rPr>
              <a:t>比较数值大小</a:t>
            </a: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Page()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en-US" dirty="0"/>
              <a:t>参数对象的属性：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6" name="矩形 2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686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页面逻辑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37056"/>
              </p:ext>
            </p:extLst>
          </p:nvPr>
        </p:nvGraphicFramePr>
        <p:xfrm>
          <a:off x="760413" y="2959100"/>
          <a:ext cx="7921625" cy="2716212"/>
        </p:xfrm>
        <a:graphic>
          <a:graphicData uri="http://schemas.openxmlformats.org/drawingml/2006/table">
            <a:tbl>
              <a:tblPr firstRow="1" bandRow="1"/>
              <a:tblGrid>
                <a:gridCol w="1670468"/>
                <a:gridCol w="1670468"/>
                <a:gridCol w="4580689"/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onPullDownRefresh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页面事件处理函数，监听用户下拉动作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onReachBottom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页面事件处理函数，页面上拉触底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onShareAppMessage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页面事件处理函数，用户单击右上角的分享按钮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onPageScroll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Function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页面事件处理函数，页面滚动会连续触发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其他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Any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开发者可以添加任意的函数或者数据到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data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中，在页面的函数中可以通过</a:t>
                      </a:r>
                      <a:r>
                        <a:rPr lang="en-US" sz="1000" kern="100" dirty="0" smtClean="0">
                          <a:effectLst/>
                          <a:latin typeface="Times New Roman"/>
                          <a:ea typeface="宋体"/>
                        </a:rPr>
                        <a:t>this.*</a:t>
                      </a:r>
                      <a:r>
                        <a:rPr lang="zh-CN" sz="1000" kern="100" dirty="0" smtClean="0">
                          <a:effectLst/>
                          <a:latin typeface="Times New Roman"/>
                          <a:ea typeface="宋体"/>
                        </a:rPr>
                        <a:t>来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访问。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>
                <a:cs typeface="Times New Roman" pitchFamily="18" charset="0"/>
              </a:rPr>
              <a:t>2.1 【</a:t>
            </a:r>
            <a:r>
              <a:rPr lang="zh-CN" altLang="en-US" smtClean="0">
                <a:cs typeface="Times New Roman" pitchFamily="18" charset="0"/>
              </a:rPr>
              <a:t>案例</a:t>
            </a:r>
            <a:r>
              <a:rPr lang="en-US" altLang="zh-CN" smtClean="0">
                <a:cs typeface="Times New Roman" pitchFamily="18" charset="0"/>
              </a:rPr>
              <a:t>1】</a:t>
            </a:r>
            <a:r>
              <a:rPr lang="zh-CN" altLang="en-US" smtClean="0">
                <a:cs typeface="Times New Roman" pitchFamily="18" charset="0"/>
              </a:rPr>
              <a:t>比较数值大小</a:t>
            </a:r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onLoad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onReady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onShow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zh-CN" dirty="0"/>
              <a:t>为例进行演示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789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1106489" y="2795962"/>
            <a:ext cx="3998912" cy="3538537"/>
            <a:chOff x="1277816" y="3552087"/>
            <a:chExt cx="4793420" cy="5499956"/>
          </a:xfrm>
        </p:grpSpPr>
        <p:sp>
          <p:nvSpPr>
            <p:cNvPr id="37898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4793420" cy="54999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7899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4707878" cy="538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页面加载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页面初次渲染完成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onShow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页面显示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7897" name="Picture 14" descr="无sfsfsfsdf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43" y="2795961"/>
            <a:ext cx="3657197" cy="125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2.1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比较数字大小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生命周期回调函数</a:t>
            </a:r>
            <a:r>
              <a:rPr lang="zh-CN" altLang="zh-CN" dirty="0" smtClean="0"/>
              <a:t>的区别分析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onLoad</a:t>
            </a:r>
            <a:r>
              <a:rPr lang="zh-CN" altLang="zh-CN" dirty="0" smtClean="0"/>
              <a:t>：页面加载时触发，一个页面只会调用一次。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onReady</a:t>
            </a:r>
            <a:r>
              <a:rPr lang="zh-CN" altLang="zh-CN" dirty="0" smtClean="0"/>
              <a:t>：页面初次渲染完成的时候调用。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onShow</a:t>
            </a:r>
            <a:r>
              <a:rPr lang="zh-CN" altLang="zh-CN" dirty="0" smtClean="0"/>
              <a:t>：当页面显示时触发。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onHide</a:t>
            </a:r>
            <a:r>
              <a:rPr lang="zh-CN" altLang="zh-CN" dirty="0" smtClean="0"/>
              <a:t>：当页面隐藏时触发。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onUnload</a:t>
            </a:r>
            <a:r>
              <a:rPr lang="zh-CN" altLang="zh-CN" dirty="0" smtClean="0"/>
              <a:t>：页面卸载时触发。</a:t>
            </a:r>
          </a:p>
        </p:txBody>
      </p: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9939" name="组合 5"/>
          <p:cNvGrpSpPr>
            <a:grpSpLocks/>
          </p:cNvGrpSpPr>
          <p:nvPr/>
        </p:nvGrpSpPr>
        <p:grpSpPr bwMode="auto">
          <a:xfrm>
            <a:off x="841375" y="2576513"/>
            <a:ext cx="7475538" cy="2292350"/>
            <a:chOff x="971600" y="1988840"/>
            <a:chExt cx="7200728" cy="2160240"/>
          </a:xfrm>
        </p:grpSpPr>
        <p:sp>
          <p:nvSpPr>
            <p:cNvPr id="20" name="流程图: 过程 19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21" name="流程图: 可选过程 20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39940" name="组合 8"/>
          <p:cNvGrpSpPr>
            <a:grpSpLocks/>
          </p:cNvGrpSpPr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23" name="椭圆 22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39941" name="矩形 12"/>
          <p:cNvSpPr>
            <a:spLocks noChangeArrowheads="1"/>
          </p:cNvSpPr>
          <p:nvPr/>
        </p:nvSpPr>
        <p:spPr bwMode="auto">
          <a:xfrm>
            <a:off x="985838" y="2816225"/>
            <a:ext cx="72104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zh-CN" dirty="0"/>
              <a:t>单击“…”会在底部弹出一个菜单，在菜单中有一项“转发”，单击转发就会触发</a:t>
            </a:r>
            <a:r>
              <a:rPr lang="en-US" altLang="zh-CN" dirty="0" err="1"/>
              <a:t>onShareAppMessage</a:t>
            </a:r>
            <a:r>
              <a:rPr lang="zh-CN" altLang="zh-CN" dirty="0"/>
              <a:t>事件。单击“</a:t>
            </a:r>
            <a:r>
              <a:rPr lang="en-US" altLang="zh-CN" dirty="0">
                <a:sym typeface="Wingdings 2" pitchFamily="18" charset="2"/>
              </a:rPr>
              <a:t></a:t>
            </a:r>
            <a:r>
              <a:rPr lang="zh-CN" altLang="zh-CN" dirty="0"/>
              <a:t>”可以在前台、后台之间切换。</a:t>
            </a:r>
          </a:p>
        </p:txBody>
      </p:sp>
      <p:sp>
        <p:nvSpPr>
          <p:cNvPr id="399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9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矩形 2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onLoad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en-US" dirty="0"/>
              <a:t>中的</a:t>
            </a:r>
            <a:r>
              <a:rPr lang="en-US" altLang="zh-CN" dirty="0"/>
              <a:t>options</a:t>
            </a:r>
            <a:r>
              <a:rPr lang="zh-CN" altLang="en-US" dirty="0"/>
              <a:t>参数传递流程：</a:t>
            </a:r>
            <a:endParaRPr lang="en-US" altLang="zh-CN" dirty="0"/>
          </a:p>
        </p:txBody>
      </p:sp>
      <p:grpSp>
        <p:nvGrpSpPr>
          <p:cNvPr id="40967" name="组合 9"/>
          <p:cNvGrpSpPr>
            <a:grpSpLocks/>
          </p:cNvGrpSpPr>
          <p:nvPr/>
        </p:nvGrpSpPr>
        <p:grpSpPr bwMode="auto">
          <a:xfrm>
            <a:off x="1220788" y="3246438"/>
            <a:ext cx="3097983" cy="2982912"/>
            <a:chOff x="1277816" y="3552087"/>
            <a:chExt cx="8381156" cy="4232050"/>
          </a:xfrm>
        </p:grpSpPr>
        <p:sp>
          <p:nvSpPr>
            <p:cNvPr id="40973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8381156" cy="42320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0974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8127092" cy="3300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onReady: function()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wx.navigateTo({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'/pages/test/test?name1=value1&amp;name2=value2'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</a:p>
          </p:txBody>
        </p:sp>
      </p:grpSp>
      <p:grpSp>
        <p:nvGrpSpPr>
          <p:cNvPr id="40968" name="组合 9"/>
          <p:cNvGrpSpPr>
            <a:grpSpLocks/>
          </p:cNvGrpSpPr>
          <p:nvPr/>
        </p:nvGrpSpPr>
        <p:grpSpPr bwMode="auto">
          <a:xfrm>
            <a:off x="4486274" y="3255963"/>
            <a:ext cx="3387725" cy="1809750"/>
            <a:chOff x="1277816" y="3552087"/>
            <a:chExt cx="7707068" cy="4853842"/>
          </a:xfrm>
        </p:grpSpPr>
        <p:sp>
          <p:nvSpPr>
            <p:cNvPr id="40971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7707068" cy="485384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0972" name="矩形 11"/>
            <p:cNvSpPr>
              <a:spLocks noChangeArrowheads="1"/>
            </p:cNvSpPr>
            <p:nvPr/>
          </p:nvSpPr>
          <p:spPr bwMode="auto">
            <a:xfrm>
              <a:off x="1363357" y="3670952"/>
              <a:ext cx="7621527" cy="4209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console.log(options)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9" name="圆角矩形 15"/>
          <p:cNvSpPr>
            <a:spLocks noChangeArrowheads="1"/>
          </p:cNvSpPr>
          <p:nvPr/>
        </p:nvSpPr>
        <p:spPr bwMode="auto">
          <a:xfrm>
            <a:off x="1383483" y="2832101"/>
            <a:ext cx="293528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pages/index/index.js</a:t>
            </a:r>
          </a:p>
        </p:txBody>
      </p:sp>
      <p:sp>
        <p:nvSpPr>
          <p:cNvPr id="40970" name="圆角矩形 15"/>
          <p:cNvSpPr>
            <a:spLocks noChangeArrowheads="1"/>
          </p:cNvSpPr>
          <p:nvPr/>
        </p:nvSpPr>
        <p:spPr bwMode="auto">
          <a:xfrm>
            <a:off x="5302249" y="2846388"/>
            <a:ext cx="25717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/>
              <a:t>pages/test/test.js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0969" grpId="0" animBg="1"/>
      <p:bldP spid="409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93775" y="2960129"/>
            <a:ext cx="7218363" cy="2516187"/>
            <a:chOff x="1277817" y="3552089"/>
            <a:chExt cx="10532062" cy="4282622"/>
          </a:xfrm>
        </p:grpSpPr>
        <p:sp>
          <p:nvSpPr>
            <p:cNvPr id="41991" name="矩形 10"/>
            <p:cNvSpPr>
              <a:spLocks noChangeArrowheads="1"/>
            </p:cNvSpPr>
            <p:nvPr/>
          </p:nvSpPr>
          <p:spPr bwMode="auto">
            <a:xfrm>
              <a:off x="1277817" y="3552089"/>
              <a:ext cx="10532062" cy="42826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199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10446520" cy="392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onPullDownRefresh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此时用户下拉触顶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onReachBottom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此时用户上拉触底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onPageScroll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此时用户正在滚动页面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滚动距离：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+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options.scrollTop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98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比较数字大小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pages/index/index.js</a:t>
            </a:r>
            <a:r>
              <a:rPr lang="zh-CN" altLang="zh-CN" dirty="0"/>
              <a:t>中使用这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页面处理函数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30239" y="2863197"/>
            <a:ext cx="3379786" cy="3316288"/>
            <a:chOff x="1277816" y="3552087"/>
            <a:chExt cx="8381156" cy="4232050"/>
          </a:xfrm>
        </p:grpSpPr>
        <p:sp>
          <p:nvSpPr>
            <p:cNvPr id="43016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8381156" cy="42320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3017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8127092" cy="3300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="compare"&gt;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compare: function 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比较按钮被单击了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console.log(e)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0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组件事件处理函数用于为组件绑定事件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43015" name="Picture 7" descr="22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68" y="2863197"/>
            <a:ext cx="5408199" cy="103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对比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e.target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e.currentTarget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4039" name="组合 9"/>
          <p:cNvGrpSpPr>
            <a:grpSpLocks/>
          </p:cNvGrpSpPr>
          <p:nvPr/>
        </p:nvGrpSpPr>
        <p:grpSpPr bwMode="auto">
          <a:xfrm>
            <a:off x="1744663" y="2764392"/>
            <a:ext cx="6081712" cy="2927350"/>
            <a:chOff x="1277816" y="3552087"/>
            <a:chExt cx="9737717" cy="5653551"/>
          </a:xfrm>
        </p:grpSpPr>
        <p:sp>
          <p:nvSpPr>
            <p:cNvPr id="44046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9213900" cy="56535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4047" name="矩形 11"/>
            <p:cNvSpPr>
              <a:spLocks noChangeArrowheads="1"/>
            </p:cNvSpPr>
            <p:nvPr/>
          </p:nvSpPr>
          <p:spPr bwMode="auto">
            <a:xfrm>
              <a:off x="1363356" y="3670951"/>
              <a:ext cx="9652177" cy="5186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id="outer"&gt;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outer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&lt;view id="inner"&gt;inner&lt;/view&gt;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console.log(e.target.id + '-' + e.currentTarget.id)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040" name="圆角矩形 20"/>
          <p:cNvSpPr>
            <a:spLocks noChangeArrowheads="1"/>
          </p:cNvSpPr>
          <p:nvPr/>
        </p:nvSpPr>
        <p:spPr bwMode="auto">
          <a:xfrm>
            <a:off x="3179763" y="4761467"/>
            <a:ext cx="1174750" cy="3127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44041" name="直接箭头连接符 21"/>
          <p:cNvCxnSpPr>
            <a:cxnSpLocks noChangeShapeType="1"/>
            <a:stCxn id="44040" idx="2"/>
            <a:endCxn id="44042" idx="0"/>
          </p:cNvCxnSpPr>
          <p:nvPr/>
        </p:nvCxnSpPr>
        <p:spPr bwMode="auto">
          <a:xfrm flipH="1">
            <a:off x="3767138" y="5074204"/>
            <a:ext cx="0" cy="76517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2" name="圆角矩形 15"/>
          <p:cNvSpPr>
            <a:spLocks noChangeArrowheads="1"/>
          </p:cNvSpPr>
          <p:nvPr/>
        </p:nvSpPr>
        <p:spPr bwMode="auto">
          <a:xfrm>
            <a:off x="3127375" y="5839379"/>
            <a:ext cx="12795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子元素</a:t>
            </a:r>
            <a:r>
              <a:rPr lang="en-US" altLang="zh-CN"/>
              <a:t>id</a:t>
            </a:r>
          </a:p>
        </p:txBody>
      </p:sp>
      <p:sp>
        <p:nvSpPr>
          <p:cNvPr id="44043" name="圆角矩形 23"/>
          <p:cNvSpPr>
            <a:spLocks noChangeArrowheads="1"/>
          </p:cNvSpPr>
          <p:nvPr/>
        </p:nvSpPr>
        <p:spPr bwMode="auto">
          <a:xfrm>
            <a:off x="5035550" y="4782104"/>
            <a:ext cx="1985963" cy="3127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44044" name="直接箭头连接符 24"/>
          <p:cNvCxnSpPr>
            <a:cxnSpLocks noChangeShapeType="1"/>
            <a:stCxn id="44043" idx="2"/>
            <a:endCxn id="44045" idx="0"/>
          </p:cNvCxnSpPr>
          <p:nvPr/>
        </p:nvCxnSpPr>
        <p:spPr bwMode="auto">
          <a:xfrm flipH="1">
            <a:off x="6029325" y="5094842"/>
            <a:ext cx="0" cy="74453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5" name="圆角矩形 15"/>
          <p:cNvSpPr>
            <a:spLocks noChangeArrowheads="1"/>
          </p:cNvSpPr>
          <p:nvPr/>
        </p:nvSpPr>
        <p:spPr bwMode="auto">
          <a:xfrm>
            <a:off x="5389563" y="5839379"/>
            <a:ext cx="12795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父元素</a:t>
            </a:r>
            <a:r>
              <a:rPr lang="en-US" altLang="zh-CN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4040" grpId="0" animBg="1"/>
      <p:bldP spid="44042" grpId="0" animBg="1"/>
      <p:bldP spid="44043" grpId="0" animBg="1"/>
      <p:bldP spid="440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2.1【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1】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比较数字大小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 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创建项目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页面组件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页面样式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71775" y="517842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4" name="椭圆 15"/>
          <p:cNvSpPr>
            <a:spLocks noChangeArrowheads="1"/>
          </p:cNvSpPr>
          <p:nvPr/>
        </p:nvSpPr>
        <p:spPr bwMode="auto">
          <a:xfrm>
            <a:off x="1128713" y="517842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5</a:t>
            </a:r>
            <a:endParaRPr lang="zh-CN" altLang="en-US" sz="2400" b="1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8150" y="5448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6" name="TextBox 218"/>
          <p:cNvSpPr txBox="1">
            <a:spLocks noChangeArrowheads="1"/>
          </p:cNvSpPr>
          <p:nvPr/>
        </p:nvSpPr>
        <p:spPr bwMode="auto">
          <a:xfrm>
            <a:off x="3076575" y="52943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59075" y="586263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8" name="椭圆 19"/>
          <p:cNvSpPr>
            <a:spLocks noChangeArrowheads="1"/>
          </p:cNvSpPr>
          <p:nvPr/>
        </p:nvSpPr>
        <p:spPr bwMode="auto">
          <a:xfrm>
            <a:off x="1116013" y="586263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6</a:t>
            </a:r>
            <a:endParaRPr lang="zh-CN" altLang="en-US" sz="2400" b="1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50" y="613092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200" name="TextBox 218"/>
          <p:cNvSpPr txBox="1">
            <a:spLocks noChangeArrowheads="1"/>
          </p:cNvSpPr>
          <p:nvPr/>
        </p:nvSpPr>
        <p:spPr bwMode="auto">
          <a:xfrm>
            <a:off x="3063875" y="597852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页面逻辑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4505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38523"/>
              </p:ext>
            </p:extLst>
          </p:nvPr>
        </p:nvGraphicFramePr>
        <p:xfrm>
          <a:off x="760413" y="2959100"/>
          <a:ext cx="7645400" cy="3168648"/>
        </p:xfrm>
        <a:graphic>
          <a:graphicData uri="http://schemas.openxmlformats.org/drawingml/2006/table">
            <a:tbl>
              <a:tblPr firstRow="1" bandRow="1"/>
              <a:tblGrid>
                <a:gridCol w="3822700"/>
                <a:gridCol w="3822700"/>
              </a:tblGrid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touchstart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手指触摸动作开始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Times New Roman"/>
                          <a:ea typeface="宋体"/>
                        </a:rPr>
                        <a:t>touchmove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手指触摸后移动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  <a:latin typeface="Times New Roman"/>
                          <a:ea typeface="宋体"/>
                        </a:rPr>
                        <a:t>touchcan</a:t>
                      </a:r>
                      <a:r>
                        <a:rPr lang="en-US" altLang="zh-CN" sz="1000" kern="100" dirty="0" err="1" smtClean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en-US" sz="1000" kern="100" dirty="0" err="1" smtClean="0">
                          <a:effectLst/>
                          <a:latin typeface="Times New Roman"/>
                          <a:ea typeface="宋体"/>
                        </a:rPr>
                        <a:t>el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手指触摸动作被打断，如来电提醒，弹窗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touchend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手指触摸动作结束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tap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手指触摸后马上离开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452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/>
                          <a:ea typeface="宋体"/>
                        </a:rPr>
                        <a:t>longpress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手指触摸后，超过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350ms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再离开。如果指定了事件回调函数并触发了这个事件，</a:t>
                      </a:r>
                      <a:r>
                        <a:rPr lang="en-US" sz="1000" kern="100" dirty="0">
                          <a:effectLst/>
                          <a:latin typeface="Times New Roman"/>
                          <a:ea typeface="宋体"/>
                        </a:rPr>
                        <a:t>tap</a:t>
                      </a: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事件将不被触发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常用的冒泡事件：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4608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4" name="矩形 2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6088" name="组合 5"/>
          <p:cNvGrpSpPr>
            <a:grpSpLocks/>
          </p:cNvGrpSpPr>
          <p:nvPr/>
        </p:nvGrpSpPr>
        <p:grpSpPr bwMode="auto">
          <a:xfrm>
            <a:off x="841375" y="2576513"/>
            <a:ext cx="7475538" cy="2292350"/>
            <a:chOff x="971600" y="1988840"/>
            <a:chExt cx="7200728" cy="2160240"/>
          </a:xfrm>
        </p:grpSpPr>
        <p:sp>
          <p:nvSpPr>
            <p:cNvPr id="30" name="流程图: 过程 29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1" name="流程图: 可选过程 30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6089" name="组合 8"/>
          <p:cNvGrpSpPr>
            <a:grpSpLocks/>
          </p:cNvGrpSpPr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33" name="椭圆 32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46090" name="矩形 12"/>
          <p:cNvSpPr>
            <a:spLocks noChangeArrowheads="1"/>
          </p:cNvSpPr>
          <p:nvPr/>
        </p:nvSpPr>
        <p:spPr bwMode="auto">
          <a:xfrm>
            <a:off x="985838" y="2816225"/>
            <a:ext cx="72104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zh-CN" dirty="0"/>
              <a:t>冒泡事件是指当一个组件上的事件被触发后，事件会向父节点传递，而非冒泡事件不会向父节点传递。一些组件还拥有一些专门的事件，如</a:t>
            </a:r>
            <a:r>
              <a:rPr lang="en-US" altLang="zh-CN" dirty="0"/>
              <a:t>form</a:t>
            </a:r>
            <a:r>
              <a:rPr lang="zh-CN" altLang="zh-CN" dirty="0"/>
              <a:t>组件的</a:t>
            </a:r>
            <a:r>
              <a:rPr lang="en-US" altLang="zh-CN" dirty="0"/>
              <a:t>submit</a:t>
            </a:r>
            <a:r>
              <a:rPr lang="zh-CN" altLang="zh-CN" dirty="0"/>
              <a:t>事件、</a:t>
            </a:r>
            <a:r>
              <a:rPr lang="en-US" altLang="zh-CN" dirty="0"/>
              <a:t>input</a:t>
            </a:r>
            <a:r>
              <a:rPr lang="zh-CN" altLang="zh-CN" dirty="0"/>
              <a:t>组件的</a:t>
            </a:r>
            <a:r>
              <a:rPr lang="en-US" altLang="zh-CN" dirty="0"/>
              <a:t>input</a:t>
            </a:r>
            <a:r>
              <a:rPr lang="zh-CN" altLang="zh-CN" dirty="0"/>
              <a:t>事件等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0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事件冒泡和绑定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410617" y="2362864"/>
            <a:ext cx="4256088" cy="2887663"/>
            <a:chOff x="1790700" y="3051175"/>
            <a:chExt cx="4256088" cy="2887663"/>
          </a:xfrm>
        </p:grpSpPr>
        <p:sp>
          <p:nvSpPr>
            <p:cNvPr id="47111" name="椭圆 2"/>
            <p:cNvSpPr>
              <a:spLocks noChangeArrowheads="1"/>
            </p:cNvSpPr>
            <p:nvPr/>
          </p:nvSpPr>
          <p:spPr bwMode="auto">
            <a:xfrm>
              <a:off x="1790700" y="5051425"/>
              <a:ext cx="1577975" cy="887413"/>
            </a:xfrm>
            <a:prstGeom prst="ellipse">
              <a:avLst/>
            </a:prstGeom>
            <a:solidFill>
              <a:srgbClr val="29C7FF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7112" name="椭圆 26"/>
            <p:cNvSpPr>
              <a:spLocks noChangeArrowheads="1"/>
            </p:cNvSpPr>
            <p:nvPr/>
          </p:nvSpPr>
          <p:spPr bwMode="auto">
            <a:xfrm>
              <a:off x="3976688" y="3051175"/>
              <a:ext cx="2070100" cy="1343025"/>
            </a:xfrm>
            <a:prstGeom prst="ellipse">
              <a:avLst/>
            </a:prstGeom>
            <a:solidFill>
              <a:srgbClr val="29C7FF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7113" name="椭圆 27"/>
            <p:cNvSpPr>
              <a:spLocks noChangeArrowheads="1"/>
            </p:cNvSpPr>
            <p:nvPr/>
          </p:nvSpPr>
          <p:spPr bwMode="auto">
            <a:xfrm>
              <a:off x="2779713" y="4159250"/>
              <a:ext cx="2035175" cy="1150938"/>
            </a:xfrm>
            <a:prstGeom prst="ellipse">
              <a:avLst/>
            </a:prstGeom>
            <a:solidFill>
              <a:srgbClr val="29C7FF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7114" name="TextBox 8"/>
            <p:cNvSpPr txBox="1">
              <a:spLocks noChangeArrowheads="1"/>
            </p:cNvSpPr>
            <p:nvPr/>
          </p:nvSpPr>
          <p:spPr bwMode="auto">
            <a:xfrm>
              <a:off x="1970984" y="5260079"/>
              <a:ext cx="133667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</a:rPr>
                <a:t>单击</a:t>
              </a:r>
              <a:r>
                <a:rPr lang="en-US" altLang="zh-CN" sz="1200" dirty="0">
                  <a:solidFill>
                    <a:schemeClr val="bg1"/>
                  </a:solidFill>
                </a:rPr>
                <a:t>middle</a:t>
              </a:r>
              <a:r>
                <a:rPr lang="zh-CN" altLang="en-US" sz="1200" dirty="0">
                  <a:solidFill>
                    <a:schemeClr val="bg1"/>
                  </a:solidFill>
                </a:rPr>
                <a:t>触发</a:t>
              </a:r>
              <a:r>
                <a:rPr lang="en-US" altLang="zh-CN" sz="1200" dirty="0">
                  <a:solidFill>
                    <a:schemeClr val="bg1"/>
                  </a:solidFill>
                </a:rPr>
                <a:t>middle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115" name="TextBox 30"/>
            <p:cNvSpPr txBox="1">
              <a:spLocks noChangeArrowheads="1"/>
            </p:cNvSpPr>
            <p:nvPr/>
          </p:nvSpPr>
          <p:spPr bwMode="auto">
            <a:xfrm>
              <a:off x="3195638" y="4521200"/>
              <a:ext cx="15462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</a:rPr>
                <a:t>单击</a:t>
              </a:r>
              <a:r>
                <a:rPr lang="en-US" altLang="zh-CN" sz="1200">
                  <a:solidFill>
                    <a:schemeClr val="bg1"/>
                  </a:solidFill>
                </a:rPr>
                <a:t>inner</a:t>
              </a:r>
              <a:r>
                <a:rPr lang="zh-CN" altLang="en-US" sz="1200">
                  <a:solidFill>
                    <a:schemeClr val="bg1"/>
                  </a:solidFill>
                </a:rPr>
                <a:t>触发</a:t>
              </a:r>
              <a:r>
                <a:rPr lang="en-US" altLang="zh-CN" sz="1200">
                  <a:solidFill>
                    <a:schemeClr val="bg1"/>
                  </a:solidFill>
                </a:rPr>
                <a:t>middle</a:t>
              </a:r>
              <a:r>
                <a:rPr lang="zh-CN" altLang="en-US" sz="1200">
                  <a:solidFill>
                    <a:schemeClr val="bg1"/>
                  </a:solidFill>
                </a:rPr>
                <a:t>、</a:t>
              </a:r>
              <a:r>
                <a:rPr lang="en-US" altLang="zh-CN" sz="1200">
                  <a:solidFill>
                    <a:schemeClr val="bg1"/>
                  </a:solidFill>
                </a:rPr>
                <a:t>inner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7116" name="TextBox 31"/>
            <p:cNvSpPr txBox="1">
              <a:spLocks noChangeArrowheads="1"/>
            </p:cNvSpPr>
            <p:nvPr/>
          </p:nvSpPr>
          <p:spPr bwMode="auto">
            <a:xfrm>
              <a:off x="4305300" y="3611563"/>
              <a:ext cx="16065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</a:rPr>
                <a:t>单击</a:t>
              </a:r>
              <a:r>
                <a:rPr lang="en-US" altLang="zh-CN" sz="1200">
                  <a:solidFill>
                    <a:schemeClr val="bg1"/>
                  </a:solidFill>
                </a:rPr>
                <a:t>outer</a:t>
              </a:r>
              <a:r>
                <a:rPr lang="zh-CN" altLang="en-US" sz="1200">
                  <a:solidFill>
                    <a:schemeClr val="bg1"/>
                  </a:solidFill>
                </a:rPr>
                <a:t>触发</a:t>
              </a:r>
              <a:r>
                <a:rPr lang="en-US" altLang="zh-CN" sz="1200">
                  <a:solidFill>
                    <a:schemeClr val="bg1"/>
                  </a:solidFill>
                </a:rPr>
                <a:t>outer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47117" name="肘形连接符 29"/>
            <p:cNvCxnSpPr>
              <a:cxnSpLocks noChangeShapeType="1"/>
              <a:stCxn id="47111" idx="0"/>
              <a:endCxn id="47113" idx="0"/>
            </p:cNvCxnSpPr>
            <p:nvPr/>
          </p:nvCxnSpPr>
          <p:spPr bwMode="auto">
            <a:xfrm rot="5400000" flipH="1" flipV="1">
              <a:off x="2742406" y="3996532"/>
              <a:ext cx="892175" cy="1217612"/>
            </a:xfrm>
            <a:prstGeom prst="bentConnector3">
              <a:avLst>
                <a:gd name="adj1" fmla="val 125602"/>
              </a:avLst>
            </a:prstGeom>
            <a:noFill/>
            <a:ln w="12700" algn="ctr">
              <a:solidFill>
                <a:srgbClr val="FF0000">
                  <a:alpha val="54117"/>
                </a:srgb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肘形连接符 33"/>
            <p:cNvCxnSpPr>
              <a:cxnSpLocks noChangeShapeType="1"/>
              <a:stCxn id="47113" idx="0"/>
              <a:endCxn id="47112" idx="0"/>
            </p:cNvCxnSpPr>
            <p:nvPr/>
          </p:nvCxnSpPr>
          <p:spPr bwMode="auto">
            <a:xfrm rot="5400000" flipH="1" flipV="1">
              <a:off x="3850481" y="2997994"/>
              <a:ext cx="1108075" cy="1214438"/>
            </a:xfrm>
            <a:prstGeom prst="bentConnector3">
              <a:avLst>
                <a:gd name="adj1" fmla="val 120639"/>
              </a:avLst>
            </a:prstGeom>
            <a:noFill/>
            <a:ln w="12700" algn="ctr">
              <a:solidFill>
                <a:srgbClr val="FF0000">
                  <a:alpha val="54117"/>
                </a:srgb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注册程序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文件中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调用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App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11654" y="2868804"/>
            <a:ext cx="8129588" cy="2535237"/>
            <a:chOff x="1157008" y="2484200"/>
            <a:chExt cx="13337243" cy="11896357"/>
          </a:xfrm>
        </p:grpSpPr>
        <p:sp>
          <p:nvSpPr>
            <p:cNvPr id="48136" name="矩形 26"/>
            <p:cNvSpPr>
              <a:spLocks noChangeArrowheads="1"/>
            </p:cNvSpPr>
            <p:nvPr/>
          </p:nvSpPr>
          <p:spPr bwMode="auto">
            <a:xfrm>
              <a:off x="1157008" y="2484200"/>
              <a:ext cx="13216436" cy="1189635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8137" name="矩形 27"/>
            <p:cNvSpPr>
              <a:spLocks noChangeArrowheads="1"/>
            </p:cNvSpPr>
            <p:nvPr/>
          </p:nvSpPr>
          <p:spPr bwMode="auto">
            <a:xfrm>
              <a:off x="1363355" y="3670952"/>
              <a:ext cx="13130896" cy="810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onLaunch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function(options) {console.log('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onLaunch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onShow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{console.log('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onShow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onHide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function() {console.log('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onHide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onError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function(error) {console.log('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onError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onPageNotFound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{console.log('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onPageNotFound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比较数值大小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注册程序</a:t>
            </a:r>
            <a:endParaRPr lang="zh-CN" altLang="en-US" dirty="0"/>
          </a:p>
        </p:txBody>
      </p:sp>
      <p:pic>
        <p:nvPicPr>
          <p:cNvPr id="48135" name="Picture 8" descr="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3" y="2770096"/>
            <a:ext cx="8113219" cy="162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文件中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调用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App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6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注册程序</a:t>
            </a:r>
            <a:endParaRPr lang="zh-CN" altLang="en-US" dirty="0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onLaunch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onShow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en-US" dirty="0" smtClean="0"/>
              <a:t>触发后返回的字段：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path</a:t>
            </a:r>
            <a:r>
              <a:rPr lang="zh-CN" altLang="zh-CN" dirty="0" smtClean="0"/>
              <a:t>：打开小程序的路径。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query</a:t>
            </a:r>
            <a:r>
              <a:rPr lang="zh-CN" altLang="zh-CN" dirty="0" smtClean="0"/>
              <a:t>：打开小程序的</a:t>
            </a:r>
            <a:r>
              <a:rPr lang="en-US" altLang="zh-CN" dirty="0" smtClean="0"/>
              <a:t>query</a:t>
            </a:r>
            <a:r>
              <a:rPr lang="zh-CN" altLang="zh-CN" dirty="0" smtClean="0"/>
              <a:t>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scene</a:t>
            </a:r>
            <a:r>
              <a:rPr lang="zh-CN" altLang="zh-CN" dirty="0" smtClean="0"/>
              <a:t>：打开小程序的场景值。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shareTicket</a:t>
            </a:r>
            <a:r>
              <a:rPr lang="zh-CN" altLang="zh-CN" dirty="0" smtClean="0"/>
              <a:t>：获取到</a:t>
            </a:r>
            <a:r>
              <a:rPr lang="en-US" altLang="zh-CN" dirty="0" err="1" smtClean="0"/>
              <a:t>shareTicket</a:t>
            </a:r>
            <a:r>
              <a:rPr lang="zh-CN" altLang="zh-CN" dirty="0" smtClean="0"/>
              <a:t>。</a:t>
            </a:r>
          </a:p>
          <a:p>
            <a:pPr marL="285750" indent="-285750" eaLnBrk="0" hangingPunct="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referrerInfo</a:t>
            </a:r>
            <a:r>
              <a:rPr lang="zh-CN" altLang="zh-CN" dirty="0" smtClean="0"/>
              <a:t>：获取来源</a:t>
            </a:r>
            <a:r>
              <a:rPr lang="zh-CN" altLang="en-US" dirty="0" smtClean="0"/>
              <a:t>于</a:t>
            </a:r>
            <a:r>
              <a:rPr lang="zh-CN" altLang="zh-CN" dirty="0" smtClean="0"/>
              <a:t>小程序、公众号的</a:t>
            </a:r>
            <a:r>
              <a:rPr lang="en-US" altLang="zh-CN" dirty="0" err="1" smtClean="0"/>
              <a:t>AppId</a:t>
            </a:r>
            <a:r>
              <a:rPr lang="zh-CN" altLang="zh-CN" dirty="0" smtClean="0"/>
              <a:t>等。</a:t>
            </a:r>
          </a:p>
        </p:txBody>
      </p:sp>
      <p:pic>
        <p:nvPicPr>
          <p:cNvPr id="49158" name="Picture 7" descr="无标asd asd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458" y="2633473"/>
            <a:ext cx="3507030" cy="213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注册程序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App()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函数</a:t>
            </a:r>
            <a:r>
              <a:rPr lang="zh-CN" altLang="zh-CN" dirty="0"/>
              <a:t>中还可以保存一些在所有页面中共享的数据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0183" name="组合 16"/>
          <p:cNvGrpSpPr>
            <a:grpSpLocks/>
          </p:cNvGrpSpPr>
          <p:nvPr/>
        </p:nvGrpSpPr>
        <p:grpSpPr bwMode="auto">
          <a:xfrm>
            <a:off x="994162" y="3128994"/>
            <a:ext cx="3402012" cy="2845853"/>
            <a:chOff x="1157003" y="2484208"/>
            <a:chExt cx="18073287" cy="14971176"/>
          </a:xfrm>
        </p:grpSpPr>
        <p:sp>
          <p:nvSpPr>
            <p:cNvPr id="50189" name="矩形 17"/>
            <p:cNvSpPr>
              <a:spLocks noChangeArrowheads="1"/>
            </p:cNvSpPr>
            <p:nvPr/>
          </p:nvSpPr>
          <p:spPr bwMode="auto">
            <a:xfrm>
              <a:off x="1157003" y="2484208"/>
              <a:ext cx="18073287" cy="149711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0190" name="矩形 18"/>
            <p:cNvSpPr>
              <a:spLocks noChangeArrowheads="1"/>
            </p:cNvSpPr>
            <p:nvPr/>
          </p:nvSpPr>
          <p:spPr bwMode="auto">
            <a:xfrm>
              <a:off x="1363351" y="3670954"/>
              <a:ext cx="17077598" cy="11962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123,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test: function() {console.log('test')}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184" name="组合 23"/>
          <p:cNvGrpSpPr>
            <a:grpSpLocks/>
          </p:cNvGrpSpPr>
          <p:nvPr/>
        </p:nvGrpSpPr>
        <p:grpSpPr bwMode="auto">
          <a:xfrm>
            <a:off x="4699386" y="3161538"/>
            <a:ext cx="3149600" cy="2333625"/>
            <a:chOff x="1157008" y="2484200"/>
            <a:chExt cx="13337243" cy="12876714"/>
          </a:xfrm>
        </p:grpSpPr>
        <p:sp>
          <p:nvSpPr>
            <p:cNvPr id="50187" name="矩形 24"/>
            <p:cNvSpPr>
              <a:spLocks noChangeArrowheads="1"/>
            </p:cNvSpPr>
            <p:nvPr/>
          </p:nvSpPr>
          <p:spPr bwMode="auto">
            <a:xfrm>
              <a:off x="1157008" y="2484200"/>
              <a:ext cx="13216436" cy="1287671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0188" name="矩形 25"/>
            <p:cNvSpPr>
              <a:spLocks noChangeArrowheads="1"/>
            </p:cNvSpPr>
            <p:nvPr/>
          </p:nvSpPr>
          <p:spPr bwMode="auto">
            <a:xfrm>
              <a:off x="1363354" y="3670952"/>
              <a:ext cx="13130897" cy="909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onReady: function ()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var app = getApp()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console.log(app.num)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app.test()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185" name="圆角矩形 15"/>
          <p:cNvSpPr>
            <a:spLocks noChangeArrowheads="1"/>
          </p:cNvSpPr>
          <p:nvPr/>
        </p:nvSpPr>
        <p:spPr bwMode="auto">
          <a:xfrm>
            <a:off x="3024574" y="2771013"/>
            <a:ext cx="13716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注册数据</a:t>
            </a:r>
            <a:endParaRPr lang="en-US" altLang="zh-CN"/>
          </a:p>
        </p:txBody>
      </p:sp>
      <p:sp>
        <p:nvSpPr>
          <p:cNvPr id="50186" name="圆角矩形 15"/>
          <p:cNvSpPr>
            <a:spLocks noChangeArrowheads="1"/>
          </p:cNvSpPr>
          <p:nvPr/>
        </p:nvSpPr>
        <p:spPr bwMode="auto">
          <a:xfrm>
            <a:off x="6297998" y="2812288"/>
            <a:ext cx="1508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打印数据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0185" grpId="0" animBg="1"/>
      <p:bldP spid="5018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73358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/>
              <a:t>给两个</a:t>
            </a:r>
            <a:r>
              <a:rPr lang="en-US" altLang="zh-CN" dirty="0" smtClean="0"/>
              <a:t>input</a:t>
            </a:r>
            <a:r>
              <a:rPr lang="zh-CN" altLang="en-US" dirty="0"/>
              <a:t>组件</a:t>
            </a:r>
            <a:r>
              <a:rPr lang="en-US" altLang="zh-CN" dirty="0"/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绑定不同事件</a:t>
            </a:r>
            <a:r>
              <a:rPr lang="en-US" altLang="zh-CN" dirty="0"/>
              <a:t>num1Change</a:t>
            </a:r>
            <a:r>
              <a:rPr lang="zh-CN" altLang="en-US" dirty="0"/>
              <a:t>、</a:t>
            </a:r>
            <a:r>
              <a:rPr lang="en-US" altLang="zh-CN" dirty="0"/>
              <a:t>num2Change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1207" name="组合 15"/>
          <p:cNvGrpSpPr>
            <a:grpSpLocks/>
          </p:cNvGrpSpPr>
          <p:nvPr/>
        </p:nvGrpSpPr>
        <p:grpSpPr bwMode="auto">
          <a:xfrm>
            <a:off x="565150" y="3088767"/>
            <a:ext cx="3542691" cy="2935287"/>
            <a:chOff x="287852" y="3231927"/>
            <a:chExt cx="18650937" cy="14971176"/>
          </a:xfrm>
        </p:grpSpPr>
        <p:sp>
          <p:nvSpPr>
            <p:cNvPr id="51213" name="矩形 16"/>
            <p:cNvSpPr>
              <a:spLocks noChangeArrowheads="1"/>
            </p:cNvSpPr>
            <p:nvPr/>
          </p:nvSpPr>
          <p:spPr bwMode="auto">
            <a:xfrm>
              <a:off x="287852" y="3231927"/>
              <a:ext cx="18650937" cy="149711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1214" name="矩形 17"/>
            <p:cNvSpPr>
              <a:spLocks noChangeArrowheads="1"/>
            </p:cNvSpPr>
            <p:nvPr/>
          </p:nvSpPr>
          <p:spPr bwMode="auto">
            <a:xfrm>
              <a:off x="287857" y="3670955"/>
              <a:ext cx="18153099" cy="8005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="num1change“/&gt;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="num2change" /&gt;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208" name="组合 18"/>
          <p:cNvGrpSpPr>
            <a:grpSpLocks/>
          </p:cNvGrpSpPr>
          <p:nvPr/>
        </p:nvGrpSpPr>
        <p:grpSpPr bwMode="auto">
          <a:xfrm>
            <a:off x="4376970" y="3116238"/>
            <a:ext cx="4257675" cy="2907816"/>
            <a:chOff x="1157008" y="2484200"/>
            <a:chExt cx="14540703" cy="14558571"/>
          </a:xfrm>
        </p:grpSpPr>
        <p:sp>
          <p:nvSpPr>
            <p:cNvPr id="51211" name="矩形 19"/>
            <p:cNvSpPr>
              <a:spLocks noChangeArrowheads="1"/>
            </p:cNvSpPr>
            <p:nvPr/>
          </p:nvSpPr>
          <p:spPr bwMode="auto">
            <a:xfrm>
              <a:off x="1157008" y="2484200"/>
              <a:ext cx="13857660" cy="145585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1212" name="矩形 20"/>
            <p:cNvSpPr>
              <a:spLocks noChangeArrowheads="1"/>
            </p:cNvSpPr>
            <p:nvPr/>
          </p:nvSpPr>
          <p:spPr bwMode="auto">
            <a:xfrm>
              <a:off x="1363357" y="3670952"/>
              <a:ext cx="14334354" cy="1273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num1change: function (e)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this.num1 = Number(e.detail.value)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num2change: function (e)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this.num2 = Number(e.detail.value)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9" name="圆角矩形 15"/>
          <p:cNvSpPr>
            <a:spLocks noChangeArrowheads="1"/>
          </p:cNvSpPr>
          <p:nvPr/>
        </p:nvSpPr>
        <p:spPr bwMode="auto">
          <a:xfrm>
            <a:off x="2736241" y="2750982"/>
            <a:ext cx="13716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事件绑定</a:t>
            </a:r>
            <a:endParaRPr lang="en-US" altLang="zh-CN" dirty="0"/>
          </a:p>
        </p:txBody>
      </p:sp>
      <p:sp>
        <p:nvSpPr>
          <p:cNvPr id="51210" name="圆角矩形 15"/>
          <p:cNvSpPr>
            <a:spLocks noChangeArrowheads="1"/>
          </p:cNvSpPr>
          <p:nvPr/>
        </p:nvSpPr>
        <p:spPr bwMode="auto">
          <a:xfrm>
            <a:off x="6164518" y="2756229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51209" grpId="0" animBg="1"/>
      <p:bldP spid="512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37" name="组合 15"/>
          <p:cNvGrpSpPr>
            <a:grpSpLocks/>
          </p:cNvGrpSpPr>
          <p:nvPr/>
        </p:nvGrpSpPr>
        <p:grpSpPr bwMode="auto">
          <a:xfrm>
            <a:off x="946150" y="2665445"/>
            <a:ext cx="4259263" cy="3678238"/>
            <a:chOff x="1157008" y="2484206"/>
            <a:chExt cx="14540705" cy="20291770"/>
          </a:xfrm>
        </p:grpSpPr>
        <p:sp>
          <p:nvSpPr>
            <p:cNvPr id="52239" name="矩形 18"/>
            <p:cNvSpPr>
              <a:spLocks noChangeArrowheads="1"/>
            </p:cNvSpPr>
            <p:nvPr/>
          </p:nvSpPr>
          <p:spPr bwMode="auto">
            <a:xfrm>
              <a:off x="1157008" y="2484206"/>
              <a:ext cx="13857662" cy="202917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2240" name="矩形 19"/>
            <p:cNvSpPr>
              <a:spLocks noChangeArrowheads="1"/>
            </p:cNvSpPr>
            <p:nvPr/>
          </p:nvSpPr>
          <p:spPr bwMode="auto">
            <a:xfrm>
              <a:off x="1363357" y="3670952"/>
              <a:ext cx="14334356" cy="1859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compare: function()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if (this.num1 &gt; this.num2)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 else if (this.num1 &lt; this.num2)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({result: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8" name="圆角矩形 17"/>
          <p:cNvSpPr>
            <a:spLocks noChangeArrowheads="1"/>
          </p:cNvSpPr>
          <p:nvPr/>
        </p:nvSpPr>
        <p:spPr bwMode="auto">
          <a:xfrm>
            <a:off x="2735211" y="2462394"/>
            <a:ext cx="22701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事件处理函数</a:t>
            </a:r>
            <a:endParaRPr lang="en-US" altLang="zh-CN" dirty="0"/>
          </a:p>
        </p:txBody>
      </p:sp>
      <p:grpSp>
        <p:nvGrpSpPr>
          <p:cNvPr id="52233" name="组合 30"/>
          <p:cNvGrpSpPr>
            <a:grpSpLocks/>
          </p:cNvGrpSpPr>
          <p:nvPr/>
        </p:nvGrpSpPr>
        <p:grpSpPr bwMode="auto">
          <a:xfrm>
            <a:off x="5068888" y="2665448"/>
            <a:ext cx="3236912" cy="1457325"/>
            <a:chOff x="865502" y="2139625"/>
            <a:chExt cx="18073287" cy="14971174"/>
          </a:xfrm>
        </p:grpSpPr>
        <p:sp>
          <p:nvSpPr>
            <p:cNvPr id="52235" name="矩形 32"/>
            <p:cNvSpPr>
              <a:spLocks noChangeArrowheads="1"/>
            </p:cNvSpPr>
            <p:nvPr/>
          </p:nvSpPr>
          <p:spPr bwMode="auto">
            <a:xfrm>
              <a:off x="865502" y="2139625"/>
              <a:ext cx="18073287" cy="149711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2236" name="矩形 33"/>
            <p:cNvSpPr>
              <a:spLocks noChangeArrowheads="1"/>
            </p:cNvSpPr>
            <p:nvPr/>
          </p:nvSpPr>
          <p:spPr bwMode="auto">
            <a:xfrm>
              <a:off x="1363349" y="3015577"/>
              <a:ext cx="17077599" cy="11884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="compare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4" name="圆角矩形 34"/>
          <p:cNvSpPr>
            <a:spLocks noChangeArrowheads="1"/>
          </p:cNvSpPr>
          <p:nvPr/>
        </p:nvSpPr>
        <p:spPr bwMode="auto">
          <a:xfrm>
            <a:off x="6934200" y="2427412"/>
            <a:ext cx="137160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事件绑定</a:t>
            </a:r>
            <a:endParaRPr lang="en-US" altLang="zh-CN" dirty="0"/>
          </a:p>
        </p:txBody>
      </p:sp>
      <p:pic>
        <p:nvPicPr>
          <p:cNvPr id="52230" name="Picture 32" descr="无as 标asd 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46" y="4254299"/>
            <a:ext cx="193833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7038" y="1493838"/>
            <a:ext cx="73358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比较功能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223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nimBg="1"/>
      <p:bldP spid="52234" grpId="0" animBg="1"/>
      <p:bldP spid="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5" name="组合 15"/>
          <p:cNvGrpSpPr>
            <a:grpSpLocks/>
          </p:cNvGrpSpPr>
          <p:nvPr/>
        </p:nvGrpSpPr>
        <p:grpSpPr bwMode="auto">
          <a:xfrm>
            <a:off x="1365250" y="3085421"/>
            <a:ext cx="3159125" cy="2905126"/>
            <a:chOff x="1157008" y="2484172"/>
            <a:chExt cx="14540705" cy="40156291"/>
          </a:xfrm>
        </p:grpSpPr>
        <p:sp>
          <p:nvSpPr>
            <p:cNvPr id="53261" name="矩形 18"/>
            <p:cNvSpPr>
              <a:spLocks noChangeArrowheads="1"/>
            </p:cNvSpPr>
            <p:nvPr/>
          </p:nvSpPr>
          <p:spPr bwMode="auto">
            <a:xfrm>
              <a:off x="1157008" y="2484172"/>
              <a:ext cx="13857664" cy="401562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3262" name="矩形 19"/>
            <p:cNvSpPr>
              <a:spLocks noChangeArrowheads="1"/>
            </p:cNvSpPr>
            <p:nvPr/>
          </p:nvSpPr>
          <p:spPr bwMode="auto">
            <a:xfrm>
              <a:off x="1363358" y="3670942"/>
              <a:ext cx="14334355" cy="38969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id="num1"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id="num2"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="change" /&gt;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256" name="圆角矩形 17"/>
          <p:cNvSpPr>
            <a:spLocks noChangeArrowheads="1"/>
          </p:cNvSpPr>
          <p:nvPr/>
        </p:nvSpPr>
        <p:spPr bwMode="auto">
          <a:xfrm>
            <a:off x="2105852" y="2682196"/>
            <a:ext cx="22701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获取元素</a:t>
            </a:r>
            <a:endParaRPr lang="en-US" altLang="zh-CN" dirty="0"/>
          </a:p>
        </p:txBody>
      </p:sp>
      <p:grpSp>
        <p:nvGrpSpPr>
          <p:cNvPr id="53257" name="组合 15"/>
          <p:cNvGrpSpPr>
            <a:grpSpLocks/>
          </p:cNvGrpSpPr>
          <p:nvPr/>
        </p:nvGrpSpPr>
        <p:grpSpPr bwMode="auto">
          <a:xfrm>
            <a:off x="4562476" y="3094946"/>
            <a:ext cx="3209924" cy="2895600"/>
            <a:chOff x="1157008" y="2484186"/>
            <a:chExt cx="14540705" cy="50594344"/>
          </a:xfrm>
        </p:grpSpPr>
        <p:sp>
          <p:nvSpPr>
            <p:cNvPr id="53259" name="矩形 29"/>
            <p:cNvSpPr>
              <a:spLocks noChangeArrowheads="1"/>
            </p:cNvSpPr>
            <p:nvPr/>
          </p:nvSpPr>
          <p:spPr bwMode="auto">
            <a:xfrm>
              <a:off x="1157008" y="2484186"/>
              <a:ext cx="14540705" cy="505943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3260" name="矩形 30"/>
            <p:cNvSpPr>
              <a:spLocks noChangeArrowheads="1"/>
            </p:cNvSpPr>
            <p:nvPr/>
          </p:nvSpPr>
          <p:spPr bwMode="auto">
            <a:xfrm>
              <a:off x="1363357" y="3670942"/>
              <a:ext cx="14334356" cy="3896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data-id="num1"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="change2" /&gt;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&lt;input data-id="num2" type="number"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="change2" /&gt;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258" name="圆角矩形 34"/>
          <p:cNvSpPr>
            <a:spLocks noChangeArrowheads="1"/>
          </p:cNvSpPr>
          <p:nvPr/>
        </p:nvSpPr>
        <p:spPr bwMode="auto">
          <a:xfrm>
            <a:off x="5843588" y="2699658"/>
            <a:ext cx="192881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通过</a:t>
            </a:r>
            <a:r>
              <a:rPr lang="en-US" altLang="zh-CN" dirty="0"/>
              <a:t>dataset</a:t>
            </a:r>
            <a:r>
              <a:rPr lang="zh-CN" altLang="en-US" dirty="0"/>
              <a:t>获取</a:t>
            </a:r>
            <a:endParaRPr lang="en-US" altLang="zh-CN" dirty="0"/>
          </a:p>
        </p:txBody>
      </p:sp>
      <p:grpSp>
        <p:nvGrpSpPr>
          <p:cNvPr id="32" name="组合 3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27038" y="1493838"/>
            <a:ext cx="73358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通过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id</a:t>
            </a:r>
            <a:r>
              <a:rPr lang="zh-CN" altLang="en-US" dirty="0"/>
              <a:t>和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dataset</a:t>
            </a:r>
            <a:r>
              <a:rPr lang="zh-CN" altLang="en-US" dirty="0"/>
              <a:t>获取元素：</a:t>
            </a:r>
            <a:endParaRPr lang="en-US" altLang="zh-CN" dirty="0"/>
          </a:p>
        </p:txBody>
      </p:sp>
      <p:sp>
        <p:nvSpPr>
          <p:cNvPr id="532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8" grpId="0" animBg="1"/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2.1【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1】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比较数值大小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注册程序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实现比较功能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9" name="组合 15"/>
          <p:cNvGrpSpPr>
            <a:grpSpLocks/>
          </p:cNvGrpSpPr>
          <p:nvPr/>
        </p:nvGrpSpPr>
        <p:grpSpPr bwMode="auto">
          <a:xfrm>
            <a:off x="1193800" y="3042560"/>
            <a:ext cx="3368675" cy="3021012"/>
            <a:chOff x="1157008" y="2484186"/>
            <a:chExt cx="14540705" cy="49043013"/>
          </a:xfrm>
        </p:grpSpPr>
        <p:sp>
          <p:nvSpPr>
            <p:cNvPr id="54285" name="矩形 27"/>
            <p:cNvSpPr>
              <a:spLocks noChangeArrowheads="1"/>
            </p:cNvSpPr>
            <p:nvPr/>
          </p:nvSpPr>
          <p:spPr bwMode="auto">
            <a:xfrm>
              <a:off x="1157008" y="2484186"/>
              <a:ext cx="13857661" cy="4904301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4286" name="矩形 28"/>
            <p:cNvSpPr>
              <a:spLocks noChangeArrowheads="1"/>
            </p:cNvSpPr>
            <p:nvPr/>
          </p:nvSpPr>
          <p:spPr bwMode="auto">
            <a:xfrm>
              <a:off x="1363357" y="3670942"/>
              <a:ext cx="14334356" cy="4547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change3: function 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data = {}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data[e.target.dataset.id] = Number(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e.detail.value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(data)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0" name="圆角矩形 34"/>
          <p:cNvSpPr>
            <a:spLocks noChangeArrowheads="1"/>
          </p:cNvSpPr>
          <p:nvPr/>
        </p:nvSpPr>
        <p:spPr bwMode="auto">
          <a:xfrm>
            <a:off x="2475421" y="2663226"/>
            <a:ext cx="192881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事件处理函数</a:t>
            </a:r>
            <a:endParaRPr lang="en-US" altLang="zh-CN" dirty="0"/>
          </a:p>
        </p:txBody>
      </p:sp>
      <p:grpSp>
        <p:nvGrpSpPr>
          <p:cNvPr id="54281" name="组合 15"/>
          <p:cNvGrpSpPr>
            <a:grpSpLocks/>
          </p:cNvGrpSpPr>
          <p:nvPr/>
        </p:nvGrpSpPr>
        <p:grpSpPr bwMode="auto">
          <a:xfrm>
            <a:off x="4545598" y="3083834"/>
            <a:ext cx="3505200" cy="2235200"/>
            <a:chOff x="1157008" y="2484186"/>
            <a:chExt cx="23523462" cy="21359144"/>
          </a:xfrm>
        </p:grpSpPr>
        <p:sp>
          <p:nvSpPr>
            <p:cNvPr id="54283" name="矩形 23"/>
            <p:cNvSpPr>
              <a:spLocks noChangeArrowheads="1"/>
            </p:cNvSpPr>
            <p:nvPr/>
          </p:nvSpPr>
          <p:spPr bwMode="auto">
            <a:xfrm>
              <a:off x="1157008" y="2484186"/>
              <a:ext cx="23523462" cy="213591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4284" name="矩形 24"/>
            <p:cNvSpPr>
              <a:spLocks noChangeArrowheads="1"/>
            </p:cNvSpPr>
            <p:nvPr/>
          </p:nvSpPr>
          <p:spPr bwMode="auto">
            <a:xfrm>
              <a:off x="1363360" y="3670941"/>
              <a:ext cx="23317110" cy="14999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&lt;text&gt;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{{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num1 &gt; num2 ?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: 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(num1 &lt; num2 ?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')}}&lt;/text&gt;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2" name="圆角矩形 17"/>
          <p:cNvSpPr>
            <a:spLocks noChangeArrowheads="1"/>
          </p:cNvSpPr>
          <p:nvPr/>
        </p:nvSpPr>
        <p:spPr bwMode="auto">
          <a:xfrm>
            <a:off x="5780673" y="2713947"/>
            <a:ext cx="22701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页面数据比较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2" name="矩形 3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7038" y="1493838"/>
            <a:ext cx="73358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text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  <a:r>
              <a:rPr lang="zh-CN" altLang="en-US" dirty="0" smtClean="0"/>
              <a:t>上处理计算逻辑：</a:t>
            </a:r>
            <a:endParaRPr lang="en-US" altLang="zh-CN" dirty="0"/>
          </a:p>
        </p:txBody>
      </p:sp>
      <p:sp>
        <p:nvSpPr>
          <p:cNvPr id="542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nimBg="1"/>
      <p:bldP spid="54282" grpId="0" animBg="1"/>
      <p:bldP spid="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3" name="组合 15"/>
          <p:cNvGrpSpPr>
            <a:grpSpLocks/>
          </p:cNvGrpSpPr>
          <p:nvPr/>
        </p:nvGrpSpPr>
        <p:grpSpPr bwMode="auto">
          <a:xfrm>
            <a:off x="1105609" y="2789978"/>
            <a:ext cx="6921500" cy="1423987"/>
            <a:chOff x="1157008" y="2484186"/>
            <a:chExt cx="14540705" cy="46617708"/>
          </a:xfrm>
        </p:grpSpPr>
        <p:sp>
          <p:nvSpPr>
            <p:cNvPr id="55309" name="矩形 17"/>
            <p:cNvSpPr>
              <a:spLocks noChangeArrowheads="1"/>
            </p:cNvSpPr>
            <p:nvPr/>
          </p:nvSpPr>
          <p:spPr bwMode="auto">
            <a:xfrm>
              <a:off x="1157008" y="2484186"/>
              <a:ext cx="14540705" cy="46617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5310" name="矩形 18"/>
            <p:cNvSpPr>
              <a:spLocks noChangeArrowheads="1"/>
            </p:cNvSpPr>
            <p:nvPr/>
          </p:nvSpPr>
          <p:spPr bwMode="auto">
            <a:xfrm>
              <a:off x="1363357" y="3670942"/>
              <a:ext cx="14334356" cy="45430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&gt;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&lt;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==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304" name="圆角矩形 34"/>
          <p:cNvSpPr>
            <a:spLocks noChangeArrowheads="1"/>
          </p:cNvSpPr>
          <p:nvPr/>
        </p:nvSpPr>
        <p:spPr bwMode="auto">
          <a:xfrm>
            <a:off x="6098297" y="2348653"/>
            <a:ext cx="192881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wx:if</a:t>
            </a:r>
            <a:endParaRPr lang="en-US" altLang="zh-CN" dirty="0"/>
          </a:p>
        </p:txBody>
      </p:sp>
      <p:grpSp>
        <p:nvGrpSpPr>
          <p:cNvPr id="55305" name="组合 15"/>
          <p:cNvGrpSpPr>
            <a:grpSpLocks/>
          </p:cNvGrpSpPr>
          <p:nvPr/>
        </p:nvGrpSpPr>
        <p:grpSpPr bwMode="auto">
          <a:xfrm>
            <a:off x="1107197" y="4615603"/>
            <a:ext cx="6969125" cy="1493673"/>
            <a:chOff x="1157008" y="2484186"/>
            <a:chExt cx="14540705" cy="48908779"/>
          </a:xfrm>
        </p:grpSpPr>
        <p:sp>
          <p:nvSpPr>
            <p:cNvPr id="55307" name="矩形 27"/>
            <p:cNvSpPr>
              <a:spLocks noChangeArrowheads="1"/>
            </p:cNvSpPr>
            <p:nvPr/>
          </p:nvSpPr>
          <p:spPr bwMode="auto">
            <a:xfrm>
              <a:off x="1157008" y="2484186"/>
              <a:ext cx="14540705" cy="4890877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5308" name="矩形 28"/>
            <p:cNvSpPr>
              <a:spLocks noChangeArrowheads="1"/>
            </p:cNvSpPr>
            <p:nvPr/>
          </p:nvSpPr>
          <p:spPr bwMode="auto">
            <a:xfrm>
              <a:off x="1363355" y="3670926"/>
              <a:ext cx="14334358" cy="39303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&lt;text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&gt;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wx:elif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="{{num1 &lt; num2}}"&gt;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个数大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&lt;text 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wx:else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比较结果：两数相等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&lt;/text&gt;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306" name="圆角矩形 34"/>
          <p:cNvSpPr>
            <a:spLocks noChangeArrowheads="1"/>
          </p:cNvSpPr>
          <p:nvPr/>
        </p:nvSpPr>
        <p:spPr bwMode="auto">
          <a:xfrm>
            <a:off x="6137984" y="4315565"/>
            <a:ext cx="192881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wx:if</a:t>
            </a:r>
            <a:r>
              <a:rPr lang="en-US" altLang="zh-CN" dirty="0"/>
              <a:t> </a:t>
            </a:r>
            <a:r>
              <a:rPr lang="en-US" altLang="zh-CN" dirty="0" err="1"/>
              <a:t>wx:else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2" name="矩形 3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7038" y="1493838"/>
            <a:ext cx="73358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通过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条件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渲染</a:t>
            </a:r>
            <a:r>
              <a:rPr lang="zh-CN" altLang="en-US" dirty="0" smtClean="0"/>
              <a:t>的方式比较大小：</a:t>
            </a:r>
            <a:endParaRPr lang="en-US" altLang="zh-CN" dirty="0"/>
          </a:p>
        </p:txBody>
      </p:sp>
      <p:sp>
        <p:nvSpPr>
          <p:cNvPr id="553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nimBg="1"/>
      <p:bldP spid="55306" grpId="0" animBg="1"/>
      <p:bldP spid="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7" name="组合 15"/>
          <p:cNvGrpSpPr>
            <a:grpSpLocks/>
          </p:cNvGrpSpPr>
          <p:nvPr/>
        </p:nvGrpSpPr>
        <p:grpSpPr bwMode="auto">
          <a:xfrm>
            <a:off x="476250" y="3016312"/>
            <a:ext cx="4729163" cy="2806700"/>
            <a:chOff x="1157008" y="2484153"/>
            <a:chExt cx="14540705" cy="104396748"/>
          </a:xfrm>
        </p:grpSpPr>
        <p:sp>
          <p:nvSpPr>
            <p:cNvPr id="56333" name="矩形 21"/>
            <p:cNvSpPr>
              <a:spLocks noChangeArrowheads="1"/>
            </p:cNvSpPr>
            <p:nvPr/>
          </p:nvSpPr>
          <p:spPr bwMode="auto">
            <a:xfrm>
              <a:off x="1157008" y="2484153"/>
              <a:ext cx="14540705" cy="10439674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6334" name="矩形 22"/>
            <p:cNvSpPr>
              <a:spLocks noChangeArrowheads="1"/>
            </p:cNvSpPr>
            <p:nvPr/>
          </p:nvSpPr>
          <p:spPr bwMode="auto">
            <a:xfrm>
              <a:off x="1363356" y="3670919"/>
              <a:ext cx="14334357" cy="995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formCompare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function(e)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'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两数相等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num1 = Number(e.detail.value.num1)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num2 = Number(e.detail.value.num2)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({result: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328" name="圆角矩形 34"/>
          <p:cNvSpPr>
            <a:spLocks noChangeArrowheads="1"/>
          </p:cNvSpPr>
          <p:nvPr/>
        </p:nvSpPr>
        <p:spPr bwMode="auto">
          <a:xfrm>
            <a:off x="3276600" y="2649600"/>
            <a:ext cx="192881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事件处理函数</a:t>
            </a:r>
            <a:endParaRPr lang="en-US" altLang="zh-CN"/>
          </a:p>
        </p:txBody>
      </p:sp>
      <p:grpSp>
        <p:nvGrpSpPr>
          <p:cNvPr id="56329" name="组合 15"/>
          <p:cNvGrpSpPr>
            <a:grpSpLocks/>
          </p:cNvGrpSpPr>
          <p:nvPr/>
        </p:nvGrpSpPr>
        <p:grpSpPr bwMode="auto">
          <a:xfrm>
            <a:off x="5346699" y="3047910"/>
            <a:ext cx="3338512" cy="1927225"/>
            <a:chOff x="1157008" y="2484186"/>
            <a:chExt cx="14540705" cy="46617688"/>
          </a:xfrm>
        </p:grpSpPr>
        <p:sp>
          <p:nvSpPr>
            <p:cNvPr id="56331" name="矩形 17"/>
            <p:cNvSpPr>
              <a:spLocks noChangeArrowheads="1"/>
            </p:cNvSpPr>
            <p:nvPr/>
          </p:nvSpPr>
          <p:spPr bwMode="auto">
            <a:xfrm>
              <a:off x="1157008" y="2484186"/>
              <a:ext cx="14540705" cy="46617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6332" name="矩形 18"/>
            <p:cNvSpPr>
              <a:spLocks noChangeArrowheads="1"/>
            </p:cNvSpPr>
            <p:nvPr/>
          </p:nvSpPr>
          <p:spPr bwMode="auto">
            <a:xfrm>
              <a:off x="1363356" y="3670931"/>
              <a:ext cx="14334357" cy="2720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&lt;form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bindsubmit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formCompare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&lt;/form&gt;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330" name="圆角矩形 34"/>
          <p:cNvSpPr>
            <a:spLocks noChangeArrowheads="1"/>
          </p:cNvSpPr>
          <p:nvPr/>
        </p:nvSpPr>
        <p:spPr bwMode="auto">
          <a:xfrm>
            <a:off x="6756398" y="2708342"/>
            <a:ext cx="192881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表单组件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矩形 2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038" y="1493838"/>
            <a:ext cx="73358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实现比较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通过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表单</a:t>
            </a:r>
            <a:r>
              <a:rPr lang="zh-CN" altLang="zh-CN" dirty="0"/>
              <a:t>获取</a:t>
            </a:r>
            <a:r>
              <a:rPr lang="en-US" altLang="zh-CN" dirty="0"/>
              <a:t>input</a:t>
            </a:r>
            <a:r>
              <a:rPr lang="zh-CN" altLang="zh-CN" dirty="0"/>
              <a:t>组件的</a:t>
            </a:r>
            <a:r>
              <a:rPr lang="zh-CN" altLang="zh-CN" dirty="0" smtClean="0"/>
              <a:t>值</a:t>
            </a:r>
            <a:r>
              <a:rPr lang="zh-CN" altLang="en-US" dirty="0" smtClean="0"/>
              <a:t>，比较结果：</a:t>
            </a:r>
            <a:endParaRPr lang="en-US" altLang="zh-CN" dirty="0"/>
          </a:p>
        </p:txBody>
      </p:sp>
      <p:sp>
        <p:nvSpPr>
          <p:cNvPr id="563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>
                <a:cs typeface="Times New Roman" pitchFamily="18" charset="0"/>
              </a:rPr>
              <a:t>2.1 【</a:t>
            </a:r>
            <a:r>
              <a:rPr lang="zh-CN" altLang="en-US" dirty="0" smtClean="0"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1】</a:t>
            </a:r>
            <a:r>
              <a:rPr lang="zh-CN" altLang="en-US" dirty="0" smtClean="0"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数字大小</a:t>
            </a:r>
            <a:endParaRPr lang="zh-CN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  <p:bldP spid="56330" grpId="0" animBg="1"/>
      <p:bldP spid="3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2.2 【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调查问卷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调查问卷效果展示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实现步骤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填写表单数据；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提交发送到服务器；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后台数据渲染到页面；</a:t>
            </a:r>
            <a:endParaRPr lang="en-US" altLang="zh-CN" dirty="0" smtClean="0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57352" name="Picture 10" descr="无标阿达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1850063"/>
            <a:ext cx="2286000" cy="40513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3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7" grpId="0"/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页面代码结构：</a:t>
            </a:r>
            <a:endParaRPr lang="en-US" altLang="zh-CN" dirty="0"/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58377" name="组合 9"/>
          <p:cNvGrpSpPr>
            <a:grpSpLocks/>
          </p:cNvGrpSpPr>
          <p:nvPr/>
        </p:nvGrpSpPr>
        <p:grpSpPr bwMode="auto">
          <a:xfrm>
            <a:off x="975619" y="2695408"/>
            <a:ext cx="4045638" cy="3635573"/>
            <a:chOff x="1295203" y="3552091"/>
            <a:chExt cx="2254444" cy="5289317"/>
          </a:xfrm>
        </p:grpSpPr>
        <p:sp>
          <p:nvSpPr>
            <p:cNvPr id="58394" name="矩形 10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5141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839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517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&lt;form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bindsubmit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="submit"&gt;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 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 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&lt;view&gt;...&lt;/view&gt;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&lt;view&gt;...&lt;/view&gt;</a:t>
              </a:r>
            </a:p>
            <a:p>
              <a:pPr eaLnBrk="0" hangingPunct="0"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&lt;button form-type="submit"&gt;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提交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&lt;/form&gt;</a:t>
              </a:r>
            </a:p>
          </p:txBody>
        </p:sp>
      </p:grpSp>
      <p:sp>
        <p:nvSpPr>
          <p:cNvPr id="58378" name="圆角矩形 23"/>
          <p:cNvSpPr>
            <a:spLocks noChangeArrowheads="1"/>
          </p:cNvSpPr>
          <p:nvPr/>
        </p:nvSpPr>
        <p:spPr bwMode="auto">
          <a:xfrm>
            <a:off x="1073560" y="3203436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79" name="圆角矩形 23"/>
          <p:cNvSpPr>
            <a:spLocks noChangeArrowheads="1"/>
          </p:cNvSpPr>
          <p:nvPr/>
        </p:nvSpPr>
        <p:spPr bwMode="auto">
          <a:xfrm>
            <a:off x="1097926" y="5056106"/>
            <a:ext cx="3408446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80" name="圆角矩形 23"/>
          <p:cNvSpPr>
            <a:spLocks noChangeArrowheads="1"/>
          </p:cNvSpPr>
          <p:nvPr/>
        </p:nvSpPr>
        <p:spPr bwMode="auto">
          <a:xfrm>
            <a:off x="1074352" y="3940311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81" name="圆角矩形 23"/>
          <p:cNvSpPr>
            <a:spLocks noChangeArrowheads="1"/>
          </p:cNvSpPr>
          <p:nvPr/>
        </p:nvSpPr>
        <p:spPr bwMode="auto">
          <a:xfrm>
            <a:off x="1073559" y="3611680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32" name="Picture 10" descr="无标阿达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2869" y="2176559"/>
            <a:ext cx="2286000" cy="40528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83" name="圆角矩形 23"/>
          <p:cNvSpPr>
            <a:spLocks noChangeArrowheads="1"/>
          </p:cNvSpPr>
          <p:nvPr/>
        </p:nvSpPr>
        <p:spPr bwMode="auto">
          <a:xfrm>
            <a:off x="1074352" y="4316010"/>
            <a:ext cx="1986031" cy="31275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58384" name="直接箭头连接符 24"/>
          <p:cNvCxnSpPr>
            <a:cxnSpLocks noChangeShapeType="1"/>
          </p:cNvCxnSpPr>
          <p:nvPr/>
        </p:nvCxnSpPr>
        <p:spPr bwMode="auto">
          <a:xfrm>
            <a:off x="4506372" y="5212483"/>
            <a:ext cx="1296497" cy="40096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5" name="直接箭头连接符 24"/>
          <p:cNvCxnSpPr>
            <a:cxnSpLocks noChangeShapeType="1"/>
          </p:cNvCxnSpPr>
          <p:nvPr/>
        </p:nvCxnSpPr>
        <p:spPr bwMode="auto">
          <a:xfrm flipV="1">
            <a:off x="3069389" y="3499583"/>
            <a:ext cx="2712046" cy="26847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6" name="直接箭头连接符 24"/>
          <p:cNvCxnSpPr>
            <a:cxnSpLocks noChangeShapeType="1"/>
          </p:cNvCxnSpPr>
          <p:nvPr/>
        </p:nvCxnSpPr>
        <p:spPr bwMode="auto">
          <a:xfrm flipV="1">
            <a:off x="3069389" y="2911727"/>
            <a:ext cx="2720771" cy="448086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7" name="直接箭头连接符 24"/>
          <p:cNvCxnSpPr>
            <a:cxnSpLocks noChangeShapeType="1"/>
            <a:endCxn id="58391" idx="1"/>
          </p:cNvCxnSpPr>
          <p:nvPr/>
        </p:nvCxnSpPr>
        <p:spPr bwMode="auto">
          <a:xfrm>
            <a:off x="3069389" y="4096688"/>
            <a:ext cx="2720772" cy="20690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8" name="直接箭头连接符 24"/>
          <p:cNvCxnSpPr>
            <a:cxnSpLocks noChangeShapeType="1"/>
          </p:cNvCxnSpPr>
          <p:nvPr/>
        </p:nvCxnSpPr>
        <p:spPr bwMode="auto">
          <a:xfrm>
            <a:off x="3069389" y="4472387"/>
            <a:ext cx="2733481" cy="53638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9" name="矩形 62"/>
          <p:cNvSpPr>
            <a:spLocks noChangeArrowheads="1"/>
          </p:cNvSpPr>
          <p:nvPr/>
        </p:nvSpPr>
        <p:spPr bwMode="auto">
          <a:xfrm>
            <a:off x="5781434" y="2724739"/>
            <a:ext cx="2030225" cy="37397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90" name="矩形 66"/>
          <p:cNvSpPr>
            <a:spLocks noChangeArrowheads="1"/>
          </p:cNvSpPr>
          <p:nvPr/>
        </p:nvSpPr>
        <p:spPr bwMode="auto">
          <a:xfrm>
            <a:off x="5781434" y="3251119"/>
            <a:ext cx="2030225" cy="519375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91" name="矩形 67"/>
          <p:cNvSpPr>
            <a:spLocks noChangeArrowheads="1"/>
          </p:cNvSpPr>
          <p:nvPr/>
        </p:nvSpPr>
        <p:spPr bwMode="auto">
          <a:xfrm>
            <a:off x="5790161" y="3819614"/>
            <a:ext cx="2008791" cy="967966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92" name="矩形 68"/>
          <p:cNvSpPr>
            <a:spLocks noChangeArrowheads="1"/>
          </p:cNvSpPr>
          <p:nvPr/>
        </p:nvSpPr>
        <p:spPr bwMode="auto">
          <a:xfrm>
            <a:off x="5790161" y="4861543"/>
            <a:ext cx="2008791" cy="37397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93" name="矩形 69"/>
          <p:cNvSpPr>
            <a:spLocks noChangeArrowheads="1"/>
          </p:cNvSpPr>
          <p:nvPr/>
        </p:nvSpPr>
        <p:spPr bwMode="auto">
          <a:xfrm>
            <a:off x="5802869" y="5426462"/>
            <a:ext cx="2008791" cy="37397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编写表单页面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8378" grpId="0" animBg="1"/>
      <p:bldP spid="58379" grpId="0" animBg="1"/>
      <p:bldP spid="58380" grpId="0" animBg="1"/>
      <p:bldP spid="58381" grpId="0" animBg="1"/>
      <p:bldP spid="58383" grpId="0" animBg="1"/>
      <p:bldP spid="58389" grpId="0" animBg="1"/>
      <p:bldP spid="58390" grpId="0" animBg="1"/>
      <p:bldP spid="58391" grpId="0" animBg="1"/>
      <p:bldP spid="58392" grpId="0" animBg="1"/>
      <p:bldP spid="58393" grpId="0" animBg="1"/>
      <p:bldP spid="8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Express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安装和使用流程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初始化项目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nodemon</a:t>
            </a:r>
            <a:r>
              <a:rPr lang="zh-CN" altLang="en-US" dirty="0" smtClean="0"/>
              <a:t>监控文件修改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创建服务；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启动服务；</a:t>
            </a:r>
            <a:endParaRPr lang="en-US" altLang="zh-CN" dirty="0" smtClean="0"/>
          </a:p>
        </p:txBody>
      </p:sp>
      <p:sp>
        <p:nvSpPr>
          <p:cNvPr id="5939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服务器数据交互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921823" y="2854326"/>
            <a:ext cx="3265488" cy="2438400"/>
            <a:chOff x="4491832" y="2236232"/>
            <a:chExt cx="3266972" cy="2438400"/>
          </a:xfrm>
        </p:grpSpPr>
        <p:pic>
          <p:nvPicPr>
            <p:cNvPr id="5940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228" y="2236232"/>
              <a:ext cx="3161576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491832" y="2433082"/>
              <a:ext cx="1199108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server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61227" y="4128532"/>
              <a:ext cx="105775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client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用代码创建服务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创建服务；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监听端口；</a:t>
            </a:r>
            <a:endParaRPr lang="en-US" altLang="zh-CN" dirty="0" smtClean="0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4232275" y="1861209"/>
            <a:ext cx="3800475" cy="3968858"/>
            <a:chOff x="1295203" y="3552091"/>
            <a:chExt cx="2117762" cy="7849577"/>
          </a:xfrm>
        </p:grpSpPr>
        <p:sp>
          <p:nvSpPr>
            <p:cNvPr id="60426" name="矩形 10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0427" name="矩形 11"/>
            <p:cNvSpPr>
              <a:spLocks noChangeArrowheads="1"/>
            </p:cNvSpPr>
            <p:nvPr/>
          </p:nvSpPr>
          <p:spPr bwMode="auto">
            <a:xfrm>
              <a:off x="1363359" y="3670948"/>
              <a:ext cx="2049606" cy="773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app = express()</a:t>
              </a:r>
            </a:p>
            <a:p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app.use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bodyParser.json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</a:p>
            <a:p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app.post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 res)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res.json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req.body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监听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3000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端口</a:t>
              </a:r>
            </a:p>
            <a:p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app.listen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(3000, ()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console.log('server running at http://127.0.0.1:3000')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服务器数据交互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3" y="4076287"/>
            <a:ext cx="3283224" cy="5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利用</a:t>
            </a:r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r>
              <a:rPr lang="zh-CN" altLang="zh-CN" dirty="0"/>
              <a:t>向本地</a:t>
            </a:r>
            <a:r>
              <a:rPr lang="en-US" altLang="zh-CN" dirty="0"/>
              <a:t>HTTP</a:t>
            </a:r>
            <a:r>
              <a:rPr lang="zh-CN" altLang="zh-CN" dirty="0"/>
              <a:t>服务器发送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POST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请求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2667467" y="2916348"/>
            <a:ext cx="3800475" cy="2808287"/>
            <a:chOff x="1295203" y="3552091"/>
            <a:chExt cx="2117762" cy="6722194"/>
          </a:xfrm>
        </p:grpSpPr>
        <p:sp>
          <p:nvSpPr>
            <p:cNvPr id="61450" name="矩形 10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145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049606" cy="505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submit: function(e)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wx.request({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method: 'post',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data: e.detail.value,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function (res) {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console.log(res)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服务器数据交互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利用</a:t>
            </a:r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r>
              <a:rPr lang="zh-CN" altLang="zh-CN" dirty="0"/>
              <a:t>向本地</a:t>
            </a:r>
            <a:r>
              <a:rPr lang="en-US" altLang="zh-CN" dirty="0"/>
              <a:t>HTTP</a:t>
            </a:r>
            <a:r>
              <a:rPr lang="zh-CN" altLang="zh-CN" dirty="0"/>
              <a:t>服务器发送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POST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请求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服务器数据交互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60424" name="Picture 8" descr="第三方第三方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1" y="2798576"/>
            <a:ext cx="8215175" cy="175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7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请求接口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获取后台数据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表单数据绑定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62473" name="组合 9"/>
          <p:cNvGrpSpPr>
            <a:grpSpLocks/>
          </p:cNvGrpSpPr>
          <p:nvPr/>
        </p:nvGrpSpPr>
        <p:grpSpPr bwMode="auto">
          <a:xfrm>
            <a:off x="822325" y="3143208"/>
            <a:ext cx="3800066" cy="2531804"/>
            <a:chOff x="1295203" y="3552091"/>
            <a:chExt cx="2117762" cy="7301600"/>
          </a:xfrm>
        </p:grpSpPr>
        <p:sp>
          <p:nvSpPr>
            <p:cNvPr id="62479" name="矩形 10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7301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2480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049606" cy="7182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res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474" name="组合 17"/>
          <p:cNvGrpSpPr>
            <a:grpSpLocks/>
          </p:cNvGrpSpPr>
          <p:nvPr/>
        </p:nvGrpSpPr>
        <p:grpSpPr bwMode="auto">
          <a:xfrm>
            <a:off x="4717929" y="3161124"/>
            <a:ext cx="3568821" cy="1268593"/>
            <a:chOff x="1295203" y="3552091"/>
            <a:chExt cx="2117762" cy="6722194"/>
          </a:xfrm>
        </p:grpSpPr>
        <p:sp>
          <p:nvSpPr>
            <p:cNvPr id="62477" name="矩形 18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2478" name="矩形 19"/>
            <p:cNvSpPr>
              <a:spLocks noChangeArrowheads="1"/>
            </p:cNvSpPr>
            <p:nvPr/>
          </p:nvSpPr>
          <p:spPr bwMode="auto">
            <a:xfrm>
              <a:off x="1363359" y="3670948"/>
              <a:ext cx="2049606" cy="570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app.get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('/', 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 res)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res.json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(data)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475" name="圆角矩形 34"/>
          <p:cNvSpPr>
            <a:spLocks noChangeArrowheads="1"/>
          </p:cNvSpPr>
          <p:nvPr/>
        </p:nvSpPr>
        <p:spPr bwMode="auto">
          <a:xfrm>
            <a:off x="2693662" y="2798671"/>
            <a:ext cx="1928729" cy="4428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前台代码</a:t>
            </a:r>
            <a:endParaRPr lang="en-US" altLang="zh-CN" dirty="0"/>
          </a:p>
        </p:txBody>
      </p:sp>
      <p:sp>
        <p:nvSpPr>
          <p:cNvPr id="62476" name="圆角矩形 34"/>
          <p:cNvSpPr>
            <a:spLocks noChangeArrowheads="1"/>
          </p:cNvSpPr>
          <p:nvPr/>
        </p:nvSpPr>
        <p:spPr bwMode="auto">
          <a:xfrm>
            <a:off x="6358021" y="2838167"/>
            <a:ext cx="1928729" cy="4428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/>
              <a:t>后台接口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/>
      <p:bldP spid="62475" grpId="0" animBg="1"/>
      <p:bldP spid="624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2.2 【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2】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调查问卷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编写表单页面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服务器数据交互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表单数据绑定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2.2 【</a:t>
            </a:r>
            <a:r>
              <a:rPr lang="zh-CN" altLang="en-US" smtClean="0"/>
              <a:t>案例</a:t>
            </a:r>
            <a:r>
              <a:rPr lang="en-US" altLang="zh-CN" smtClean="0"/>
              <a:t>2】</a:t>
            </a:r>
            <a:r>
              <a:rPr lang="zh-CN" altLang="en-US" smtClean="0"/>
              <a:t>调查问卷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表单数据绑定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63496" name="组合 5"/>
          <p:cNvGrpSpPr>
            <a:grpSpLocks/>
          </p:cNvGrpSpPr>
          <p:nvPr/>
        </p:nvGrpSpPr>
        <p:grpSpPr bwMode="auto">
          <a:xfrm>
            <a:off x="841375" y="2576513"/>
            <a:ext cx="7475538" cy="1699652"/>
            <a:chOff x="971600" y="1988840"/>
            <a:chExt cx="7200728" cy="1601700"/>
          </a:xfrm>
        </p:grpSpPr>
        <p:sp>
          <p:nvSpPr>
            <p:cNvPr id="29" name="流程图: 过程 28"/>
            <p:cNvSpPr/>
            <p:nvPr/>
          </p:nvSpPr>
          <p:spPr>
            <a:xfrm>
              <a:off x="971600" y="1988840"/>
              <a:ext cx="7200728" cy="16017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0" name="流程图: 可选过程 29"/>
            <p:cNvSpPr/>
            <p:nvPr/>
          </p:nvSpPr>
          <p:spPr>
            <a:xfrm>
              <a:off x="971600" y="1988840"/>
              <a:ext cx="7200728" cy="16017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3497" name="组合 8"/>
          <p:cNvGrpSpPr>
            <a:grpSpLocks/>
          </p:cNvGrpSpPr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32" name="椭圆 31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63498" name="矩形 12"/>
          <p:cNvSpPr>
            <a:spLocks noChangeArrowheads="1"/>
          </p:cNvSpPr>
          <p:nvPr/>
        </p:nvSpPr>
        <p:spPr bwMode="auto">
          <a:xfrm>
            <a:off x="985838" y="2816225"/>
            <a:ext cx="7210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zh-CN"/>
              <a:t>值得一提的是，由于</a:t>
            </a:r>
            <a:r>
              <a:rPr lang="en-US" altLang="zh-CN"/>
              <a:t>wx.request()</a:t>
            </a:r>
            <a:r>
              <a:rPr lang="zh-CN" altLang="zh-CN"/>
              <a:t>参数中的</a:t>
            </a:r>
            <a:r>
              <a:rPr lang="en-US" altLang="zh-CN"/>
              <a:t>method</a:t>
            </a:r>
            <a:r>
              <a:rPr lang="zh-CN" altLang="zh-CN"/>
              <a:t>属性的默认值为</a:t>
            </a:r>
            <a:r>
              <a:rPr lang="en-US" altLang="zh-CN"/>
              <a:t>GET</a:t>
            </a:r>
            <a:r>
              <a:rPr lang="zh-CN" altLang="zh-CN"/>
              <a:t>，因此在发送</a:t>
            </a:r>
            <a:r>
              <a:rPr lang="en-US" altLang="zh-CN"/>
              <a:t>GET</a:t>
            </a:r>
            <a:r>
              <a:rPr lang="zh-CN" altLang="zh-CN"/>
              <a:t>请求时可以省略</a:t>
            </a:r>
            <a:r>
              <a:rPr lang="en-US" altLang="zh-CN"/>
              <a:t>method</a:t>
            </a:r>
            <a:r>
              <a:rPr lang="zh-CN" altLang="zh-CN"/>
              <a:t>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34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 smtClean="0"/>
              <a:t>2.3 【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计算器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计算器功能介绍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加（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）减（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）乘（</a:t>
            </a:r>
            <a:r>
              <a:rPr lang="zh-CN" altLang="zh-CN" dirty="0"/>
              <a:t>×</a:t>
            </a:r>
            <a:r>
              <a:rPr lang="zh-CN" altLang="en-US" dirty="0" smtClean="0"/>
              <a:t>）除（</a:t>
            </a:r>
            <a:r>
              <a:rPr lang="zh-CN" altLang="zh-CN" dirty="0"/>
              <a:t>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取余（</a:t>
            </a:r>
            <a:r>
              <a:rPr lang="en-US" altLang="zh-CN" dirty="0"/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dirty="0" smtClean="0"/>
              <a:t>Delete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全部清空</a:t>
            </a:r>
            <a:endParaRPr lang="en-US" altLang="zh-CN" dirty="0" smtClean="0"/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62472" name="Picture 8" descr="qw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82" y="1893888"/>
            <a:ext cx="2278062" cy="40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24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7" grpId="0"/>
      <p:bldP spid="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2.3 【</a:t>
            </a:r>
            <a:r>
              <a:rPr lang="zh-CN" altLang="en-US" smtClean="0"/>
              <a:t>案例</a:t>
            </a:r>
            <a:r>
              <a:rPr lang="en-US" altLang="zh-CN" smtClean="0"/>
              <a:t>3】</a:t>
            </a:r>
            <a:r>
              <a:rPr lang="zh-CN" altLang="en-US" smtClean="0"/>
              <a:t>计算器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编辑计算器页面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计算器页面的整体布局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800101" y="2797870"/>
            <a:ext cx="2730500" cy="1779588"/>
            <a:chOff x="1295203" y="3552091"/>
            <a:chExt cx="2117762" cy="7301600"/>
          </a:xfrm>
        </p:grpSpPr>
        <p:sp>
          <p:nvSpPr>
            <p:cNvPr id="65549" name="矩形 23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7301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5550" name="矩形 24"/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644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 class="result"&gt;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...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&lt;view class="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btns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...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00101" y="4721122"/>
            <a:ext cx="4183062" cy="1708150"/>
            <a:chOff x="1295203" y="3552087"/>
            <a:chExt cx="2778640" cy="13047081"/>
          </a:xfrm>
        </p:grpSpPr>
        <p:sp>
          <p:nvSpPr>
            <p:cNvPr id="65547" name="矩形 27"/>
            <p:cNvSpPr>
              <a:spLocks noChangeArrowheads="1"/>
            </p:cNvSpPr>
            <p:nvPr/>
          </p:nvSpPr>
          <p:spPr bwMode="auto">
            <a:xfrm>
              <a:off x="1295203" y="3552087"/>
              <a:ext cx="2778640" cy="1304708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5548" name="矩形 28"/>
            <p:cNvSpPr>
              <a:spLocks noChangeArrowheads="1"/>
            </p:cNvSpPr>
            <p:nvPr/>
          </p:nvSpPr>
          <p:spPr bwMode="auto">
            <a:xfrm>
              <a:off x="1363358" y="3670951"/>
              <a:ext cx="2710485" cy="814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page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display: flex; height: 100%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flex-direction: column;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.result {flex: 1;background: #f3f6fe;}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btns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{flex: 1;}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3521" name="Picture 33" descr="无asd标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6573" y="1669923"/>
            <a:ext cx="2419049" cy="428883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45" name="Picture 33" descr="无啊飒飒大的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44" y="2784849"/>
            <a:ext cx="3192462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2.3 【</a:t>
            </a:r>
            <a:r>
              <a:rPr lang="zh-CN" altLang="en-US" smtClean="0"/>
              <a:t>案例</a:t>
            </a:r>
            <a:r>
              <a:rPr lang="en-US" altLang="zh-CN" smtClean="0"/>
              <a:t>3】</a:t>
            </a:r>
            <a:r>
              <a:rPr lang="zh-CN" altLang="en-US" smtClean="0"/>
              <a:t>计算器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编辑计算器页面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计算器按钮样式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65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155700" y="2784849"/>
            <a:ext cx="3387725" cy="3446463"/>
            <a:chOff x="1295203" y="3552091"/>
            <a:chExt cx="2117762" cy="14137382"/>
          </a:xfrm>
        </p:grpSpPr>
        <p:sp>
          <p:nvSpPr>
            <p:cNvPr id="66570" name="矩形 22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141373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6571" name="矩形 23"/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1250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btns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flex: 1;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display: flex;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flex-direction: column;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font-size: 17pt;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border-top: 1rpx solid #ccc;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border-left: 1rpx solid #ccc;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….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2.3 【</a:t>
            </a:r>
            <a:r>
              <a:rPr lang="zh-CN" altLang="en-US" smtClean="0"/>
              <a:t>案例</a:t>
            </a:r>
            <a:r>
              <a:rPr lang="en-US" altLang="zh-CN" smtClean="0"/>
              <a:t>3】</a:t>
            </a:r>
            <a:r>
              <a:rPr lang="zh-CN" altLang="en-US" smtClean="0"/>
              <a:t>计算器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编辑计算器页面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计算结果页面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342279" y="2951259"/>
            <a:ext cx="3387725" cy="2660649"/>
            <a:chOff x="1295203" y="3552091"/>
            <a:chExt cx="2117762" cy="14137382"/>
          </a:xfrm>
        </p:grpSpPr>
        <p:sp>
          <p:nvSpPr>
            <p:cNvPr id="67596" name="矩形 22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141373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7597" name="矩形 23"/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947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.result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flex: 1;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background: #f3f6fe;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position: relative;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5569" name="Picture 33" descr="无asd标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4584" y="2165629"/>
            <a:ext cx="2300288" cy="407828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72928" y="3334029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计算结果展示区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41868" y="5054879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计算按钮区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/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mtClean="0"/>
              <a:t>2.3 【</a:t>
            </a:r>
            <a:r>
              <a:rPr lang="zh-CN" altLang="en-US" smtClean="0"/>
              <a:t>案例</a:t>
            </a:r>
            <a:r>
              <a:rPr lang="en-US" altLang="zh-CN" smtClean="0"/>
              <a:t>3】</a:t>
            </a:r>
            <a:r>
              <a:rPr lang="zh-CN" altLang="en-US" smtClean="0"/>
              <a:t>计算器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实现计算逻辑功能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编写按钮的事件处理函数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68617" name="组合 21"/>
          <p:cNvGrpSpPr>
            <a:grpSpLocks/>
          </p:cNvGrpSpPr>
          <p:nvPr/>
        </p:nvGrpSpPr>
        <p:grpSpPr bwMode="auto">
          <a:xfrm>
            <a:off x="841375" y="2887384"/>
            <a:ext cx="3816245" cy="3063875"/>
            <a:chOff x="1295203" y="3552091"/>
            <a:chExt cx="2117762" cy="22627191"/>
          </a:xfrm>
        </p:grpSpPr>
        <p:sp>
          <p:nvSpPr>
            <p:cNvPr id="68624" name="矩形 22"/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2140912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8625" name="矩形 23"/>
            <p:cNvSpPr>
              <a:spLocks noChangeArrowheads="1"/>
            </p:cNvSpPr>
            <p:nvPr/>
          </p:nvSpPr>
          <p:spPr bwMode="auto">
            <a:xfrm>
              <a:off x="1363359" y="3670949"/>
              <a:ext cx="2049606" cy="22508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>
                <a:lnSpc>
                  <a:spcPct val="150000"/>
                </a:lnSpc>
              </a:pPr>
              <a:r>
                <a:rPr lang="en-US" altLang="zh-CN" sz="1600"/>
                <a:t> </a:t>
              </a: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result: null,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isClear: false,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resetBtn: function() {}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delBtn: function() {},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numBtn: function(e) {},  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opBtn: function(e) {},</a:t>
              </a:r>
              <a:b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dotBtn: function() {},</a:t>
              </a: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</p:txBody>
        </p:sp>
      </p:grpSp>
      <p:pic>
        <p:nvPicPr>
          <p:cNvPr id="68618" name="Picture 33" descr="无啊飒飒大的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49" y="2930961"/>
            <a:ext cx="3192451" cy="251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619" name="直接箭头连接符 27"/>
          <p:cNvCxnSpPr>
            <a:cxnSpLocks noChangeShapeType="1"/>
          </p:cNvCxnSpPr>
          <p:nvPr/>
        </p:nvCxnSpPr>
        <p:spPr bwMode="auto">
          <a:xfrm flipV="1">
            <a:off x="3286157" y="3204377"/>
            <a:ext cx="2190532" cy="6764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0" name="直接箭头连接符 30"/>
          <p:cNvCxnSpPr>
            <a:cxnSpLocks noChangeShapeType="1"/>
          </p:cNvCxnSpPr>
          <p:nvPr/>
        </p:nvCxnSpPr>
        <p:spPr bwMode="auto">
          <a:xfrm flipV="1">
            <a:off x="3429017" y="4189686"/>
            <a:ext cx="2047671" cy="40570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1" name="直接箭头连接符 38"/>
          <p:cNvCxnSpPr>
            <a:cxnSpLocks noChangeShapeType="1"/>
          </p:cNvCxnSpPr>
          <p:nvPr/>
        </p:nvCxnSpPr>
        <p:spPr bwMode="auto">
          <a:xfrm flipV="1">
            <a:off x="3286157" y="4223170"/>
            <a:ext cx="4600117" cy="79142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2" name="直接箭头连接符 40"/>
          <p:cNvCxnSpPr>
            <a:cxnSpLocks noChangeShapeType="1"/>
          </p:cNvCxnSpPr>
          <p:nvPr/>
        </p:nvCxnSpPr>
        <p:spPr bwMode="auto">
          <a:xfrm flipV="1">
            <a:off x="3219488" y="5252784"/>
            <a:ext cx="3942958" cy="11433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3" name="直接箭头连接符 42"/>
          <p:cNvCxnSpPr>
            <a:cxnSpLocks noChangeShapeType="1"/>
          </p:cNvCxnSpPr>
          <p:nvPr/>
        </p:nvCxnSpPr>
        <p:spPr bwMode="auto">
          <a:xfrm flipV="1">
            <a:off x="3095676" y="3271070"/>
            <a:ext cx="3209606" cy="95210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 smtClean="0"/>
              <a:t>本章总结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dirty="0"/>
              <a:t>本章主要围绕微信小程序的组件、样式、配置文件、数据绑定等内容</a:t>
            </a:r>
            <a:r>
              <a:rPr lang="zh-CN" altLang="zh-CN" dirty="0" smtClean="0"/>
              <a:t>进行讲解</a:t>
            </a:r>
            <a:r>
              <a:rPr lang="zh-CN" altLang="zh-CN" dirty="0"/>
              <a:t>，通过案例将这些知识应用到小程序的开发中，帮助读者掌握小程序的开发基础，并</a:t>
            </a:r>
            <a:r>
              <a:rPr lang="zh-CN" altLang="zh-CN"/>
              <a:t>对</a:t>
            </a:r>
            <a:r>
              <a:rPr lang="zh-CN" altLang="zh-CN" smtClean="0"/>
              <a:t>后面</a:t>
            </a:r>
            <a:r>
              <a:rPr lang="zh-CN" altLang="en-US" smtClean="0"/>
              <a:t>的学习</a:t>
            </a:r>
            <a:r>
              <a:rPr lang="zh-CN" altLang="zh-CN" smtClean="0"/>
              <a:t>做</a:t>
            </a:r>
            <a:r>
              <a:rPr lang="zh-CN" altLang="zh-CN" dirty="0"/>
              <a:t>了铺垫。</a:t>
            </a: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.3 【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</a:rPr>
              <a:t>3】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计算器</a:t>
            </a:r>
            <a:endParaRPr lang="zh-CN" altLang="en-US" sz="2800" b="1" kern="0" dirty="0" smtClean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编写计算器页面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8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60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实现计算逻辑功能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2.1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大小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比较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数字大小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实现效果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实现步骤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输入第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个数；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输入第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个数；</a:t>
            </a:r>
            <a:endParaRPr lang="en-US" altLang="zh-CN" dirty="0" smtClean="0"/>
          </a:p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dirty="0" smtClean="0"/>
              <a:t>单击比较按钮；</a:t>
            </a:r>
            <a:endParaRPr lang="en-US" altLang="zh-CN" dirty="0" smtClean="0"/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11272" name="Picture 8" descr="无标sdf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3575" y="1893888"/>
            <a:ext cx="1946275" cy="34464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02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itchFamily="18" charset="0"/>
              </a:rPr>
              <a:t>2.1 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案例</a:t>
            </a:r>
            <a:r>
              <a:rPr lang="en-US" altLang="zh-CN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latin typeface="+mn-lt"/>
                <a:cs typeface="Times New Roman" pitchFamily="18" charset="0"/>
              </a:rPr>
              <a:t>】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比较</a:t>
            </a:r>
            <a:r>
              <a:rPr lang="zh-CN" altLang="en-US" dirty="0">
                <a:cs typeface="Times New Roman" pitchFamily="18" charset="0"/>
              </a:rPr>
              <a:t>数字</a:t>
            </a:r>
            <a:r>
              <a:rPr lang="zh-CN" altLang="en-US" dirty="0" smtClean="0">
                <a:latin typeface="+mn-lt"/>
                <a:cs typeface="Times New Roman" pitchFamily="18" charset="0"/>
              </a:rPr>
              <a:t>大小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6"/>
              <a:ext cx="298451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比较数值大小实现的技术知识点总结：</a:t>
            </a:r>
            <a:endParaRPr lang="en-US" altLang="zh-CN" dirty="0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194134651"/>
              </p:ext>
            </p:extLst>
          </p:nvPr>
        </p:nvGraphicFramePr>
        <p:xfrm>
          <a:off x="3156900" y="3046564"/>
          <a:ext cx="2830199" cy="220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Graphic spid="20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ab3adeeec7e4c1d229f841724b334c924a9a3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6090</TotalTime>
  <Pages>0</Pages>
  <Words>3572</Words>
  <Characters>0</Characters>
  <Application>Microsoft Office PowerPoint</Application>
  <DocSecurity>0</DocSecurity>
  <PresentationFormat>全屏显示(4:3)</PresentationFormat>
  <Lines>0</Lines>
  <Paragraphs>795</Paragraphs>
  <Slides>67</Slides>
  <Notes>12</Notes>
  <HiddenSlides>4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  <vt:variant>
        <vt:lpstr>自定义放映</vt:lpstr>
      </vt:variant>
      <vt:variant>
        <vt:i4>1</vt:i4>
      </vt:variant>
    </vt:vector>
  </HeadingPairs>
  <TitlesOfParts>
    <vt:vector size="70" baseType="lpstr">
      <vt:lpstr>默认设计模板</vt:lpstr>
      <vt:lpstr>Visio</vt:lpstr>
      <vt:lpstr>第2章 微信小程序开发基础</vt:lpstr>
      <vt:lpstr>学习目标</vt:lpstr>
      <vt:lpstr>目录</vt:lpstr>
      <vt:lpstr>知识架构</vt:lpstr>
      <vt:lpstr>知识架构</vt:lpstr>
      <vt:lpstr>知识架构</vt:lpstr>
      <vt:lpstr>知识架构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【案例1】比较数值大小</vt:lpstr>
      <vt:lpstr>2.1 【案例1】比较数值大小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【案例1】比较数值大小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2.1 【案例1】比较数字大小</vt:lpstr>
      <vt:lpstr>2.2 【案例2】调查问卷</vt:lpstr>
      <vt:lpstr>2.2 【案例2】调查问卷</vt:lpstr>
      <vt:lpstr>2.2 【案例2】调查问卷</vt:lpstr>
      <vt:lpstr>2.2 【案例2】调查问卷</vt:lpstr>
      <vt:lpstr>2.2 【案例2】调查问卷</vt:lpstr>
      <vt:lpstr>2.2 【案例2】调查问卷</vt:lpstr>
      <vt:lpstr>2.2 【案例2】调查问卷</vt:lpstr>
      <vt:lpstr>2.2 【案例2】调查问卷</vt:lpstr>
      <vt:lpstr>2.3 【案例3】计算器</vt:lpstr>
      <vt:lpstr>2.3 【案例3】计算器</vt:lpstr>
      <vt:lpstr>2.3 【案例3】计算器</vt:lpstr>
      <vt:lpstr>2.3 【案例3】计算器</vt:lpstr>
      <vt:lpstr>2.3 【案例3】计算器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522</cp:revision>
  <dcterms:created xsi:type="dcterms:W3CDTF">2013-01-25T01:44:32Z</dcterms:created>
  <dcterms:modified xsi:type="dcterms:W3CDTF">2019-07-01T06:35:26Z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