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44" r:id="rId2"/>
    <p:sldId id="349" r:id="rId3"/>
    <p:sldId id="351" r:id="rId4"/>
    <p:sldId id="541" r:id="rId5"/>
    <p:sldId id="350" r:id="rId6"/>
    <p:sldId id="353" r:id="rId7"/>
    <p:sldId id="410" r:id="rId8"/>
    <p:sldId id="485" r:id="rId9"/>
    <p:sldId id="542" r:id="rId10"/>
    <p:sldId id="352" r:id="rId11"/>
    <p:sldId id="426" r:id="rId12"/>
    <p:sldId id="543" r:id="rId13"/>
    <p:sldId id="544" r:id="rId14"/>
    <p:sldId id="427" r:id="rId15"/>
    <p:sldId id="428" r:id="rId16"/>
    <p:sldId id="429" r:id="rId17"/>
    <p:sldId id="533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99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6" r:id="rId50"/>
    <p:sldId id="577" r:id="rId51"/>
    <p:sldId id="578" r:id="rId52"/>
    <p:sldId id="600" r:id="rId53"/>
    <p:sldId id="579" r:id="rId54"/>
    <p:sldId id="580" r:id="rId55"/>
    <p:sldId id="581" r:id="rId56"/>
    <p:sldId id="582" r:id="rId57"/>
    <p:sldId id="583" r:id="rId58"/>
    <p:sldId id="584" r:id="rId59"/>
    <p:sldId id="585" r:id="rId60"/>
    <p:sldId id="586" r:id="rId61"/>
    <p:sldId id="587" r:id="rId62"/>
    <p:sldId id="588" r:id="rId63"/>
    <p:sldId id="589" r:id="rId64"/>
    <p:sldId id="590" r:id="rId65"/>
    <p:sldId id="591" r:id="rId66"/>
    <p:sldId id="592" r:id="rId67"/>
    <p:sldId id="593" r:id="rId68"/>
    <p:sldId id="594" r:id="rId69"/>
    <p:sldId id="598" r:id="rId70"/>
    <p:sldId id="595" r:id="rId71"/>
    <p:sldId id="523" r:id="rId72"/>
    <p:sldId id="348" r:id="rId73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1"/>
        <p:sld r:id="rId12"/>
        <p:sld r:id="rId15"/>
        <p:sld r:id="rId16"/>
        <p:sld r:id="rId17"/>
        <p:sld r:id="rId73"/>
      </p:sldLst>
    </p:custShow>
  </p:custShowLst>
  <p:custDataLst>
    <p:tags r:id="rId7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BE3F3"/>
    <a:srgbClr val="E7F1F9"/>
    <a:srgbClr val="ECF6FE"/>
    <a:srgbClr val="E7F1F8"/>
    <a:srgbClr val="596B9D"/>
    <a:srgbClr val="954274"/>
    <a:srgbClr val="FFFFFF"/>
    <a:srgbClr val="29C7FF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7" autoAdjust="0"/>
  </p:normalViewPr>
  <p:slideViewPr>
    <p:cSldViewPr snapToGrid="0" snapToObjects="1">
      <p:cViewPr>
        <p:scale>
          <a:sx n="100" d="100"/>
          <a:sy n="100" d="100"/>
        </p:scale>
        <p:origin x="-570" y="108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B2D4EF3-5D68-4802-B456-AC4D8DF02D93}" type="datetimeFigureOut">
              <a:rPr lang="zh-CN" altLang="en-US"/>
              <a:pPr>
                <a:defRPr/>
              </a:pPr>
              <a:t>2019/7/1</a:t>
            </a:fld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16C141A-0958-4042-8113-D396C75FFE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414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3F418B06-2CC6-49A9-9D52-5FF4C81DDB8A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1919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C083149A-B859-49D3-8D33-214CC7B3669A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7553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2FC0A8E4-DF83-4A1E-BC4D-ED0A53287CAF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7874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6A1E3BBF-0D79-472D-A7E2-D139A1392E05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0078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CA8C2D74-2EAD-4700-ADC4-CB92F8D30D4A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5680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636713" y="5554663"/>
            <a:ext cx="793750" cy="792162"/>
            <a:chOff x="847232" y="5631842"/>
            <a:chExt cx="793462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7232" y="5631842"/>
              <a:ext cx="793462" cy="792000"/>
            </a:xfrm>
            <a:prstGeom prst="ellipse">
              <a:avLst/>
            </a:prstGeom>
            <a:solidFill>
              <a:srgbClr val="86D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904361" y="5739770"/>
              <a:ext cx="683964" cy="57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微信</a:t>
              </a:r>
              <a:endPara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小程序</a:t>
              </a:r>
              <a:endParaRPr lang="zh-CN" altLang="en-US" sz="13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356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0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2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0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章 音乐小程序项目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开发前准备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音乐推荐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4】</a:t>
            </a:r>
            <a:r>
              <a:rPr lang="zh-CN" altLang="en-US" dirty="0" smtClean="0"/>
              <a:t>播放列表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标签页切换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3】</a:t>
            </a:r>
            <a:r>
              <a:rPr lang="zh-CN" altLang="en-US" dirty="0" smtClean="0"/>
              <a:t>播放器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开发前准备   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展示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音乐小程序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项目效果</a:t>
            </a:r>
            <a:r>
              <a:rPr lang="zh-CN" altLang="en-US" dirty="0" smtClean="0"/>
              <a:t>展示：</a:t>
            </a: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27650" name="Picture 2" descr="QQ截图201811051422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94" y="2786836"/>
            <a:ext cx="183673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 descr="QQ截图201811051422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31" y="2786838"/>
            <a:ext cx="183673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QQ截图201811051422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786838"/>
            <a:ext cx="183673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02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项目分析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音乐小程序项目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页面结构图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dirty="0" smtClean="0"/>
              <a:t>tab</a:t>
            </a:r>
            <a:r>
              <a:rPr lang="zh-CN" altLang="en-US" dirty="0"/>
              <a:t>导航</a:t>
            </a:r>
            <a:r>
              <a:rPr lang="zh-CN" altLang="en-US" dirty="0" smtClean="0"/>
              <a:t>栏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dirty="0" smtClean="0"/>
              <a:t>content</a:t>
            </a:r>
            <a:r>
              <a:rPr lang="zh-CN" altLang="en-US" dirty="0" smtClean="0"/>
              <a:t>内容区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dirty="0" smtClean="0"/>
              <a:t>player</a:t>
            </a:r>
            <a:r>
              <a:rPr lang="zh-CN" altLang="en-US" dirty="0" smtClean="0"/>
              <a:t>音乐播放控件</a:t>
            </a:r>
            <a:endParaRPr lang="zh-CN" altLang="zh-CN" dirty="0" smtClean="0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开发前准备    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000552"/>
              </p:ext>
            </p:extLst>
          </p:nvPr>
        </p:nvGraphicFramePr>
        <p:xfrm>
          <a:off x="5138738" y="2106613"/>
          <a:ext cx="2660526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Visio" r:id="rId4" imgW="1762830" imgH="2446937" progId="Visio.Drawing.11">
                  <p:embed/>
                </p:oleObj>
              </mc:Choice>
              <mc:Fallback>
                <p:oleObj name="Visio" r:id="rId4" imgW="1762830" imgH="2446937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106613"/>
                        <a:ext cx="2660526" cy="3694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项目分析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音乐小程序项目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目录结构</a:t>
            </a:r>
            <a:r>
              <a:rPr lang="zh-CN" altLang="en-US" dirty="0" smtClean="0"/>
              <a:t>：</a:t>
            </a:r>
            <a:endParaRPr lang="zh-CN" altLang="zh-CN" dirty="0" smtClean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开发前准备    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33729"/>
              </p:ext>
            </p:extLst>
          </p:nvPr>
        </p:nvGraphicFramePr>
        <p:xfrm>
          <a:off x="760413" y="2798763"/>
          <a:ext cx="7735887" cy="2716212"/>
        </p:xfrm>
        <a:graphic>
          <a:graphicData uri="http://schemas.openxmlformats.org/drawingml/2006/table">
            <a:tbl>
              <a:tblPr firstRow="1" bandRow="1"/>
              <a:tblGrid>
                <a:gridCol w="1609525"/>
                <a:gridCol w="6126362"/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标签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app.js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应用程序的逻辑文件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app.json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应用程序的配置文件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pages/index/index.js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index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页面的逻辑文件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pages/index/index.json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index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页面的配置文件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pages/index/index.wxss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index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页面的样式文件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项目分析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音乐小程序项目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目录结构</a:t>
            </a:r>
            <a:r>
              <a:rPr lang="zh-CN" altLang="en-US" dirty="0" smtClean="0"/>
              <a:t>：</a:t>
            </a:r>
            <a:endParaRPr lang="zh-CN" altLang="zh-CN" dirty="0" smtClean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开发前准备    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93820"/>
              </p:ext>
            </p:extLst>
          </p:nvPr>
        </p:nvGraphicFramePr>
        <p:xfrm>
          <a:off x="760413" y="2798763"/>
          <a:ext cx="7754937" cy="2716212"/>
        </p:xfrm>
        <a:graphic>
          <a:graphicData uri="http://schemas.openxmlformats.org/drawingml/2006/table">
            <a:tbl>
              <a:tblPr firstRow="1" bandRow="1"/>
              <a:tblGrid>
                <a:gridCol w="1609525"/>
                <a:gridCol w="6145412"/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标签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pages/index/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index.wxml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index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页面的结构文件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pages/index/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info.wxml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“音乐推荐”标签页的结构文件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pages/index/play.wxml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“播放器”标签页的结构文件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pages/index/playlist.wxml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“播放列表”标签页的结构文件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images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图片文件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6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4345" name="组合 9"/>
          <p:cNvGrpSpPr>
            <a:grpSpLocks/>
          </p:cNvGrpSpPr>
          <p:nvPr/>
        </p:nvGrpSpPr>
        <p:grpSpPr bwMode="auto">
          <a:xfrm>
            <a:off x="811213" y="3059726"/>
            <a:ext cx="2990851" cy="2094556"/>
            <a:chOff x="1277816" y="3552092"/>
            <a:chExt cx="2271831" cy="2039728"/>
          </a:xfrm>
        </p:grpSpPr>
        <p:sp>
          <p:nvSpPr>
            <p:cNvPr id="14347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117762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348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36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"pages": [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"pages/index/index"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]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项目初始化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开发前准备    </a:t>
            </a:r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3745276" y="3059726"/>
            <a:ext cx="4727212" cy="2094556"/>
            <a:chOff x="1277816" y="3552092"/>
            <a:chExt cx="3854571" cy="3270277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3854571" cy="32702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3707041" cy="302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navigationBarBackgroundColor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 "#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fff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navigationBarTitleText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 "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音乐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navigationBarTextStyle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 "black"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8674" name="Picture 2" descr="无标啊实打实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2112709"/>
            <a:ext cx="265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开发</a:t>
            </a:r>
            <a:r>
              <a:rPr lang="zh-CN" altLang="en-US" dirty="0" smtClean="0"/>
              <a:t>者工具创建空白项目：</a:t>
            </a:r>
            <a:endParaRPr lang="zh-CN" altLang="zh-CN" dirty="0" smtClean="0"/>
          </a:p>
        </p:txBody>
      </p:sp>
      <p:sp>
        <p:nvSpPr>
          <p:cNvPr id="30" name="圆角矩形 15"/>
          <p:cNvSpPr>
            <a:spLocks noChangeArrowheads="1"/>
          </p:cNvSpPr>
          <p:nvPr/>
        </p:nvSpPr>
        <p:spPr bwMode="auto">
          <a:xfrm>
            <a:off x="2312134" y="2738866"/>
            <a:ext cx="12795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ndex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build="p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任务分析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标签页和页面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info.wxml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play.wxml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palylist.wxml</a:t>
            </a:r>
            <a:r>
              <a:rPr lang="zh-CN" altLang="en-US" dirty="0" smtClean="0"/>
              <a:t>）结构图：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61738"/>
              </p:ext>
            </p:extLst>
          </p:nvPr>
        </p:nvGraphicFramePr>
        <p:xfrm>
          <a:off x="2362200" y="2858115"/>
          <a:ext cx="4419600" cy="240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9" name="Visio" r:id="rId4" imgW="4489830" imgH="2446937" progId="Visio.Drawing.11">
                  <p:embed/>
                </p:oleObj>
              </mc:Choice>
              <mc:Fallback>
                <p:oleObj name="Visio" r:id="rId4" imgW="4489830" imgH="244693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58115"/>
                        <a:ext cx="4419600" cy="24095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2" name="组合 9"/>
          <p:cNvGrpSpPr>
            <a:grpSpLocks/>
          </p:cNvGrpSpPr>
          <p:nvPr/>
        </p:nvGrpSpPr>
        <p:grpSpPr bwMode="auto">
          <a:xfrm>
            <a:off x="1236405" y="2901397"/>
            <a:ext cx="6726495" cy="2282192"/>
            <a:chOff x="-1542191" y="3552091"/>
            <a:chExt cx="5235060" cy="4058052"/>
          </a:xfrm>
        </p:grpSpPr>
        <p:sp>
          <p:nvSpPr>
            <p:cNvPr id="16402" name="矩形 10"/>
            <p:cNvSpPr>
              <a:spLocks noChangeArrowheads="1"/>
            </p:cNvSpPr>
            <p:nvPr/>
          </p:nvSpPr>
          <p:spPr bwMode="auto">
            <a:xfrm>
              <a:off x="-1542191" y="3552091"/>
              <a:ext cx="5235060" cy="40580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403" name="矩形 11"/>
            <p:cNvSpPr>
              <a:spLocks noChangeArrowheads="1"/>
            </p:cNvSpPr>
            <p:nvPr/>
          </p:nvSpPr>
          <p:spPr bwMode="auto">
            <a:xfrm>
              <a:off x="-1447932" y="3670950"/>
              <a:ext cx="5140801" cy="173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 style="background:#ccc"&gt;0&lt;/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 style="background:#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ddd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"&gt;1&lt;/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 style="background:#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eee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"&gt;2&lt;/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4" name="矩形 2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swiper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编写滑动页面结构：</a:t>
            </a:r>
            <a:endParaRPr lang="en-US" altLang="zh-CN" dirty="0"/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圆角矩形 15"/>
          <p:cNvSpPr>
            <a:spLocks noChangeArrowheads="1"/>
          </p:cNvSpPr>
          <p:nvPr/>
        </p:nvSpPr>
        <p:spPr bwMode="auto">
          <a:xfrm>
            <a:off x="6248401" y="2611837"/>
            <a:ext cx="1695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swiper</a:t>
            </a:r>
            <a:r>
              <a:rPr lang="zh-CN" altLang="en-US" dirty="0" smtClean="0"/>
              <a:t>组件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build="p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73203"/>
              </p:ext>
            </p:extLst>
          </p:nvPr>
        </p:nvGraphicFramePr>
        <p:xfrm>
          <a:off x="760413" y="2798763"/>
          <a:ext cx="7670800" cy="3169285"/>
        </p:xfrm>
        <a:graphic>
          <a:graphicData uri="http://schemas.openxmlformats.org/drawingml/2006/table">
            <a:tbl>
              <a:tblPr firstRow="1" bandRow="1"/>
              <a:tblGrid>
                <a:gridCol w="1609583"/>
                <a:gridCol w="3183689"/>
                <a:gridCol w="2877528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默认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indicator-dots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是否显示面板指示点，默认为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indicator-color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Color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指示点颜色，默认为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rgba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(0,0,0,.3)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indicator-active-color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Color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当前选中的指示点颜色，默认为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#000000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autoplay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是否自动切换，默认为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current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当前所在滑块的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index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current-item-id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String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当前所在滑块的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item-id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（不能同时指定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current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swiper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常用属性：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11799"/>
              </p:ext>
            </p:extLst>
          </p:nvPr>
        </p:nvGraphicFramePr>
        <p:xfrm>
          <a:off x="760413" y="2798763"/>
          <a:ext cx="7670800" cy="2716530"/>
        </p:xfrm>
        <a:graphic>
          <a:graphicData uri="http://schemas.openxmlformats.org/drawingml/2006/table">
            <a:tbl>
              <a:tblPr firstRow="1" bandRow="1"/>
              <a:tblGrid>
                <a:gridCol w="1609583"/>
                <a:gridCol w="3183689"/>
                <a:gridCol w="2877528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默认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interval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自动切换时间间隔（毫秒），默认为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5000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duration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滑动动画时长（毫秒），默认为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500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circular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是否采用衔接滑动，默认为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vertical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滑动方向是否为纵向，默认为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bindchange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EventHandle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current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改变时会触发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change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swiper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常用属性：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798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693480" y="2883982"/>
            <a:ext cx="7726620" cy="2567943"/>
            <a:chOff x="-1542191" y="3552091"/>
            <a:chExt cx="5235060" cy="5459524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-1542191" y="3552091"/>
              <a:ext cx="5235060" cy="54595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-1447932" y="3670951"/>
              <a:ext cx="5140801" cy="5340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current-item-id="c"&gt;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 item-id="a" style="background:#ccc"&gt;0&lt;/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 item-id="b" style="background:#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ddd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"&gt;1&lt;/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 item-id="c" style="background:#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eee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"&gt;2&lt;/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swiper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编写滑动页面结构：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6724650" y="2594421"/>
            <a:ext cx="1695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/>
              <a:t>item-id</a:t>
            </a:r>
            <a:r>
              <a:rPr lang="zh-CN" altLang="en-US" dirty="0" smtClean="0"/>
              <a:t>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5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677436"/>
            <a:ext cx="2851150" cy="1227389"/>
            <a:chOff x="153988" y="1527600"/>
            <a:chExt cx="2850318" cy="1228170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527600"/>
              <a:ext cx="2213623" cy="113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组件、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scroll-view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组件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5731"/>
            <a:ext cx="2560637" cy="1102571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48077"/>
              <a:ext cx="1925366" cy="75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image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组件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48321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434"/>
            <a:ext cx="2560637" cy="1103785"/>
            <a:chOff x="6135688" y="2109791"/>
            <a:chExt cx="2560637" cy="110013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123011"/>
              <a:ext cx="1925366" cy="750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slider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组件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3014027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2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057276" y="4219575"/>
            <a:ext cx="6257924" cy="1639025"/>
            <a:chOff x="-1542191" y="3552091"/>
            <a:chExt cx="5235060" cy="5459524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-1542191" y="3552091"/>
              <a:ext cx="5235060" cy="54595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-1447932" y="3670951"/>
              <a:ext cx="5140801" cy="2459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&lt;include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header.wxml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 body 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&lt;include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footer.wxml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include</a:t>
            </a:r>
            <a:r>
              <a:rPr lang="zh-CN" altLang="en-US" dirty="0" smtClean="0"/>
              <a:t>主要</a:t>
            </a:r>
            <a:r>
              <a:rPr lang="zh-CN" altLang="en-US" dirty="0" smtClean="0"/>
              <a:t>用途：</a:t>
            </a:r>
            <a:endParaRPr lang="en-US" altLang="zh-CN" dirty="0" smtClean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 smtClean="0"/>
              <a:t>将</a:t>
            </a:r>
            <a:r>
              <a:rPr lang="zh-CN" altLang="zh-CN" dirty="0"/>
              <a:t>代码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拆分到多个文件中</a:t>
            </a:r>
            <a:r>
              <a:rPr lang="zh-CN" altLang="zh-CN" dirty="0" smtClean="0"/>
              <a:t>，可以</a:t>
            </a:r>
            <a:r>
              <a:rPr lang="zh-CN" altLang="zh-CN" dirty="0"/>
              <a:t>更方便地查找代码。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将代码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公共部分抽取出来</a:t>
            </a:r>
            <a:r>
              <a:rPr lang="zh-CN" altLang="zh-CN" dirty="0" smtClean="0"/>
              <a:t>。</a:t>
            </a:r>
            <a:r>
              <a:rPr lang="zh-CN" altLang="en-US" dirty="0" smtClean="0"/>
              <a:t>通过外部文件引入。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619749" y="3902868"/>
            <a:ext cx="1695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/>
              <a:t>include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02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998663" y="2766917"/>
            <a:ext cx="5249862" cy="3601172"/>
            <a:chOff x="-1542191" y="3552091"/>
            <a:chExt cx="5235060" cy="23624175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-1542191" y="3552091"/>
              <a:ext cx="5235060" cy="236241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-1447932" y="3670954"/>
              <a:ext cx="5140801" cy="2241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&lt;!--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标签页标题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class="tab"&gt;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&lt;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class="tab-item"&gt;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音乐推荐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…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&lt;!--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内容区域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class="content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&lt;!--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底部播放器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class="player"&gt;&lt;/view&gt;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编写页面结构和样式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音乐小程序基础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页面和样式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4200525" y="2450210"/>
            <a:ext cx="303847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pages/index/</a:t>
            </a:r>
            <a:r>
              <a:rPr lang="en-US" altLang="zh-CN" dirty="0" err="1"/>
              <a:t>index.wxml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0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057400" y="2976467"/>
            <a:ext cx="5343525" cy="3414808"/>
            <a:chOff x="-1542191" y="3552091"/>
            <a:chExt cx="5235060" cy="19274846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-1542191" y="3552091"/>
              <a:ext cx="5235060" cy="185341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-1447932" y="3670957"/>
              <a:ext cx="5140801" cy="19155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 display: flex;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 flex-direction: column;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 background: #17181a;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 color: #ccc;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 height: 100%;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  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编写页面结构和样式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音乐小程序基础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页面和样式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3867150" y="2688334"/>
            <a:ext cx="3526116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pages/index/</a:t>
            </a:r>
            <a:r>
              <a:rPr lang="en-US" altLang="zh-CN" dirty="0" err="1"/>
              <a:t>index.wxss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1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730250" y="3619405"/>
            <a:ext cx="5108575" cy="2619470"/>
            <a:chOff x="-1542191" y="3341488"/>
            <a:chExt cx="5619928" cy="32877009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-1542191" y="3552097"/>
              <a:ext cx="5619928" cy="326664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-1381739" y="3341488"/>
              <a:ext cx="5459476" cy="1804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style="background:#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ddd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 color:#000; height:100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%"&gt; play&lt;/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style="background:#ccc; color:#000; height:100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%"&gt;info&lt;/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style="background:#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eee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 color:#000; height:100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%"&gt;playlist&lt;/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2770" name="Picture 2" descr="无电饭锅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2178050"/>
            <a:ext cx="22860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编写页面结构和样式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测试</a:t>
            </a:r>
            <a:r>
              <a:rPr lang="zh-CN" altLang="en-US" dirty="0" smtClean="0"/>
              <a:t>页面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info.wxml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page.wxml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play.wxml</a:t>
            </a:r>
            <a:r>
              <a:rPr lang="zh-CN" altLang="en-US" dirty="0" smtClean="0"/>
              <a:t>文件：</a:t>
            </a:r>
            <a:endParaRPr lang="en-US" altLang="zh-CN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6408019" y="5197274"/>
            <a:ext cx="1393949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Info.wxml</a:t>
            </a:r>
            <a:endParaRPr lang="en-US" altLang="zh-CN" dirty="0"/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6408019" y="3283650"/>
            <a:ext cx="1688231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playlist.wxml</a:t>
            </a:r>
            <a:endParaRPr lang="en-US" altLang="zh-CN" dirty="0"/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6408019" y="4310569"/>
            <a:ext cx="1421531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 smtClean="0"/>
              <a:t>play.wxml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3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实现标签页切换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单</a:t>
            </a:r>
            <a:r>
              <a:rPr lang="zh-CN" altLang="en-US" dirty="0" smtClean="0"/>
              <a:t>击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导航栏</a:t>
            </a:r>
            <a:r>
              <a:rPr lang="zh-CN" altLang="en-US" dirty="0" smtClean="0"/>
              <a:t>选项卡实现标签页切换：</a:t>
            </a:r>
            <a:endParaRPr lang="en-US" altLang="zh-CN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711201" y="3067050"/>
            <a:ext cx="3879849" cy="3305175"/>
            <a:chOff x="-1542191" y="2507730"/>
            <a:chExt cx="5619928" cy="5594805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1542191" y="2507730"/>
              <a:ext cx="5619928" cy="5594805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-1381740" y="3552090"/>
              <a:ext cx="5459477" cy="3999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class="tab-item {{tab==0?'active':''}}"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changeItem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data-item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="0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</a:p>
            <a:p>
              <a:pPr eaLnBrk="0" latinLnBrk="1" hangingPunct="0">
                <a:lnSpc>
                  <a:spcPct val="150000"/>
                </a:lnSpc>
              </a:pP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音乐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推荐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changeItem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function(e)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>
            <a:spLocks noChangeArrowheads="1"/>
          </p:cNvSpPr>
          <p:nvPr/>
        </p:nvSpPr>
        <p:spPr bwMode="auto">
          <a:xfrm>
            <a:off x="3235525" y="2671609"/>
            <a:ext cx="1348184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 smtClean="0"/>
              <a:t>单击事件</a:t>
            </a:r>
            <a:endParaRPr lang="en-US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752975" y="3067051"/>
            <a:ext cx="3733800" cy="1828800"/>
            <a:chOff x="-1542191" y="2507730"/>
            <a:chExt cx="5619928" cy="55948053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-1542191" y="2507730"/>
              <a:ext cx="5619928" cy="5594805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-1381740" y="3552090"/>
              <a:ext cx="5459477" cy="2644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.tab-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item.active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color: #c25b5b;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border-bottom-color: #c25b5b;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6600783" y="2710081"/>
            <a:ext cx="1889166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标签</a:t>
            </a:r>
            <a:r>
              <a:rPr lang="zh-CN" altLang="en-US" dirty="0" smtClean="0"/>
              <a:t>页切换样式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04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8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3.2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标签页切换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实现标签页切换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通过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滚动事件</a:t>
            </a:r>
            <a:r>
              <a:rPr lang="zh-CN" altLang="en-US" dirty="0" smtClean="0"/>
              <a:t>切换页面效果：</a:t>
            </a:r>
            <a:endParaRPr lang="en-US" altLang="zh-CN" dirty="0" smtClean="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9301" y="3305175"/>
            <a:ext cx="3708399" cy="2543175"/>
            <a:chOff x="-1542191" y="2507730"/>
            <a:chExt cx="5619928" cy="55948053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-1542191" y="2507730"/>
              <a:ext cx="5619928" cy="5594805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-1381740" y="3552090"/>
              <a:ext cx="5459477" cy="4387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current="{{item}}"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changeTab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changeTab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3109516" y="2909734"/>
            <a:ext cx="1348184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滚动</a:t>
            </a:r>
            <a:r>
              <a:rPr lang="zh-CN" altLang="en-US" dirty="0" smtClean="0"/>
              <a:t>事件</a:t>
            </a:r>
            <a:endParaRPr lang="en-US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600575" y="3305175"/>
            <a:ext cx="3889374" cy="1609725"/>
            <a:chOff x="-1542191" y="2507730"/>
            <a:chExt cx="5619928" cy="55948053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-1542191" y="2507730"/>
              <a:ext cx="5619928" cy="5594805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-1381740" y="3552090"/>
              <a:ext cx="5459477" cy="2644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.tab-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item.active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color: #c25b5b;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border-bottom-color: #c25b5b;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圆角矩形 18"/>
          <p:cNvSpPr>
            <a:spLocks noChangeArrowheads="1"/>
          </p:cNvSpPr>
          <p:nvPr/>
        </p:nvSpPr>
        <p:spPr bwMode="auto">
          <a:xfrm>
            <a:off x="6600783" y="2965878"/>
            <a:ext cx="1889166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标签</a:t>
            </a:r>
            <a:r>
              <a:rPr lang="zh-CN" altLang="en-US" dirty="0" smtClean="0"/>
              <a:t>页切换样式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04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任务分析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音乐推荐页面结构图：</a:t>
            </a:r>
            <a:endParaRPr lang="en-US" altLang="zh-CN" dirty="0" smtClean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749526"/>
              </p:ext>
            </p:extLst>
          </p:nvPr>
        </p:nvGraphicFramePr>
        <p:xfrm>
          <a:off x="1036370" y="2830254"/>
          <a:ext cx="7127875" cy="214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Visio" r:id="rId3" imgW="8057353" imgH="2433353" progId="Visio.Drawing.11">
                  <p:embed/>
                </p:oleObj>
              </mc:Choice>
              <mc:Fallback>
                <p:oleObj name="Visio" r:id="rId3" imgW="8057353" imgH="24333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70" y="2830254"/>
                        <a:ext cx="7127875" cy="2148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46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scroll-view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的属性及说明：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55709"/>
              </p:ext>
            </p:extLst>
          </p:nvPr>
        </p:nvGraphicFramePr>
        <p:xfrm>
          <a:off x="760413" y="2798763"/>
          <a:ext cx="7670800" cy="2716530"/>
        </p:xfrm>
        <a:graphic>
          <a:graphicData uri="http://schemas.openxmlformats.org/drawingml/2006/table">
            <a:tbl>
              <a:tblPr firstRow="1" bandRow="1"/>
              <a:tblGrid>
                <a:gridCol w="1609583"/>
                <a:gridCol w="3183689"/>
                <a:gridCol w="2877528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默认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scroll-x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允许横向滚动，默认为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scroll-y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允许纵向滚动，默认为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scroll-top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Number / String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设置竖向滚动条的位置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scroll-left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Number / String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设置横向滚动条的位置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bindscrolltoupper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EventHandle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滚动到顶部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左边时触发的事件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71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scroll-view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的属性及说明：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44846"/>
              </p:ext>
            </p:extLst>
          </p:nvPr>
        </p:nvGraphicFramePr>
        <p:xfrm>
          <a:off x="760413" y="2798763"/>
          <a:ext cx="7670800" cy="2263775"/>
        </p:xfrm>
        <a:graphic>
          <a:graphicData uri="http://schemas.openxmlformats.org/drawingml/2006/table">
            <a:tbl>
              <a:tblPr firstRow="1" bandRow="1"/>
              <a:tblGrid>
                <a:gridCol w="1609583"/>
                <a:gridCol w="3183689"/>
                <a:gridCol w="2877528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默认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bindscrolltolower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EventHandle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滚动到底部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右边时触发的事件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scroll-with-animation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在设置滚动条位置时是否使用动画过渡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scroll-into-view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String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设置哪个方向可滚动，则在哪个方向滚动到该元素。值应为某子元素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不能以数字开头）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bindscroll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EventHandle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滚动时触发的事件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scroll-view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事件对象：</a:t>
            </a:r>
            <a:endParaRPr lang="en-US" altLang="zh-CN" dirty="0" smtClean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760413" y="2806097"/>
            <a:ext cx="4410075" cy="3227503"/>
            <a:chOff x="-1542191" y="2507730"/>
            <a:chExt cx="5619928" cy="119782932"/>
          </a:xfrm>
        </p:grpSpPr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-1542191" y="2507730"/>
              <a:ext cx="5619928" cy="1197828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-1381740" y="3552095"/>
              <a:ext cx="5459477" cy="118738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&lt;scroll-view scroll-x scroll-y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style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="height:200px"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bindscroll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="scroll"&gt;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style="width:200%;height:400px;background:#ccc"&gt;&lt;/view&gt;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&lt;/scroll-view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scroll: function(e)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5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3135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标签页切换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1508" y="2060371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6162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03109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开发前的准备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55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58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7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8279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任务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】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音乐推荐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15772" y="5684044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42" name="4.1"/>
          <p:cNvGrpSpPr>
            <a:grpSpLocks/>
          </p:cNvGrpSpPr>
          <p:nvPr/>
        </p:nvGrpSpPr>
        <p:grpSpPr bwMode="auto">
          <a:xfrm>
            <a:off x="2717234" y="5171281"/>
            <a:ext cx="4411663" cy="952500"/>
            <a:chOff x="1711765" y="1263328"/>
            <a:chExt cx="4411519" cy="952284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52016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任务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3】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播放器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scroll-view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事件对象：</a:t>
            </a:r>
            <a:endParaRPr lang="en-US" altLang="zh-CN" dirty="0" smtClean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1746" name="Picture 2" descr="无标asd 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8" y="2888377"/>
            <a:ext cx="7685634" cy="22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3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scroll-view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事件对象参数分析：</a:t>
            </a:r>
            <a:endParaRPr lang="en-US" altLang="zh-CN" dirty="0" smtClean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scrollLeft</a:t>
            </a:r>
            <a:r>
              <a:rPr lang="zh-CN" altLang="zh-CN" dirty="0"/>
              <a:t>：横向滚动条左侧到视图左边的距离。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scrollTop</a:t>
            </a:r>
            <a:r>
              <a:rPr lang="zh-CN" altLang="zh-CN" dirty="0"/>
              <a:t>：纵向滚动条上端到视图顶部的距离。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scrollHeight</a:t>
            </a:r>
            <a:r>
              <a:rPr lang="zh-CN" altLang="zh-CN" dirty="0"/>
              <a:t>：纵向滚动条在</a:t>
            </a:r>
            <a:r>
              <a:rPr lang="en-US" altLang="zh-CN" dirty="0"/>
              <a:t>Y</a:t>
            </a:r>
            <a:r>
              <a:rPr lang="zh-CN" altLang="zh-CN" dirty="0"/>
              <a:t>轴上最大滚动距离。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scrollWidth</a:t>
            </a:r>
            <a:r>
              <a:rPr lang="zh-CN" altLang="zh-CN" dirty="0"/>
              <a:t>：横向滚动条在</a:t>
            </a:r>
            <a:r>
              <a:rPr lang="en-US" altLang="zh-CN" dirty="0"/>
              <a:t>X</a:t>
            </a:r>
            <a:r>
              <a:rPr lang="zh-CN" altLang="zh-CN" dirty="0"/>
              <a:t>轴上最大的滚动距离。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deltaX</a:t>
            </a:r>
            <a:r>
              <a:rPr lang="zh-CN" altLang="zh-CN" dirty="0"/>
              <a:t>：横向滚动条的滚动状态。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deltaY</a:t>
            </a:r>
            <a:r>
              <a:rPr lang="zh-CN" altLang="zh-CN" dirty="0"/>
              <a:t>：纵向滚动条的滚动状态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image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属性及说明：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60173"/>
              </p:ext>
            </p:extLst>
          </p:nvPr>
        </p:nvGraphicFramePr>
        <p:xfrm>
          <a:off x="760413" y="2798763"/>
          <a:ext cx="7670800" cy="2716530"/>
        </p:xfrm>
        <a:graphic>
          <a:graphicData uri="http://schemas.openxmlformats.org/drawingml/2006/table">
            <a:tbl>
              <a:tblPr firstRow="1" bandRow="1"/>
              <a:tblGrid>
                <a:gridCol w="1412632"/>
                <a:gridCol w="1613647"/>
                <a:gridCol w="4644521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默认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src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String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图片资源地址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mode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String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图片裁剪、缩放的模式，默认为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'scaleToFill'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lazy-load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图片是否懒加载，默认为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。只针对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page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与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scroll-view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下的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image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有效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binderror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HandleEvent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图片发生错误时的事件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bindload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HandleEvent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图片载入完成时的事件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0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image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缩放模式：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89665"/>
              </p:ext>
            </p:extLst>
          </p:nvPr>
        </p:nvGraphicFramePr>
        <p:xfrm>
          <a:off x="760412" y="2798763"/>
          <a:ext cx="7869237" cy="2263775"/>
        </p:xfrm>
        <a:graphic>
          <a:graphicData uri="http://schemas.openxmlformats.org/drawingml/2006/table">
            <a:tbl>
              <a:tblPr firstRow="1" bandRow="1"/>
              <a:tblGrid>
                <a:gridCol w="2642493"/>
                <a:gridCol w="5226744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scaleToFill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不保持纵横比缩放图片，使图片的宽高完全拉伸至填满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image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元素。适用于容器与图片宽高比相同的情况，如果不同，图片会变形。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aspectFit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保持纵横比缩放图片，使图片的长边能完全显示出来。适用于将图片完整显示出来。例如，详情页的图片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aspectFill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保持纵横比缩放图片，只保证图片的短边能完全显示出来，长边将会发生截取。适用于容器固定，图片自动缩放的情况，如列表页的缩略图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widthFix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宽度不变，高度自动变化，保持原图宽高比不变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93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image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en-US" altLang="zh-CN" dirty="0" smtClean="0"/>
              <a:t>9</a:t>
            </a:r>
            <a:r>
              <a:rPr lang="zh-CN" altLang="en-US" dirty="0" smtClean="0"/>
              <a:t>种裁剪模式：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55206"/>
              </p:ext>
            </p:extLst>
          </p:nvPr>
        </p:nvGraphicFramePr>
        <p:xfrm>
          <a:off x="760412" y="2798763"/>
          <a:ext cx="7869237" cy="2716530"/>
        </p:xfrm>
        <a:graphic>
          <a:graphicData uri="http://schemas.openxmlformats.org/drawingml/2006/table">
            <a:tbl>
              <a:tblPr firstRow="1" bandRow="1"/>
              <a:tblGrid>
                <a:gridCol w="2642493"/>
                <a:gridCol w="5226744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top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不缩放图片，只显示图片的顶部区域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bottom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不缩放图片，只显示图片的底部区域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center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不缩放图片，只显示图片的中间区域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left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不缩放图片，只显示图片的左边区域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right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不缩放图片，只显示图片的右边区域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89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image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en-US" altLang="zh-CN" dirty="0" smtClean="0"/>
              <a:t>9</a:t>
            </a:r>
            <a:r>
              <a:rPr lang="zh-CN" altLang="en-US" dirty="0" smtClean="0"/>
              <a:t>种裁剪模式：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97686"/>
              </p:ext>
            </p:extLst>
          </p:nvPr>
        </p:nvGraphicFramePr>
        <p:xfrm>
          <a:off x="760412" y="2798763"/>
          <a:ext cx="7869237" cy="2263775"/>
        </p:xfrm>
        <a:graphic>
          <a:graphicData uri="http://schemas.openxmlformats.org/drawingml/2006/table">
            <a:tbl>
              <a:tblPr firstRow="1" bandRow="1"/>
              <a:tblGrid>
                <a:gridCol w="2642493"/>
                <a:gridCol w="5226744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top left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不缩放图片，只显示图片的左上边区域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top right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不缩放图片，只显示图片的右上边区域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bottom left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不缩放图片，只显示图片的左下边区域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bottom right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不缩放图片，只显示图片的右下边区域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86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image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缩放模式和裁剪模式测试：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70" name="Picture 2" descr="微信图片_20181107164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67" y="1893888"/>
            <a:ext cx="2364908" cy="417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0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scroll-view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794" name="Picture 2" descr="无是胜多负少的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24" y="1925637"/>
            <a:ext cx="2286000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87266" y="2877895"/>
            <a:ext cx="4783137" cy="2275438"/>
            <a:chOff x="-1542191" y="2507730"/>
            <a:chExt cx="5619928" cy="119782897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-1542191" y="2507730"/>
              <a:ext cx="5619928" cy="1197828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-1381740" y="3552095"/>
              <a:ext cx="5459477" cy="8405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&lt;scroll-view class="content-info" scroll-y&gt;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style="background:#eee;height:1000px"&gt;&lt;/view&gt;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&lt;view&gt;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已到达底部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&lt;/scroll-view&gt;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内容区域滚动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轮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播图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swiper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实现轮播图：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08014" y="3137105"/>
            <a:ext cx="4373561" cy="2609605"/>
            <a:chOff x="-1542191" y="2507677"/>
            <a:chExt cx="5619928" cy="279733349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-1542191" y="2507677"/>
              <a:ext cx="5619928" cy="27973334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-1381740" y="3552066"/>
              <a:ext cx="5459477" cy="247437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class="content-info-slide" indicator-color="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rgba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(255,255,255,.5)" indicator-active-color="#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fff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indicator-dots circular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autoplay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&gt;…</a:t>
              </a: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swiper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4818" name="Picture 2" descr="无标题sfd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18" y="3935373"/>
            <a:ext cx="3573463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2438400" y="2694192"/>
            <a:ext cx="254317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/>
              <a:t>pages/index/</a:t>
            </a:r>
            <a:r>
              <a:rPr lang="en-US" altLang="zh-CN" dirty="0" err="1"/>
              <a:t>info.wxml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5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功能按钮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flex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布局</a:t>
            </a:r>
            <a:r>
              <a:rPr lang="zh-CN" altLang="en-US" dirty="0" smtClean="0"/>
              <a:t>实现功能按钮：</a:t>
            </a:r>
            <a:endParaRPr lang="en-US" altLang="zh-CN" dirty="0" smtClean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08063" y="3098092"/>
            <a:ext cx="4306887" cy="2835983"/>
            <a:chOff x="-1542191" y="2507677"/>
            <a:chExt cx="5619928" cy="1051700265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-1542191" y="2507677"/>
              <a:ext cx="5619928" cy="10517002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-1381740" y="3552064"/>
              <a:ext cx="5459477" cy="529140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class="content-info-portal"&gt;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&lt;image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="/images/04.png"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私人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FM&lt;/text&gt;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&lt;/view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5843" name="Picture 3" descr="无标水电费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3100908"/>
            <a:ext cx="267652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2771775" y="2802632"/>
            <a:ext cx="254317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/>
              <a:t>pages/index/</a:t>
            </a:r>
            <a:r>
              <a:rPr lang="en-US" altLang="zh-CN" dirty="0" err="1"/>
              <a:t>info.wxml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7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5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13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14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17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8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827694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任务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】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播放列表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2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3.3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音乐推荐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热门音乐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flex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布局</a:t>
            </a:r>
            <a:r>
              <a:rPr lang="zh-CN" altLang="en-US" dirty="0" smtClean="0"/>
              <a:t>实现页面布局：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12838" y="3069536"/>
            <a:ext cx="4306887" cy="3321740"/>
            <a:chOff x="-1542191" y="2507677"/>
            <a:chExt cx="5619928" cy="76823499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1542191" y="2507677"/>
              <a:ext cx="5619928" cy="7682349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-1381740" y="3552090"/>
              <a:ext cx="5459477" cy="605693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class="content-info-list"&gt;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class="list-title"&gt;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推荐歌曲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class="list-inner"&gt;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&lt;view class="list-item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"&gt;&lt;/view&gt;</a:t>
              </a: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…</a:t>
              </a:r>
              <a:endParaRPr lang="zh-CN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latinLnBrk="1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1746" name="Picture 2" descr="无水电费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069536"/>
            <a:ext cx="2671763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2876550" y="2631183"/>
            <a:ext cx="254317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/>
              <a:t>pages/index/</a:t>
            </a:r>
            <a:r>
              <a:rPr lang="en-US" altLang="zh-CN" dirty="0" err="1"/>
              <a:t>info.wxml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1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任务分析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播放器标签页结构图：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14974"/>
              </p:ext>
            </p:extLst>
          </p:nvPr>
        </p:nvGraphicFramePr>
        <p:xfrm>
          <a:off x="1198845" y="2974020"/>
          <a:ext cx="695092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Visio" r:id="rId3" imgW="8020080" imgH="2411892" progId="Visio.Drawing.11">
                  <p:embed/>
                </p:oleObj>
              </mc:Choice>
              <mc:Fallback>
                <p:oleObj name="Visio" r:id="rId3" imgW="8020080" imgH="24118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45" y="2974020"/>
                        <a:ext cx="6950927" cy="2095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任务分析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播放器</a:t>
            </a:r>
            <a:r>
              <a:rPr lang="zh-CN" altLang="zh-CN" dirty="0"/>
              <a:t>的具体功能进行分析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音乐信息</a:t>
            </a:r>
            <a:r>
              <a:rPr lang="zh-CN" altLang="zh-CN" dirty="0"/>
              <a:t>：显示当前播放曲目的标题和艺术家。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专辑封面</a:t>
            </a:r>
            <a:r>
              <a:rPr lang="zh-CN" altLang="zh-CN" dirty="0"/>
              <a:t>：当音乐播放时，专辑封面会顺时针旋转。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播放进度</a:t>
            </a:r>
            <a:r>
              <a:rPr lang="zh-CN" altLang="zh-CN" dirty="0"/>
              <a:t>：</a:t>
            </a:r>
            <a:r>
              <a:rPr lang="zh-CN" altLang="zh-CN" dirty="0" smtClean="0"/>
              <a:t>显示</a:t>
            </a:r>
            <a:r>
              <a:rPr lang="zh-CN" altLang="en-US" dirty="0" smtClean="0"/>
              <a:t>播放进度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调节音乐进度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2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audioCtx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对象</a:t>
            </a:r>
            <a:r>
              <a:rPr lang="zh-CN" altLang="en-US" dirty="0" smtClean="0"/>
              <a:t>声明的方式：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171576" y="2986249"/>
            <a:ext cx="6753224" cy="1123177"/>
            <a:chOff x="-1542191" y="3552100"/>
            <a:chExt cx="5619928" cy="168528420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-1542191" y="25106834"/>
              <a:ext cx="5619928" cy="146973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-1381740" y="3552100"/>
              <a:ext cx="5459477" cy="124687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/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audioCtx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wx.createInnerAudioContext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4512624" y="2853834"/>
            <a:ext cx="2850078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audioCtx</a:t>
            </a:r>
            <a:r>
              <a:rPr lang="zh-CN" altLang="en-US" dirty="0" smtClean="0"/>
              <a:t>上下文</a:t>
            </a:r>
            <a:r>
              <a:rPr lang="zh-CN" altLang="en-US" dirty="0"/>
              <a:t>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8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音频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zh-CN" altLang="en-US" dirty="0" smtClean="0"/>
              <a:t>接口的属性及说明：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91400"/>
              </p:ext>
            </p:extLst>
          </p:nvPr>
        </p:nvGraphicFramePr>
        <p:xfrm>
          <a:off x="760412" y="2798763"/>
          <a:ext cx="7869236" cy="2716530"/>
        </p:xfrm>
        <a:graphic>
          <a:graphicData uri="http://schemas.openxmlformats.org/drawingml/2006/table">
            <a:tbl>
              <a:tblPr firstRow="1" bandRow="1"/>
              <a:tblGrid>
                <a:gridCol w="1143692"/>
                <a:gridCol w="1516828"/>
                <a:gridCol w="5208716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src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音频资源的地址，用于直接播放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startTime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开始播放的位置（秒），默认为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autoplay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是否自动开始播放，默认为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loop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是否循环播放，默认为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volume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音量。范围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0~1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。默认为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3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音频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zh-CN" altLang="en-US" dirty="0" smtClean="0"/>
              <a:t>接口的属性及说明：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40288"/>
              </p:ext>
            </p:extLst>
          </p:nvPr>
        </p:nvGraphicFramePr>
        <p:xfrm>
          <a:off x="760412" y="2798763"/>
          <a:ext cx="7869236" cy="1811020"/>
        </p:xfrm>
        <a:graphic>
          <a:graphicData uri="http://schemas.openxmlformats.org/drawingml/2006/table">
            <a:tbl>
              <a:tblPr firstRow="1" bandRow="1"/>
              <a:tblGrid>
                <a:gridCol w="1208237"/>
                <a:gridCol w="1247887"/>
                <a:gridCol w="5413112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duration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音频的长度（秒）。在当前有合法的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src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时返回（只读）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currentTime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音频的播放位置（秒）。在当前有合法的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src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时返回（只读）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paused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当前是是否暂停或停止状态（只读）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84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音频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zh-CN" altLang="en-US" dirty="0" smtClean="0"/>
              <a:t>接口的方法及说明：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1392"/>
              </p:ext>
            </p:extLst>
          </p:nvPr>
        </p:nvGraphicFramePr>
        <p:xfrm>
          <a:off x="760412" y="2680425"/>
          <a:ext cx="7869236" cy="3622040"/>
        </p:xfrm>
        <a:graphic>
          <a:graphicData uri="http://schemas.openxmlformats.org/drawingml/2006/table">
            <a:tbl>
              <a:tblPr firstRow="1" bandRow="1"/>
              <a:tblGrid>
                <a:gridCol w="1057630"/>
                <a:gridCol w="1764254"/>
                <a:gridCol w="5047352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play()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播放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pause()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暂停（暂停后的音频再播放会从暂停处开始播放）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stop()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停止（停止后的音频再播放会从头开始播放）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seek()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跳转到指定位置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destroy()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销毁当前实例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onCanplay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音频进入可以播放状态的事件（参数为回调函数）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onPlay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音频播放事件（参数为回调函数）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4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音频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zh-CN" altLang="en-US" dirty="0" smtClean="0"/>
              <a:t>接口的方法及说明：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58978"/>
              </p:ext>
            </p:extLst>
          </p:nvPr>
        </p:nvGraphicFramePr>
        <p:xfrm>
          <a:off x="564071" y="2777248"/>
          <a:ext cx="7869236" cy="3169285"/>
        </p:xfrm>
        <a:graphic>
          <a:graphicData uri="http://schemas.openxmlformats.org/drawingml/2006/table">
            <a:tbl>
              <a:tblPr firstRow="1" bandRow="1"/>
              <a:tblGrid>
                <a:gridCol w="1060338"/>
                <a:gridCol w="1914861"/>
                <a:gridCol w="4894037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onPause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音频暂停事件（参数为回调函数）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onStop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音频停止事件（参数为回调函数）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onEnded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音频自然播放至结束的事件（参数为回调函数）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onSeeked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音频进行跳转操作的事件（参数为回调函数）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onTimeUpdate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音频播放进度更新事件（参数为回调函数）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onError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音频播放错误事件（参数为回调函数）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6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innerAudioContext</a:t>
            </a:r>
            <a:r>
              <a:rPr lang="zh-CN" altLang="en-US" dirty="0" smtClean="0"/>
              <a:t>案例使用：</a:t>
            </a:r>
            <a:endParaRPr lang="en-US" altLang="zh-CN" dirty="0" smtClean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808163" y="2993136"/>
            <a:ext cx="5659437" cy="3188590"/>
            <a:chOff x="-1542191" y="2507275"/>
            <a:chExt cx="5619928" cy="1702031311"/>
          </a:xfrm>
        </p:grpSpPr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-1542191" y="2507275"/>
              <a:ext cx="5619928" cy="170203131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-1381740" y="3551925"/>
              <a:ext cx="5459477" cy="1224244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onReady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audioCtx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wx.createInnerAudioContext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audioCtx.src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 'http://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/xx.mp3'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audioCtx.onPlay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(function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开始播放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圆角矩形 24"/>
          <p:cNvSpPr>
            <a:spLocks noChangeArrowheads="1"/>
          </p:cNvSpPr>
          <p:nvPr/>
        </p:nvSpPr>
        <p:spPr bwMode="auto">
          <a:xfrm>
            <a:off x="5567425" y="2638079"/>
            <a:ext cx="18764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/>
              <a:t>page/test/test.js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7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4626"/>
              </p:ext>
            </p:extLst>
          </p:nvPr>
        </p:nvGraphicFramePr>
        <p:xfrm>
          <a:off x="760412" y="2798763"/>
          <a:ext cx="7869236" cy="3169285"/>
        </p:xfrm>
        <a:graphic>
          <a:graphicData uri="http://schemas.openxmlformats.org/drawingml/2006/table">
            <a:tbl>
              <a:tblPr firstRow="1" bandRow="1"/>
              <a:tblGrid>
                <a:gridCol w="1978209"/>
                <a:gridCol w="1978209"/>
                <a:gridCol w="3912818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类型</a:t>
                      </a:r>
                      <a:endParaRPr lang="zh-CN" altLang="zh-CN" sz="1400" b="1" kern="100" dirty="0" smtClean="0">
                        <a:solidFill>
                          <a:schemeClr val="l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min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最小值，默认为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max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最大值，默认为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100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step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步长，取值大于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，可被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(max-min)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整除，默认为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value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当前取值，默认为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activeColor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Color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已选择的颜色，默认为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#1aad19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backgroundColor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Color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背景条的颜色，默认为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#e9e9e9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slider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属性及说明：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10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3.1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开发前的准备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 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项目分析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项目初始化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45610"/>
              </p:ext>
            </p:extLst>
          </p:nvPr>
        </p:nvGraphicFramePr>
        <p:xfrm>
          <a:off x="760412" y="2798763"/>
          <a:ext cx="7869236" cy="2716530"/>
        </p:xfrm>
        <a:graphic>
          <a:graphicData uri="http://schemas.openxmlformats.org/drawingml/2006/table">
            <a:tbl>
              <a:tblPr firstRow="1" bandRow="1"/>
              <a:tblGrid>
                <a:gridCol w="1978209"/>
                <a:gridCol w="1978209"/>
                <a:gridCol w="3912818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block-size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滑块的大小，取值范围为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12~28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28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block-color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Color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滑块的颜色，默认为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#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ffffff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show-value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Boolean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是否显示当前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value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，默认为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bindchange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EventHandle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完成一次拖动后触发的事件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bindchanging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EventHandle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拖动过程中触发的事件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slider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属性及说明：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193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lider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/>
              <a:t>的</a:t>
            </a:r>
            <a:r>
              <a:rPr lang="zh-CN" altLang="en-US" dirty="0" smtClean="0"/>
              <a:t>使用：</a:t>
            </a:r>
            <a:endParaRPr lang="en-US" altLang="zh-CN" dirty="0" smtClean="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95693" y="2917599"/>
            <a:ext cx="6164505" cy="653940"/>
            <a:chOff x="-1542191" y="2507275"/>
            <a:chExt cx="8058729" cy="509948739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-1542191" y="2507275"/>
              <a:ext cx="7946222" cy="5099487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-1381739" y="53887375"/>
              <a:ext cx="7898277" cy="32610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&lt;slider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bindchanging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sliderChanging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show-value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/&gt;</a:t>
              </a:r>
            </a:p>
          </p:txBody>
        </p:sp>
      </p:grpSp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4400843" y="2551056"/>
            <a:ext cx="2189162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page/test/</a:t>
            </a:r>
            <a:r>
              <a:rPr lang="en-US" altLang="zh-CN" dirty="0" err="1" smtClean="0"/>
              <a:t>test.wxml</a:t>
            </a:r>
            <a:endParaRPr lang="zh-CN" altLang="en-US" dirty="0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795693" y="4027729"/>
            <a:ext cx="6164505" cy="1329580"/>
            <a:chOff x="-1542191" y="2507275"/>
            <a:chExt cx="8058729" cy="1036819349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-1542191" y="2507275"/>
              <a:ext cx="7946222" cy="103681934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-1381739" y="53887375"/>
              <a:ext cx="7898277" cy="90212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sliderChanging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function(e) {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</a:p>
          </p:txBody>
        </p:sp>
      </p:grpSp>
      <p:sp>
        <p:nvSpPr>
          <p:cNvPr id="19" name="圆角矩形 18"/>
          <p:cNvSpPr>
            <a:spLocks noChangeArrowheads="1"/>
          </p:cNvSpPr>
          <p:nvPr/>
        </p:nvSpPr>
        <p:spPr bwMode="auto">
          <a:xfrm>
            <a:off x="4400843" y="3661186"/>
            <a:ext cx="2189162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page/test/test.js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5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7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前导知识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lider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/>
              <a:t>的使</a:t>
            </a:r>
            <a:r>
              <a:rPr lang="zh-CN" altLang="en-US" dirty="0" smtClean="0"/>
              <a:t>用：</a:t>
            </a:r>
            <a:endParaRPr lang="en-US" altLang="zh-CN" dirty="0" smtClean="0"/>
          </a:p>
        </p:txBody>
      </p:sp>
      <p:pic>
        <p:nvPicPr>
          <p:cNvPr id="35842" name="Picture 2" descr="无标题df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80" y="2952927"/>
            <a:ext cx="3067990" cy="44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 descr="无标水电费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80" y="3729401"/>
            <a:ext cx="4088365" cy="1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9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定义基础数据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音乐播放列表和音乐状态数据：</a:t>
            </a:r>
            <a:endParaRPr lang="en-US" altLang="zh-CN" dirty="0" smtClean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34975" y="3218060"/>
            <a:ext cx="4651376" cy="2137008"/>
            <a:chOff x="-2498298" y="2508011"/>
            <a:chExt cx="6576035" cy="1573774077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-2498298" y="2508011"/>
              <a:ext cx="6576035" cy="15737740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2240194" y="35243420"/>
              <a:ext cx="6317931" cy="1427947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playlist: [{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id: 1, title: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钢琴协奏曲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 singer: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肖邦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'http://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.mp3',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coverImgUrl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'/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images/cover.jpg'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}…}],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2459038" y="2802664"/>
            <a:ext cx="2627313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/>
              <a:t>pages/index/index.js</a:t>
            </a:r>
            <a:endParaRPr lang="zh-CN" altLang="en-US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300663" y="3245577"/>
            <a:ext cx="2851149" cy="2109490"/>
            <a:chOff x="-1542191" y="2508152"/>
            <a:chExt cx="5619928" cy="2038917716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-1542191" y="2508152"/>
              <a:ext cx="5619928" cy="20389177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-1381741" y="3553954"/>
              <a:ext cx="5459478" cy="1874123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state: 'paused',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playIndex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0,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play: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3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实现音乐播放功能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音乐播放逻辑代码：</a:t>
            </a:r>
            <a:endParaRPr lang="en-US" altLang="zh-CN" dirty="0" smtClean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303106" y="2921553"/>
            <a:ext cx="5414963" cy="2919849"/>
            <a:chOff x="-1542191" y="2507275"/>
            <a:chExt cx="7002585" cy="186940210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-1542191" y="2507275"/>
              <a:ext cx="7002585" cy="18694021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1381740" y="37991258"/>
              <a:ext cx="6417949" cy="1714340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audioCtx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null,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onReady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this.audioCtx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wx.createInnerAudioContext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默认选择第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曲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this.setMusic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(0)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setMusic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function(index)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{…},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3021574" y="2534702"/>
            <a:ext cx="2627313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/>
              <a:t>pages/index/index.js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9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实现音乐播放功能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底部播放器的结构代码：</a:t>
            </a:r>
            <a:endParaRPr lang="en-US" altLang="zh-CN" dirty="0" smtClean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987425" y="3202187"/>
            <a:ext cx="6467623" cy="2954959"/>
            <a:chOff x="-1542192" y="2507275"/>
            <a:chExt cx="8888242" cy="199454419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-1542192" y="2507275"/>
              <a:ext cx="8755188" cy="19945441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1455664" y="61645150"/>
              <a:ext cx="8801714" cy="180736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底部播放器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class="player"&gt;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&lt;image class="player-cover"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play.coverImgUrl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class="player-info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2247900" y="2790039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pages/index/</a:t>
            </a:r>
            <a:r>
              <a:rPr lang="en-US" altLang="zh-CN" dirty="0" err="1" smtClean="0"/>
              <a:t>index.wxml</a:t>
            </a:r>
            <a:endParaRPr lang="zh-CN" altLang="en-US" dirty="0"/>
          </a:p>
        </p:txBody>
      </p:sp>
      <p:pic>
        <p:nvPicPr>
          <p:cNvPr id="13" name="Picture 2" descr="水电费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20" y="1987550"/>
            <a:ext cx="4188143" cy="6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0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实现音乐播放功能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底部播放器的</a:t>
            </a:r>
            <a:r>
              <a:rPr lang="zh-CN" altLang="en-US" dirty="0"/>
              <a:t>样式</a:t>
            </a:r>
            <a:r>
              <a:rPr lang="zh-CN" altLang="en-US" dirty="0" smtClean="0"/>
              <a:t>代码：</a:t>
            </a:r>
            <a:endParaRPr lang="en-US" altLang="zh-CN" dirty="0" smtClean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198486" y="3257984"/>
            <a:ext cx="3908425" cy="3084779"/>
            <a:chOff x="-1542191" y="2507275"/>
            <a:chExt cx="5619928" cy="2147483647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-1542191" y="2507275"/>
              <a:ext cx="5619928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1381740" y="3553918"/>
              <a:ext cx="5459477" cy="2073543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.player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display: flex;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align-items: center;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background: #222;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border-top: 1px solid #252525;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height: 112rpx;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3268461" y="2816682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pages/index/</a:t>
            </a:r>
            <a:r>
              <a:rPr lang="en-US" altLang="zh-CN" dirty="0" err="1" smtClean="0"/>
              <a:t>index.wxss</a:t>
            </a:r>
            <a:endParaRPr lang="zh-CN" altLang="en-US" dirty="0"/>
          </a:p>
        </p:txBody>
      </p:sp>
      <p:pic>
        <p:nvPicPr>
          <p:cNvPr id="14" name="Picture 2" descr="水电费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42" y="1925810"/>
            <a:ext cx="4188143" cy="6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5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818836" y="4234493"/>
            <a:ext cx="3668799" cy="1972663"/>
            <a:chOff x="-1542191" y="2507275"/>
            <a:chExt cx="5619928" cy="1934958854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-1542191" y="2507275"/>
              <a:ext cx="5619928" cy="193495885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-1381739" y="45764377"/>
              <a:ext cx="5459476" cy="130553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play: function()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this.audioCtx.play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 state: 'running' 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实现音乐播放功能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底部播放器暂停</a:t>
            </a:r>
            <a:r>
              <a:rPr lang="en-US" altLang="zh-CN" dirty="0" smtClean="0"/>
              <a:t>/</a:t>
            </a:r>
            <a:r>
              <a:rPr lang="zh-CN" altLang="en-US" dirty="0" smtClean="0"/>
              <a:t>播放按钮控制歌曲：</a:t>
            </a:r>
            <a:endParaRPr lang="en-US" altLang="zh-CN" dirty="0" smtClean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00104" y="2691796"/>
            <a:ext cx="8535106" cy="987295"/>
            <a:chOff x="-2027126" y="2507275"/>
            <a:chExt cx="11812050" cy="955254109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-2027126" y="2507275"/>
              <a:ext cx="11812050" cy="95525410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1872308" y="45189634"/>
              <a:ext cx="11383227" cy="80402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&lt;image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="{{state=='paused'}}"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="/images/02.png"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="play"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&lt;image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wx:else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="/images/02stop.png"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="pause"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5391150" y="2303755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pages/index/</a:t>
            </a:r>
            <a:r>
              <a:rPr lang="en-US" altLang="zh-CN" dirty="0" err="1" smtClean="0"/>
              <a:t>index.wxml</a:t>
            </a:r>
            <a:endParaRPr lang="zh-CN" altLang="en-US" dirty="0"/>
          </a:p>
        </p:txBody>
      </p:sp>
      <p:sp>
        <p:nvSpPr>
          <p:cNvPr id="22" name="圆角矩形 21"/>
          <p:cNvSpPr>
            <a:spLocks noChangeArrowheads="1"/>
          </p:cNvSpPr>
          <p:nvPr/>
        </p:nvSpPr>
        <p:spPr bwMode="auto">
          <a:xfrm>
            <a:off x="3862670" y="3881603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pages/index/index.js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5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animBg="1"/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39083" y="3965512"/>
            <a:ext cx="7175350" cy="2152836"/>
            <a:chOff x="-1809686" y="2507275"/>
            <a:chExt cx="6391934" cy="2147483647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-1809686" y="2507275"/>
              <a:ext cx="6391934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-1656357" y="3554665"/>
              <a:ext cx="6066109" cy="193417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next: function()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index =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this.data.playIndex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&gt;=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this.data.playlist.length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         0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this.data.playIndex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+ 1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this.setMusic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(index)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实现音乐播放功能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实现播放器切换下一曲歌曲：</a:t>
            </a:r>
            <a:endParaRPr lang="en-US" altLang="zh-CN" dirty="0" smtClean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354523" y="2914678"/>
            <a:ext cx="6308725" cy="619313"/>
            <a:chOff x="-1542191" y="2507275"/>
            <a:chExt cx="5619928" cy="2147483647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-1542191" y="2507275"/>
              <a:ext cx="5619928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1381740" y="3553918"/>
              <a:ext cx="5459477" cy="284588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&lt;image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="/images/03.png"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="next"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4824798" y="2550600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pages/index/</a:t>
            </a:r>
            <a:r>
              <a:rPr lang="en-US" altLang="zh-CN" dirty="0" err="1" smtClean="0"/>
              <a:t>index.wxml</a:t>
            </a:r>
            <a:endParaRPr lang="zh-CN" altLang="en-US" dirty="0"/>
          </a:p>
        </p:txBody>
      </p:sp>
      <p:sp>
        <p:nvSpPr>
          <p:cNvPr id="19" name="圆角矩形 18"/>
          <p:cNvSpPr>
            <a:spLocks noChangeArrowheads="1"/>
          </p:cNvSpPr>
          <p:nvPr/>
        </p:nvSpPr>
        <p:spPr bwMode="auto">
          <a:xfrm>
            <a:off x="4740530" y="3649674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pages/index/index.js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6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animBg="1"/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32707" y="3086102"/>
            <a:ext cx="3844132" cy="3295648"/>
            <a:chOff x="-1542191" y="2507275"/>
            <a:chExt cx="5619928" cy="214748364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-1542191" y="2507275"/>
              <a:ext cx="5619928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-1381740" y="3555029"/>
              <a:ext cx="5459477" cy="176005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class="content-play"&gt;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class="content-play-info"&gt;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&lt;text&gt;{{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play.title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&lt;view&gt;—— {{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play.singer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 ——&lt;/view&gt;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&lt;/view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编写播放器页面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播放器页面结构代码：</a:t>
            </a:r>
            <a:endParaRPr lang="en-US" altLang="zh-CN" dirty="0" smtClean="0"/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2338388" y="2644797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pages/index/</a:t>
            </a:r>
            <a:r>
              <a:rPr lang="en-US" altLang="zh-CN" dirty="0" err="1" smtClean="0"/>
              <a:t>play.wxml</a:t>
            </a:r>
            <a:endParaRPr lang="zh-CN" altLang="en-US" dirty="0"/>
          </a:p>
        </p:txBody>
      </p:sp>
      <p:pic>
        <p:nvPicPr>
          <p:cNvPr id="37890" name="Picture 2" descr="无标斯蒂芬斯蒂芬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54" y="3086102"/>
            <a:ext cx="26765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65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3.2 【</a:t>
            </a:r>
            <a:r>
              <a:rPr lang="zh-CN" altLang="en-US" sz="2800" b="1" kern="0" dirty="0">
                <a:solidFill>
                  <a:srgbClr val="1369B2"/>
                </a:solidFill>
              </a:rPr>
              <a:t>任务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1】</a:t>
            </a:r>
            <a:r>
              <a:rPr lang="zh-CN" altLang="en-US" sz="2800" b="1" kern="0" dirty="0">
                <a:solidFill>
                  <a:srgbClr val="1369B2"/>
                </a:solidFill>
              </a:rPr>
              <a:t>标签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页切换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任务分析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前导知识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44788" y="3858419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19"/>
          <p:cNvSpPr>
            <a:spLocks noChangeArrowheads="1"/>
          </p:cNvSpPr>
          <p:nvPr/>
        </p:nvSpPr>
        <p:spPr bwMode="auto">
          <a:xfrm>
            <a:off x="1101726" y="3858419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81163" y="412670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49588" y="3974306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编写页面结构和样式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7488" y="449183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5"/>
          <p:cNvSpPr>
            <a:spLocks noChangeArrowheads="1"/>
          </p:cNvSpPr>
          <p:nvPr/>
        </p:nvSpPr>
        <p:spPr bwMode="auto">
          <a:xfrm>
            <a:off x="1114426" y="449183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3863" y="476170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2288" y="4607719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实现标签页切换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70781" y="3139926"/>
            <a:ext cx="3948907" cy="3238476"/>
            <a:chOff x="-1542191" y="2507275"/>
            <a:chExt cx="5619928" cy="214748364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-1542191" y="2507275"/>
              <a:ext cx="5619928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-1381740" y="3557858"/>
              <a:ext cx="5459477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.content-play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display: flex;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justify-content: space-around;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flex-direction: column;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height: 100%;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text-align: center;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latinLnBrk="1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编写播放器页面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播放器页面样式代码：</a:t>
            </a:r>
            <a:endParaRPr lang="en-US" altLang="zh-CN" dirty="0" smtClean="0"/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2281238" y="2687685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pages/index/</a:t>
            </a:r>
            <a:r>
              <a:rPr lang="en-US" altLang="zh-CN" dirty="0" err="1" smtClean="0"/>
              <a:t>play.wxss</a:t>
            </a:r>
            <a:endParaRPr lang="zh-CN" altLang="en-US" dirty="0"/>
          </a:p>
        </p:txBody>
      </p:sp>
      <p:pic>
        <p:nvPicPr>
          <p:cNvPr id="13" name="Picture 2" descr="无标斯蒂芬斯蒂芬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56" y="3141510"/>
            <a:ext cx="26765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08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44992" y="3114360"/>
            <a:ext cx="4160506" cy="2425826"/>
            <a:chOff x="-2812417" y="2507982"/>
            <a:chExt cx="6325385" cy="1714499153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-2812417" y="2507982"/>
              <a:ext cx="6325383" cy="171449915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-2652977" y="3557534"/>
              <a:ext cx="6165945" cy="1631452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显示专辑封面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class="content-play-cover"&gt;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&lt;image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play.coverImgUrl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}}"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style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="animation-play-state: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{{state}}"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编写播放器页面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动画实现海报的旋转功能：</a:t>
            </a:r>
            <a:endParaRPr lang="en-US" altLang="zh-CN" dirty="0" smtClean="0"/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1932898" y="2678652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pages/index/</a:t>
            </a:r>
            <a:r>
              <a:rPr lang="en-US" altLang="zh-CN" dirty="0" err="1" smtClean="0"/>
              <a:t>play.wxml</a:t>
            </a:r>
            <a:endParaRPr lang="zh-CN" altLang="en-US" dirty="0"/>
          </a:p>
        </p:txBody>
      </p:sp>
      <p:pic>
        <p:nvPicPr>
          <p:cNvPr id="38914" name="Picture 2" descr="无标胜多负少的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36" y="3358527"/>
            <a:ext cx="267652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4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869241" y="3064610"/>
            <a:ext cx="5037170" cy="3049794"/>
            <a:chOff x="-1542191" y="2507275"/>
            <a:chExt cx="5978926" cy="214748364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-1542191" y="2507275"/>
              <a:ext cx="5978926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-1381740" y="3557853"/>
              <a:ext cx="5459477" cy="114114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.content-play-cover image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animation: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rotateImage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10s linear infinite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keyframes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rotateImage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from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{transform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rotate(0deg);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to {transform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rotate(360deg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编写播放器页面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动画实现海报的旋转功能：</a:t>
            </a:r>
            <a:endParaRPr lang="en-US" altLang="zh-CN" dirty="0" smtClean="0"/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3765510" y="2714542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pages/index/</a:t>
            </a:r>
            <a:r>
              <a:rPr lang="en-US" altLang="zh-CN" dirty="0" err="1" smtClean="0"/>
              <a:t>play.wxss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0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920104" y="3186345"/>
            <a:ext cx="6405841" cy="1603867"/>
            <a:chOff x="-1542191" y="2507275"/>
            <a:chExt cx="10215044" cy="1073741489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-1542191" y="2507275"/>
              <a:ext cx="10060655" cy="107374148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-1381741" y="111590783"/>
              <a:ext cx="10054594" cy="803584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slider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activeColor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="#d33a31"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block-size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="12"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backgroundColor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dadada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play.percent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text&gt;{{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play.duration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}}&lt;/text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控制播放进度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播放器页面下方的滑块结构：</a:t>
            </a:r>
            <a:endParaRPr lang="en-US" altLang="zh-CN" dirty="0" smtClean="0"/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1605903" y="2783914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pages/index/</a:t>
            </a:r>
            <a:r>
              <a:rPr lang="en-US" altLang="zh-CN" dirty="0" err="1" smtClean="0"/>
              <a:t>play.wxml</a:t>
            </a:r>
            <a:endParaRPr lang="zh-CN" altLang="en-US" dirty="0"/>
          </a:p>
        </p:txBody>
      </p:sp>
      <p:pic>
        <p:nvPicPr>
          <p:cNvPr id="39938" name="Picture 2" descr="无标题水电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28" y="2165048"/>
            <a:ext cx="3733278" cy="36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73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076457" y="3087731"/>
            <a:ext cx="4044661" cy="2699172"/>
            <a:chOff x="-1542193" y="3558982"/>
            <a:chExt cx="6855903" cy="1774211714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-1542193" y="16650108"/>
              <a:ext cx="6436504" cy="17611205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-1381739" y="3558982"/>
              <a:ext cx="6695449" cy="1760068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.content-play-progress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display: flex;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align-items: center;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.content-play-progress &gt; view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flex: 1;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控制播放进度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播放器页面下方的滑块样式：</a:t>
            </a:r>
            <a:endParaRPr lang="en-US" altLang="zh-CN" dirty="0" smtClean="0"/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2660251" y="2666331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pages/index/</a:t>
            </a:r>
            <a:r>
              <a:rPr lang="en-US" altLang="zh-CN" dirty="0" err="1" smtClean="0"/>
              <a:t>play.wxss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124850" y="2904459"/>
            <a:ext cx="5260182" cy="3260402"/>
            <a:chOff x="-1542191" y="2507424"/>
            <a:chExt cx="7036324" cy="214748364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-1542191" y="2507424"/>
              <a:ext cx="7036324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-1381743" y="56359146"/>
              <a:ext cx="6875876" cy="2056459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onReady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this.audioCtx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wx.createInnerAudioContext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that = this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this.audioCtx.onEnded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(function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that.next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控制播放进度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显示音乐的播放进度：</a:t>
            </a:r>
            <a:endParaRPr lang="en-US" altLang="zh-CN" dirty="0" smtClean="0"/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3487718" y="2523331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pages/index/index.js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2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37779" y="3058968"/>
            <a:ext cx="3772694" cy="2545765"/>
            <a:chOff x="-1542191" y="-7422578"/>
            <a:chExt cx="5619928" cy="1641451959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-1542191" y="2506995"/>
              <a:ext cx="5619928" cy="16315223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-1381741" y="-7422578"/>
              <a:ext cx="5459477" cy="1495237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&lt;slider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sliderChange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activeColor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="#d33a31"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block-size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="12"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backgroundColor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dadada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play.percent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}}" 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3.4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3】</a:t>
            </a:r>
            <a:r>
              <a:rPr lang="zh-CN" altLang="en-US" dirty="0">
                <a:latin typeface="+mn-lt"/>
                <a:cs typeface="Times New Roman" pitchFamily="18" charset="0"/>
              </a:rPr>
              <a:t>播放器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控制播放进度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控制进度条的长度控制歌曲播放进度：</a:t>
            </a:r>
            <a:endParaRPr lang="en-US" altLang="zh-CN" dirty="0" smtClean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729547" y="3073975"/>
            <a:ext cx="3801259" cy="2530758"/>
            <a:chOff x="-1542193" y="-7422578"/>
            <a:chExt cx="6593278" cy="1587226348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-1542193" y="2507473"/>
              <a:ext cx="6593278" cy="15772962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-1381741" y="-7422578"/>
              <a:ext cx="6070759" cy="1238735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sliderChange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second =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*</a:t>
              </a: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this.audioCtx.duration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/ 100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this.audioCtx.seek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(second)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1672023" y="2678795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dirty="0" smtClean="0"/>
              <a:t>slider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5131186" y="2678795"/>
            <a:ext cx="28384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dirty="0" smtClean="0"/>
              <a:t>滑块事件处理函数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3.5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4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播放列表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任务分析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控制进度条的长度控制歌曲播放进度：</a:t>
            </a:r>
            <a:endParaRPr lang="en-US" altLang="zh-CN" dirty="0" smtClean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091103"/>
              </p:ext>
            </p:extLst>
          </p:nvPr>
        </p:nvGraphicFramePr>
        <p:xfrm>
          <a:off x="1454305" y="2919675"/>
          <a:ext cx="650859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Visio" r:id="rId3" imgW="8020247" imgH="2411910" progId="Visio.Drawing.11">
                  <p:embed/>
                </p:oleObj>
              </mc:Choice>
              <mc:Fallback>
                <p:oleObj name="Visio" r:id="rId3" imgW="8020247" imgH="24119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305" y="2919675"/>
                        <a:ext cx="6508595" cy="1962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6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3.5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4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播放列表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编写页面和结构样式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控制进度条的长度控制歌曲播放进度：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742281" y="2899940"/>
            <a:ext cx="5990432" cy="3510386"/>
            <a:chOff x="-1542191" y="-7422578"/>
            <a:chExt cx="5619928" cy="2147483647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-1542191" y="2507275"/>
              <a:ext cx="5619928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-1381741" y="-7422578"/>
              <a:ext cx="5459477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&lt;scroll-view class="content-playlist" scroll-y&gt;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class="playlist-item" 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wx:for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="{{playlist}}"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wx:key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="id"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="change"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data-index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="{{index}}"&gt;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image class="playlist-cover"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item.coverImgUrl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}}"/&gt;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&lt;/scroll-view&gt;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4600575" y="2470055"/>
            <a:ext cx="3131344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pages/index/</a:t>
            </a:r>
            <a:r>
              <a:rPr lang="en-US" altLang="zh-CN" dirty="0" err="1" smtClean="0"/>
              <a:t>playList.wxml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82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3.5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4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播放列表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编写页面和结构样式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控制进度条的长度控制歌曲播放进度：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246981" y="3462139"/>
            <a:ext cx="4420394" cy="2609607"/>
            <a:chOff x="-1542191" y="-7422578"/>
            <a:chExt cx="5619928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1542191" y="2507275"/>
              <a:ext cx="5619928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-1381741" y="-7422578"/>
              <a:ext cx="5459477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.playlist-item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display: flex;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align-items: center;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border-bottom: 1rpx solid #333;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height: 112rpx;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2536031" y="3059810"/>
            <a:ext cx="3131344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pages/index/</a:t>
            </a:r>
            <a:r>
              <a:rPr lang="en-US" altLang="zh-CN" dirty="0" err="1" smtClean="0"/>
              <a:t>index.wxss</a:t>
            </a:r>
            <a:endParaRPr lang="zh-CN" altLang="en-US" dirty="0"/>
          </a:p>
        </p:txBody>
      </p:sp>
      <p:pic>
        <p:nvPicPr>
          <p:cNvPr id="62466" name="Picture 2" descr="无标撒大苏打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424195"/>
            <a:ext cx="2047876" cy="364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2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3.3 【</a:t>
            </a:r>
            <a:r>
              <a:rPr lang="zh-CN" altLang="en-US" sz="2800" b="1" kern="0" dirty="0">
                <a:solidFill>
                  <a:srgbClr val="1369B2"/>
                </a:solidFill>
              </a:rPr>
              <a:t>任务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2】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音乐推荐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前导知识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内容区域滚动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8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0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轮播图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744788" y="517604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9"/>
          <p:cNvSpPr>
            <a:spLocks noChangeArrowheads="1"/>
          </p:cNvSpPr>
          <p:nvPr/>
        </p:nvSpPr>
        <p:spPr bwMode="auto">
          <a:xfrm>
            <a:off x="1101726" y="517604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81163" y="544433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49588" y="529193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功能按钮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744787" y="5811499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8" name="椭圆 19"/>
          <p:cNvSpPr>
            <a:spLocks noChangeArrowheads="1"/>
          </p:cNvSpPr>
          <p:nvPr/>
        </p:nvSpPr>
        <p:spPr bwMode="auto">
          <a:xfrm>
            <a:off x="1101725" y="5811499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81162" y="607978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049587" y="5927386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热门音乐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3.5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任务</a:t>
            </a:r>
            <a:r>
              <a:rPr lang="en-US" altLang="zh-CN" dirty="0">
                <a:latin typeface="+mn-lt"/>
                <a:cs typeface="Times New Roman" pitchFamily="18" charset="0"/>
              </a:rPr>
              <a:t>4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播放列表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编写页面和结构样式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实现换曲功能：</a:t>
            </a: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36882" y="2911735"/>
            <a:ext cx="4977103" cy="1843145"/>
            <a:chOff x="-1542192" y="2506878"/>
            <a:chExt cx="6327707" cy="150976961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-1542192" y="2506878"/>
              <a:ext cx="6327707" cy="15097696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-1381742" y="80699092"/>
              <a:ext cx="6044166" cy="128575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change: function(e)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this.setMusic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e.currentTarget.dataset.index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this.play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3325933" y="2497326"/>
            <a:ext cx="3131344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pages/index/index.js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9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/>
              <a:t>本章总结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本章讲解了音乐小程序项目的完整开发流程，其开发步骤包括页面结构的分析、样式的设计、组件的运用等。通过本章的学习，读者能够掌握小程序的基本交互逻辑的开发，能够运用</a:t>
            </a:r>
            <a:r>
              <a:rPr lang="en-US" altLang="zh-CN" dirty="0" smtClean="0"/>
              <a:t>API</a:t>
            </a:r>
            <a:r>
              <a:rPr lang="zh-CN" altLang="zh-CN" dirty="0" smtClean="0"/>
              <a:t>来实现项目中的特定功能，学会解决开发过程中常见的问题。</a:t>
            </a:r>
            <a:endParaRPr lang="zh-CN" altLang="zh-CN" dirty="0"/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3.4 【</a:t>
            </a:r>
            <a:r>
              <a:rPr lang="zh-CN" altLang="en-US" sz="2800" b="1" kern="0" dirty="0">
                <a:solidFill>
                  <a:srgbClr val="1369B2"/>
                </a:solidFill>
              </a:rPr>
              <a:t>任务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3】</a:t>
            </a:r>
            <a:r>
              <a:rPr lang="zh-CN" altLang="en-US" sz="2800" b="1" kern="0" dirty="0">
                <a:solidFill>
                  <a:srgbClr val="1369B2"/>
                </a:solidFill>
              </a:rPr>
              <a:t>播放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器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前导知识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8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60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定义基础数据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4" y="4455547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7"/>
          <p:cNvSpPr>
            <a:spLocks noChangeArrowheads="1"/>
          </p:cNvSpPr>
          <p:nvPr/>
        </p:nvSpPr>
        <p:spPr bwMode="auto">
          <a:xfrm>
            <a:off x="1116012" y="4455547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72542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4" y="457143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实现音乐播放功能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759074" y="513976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2" y="513976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9" y="540963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4" y="525564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编写播放器页面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759074" y="5801747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8" name="椭圆 11"/>
          <p:cNvSpPr>
            <a:spLocks noChangeArrowheads="1"/>
          </p:cNvSpPr>
          <p:nvPr/>
        </p:nvSpPr>
        <p:spPr bwMode="auto">
          <a:xfrm>
            <a:off x="1116012" y="5801747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95449" y="607162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063874" y="591763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控制播放进度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3.5 【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任务</a:t>
            </a:r>
            <a:r>
              <a:rPr lang="en-US" altLang="zh-CN" sz="2800" b="1" kern="0" dirty="0">
                <a:solidFill>
                  <a:srgbClr val="1369B2"/>
                </a:solidFill>
              </a:rPr>
              <a:t>4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】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播放器列表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编写页面结构和样式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实现换曲功能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1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7c56ba91d388d6a44be8f3a6cfbc327835c4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6372</TotalTime>
  <Pages>0</Pages>
  <Words>3590</Words>
  <Characters>0</Characters>
  <Application>Microsoft Office PowerPoint</Application>
  <DocSecurity>0</DocSecurity>
  <PresentationFormat>全屏显示(4:3)</PresentationFormat>
  <Lines>0</Lines>
  <Paragraphs>864</Paragraphs>
  <Slides>72</Slides>
  <Notes>5</Notes>
  <HiddenSlides>5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  <vt:variant>
        <vt:lpstr>自定义放映</vt:lpstr>
      </vt:variant>
      <vt:variant>
        <vt:i4>1</vt:i4>
      </vt:variant>
    </vt:vector>
  </HeadingPairs>
  <TitlesOfParts>
    <vt:vector size="75" baseType="lpstr">
      <vt:lpstr>默认设计模板</vt:lpstr>
      <vt:lpstr>Visio</vt:lpstr>
      <vt:lpstr>第3章 音乐小程序项目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3.1 开发前准备    </vt:lpstr>
      <vt:lpstr>3.1 开发前准备    </vt:lpstr>
      <vt:lpstr>3.1 开发前准备    </vt:lpstr>
      <vt:lpstr>3.1 开发前准备    </vt:lpstr>
      <vt:lpstr>3.1 开发前准备    </vt:lpstr>
      <vt:lpstr>3.2 【任务1】标签页切换    </vt:lpstr>
      <vt:lpstr>3.2 【任务1】标签页切换    </vt:lpstr>
      <vt:lpstr>3.2 【任务1】标签页切换    </vt:lpstr>
      <vt:lpstr>3.2 【任务1】标签页切换    </vt:lpstr>
      <vt:lpstr>3.2 【任务1】标签页切换    </vt:lpstr>
      <vt:lpstr>3.2 【任务1】标签页切换    </vt:lpstr>
      <vt:lpstr>3.2 【任务1】标签页切换    </vt:lpstr>
      <vt:lpstr>3.2 【任务1】标签页切换    </vt:lpstr>
      <vt:lpstr>3.2 【任务1】标签页切换    </vt:lpstr>
      <vt:lpstr>3.2 【任务1】标签页切换    </vt:lpstr>
      <vt:lpstr>3.2 【任务1】标签页切换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3.3 【任务2】音乐推荐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3.4 【任务3】播放器    </vt:lpstr>
      <vt:lpstr>3.5 【任务4】播放列表    </vt:lpstr>
      <vt:lpstr>3.5 【任务4】播放列表    </vt:lpstr>
      <vt:lpstr>3.5 【任务4】播放列表    </vt:lpstr>
      <vt:lpstr>3.5 【任务4】播放列表    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www</cp:lastModifiedBy>
  <cp:revision>578</cp:revision>
  <dcterms:created xsi:type="dcterms:W3CDTF">2013-01-25T01:44:32Z</dcterms:created>
  <dcterms:modified xsi:type="dcterms:W3CDTF">2019-07-01T06:36:27Z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