
<file path=[Content_Types].xml><?xml version="1.0" encoding="utf-8"?>
<Types xmlns="http://schemas.openxmlformats.org/package/2006/content-types">
  <Default Extension="png" ContentType="image/png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344" r:id="rId2"/>
    <p:sldId id="349" r:id="rId3"/>
    <p:sldId id="533" r:id="rId4"/>
    <p:sldId id="536" r:id="rId5"/>
    <p:sldId id="353" r:id="rId6"/>
    <p:sldId id="485" r:id="rId7"/>
    <p:sldId id="631" r:id="rId8"/>
    <p:sldId id="701" r:id="rId9"/>
    <p:sldId id="352" r:id="rId10"/>
    <p:sldId id="702" r:id="rId11"/>
    <p:sldId id="703" r:id="rId12"/>
    <p:sldId id="704" r:id="rId13"/>
    <p:sldId id="787" r:id="rId14"/>
    <p:sldId id="705" r:id="rId15"/>
    <p:sldId id="706" r:id="rId16"/>
    <p:sldId id="707" r:id="rId17"/>
    <p:sldId id="708" r:id="rId18"/>
    <p:sldId id="709" r:id="rId19"/>
    <p:sldId id="710" r:id="rId20"/>
    <p:sldId id="711" r:id="rId21"/>
    <p:sldId id="712" r:id="rId22"/>
    <p:sldId id="715" r:id="rId23"/>
    <p:sldId id="728" r:id="rId24"/>
    <p:sldId id="730" r:id="rId25"/>
    <p:sldId id="731" r:id="rId26"/>
    <p:sldId id="732" r:id="rId27"/>
    <p:sldId id="735" r:id="rId28"/>
    <p:sldId id="733" r:id="rId29"/>
    <p:sldId id="736" r:id="rId30"/>
    <p:sldId id="788" r:id="rId31"/>
    <p:sldId id="739" r:id="rId32"/>
    <p:sldId id="740" r:id="rId33"/>
    <p:sldId id="741" r:id="rId34"/>
    <p:sldId id="742" r:id="rId35"/>
    <p:sldId id="743" r:id="rId36"/>
    <p:sldId id="744" r:id="rId37"/>
    <p:sldId id="745" r:id="rId38"/>
    <p:sldId id="746" r:id="rId39"/>
    <p:sldId id="747" r:id="rId40"/>
    <p:sldId id="749" r:id="rId41"/>
    <p:sldId id="790" r:id="rId42"/>
    <p:sldId id="789" r:id="rId43"/>
    <p:sldId id="752" r:id="rId44"/>
    <p:sldId id="753" r:id="rId45"/>
    <p:sldId id="791" r:id="rId46"/>
    <p:sldId id="756" r:id="rId47"/>
    <p:sldId id="758" r:id="rId48"/>
    <p:sldId id="759" r:id="rId49"/>
    <p:sldId id="760" r:id="rId50"/>
    <p:sldId id="761" r:id="rId51"/>
    <p:sldId id="762" r:id="rId52"/>
    <p:sldId id="764" r:id="rId53"/>
    <p:sldId id="765" r:id="rId54"/>
    <p:sldId id="763" r:id="rId55"/>
    <p:sldId id="767" r:id="rId56"/>
    <p:sldId id="768" r:id="rId57"/>
    <p:sldId id="769" r:id="rId58"/>
    <p:sldId id="770" r:id="rId59"/>
    <p:sldId id="771" r:id="rId60"/>
    <p:sldId id="772" r:id="rId61"/>
    <p:sldId id="773" r:id="rId62"/>
    <p:sldId id="774" r:id="rId63"/>
    <p:sldId id="775" r:id="rId64"/>
    <p:sldId id="778" r:id="rId65"/>
    <p:sldId id="779" r:id="rId66"/>
    <p:sldId id="780" r:id="rId67"/>
    <p:sldId id="781" r:id="rId68"/>
    <p:sldId id="782" r:id="rId69"/>
    <p:sldId id="784" r:id="rId70"/>
    <p:sldId id="785" r:id="rId71"/>
    <p:sldId id="783" r:id="rId72"/>
    <p:sldId id="530" r:id="rId73"/>
    <p:sldId id="348" r:id="rId74"/>
  </p:sldIdLst>
  <p:sldSz cx="9144000" cy="6858000" type="screen4x3"/>
  <p:notesSz cx="6858000" cy="9144000"/>
  <p:custShowLst>
    <p:custShow name="自定义放映 1" id="0">
      <p:sldLst>
        <p:sld r:id="rId2"/>
        <p:sld r:id="rId3"/>
        <p:sld r:id="rId10"/>
        <p:sld r:id="rId74"/>
      </p:sldLst>
    </p:custShow>
  </p:custShowLst>
  <p:custDataLst>
    <p:tags r:id="rId7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369B2"/>
    <a:srgbClr val="CBE3F2"/>
    <a:srgbClr val="E7F1F9"/>
    <a:srgbClr val="1180C5"/>
    <a:srgbClr val="75A0DD"/>
    <a:srgbClr val="BFC6E1"/>
    <a:srgbClr val="596B9F"/>
    <a:srgbClr val="003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96408" autoAdjust="0"/>
  </p:normalViewPr>
  <p:slideViewPr>
    <p:cSldViewPr snapToGrid="0" snapToObjects="1">
      <p:cViewPr>
        <p:scale>
          <a:sx n="80" d="100"/>
          <a:sy n="80" d="100"/>
        </p:scale>
        <p:origin x="-180" y="882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/>
            </a:lvl1pPr>
          </a:lstStyle>
          <a:p>
            <a:fld id="{DBD691C7-7516-4312-9008-92544177B0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691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1C7D2C00-28B7-4841-934C-F71FA8616141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8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174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174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2B8B00C3-E829-4E79-80FC-B9AE683BD2FB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17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379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379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B912313A-118E-4706-B1DE-9A8EC434DA80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18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584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584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BB51B96B-9704-439F-A423-2189202CC03E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19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5114E7FA-2706-4356-B1B4-C8FE6209AEE3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20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333D1655-78D1-44A6-A543-3759C989EA57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21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67789F9B-6C9B-4195-B0DF-58BF8FA7B5B8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22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403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403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B2B9D125-83D4-4EBB-BDE7-B9998A4DA1BC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23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608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B310C95F-C1F7-4C1A-AADC-19051475D046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24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E6776FDE-3611-4ACA-B381-F672CB53CE39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25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017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1B6DAE82-6E0E-4C42-9EE2-5F0D5939C230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26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53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E595F6D0-908D-44D3-9464-11B99F5EA484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9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222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22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4C45AE9D-D51D-40CF-83D2-6C362298BCCB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27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427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427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6CF8B0F7-C6CC-47F6-A204-DE38D39B0787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28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632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47139BEB-9EAA-4DDE-9835-77C53A8F47E7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29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837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5837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D448C10A-72F3-425C-9E1D-330E89185609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30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041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76D3570C-2EA6-4C37-B22B-6DED68B3A525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31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246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246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95D6D1FA-74EB-46B2-839B-1F1E345F81D9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32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451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451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4F5627E1-03CC-4AC6-8881-F9D0EAD26B52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33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656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656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027429B6-0224-44D0-BAEC-F7E800D9564E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34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861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861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36295198-E946-43CB-BF93-BCBAA7E17A58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35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065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AA67FF09-A71A-454F-ABDC-D0E049B87A20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36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9BE2DF51-285B-4347-B314-25DB7C692587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10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270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5B3FBC10-4737-4F53-889E-059F571B3445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37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475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E4F26063-5121-43E9-8B7B-0C38F7DBCE96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38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680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680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9872B381-D476-4802-ABCF-D98249F54A7D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39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885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885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446A679E-B920-4DE5-A6E4-2CB0643203B8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40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885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885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446A679E-B920-4DE5-A6E4-2CB0643203B8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41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885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7885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446A679E-B920-4DE5-A6E4-2CB0643203B8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42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499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499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1015FE3A-630A-4512-9326-0324BA1BEFFC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43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704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704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83ADAB21-8726-4C45-A117-443D3E117A15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44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704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704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83ADAB21-8726-4C45-A117-443D3E117A15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45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909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90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DC35707C-BB1B-49DF-95AB-8AC209B1A45C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46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4289A61A-E4CA-4EAC-8B73-FCF58A05E3FC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11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113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114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F1958924-08E4-4AC5-9878-5BFBB6EB530B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47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318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31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D8C4A373-5A44-4F5E-A467-21F39189A9FE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48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523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523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A0E0778F-DE90-44A6-95A1-0D78D67EACF5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49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728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728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31A29885-5C1E-474D-B42C-0906145CA0B9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50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933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933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FEF8349B-F7DD-4AB9-95C7-D83C2C889218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51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137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138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C0C48C55-48A2-463C-8240-3C31B9A44B47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52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342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34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A3AEDC34-F629-40EA-B5F9-91833786903A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53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547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547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811A538B-A629-4FF7-87BF-26B7F21FC572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54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752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752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2F5C133A-590D-4470-969D-8F11AD5B4A8F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55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957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957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D479AD44-7ACF-488C-9B8D-D5626CEA0715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56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5402A080-A84B-4F81-B997-0DA1A19EB388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12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161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16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45880C8D-CBDA-4342-869D-710697E09E17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57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366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366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6AA47A8C-157D-4AC5-BCBD-3A4A80EA180D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58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571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571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DA3AA614-E2B7-47DF-A7AC-646692E702F8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59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776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776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FD50C948-6440-42D5-9D95-08B1A6833B63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60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981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981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88C2D741-B2EE-4FFE-9ACD-655873A6D615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61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185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186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9F166E94-1B95-405D-ACBC-556638B14ADD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62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390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390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CCB0896B-CE15-441A-A86C-D24B2AC2387D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63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595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595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0F10A6D5-AE68-456D-B615-C928F5CED12D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64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800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2800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BBF3B85A-A4EE-4BCF-8424-A9762679A17D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65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005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005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83D0FA1B-BFE6-4852-97B1-2D36C67349C5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66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AF4B3297-6F04-41C4-9CF8-2810C1A6F78D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13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209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210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A8942FA0-5D3D-4403-9EB8-9FEF9EDE2FBE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67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414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414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CC6DF0B3-10DE-492B-A22C-EE7DB514BD7D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68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619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619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0EFB98E2-D72C-414B-9379-4049774CE84E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69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824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824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01E61659-E141-4D57-9DE8-7629676FECAD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70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029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402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641868E7-6D93-42E8-8747-56252609113D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71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C4DBE11D-5EE2-4770-BD50-8CC6C4753299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14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FFA4C124-E91E-4F0F-A77C-EE5D4A505D9D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15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969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970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Tx/>
              <a:buChar char="•"/>
            </a:pPr>
            <a:fld id="{858BAF4E-3283-4A7C-BFE4-E598DF6F45C1}" type="slidenum">
              <a:rPr lang="zh-CN" altLang="en-US">
                <a:latin typeface="Arial" pitchFamily="34" charset="0"/>
              </a:rPr>
              <a:pPr>
                <a:buFontTx/>
                <a:buChar char="•"/>
              </a:pPr>
              <a:t>16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>
            <a:grpSpLocks/>
          </p:cNvGrpSpPr>
          <p:nvPr userDrawn="1"/>
        </p:nvGrpSpPr>
        <p:grpSpPr bwMode="auto">
          <a:xfrm>
            <a:off x="1636713" y="5554663"/>
            <a:ext cx="793750" cy="792162"/>
            <a:chOff x="847232" y="5631842"/>
            <a:chExt cx="793462" cy="792000"/>
          </a:xfrm>
        </p:grpSpPr>
        <p:sp>
          <p:nvSpPr>
            <p:cNvPr id="7" name="椭圆 6"/>
            <p:cNvSpPr>
              <a:spLocks noChangeArrowheads="1"/>
            </p:cNvSpPr>
            <p:nvPr/>
          </p:nvSpPr>
          <p:spPr bwMode="auto">
            <a:xfrm>
              <a:off x="847232" y="5631842"/>
              <a:ext cx="793462" cy="792000"/>
            </a:xfrm>
            <a:prstGeom prst="ellipse">
              <a:avLst/>
            </a:prstGeom>
            <a:solidFill>
              <a:srgbClr val="86DB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sp>
          <p:nvSpPr>
            <p:cNvPr id="8" name="矩形 4"/>
            <p:cNvSpPr>
              <a:spLocks noChangeArrowheads="1"/>
            </p:cNvSpPr>
            <p:nvPr/>
          </p:nvSpPr>
          <p:spPr bwMode="auto">
            <a:xfrm>
              <a:off x="904361" y="5739770"/>
              <a:ext cx="683964" cy="571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微信</a:t>
              </a:r>
              <a:endParaRPr lang="en-US" altLang="zh-CN" sz="1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zh-CN" altLang="en-US" sz="13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小程序</a:t>
              </a:r>
              <a:endParaRPr lang="zh-CN" altLang="en-US" sz="1300" dirty="0" smtClean="0">
                <a:solidFill>
                  <a:schemeClr val="bg1"/>
                </a:solidFill>
                <a:sym typeface="+mn-ea"/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noProof="1">
              <a:sym typeface="微软雅黑" panose="020B0503020204020204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noProof="1"/>
          </a:p>
        </p:txBody>
      </p:sp>
    </p:spTree>
    <p:extLst>
      <p:ext uri="{BB962C8B-B14F-4D97-AF65-F5344CB8AC3E}">
        <p14:creationId xmlns:p14="http://schemas.microsoft.com/office/powerpoint/2010/main" val="641989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>
              <a:sym typeface="+mn-e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82400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>
              <a:sym typeface="+mn-ea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9519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051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6</a:t>
            </a:r>
            <a:r>
              <a:rPr lang="zh-CN" altLang="en-US" smtClean="0"/>
              <a:t>章 </a:t>
            </a:r>
            <a:r>
              <a:rPr lang="en-US" altLang="zh-CN" smtClean="0"/>
              <a:t>API</a:t>
            </a:r>
            <a:r>
              <a:rPr lang="zh-CN" altLang="en-US" smtClean="0"/>
              <a:t>应用案例（下）</a:t>
            </a:r>
          </a:p>
        </p:txBody>
      </p:sp>
      <p:sp>
        <p:nvSpPr>
          <p:cNvPr id="5124" name="文本占位符 3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2709863" y="5629275"/>
            <a:ext cx="2714625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【</a:t>
            </a:r>
            <a:r>
              <a:rPr lang="zh-CN" altLang="en-US" dirty="0" smtClean="0"/>
              <a:t>案例</a:t>
            </a:r>
            <a:r>
              <a:rPr lang="en-US" altLang="zh-CN" dirty="0" smtClean="0">
                <a:ea typeface="宋体" pitchFamily="2" charset="-122"/>
              </a:rPr>
              <a:t>5】</a:t>
            </a:r>
            <a:r>
              <a:rPr lang="zh-CN" altLang="en-US" dirty="0" smtClean="0"/>
              <a:t>模拟时钟</a:t>
            </a:r>
            <a:endParaRPr lang="en-US" altLang="zh-CN" dirty="0" smtClean="0"/>
          </a:p>
          <a:p>
            <a:r>
              <a:rPr lang="en-US" altLang="zh-CN" dirty="0" smtClean="0">
                <a:ea typeface="宋体" pitchFamily="2" charset="-122"/>
              </a:rPr>
              <a:t>【</a:t>
            </a:r>
            <a:r>
              <a:rPr lang="zh-CN" altLang="en-US" dirty="0" smtClean="0"/>
              <a:t>案例</a:t>
            </a:r>
            <a:r>
              <a:rPr lang="en-US" altLang="zh-CN" dirty="0" smtClean="0">
                <a:ea typeface="宋体" pitchFamily="2" charset="-122"/>
              </a:rPr>
              <a:t>7】</a:t>
            </a:r>
            <a:r>
              <a:rPr lang="zh-CN" altLang="en-US" dirty="0" smtClean="0"/>
              <a:t>文件上传与下载</a:t>
            </a:r>
          </a:p>
        </p:txBody>
      </p:sp>
      <p:sp>
        <p:nvSpPr>
          <p:cNvPr id="5125" name="文本占位符 4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532438" y="5632450"/>
            <a:ext cx="3059112" cy="350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宋体" pitchFamily="2" charset="-122"/>
              </a:rPr>
              <a:t>【</a:t>
            </a:r>
            <a:r>
              <a:rPr lang="zh-CN" altLang="en-US" dirty="0" smtClean="0"/>
              <a:t>案例</a:t>
            </a:r>
            <a:r>
              <a:rPr lang="en-US" altLang="zh-CN" dirty="0" smtClean="0">
                <a:ea typeface="宋体" pitchFamily="2" charset="-122"/>
              </a:rPr>
              <a:t>6】</a:t>
            </a:r>
            <a:r>
              <a:rPr lang="zh-CN" altLang="en-US" dirty="0" smtClean="0"/>
              <a:t>罗盘动画</a:t>
            </a:r>
            <a:endParaRPr lang="en-US" altLang="zh-CN" dirty="0" smtClean="0"/>
          </a:p>
          <a:p>
            <a:r>
              <a:rPr lang="en-US" altLang="zh-CN" dirty="0" smtClean="0">
                <a:ea typeface="宋体" pitchFamily="2" charset="-122"/>
              </a:rPr>
              <a:t>【</a:t>
            </a:r>
            <a:r>
              <a:rPr lang="zh-CN" altLang="en-US" dirty="0" smtClean="0"/>
              <a:t>案例</a:t>
            </a:r>
            <a:r>
              <a:rPr lang="en-US" altLang="zh-CN" dirty="0" smtClean="0">
                <a:ea typeface="宋体" pitchFamily="2" charset="-122"/>
              </a:rPr>
              <a:t>8】</a:t>
            </a:r>
            <a:r>
              <a:rPr lang="zh-CN" altLang="en-US" dirty="0" smtClean="0"/>
              <a:t>在线聊天系统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6.1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5】</a:t>
            </a:r>
            <a:r>
              <a:rPr lang="zh-CN" altLang="en-US" dirty="0" smtClean="0">
                <a:cs typeface="Times New Roman" panose="02020603050405020304" pitchFamily="18" charset="0"/>
              </a:rPr>
              <a:t>模拟时钟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6387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437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前导知识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1638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宋体" pitchFamily="2" charset="-122"/>
              <a:buAutoNum type="circleNumDbPlain"/>
            </a:pPr>
            <a:r>
              <a:rPr lang="en-US" altLang="zh-CN"/>
              <a:t>canvas</a:t>
            </a:r>
            <a:r>
              <a:rPr lang="zh-CN" altLang="en-US"/>
              <a:t>组件（原生组件，</a:t>
            </a:r>
            <a:r>
              <a:rPr lang="zh-CN" altLang="zh-CN"/>
              <a:t>默认宽高为</a:t>
            </a:r>
            <a:r>
              <a:rPr lang="en-US" altLang="zh-CN"/>
              <a:t>300px*225px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541338" y="2444750"/>
            <a:ext cx="7723187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defRPr/>
            </a:pP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  <a:sym typeface="宋体" panose="02010600030101010101" pitchFamily="2" charset="-122"/>
              </a:rPr>
              <a:t>canvas </a:t>
            </a: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  <a:sym typeface="宋体" panose="02010600030101010101" pitchFamily="2" charset="-122"/>
              </a:rPr>
              <a:t>常用属性</a:t>
            </a:r>
            <a:endParaRPr lang="en-US" altLang="zh-CN" b="1" u="sng" dirty="0">
              <a:solidFill>
                <a:schemeClr val="accent5">
                  <a:lumMod val="50000"/>
                </a:schemeClr>
              </a:solidFill>
              <a:sym typeface="宋体" panose="02010600030101010101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03715"/>
              </p:ext>
            </p:extLst>
          </p:nvPr>
        </p:nvGraphicFramePr>
        <p:xfrm>
          <a:off x="381000" y="3078163"/>
          <a:ext cx="8407400" cy="3287709"/>
        </p:xfrm>
        <a:graphic>
          <a:graphicData uri="http://schemas.openxmlformats.org/drawingml/2006/table">
            <a:tbl>
              <a:tblPr firstRow="1" bandRow="1"/>
              <a:tblGrid>
                <a:gridCol w="1640586"/>
                <a:gridCol w="1322344"/>
                <a:gridCol w="5444470"/>
              </a:tblGrid>
              <a:tr h="36530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  <a:tabLst>
                          <a:tab pos="1099185" algn="ctr"/>
                        </a:tabLst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属性</a:t>
                      </a:r>
                      <a:endParaRPr lang="zh-C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36530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canvas-id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canvas</a:t>
                      </a:r>
                      <a:r>
                        <a:rPr lang="zh-CN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组件的唯一标识符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6530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disable-scroll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Boolean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触摸点在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canvas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区域</a:t>
                      </a:r>
                      <a:r>
                        <a:rPr lang="zh-CN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移动时且有绑定手势事件时，禁止屏幕滚动及下拉刷新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36530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bindtouchstart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EventHandle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手指触摸动作开始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36530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bindtouchmove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EventHandle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手指触摸后移动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36530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bindtouchend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EventHandle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2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手指触摸动作结束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</a:tr>
              <a:tr h="36530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bindtouchcancel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EventHandle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手指触摸动作被打断，如来电提醒、弹窗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  <a:tr h="36530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bindlongtap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EventHandle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手指长按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500ms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后触发，</a:t>
                      </a:r>
                      <a:r>
                        <a:rPr lang="zh-CN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触发了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该事件</a:t>
                      </a:r>
                      <a:r>
                        <a:rPr lang="zh-CN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后进行移动不会触发屏幕的滚动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2"/>
                    </a:solidFill>
                  </a:tcPr>
                </a:tc>
              </a:tr>
              <a:tr h="365301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binderror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EventHandle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当发生错误时触发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error</a:t>
                      </a:r>
                      <a:r>
                        <a:rPr lang="zh-CN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事件，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detail = {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errMsg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 'something wrong'}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6.1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5】</a:t>
            </a:r>
            <a:r>
              <a:rPr lang="zh-CN" altLang="en-US" dirty="0" smtClean="0">
                <a:cs typeface="Times New Roman" panose="02020603050405020304" pitchFamily="18" charset="0"/>
              </a:rPr>
              <a:t>模拟时钟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8435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443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前导知识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1843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77850" y="1901825"/>
            <a:ext cx="7907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1369B2"/>
                </a:solidFill>
              </a:rPr>
              <a:t>canvas</a:t>
            </a:r>
            <a:r>
              <a:rPr lang="zh-CN" altLang="en-US" b="1" dirty="0">
                <a:solidFill>
                  <a:srgbClr val="1369B2"/>
                </a:solidFill>
              </a:rPr>
              <a:t>用法</a:t>
            </a:r>
            <a:r>
              <a:rPr lang="zh-CN" altLang="en-US" dirty="0">
                <a:sym typeface="+mn-ea"/>
              </a:rPr>
              <a:t>：</a:t>
            </a:r>
            <a:endParaRPr lang="en-US" altLang="zh-CN" dirty="0">
              <a:sym typeface="+mn-ea"/>
            </a:endParaRPr>
          </a:p>
        </p:txBody>
      </p:sp>
      <p:sp>
        <p:nvSpPr>
          <p:cNvPr id="26" name="文本框 7"/>
          <p:cNvSpPr txBox="1">
            <a:spLocks noChangeArrowheads="1"/>
          </p:cNvSpPr>
          <p:nvPr/>
        </p:nvSpPr>
        <p:spPr bwMode="auto">
          <a:xfrm>
            <a:off x="752475" y="3222625"/>
            <a:ext cx="7554913" cy="41751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&lt;canvas canvas-id="myCanvas"&gt;&lt;/canvas&gt;	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20700" y="2525713"/>
            <a:ext cx="8010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/>
              <a:t>创建</a:t>
            </a:r>
            <a:r>
              <a:rPr lang="en-US" altLang="zh-CN"/>
              <a:t>canvas.wxml</a:t>
            </a:r>
            <a:r>
              <a:rPr lang="zh-CN" altLang="zh-CN"/>
              <a:t>文件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28" name="文本框 7"/>
          <p:cNvSpPr txBox="1">
            <a:spLocks noChangeArrowheads="1"/>
          </p:cNvSpPr>
          <p:nvPr/>
        </p:nvSpPr>
        <p:spPr bwMode="auto">
          <a:xfrm>
            <a:off x="4324351" y="4020344"/>
            <a:ext cx="2590800" cy="230832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canvas 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width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300px;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height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150px;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display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block;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position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relative;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20700" y="3697288"/>
            <a:ext cx="8010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/>
              <a:t>canvas</a:t>
            </a:r>
            <a:r>
              <a:rPr lang="zh-CN" altLang="en-US" dirty="0"/>
              <a:t>组件默认样式如下。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6.1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5】</a:t>
            </a:r>
            <a:r>
              <a:rPr lang="zh-CN" altLang="en-US" dirty="0" smtClean="0">
                <a:cs typeface="Times New Roman" panose="02020603050405020304" pitchFamily="18" charset="0"/>
              </a:rPr>
              <a:t>模拟时钟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0483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488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前导知识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2048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2058988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Arial" pitchFamily="34" charset="0"/>
              <a:buNone/>
            </a:pPr>
            <a:r>
              <a:rPr lang="en-US" altLang="zh-CN"/>
              <a:t>canvas</a:t>
            </a:r>
            <a:r>
              <a:rPr lang="zh-CN" altLang="en-US"/>
              <a:t>组件默认效果图：</a:t>
            </a:r>
            <a:endParaRPr lang="en-US" altLang="zh-CN"/>
          </a:p>
        </p:txBody>
      </p:sp>
      <p:pic>
        <p:nvPicPr>
          <p:cNvPr id="164866" name="Picture 2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148013"/>
            <a:ext cx="4400550" cy="272415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6.1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5】</a:t>
            </a:r>
            <a:r>
              <a:rPr lang="zh-CN" altLang="en-US" dirty="0" smtClean="0">
                <a:cs typeface="Times New Roman" panose="02020603050405020304" pitchFamily="18" charset="0"/>
              </a:rPr>
              <a:t>模拟时钟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2531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541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前导知识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2253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278188" y="2144713"/>
            <a:ext cx="2305050" cy="719137"/>
          </a:xfrm>
          <a:prstGeom prst="roundRect">
            <a:avLst/>
          </a:prstGeom>
          <a:solidFill>
            <a:srgbClr val="FBFBFB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1" name="组合 5"/>
          <p:cNvGrpSpPr>
            <a:grpSpLocks/>
          </p:cNvGrpSpPr>
          <p:nvPr/>
        </p:nvGrpSpPr>
        <p:grpSpPr bwMode="auto">
          <a:xfrm>
            <a:off x="841375" y="2576513"/>
            <a:ext cx="7475538" cy="1652587"/>
            <a:chOff x="971600" y="1988840"/>
            <a:chExt cx="7200728" cy="1496214"/>
          </a:xfrm>
        </p:grpSpPr>
        <p:sp>
          <p:nvSpPr>
            <p:cNvPr id="22" name="流程图: 过程 21"/>
            <p:cNvSpPr/>
            <p:nvPr/>
          </p:nvSpPr>
          <p:spPr>
            <a:xfrm>
              <a:off x="971600" y="1988840"/>
              <a:ext cx="7200728" cy="1496214"/>
            </a:xfrm>
            <a:prstGeom prst="flowChartProcess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流程图: 可选过程 23"/>
            <p:cNvSpPr/>
            <p:nvPr/>
          </p:nvSpPr>
          <p:spPr>
            <a:xfrm>
              <a:off x="971600" y="1988840"/>
              <a:ext cx="7200728" cy="1496214"/>
            </a:xfrm>
            <a:prstGeom prst="flowChartAlternateProcess">
              <a:avLst/>
            </a:prstGeom>
            <a:solidFill>
              <a:srgbClr val="FBFBFB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5" name="组合 8"/>
          <p:cNvGrpSpPr>
            <a:grpSpLocks/>
          </p:cNvGrpSpPr>
          <p:nvPr/>
        </p:nvGrpSpPr>
        <p:grpSpPr bwMode="auto">
          <a:xfrm>
            <a:off x="3278188" y="2071688"/>
            <a:ext cx="2316162" cy="504825"/>
            <a:chOff x="3408211" y="1484784"/>
            <a:chExt cx="2315917" cy="504056"/>
          </a:xfrm>
        </p:grpSpPr>
        <p:sp>
          <p:nvSpPr>
            <p:cNvPr id="26" name="椭圆 25"/>
            <p:cNvSpPr/>
            <p:nvPr/>
          </p:nvSpPr>
          <p:spPr>
            <a:xfrm>
              <a:off x="340821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579681" y="1484784"/>
              <a:ext cx="144447" cy="144242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74887" y="1589399"/>
              <a:ext cx="1371455" cy="39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值得一提</a:t>
              </a:r>
            </a:p>
          </p:txBody>
        </p:sp>
      </p:grpSp>
      <p:sp>
        <p:nvSpPr>
          <p:cNvPr id="29" name="矩形 12"/>
          <p:cNvSpPr>
            <a:spLocks noChangeArrowheads="1"/>
          </p:cNvSpPr>
          <p:nvPr/>
        </p:nvSpPr>
        <p:spPr bwMode="auto">
          <a:xfrm>
            <a:off x="985838" y="2790825"/>
            <a:ext cx="7210425" cy="11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canvas</a:t>
            </a:r>
            <a:r>
              <a:rPr lang="zh-CN" altLang="zh-CN" dirty="0"/>
              <a:t>组件是原生组件，它的层级是最高的，不能通过</a:t>
            </a:r>
            <a:r>
              <a:rPr lang="en-US" altLang="zh-CN" dirty="0"/>
              <a:t>z-index</a:t>
            </a:r>
            <a:r>
              <a:rPr lang="zh-CN" altLang="zh-CN" dirty="0"/>
              <a:t>设置层级</a:t>
            </a:r>
            <a:r>
              <a:rPr lang="zh-CN" altLang="en-US" dirty="0"/>
              <a:t>，</a:t>
            </a:r>
            <a:r>
              <a:rPr lang="en-US" altLang="zh-CN" dirty="0" err="1"/>
              <a:t>css</a:t>
            </a:r>
            <a:r>
              <a:rPr lang="zh-CN" altLang="zh-CN" dirty="0"/>
              <a:t>动画对</a:t>
            </a:r>
            <a:r>
              <a:rPr lang="en-US" altLang="zh-CN" dirty="0"/>
              <a:t>canvas</a:t>
            </a:r>
            <a:r>
              <a:rPr lang="zh-CN" altLang="zh-CN" dirty="0"/>
              <a:t>组件无效。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6.1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5】</a:t>
            </a:r>
            <a:r>
              <a:rPr lang="zh-CN" altLang="en-US" dirty="0" smtClean="0">
                <a:cs typeface="Times New Roman" panose="02020603050405020304" pitchFamily="18" charset="0"/>
              </a:rPr>
              <a:t>模拟时钟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4579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587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前导知识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2458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宋体" pitchFamily="2" charset="-122"/>
              <a:buAutoNum type="circleNumDbPlain" startAt="2"/>
            </a:pPr>
            <a:r>
              <a:rPr lang="en-US" altLang="zh-CN"/>
              <a:t>canvas</a:t>
            </a:r>
            <a:r>
              <a:rPr lang="zh-CN" altLang="en-US"/>
              <a:t>绘制矩形，</a:t>
            </a:r>
            <a:r>
              <a:rPr lang="zh-CN" altLang="zh-CN"/>
              <a:t>演示绘制的</a:t>
            </a:r>
            <a:r>
              <a:rPr lang="zh-CN" altLang="zh-CN" b="1">
                <a:solidFill>
                  <a:srgbClr val="1369B2"/>
                </a:solidFill>
              </a:rPr>
              <a:t>基本步骤</a:t>
            </a:r>
            <a:endParaRPr lang="en-US" altLang="zh-CN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77850" y="2644775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b="1" dirty="0">
                <a:solidFill>
                  <a:srgbClr val="1369B2"/>
                </a:solidFill>
              </a:rPr>
              <a:t>第</a:t>
            </a:r>
            <a:r>
              <a:rPr lang="en-US" altLang="zh-CN" b="1" dirty="0">
                <a:solidFill>
                  <a:srgbClr val="1369B2"/>
                </a:solidFill>
              </a:rPr>
              <a:t>1</a:t>
            </a:r>
            <a:r>
              <a:rPr lang="zh-CN" altLang="zh-CN" b="1" dirty="0">
                <a:solidFill>
                  <a:srgbClr val="1369B2"/>
                </a:solidFill>
              </a:rPr>
              <a:t>步</a:t>
            </a:r>
            <a:r>
              <a:rPr lang="zh-CN" altLang="zh-CN" dirty="0"/>
              <a:t>：创建</a:t>
            </a:r>
            <a:r>
              <a:rPr lang="en-US" altLang="zh-CN" dirty="0"/>
              <a:t>Canvas</a:t>
            </a:r>
            <a:r>
              <a:rPr lang="zh-CN" altLang="zh-CN" dirty="0"/>
              <a:t>绘图上下文</a:t>
            </a:r>
            <a:r>
              <a:rPr lang="zh-CN" altLang="en-US" dirty="0"/>
              <a:t>对象</a:t>
            </a:r>
            <a:r>
              <a:rPr lang="en-US" altLang="zh-CN" dirty="0" err="1"/>
              <a:t>CanvasContext</a:t>
            </a:r>
            <a:endParaRPr lang="en-US" altLang="zh-CN" dirty="0">
              <a:sym typeface="+mn-ea"/>
            </a:endParaRPr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682625" y="3359150"/>
            <a:ext cx="7554913" cy="41751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 ctx =  wx.createCanvasContext('myCanvas')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77850" y="3873500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b="1" dirty="0">
                <a:solidFill>
                  <a:srgbClr val="1369B2"/>
                </a:solidFill>
              </a:rPr>
              <a:t>第</a:t>
            </a:r>
            <a:r>
              <a:rPr lang="en-US" altLang="zh-CN" b="1" dirty="0">
                <a:solidFill>
                  <a:srgbClr val="1369B2"/>
                </a:solidFill>
              </a:rPr>
              <a:t>2</a:t>
            </a:r>
            <a:r>
              <a:rPr lang="zh-CN" altLang="zh-CN" b="1" dirty="0">
                <a:solidFill>
                  <a:srgbClr val="1369B2"/>
                </a:solidFill>
              </a:rPr>
              <a:t>步</a:t>
            </a:r>
            <a:r>
              <a:rPr lang="zh-CN" altLang="zh-CN" dirty="0"/>
              <a:t>：使用</a:t>
            </a:r>
            <a:r>
              <a:rPr lang="en-US" altLang="zh-CN" dirty="0"/>
              <a:t>Canvas</a:t>
            </a:r>
            <a:r>
              <a:rPr lang="zh-CN" altLang="zh-CN" dirty="0"/>
              <a:t>绘图上下文进行绘图描述</a:t>
            </a:r>
            <a:endParaRPr lang="en-US" altLang="zh-CN" dirty="0">
              <a:sym typeface="+mn-ea"/>
            </a:endParaRPr>
          </a:p>
        </p:txBody>
      </p:sp>
      <p:sp>
        <p:nvSpPr>
          <p:cNvPr id="20" name="文本框 7"/>
          <p:cNvSpPr txBox="1">
            <a:spLocks noChangeArrowheads="1"/>
          </p:cNvSpPr>
          <p:nvPr/>
        </p:nvSpPr>
        <p:spPr bwMode="auto">
          <a:xfrm>
            <a:off x="682625" y="4549775"/>
            <a:ext cx="7554913" cy="120015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ctx.setFillStyle('red') 	     // </a:t>
            </a:r>
            <a:r>
              <a: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设置填充色为红色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画一个矩形，填充为红色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ctx.fillRect(10, 20, 150, 75)     // ctx.fillRect(x, y, width, height)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6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6.1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5】</a:t>
            </a:r>
            <a:r>
              <a:rPr lang="zh-CN" altLang="en-US" dirty="0" smtClean="0">
                <a:cs typeface="Times New Roman" panose="02020603050405020304" pitchFamily="18" charset="0"/>
              </a:rPr>
              <a:t>模拟时钟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6627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634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前导知识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2662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77850" y="2092325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b="1" dirty="0">
                <a:solidFill>
                  <a:srgbClr val="1369B2"/>
                </a:solidFill>
              </a:rPr>
              <a:t>第</a:t>
            </a:r>
            <a:r>
              <a:rPr lang="en-US" altLang="zh-CN" b="1" dirty="0">
                <a:solidFill>
                  <a:srgbClr val="1369B2"/>
                </a:solidFill>
              </a:rPr>
              <a:t>3</a:t>
            </a:r>
            <a:r>
              <a:rPr lang="zh-CN" altLang="zh-CN" b="1" dirty="0">
                <a:solidFill>
                  <a:srgbClr val="1369B2"/>
                </a:solidFill>
              </a:rPr>
              <a:t>步</a:t>
            </a:r>
            <a:r>
              <a:rPr lang="zh-CN" altLang="zh-CN" dirty="0"/>
              <a:t>：</a:t>
            </a:r>
            <a:r>
              <a:rPr lang="zh-CN" altLang="en-US" dirty="0"/>
              <a:t>画图</a:t>
            </a:r>
            <a:endParaRPr lang="en-US" altLang="zh-CN" dirty="0">
              <a:sym typeface="+mn-ea"/>
            </a:endParaRPr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682625" y="2806700"/>
            <a:ext cx="7554913" cy="41751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ctx.draw()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334486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Arial" pitchFamily="34" charset="0"/>
              <a:buNone/>
            </a:pPr>
            <a:r>
              <a:rPr lang="zh-CN" altLang="en-US"/>
              <a:t>矩形效果图：</a:t>
            </a:r>
            <a:endParaRPr lang="en-US" altLang="zh-CN"/>
          </a:p>
        </p:txBody>
      </p:sp>
      <p:pic>
        <p:nvPicPr>
          <p:cNvPr id="165890" name="Picture 2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5063" y="4111625"/>
            <a:ext cx="4281487" cy="218281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6.1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5】</a:t>
            </a:r>
            <a:r>
              <a:rPr lang="zh-CN" altLang="en-US" dirty="0" smtClean="0">
                <a:cs typeface="Times New Roman" panose="02020603050405020304" pitchFamily="18" charset="0"/>
              </a:rPr>
              <a:t>模拟时钟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8675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683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前导知识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2867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宋体" pitchFamily="2" charset="-122"/>
              <a:buAutoNum type="circleNumDbPlain" startAt="3"/>
            </a:pPr>
            <a:r>
              <a:rPr lang="en-US" altLang="zh-CN"/>
              <a:t>canvas</a:t>
            </a:r>
            <a:r>
              <a:rPr lang="zh-CN" altLang="en-US"/>
              <a:t>绘制笑脸，示例代码如下：</a:t>
            </a:r>
            <a:endParaRPr lang="en-US" altLang="zh-CN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77850" y="2644775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b="1" dirty="0">
                <a:solidFill>
                  <a:srgbClr val="1369B2"/>
                </a:solidFill>
              </a:rPr>
              <a:t>第</a:t>
            </a:r>
            <a:r>
              <a:rPr lang="en-US" altLang="zh-CN" b="1" dirty="0">
                <a:solidFill>
                  <a:srgbClr val="1369B2"/>
                </a:solidFill>
              </a:rPr>
              <a:t>1</a:t>
            </a:r>
            <a:r>
              <a:rPr lang="zh-CN" altLang="zh-CN" b="1" dirty="0">
                <a:solidFill>
                  <a:srgbClr val="1369B2"/>
                </a:solidFill>
              </a:rPr>
              <a:t>步</a:t>
            </a:r>
            <a:r>
              <a:rPr lang="zh-CN" altLang="zh-CN" dirty="0"/>
              <a:t>：创建</a:t>
            </a:r>
            <a:r>
              <a:rPr lang="en-US" altLang="zh-CN" dirty="0"/>
              <a:t>Canvas</a:t>
            </a:r>
            <a:r>
              <a:rPr lang="zh-CN" altLang="zh-CN" dirty="0"/>
              <a:t>绘图上下文</a:t>
            </a:r>
            <a:r>
              <a:rPr lang="zh-CN" altLang="en-US" dirty="0"/>
              <a:t>对象</a:t>
            </a:r>
            <a:r>
              <a:rPr lang="en-US" altLang="zh-CN" dirty="0" err="1"/>
              <a:t>CanvasContext</a:t>
            </a:r>
            <a:endParaRPr lang="en-US" altLang="zh-CN" dirty="0">
              <a:sym typeface="+mn-ea"/>
            </a:endParaRPr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682625" y="3359150"/>
            <a:ext cx="7554913" cy="41751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 ctx =  wx.createCanvasContext('myCanvas')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39"/>
          <p:cNvSpPr txBox="1">
            <a:spLocks noChangeArrowheads="1"/>
          </p:cNvSpPr>
          <p:nvPr/>
        </p:nvSpPr>
        <p:spPr bwMode="auto">
          <a:xfrm>
            <a:off x="577850" y="4159250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b="1" dirty="0">
                <a:solidFill>
                  <a:srgbClr val="1369B2"/>
                </a:solidFill>
              </a:rPr>
              <a:t>第</a:t>
            </a:r>
            <a:r>
              <a:rPr lang="en-US" altLang="zh-CN" b="1" dirty="0">
                <a:solidFill>
                  <a:srgbClr val="1369B2"/>
                </a:solidFill>
              </a:rPr>
              <a:t>2</a:t>
            </a:r>
            <a:r>
              <a:rPr lang="zh-CN" altLang="zh-CN" b="1" dirty="0">
                <a:solidFill>
                  <a:srgbClr val="1369B2"/>
                </a:solidFill>
              </a:rPr>
              <a:t>步</a:t>
            </a:r>
            <a:r>
              <a:rPr lang="zh-CN" altLang="zh-CN" dirty="0"/>
              <a:t>：设置线条颜色和线宽</a:t>
            </a:r>
            <a:endParaRPr lang="en-US" altLang="zh-CN" dirty="0">
              <a:sym typeface="+mn-ea"/>
            </a:endParaRPr>
          </a:p>
        </p:txBody>
      </p:sp>
      <p:sp>
        <p:nvSpPr>
          <p:cNvPr id="20" name="文本框 7"/>
          <p:cNvSpPr txBox="1">
            <a:spLocks noChangeArrowheads="1"/>
          </p:cNvSpPr>
          <p:nvPr/>
        </p:nvSpPr>
        <p:spPr bwMode="auto">
          <a:xfrm>
            <a:off x="682625" y="4835525"/>
            <a:ext cx="7554913" cy="83026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ctx.setStrokeStyle('#ff0000')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ctx.setLineWidth(2)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6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6.1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5】</a:t>
            </a:r>
            <a:r>
              <a:rPr lang="zh-CN" altLang="en-US" dirty="0" smtClean="0">
                <a:cs typeface="Times New Roman" panose="02020603050405020304" pitchFamily="18" charset="0"/>
              </a:rPr>
              <a:t>模拟时钟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30723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730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前导知识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3072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77850" y="2092325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b="1" dirty="0">
                <a:solidFill>
                  <a:srgbClr val="1369B2"/>
                </a:solidFill>
              </a:rPr>
              <a:t>第</a:t>
            </a:r>
            <a:r>
              <a:rPr lang="en-US" altLang="zh-CN" b="1" dirty="0">
                <a:solidFill>
                  <a:srgbClr val="1369B2"/>
                </a:solidFill>
              </a:rPr>
              <a:t>3</a:t>
            </a:r>
            <a:r>
              <a:rPr lang="zh-CN" altLang="zh-CN" b="1" dirty="0">
                <a:solidFill>
                  <a:srgbClr val="1369B2"/>
                </a:solidFill>
              </a:rPr>
              <a:t>步</a:t>
            </a:r>
            <a:r>
              <a:rPr lang="zh-CN" altLang="zh-CN" dirty="0"/>
              <a:t>：移动画笔坐标位置，绘制（外部大圆）</a:t>
            </a:r>
            <a:endParaRPr lang="en-US" altLang="zh-CN" dirty="0">
              <a:sym typeface="+mn-ea"/>
            </a:endParaRPr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682625" y="2787650"/>
            <a:ext cx="7554913" cy="83026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ctx.moveTo(160, 100)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ctx.arc(100, 100, 60, 0, 2 * Math.PI, true)</a:t>
            </a: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77850" y="3940175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b="1" dirty="0">
                <a:solidFill>
                  <a:srgbClr val="1369B2"/>
                </a:solidFill>
              </a:rPr>
              <a:t>第</a:t>
            </a:r>
            <a:r>
              <a:rPr lang="en-US" altLang="zh-CN" b="1" dirty="0">
                <a:solidFill>
                  <a:srgbClr val="1369B2"/>
                </a:solidFill>
              </a:rPr>
              <a:t>4</a:t>
            </a:r>
            <a:r>
              <a:rPr lang="zh-CN" altLang="zh-CN" b="1" dirty="0">
                <a:solidFill>
                  <a:srgbClr val="1369B2"/>
                </a:solidFill>
              </a:rPr>
              <a:t>步</a:t>
            </a:r>
            <a:r>
              <a:rPr lang="zh-CN" altLang="zh-CN" dirty="0"/>
              <a:t>：移动画笔坐标位置，绘制（嘴巴线条）</a:t>
            </a:r>
            <a:endParaRPr lang="en-US" altLang="zh-CN" dirty="0">
              <a:sym typeface="+mn-ea"/>
            </a:endParaRPr>
          </a:p>
        </p:txBody>
      </p:sp>
      <p:sp>
        <p:nvSpPr>
          <p:cNvPr id="15" name="文本框 7"/>
          <p:cNvSpPr txBox="1">
            <a:spLocks noChangeArrowheads="1"/>
          </p:cNvSpPr>
          <p:nvPr/>
        </p:nvSpPr>
        <p:spPr bwMode="auto">
          <a:xfrm>
            <a:off x="682625" y="4635500"/>
            <a:ext cx="7554913" cy="83026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ctx.moveTo(140, 100)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ctx.arc(100, 100, 40, 0, Math.PI, false)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6.1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5】</a:t>
            </a:r>
            <a:r>
              <a:rPr lang="zh-CN" altLang="en-US" dirty="0" smtClean="0">
                <a:cs typeface="Times New Roman" panose="02020603050405020304" pitchFamily="18" charset="0"/>
              </a:rPr>
              <a:t>模拟时钟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32771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780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前导知识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3277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77850" y="2092325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b="1" dirty="0">
                <a:solidFill>
                  <a:srgbClr val="1369B2"/>
                </a:solidFill>
              </a:rPr>
              <a:t>第</a:t>
            </a:r>
            <a:r>
              <a:rPr lang="en-US" altLang="zh-CN" b="1" dirty="0">
                <a:solidFill>
                  <a:srgbClr val="1369B2"/>
                </a:solidFill>
              </a:rPr>
              <a:t>5</a:t>
            </a:r>
            <a:r>
              <a:rPr lang="zh-CN" altLang="zh-CN" b="1" dirty="0">
                <a:solidFill>
                  <a:srgbClr val="1369B2"/>
                </a:solidFill>
              </a:rPr>
              <a:t>步</a:t>
            </a:r>
            <a:r>
              <a:rPr lang="zh-CN" altLang="zh-CN" dirty="0"/>
              <a:t>：移动画笔坐标位置，绘制（左眼圆圈）</a:t>
            </a:r>
            <a:endParaRPr lang="en-US" altLang="zh-CN" dirty="0">
              <a:sym typeface="+mn-ea"/>
            </a:endParaRPr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682625" y="2787650"/>
            <a:ext cx="7554913" cy="83026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ctx.moveTo(85, 80)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ctx.arc(80, 80, 5, 0, 2 * Math.PI, true)</a:t>
            </a:r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77850" y="3663950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b="1" dirty="0">
                <a:solidFill>
                  <a:srgbClr val="1369B2"/>
                </a:solidFill>
              </a:rPr>
              <a:t>第</a:t>
            </a:r>
            <a:r>
              <a:rPr lang="en-US" altLang="zh-CN" b="1" dirty="0">
                <a:solidFill>
                  <a:srgbClr val="1369B2"/>
                </a:solidFill>
              </a:rPr>
              <a:t>6</a:t>
            </a:r>
            <a:r>
              <a:rPr lang="zh-CN" altLang="zh-CN" b="1" dirty="0">
                <a:solidFill>
                  <a:srgbClr val="1369B2"/>
                </a:solidFill>
              </a:rPr>
              <a:t>步</a:t>
            </a:r>
            <a:r>
              <a:rPr lang="zh-CN" altLang="zh-CN" dirty="0"/>
              <a:t>：移动画笔坐标位置，绘制（</a:t>
            </a:r>
            <a:r>
              <a:rPr lang="zh-CN" altLang="en-US" dirty="0"/>
              <a:t>右</a:t>
            </a:r>
            <a:r>
              <a:rPr lang="zh-CN" altLang="zh-CN" dirty="0"/>
              <a:t>眼圆圈）</a:t>
            </a:r>
            <a:endParaRPr lang="en-US" altLang="zh-CN" dirty="0">
              <a:sym typeface="+mn-ea"/>
            </a:endParaRPr>
          </a:p>
        </p:txBody>
      </p:sp>
      <p:sp>
        <p:nvSpPr>
          <p:cNvPr id="15" name="文本框 7"/>
          <p:cNvSpPr txBox="1">
            <a:spLocks noChangeArrowheads="1"/>
          </p:cNvSpPr>
          <p:nvPr/>
        </p:nvSpPr>
        <p:spPr bwMode="auto">
          <a:xfrm>
            <a:off x="682625" y="4359275"/>
            <a:ext cx="7554913" cy="78740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ctx.moveTo(125, 80)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ctx.arc(120, 80, 5, 0, 2 * Math.PI, true)</a:t>
            </a:r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87375" y="5245100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b="1" dirty="0">
                <a:solidFill>
                  <a:srgbClr val="1369B2"/>
                </a:solidFill>
              </a:rPr>
              <a:t>第</a:t>
            </a:r>
            <a:r>
              <a:rPr lang="en-US" altLang="zh-CN" b="1" dirty="0">
                <a:solidFill>
                  <a:srgbClr val="1369B2"/>
                </a:solidFill>
              </a:rPr>
              <a:t>7</a:t>
            </a:r>
            <a:r>
              <a:rPr lang="zh-CN" altLang="zh-CN" b="1" dirty="0">
                <a:solidFill>
                  <a:srgbClr val="1369B2"/>
                </a:solidFill>
              </a:rPr>
              <a:t>步</a:t>
            </a:r>
            <a:r>
              <a:rPr lang="zh-CN" altLang="zh-CN" dirty="0"/>
              <a:t>：</a:t>
            </a:r>
            <a:r>
              <a:rPr lang="zh-CN" altLang="en-US" dirty="0"/>
              <a:t>画出当前路径的边框</a:t>
            </a:r>
            <a:endParaRPr lang="en-US" altLang="zh-CN" dirty="0">
              <a:sym typeface="+mn-ea"/>
            </a:endParaRPr>
          </a:p>
        </p:txBody>
      </p: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682625" y="5978525"/>
            <a:ext cx="7554913" cy="46196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ctx.stroke()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6.1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5】</a:t>
            </a:r>
            <a:r>
              <a:rPr lang="zh-CN" altLang="en-US" dirty="0" smtClean="0">
                <a:cs typeface="Times New Roman" panose="02020603050405020304" pitchFamily="18" charset="0"/>
              </a:rPr>
              <a:t>模拟时钟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34819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826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前导知识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348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77850" y="2092325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zh-CN" b="1" dirty="0">
                <a:solidFill>
                  <a:srgbClr val="1369B2"/>
                </a:solidFill>
              </a:rPr>
              <a:t>第</a:t>
            </a:r>
            <a:r>
              <a:rPr lang="en-US" altLang="zh-CN" b="1" dirty="0">
                <a:solidFill>
                  <a:srgbClr val="1369B2"/>
                </a:solidFill>
              </a:rPr>
              <a:t>8</a:t>
            </a:r>
            <a:r>
              <a:rPr lang="zh-CN" altLang="zh-CN" b="1" dirty="0">
                <a:solidFill>
                  <a:srgbClr val="1369B2"/>
                </a:solidFill>
              </a:rPr>
              <a:t>步</a:t>
            </a:r>
            <a:r>
              <a:rPr lang="zh-CN" altLang="zh-CN" dirty="0"/>
              <a:t>：移动画笔坐标位置，绘制（左眼圆圈）</a:t>
            </a:r>
            <a:endParaRPr lang="en-US" altLang="zh-CN" dirty="0">
              <a:sym typeface="+mn-ea"/>
            </a:endParaRPr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682625" y="2787650"/>
            <a:ext cx="7554913" cy="418191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wx.draw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()</a:t>
            </a:r>
            <a:endParaRPr lang="en-US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3502025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Arial" pitchFamily="34" charset="0"/>
              <a:buNone/>
            </a:pPr>
            <a:r>
              <a:rPr lang="zh-CN" altLang="en-US" dirty="0"/>
              <a:t>笑脸效果图：</a:t>
            </a:r>
            <a:endParaRPr lang="en-US" altLang="zh-CN" dirty="0"/>
          </a:p>
        </p:txBody>
      </p:sp>
      <p:pic>
        <p:nvPicPr>
          <p:cNvPr id="34824" name="Picture 2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069" y="4148137"/>
            <a:ext cx="233838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学习目标</a:t>
            </a:r>
            <a:endParaRPr lang="zh-CN" altLang="en-US" smtClean="0"/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1701800" y="1347788"/>
            <a:ext cx="5768975" cy="4208462"/>
            <a:chOff x="1570252" y="1313063"/>
            <a:chExt cx="5832047" cy="4160438"/>
          </a:xfrm>
        </p:grpSpPr>
        <p:graphicFrame>
          <p:nvGraphicFramePr>
            <p:cNvPr id="6180" name="图表 36"/>
            <p:cNvGraphicFramePr>
              <a:graphicFrameLocks/>
            </p:cNvGraphicFramePr>
            <p:nvPr/>
          </p:nvGraphicFramePr>
          <p:xfrm>
            <a:off x="1518886" y="1262856"/>
            <a:ext cx="5934779" cy="4260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8" name="图表" r:id="rId3" imgW="5877053" imgH="4316342" progId="Excel.Chart.8">
                    <p:embed/>
                  </p:oleObj>
                </mc:Choice>
                <mc:Fallback>
                  <p:oleObj name="图表" r:id="rId3" imgW="5877053" imgH="4316342" progId="Excel.Chart.8">
                    <p:embed/>
                    <p:pic>
                      <p:nvPicPr>
                        <p:cNvPr id="0" name="图表 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8886" y="1262856"/>
                          <a:ext cx="5934779" cy="4260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81" name="组合 37"/>
            <p:cNvGrpSpPr>
              <a:grpSpLocks/>
            </p:cNvGrpSpPr>
            <p:nvPr/>
          </p:nvGrpSpPr>
          <p:grpSpPr bwMode="auto">
            <a:xfrm>
              <a:off x="3459192" y="1906649"/>
              <a:ext cx="2572726" cy="2420927"/>
              <a:chOff x="3459192" y="1906649"/>
              <a:chExt cx="2572726" cy="2420927"/>
            </a:xfrm>
          </p:grpSpPr>
          <p:sp>
            <p:nvSpPr>
              <p:cNvPr id="39" name="弧形 38"/>
              <p:cNvSpPr/>
              <p:nvPr/>
            </p:nvSpPr>
            <p:spPr bwMode="auto">
              <a:xfrm rot="5400000">
                <a:off x="3826278" y="2732187"/>
                <a:ext cx="1313574" cy="1312772"/>
              </a:xfrm>
              <a:prstGeom prst="arc">
                <a:avLst>
                  <a:gd name="adj1" fmla="val 5382197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oval" w="sm" len="sm"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0" name="弧形 39"/>
              <p:cNvSpPr/>
              <p:nvPr/>
            </p:nvSpPr>
            <p:spPr bwMode="auto">
              <a:xfrm>
                <a:off x="3943834" y="2849490"/>
                <a:ext cx="1080067" cy="1084445"/>
              </a:xfrm>
              <a:prstGeom prst="arc">
                <a:avLst>
                  <a:gd name="adj1" fmla="val 10763236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1" name="弧形 40"/>
              <p:cNvSpPr/>
              <p:nvPr/>
            </p:nvSpPr>
            <p:spPr bwMode="auto">
              <a:xfrm rot="16200000">
                <a:off x="4022987" y="2994209"/>
                <a:ext cx="897688" cy="821686"/>
              </a:xfrm>
              <a:prstGeom prst="arc">
                <a:avLst>
                  <a:gd name="adj1" fmla="val 16251812"/>
                  <a:gd name="adj2" fmla="val 0"/>
                </a:avLst>
              </a:prstGeom>
              <a:noFill/>
              <a:ln w="57150" cap="flat" cmpd="sng" algn="ctr">
                <a:solidFill>
                  <a:srgbClr val="4F81BD">
                    <a:lumMod val="20000"/>
                    <a:lumOff val="8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/>
                </a:pPr>
                <a:endParaRPr lang="zh-CN" alt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 bwMode="auto">
              <a:xfrm rot="18386741" flipH="1">
                <a:off x="3137937" y="2227521"/>
                <a:ext cx="1042071" cy="39960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掌握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 bwMode="auto">
              <a:xfrm rot="13890666" flipH="1" flipV="1">
                <a:off x="4991528" y="2508423"/>
                <a:ext cx="1040501" cy="40121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熟悉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 rot="8184459" flipH="1" flipV="1">
                <a:off x="4991805" y="3927657"/>
                <a:ext cx="1039947" cy="40019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b="1" kern="0" spc="3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了解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176213" y="1771650"/>
            <a:ext cx="2851150" cy="1141413"/>
            <a:chOff x="153988" y="1614313"/>
            <a:chExt cx="2850318" cy="1141457"/>
          </a:xfrm>
        </p:grpSpPr>
        <p:sp>
          <p:nvSpPr>
            <p:cNvPr id="6173" name="矩形 5"/>
            <p:cNvSpPr>
              <a:spLocks noChangeArrowheads="1"/>
            </p:cNvSpPr>
            <p:nvPr/>
          </p:nvSpPr>
          <p:spPr bwMode="auto">
            <a:xfrm>
              <a:off x="790683" y="1915414"/>
              <a:ext cx="2213623" cy="438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canvas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的用法</a:t>
              </a:r>
              <a:endParaRPr lang="en-US" altLang="zh-CN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174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6178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79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7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49" name="椭圆 48"/>
              <p:cNvSpPr/>
              <p:nvPr/>
            </p:nvSpPr>
            <p:spPr bwMode="auto">
              <a:xfrm>
                <a:off x="1232465" y="3558474"/>
                <a:ext cx="474285" cy="474675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87983" y="3529898"/>
                <a:ext cx="334697" cy="52230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6380163" y="1804988"/>
            <a:ext cx="2560637" cy="1103312"/>
            <a:chOff x="6135688" y="2109791"/>
            <a:chExt cx="2560637" cy="1100134"/>
          </a:xfrm>
        </p:grpSpPr>
        <p:grpSp>
          <p:nvGrpSpPr>
            <p:cNvPr id="6166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6171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72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67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7" name="椭圆 56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300921" y="3530023"/>
                <a:ext cx="335911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sp>
          <p:nvSpPr>
            <p:cNvPr id="6168" name="矩形 46"/>
            <p:cNvSpPr>
              <a:spLocks noChangeArrowheads="1"/>
            </p:cNvSpPr>
            <p:nvPr/>
          </p:nvSpPr>
          <p:spPr bwMode="auto">
            <a:xfrm>
              <a:off x="6135688" y="2232550"/>
              <a:ext cx="1925366" cy="782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熟悉</a:t>
              </a:r>
              <a:r>
                <a:rPr lang="en-US" altLang="zh-CN" b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canvas </a:t>
              </a:r>
              <a:r>
                <a:rPr lang="zh-CN" altLang="en-US" b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en-US" altLang="zh-CN" b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API</a:t>
              </a:r>
              <a:r>
                <a:rPr lang="zh-CN" altLang="en-US" b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对象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的用法</a:t>
              </a:r>
              <a:endParaRPr lang="en-US" altLang="zh-CN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7"/>
          <p:cNvGrpSpPr>
            <a:grpSpLocks/>
          </p:cNvGrpSpPr>
          <p:nvPr/>
        </p:nvGrpSpPr>
        <p:grpSpPr bwMode="auto">
          <a:xfrm flipV="1">
            <a:off x="6192838" y="4081463"/>
            <a:ext cx="2714625" cy="1103312"/>
            <a:chOff x="5981696" y="2109791"/>
            <a:chExt cx="2714629" cy="1100134"/>
          </a:xfrm>
        </p:grpSpPr>
        <p:grpSp>
          <p:nvGrpSpPr>
            <p:cNvPr id="615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6164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65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60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1232464" y="3558541"/>
                <a:ext cx="474416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flipV="1">
                <a:off x="1300919" y="3530023"/>
                <a:ext cx="335913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sp>
          <p:nvSpPr>
            <p:cNvPr id="6161" name="矩形 46"/>
            <p:cNvSpPr>
              <a:spLocks noChangeArrowheads="1"/>
            </p:cNvSpPr>
            <p:nvPr/>
          </p:nvSpPr>
          <p:spPr bwMode="auto">
            <a:xfrm flipV="1">
              <a:off x="5981696" y="2256072"/>
              <a:ext cx="2233251" cy="78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algn="r" ea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en-US" altLang="zh-CN" b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animation</a:t>
              </a:r>
              <a:r>
                <a:rPr lang="zh-CN" altLang="en-US" b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动画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的用法</a:t>
              </a:r>
              <a:endParaRPr lang="en-US" altLang="zh-CN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 flipH="1" flipV="1">
            <a:off x="254000" y="4068763"/>
            <a:ext cx="2560638" cy="1103312"/>
            <a:chOff x="6135688" y="2109791"/>
            <a:chExt cx="2560637" cy="1100134"/>
          </a:xfrm>
        </p:grpSpPr>
        <p:grpSp>
          <p:nvGrpSpPr>
            <p:cNvPr id="615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615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15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366"/>
              <a:chOff x="1232465" y="3530023"/>
              <a:chExt cx="474415" cy="522821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32465" y="3558541"/>
                <a:ext cx="474415" cy="475292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flipV="1">
                <a:off x="1300920" y="3530023"/>
                <a:ext cx="335912" cy="52282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sp>
          <p:nvSpPr>
            <p:cNvPr id="6154" name="矩形 46"/>
            <p:cNvSpPr>
              <a:spLocks noChangeArrowheads="1"/>
            </p:cNvSpPr>
            <p:nvPr/>
          </p:nvSpPr>
          <p:spPr bwMode="auto">
            <a:xfrm flipV="1">
              <a:off x="6135688" y="2232413"/>
              <a:ext cx="1977351" cy="782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 eaLnBrk="1" latinLnBrk="1" hangingPunct="1">
                <a:lnSpc>
                  <a:spcPct val="125000"/>
                </a:lnSpc>
                <a:buFont typeface="Arial" pitchFamily="34" charset="0"/>
                <a:buNone/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WebSocket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的使用</a:t>
              </a:r>
              <a:endParaRPr lang="en-US" altLang="zh-CN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6.1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5】</a:t>
            </a:r>
            <a:r>
              <a:rPr lang="zh-CN" altLang="en-US" dirty="0" smtClean="0">
                <a:cs typeface="Times New Roman" panose="02020603050405020304" pitchFamily="18" charset="0"/>
              </a:rPr>
              <a:t>模拟时钟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36867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872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前导知识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3686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宋体" pitchFamily="2" charset="-122"/>
              <a:buAutoNum type="circleNumDbPlain" startAt="4"/>
            </a:pPr>
            <a:r>
              <a:rPr lang="en-US" altLang="zh-CN"/>
              <a:t>canvas</a:t>
            </a:r>
            <a:r>
              <a:rPr lang="zh-CN" altLang="en-US"/>
              <a:t>对象方法介绍：</a:t>
            </a:r>
            <a:endParaRPr lang="en-US" altLang="zh-CN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382588" y="2768600"/>
            <a:ext cx="80899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rgbClr val="1369B2"/>
                </a:solidFill>
              </a:rPr>
              <a:t>CanvasContext.draw</a:t>
            </a:r>
            <a:r>
              <a:rPr lang="en-US" altLang="zh-CN" b="1" u="sng" dirty="0">
                <a:solidFill>
                  <a:srgbClr val="1369B2"/>
                </a:solidFill>
              </a:rPr>
              <a:t> </a:t>
            </a:r>
            <a:r>
              <a:rPr lang="en-US" altLang="zh-CN" b="1" u="sng" dirty="0" smtClean="0">
                <a:solidFill>
                  <a:srgbClr val="1369B2"/>
                </a:solidFill>
              </a:rPr>
              <a:t>()</a:t>
            </a:r>
            <a:r>
              <a:rPr lang="zh-CN" altLang="zh-CN" dirty="0" smtClean="0">
                <a:sym typeface="+mn-ea"/>
              </a:rPr>
              <a:t>：</a:t>
            </a:r>
            <a:r>
              <a:rPr lang="zh-CN" altLang="en-US" dirty="0" smtClean="0"/>
              <a:t>将</a:t>
            </a:r>
            <a:r>
              <a:rPr lang="zh-CN" altLang="en-US" dirty="0"/>
              <a:t>之前在绘图上下文中的描述（路径、样式、变形）画到</a:t>
            </a:r>
            <a:r>
              <a:rPr lang="en-US" altLang="zh-CN" dirty="0"/>
              <a:t>canvas</a:t>
            </a:r>
            <a:r>
              <a:rPr lang="zh-CN" altLang="en-US" dirty="0"/>
              <a:t>中</a:t>
            </a:r>
            <a:r>
              <a:rPr lang="zh-CN" altLang="zh-CN" dirty="0" smtClean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>
                <a:solidFill>
                  <a:srgbClr val="1369B2"/>
                </a:solidFill>
              </a:rPr>
              <a:t>CanvasContext.arc()</a:t>
            </a:r>
            <a:r>
              <a:rPr lang="zh-CN" altLang="zh-CN" dirty="0">
                <a:sym typeface="+mn-ea"/>
              </a:rPr>
              <a:t>：</a:t>
            </a:r>
            <a:r>
              <a:rPr lang="zh-CN" altLang="zh-CN" dirty="0"/>
              <a:t>创建一条弧线</a:t>
            </a:r>
            <a:r>
              <a:rPr lang="zh-CN" altLang="en-US" dirty="0"/>
              <a:t>。</a:t>
            </a:r>
            <a:endParaRPr lang="en-US" altLang="zh-CN" dirty="0">
              <a:sym typeface="+mn-ea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rgbClr val="1369B2"/>
                </a:solidFill>
              </a:rPr>
              <a:t>CanvasContext.rect</a:t>
            </a:r>
            <a:r>
              <a:rPr lang="en-US" altLang="zh-CN" b="1" u="sng" dirty="0">
                <a:solidFill>
                  <a:srgbClr val="1369B2"/>
                </a:solidFill>
              </a:rPr>
              <a:t>()</a:t>
            </a:r>
            <a:r>
              <a:rPr lang="zh-CN" altLang="zh-CN" dirty="0">
                <a:sym typeface="+mn-ea"/>
              </a:rPr>
              <a:t>：</a:t>
            </a:r>
            <a:r>
              <a:rPr lang="zh-CN" altLang="zh-CN" dirty="0"/>
              <a:t>创建一个矩形路径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rgbClr val="1369B2"/>
                </a:solidFill>
              </a:rPr>
              <a:t>CanvasContext.lineTo</a:t>
            </a:r>
            <a:r>
              <a:rPr lang="en-US" altLang="zh-CN" b="1" u="sng" dirty="0">
                <a:solidFill>
                  <a:srgbClr val="1369B2"/>
                </a:solidFill>
              </a:rPr>
              <a:t>()</a:t>
            </a:r>
            <a:r>
              <a:rPr lang="zh-CN" altLang="zh-CN" dirty="0">
                <a:sym typeface="+mn-ea"/>
              </a:rPr>
              <a:t>：</a:t>
            </a:r>
            <a:r>
              <a:rPr lang="zh-CN" altLang="zh-CN" dirty="0"/>
              <a:t>新增一个新点，用</a:t>
            </a:r>
            <a:r>
              <a:rPr lang="en-US" altLang="zh-CN" dirty="0"/>
              <a:t>stroke</a:t>
            </a:r>
            <a:r>
              <a:rPr lang="zh-CN" altLang="zh-CN" dirty="0"/>
              <a:t>方法来画线条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b="1" u="sng" dirty="0" err="1">
                <a:solidFill>
                  <a:srgbClr val="1369B2"/>
                </a:solidFill>
              </a:rPr>
              <a:t>CanvasContext.moveTo</a:t>
            </a:r>
            <a:r>
              <a:rPr lang="en-US" altLang="zh-CN" b="1" u="sng" dirty="0">
                <a:solidFill>
                  <a:srgbClr val="1369B2"/>
                </a:solidFill>
              </a:rPr>
              <a:t>()</a:t>
            </a:r>
            <a:r>
              <a:rPr lang="zh-CN" altLang="zh-CN" dirty="0">
                <a:sym typeface="+mn-ea"/>
              </a:rPr>
              <a:t>：</a:t>
            </a:r>
            <a:r>
              <a:rPr lang="zh-CN" altLang="zh-CN" dirty="0"/>
              <a:t>把路径移动到画布中的指定点，不创建线条</a:t>
            </a:r>
            <a:r>
              <a:rPr lang="zh-CN" altLang="en-US" dirty="0"/>
              <a:t>。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6.1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5】</a:t>
            </a:r>
            <a:r>
              <a:rPr lang="zh-CN" altLang="en-US" dirty="0" smtClean="0">
                <a:cs typeface="Times New Roman" panose="02020603050405020304" pitchFamily="18" charset="0"/>
              </a:rPr>
              <a:t>模拟时钟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38915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925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钟表页面布局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389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52488" y="2498725"/>
            <a:ext cx="4219575" cy="1222375"/>
            <a:chOff x="851763" y="2203980"/>
            <a:chExt cx="4219772" cy="1221090"/>
          </a:xfrm>
        </p:grpSpPr>
        <p:sp>
          <p:nvSpPr>
            <p:cNvPr id="38922" name="文本框 7"/>
            <p:cNvSpPr txBox="1">
              <a:spLocks noChangeArrowheads="1"/>
            </p:cNvSpPr>
            <p:nvPr/>
          </p:nvSpPr>
          <p:spPr bwMode="auto">
            <a:xfrm>
              <a:off x="851763" y="2594073"/>
              <a:ext cx="4219772" cy="83099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&lt;canvas canvas-id="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myCanvas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" class="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mycanvas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"&gt;&lt;/canvas&gt;</a:t>
              </a:r>
            </a:p>
          </p:txBody>
        </p:sp>
        <p:sp>
          <p:nvSpPr>
            <p:cNvPr id="38923" name="圆角矩形 15"/>
            <p:cNvSpPr>
              <a:spLocks noChangeArrowheads="1"/>
            </p:cNvSpPr>
            <p:nvPr/>
          </p:nvSpPr>
          <p:spPr bwMode="auto">
            <a:xfrm>
              <a:off x="3097213" y="2203980"/>
              <a:ext cx="1758950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dirty="0" err="1"/>
                <a:t>clock.wxml</a:t>
              </a:r>
              <a:endParaRPr lang="en-US" altLang="zh-CN" dirty="0"/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852488" y="4038600"/>
            <a:ext cx="4219575" cy="1163638"/>
            <a:chOff x="851762" y="3743931"/>
            <a:chExt cx="4219773" cy="1163509"/>
          </a:xfrm>
        </p:grpSpPr>
        <p:sp>
          <p:nvSpPr>
            <p:cNvPr id="38920" name="文本框 7"/>
            <p:cNvSpPr txBox="1">
              <a:spLocks noChangeArrowheads="1"/>
            </p:cNvSpPr>
            <p:nvPr/>
          </p:nvSpPr>
          <p:spPr bwMode="auto">
            <a:xfrm>
              <a:off x="851762" y="4076443"/>
              <a:ext cx="4219773" cy="83099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mycanvas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{ width: 100%;height: 100%;position: fixed; }</a:t>
              </a:r>
            </a:p>
          </p:txBody>
        </p:sp>
        <p:sp>
          <p:nvSpPr>
            <p:cNvPr id="38921" name="圆角矩形 15"/>
            <p:cNvSpPr>
              <a:spLocks noChangeArrowheads="1"/>
            </p:cNvSpPr>
            <p:nvPr/>
          </p:nvSpPr>
          <p:spPr bwMode="auto">
            <a:xfrm>
              <a:off x="3097213" y="3743931"/>
              <a:ext cx="1758950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/>
                <a:t>clock.wxss</a:t>
              </a:r>
            </a:p>
          </p:txBody>
        </p:sp>
      </p:grpSp>
      <p:pic>
        <p:nvPicPr>
          <p:cNvPr id="24" name="Picture 14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5650" y="2349500"/>
            <a:ext cx="2082800" cy="372427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6.1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5】</a:t>
            </a:r>
            <a:r>
              <a:rPr lang="zh-CN" altLang="en-US" dirty="0" smtClean="0">
                <a:cs typeface="Times New Roman" panose="02020603050405020304" pitchFamily="18" charset="0"/>
              </a:rPr>
              <a:t>模拟时钟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40963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969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钟表页面绘制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4096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grpSp>
        <p:nvGrpSpPr>
          <p:cNvPr id="40965" name="组合 2"/>
          <p:cNvGrpSpPr>
            <a:grpSpLocks/>
          </p:cNvGrpSpPr>
          <p:nvPr/>
        </p:nvGrpSpPr>
        <p:grpSpPr bwMode="auto">
          <a:xfrm>
            <a:off x="1125538" y="2178050"/>
            <a:ext cx="6596062" cy="4506928"/>
            <a:chOff x="1204383" y="2115156"/>
            <a:chExt cx="6596592" cy="4505352"/>
          </a:xfrm>
        </p:grpSpPr>
        <p:sp>
          <p:nvSpPr>
            <p:cNvPr id="40966" name="文本框 7"/>
            <p:cNvSpPr txBox="1">
              <a:spLocks noChangeArrowheads="1"/>
            </p:cNvSpPr>
            <p:nvPr/>
          </p:nvSpPr>
          <p:spPr bwMode="auto">
            <a:xfrm>
              <a:off x="1204383" y="2466977"/>
              <a:ext cx="6596592" cy="4153531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Page({ 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width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: 0, height: 0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,//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初始化宽高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onLoad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: function() 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wx.getSystemInfo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 })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},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获取系统的宽高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timer:null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onReady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: function()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… …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function draw(){  } // 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绘制函数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function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drawClock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ctx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, radius)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{} // 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绘制表盘部分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function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drawHand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ctx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, radius)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{} // 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绘制指针部分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967" name="圆角矩形 13"/>
            <p:cNvSpPr>
              <a:spLocks noChangeArrowheads="1"/>
            </p:cNvSpPr>
            <p:nvPr/>
          </p:nvSpPr>
          <p:spPr bwMode="auto">
            <a:xfrm>
              <a:off x="5354638" y="2115156"/>
              <a:ext cx="1758950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/>
                <a:t>clock.js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6】</a:t>
            </a:r>
            <a:r>
              <a:rPr lang="zh-CN" altLang="en-US" dirty="0" smtClean="0">
                <a:cs typeface="Times New Roman" panose="02020603050405020304" pitchFamily="18" charset="0"/>
              </a:rPr>
              <a:t>罗盘动画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7587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015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案例分析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430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873250"/>
            <a:ext cx="7907338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/>
              <a:t>风水罗盘动画</a:t>
            </a:r>
            <a:r>
              <a:rPr lang="zh-CN" altLang="en-US" b="1" dirty="0" smtClean="0">
                <a:solidFill>
                  <a:srgbClr val="1369B2"/>
                </a:solidFill>
              </a:rPr>
              <a:t>任务需求</a:t>
            </a:r>
            <a:r>
              <a:rPr lang="zh-CN" altLang="en-US" dirty="0" smtClean="0">
                <a:sym typeface="+mn-ea"/>
              </a:rPr>
              <a:t>：</a:t>
            </a:r>
            <a:endParaRPr lang="en-US" altLang="zh-CN" dirty="0" smtClean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实现</a:t>
            </a:r>
            <a:r>
              <a:rPr lang="zh-CN" altLang="zh-CN" dirty="0" smtClean="0"/>
              <a:t>旋转</a:t>
            </a:r>
            <a:r>
              <a:rPr lang="zh-CN" altLang="en-US" dirty="0"/>
              <a:t>动画</a:t>
            </a:r>
            <a:r>
              <a:rPr lang="zh-CN" altLang="zh-CN" dirty="0" smtClean="0"/>
              <a:t>效果</a:t>
            </a:r>
            <a:r>
              <a:rPr lang="zh-CN" altLang="en-US" dirty="0" smtClean="0"/>
              <a:t>。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实现</a:t>
            </a:r>
            <a:r>
              <a:rPr lang="zh-CN" altLang="zh-CN" dirty="0" smtClean="0"/>
              <a:t>缩放</a:t>
            </a:r>
            <a:r>
              <a:rPr lang="zh-CN" altLang="en-US" dirty="0"/>
              <a:t>动画</a:t>
            </a:r>
            <a:r>
              <a:rPr lang="zh-CN" altLang="zh-CN" dirty="0" smtClean="0"/>
              <a:t>效果</a:t>
            </a:r>
            <a:r>
              <a:rPr lang="zh-CN" altLang="en-US" dirty="0" smtClean="0"/>
              <a:t>。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实现</a:t>
            </a:r>
            <a:r>
              <a:rPr lang="zh-CN" altLang="zh-CN" dirty="0" smtClean="0"/>
              <a:t>移动</a:t>
            </a:r>
            <a:r>
              <a:rPr lang="zh-CN" altLang="en-US" dirty="0"/>
              <a:t>动画</a:t>
            </a:r>
            <a:r>
              <a:rPr lang="zh-CN" altLang="zh-CN" dirty="0" smtClean="0"/>
              <a:t>效果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实现</a:t>
            </a:r>
            <a:r>
              <a:rPr lang="zh-CN" altLang="zh-CN" dirty="0" smtClean="0"/>
              <a:t>倾斜</a:t>
            </a:r>
            <a:r>
              <a:rPr lang="zh-CN" altLang="en-US" dirty="0"/>
              <a:t>动画</a:t>
            </a:r>
            <a:r>
              <a:rPr lang="zh-CN" altLang="zh-CN" dirty="0" smtClean="0"/>
              <a:t>效果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实现</a:t>
            </a:r>
            <a:r>
              <a:rPr lang="zh-CN" altLang="zh-CN" dirty="0"/>
              <a:t>旋转和</a:t>
            </a:r>
            <a:r>
              <a:rPr lang="zh-CN" altLang="zh-CN" dirty="0" smtClean="0"/>
              <a:t>缩放</a:t>
            </a:r>
            <a:r>
              <a:rPr lang="zh-CN" altLang="en-US" dirty="0" smtClean="0"/>
              <a:t>动画同时</a:t>
            </a:r>
            <a:r>
              <a:rPr lang="zh-CN" altLang="zh-CN" dirty="0" smtClean="0"/>
              <a:t>效果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实现</a:t>
            </a:r>
            <a:r>
              <a:rPr lang="zh-CN" altLang="zh-CN" dirty="0"/>
              <a:t>旋转后</a:t>
            </a:r>
            <a:r>
              <a:rPr lang="zh-CN" altLang="zh-CN" dirty="0" smtClean="0"/>
              <a:t>缩放</a:t>
            </a:r>
            <a:r>
              <a:rPr lang="zh-CN" altLang="en-US" dirty="0" smtClean="0"/>
              <a:t>动画</a:t>
            </a:r>
            <a:r>
              <a:rPr lang="zh-CN" altLang="zh-CN" dirty="0" smtClean="0"/>
              <a:t>效果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6】</a:t>
            </a:r>
            <a:r>
              <a:rPr lang="zh-CN" altLang="en-US" dirty="0" smtClean="0">
                <a:cs typeface="Times New Roman" panose="02020603050405020304" pitchFamily="18" charset="0"/>
              </a:rPr>
              <a:t>罗盘动画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71683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093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前导知识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4506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宋体" pitchFamily="2" charset="-122"/>
              <a:buAutoNum type="circleNumDbPlain"/>
            </a:pPr>
            <a:r>
              <a:rPr lang="en-US" altLang="zh-CN"/>
              <a:t>wx.createAnimation()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541338" y="2584450"/>
            <a:ext cx="7723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defRPr/>
            </a:pPr>
            <a:r>
              <a:rPr lang="en-US" altLang="zh-CN" b="1" u="sng" dirty="0" err="1" smtClean="0">
                <a:solidFill>
                  <a:schemeClr val="accent5">
                    <a:lumMod val="50000"/>
                  </a:schemeClr>
                </a:solidFill>
              </a:rPr>
              <a:t>wx.createAnimation</a:t>
            </a: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en-US" altLang="zh-CN" b="1" u="sng" dirty="0" smtClean="0">
                <a:solidFill>
                  <a:schemeClr val="accent5">
                    <a:lumMod val="50000"/>
                  </a:schemeClr>
                </a:solidFill>
                <a:sym typeface="宋体" panose="02010600030101010101" pitchFamily="2" charset="-122"/>
              </a:rPr>
              <a:t> </a:t>
            </a:r>
            <a:r>
              <a:rPr lang="zh-CN" altLang="en-US" b="1" u="sng" dirty="0" smtClean="0">
                <a:solidFill>
                  <a:schemeClr val="accent5">
                    <a:lumMod val="50000"/>
                  </a:schemeClr>
                </a:solidFill>
                <a:sym typeface="宋体" panose="02010600030101010101" pitchFamily="2" charset="-122"/>
              </a:rPr>
              <a:t>参数对象的常用属性</a:t>
            </a:r>
            <a:endParaRPr lang="en-US" altLang="zh-CN" b="1" u="sng" dirty="0">
              <a:solidFill>
                <a:schemeClr val="accent5">
                  <a:lumMod val="50000"/>
                </a:schemeClr>
              </a:solidFill>
              <a:sym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81000" y="3217863"/>
          <a:ext cx="8407400" cy="2287585"/>
        </p:xfrm>
        <a:graphic>
          <a:graphicData uri="http://schemas.openxmlformats.org/drawingml/2006/table">
            <a:tbl>
              <a:tblPr firstRow="1" bandRow="1"/>
              <a:tblGrid>
                <a:gridCol w="1640586"/>
                <a:gridCol w="1322344"/>
                <a:gridCol w="5444470"/>
              </a:tblGrid>
              <a:tr h="457517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  <a:tabLst>
                          <a:tab pos="1099185" algn="ctr"/>
                        </a:tabLst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属性</a:t>
                      </a:r>
                      <a:endParaRPr lang="zh-C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</a:tr>
              <a:tr h="457517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duration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number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动画持续时间，默认为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400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，单位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ms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7517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timingFunction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动画的效果，默认为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'linear'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20000"/>
                      </a:srgbClr>
                    </a:solidFill>
                  </a:tcPr>
                </a:tc>
              </a:tr>
              <a:tr h="457517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delay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number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动画延迟时间，默认为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，单位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ms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</a:tr>
              <a:tr h="457517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transformOrigin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transformOrigin</a:t>
                      </a:r>
                      <a:r>
                        <a:rPr lang="zh-CN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样式，默认为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'50% 50% 0'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6" marR="6857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6】</a:t>
            </a:r>
            <a:r>
              <a:rPr lang="zh-CN" altLang="en-US" dirty="0" smtClean="0">
                <a:cs typeface="Times New Roman" panose="02020603050405020304" pitchFamily="18" charset="0"/>
              </a:rPr>
              <a:t>罗盘动画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47107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112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前导知识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4710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宋体" pitchFamily="2" charset="-122"/>
              <a:buAutoNum type="circleNumDbPlain" startAt="2"/>
            </a:pPr>
            <a:r>
              <a:rPr lang="en-US" altLang="zh-CN"/>
              <a:t>animation</a:t>
            </a:r>
            <a:r>
              <a:rPr lang="zh-CN" altLang="zh-CN"/>
              <a:t>动画对象</a:t>
            </a:r>
            <a:endParaRPr lang="en-US" altLang="zh-CN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2549525"/>
            <a:ext cx="79073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animation.step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r>
              <a:rPr lang="zh-CN" altLang="zh-CN" dirty="0"/>
              <a:t>动画队列</a:t>
            </a:r>
            <a:r>
              <a:rPr lang="zh-CN" altLang="en-US" dirty="0"/>
              <a:t>。</a:t>
            </a:r>
            <a:endParaRPr lang="en-US" altLang="zh-CN" dirty="0">
              <a:sym typeface="+mn-ea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animation.export</a:t>
            </a:r>
            <a:r>
              <a:rPr lang="en-US" altLang="zh-CN" dirty="0"/>
              <a:t>()</a:t>
            </a:r>
            <a:r>
              <a:rPr lang="zh-CN" altLang="en-US" dirty="0"/>
              <a:t>：导出动画。</a:t>
            </a:r>
            <a:endParaRPr lang="en-US" altLang="zh-CN" dirty="0">
              <a:sym typeface="+mn-ea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 smtClean="0"/>
              <a:t>animation.rotate</a:t>
            </a:r>
            <a:r>
              <a:rPr lang="en-US" altLang="zh-CN" dirty="0" smtClean="0"/>
              <a:t>(number </a:t>
            </a:r>
            <a:r>
              <a:rPr lang="en-US" altLang="zh-CN" dirty="0"/>
              <a:t>angle)</a:t>
            </a:r>
            <a:r>
              <a:rPr lang="zh-CN" altLang="en-US" dirty="0"/>
              <a:t>：</a:t>
            </a:r>
            <a:r>
              <a:rPr lang="zh-CN" altLang="zh-CN" dirty="0"/>
              <a:t>从原点顺时针旋转一个角度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animation.scale</a:t>
            </a:r>
            <a:r>
              <a:rPr lang="en-US" altLang="zh-CN" dirty="0"/>
              <a:t>(number </a:t>
            </a:r>
            <a:r>
              <a:rPr lang="en-US" altLang="zh-CN" dirty="0" err="1"/>
              <a:t>sx</a:t>
            </a:r>
            <a:r>
              <a:rPr lang="en-US" altLang="zh-CN" dirty="0"/>
              <a:t>, number </a:t>
            </a:r>
            <a:r>
              <a:rPr lang="en-US" altLang="zh-CN" dirty="0" err="1"/>
              <a:t>sy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zh-CN" altLang="zh-CN" dirty="0"/>
              <a:t>缩放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animation.skew</a:t>
            </a:r>
            <a:r>
              <a:rPr lang="en-US" altLang="zh-CN" dirty="0"/>
              <a:t>(number ax, number ay)</a:t>
            </a:r>
            <a:r>
              <a:rPr lang="zh-CN" altLang="en-US" dirty="0"/>
              <a:t>：倾斜</a:t>
            </a:r>
            <a:endParaRPr lang="en-US" altLang="zh-CN" dirty="0"/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en-US" altLang="zh-CN" dirty="0" err="1"/>
              <a:t>animation.translate</a:t>
            </a:r>
            <a:r>
              <a:rPr lang="en-US" altLang="zh-CN" dirty="0"/>
              <a:t>(number </a:t>
            </a:r>
            <a:r>
              <a:rPr lang="en-US" altLang="zh-CN" dirty="0" err="1"/>
              <a:t>tx</a:t>
            </a:r>
            <a:r>
              <a:rPr lang="en-US" altLang="zh-CN" dirty="0"/>
              <a:t>, number ty)</a:t>
            </a:r>
            <a:r>
              <a:rPr lang="zh-CN" altLang="en-US" dirty="0"/>
              <a:t>：平移变换。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6】</a:t>
            </a:r>
            <a:r>
              <a:rPr lang="zh-CN" altLang="en-US" dirty="0" smtClean="0">
                <a:cs typeface="Times New Roman" panose="02020603050405020304" pitchFamily="18" charset="0"/>
              </a:rPr>
              <a:t>罗盘动画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75779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165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设计罗盘界面布局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4915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76263" y="2754313"/>
            <a:ext cx="4406900" cy="1925637"/>
            <a:chOff x="575469" y="3032027"/>
            <a:chExt cx="4406900" cy="1925358"/>
          </a:xfrm>
        </p:grpSpPr>
        <p:sp>
          <p:nvSpPr>
            <p:cNvPr id="49162" name="文本框 7"/>
            <p:cNvSpPr txBox="1">
              <a:spLocks noChangeArrowheads="1"/>
            </p:cNvSpPr>
            <p:nvPr/>
          </p:nvSpPr>
          <p:spPr bwMode="auto">
            <a:xfrm>
              <a:off x="575469" y="3387725"/>
              <a:ext cx="4406900" cy="1569660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&lt;image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src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="../images/77.png" animation="{{animation}}"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catchtouchstart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="start"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catchtouchend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="end"&gt;&lt;/image&gt;</a:t>
              </a:r>
            </a:p>
          </p:txBody>
        </p:sp>
        <p:sp>
          <p:nvSpPr>
            <p:cNvPr id="49163" name="圆角矩形 15"/>
            <p:cNvSpPr>
              <a:spLocks noChangeArrowheads="1"/>
            </p:cNvSpPr>
            <p:nvPr/>
          </p:nvSpPr>
          <p:spPr bwMode="auto">
            <a:xfrm>
              <a:off x="2778919" y="3032027"/>
              <a:ext cx="1758950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/>
                <a:t>compass.wxml</a:t>
              </a:r>
            </a:p>
          </p:txBody>
        </p:sp>
      </p:grpSp>
      <p:cxnSp>
        <p:nvCxnSpPr>
          <p:cNvPr id="17" name="直接箭头连接符 21"/>
          <p:cNvCxnSpPr>
            <a:cxnSpLocks noChangeShapeType="1"/>
          </p:cNvCxnSpPr>
          <p:nvPr/>
        </p:nvCxnSpPr>
        <p:spPr bwMode="auto">
          <a:xfrm>
            <a:off x="4983163" y="3600450"/>
            <a:ext cx="917575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5900738" y="2408238"/>
            <a:ext cx="2082800" cy="3676650"/>
            <a:chOff x="5901267" y="2778125"/>
            <a:chExt cx="2082800" cy="3677231"/>
          </a:xfrm>
        </p:grpSpPr>
        <p:pic>
          <p:nvPicPr>
            <p:cNvPr id="49160" name="Picture 2" descr="无标胜多负少题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1267" y="2778125"/>
              <a:ext cx="2082800" cy="3677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1" name="圆角矩形 24"/>
            <p:cNvSpPr>
              <a:spLocks noChangeArrowheads="1"/>
            </p:cNvSpPr>
            <p:nvPr/>
          </p:nvSpPr>
          <p:spPr bwMode="auto">
            <a:xfrm rot="5400000">
              <a:off x="6353772" y="3207252"/>
              <a:ext cx="1145079" cy="116109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ACE6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6】</a:t>
            </a:r>
            <a:r>
              <a:rPr lang="zh-CN" altLang="en-US" dirty="0" smtClean="0">
                <a:cs typeface="Times New Roman" panose="02020603050405020304" pitchFamily="18" charset="0"/>
              </a:rPr>
              <a:t>罗盘动画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51203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213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设计罗盘界面布局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5120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cxnSp>
        <p:nvCxnSpPr>
          <p:cNvPr id="11" name="直接箭头连接符 21"/>
          <p:cNvCxnSpPr>
            <a:cxnSpLocks noChangeShapeType="1"/>
          </p:cNvCxnSpPr>
          <p:nvPr/>
        </p:nvCxnSpPr>
        <p:spPr bwMode="auto">
          <a:xfrm>
            <a:off x="6281738" y="4421188"/>
            <a:ext cx="550862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6832600" y="2246313"/>
            <a:ext cx="2082800" cy="3676650"/>
            <a:chOff x="5901267" y="2778125"/>
            <a:chExt cx="2082800" cy="3677231"/>
          </a:xfrm>
        </p:grpSpPr>
        <p:pic>
          <p:nvPicPr>
            <p:cNvPr id="51210" name="Picture 2" descr="无标胜多负少题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1267" y="2778125"/>
              <a:ext cx="2082800" cy="3677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1" name="圆角矩形 24"/>
            <p:cNvSpPr>
              <a:spLocks noChangeArrowheads="1"/>
            </p:cNvSpPr>
            <p:nvPr/>
          </p:nvSpPr>
          <p:spPr bwMode="auto">
            <a:xfrm rot="5400000">
              <a:off x="6172873" y="4493302"/>
              <a:ext cx="1569220" cy="1951569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ACE6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82588" y="1887538"/>
            <a:ext cx="5899150" cy="4513262"/>
            <a:chOff x="381867" y="1677890"/>
            <a:chExt cx="5900400" cy="4513328"/>
          </a:xfrm>
        </p:grpSpPr>
        <p:sp>
          <p:nvSpPr>
            <p:cNvPr id="51208" name="文本框 7"/>
            <p:cNvSpPr txBox="1">
              <a:spLocks noChangeArrowheads="1"/>
            </p:cNvSpPr>
            <p:nvPr/>
          </p:nvSpPr>
          <p:spPr bwMode="auto">
            <a:xfrm>
              <a:off x="381867" y="2036234"/>
              <a:ext cx="5900400" cy="4154984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&lt;button bindtap="rotate"&gt;</a:t>
              </a:r>
              <a:r>
                <a:rPr lang="zh-CN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旋转</a:t>
              </a: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&lt;button bindtap="scale"&gt;</a:t>
              </a:r>
              <a:r>
                <a:rPr lang="zh-CN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缩放</a:t>
              </a: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&lt;button bindtap="translate"&gt;</a:t>
              </a:r>
              <a:r>
                <a:rPr lang="zh-CN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&lt;button bindtap="skew"&gt;</a:t>
              </a:r>
              <a:r>
                <a:rPr lang="zh-CN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倾斜</a:t>
              </a: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&lt;button bindtap="rotateAndScale"&gt;</a:t>
              </a:r>
              <a:r>
                <a:rPr lang="zh-CN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旋转并缩放</a:t>
              </a: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&lt;button bindtap="rotateThenScale"&gt;</a:t>
              </a:r>
              <a:r>
                <a:rPr lang="zh-CN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旋转后缩放</a:t>
              </a: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&lt;button bindtap="all"&gt;</a:t>
              </a:r>
              <a:r>
                <a:rPr lang="zh-CN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同时展示全部</a:t>
              </a: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&lt;button bindtap="allOrder"&gt;</a:t>
              </a:r>
              <a:r>
                <a:rPr lang="zh-CN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按顺序展示全部</a:t>
              </a: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&lt;button bindtap="reset"&gt;</a:t>
              </a:r>
              <a:r>
                <a:rPr lang="zh-CN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回到原始状态</a:t>
              </a: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209" name="圆角矩形 16"/>
            <p:cNvSpPr>
              <a:spLocks noChangeArrowheads="1"/>
            </p:cNvSpPr>
            <p:nvPr/>
          </p:nvSpPr>
          <p:spPr bwMode="auto">
            <a:xfrm>
              <a:off x="4251325" y="1677890"/>
              <a:ext cx="1758950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/>
                <a:t>compass.wxml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6】</a:t>
            </a:r>
            <a:r>
              <a:rPr lang="zh-CN" altLang="en-US" dirty="0" smtClean="0">
                <a:cs typeface="Times New Roman" panose="02020603050405020304" pitchFamily="18" charset="0"/>
              </a:rPr>
              <a:t>罗盘动画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79875" name="组合 5"/>
          <p:cNvGrpSpPr>
            <a:grpSpLocks/>
          </p:cNvGrpSpPr>
          <p:nvPr/>
        </p:nvGrpSpPr>
        <p:grpSpPr bwMode="auto">
          <a:xfrm>
            <a:off x="-3175" y="1265238"/>
            <a:ext cx="7859713" cy="628650"/>
            <a:chOff x="-3176" y="1265272"/>
            <a:chExt cx="7860242" cy="62867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32" name="TextBox 19"/>
            <p:cNvSpPr txBox="1">
              <a:spLocks noChangeArrowheads="1"/>
            </p:cNvSpPr>
            <p:nvPr/>
          </p:nvSpPr>
          <p:spPr bwMode="auto">
            <a:xfrm>
              <a:off x="427066" y="1493881"/>
              <a:ext cx="7430000" cy="400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dirty="0" smtClean="0"/>
                <a:t>  </a:t>
              </a:r>
              <a:r>
                <a:rPr lang="zh-CN" altLang="en-US" sz="2000" b="1" dirty="0" smtClean="0">
                  <a:solidFill>
                    <a:srgbClr val="808080"/>
                  </a:solidFill>
                  <a:ea typeface="微软雅黑" panose="020B0503020204020204" pitchFamily="34" charset="-122"/>
                </a:rPr>
                <a:t>手指触摸旋转罗盘</a:t>
              </a:r>
              <a:endParaRPr lang="en-US" altLang="zh-CN" sz="2000" b="1" dirty="0" smtClean="0">
                <a:solidFill>
                  <a:srgbClr val="80808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5325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47700" y="2098675"/>
            <a:ext cx="7929563" cy="3657600"/>
            <a:chOff x="647700" y="2394813"/>
            <a:chExt cx="7929563" cy="3657733"/>
          </a:xfrm>
        </p:grpSpPr>
        <p:sp>
          <p:nvSpPr>
            <p:cNvPr id="53254" name="文本框 7"/>
            <p:cNvSpPr txBox="1">
              <a:spLocks noChangeArrowheads="1"/>
            </p:cNvSpPr>
            <p:nvPr/>
          </p:nvSpPr>
          <p:spPr bwMode="auto">
            <a:xfrm>
              <a:off x="647700" y="2679700"/>
              <a:ext cx="7929563" cy="3372846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var animation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var angle = 0    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var x1, y1, x3, y3</a:t>
              </a: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判断坐标系是顺时针还是逆时针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function judgeturn(x1, y1, x3, y3) {</a:t>
              </a: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var x2 = 150</a:t>
              </a: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var y2 = 150</a:t>
              </a: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return !((x2 - x1) * (y3 - y2) - (y2 - y1) * (x3 - x2) &gt; 0)</a:t>
              </a: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</a:t>
              </a:r>
              <a:endPara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255" name="圆角矩形 10"/>
            <p:cNvSpPr>
              <a:spLocks noChangeArrowheads="1"/>
            </p:cNvSpPr>
            <p:nvPr/>
          </p:nvSpPr>
          <p:spPr bwMode="auto">
            <a:xfrm>
              <a:off x="6180667" y="2394813"/>
              <a:ext cx="1758950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/>
                <a:t>compass.js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6】</a:t>
            </a:r>
            <a:r>
              <a:rPr lang="zh-CN" altLang="en-US" dirty="0" smtClean="0">
                <a:cs typeface="Times New Roman" panose="02020603050405020304" pitchFamily="18" charset="0"/>
              </a:rPr>
              <a:t>罗盘动画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55299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5310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手指触摸旋转罗盘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5530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2420938" y="2457450"/>
            <a:ext cx="5765800" cy="341630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onShow: function() 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animation = wx.createAnimation({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duration: 1000,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timingFunction: 'ease',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})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start: function(e) {  x1 = e.touches[0].clientX ; y1 = e.touches[0].clientY  },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end: function(e) {  }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302" name="圆角矩形 14"/>
          <p:cNvSpPr>
            <a:spLocks noChangeArrowheads="1"/>
          </p:cNvSpPr>
          <p:nvPr/>
        </p:nvSpPr>
        <p:spPr bwMode="auto">
          <a:xfrm>
            <a:off x="4757738" y="2125663"/>
            <a:ext cx="1758950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/>
              <a:t>compass.js</a:t>
            </a:r>
          </a:p>
        </p:txBody>
      </p:sp>
      <p:cxnSp>
        <p:nvCxnSpPr>
          <p:cNvPr id="16" name="直接箭头连接符 21"/>
          <p:cNvCxnSpPr>
            <a:cxnSpLocks noChangeShapeType="1"/>
          </p:cNvCxnSpPr>
          <p:nvPr/>
        </p:nvCxnSpPr>
        <p:spPr bwMode="auto">
          <a:xfrm flipH="1">
            <a:off x="1873250" y="2693988"/>
            <a:ext cx="503238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682625" y="2457450"/>
            <a:ext cx="1217613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/>
              <a:t>创建动画</a:t>
            </a:r>
            <a:endParaRPr lang="en-US" altLang="zh-CN"/>
          </a:p>
        </p:txBody>
      </p:sp>
      <p:cxnSp>
        <p:nvCxnSpPr>
          <p:cNvPr id="20" name="直接箭头连接符 21"/>
          <p:cNvCxnSpPr>
            <a:cxnSpLocks noChangeShapeType="1"/>
          </p:cNvCxnSpPr>
          <p:nvPr/>
        </p:nvCxnSpPr>
        <p:spPr bwMode="auto">
          <a:xfrm flipH="1">
            <a:off x="1884363" y="4891088"/>
            <a:ext cx="50323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685800" y="4654550"/>
            <a:ext cx="1216025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滑动开始</a:t>
            </a:r>
            <a:endParaRPr lang="en-US" altLang="zh-CN" dirty="0"/>
          </a:p>
        </p:txBody>
      </p: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 flipH="1">
            <a:off x="1897063" y="5673725"/>
            <a:ext cx="50323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698500" y="5437188"/>
            <a:ext cx="1216025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/>
              <a:t>滑动结束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1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目录</a:t>
            </a:r>
            <a:endParaRPr lang="zh-CN" altLang="en-US" smtClean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751138" y="2533650"/>
            <a:ext cx="4956175" cy="954088"/>
            <a:chOff x="2751138" y="2846388"/>
            <a:chExt cx="4956175" cy="954087"/>
          </a:xfrm>
        </p:grpSpPr>
        <p:cxnSp>
          <p:nvCxnSpPr>
            <p:cNvPr id="7202" name="直接连接符 4"/>
            <p:cNvCxnSpPr>
              <a:cxnSpLocks noChangeShapeType="1"/>
            </p:cNvCxnSpPr>
            <p:nvPr/>
          </p:nvCxnSpPr>
          <p:spPr bwMode="auto">
            <a:xfrm>
              <a:off x="3873500" y="3349625"/>
              <a:ext cx="3833813" cy="0"/>
            </a:xfrm>
            <a:prstGeom prst="line">
              <a:avLst/>
            </a:prstGeom>
            <a:noFill/>
            <a:ln w="3175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203" name="组合 2"/>
            <p:cNvGrpSpPr>
              <a:grpSpLocks/>
            </p:cNvGrpSpPr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7204" name="TextBox 126">
                <a:hlinkClick r:id="rId2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altLang="zh-CN" u="sng">
                    <a:solidFill>
                      <a:srgbClr val="D9D9D9"/>
                    </a:solidFill>
                    <a:latin typeface="微软雅黑" pitchFamily="34" charset="-122"/>
                    <a:ea typeface="微软雅黑" pitchFamily="34" charset="-122"/>
                  </a:rPr>
                  <a:t>☞</a:t>
                </a:r>
                <a:r>
                  <a:rPr lang="zh-CN" altLang="en-US" u="sng">
                    <a:solidFill>
                      <a:srgbClr val="D9D9D9"/>
                    </a:solidFill>
                    <a:latin typeface="微软雅黑" pitchFamily="34" charset="-122"/>
                    <a:ea typeface="微软雅黑" pitchFamily="34" charset="-122"/>
                  </a:rPr>
                  <a:t>点击查看本节相关知识点</a:t>
                </a:r>
              </a:p>
            </p:txBody>
          </p:sp>
          <p:sp>
            <p:nvSpPr>
              <p:cNvPr id="7205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282801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altLang="zh-CN" sz="2400">
                    <a:solidFill>
                      <a:srgbClr val="1369B2"/>
                    </a:solidFill>
                    <a:latin typeface="微软雅黑" pitchFamily="34" charset="-122"/>
                    <a:ea typeface="微软雅黑" pitchFamily="34" charset="-122"/>
                  </a:rPr>
                  <a:t>【</a:t>
                </a:r>
                <a:r>
                  <a:rPr lang="zh-CN" altLang="en-US" sz="2400">
                    <a:solidFill>
                      <a:srgbClr val="1369B2"/>
                    </a:solidFill>
                    <a:latin typeface="微软雅黑" pitchFamily="34" charset="-122"/>
                    <a:ea typeface="微软雅黑" pitchFamily="34" charset="-122"/>
                  </a:rPr>
                  <a:t>案例</a:t>
                </a:r>
                <a:r>
                  <a:rPr lang="en-US" altLang="zh-CN" sz="2400">
                    <a:solidFill>
                      <a:srgbClr val="1369B2"/>
                    </a:solidFill>
                    <a:latin typeface="微软雅黑" pitchFamily="34" charset="-122"/>
                    <a:ea typeface="微软雅黑" pitchFamily="34" charset="-122"/>
                  </a:rPr>
                  <a:t>6】</a:t>
                </a:r>
                <a:r>
                  <a:rPr lang="zh-CN" altLang="en-US" sz="2400">
                    <a:solidFill>
                      <a:srgbClr val="1369B2"/>
                    </a:solidFill>
                    <a:latin typeface="微软雅黑" pitchFamily="34" charset="-122"/>
                    <a:ea typeface="微软雅黑" pitchFamily="34" charset="-122"/>
                  </a:rPr>
                  <a:t>罗盘动画</a:t>
                </a:r>
              </a:p>
            </p:txBody>
          </p:sp>
          <p:grpSp>
            <p:nvGrpSpPr>
              <p:cNvPr id="7206" name="组合 111"/>
              <p:cNvGrpSpPr>
                <a:grpSpLocks/>
              </p:cNvGrpSpPr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7207" name="组合 112"/>
                <p:cNvGrpSpPr>
                  <a:grpSpLocks/>
                </p:cNvGrpSpPr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10" name="圆角矩形 9"/>
                  <p:cNvSpPr/>
                  <p:nvPr/>
                </p:nvSpPr>
                <p:spPr>
                  <a:xfrm>
                    <a:off x="1907301" y="1275607"/>
                    <a:ext cx="1296545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6.2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11" name="圆角矩形 10"/>
                  <p:cNvSpPr/>
                  <p:nvPr/>
                </p:nvSpPr>
                <p:spPr>
                  <a:xfrm>
                    <a:off x="1960838" y="1347496"/>
                    <a:ext cx="1189471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9" name="圆角矩形 5"/>
                <p:cNvSpPr/>
                <p:nvPr/>
              </p:nvSpPr>
              <p:spPr>
                <a:xfrm>
                  <a:off x="1855903" y="2060254"/>
                  <a:ext cx="1294218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704975" y="3876675"/>
            <a:ext cx="4757738" cy="952500"/>
            <a:chOff x="1704975" y="4440238"/>
            <a:chExt cx="4757175" cy="952500"/>
          </a:xfrm>
        </p:grpSpPr>
        <p:sp>
          <p:nvSpPr>
            <p:cNvPr id="7193" name="TextBox 12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703513" y="4922838"/>
              <a:ext cx="35258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 u="sng">
                  <a:solidFill>
                    <a:srgbClr val="D9D9D9"/>
                  </a:solidFill>
                  <a:latin typeface="微软雅黑" pitchFamily="34" charset="-122"/>
                  <a:ea typeface="微软雅黑" pitchFamily="34" charset="-122"/>
                </a:rPr>
                <a:t>☞</a:t>
              </a:r>
              <a:r>
                <a:rPr lang="zh-CN" altLang="en-US" u="sng">
                  <a:solidFill>
                    <a:srgbClr val="D9D9D9"/>
                  </a:solidFill>
                  <a:latin typeface="微软雅黑" pitchFamily="34" charset="-122"/>
                  <a:ea typeface="微软雅黑" pitchFamily="34" charset="-122"/>
                </a:rPr>
                <a:t>点击查看本节相关知识点</a:t>
              </a:r>
            </a:p>
          </p:txBody>
        </p:sp>
        <p:grpSp>
          <p:nvGrpSpPr>
            <p:cNvPr id="7194" name="4.1"/>
            <p:cNvGrpSpPr>
              <a:grpSpLocks/>
            </p:cNvGrpSpPr>
            <p:nvPr/>
          </p:nvGrpSpPr>
          <p:grpSpPr bwMode="auto">
            <a:xfrm>
              <a:off x="1704975" y="4440238"/>
              <a:ext cx="4757175" cy="952500"/>
              <a:chOff x="1711765" y="1263328"/>
              <a:chExt cx="4757020" cy="952284"/>
            </a:xfrm>
          </p:grpSpPr>
          <p:grpSp>
            <p:nvGrpSpPr>
              <p:cNvPr id="7195" name="组合 29"/>
              <p:cNvGrpSpPr>
                <a:grpSpLocks/>
              </p:cNvGrpSpPr>
              <p:nvPr/>
            </p:nvGrpSpPr>
            <p:grpSpPr bwMode="auto">
              <a:xfrm rot="-12767">
                <a:off x="1711765" y="1263328"/>
                <a:ext cx="884879" cy="952284"/>
                <a:chOff x="1936620" y="1275606"/>
                <a:chExt cx="1296876" cy="1728192"/>
              </a:xfrm>
            </p:grpSpPr>
            <p:grpSp>
              <p:nvGrpSpPr>
                <p:cNvPr id="7198" name="组合 31"/>
                <p:cNvGrpSpPr>
                  <a:grpSpLocks/>
                </p:cNvGrpSpPr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31" name="圆角矩形 30"/>
                  <p:cNvSpPr/>
                  <p:nvPr/>
                </p:nvSpPr>
                <p:spPr>
                  <a:xfrm>
                    <a:off x="1907704" y="1275603"/>
                    <a:ext cx="1295740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6.3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32" name="圆角矩形 31"/>
                  <p:cNvSpPr/>
                  <p:nvPr/>
                </p:nvSpPr>
                <p:spPr>
                  <a:xfrm>
                    <a:off x="1961209" y="1347612"/>
                    <a:ext cx="1188730" cy="1584176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30" name="圆角矩形 5"/>
                <p:cNvSpPr/>
                <p:nvPr/>
              </p:nvSpPr>
              <p:spPr>
                <a:xfrm>
                  <a:off x="1923819" y="2061603"/>
                  <a:ext cx="1177099" cy="936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cxnSp>
            <p:nvCxnSpPr>
              <p:cNvPr id="7196" name="直接连接符 26"/>
              <p:cNvCxnSpPr>
                <a:cxnSpLocks noChangeShapeType="1"/>
              </p:cNvCxnSpPr>
              <p:nvPr/>
            </p:nvCxnSpPr>
            <p:spPr bwMode="auto">
              <a:xfrm>
                <a:off x="2810279" y="1760102"/>
                <a:ext cx="3313005" cy="0"/>
              </a:xfrm>
              <a:prstGeom prst="line">
                <a:avLst/>
              </a:prstGeom>
              <a:noFill/>
              <a:ln w="3175">
                <a:solidFill>
                  <a:srgbClr val="7F7F7F"/>
                </a:solidFill>
                <a:prstDash val="sysDot"/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197" name="矩形 35"/>
              <p:cNvSpPr>
                <a:spLocks noChangeArrowheads="1"/>
              </p:cNvSpPr>
              <p:nvPr/>
            </p:nvSpPr>
            <p:spPr bwMode="auto">
              <a:xfrm>
                <a:off x="2717559" y="1286488"/>
                <a:ext cx="3751226" cy="46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altLang="zh-CN" sz="2400">
                    <a:solidFill>
                      <a:srgbClr val="1369B2"/>
                    </a:solidFill>
                    <a:latin typeface="微软雅黑" pitchFamily="34" charset="-122"/>
                    <a:ea typeface="微软雅黑" pitchFamily="34" charset="-122"/>
                  </a:rPr>
                  <a:t>【</a:t>
                </a:r>
                <a:r>
                  <a:rPr lang="zh-CN" altLang="en-US" sz="2400">
                    <a:solidFill>
                      <a:srgbClr val="1369B2"/>
                    </a:solidFill>
                    <a:latin typeface="微软雅黑" pitchFamily="34" charset="-122"/>
                    <a:ea typeface="微软雅黑" pitchFamily="34" charset="-122"/>
                  </a:rPr>
                  <a:t>案例</a:t>
                </a:r>
                <a:r>
                  <a:rPr lang="en-US" altLang="zh-CN" sz="2400">
                    <a:solidFill>
                      <a:srgbClr val="1369B2"/>
                    </a:solidFill>
                    <a:latin typeface="微软雅黑" pitchFamily="34" charset="-122"/>
                    <a:ea typeface="微软雅黑" pitchFamily="34" charset="-122"/>
                  </a:rPr>
                  <a:t>7】</a:t>
                </a:r>
                <a:r>
                  <a:rPr lang="zh-CN" altLang="en-US" sz="2400">
                    <a:solidFill>
                      <a:srgbClr val="1369B2"/>
                    </a:solidFill>
                    <a:latin typeface="微软雅黑" pitchFamily="34" charset="-122"/>
                    <a:ea typeface="微软雅黑" pitchFamily="34" charset="-122"/>
                  </a:rPr>
                  <a:t>文件上传与下载</a:t>
                </a:r>
              </a:p>
            </p:txBody>
          </p:sp>
        </p:grp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1692275" y="1276350"/>
            <a:ext cx="4956175" cy="954088"/>
            <a:chOff x="2751138" y="2846388"/>
            <a:chExt cx="4956175" cy="954087"/>
          </a:xfrm>
        </p:grpSpPr>
        <p:cxnSp>
          <p:nvCxnSpPr>
            <p:cNvPr id="7184" name="直接连接符 45"/>
            <p:cNvCxnSpPr>
              <a:cxnSpLocks noChangeShapeType="1"/>
            </p:cNvCxnSpPr>
            <p:nvPr/>
          </p:nvCxnSpPr>
          <p:spPr bwMode="auto">
            <a:xfrm>
              <a:off x="3873501" y="3349625"/>
              <a:ext cx="3833812" cy="0"/>
            </a:xfrm>
            <a:prstGeom prst="line">
              <a:avLst/>
            </a:prstGeom>
            <a:noFill/>
            <a:ln w="3175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185" name="组合 46"/>
            <p:cNvGrpSpPr>
              <a:grpSpLocks/>
            </p:cNvGrpSpPr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7186" name="TextBox 126">
                <a:hlinkClick r:id="rId4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altLang="zh-CN" u="sng">
                    <a:solidFill>
                      <a:srgbClr val="D9D9D9"/>
                    </a:solidFill>
                    <a:latin typeface="微软雅黑" pitchFamily="34" charset="-122"/>
                    <a:ea typeface="微软雅黑" pitchFamily="34" charset="-122"/>
                  </a:rPr>
                  <a:t>☞</a:t>
                </a:r>
                <a:r>
                  <a:rPr lang="zh-CN" altLang="en-US" u="sng">
                    <a:solidFill>
                      <a:srgbClr val="D9D9D9"/>
                    </a:solidFill>
                    <a:latin typeface="微软雅黑" pitchFamily="34" charset="-122"/>
                    <a:ea typeface="微软雅黑" pitchFamily="34" charset="-122"/>
                  </a:rPr>
                  <a:t>点击查看本节相关知识点</a:t>
                </a:r>
              </a:p>
            </p:txBody>
          </p:sp>
          <p:sp>
            <p:nvSpPr>
              <p:cNvPr id="7187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282801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altLang="zh-CN" sz="2400">
                    <a:solidFill>
                      <a:srgbClr val="1369B2"/>
                    </a:solidFill>
                    <a:latin typeface="微软雅黑" pitchFamily="34" charset="-122"/>
                    <a:ea typeface="微软雅黑" pitchFamily="34" charset="-122"/>
                  </a:rPr>
                  <a:t>【</a:t>
                </a:r>
                <a:r>
                  <a:rPr lang="zh-CN" altLang="en-US" sz="2400">
                    <a:solidFill>
                      <a:srgbClr val="1369B2"/>
                    </a:solidFill>
                    <a:latin typeface="微软雅黑" pitchFamily="34" charset="-122"/>
                    <a:ea typeface="微软雅黑" pitchFamily="34" charset="-122"/>
                  </a:rPr>
                  <a:t>案例</a:t>
                </a:r>
                <a:r>
                  <a:rPr lang="en-US" altLang="zh-CN" sz="2400">
                    <a:solidFill>
                      <a:srgbClr val="1369B2"/>
                    </a:solidFill>
                    <a:latin typeface="微软雅黑" pitchFamily="34" charset="-122"/>
                    <a:ea typeface="微软雅黑" pitchFamily="34" charset="-122"/>
                  </a:rPr>
                  <a:t>5】</a:t>
                </a:r>
                <a:r>
                  <a:rPr lang="zh-CN" altLang="en-US" sz="2400">
                    <a:solidFill>
                      <a:srgbClr val="1369B2"/>
                    </a:solidFill>
                    <a:latin typeface="微软雅黑" pitchFamily="34" charset="-122"/>
                    <a:ea typeface="微软雅黑" pitchFamily="34" charset="-122"/>
                  </a:rPr>
                  <a:t>模拟时钟</a:t>
                </a:r>
              </a:p>
            </p:txBody>
          </p:sp>
          <p:grpSp>
            <p:nvGrpSpPr>
              <p:cNvPr id="7188" name="组合 111"/>
              <p:cNvGrpSpPr>
                <a:grpSpLocks/>
              </p:cNvGrpSpPr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7189" name="组合 112"/>
                <p:cNvGrpSpPr>
                  <a:grpSpLocks/>
                </p:cNvGrpSpPr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53" name="圆角矩形 52"/>
                  <p:cNvSpPr/>
                  <p:nvPr/>
                </p:nvSpPr>
                <p:spPr>
                  <a:xfrm>
                    <a:off x="1907301" y="1275607"/>
                    <a:ext cx="1296547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6.1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54" name="圆角矩形 53"/>
                  <p:cNvSpPr/>
                  <p:nvPr/>
                </p:nvSpPr>
                <p:spPr>
                  <a:xfrm>
                    <a:off x="1960839" y="1347496"/>
                    <a:ext cx="1189470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52" name="圆角矩形 5"/>
                <p:cNvSpPr/>
                <p:nvPr/>
              </p:nvSpPr>
              <p:spPr>
                <a:xfrm>
                  <a:off x="1855903" y="2060254"/>
                  <a:ext cx="1294218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2757488" y="5172075"/>
            <a:ext cx="4956175" cy="954088"/>
            <a:chOff x="2751138" y="2846388"/>
            <a:chExt cx="4956175" cy="954087"/>
          </a:xfrm>
        </p:grpSpPr>
        <p:cxnSp>
          <p:nvCxnSpPr>
            <p:cNvPr id="7175" name="直接连接符 45"/>
            <p:cNvCxnSpPr>
              <a:cxnSpLocks noChangeShapeType="1"/>
            </p:cNvCxnSpPr>
            <p:nvPr/>
          </p:nvCxnSpPr>
          <p:spPr bwMode="auto">
            <a:xfrm>
              <a:off x="3873501" y="3349625"/>
              <a:ext cx="3833812" cy="0"/>
            </a:xfrm>
            <a:prstGeom prst="line">
              <a:avLst/>
            </a:prstGeom>
            <a:noFill/>
            <a:ln w="3175">
              <a:solidFill>
                <a:srgbClr val="7F7F7F"/>
              </a:solidFill>
              <a:prstDash val="sysDot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176" name="组合 46"/>
            <p:cNvGrpSpPr>
              <a:grpSpLocks/>
            </p:cNvGrpSpPr>
            <p:nvPr/>
          </p:nvGrpSpPr>
          <p:grpSpPr bwMode="auto">
            <a:xfrm>
              <a:off x="2751138" y="2846388"/>
              <a:ext cx="4430712" cy="954087"/>
              <a:chOff x="2751138" y="2846388"/>
              <a:chExt cx="4430712" cy="954087"/>
            </a:xfrm>
          </p:grpSpPr>
          <p:sp>
            <p:nvSpPr>
              <p:cNvPr id="7177" name="TextBox 126">
                <a:hlinkClick r:id="rId5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3802063" y="3368675"/>
                <a:ext cx="3379787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altLang="zh-CN" u="sng">
                    <a:solidFill>
                      <a:srgbClr val="D9D9D9"/>
                    </a:solidFill>
                    <a:latin typeface="微软雅黑" pitchFamily="34" charset="-122"/>
                    <a:ea typeface="微软雅黑" pitchFamily="34" charset="-122"/>
                  </a:rPr>
                  <a:t>☞</a:t>
                </a:r>
                <a:r>
                  <a:rPr lang="zh-CN" altLang="en-US" u="sng">
                    <a:solidFill>
                      <a:srgbClr val="D9D9D9"/>
                    </a:solidFill>
                    <a:latin typeface="微软雅黑" pitchFamily="34" charset="-122"/>
                    <a:ea typeface="微软雅黑" pitchFamily="34" charset="-122"/>
                  </a:rPr>
                  <a:t>点击查看本节相关知识点</a:t>
                </a:r>
              </a:p>
            </p:txBody>
          </p:sp>
          <p:sp>
            <p:nvSpPr>
              <p:cNvPr id="7178" name="矩形 36"/>
              <p:cNvSpPr>
                <a:spLocks noChangeArrowheads="1"/>
              </p:cNvSpPr>
              <p:nvPr/>
            </p:nvSpPr>
            <p:spPr bwMode="auto">
              <a:xfrm flipH="1">
                <a:off x="3676650" y="2846388"/>
                <a:ext cx="344336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Font typeface="Arial" pitchFamily="34" charset="0"/>
                  <a:buNone/>
                </a:pPr>
                <a:r>
                  <a:rPr lang="en-US" altLang="zh-CN" sz="2400">
                    <a:solidFill>
                      <a:srgbClr val="1369B2"/>
                    </a:solidFill>
                    <a:latin typeface="微软雅黑" pitchFamily="34" charset="-122"/>
                    <a:ea typeface="微软雅黑" pitchFamily="34" charset="-122"/>
                  </a:rPr>
                  <a:t>【</a:t>
                </a:r>
                <a:r>
                  <a:rPr lang="zh-CN" altLang="en-US" sz="2400">
                    <a:solidFill>
                      <a:srgbClr val="1369B2"/>
                    </a:solidFill>
                    <a:latin typeface="微软雅黑" pitchFamily="34" charset="-122"/>
                    <a:ea typeface="微软雅黑" pitchFamily="34" charset="-122"/>
                  </a:rPr>
                  <a:t>案例</a:t>
                </a:r>
                <a:r>
                  <a:rPr lang="en-US" altLang="zh-CN" sz="2400">
                    <a:solidFill>
                      <a:srgbClr val="1369B2"/>
                    </a:solidFill>
                    <a:latin typeface="微软雅黑" pitchFamily="34" charset="-122"/>
                    <a:ea typeface="微软雅黑" pitchFamily="34" charset="-122"/>
                  </a:rPr>
                  <a:t>8】</a:t>
                </a:r>
                <a:r>
                  <a:rPr lang="zh-CN" altLang="en-US" sz="2400">
                    <a:solidFill>
                      <a:srgbClr val="1369B2"/>
                    </a:solidFill>
                    <a:latin typeface="微软雅黑" pitchFamily="34" charset="-122"/>
                    <a:ea typeface="微软雅黑" pitchFamily="34" charset="-122"/>
                  </a:rPr>
                  <a:t>在线聊天系统</a:t>
                </a:r>
              </a:p>
            </p:txBody>
          </p:sp>
          <p:grpSp>
            <p:nvGrpSpPr>
              <p:cNvPr id="7179" name="组合 111"/>
              <p:cNvGrpSpPr>
                <a:grpSpLocks/>
              </p:cNvGrpSpPr>
              <p:nvPr/>
            </p:nvGrpSpPr>
            <p:grpSpPr bwMode="auto">
              <a:xfrm rot="-12767">
                <a:off x="2751138" y="2846388"/>
                <a:ext cx="884237" cy="954087"/>
                <a:chOff x="1936217" y="1275606"/>
                <a:chExt cx="1296545" cy="1728192"/>
              </a:xfrm>
            </p:grpSpPr>
            <p:grpSp>
              <p:nvGrpSpPr>
                <p:cNvPr id="7180" name="组合 112"/>
                <p:cNvGrpSpPr>
                  <a:grpSpLocks/>
                </p:cNvGrpSpPr>
                <p:nvPr/>
              </p:nvGrpSpPr>
              <p:grpSpPr bwMode="auto">
                <a:xfrm>
                  <a:off x="1936620" y="1275606"/>
                  <a:ext cx="1296142" cy="1728192"/>
                  <a:chOff x="1907704" y="1275606"/>
                  <a:chExt cx="1296142" cy="1728192"/>
                </a:xfrm>
              </p:grpSpPr>
              <p:sp>
                <p:nvSpPr>
                  <p:cNvPr id="41" name="圆角矩形 40"/>
                  <p:cNvSpPr/>
                  <p:nvPr/>
                </p:nvSpPr>
                <p:spPr>
                  <a:xfrm>
                    <a:off x="1907301" y="1275607"/>
                    <a:ext cx="1296545" cy="1728192"/>
                  </a:xfrm>
                  <a:prstGeom prst="roundRect">
                    <a:avLst/>
                  </a:prstGeom>
                  <a:solidFill>
                    <a:srgbClr val="1369B2"/>
                  </a:solidFill>
                  <a:ln w="25400" cap="flat" cmpd="sng" algn="ctr">
                    <a:noFill/>
                    <a:prstDash val="solid"/>
                  </a:ln>
                  <a:effectLst>
                    <a:outerShdw blurRad="76200" dir="13500000" sy="23000" kx="1200000" algn="br" rotWithShape="0">
                      <a:prstClr val="black">
                        <a:alpha val="2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3600" b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汉仪综艺体简" panose="02010609000101010101" pitchFamily="49" charset="-122"/>
                        <a:sym typeface="+mn-ea"/>
                      </a:rPr>
                      <a:t>6.4</a:t>
                    </a:r>
                    <a:endParaRPr lang="zh-CN" altLang="en-US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  <a:sym typeface="+mn-ea"/>
                    </a:endParaRPr>
                  </a:p>
                </p:txBody>
              </p:sp>
              <p:sp>
                <p:nvSpPr>
                  <p:cNvPr id="42" name="圆角矩形 41"/>
                  <p:cNvSpPr/>
                  <p:nvPr/>
                </p:nvSpPr>
                <p:spPr>
                  <a:xfrm>
                    <a:off x="1960838" y="1347496"/>
                    <a:ext cx="1189471" cy="1584414"/>
                  </a:xfrm>
                  <a:prstGeom prst="roundRect">
                    <a:avLst/>
                  </a:prstGeom>
                  <a:noFill/>
                  <a:ln w="1587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b="1" kern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endParaRPr>
                  </a:p>
                </p:txBody>
              </p:sp>
            </p:grpSp>
            <p:sp>
              <p:nvSpPr>
                <p:cNvPr id="40" name="圆角矩形 5"/>
                <p:cNvSpPr/>
                <p:nvPr/>
              </p:nvSpPr>
              <p:spPr>
                <a:xfrm>
                  <a:off x="1855903" y="2060254"/>
                  <a:ext cx="1294218" cy="937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867" h="936362">
                      <a:moveTo>
                        <a:pt x="0" y="0"/>
                      </a:moveTo>
                      <a:lnTo>
                        <a:pt x="1292867" y="752847"/>
                      </a:lnTo>
                      <a:cubicBezTo>
                        <a:pt x="1277961" y="856795"/>
                        <a:pt x="1188330" y="936362"/>
                        <a:pt x="1080116" y="936362"/>
                      </a:cubicBezTo>
                      <a:lnTo>
                        <a:pt x="216028" y="936362"/>
                      </a:lnTo>
                      <a:cubicBezTo>
                        <a:pt x="96719" y="936362"/>
                        <a:pt x="0" y="839643"/>
                        <a:pt x="0" y="720334"/>
                      </a:cubicBezTo>
                      <a:close/>
                    </a:path>
                  </a:pathLst>
                </a:custGeom>
                <a:solidFill>
                  <a:sysClr val="window" lastClr="FFFFFF">
                    <a:alpha val="43000"/>
                  </a:sys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6000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1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6】</a:t>
            </a:r>
            <a:r>
              <a:rPr lang="zh-CN" altLang="en-US" dirty="0" smtClean="0">
                <a:cs typeface="Times New Roman" panose="02020603050405020304" pitchFamily="18" charset="0"/>
              </a:rPr>
              <a:t>罗盘动画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86019" name="组合 5"/>
          <p:cNvGrpSpPr>
            <a:grpSpLocks/>
          </p:cNvGrpSpPr>
          <p:nvPr/>
        </p:nvGrpSpPr>
        <p:grpSpPr bwMode="auto">
          <a:xfrm>
            <a:off x="0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7352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单击按钮操作罗盘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5734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1384301" y="2717800"/>
            <a:ext cx="5842000" cy="230822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rotate: function() 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animation.rotate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 * 720 - 360).step()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this.setData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animation: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animation.export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66738" y="2012950"/>
            <a:ext cx="80105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/>
            </a:pPr>
            <a:r>
              <a:rPr lang="zh-CN" altLang="zh-CN"/>
              <a:t>编写</a:t>
            </a:r>
            <a:r>
              <a:rPr lang="en-US" altLang="zh-CN"/>
              <a:t>rotate()</a:t>
            </a:r>
            <a:r>
              <a:rPr lang="zh-CN" altLang="zh-CN"/>
              <a:t>函数，实现从原点顺时针旋转一个角度</a:t>
            </a:r>
            <a:endParaRPr lang="en-US" altLang="zh-CN" b="1">
              <a:solidFill>
                <a:srgbClr val="00ADD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6】</a:t>
            </a:r>
            <a:r>
              <a:rPr lang="zh-CN" altLang="en-US" dirty="0" smtClean="0">
                <a:cs typeface="Times New Roman" panose="02020603050405020304" pitchFamily="18" charset="0"/>
              </a:rPr>
              <a:t>罗盘动画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59395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9400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单击按钮操作罗盘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5939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1651001" y="2679700"/>
            <a:ext cx="4876800" cy="230822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scale: function() 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animation.scale(Math.random() * 2).step()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this.setData({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animation: animation.export()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},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66738" y="2012950"/>
            <a:ext cx="80105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 startAt="2"/>
            </a:pPr>
            <a:r>
              <a:rPr lang="zh-CN" altLang="zh-CN"/>
              <a:t>编写</a:t>
            </a:r>
            <a:r>
              <a:rPr lang="en-US" altLang="zh-CN"/>
              <a:t>scale()</a:t>
            </a:r>
            <a:r>
              <a:rPr lang="zh-CN" altLang="zh-CN"/>
              <a:t>函数，实现缩放效果</a:t>
            </a:r>
            <a:endParaRPr lang="en-US" altLang="zh-CN" b="1">
              <a:solidFill>
                <a:srgbClr val="00ADD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6】</a:t>
            </a:r>
            <a:r>
              <a:rPr lang="zh-CN" altLang="en-US" dirty="0" smtClean="0">
                <a:cs typeface="Times New Roman" panose="02020603050405020304" pitchFamily="18" charset="0"/>
              </a:rPr>
              <a:t>罗盘动画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1443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448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单击按钮操作罗盘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6144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1651001" y="2679700"/>
            <a:ext cx="5245100" cy="267811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translate: function() 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animation.translate(Math.random() * 100 - 50,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Math.random() * 100 - 50).step()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this.setData({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animation: animation.export()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},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66738" y="2012950"/>
            <a:ext cx="80105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 startAt="3"/>
            </a:pPr>
            <a:r>
              <a:rPr lang="zh-CN" altLang="zh-CN"/>
              <a:t>编写</a:t>
            </a:r>
            <a:r>
              <a:rPr lang="en-US" altLang="zh-CN"/>
              <a:t>translate()</a:t>
            </a:r>
            <a:r>
              <a:rPr lang="zh-CN" altLang="zh-CN"/>
              <a:t>函数，实现平移变换</a:t>
            </a:r>
            <a:endParaRPr lang="en-US" altLang="zh-CN" b="1">
              <a:solidFill>
                <a:srgbClr val="00ADD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6】</a:t>
            </a:r>
            <a:r>
              <a:rPr lang="zh-CN" altLang="en-US" dirty="0" smtClean="0">
                <a:cs typeface="Times New Roman" panose="02020603050405020304" pitchFamily="18" charset="0"/>
              </a:rPr>
              <a:t>罗盘动画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3491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496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单击按钮操作罗盘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6349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1130301" y="2679700"/>
            <a:ext cx="7035800" cy="230822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skew: function() 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animation.skew(Math.random() * 90, Math.random() * 90).step()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this.setData({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animation: animation.export()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},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66738" y="2012950"/>
            <a:ext cx="80105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 startAt="4"/>
            </a:pPr>
            <a:r>
              <a:rPr lang="zh-CN" altLang="zh-CN"/>
              <a:t>编写</a:t>
            </a:r>
            <a:r>
              <a:rPr lang="en-US" altLang="zh-CN"/>
              <a:t>skew()</a:t>
            </a:r>
            <a:r>
              <a:rPr lang="zh-CN" altLang="zh-CN"/>
              <a:t>函数，实现对</a:t>
            </a:r>
            <a:r>
              <a:rPr lang="en-US" altLang="zh-CN"/>
              <a:t> X</a:t>
            </a:r>
            <a:r>
              <a:rPr lang="zh-CN" altLang="zh-CN"/>
              <a:t>、</a:t>
            </a:r>
            <a:r>
              <a:rPr lang="en-US" altLang="zh-CN"/>
              <a:t>Y </a:t>
            </a:r>
            <a:r>
              <a:rPr lang="zh-CN" altLang="zh-CN"/>
              <a:t>轴坐标进行倾斜</a:t>
            </a:r>
            <a:endParaRPr lang="en-US" altLang="zh-CN" b="1">
              <a:solidFill>
                <a:srgbClr val="00ADD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6】</a:t>
            </a:r>
            <a:r>
              <a:rPr lang="zh-CN" altLang="en-US" dirty="0" smtClean="0">
                <a:cs typeface="Times New Roman" panose="02020603050405020304" pitchFamily="18" charset="0"/>
              </a:rPr>
              <a:t>罗盘动画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5539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5544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单击按钮操作罗盘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6554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1663701" y="2679700"/>
            <a:ext cx="5194300" cy="304641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rotateAndScale: function() 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animation.rotate(Math.random() * 720 - 360)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.scale(Math.random() * 2)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.step()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this.setData({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animation: animation.export()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},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66738" y="2012950"/>
            <a:ext cx="80105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 startAt="5"/>
            </a:pPr>
            <a:r>
              <a:rPr lang="zh-CN" altLang="zh-CN"/>
              <a:t>编写</a:t>
            </a:r>
            <a:r>
              <a:rPr lang="en-US" altLang="zh-CN"/>
              <a:t>rotateAndScale()</a:t>
            </a:r>
            <a:r>
              <a:rPr lang="zh-CN" altLang="zh-CN"/>
              <a:t>函数，实现旋转和缩放同时进行</a:t>
            </a:r>
            <a:endParaRPr lang="en-US" altLang="zh-CN" b="1">
              <a:solidFill>
                <a:srgbClr val="00ADD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6】</a:t>
            </a:r>
            <a:r>
              <a:rPr lang="zh-CN" altLang="en-US" dirty="0" smtClean="0">
                <a:cs typeface="Times New Roman" panose="02020603050405020304" pitchFamily="18" charset="0"/>
              </a:rPr>
              <a:t>罗盘动画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7587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592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单击按钮操作罗盘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6758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1397001" y="2679700"/>
            <a:ext cx="5867400" cy="267811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rotateThenScale: function() 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animation.rotate(Math.random() * 720 - 360).step()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.scale(Math.random() * 2).step()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this.setData({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animation: animation.export()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},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66738" y="2012950"/>
            <a:ext cx="80105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 startAt="6"/>
            </a:pPr>
            <a:r>
              <a:rPr lang="zh-CN" altLang="zh-CN"/>
              <a:t>编写</a:t>
            </a:r>
            <a:r>
              <a:rPr lang="en-US" altLang="zh-CN"/>
              <a:t>rotateThenScale()</a:t>
            </a:r>
            <a:r>
              <a:rPr lang="zh-CN" altLang="zh-CN"/>
              <a:t>函数，实现旋转之后再缩放</a:t>
            </a:r>
            <a:endParaRPr lang="en-US" altLang="zh-CN" b="1">
              <a:solidFill>
                <a:srgbClr val="00ADD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6】</a:t>
            </a:r>
            <a:r>
              <a:rPr lang="zh-CN" altLang="en-US" dirty="0" smtClean="0">
                <a:cs typeface="Times New Roman" panose="02020603050405020304" pitchFamily="18" charset="0"/>
              </a:rPr>
              <a:t>罗盘动画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9635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9640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单击按钮操作罗盘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6963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647700" y="2679700"/>
            <a:ext cx="7929563" cy="378618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all: function() {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旋转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缩放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倾斜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animation.rotate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 * 720 - 360)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.scale(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 * 2)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.translate(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 * 100 - 50,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 * 100 - 50)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.skew(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 * 90,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Math.random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 * 90)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.step()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this.setData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animation: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animation.export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66738" y="2012950"/>
            <a:ext cx="80105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 startAt="7"/>
            </a:pPr>
            <a:r>
              <a:rPr lang="zh-CN" altLang="zh-CN"/>
              <a:t>编写</a:t>
            </a:r>
            <a:r>
              <a:rPr lang="en-US" altLang="zh-CN"/>
              <a:t>all()</a:t>
            </a:r>
            <a:r>
              <a:rPr lang="zh-CN" altLang="zh-CN"/>
              <a:t>函数，实现同时展示全部动画</a:t>
            </a:r>
            <a:endParaRPr lang="en-US" altLang="zh-CN" b="1">
              <a:solidFill>
                <a:srgbClr val="00ADD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6】</a:t>
            </a:r>
            <a:r>
              <a:rPr lang="zh-CN" altLang="en-US" dirty="0" smtClean="0">
                <a:cs typeface="Times New Roman" panose="02020603050405020304" pitchFamily="18" charset="0"/>
              </a:rPr>
              <a:t>罗盘动画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71683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688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单击按钮操作罗盘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7168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647700" y="2679700"/>
            <a:ext cx="7929563" cy="378618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allOrder: function() {  // </a:t>
            </a:r>
            <a:r>
              <a: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旋转</a:t>
            </a: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缩放</a:t>
            </a: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倾斜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animation.rotate(Math.random() * 720 - 360).step()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.scale(Math.random() * 2).step()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.translate(Math.random() * 100 - 50, Math.random() * 100 - 50).step()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.skew(Math.random() * 90, Math.random() * 90)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.step()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this.setData({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animation: animation.export()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},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66738" y="2012950"/>
            <a:ext cx="80105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 startAt="8"/>
            </a:pPr>
            <a:r>
              <a:rPr lang="zh-CN" altLang="zh-CN"/>
              <a:t>编写</a:t>
            </a:r>
            <a:r>
              <a:rPr lang="en-US" altLang="zh-CN"/>
              <a:t>allOrder()</a:t>
            </a:r>
            <a:r>
              <a:rPr lang="zh-CN" altLang="zh-CN"/>
              <a:t>函数，实现按顺序展示全部动画</a:t>
            </a:r>
            <a:endParaRPr lang="en-US" altLang="zh-CN" b="1">
              <a:solidFill>
                <a:srgbClr val="00ADD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6.2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6】</a:t>
            </a:r>
            <a:r>
              <a:rPr lang="zh-CN" altLang="en-US" dirty="0" smtClean="0">
                <a:cs typeface="Times New Roman" panose="02020603050405020304" pitchFamily="18" charset="0"/>
              </a:rPr>
              <a:t>罗盘动画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73731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736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单击按钮操作罗盘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7373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1295401" y="2679700"/>
            <a:ext cx="6350000" cy="267811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reset: function() 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animation.rotate(0, 0).scale(1).translate(0, 0).skew(0, 0)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.step({duration: 0})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this.setData({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animation: animation.export()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66738" y="2012950"/>
            <a:ext cx="80105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 startAt="9"/>
            </a:pPr>
            <a:r>
              <a:rPr lang="zh-CN" altLang="zh-CN"/>
              <a:t>编写</a:t>
            </a:r>
            <a:r>
              <a:rPr lang="en-US" altLang="zh-CN"/>
              <a:t>reset()</a:t>
            </a:r>
            <a:r>
              <a:rPr lang="zh-CN" altLang="zh-CN"/>
              <a:t>函数，实现回到原始状态</a:t>
            </a:r>
            <a:endParaRPr lang="en-US" altLang="zh-CN" b="1">
              <a:solidFill>
                <a:srgbClr val="00ADD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53000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7】</a:t>
            </a:r>
            <a:r>
              <a:rPr lang="zh-CN" altLang="en-US" dirty="0" smtClean="0">
                <a:cs typeface="Times New Roman" panose="02020603050405020304" pitchFamily="18" charset="0"/>
              </a:rPr>
              <a:t>文件上传与下载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04451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783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案例分析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7578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0" name="TextBox 39"/>
          <p:cNvSpPr txBox="1">
            <a:spLocks noChangeArrowheads="1"/>
          </p:cNvSpPr>
          <p:nvPr/>
        </p:nvSpPr>
        <p:spPr bwMode="auto">
          <a:xfrm>
            <a:off x="565150" y="1873250"/>
            <a:ext cx="79073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dirty="0"/>
              <a:t>文件上传、下载案例</a:t>
            </a:r>
            <a:r>
              <a:rPr lang="zh-CN" altLang="en-US" b="1" dirty="0" smtClean="0">
                <a:solidFill>
                  <a:srgbClr val="1369B2"/>
                </a:solidFill>
              </a:rPr>
              <a:t>任务需求</a:t>
            </a:r>
            <a:r>
              <a:rPr lang="zh-CN" altLang="en-US" dirty="0" smtClean="0">
                <a:sym typeface="+mn-ea"/>
              </a:rPr>
              <a:t>：</a:t>
            </a:r>
            <a:endParaRPr lang="en-US" altLang="zh-CN" dirty="0" smtClean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实现了请求</a:t>
            </a:r>
            <a:r>
              <a:rPr lang="zh-CN" altLang="zh-CN" dirty="0" smtClean="0"/>
              <a:t>服务器文件</a:t>
            </a:r>
            <a:r>
              <a:rPr lang="zh-CN" altLang="zh-CN" dirty="0"/>
              <a:t>的上</a:t>
            </a:r>
            <a:r>
              <a:rPr lang="zh-CN" altLang="zh-CN" dirty="0" smtClean="0"/>
              <a:t>传</a:t>
            </a:r>
            <a:r>
              <a:rPr lang="zh-CN" altLang="en-US" dirty="0" smtClean="0"/>
              <a:t>与</a:t>
            </a:r>
            <a:r>
              <a:rPr lang="zh-CN" altLang="zh-CN" dirty="0" smtClean="0"/>
              <a:t>下载</a:t>
            </a:r>
            <a:r>
              <a:rPr lang="zh-CN" altLang="en-US" dirty="0" smtClean="0"/>
              <a:t>。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实现</a:t>
            </a:r>
            <a:r>
              <a:rPr lang="zh-CN" altLang="zh-CN" dirty="0"/>
              <a:t>调起设备</a:t>
            </a:r>
            <a:r>
              <a:rPr lang="zh-CN" altLang="zh-CN" dirty="0" smtClean="0"/>
              <a:t>录音</a:t>
            </a:r>
            <a:r>
              <a:rPr lang="zh-CN" altLang="en-US" dirty="0" smtClean="0"/>
              <a:t>功能。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实现</a:t>
            </a:r>
            <a:r>
              <a:rPr lang="zh-CN" altLang="zh-CN" dirty="0"/>
              <a:t>停止</a:t>
            </a:r>
            <a:r>
              <a:rPr lang="zh-CN" altLang="zh-CN" dirty="0" smtClean="0"/>
              <a:t>录音</a:t>
            </a:r>
            <a:r>
              <a:rPr lang="zh-CN" altLang="en-US" dirty="0"/>
              <a:t>功能。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实现</a:t>
            </a:r>
            <a:r>
              <a:rPr lang="zh-CN" altLang="zh-CN" dirty="0"/>
              <a:t>播放</a:t>
            </a:r>
            <a:r>
              <a:rPr lang="zh-CN" altLang="zh-CN" dirty="0" smtClean="0"/>
              <a:t>录音</a:t>
            </a:r>
            <a:r>
              <a:rPr lang="zh-CN" altLang="en-US" dirty="0" smtClean="0"/>
              <a:t>功能。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实现</a:t>
            </a:r>
            <a:r>
              <a:rPr lang="zh-CN" altLang="zh-CN" dirty="0"/>
              <a:t>上传录音文件到服务器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功能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  <a:sym typeface="+mn-ea"/>
              </a:rPr>
              <a:t>6.1 【</a:t>
            </a:r>
            <a:r>
              <a:rPr lang="zh-CN" altLang="en-US" sz="2800" b="1" kern="0" dirty="0" smtClean="0">
                <a:solidFill>
                  <a:srgbClr val="1369B2"/>
                </a:solidFill>
                <a:sym typeface="+mn-ea"/>
              </a:rPr>
              <a:t>案例</a:t>
            </a:r>
            <a:r>
              <a:rPr lang="en-US" altLang="zh-CN" sz="2800" b="1" kern="0" dirty="0" smtClean="0">
                <a:solidFill>
                  <a:srgbClr val="1369B2"/>
                </a:solidFill>
                <a:sym typeface="+mn-ea"/>
              </a:rPr>
              <a:t>5】</a:t>
            </a:r>
            <a:r>
              <a:rPr lang="zh-CN" altLang="en-US" sz="2800" b="1" kern="0" dirty="0" smtClean="0">
                <a:solidFill>
                  <a:srgbClr val="1369B2"/>
                </a:solidFill>
                <a:sym typeface="+mn-ea"/>
              </a:rPr>
              <a:t>模拟时钟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2"/>
            <a:ext cx="2016124" cy="5295429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8200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8218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20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案例分析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8214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16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前导知识</a:t>
              </a: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128713" y="3860800"/>
            <a:ext cx="7043737" cy="539750"/>
            <a:chOff x="1128713" y="3860800"/>
            <a:chExt cx="7043737" cy="539750"/>
          </a:xfrm>
        </p:grpSpPr>
        <p:sp>
          <p:nvSpPr>
            <p:cNvPr id="15" name="任意多边形 14"/>
            <p:cNvSpPr/>
            <p:nvPr/>
          </p:nvSpPr>
          <p:spPr>
            <a:xfrm>
              <a:off x="2771775" y="3860800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8210" name="椭圆 15"/>
            <p:cNvSpPr>
              <a:spLocks noChangeArrowheads="1"/>
            </p:cNvSpPr>
            <p:nvPr/>
          </p:nvSpPr>
          <p:spPr bwMode="auto">
            <a:xfrm>
              <a:off x="1128713" y="3860800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17" name="Line 188"/>
            <p:cNvSpPr>
              <a:spLocks noChangeShapeType="1"/>
            </p:cNvSpPr>
            <p:nvPr/>
          </p:nvSpPr>
          <p:spPr bwMode="auto">
            <a:xfrm flipH="1">
              <a:off x="1708150" y="41306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12" name="TextBox 218"/>
            <p:cNvSpPr txBox="1">
              <a:spLocks noChangeArrowheads="1"/>
            </p:cNvSpPr>
            <p:nvPr/>
          </p:nvSpPr>
          <p:spPr bwMode="auto">
            <a:xfrm>
              <a:off x="3076575" y="3976688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钟表页面布局</a:t>
              </a: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1117600" y="4548188"/>
            <a:ext cx="7043738" cy="541337"/>
            <a:chOff x="1116013" y="2492375"/>
            <a:chExt cx="7043737" cy="541338"/>
          </a:xfrm>
        </p:grpSpPr>
        <p:sp>
          <p:nvSpPr>
            <p:cNvPr id="23" name="任意多边形 22"/>
            <p:cNvSpPr/>
            <p:nvPr/>
          </p:nvSpPr>
          <p:spPr>
            <a:xfrm>
              <a:off x="2759076" y="2492375"/>
              <a:ext cx="5400674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8206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/>
                <a:t>4</a:t>
              </a:r>
              <a:endParaRPr lang="zh-CN" altLang="en-US" sz="2400" b="1"/>
            </a:p>
          </p:txBody>
        </p:sp>
        <p:sp>
          <p:nvSpPr>
            <p:cNvPr id="25" name="Line 188"/>
            <p:cNvSpPr>
              <a:spLocks noChangeShapeType="1"/>
            </p:cNvSpPr>
            <p:nvPr/>
          </p:nvSpPr>
          <p:spPr bwMode="auto">
            <a:xfrm flipH="1">
              <a:off x="1695451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8208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钟表页面绘制</a:t>
              </a: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7】</a:t>
            </a:r>
            <a:r>
              <a:rPr lang="zh-CN" altLang="en-US" dirty="0" smtClean="0">
                <a:cs typeface="Times New Roman" panose="02020603050405020304" pitchFamily="18" charset="0"/>
              </a:rPr>
              <a:t>文件上</a:t>
            </a:r>
            <a:r>
              <a:rPr lang="zh-CN" altLang="en-US" dirty="0">
                <a:cs typeface="Times New Roman" panose="02020603050405020304" pitchFamily="18" charset="0"/>
              </a:rPr>
              <a:t>传与下载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08547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35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前导知识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7782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宋体" pitchFamily="2" charset="-122"/>
              <a:buAutoNum type="circleNumDbPlain"/>
            </a:pPr>
            <a:r>
              <a:rPr lang="zh-CN" altLang="en-US" dirty="0" smtClean="0"/>
              <a:t>录音</a:t>
            </a:r>
            <a:r>
              <a:rPr lang="en-US" altLang="zh-CN" dirty="0" smtClean="0"/>
              <a:t>API</a:t>
            </a:r>
            <a:endParaRPr lang="en-US" altLang="zh-CN" dirty="0"/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481806" y="2723207"/>
            <a:ext cx="8306594" cy="341632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rec =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wx.getRecorderManager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 //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获取全局唯一的录音管理器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rec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recorderManager.start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(options) 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录音</a:t>
            </a:r>
            <a:endParaRPr lang="en-US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recorderManager.onStart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(() =&gt;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{} ) 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监听录音开始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recorderManager.onResume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(() =&gt;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{} )// </a:t>
            </a:r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监听录音继续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16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recorderManager.onPause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(() =&gt;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{} ) 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监听录音暂停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recorderManager.onStop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((res) =&gt;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tempFilePath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} =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 }) 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监听录音结束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recorderManager.onFrameRecorded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((res) =&gt;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frameBuffer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} =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 }) 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监听已录制完指定帧大小的文件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7】</a:t>
            </a:r>
            <a:r>
              <a:rPr lang="zh-CN" altLang="en-US" dirty="0" smtClean="0">
                <a:cs typeface="Times New Roman" panose="02020603050405020304" pitchFamily="18" charset="0"/>
              </a:rPr>
              <a:t>文件上</a:t>
            </a:r>
            <a:r>
              <a:rPr lang="zh-CN" altLang="en-US" dirty="0">
                <a:cs typeface="Times New Roman" panose="02020603050405020304" pitchFamily="18" charset="0"/>
              </a:rPr>
              <a:t>传与下载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08547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35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 dirty="0"/>
                <a:t>  </a:t>
              </a:r>
              <a:r>
                <a:rPr lang="zh-CN" altLang="en-US" sz="2000" b="1" dirty="0">
                  <a:solidFill>
                    <a:srgbClr val="808080"/>
                  </a:solidFill>
                  <a:ea typeface="微软雅黑" pitchFamily="34" charset="-122"/>
                </a:rPr>
                <a:t>前导知识</a:t>
              </a:r>
              <a:r>
                <a:rPr lang="en-US" altLang="zh-CN" dirty="0"/>
                <a:t>                                                            </a:t>
              </a:r>
              <a:endParaRPr lang="zh-CN" altLang="en-US" dirty="0"/>
            </a:p>
          </p:txBody>
        </p:sp>
      </p:grpSp>
      <p:sp>
        <p:nvSpPr>
          <p:cNvPr id="7782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436563" y="1893888"/>
            <a:ext cx="7907338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宋体" pitchFamily="2" charset="-122"/>
              <a:buAutoNum type="circleNumDbPlain" startAt="2"/>
            </a:pPr>
            <a:r>
              <a:rPr lang="zh-CN" altLang="en-US" dirty="0" smtClean="0"/>
              <a:t>文件上传</a:t>
            </a:r>
            <a:r>
              <a:rPr lang="en-US" altLang="zh-CN" dirty="0" smtClean="0"/>
              <a:t>API</a:t>
            </a:r>
            <a:endParaRPr lang="en-US" altLang="zh-CN" dirty="0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517525" y="2472405"/>
            <a:ext cx="8306594" cy="4154984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wx.chooseImage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success 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(res) {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tempFilePaths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res.tempFilePaths</a:t>
            </a:r>
            <a:endParaRPr lang="en-US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wx.uploadFile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url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'https://xxxx',  // </a:t>
            </a:r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开发者服务器地址</a:t>
            </a:r>
          </a:p>
          <a:p>
            <a:pPr eaLnBrk="1" latin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filePath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tempFilePaths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[0],    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name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'file',          // </a:t>
            </a:r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文件对应的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endParaRPr lang="en-US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formData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{'user': 'test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'}, 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HTTPS</a:t>
            </a:r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请求中其他额外的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form data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success 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(res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){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data =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res.data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// 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do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something  }</a:t>
            </a:r>
            <a:endParaRPr lang="en-US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 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}) }</a:t>
            </a:r>
            <a:endParaRPr lang="en-US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})</a:t>
            </a:r>
            <a:endParaRPr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2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7】</a:t>
            </a:r>
            <a:r>
              <a:rPr lang="zh-CN" altLang="en-US" dirty="0" smtClean="0">
                <a:cs typeface="Times New Roman" panose="02020603050405020304" pitchFamily="18" charset="0"/>
              </a:rPr>
              <a:t>文件上</a:t>
            </a:r>
            <a:r>
              <a:rPr lang="zh-CN" altLang="en-US" dirty="0">
                <a:cs typeface="Times New Roman" panose="02020603050405020304" pitchFamily="18" charset="0"/>
              </a:rPr>
              <a:t>传与下载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08547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835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前导知识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7782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427038" y="1850061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宋体" pitchFamily="2" charset="-122"/>
              <a:buAutoNum type="circleNumDbPlain" startAt="3"/>
            </a:pPr>
            <a:r>
              <a:rPr lang="zh-CN" altLang="en-US" dirty="0" smtClean="0"/>
              <a:t>文件下载</a:t>
            </a:r>
            <a:r>
              <a:rPr lang="en-US" altLang="zh-CN" dirty="0" smtClean="0"/>
              <a:t>API</a:t>
            </a:r>
            <a:endParaRPr lang="en-US" altLang="zh-CN" dirty="0"/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517525" y="2626780"/>
            <a:ext cx="8306594" cy="304698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wx.downloadFile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url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: 'https://xxxx',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success 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(res) {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if(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res.statusCode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=== 200){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wx.playVoice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filePath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res.tempFilePath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})</a:t>
            </a:r>
            <a:endParaRPr lang="en-US" altLang="zh-CN" sz="16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 }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  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}</a:t>
            </a:r>
            <a:endParaRPr lang="en-US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})</a:t>
            </a:r>
            <a:endParaRPr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5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7】</a:t>
            </a:r>
            <a:r>
              <a:rPr lang="zh-CN" altLang="en-US" dirty="0" smtClean="0">
                <a:cs typeface="Times New Roman" panose="02020603050405020304" pitchFamily="18" charset="0"/>
              </a:rPr>
              <a:t>文件上</a:t>
            </a:r>
            <a:r>
              <a:rPr lang="zh-CN" altLang="en-US" dirty="0">
                <a:cs typeface="Times New Roman" panose="02020603050405020304" pitchFamily="18" charset="0"/>
              </a:rPr>
              <a:t>传与下载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14691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2648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dirty="0" smtClean="0"/>
                <a:t>  </a:t>
              </a:r>
              <a:r>
                <a:rPr lang="zh-CN" altLang="en-US" sz="2000" b="1" dirty="0" smtClean="0">
                  <a:solidFill>
                    <a:srgbClr val="808080"/>
                  </a:solidFill>
                  <a:ea typeface="微软雅黑" panose="020B0503020204020204" pitchFamily="34" charset="-122"/>
                </a:rPr>
                <a:t>录音和上传</a:t>
              </a:r>
              <a:endParaRPr lang="zh-CN" altLang="en-US" dirty="0" smtClean="0"/>
            </a:p>
          </p:txBody>
        </p:sp>
      </p:grpSp>
      <p:sp>
        <p:nvSpPr>
          <p:cNvPr id="8397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12750" y="2058988"/>
            <a:ext cx="4930775" cy="3416300"/>
            <a:chOff x="911227" y="1969363"/>
            <a:chExt cx="4930774" cy="3415150"/>
          </a:xfrm>
        </p:grpSpPr>
        <p:sp>
          <p:nvSpPr>
            <p:cNvPr id="83978" name="文本框 7"/>
            <p:cNvSpPr txBox="1">
              <a:spLocks noChangeArrowheads="1"/>
            </p:cNvSpPr>
            <p:nvPr/>
          </p:nvSpPr>
          <p:spPr bwMode="auto">
            <a:xfrm>
              <a:off x="911227" y="2337525"/>
              <a:ext cx="4930774" cy="304698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&lt;button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="record" size="mini"&gt;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录音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&lt;button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="stop" size="mini"&gt;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停止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&lt;button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="playback" size="mini"&gt;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回放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&lt;button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="upload" size="mini"&gt;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上传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979" name="圆角矩形 15"/>
            <p:cNvSpPr>
              <a:spLocks noChangeArrowheads="1"/>
            </p:cNvSpPr>
            <p:nvPr/>
          </p:nvSpPr>
          <p:spPr bwMode="auto">
            <a:xfrm>
              <a:off x="3488267" y="1969363"/>
              <a:ext cx="1758950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dirty="0" err="1"/>
                <a:t>index.wxml</a:t>
              </a:r>
              <a:endParaRPr lang="en-US" altLang="zh-CN" dirty="0"/>
            </a:p>
          </p:txBody>
        </p:sp>
      </p:grpSp>
      <p:cxnSp>
        <p:nvCxnSpPr>
          <p:cNvPr id="17" name="直接箭头连接符 21"/>
          <p:cNvCxnSpPr>
            <a:cxnSpLocks noChangeShapeType="1"/>
          </p:cNvCxnSpPr>
          <p:nvPr/>
        </p:nvCxnSpPr>
        <p:spPr bwMode="auto">
          <a:xfrm>
            <a:off x="5357813" y="4532313"/>
            <a:ext cx="531812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5938838" y="2665413"/>
            <a:ext cx="2890837" cy="2133600"/>
            <a:chOff x="6128809" y="2987870"/>
            <a:chExt cx="2659591" cy="1879876"/>
          </a:xfrm>
        </p:grpSpPr>
        <p:pic>
          <p:nvPicPr>
            <p:cNvPr id="14" name="Picture 2" descr="2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28809" y="2987870"/>
              <a:ext cx="2659591" cy="1879876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977" name="圆角矩形 24"/>
            <p:cNvSpPr>
              <a:spLocks noChangeArrowheads="1"/>
            </p:cNvSpPr>
            <p:nvPr/>
          </p:nvSpPr>
          <p:spPr bwMode="auto">
            <a:xfrm rot="5400000">
              <a:off x="7265873" y="3337342"/>
              <a:ext cx="368528" cy="2591858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ACE6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7】</a:t>
            </a:r>
            <a:r>
              <a:rPr lang="zh-CN" altLang="en-US" dirty="0" smtClean="0">
                <a:cs typeface="Times New Roman" panose="02020603050405020304" pitchFamily="18" charset="0"/>
              </a:rPr>
              <a:t>文件上</a:t>
            </a:r>
            <a:r>
              <a:rPr lang="zh-CN" altLang="en-US" dirty="0">
                <a:cs typeface="Times New Roman" panose="02020603050405020304" pitchFamily="18" charset="0"/>
              </a:rPr>
              <a:t>传与下载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86019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4698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dirty="0" smtClean="0"/>
                <a:t>  </a:t>
              </a:r>
              <a:r>
                <a:rPr lang="zh-CN" altLang="en-US" sz="2000" b="1" dirty="0" smtClean="0">
                  <a:solidFill>
                    <a:srgbClr val="808080"/>
                  </a:solidFill>
                  <a:ea typeface="微软雅黑" panose="020B0503020204020204" pitchFamily="34" charset="-122"/>
                </a:rPr>
                <a:t>录音和上传</a:t>
              </a:r>
              <a:endParaRPr lang="zh-CN" altLang="en-US" dirty="0" smtClean="0"/>
            </a:p>
          </p:txBody>
        </p:sp>
      </p:grpSp>
      <p:sp>
        <p:nvSpPr>
          <p:cNvPr id="860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270658" y="2971794"/>
            <a:ext cx="6757060" cy="3295953"/>
            <a:chOff x="1846245" y="2971328"/>
            <a:chExt cx="6457907" cy="3295836"/>
          </a:xfrm>
        </p:grpSpPr>
        <p:sp>
          <p:nvSpPr>
            <p:cNvPr id="86030" name="文本框 7"/>
            <p:cNvSpPr txBox="1">
              <a:spLocks noChangeArrowheads="1"/>
            </p:cNvSpPr>
            <p:nvPr/>
          </p:nvSpPr>
          <p:spPr bwMode="auto">
            <a:xfrm>
              <a:off x="1846245" y="3220287"/>
              <a:ext cx="6457907" cy="3046877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tempFilePath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= null     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音频文件临时路径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audioCtx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wx.createInnerAudioContext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()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获取音频对象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var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rec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wx.getRecorderManager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()       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//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获取录音管理器对象 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rec.onStop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(res =&gt; {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 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tempFilePath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res.tempFilePath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  console.log(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tempFilePath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Page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    ……    })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031" name="圆角矩形 14"/>
            <p:cNvSpPr>
              <a:spLocks noChangeArrowheads="1"/>
            </p:cNvSpPr>
            <p:nvPr/>
          </p:nvSpPr>
          <p:spPr bwMode="auto">
            <a:xfrm>
              <a:off x="6443820" y="2971328"/>
              <a:ext cx="1519845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/>
                <a:t>index.js</a:t>
              </a:r>
            </a:p>
          </p:txBody>
        </p:sp>
      </p:grpSp>
      <p:sp>
        <p:nvSpPr>
          <p:cNvPr id="27" name="TextBox 39"/>
          <p:cNvSpPr txBox="1">
            <a:spLocks noChangeArrowheads="1"/>
          </p:cNvSpPr>
          <p:nvPr/>
        </p:nvSpPr>
        <p:spPr bwMode="auto">
          <a:xfrm>
            <a:off x="427038" y="1809748"/>
            <a:ext cx="79073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zh-CN" altLang="en-US" dirty="0" smtClean="0"/>
              <a:t>在</a:t>
            </a:r>
            <a:r>
              <a:rPr lang="en-US" altLang="zh-CN" dirty="0"/>
              <a:t>Page()</a:t>
            </a:r>
            <a:r>
              <a:rPr lang="zh-CN" altLang="zh-CN" dirty="0"/>
              <a:t>前面编写代码，获取音频实例对象和录音管理器对象，并在录音完成后保存音频文件的临时路径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7】</a:t>
            </a:r>
            <a:r>
              <a:rPr lang="zh-CN" altLang="en-US" dirty="0" smtClean="0">
                <a:cs typeface="Times New Roman" panose="02020603050405020304" pitchFamily="18" charset="0"/>
              </a:rPr>
              <a:t>文件上</a:t>
            </a:r>
            <a:r>
              <a:rPr lang="zh-CN" altLang="en-US" dirty="0">
                <a:cs typeface="Times New Roman" panose="02020603050405020304" pitchFamily="18" charset="0"/>
              </a:rPr>
              <a:t>传与下载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86019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4698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dirty="0" smtClean="0"/>
                <a:t>  </a:t>
              </a:r>
              <a:r>
                <a:rPr lang="zh-CN" altLang="en-US" sz="2000" b="1" dirty="0" smtClean="0">
                  <a:solidFill>
                    <a:srgbClr val="808080"/>
                  </a:solidFill>
                  <a:ea typeface="微软雅黑" panose="020B0503020204020204" pitchFamily="34" charset="-122"/>
                </a:rPr>
                <a:t>录音和上传</a:t>
              </a:r>
              <a:endParaRPr lang="zh-CN" altLang="en-US" dirty="0" smtClean="0"/>
            </a:p>
          </p:txBody>
        </p:sp>
      </p:grpSp>
      <p:sp>
        <p:nvSpPr>
          <p:cNvPr id="860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128013" y="2087389"/>
            <a:ext cx="6691312" cy="4479058"/>
            <a:chOff x="2116744" y="1718843"/>
            <a:chExt cx="6690831" cy="4478874"/>
          </a:xfrm>
        </p:grpSpPr>
        <p:sp>
          <p:nvSpPr>
            <p:cNvPr id="86030" name="文本框 7"/>
            <p:cNvSpPr txBox="1">
              <a:spLocks noChangeArrowheads="1"/>
            </p:cNvSpPr>
            <p:nvPr/>
          </p:nvSpPr>
          <p:spPr bwMode="auto">
            <a:xfrm>
              <a:off x="2116744" y="2042902"/>
              <a:ext cx="6690831" cy="415481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Page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record: function(){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rec.start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() },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stop: function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(){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rec.stop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()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},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playback:function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(){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audioCtx.src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tempFilePath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audioCtx.play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() </a:t>
              </a:r>
              <a:endPara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}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upload: function(){ 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wx.uploadFile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  })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}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})</a:t>
              </a:r>
              <a:endPara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031" name="圆角矩形 14"/>
            <p:cNvSpPr>
              <a:spLocks noChangeArrowheads="1"/>
            </p:cNvSpPr>
            <p:nvPr/>
          </p:nvSpPr>
          <p:spPr bwMode="auto">
            <a:xfrm>
              <a:off x="6784308" y="1718843"/>
              <a:ext cx="1519845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/>
                <a:t>index.js</a:t>
              </a:r>
            </a:p>
          </p:txBody>
        </p:sp>
      </p:grpSp>
      <p:cxnSp>
        <p:nvCxnSpPr>
          <p:cNvPr id="16" name="直接箭头连接符 21"/>
          <p:cNvCxnSpPr>
            <a:cxnSpLocks noChangeShapeType="1"/>
          </p:cNvCxnSpPr>
          <p:nvPr/>
        </p:nvCxnSpPr>
        <p:spPr bwMode="auto">
          <a:xfrm flipH="1">
            <a:off x="1624776" y="3057340"/>
            <a:ext cx="50323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381867" y="2715411"/>
            <a:ext cx="122078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开始录音</a:t>
            </a:r>
            <a:endParaRPr lang="en-US" altLang="zh-CN" dirty="0"/>
          </a:p>
        </p:txBody>
      </p:sp>
      <p:cxnSp>
        <p:nvCxnSpPr>
          <p:cNvPr id="20" name="直接箭头连接符 21"/>
          <p:cNvCxnSpPr>
            <a:cxnSpLocks noChangeShapeType="1"/>
          </p:cNvCxnSpPr>
          <p:nvPr/>
        </p:nvCxnSpPr>
        <p:spPr bwMode="auto">
          <a:xfrm flipH="1">
            <a:off x="1620408" y="3428672"/>
            <a:ext cx="503238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387745" y="3188839"/>
            <a:ext cx="1220788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停止录音</a:t>
            </a:r>
            <a:endParaRPr lang="en-US" altLang="zh-CN" dirty="0"/>
          </a:p>
        </p:txBody>
      </p: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 flipH="1">
            <a:off x="1620775" y="3810355"/>
            <a:ext cx="50323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圆角矩形 15"/>
          <p:cNvSpPr>
            <a:spLocks noChangeArrowheads="1"/>
          </p:cNvSpPr>
          <p:nvPr/>
        </p:nvSpPr>
        <p:spPr bwMode="auto">
          <a:xfrm>
            <a:off x="388116" y="3708465"/>
            <a:ext cx="1220787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/>
              <a:t>回放录音</a:t>
            </a:r>
            <a:endParaRPr lang="en-US" altLang="zh-CN"/>
          </a:p>
        </p:txBody>
      </p: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 flipH="1">
            <a:off x="1620409" y="5220614"/>
            <a:ext cx="50323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圆角矩形 15"/>
          <p:cNvSpPr>
            <a:spLocks noChangeArrowheads="1"/>
          </p:cNvSpPr>
          <p:nvPr/>
        </p:nvSpPr>
        <p:spPr bwMode="auto">
          <a:xfrm>
            <a:off x="-26924" y="5015202"/>
            <a:ext cx="1660524" cy="4429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上传</a:t>
            </a:r>
            <a:r>
              <a:rPr lang="zh-CN" altLang="en-US" dirty="0" smtClean="0"/>
              <a:t>录音</a:t>
            </a:r>
            <a:r>
              <a:rPr lang="zh-CN" altLang="en-US" dirty="0"/>
              <a:t>文件</a:t>
            </a:r>
            <a:endParaRPr lang="en-US" altLang="zh-CN" dirty="0"/>
          </a:p>
        </p:txBody>
      </p:sp>
      <p:sp>
        <p:nvSpPr>
          <p:cNvPr id="29" name="TextBox 39"/>
          <p:cNvSpPr txBox="1">
            <a:spLocks noChangeArrowheads="1"/>
          </p:cNvSpPr>
          <p:nvPr/>
        </p:nvSpPr>
        <p:spPr bwMode="auto">
          <a:xfrm>
            <a:off x="427038" y="1809748"/>
            <a:ext cx="7907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>
              <a:lnSpc>
                <a:spcPct val="200000"/>
              </a:lnSpc>
            </a:pPr>
            <a:r>
              <a:rPr lang="zh-CN" altLang="en-US" dirty="0" smtClean="0"/>
              <a:t>在</a:t>
            </a:r>
            <a:r>
              <a:rPr lang="en-US" altLang="zh-CN" dirty="0"/>
              <a:t>Page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中编写代码：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04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4" grpId="0" animBg="1"/>
      <p:bldP spid="26" grpId="0" animBg="1"/>
      <p:bldP spid="2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7】</a:t>
            </a:r>
            <a:r>
              <a:rPr lang="zh-CN" altLang="en-US" dirty="0" smtClean="0">
                <a:cs typeface="Times New Roman" panose="02020603050405020304" pitchFamily="18" charset="0"/>
              </a:rPr>
              <a:t>文件上</a:t>
            </a:r>
            <a:r>
              <a:rPr lang="zh-CN" altLang="en-US" dirty="0">
                <a:cs typeface="Times New Roman" panose="02020603050405020304" pitchFamily="18" charset="0"/>
              </a:rPr>
              <a:t>传与下载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22883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71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文件的下载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8806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873250"/>
            <a:ext cx="79073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 smtClean="0"/>
              <a:t>文件的</a:t>
            </a:r>
            <a:r>
              <a:rPr lang="zh-CN" altLang="zh-CN" dirty="0" smtClean="0"/>
              <a:t>下载</a:t>
            </a:r>
            <a:r>
              <a:rPr lang="zh-CN" altLang="en-US" b="1" dirty="0" smtClean="0">
                <a:solidFill>
                  <a:srgbClr val="1369B2"/>
                </a:solidFill>
              </a:rPr>
              <a:t>任务需求</a:t>
            </a:r>
            <a:r>
              <a:rPr lang="zh-CN" altLang="en-US" dirty="0" smtClean="0">
                <a:sym typeface="+mn-ea"/>
              </a:rPr>
              <a:t>：</a:t>
            </a:r>
            <a:endParaRPr lang="en-US" altLang="zh-CN" dirty="0" smtClean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用户单击“播放文章”</a:t>
            </a:r>
            <a:r>
              <a:rPr lang="zh-CN" altLang="zh-CN" dirty="0" smtClean="0"/>
              <a:t>按钮，调用</a:t>
            </a:r>
            <a:r>
              <a:rPr lang="en-US" altLang="zh-CN" dirty="0"/>
              <a:t>wx.downloadFile()</a:t>
            </a:r>
            <a:r>
              <a:rPr lang="zh-CN" altLang="zh-CN" dirty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把服务器文件下载到本地。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接口</a:t>
            </a:r>
            <a:r>
              <a:rPr lang="zh-CN" altLang="zh-CN" dirty="0" smtClean="0"/>
              <a:t>调用成功后</a:t>
            </a:r>
            <a:r>
              <a:rPr lang="zh-CN" altLang="zh-CN" dirty="0"/>
              <a:t>，在</a:t>
            </a:r>
            <a:r>
              <a:rPr lang="en-US" altLang="zh-CN" dirty="0"/>
              <a:t>success()</a:t>
            </a:r>
            <a:r>
              <a:rPr lang="zh-CN" altLang="zh-CN" dirty="0"/>
              <a:t>回调函数中播放音频文件</a:t>
            </a:r>
            <a:r>
              <a:rPr lang="zh-CN" altLang="en-US" dirty="0" smtClean="0"/>
              <a:t>。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7】</a:t>
            </a:r>
            <a:r>
              <a:rPr lang="zh-CN" altLang="en-US" dirty="0" smtClean="0">
                <a:cs typeface="Times New Roman" panose="02020603050405020304" pitchFamily="18" charset="0"/>
              </a:rPr>
              <a:t>文件上</a:t>
            </a:r>
            <a:r>
              <a:rPr lang="zh-CN" altLang="en-US" dirty="0">
                <a:cs typeface="Times New Roman" panose="02020603050405020304" pitchFamily="18" charset="0"/>
              </a:rPr>
              <a:t>传与下载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90115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4938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dirty="0" smtClean="0"/>
                <a:t>  </a:t>
              </a:r>
              <a:r>
                <a:rPr lang="zh-CN" altLang="en-US" sz="2000" b="1" dirty="0" smtClean="0">
                  <a:solidFill>
                    <a:srgbClr val="808080"/>
                  </a:solidFill>
                  <a:ea typeface="微软雅黑" panose="020B0503020204020204" pitchFamily="34" charset="-122"/>
                </a:rPr>
                <a:t>文件的下载</a:t>
              </a:r>
              <a:endParaRPr lang="zh-CN" altLang="en-US" sz="2000" dirty="0" smtClean="0"/>
            </a:p>
          </p:txBody>
        </p:sp>
      </p:grpSp>
      <p:sp>
        <p:nvSpPr>
          <p:cNvPr id="901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244600" y="2722563"/>
            <a:ext cx="6235700" cy="1006997"/>
            <a:chOff x="533392" y="1752305"/>
            <a:chExt cx="6236265" cy="1007824"/>
          </a:xfrm>
        </p:grpSpPr>
        <p:sp>
          <p:nvSpPr>
            <p:cNvPr id="90122" name="文本框 7"/>
            <p:cNvSpPr txBox="1">
              <a:spLocks noChangeArrowheads="1"/>
            </p:cNvSpPr>
            <p:nvPr/>
          </p:nvSpPr>
          <p:spPr bwMode="auto">
            <a:xfrm>
              <a:off x="533392" y="2174874"/>
              <a:ext cx="6236265" cy="58525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&lt;button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="play" size="mini"&gt;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播放文章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&lt;button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="pause" size="mini"&gt;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暂停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 </a:t>
              </a:r>
            </a:p>
          </p:txBody>
        </p:sp>
        <p:sp>
          <p:nvSpPr>
            <p:cNvPr id="90123" name="圆角矩形 16"/>
            <p:cNvSpPr>
              <a:spLocks noChangeArrowheads="1"/>
            </p:cNvSpPr>
            <p:nvPr/>
          </p:nvSpPr>
          <p:spPr bwMode="auto">
            <a:xfrm>
              <a:off x="3692525" y="1752305"/>
              <a:ext cx="1758950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/>
                <a:t>index.wxml</a:t>
              </a:r>
            </a:p>
          </p:txBody>
        </p:sp>
      </p:grpSp>
      <p:cxnSp>
        <p:nvCxnSpPr>
          <p:cNvPr id="24" name="直接箭头连接符 21"/>
          <p:cNvCxnSpPr>
            <a:cxnSpLocks noChangeShapeType="1"/>
          </p:cNvCxnSpPr>
          <p:nvPr/>
        </p:nvCxnSpPr>
        <p:spPr bwMode="auto">
          <a:xfrm>
            <a:off x="4186238" y="3733800"/>
            <a:ext cx="0" cy="909638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738438" y="4675188"/>
            <a:ext cx="2943225" cy="800100"/>
            <a:chOff x="5907617" y="2583716"/>
            <a:chExt cx="2943272" cy="801065"/>
          </a:xfrm>
        </p:grpSpPr>
        <p:pic>
          <p:nvPicPr>
            <p:cNvPr id="21" name="图片 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907617" y="2583716"/>
              <a:ext cx="2943272" cy="799475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121" name="圆角矩形 24"/>
            <p:cNvSpPr>
              <a:spLocks noChangeArrowheads="1"/>
            </p:cNvSpPr>
            <p:nvPr/>
          </p:nvSpPr>
          <p:spPr bwMode="auto">
            <a:xfrm rot="5400000">
              <a:off x="7206630" y="1804067"/>
              <a:ext cx="345245" cy="2816184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00ACE6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6.3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7】</a:t>
            </a:r>
            <a:r>
              <a:rPr lang="zh-CN" altLang="en-US" dirty="0" smtClean="0">
                <a:cs typeface="Times New Roman" panose="02020603050405020304" pitchFamily="18" charset="0"/>
              </a:rPr>
              <a:t>文件上</a:t>
            </a:r>
            <a:r>
              <a:rPr lang="zh-CN" altLang="en-US" dirty="0">
                <a:cs typeface="Times New Roman" panose="02020603050405020304" pitchFamily="18" charset="0"/>
              </a:rPr>
              <a:t>传与下载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92163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6984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dirty="0" smtClean="0"/>
                <a:t>  </a:t>
              </a:r>
              <a:r>
                <a:rPr lang="zh-CN" altLang="en-US" sz="2000" b="1" dirty="0" smtClean="0">
                  <a:solidFill>
                    <a:srgbClr val="808080"/>
                  </a:solidFill>
                  <a:ea typeface="微软雅黑" panose="020B0503020204020204" pitchFamily="34" charset="-122"/>
                </a:rPr>
                <a:t>文件的下载</a:t>
              </a:r>
              <a:endParaRPr lang="zh-CN" altLang="en-US" dirty="0" smtClean="0"/>
            </a:p>
          </p:txBody>
        </p:sp>
      </p:grpSp>
      <p:sp>
        <p:nvSpPr>
          <p:cNvPr id="9216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682875" y="2479675"/>
            <a:ext cx="5127625" cy="3957236"/>
            <a:chOff x="3579962" y="2242915"/>
            <a:chExt cx="5127472" cy="3956563"/>
          </a:xfrm>
        </p:grpSpPr>
        <p:sp>
          <p:nvSpPr>
            <p:cNvPr id="92172" name="文本框 7"/>
            <p:cNvSpPr txBox="1">
              <a:spLocks noChangeArrowheads="1"/>
            </p:cNvSpPr>
            <p:nvPr/>
          </p:nvSpPr>
          <p:spPr bwMode="auto">
            <a:xfrm>
              <a:off x="3579962" y="2660650"/>
              <a:ext cx="5127472" cy="3538828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play: function () {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从服务器上下载音频文件</a:t>
              </a: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wx.showLoading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 // </a:t>
              </a:r>
              <a:r>
                <a:rPr lang="zh-CN" altLang="en-US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加载提示信息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}) </a:t>
              </a:r>
            </a:p>
            <a:p>
              <a:pPr latinLnBrk="1"/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wx.downloadFile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url: ' </a:t>
              </a:r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*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** ',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服务器地址</a:t>
              </a: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success: res =&gt; {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//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播放音频</a:t>
              </a: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 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wx.playVoice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({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filePath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: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res.tempFilePath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})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 }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})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pause: function () {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if(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audioCtx.pauesd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){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audioCtx.paly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() }</a:t>
              </a: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else{ </a:t>
              </a:r>
              <a:r>
                <a:rPr lang="en-US" altLang="zh-CN" sz="1600" b="1" dirty="0" err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audioCtx.pause</a:t>
              </a:r>
              <a:r>
                <a:rPr lang="en-US" altLang="zh-CN" sz="16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}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atinLnBrk="1"/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}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173" name="圆角矩形 10"/>
            <p:cNvSpPr>
              <a:spLocks noChangeArrowheads="1"/>
            </p:cNvSpPr>
            <p:nvPr/>
          </p:nvSpPr>
          <p:spPr bwMode="auto">
            <a:xfrm>
              <a:off x="6217986" y="2242915"/>
              <a:ext cx="1758950" cy="44363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/>
                <a:t>index.js</a:t>
              </a:r>
            </a:p>
          </p:txBody>
        </p:sp>
      </p:grpSp>
      <p:cxnSp>
        <p:nvCxnSpPr>
          <p:cNvPr id="12" name="直接箭头连接符 21"/>
          <p:cNvCxnSpPr>
            <a:cxnSpLocks noChangeShapeType="1"/>
          </p:cNvCxnSpPr>
          <p:nvPr/>
        </p:nvCxnSpPr>
        <p:spPr bwMode="auto">
          <a:xfrm flipH="1" flipV="1">
            <a:off x="3016250" y="2455863"/>
            <a:ext cx="0" cy="428625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圆角矩形 15"/>
          <p:cNvSpPr>
            <a:spLocks noChangeArrowheads="1"/>
          </p:cNvSpPr>
          <p:nvPr/>
        </p:nvSpPr>
        <p:spPr bwMode="auto">
          <a:xfrm>
            <a:off x="2406650" y="2016125"/>
            <a:ext cx="1220788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/>
              <a:t>播放文章</a:t>
            </a:r>
            <a:endParaRPr lang="en-US" altLang="zh-CN"/>
          </a:p>
        </p:txBody>
      </p:sp>
      <p:cxnSp>
        <p:nvCxnSpPr>
          <p:cNvPr id="14" name="直接箭头连接符 21"/>
          <p:cNvCxnSpPr>
            <a:cxnSpLocks noChangeShapeType="1"/>
          </p:cNvCxnSpPr>
          <p:nvPr/>
        </p:nvCxnSpPr>
        <p:spPr bwMode="auto">
          <a:xfrm flipH="1">
            <a:off x="2174875" y="5533138"/>
            <a:ext cx="503238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圆角矩形 15"/>
          <p:cNvSpPr>
            <a:spLocks noChangeArrowheads="1"/>
          </p:cNvSpPr>
          <p:nvPr/>
        </p:nvSpPr>
        <p:spPr bwMode="auto">
          <a:xfrm>
            <a:off x="381867" y="5296600"/>
            <a:ext cx="1810471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 smtClean="0"/>
              <a:t>暂停</a:t>
            </a:r>
            <a:r>
              <a:rPr lang="en-US" altLang="zh-CN" dirty="0" smtClean="0"/>
              <a:t>/</a:t>
            </a:r>
            <a:r>
              <a:rPr lang="zh-CN" altLang="en-US" dirty="0" smtClean="0"/>
              <a:t>继续播放</a:t>
            </a:r>
            <a:endParaRPr lang="en-US" altLang="zh-CN" dirty="0"/>
          </a:p>
        </p:txBody>
      </p:sp>
      <p:cxnSp>
        <p:nvCxnSpPr>
          <p:cNvPr id="20" name="直接箭头连接符 21"/>
          <p:cNvCxnSpPr>
            <a:cxnSpLocks noChangeShapeType="1"/>
          </p:cNvCxnSpPr>
          <p:nvPr/>
        </p:nvCxnSpPr>
        <p:spPr bwMode="auto">
          <a:xfrm flipH="1">
            <a:off x="2157413" y="3563313"/>
            <a:ext cx="503237" cy="0"/>
          </a:xfrm>
          <a:prstGeom prst="straightConnector1">
            <a:avLst/>
          </a:prstGeom>
          <a:noFill/>
          <a:ln w="28575" algn="ctr">
            <a:solidFill>
              <a:srgbClr val="00ACE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圆角矩形 15"/>
          <p:cNvSpPr>
            <a:spLocks noChangeArrowheads="1"/>
          </p:cNvSpPr>
          <p:nvPr/>
        </p:nvSpPr>
        <p:spPr bwMode="auto">
          <a:xfrm>
            <a:off x="955675" y="3326775"/>
            <a:ext cx="1219200" cy="4429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round/>
            <a:headEnd/>
            <a:tailEnd/>
          </a:ln>
        </p:spPr>
        <p:txBody>
          <a:bodyPr/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dirty="0"/>
              <a:t>下载文件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 smtClean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31075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4215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案例分析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9421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873250"/>
            <a:ext cx="79073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zh-CN" b="1" dirty="0" smtClean="0">
                <a:solidFill>
                  <a:srgbClr val="1369B2"/>
                </a:solidFill>
              </a:rPr>
              <a:t>在线</a:t>
            </a:r>
            <a:r>
              <a:rPr lang="zh-CN" altLang="zh-CN" b="1" dirty="0">
                <a:solidFill>
                  <a:srgbClr val="1369B2"/>
                </a:solidFill>
              </a:rPr>
              <a:t>聊天案例</a:t>
            </a:r>
            <a:r>
              <a:rPr lang="zh-CN" altLang="zh-CN" dirty="0"/>
              <a:t>实现了客户端和服务器端的对话聊天，服务器端用</a:t>
            </a:r>
            <a:r>
              <a:rPr lang="en-US" altLang="zh-CN" dirty="0"/>
              <a:t>Node.js</a:t>
            </a:r>
            <a:r>
              <a:rPr lang="zh-CN" altLang="zh-CN" dirty="0"/>
              <a:t>来搭建服务，客户端通过小程序中的</a:t>
            </a:r>
            <a:r>
              <a:rPr lang="en-US" altLang="zh-CN" dirty="0" err="1"/>
              <a:t>WebSocket</a:t>
            </a:r>
            <a:r>
              <a:rPr lang="en-US" altLang="zh-CN" dirty="0"/>
              <a:t> API</a:t>
            </a:r>
            <a:r>
              <a:rPr lang="zh-CN" altLang="zh-CN" dirty="0"/>
              <a:t>来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  <a:defRPr/>
            </a:pPr>
            <a:r>
              <a:rPr lang="zh-CN" altLang="en-US" dirty="0" smtClean="0"/>
              <a:t>在线聊天系统</a:t>
            </a:r>
            <a:r>
              <a:rPr lang="zh-CN" altLang="en-US" b="1" dirty="0" smtClean="0">
                <a:solidFill>
                  <a:srgbClr val="1369B2"/>
                </a:solidFill>
              </a:rPr>
              <a:t>任务需求</a:t>
            </a:r>
            <a:r>
              <a:rPr lang="zh-CN" altLang="en-US" dirty="0" smtClean="0">
                <a:sym typeface="+mn-ea"/>
              </a:rPr>
              <a:t>：</a:t>
            </a:r>
            <a:endParaRPr lang="en-US" altLang="zh-CN" dirty="0" smtClean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 smtClean="0"/>
              <a:t>服务器向</a:t>
            </a:r>
            <a:r>
              <a:rPr lang="zh-CN" altLang="zh-CN" dirty="0"/>
              <a:t>小</a:t>
            </a:r>
            <a:r>
              <a:rPr lang="zh-CN" altLang="zh-CN" dirty="0" smtClean="0"/>
              <a:t>程序</a:t>
            </a:r>
            <a:r>
              <a:rPr lang="zh-CN" altLang="en-US" dirty="0" smtClean="0"/>
              <a:t>发送消息，</a:t>
            </a:r>
            <a:r>
              <a:rPr lang="zh-CN" altLang="zh-CN" dirty="0" smtClean="0"/>
              <a:t>展示</a:t>
            </a:r>
            <a:r>
              <a:rPr lang="zh-CN" altLang="zh-CN" dirty="0"/>
              <a:t>在聊天界面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左</a:t>
            </a:r>
            <a:r>
              <a:rPr lang="zh-CN" altLang="zh-CN" dirty="0" smtClean="0"/>
              <a:t>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 smtClean="0"/>
              <a:t>小</a:t>
            </a:r>
            <a:r>
              <a:rPr lang="zh-CN" altLang="zh-CN" dirty="0"/>
              <a:t>程序向服务器发送信息，展示在聊天界面的右侧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小</a:t>
            </a:r>
            <a:r>
              <a:rPr lang="zh-CN" altLang="en-US" dirty="0" smtClean="0"/>
              <a:t>程序发送消息，服务器端收到后自动回复消息返送给小程序。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  <a:sym typeface="+mn-ea"/>
              </a:rPr>
              <a:t>6.2 【</a:t>
            </a:r>
            <a:r>
              <a:rPr lang="zh-CN" altLang="en-US" sz="2800" b="1" kern="0" dirty="0" smtClean="0">
                <a:solidFill>
                  <a:srgbClr val="1369B2"/>
                </a:solidFill>
                <a:sym typeface="+mn-ea"/>
              </a:rPr>
              <a:t>案例</a:t>
            </a:r>
            <a:r>
              <a:rPr lang="en-US" altLang="zh-CN" sz="2800" b="1" kern="0" dirty="0" smtClean="0">
                <a:solidFill>
                  <a:srgbClr val="1369B2"/>
                </a:solidFill>
                <a:sym typeface="+mn-ea"/>
              </a:rPr>
              <a:t>6】</a:t>
            </a:r>
            <a:r>
              <a:rPr lang="zh-CN" altLang="en-US" sz="2800" b="1" kern="0" dirty="0" smtClean="0">
                <a:solidFill>
                  <a:srgbClr val="1369B2"/>
                </a:solidFill>
                <a:sym typeface="+mn-ea"/>
              </a:rPr>
              <a:t>罗盘动画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3"/>
            <a:ext cx="2016124" cy="5178436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9224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7" name="任意多边形 6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9247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9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49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案例分析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116013" y="3184525"/>
            <a:ext cx="7043737" cy="539750"/>
            <a:chOff x="1116013" y="3184525"/>
            <a:chExt cx="7043737" cy="539750"/>
          </a:xfrm>
        </p:grpSpPr>
        <p:sp>
          <p:nvSpPr>
            <p:cNvPr id="11" name="任意多边形 10"/>
            <p:cNvSpPr/>
            <p:nvPr/>
          </p:nvSpPr>
          <p:spPr>
            <a:xfrm>
              <a:off x="2759075" y="3184525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9243" name="椭圆 11"/>
            <p:cNvSpPr>
              <a:spLocks noChangeArrowheads="1"/>
            </p:cNvSpPr>
            <p:nvPr/>
          </p:nvSpPr>
          <p:spPr bwMode="auto">
            <a:xfrm>
              <a:off x="1116013" y="3184525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3" name="Line 188"/>
            <p:cNvSpPr>
              <a:spLocks noChangeShapeType="1"/>
            </p:cNvSpPr>
            <p:nvPr/>
          </p:nvSpPr>
          <p:spPr bwMode="auto">
            <a:xfrm flipH="1">
              <a:off x="1695450" y="345440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45" name="TextBox 218"/>
            <p:cNvSpPr txBox="1">
              <a:spLocks noChangeArrowheads="1"/>
            </p:cNvSpPr>
            <p:nvPr/>
          </p:nvSpPr>
          <p:spPr bwMode="auto">
            <a:xfrm>
              <a:off x="3063875" y="330041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前导知识</a:t>
              </a: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106488" y="3878263"/>
            <a:ext cx="7043737" cy="541337"/>
            <a:chOff x="1106488" y="3878263"/>
            <a:chExt cx="7043737" cy="541337"/>
          </a:xfrm>
        </p:grpSpPr>
        <p:sp>
          <p:nvSpPr>
            <p:cNvPr id="15" name="任意多边形 14"/>
            <p:cNvSpPr/>
            <p:nvPr/>
          </p:nvSpPr>
          <p:spPr>
            <a:xfrm>
              <a:off x="2749550" y="3878263"/>
              <a:ext cx="5400675" cy="541337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9239" name="椭圆 15"/>
            <p:cNvSpPr>
              <a:spLocks noChangeArrowheads="1"/>
            </p:cNvSpPr>
            <p:nvPr/>
          </p:nvSpPr>
          <p:spPr bwMode="auto">
            <a:xfrm>
              <a:off x="1106488" y="3878263"/>
              <a:ext cx="539750" cy="541337"/>
            </a:xfrm>
            <a:prstGeom prst="ellipse">
              <a:avLst/>
            </a:prstGeom>
            <a:solidFill>
              <a:srgbClr val="E9EFF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17" name="Line 188"/>
            <p:cNvSpPr>
              <a:spLocks noChangeShapeType="1"/>
            </p:cNvSpPr>
            <p:nvPr/>
          </p:nvSpPr>
          <p:spPr bwMode="auto">
            <a:xfrm flipH="1">
              <a:off x="1685925" y="4148138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41" name="TextBox 218"/>
            <p:cNvSpPr txBox="1">
              <a:spLocks noChangeArrowheads="1"/>
            </p:cNvSpPr>
            <p:nvPr/>
          </p:nvSpPr>
          <p:spPr bwMode="auto">
            <a:xfrm>
              <a:off x="3054350" y="3994150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设计罗盘页面布局</a:t>
              </a: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106488" y="4562475"/>
            <a:ext cx="7043737" cy="539750"/>
            <a:chOff x="1106488" y="4562475"/>
            <a:chExt cx="7043737" cy="539750"/>
          </a:xfrm>
        </p:grpSpPr>
        <p:sp>
          <p:nvSpPr>
            <p:cNvPr id="19" name="任意多边形 18"/>
            <p:cNvSpPr/>
            <p:nvPr/>
          </p:nvSpPr>
          <p:spPr>
            <a:xfrm>
              <a:off x="2749550" y="4562475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9235" name="椭圆 19"/>
            <p:cNvSpPr>
              <a:spLocks noChangeArrowheads="1"/>
            </p:cNvSpPr>
            <p:nvPr/>
          </p:nvSpPr>
          <p:spPr bwMode="auto">
            <a:xfrm>
              <a:off x="1106488" y="4562475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/>
                <a:t>4</a:t>
              </a:r>
              <a:endParaRPr lang="zh-CN" altLang="en-US" sz="2400" b="1"/>
            </a:p>
          </p:txBody>
        </p:sp>
        <p:sp>
          <p:nvSpPr>
            <p:cNvPr id="21" name="Line 188"/>
            <p:cNvSpPr>
              <a:spLocks noChangeShapeType="1"/>
            </p:cNvSpPr>
            <p:nvPr/>
          </p:nvSpPr>
          <p:spPr bwMode="auto">
            <a:xfrm flipH="1">
              <a:off x="1685925" y="48323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37" name="TextBox 218"/>
            <p:cNvSpPr txBox="1">
              <a:spLocks noChangeArrowheads="1"/>
            </p:cNvSpPr>
            <p:nvPr/>
          </p:nvSpPr>
          <p:spPr bwMode="auto">
            <a:xfrm>
              <a:off x="3054350" y="46783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手指触摸旋转罗盘</a:t>
              </a: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119188" y="5235575"/>
            <a:ext cx="7043737" cy="539750"/>
            <a:chOff x="1106488" y="4562475"/>
            <a:chExt cx="7043737" cy="539750"/>
          </a:xfrm>
        </p:grpSpPr>
        <p:sp>
          <p:nvSpPr>
            <p:cNvPr id="28" name="任意多边形 27"/>
            <p:cNvSpPr/>
            <p:nvPr/>
          </p:nvSpPr>
          <p:spPr>
            <a:xfrm>
              <a:off x="2749550" y="4562475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9231" name="椭圆 19"/>
            <p:cNvSpPr>
              <a:spLocks noChangeArrowheads="1"/>
            </p:cNvSpPr>
            <p:nvPr/>
          </p:nvSpPr>
          <p:spPr bwMode="auto">
            <a:xfrm>
              <a:off x="1106488" y="4562475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/>
                <a:t>5</a:t>
              </a:r>
              <a:endParaRPr lang="zh-CN" altLang="en-US" sz="2400" b="1"/>
            </a:p>
          </p:txBody>
        </p:sp>
        <p:sp>
          <p:nvSpPr>
            <p:cNvPr id="30" name="Line 188"/>
            <p:cNvSpPr>
              <a:spLocks noChangeShapeType="1"/>
            </p:cNvSpPr>
            <p:nvPr/>
          </p:nvSpPr>
          <p:spPr bwMode="auto">
            <a:xfrm flipH="1">
              <a:off x="1685925" y="48323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9233" name="TextBox 218"/>
            <p:cNvSpPr txBox="1">
              <a:spLocks noChangeArrowheads="1"/>
            </p:cNvSpPr>
            <p:nvPr/>
          </p:nvSpPr>
          <p:spPr bwMode="auto">
            <a:xfrm>
              <a:off x="3054350" y="46783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单击按钮操作罗盘</a:t>
              </a: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96259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6266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案例分析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9626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1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Arial" pitchFamily="34" charset="0"/>
              <a:buNone/>
            </a:pPr>
            <a:r>
              <a:rPr lang="zh-CN" altLang="en-US"/>
              <a:t>页面效果图：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3395662" y="2069707"/>
            <a:ext cx="2352675" cy="4294188"/>
            <a:chOff x="3395662" y="2224082"/>
            <a:chExt cx="2352675" cy="4294188"/>
          </a:xfrm>
        </p:grpSpPr>
        <p:sp>
          <p:nvSpPr>
            <p:cNvPr id="96264" name="矩形 4"/>
            <p:cNvSpPr>
              <a:spLocks noChangeArrowheads="1"/>
            </p:cNvSpPr>
            <p:nvPr/>
          </p:nvSpPr>
          <p:spPr bwMode="auto">
            <a:xfrm>
              <a:off x="4070350" y="6148893"/>
              <a:ext cx="1107996" cy="369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消息展示</a:t>
              </a:r>
            </a:p>
          </p:txBody>
        </p:sp>
        <p:pic>
          <p:nvPicPr>
            <p:cNvPr id="16" name="图片 110" descr="G:\【教材和资源_最新版本】\《微信小程序开发实战》\二校对\QQ图片2019021314264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5662" y="2224082"/>
              <a:ext cx="2352675" cy="382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35171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312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前导知识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9830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宋体" pitchFamily="2" charset="-122"/>
              <a:buAutoNum type="circleNumDbPlain"/>
            </a:pPr>
            <a:r>
              <a:rPr lang="en-US" altLang="zh-CN"/>
              <a:t>WebSocket</a:t>
            </a:r>
          </a:p>
        </p:txBody>
      </p: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565150" y="2708275"/>
            <a:ext cx="79073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dirty="0" err="1" smtClean="0"/>
              <a:t>WebSocket</a:t>
            </a:r>
            <a:r>
              <a:rPr lang="zh-CN" altLang="en-US" b="1" dirty="0" smtClean="0">
                <a:solidFill>
                  <a:srgbClr val="1369B2"/>
                </a:solidFill>
              </a:rPr>
              <a:t>作用</a:t>
            </a:r>
            <a:r>
              <a:rPr lang="zh-CN" altLang="en-US" dirty="0" smtClean="0">
                <a:sym typeface="+mn-ea"/>
              </a:rPr>
              <a:t>：</a:t>
            </a:r>
            <a:endParaRPr lang="en-US" altLang="zh-CN" dirty="0" smtClean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实现了浏览器和服务器的全双工通信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是客户端与服务器之间专门建立的一条通道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建立</a:t>
            </a:r>
            <a:r>
              <a:rPr lang="zh-CN" altLang="zh-CN" dirty="0" smtClean="0"/>
              <a:t>连接</a:t>
            </a:r>
            <a:r>
              <a:rPr lang="zh-CN" altLang="en-US" dirty="0" smtClean="0"/>
              <a:t>后</a:t>
            </a:r>
            <a:r>
              <a:rPr lang="zh-CN" altLang="zh-CN" dirty="0" smtClean="0"/>
              <a:t>，</a:t>
            </a:r>
            <a:r>
              <a:rPr lang="zh-CN" altLang="zh-CN" dirty="0"/>
              <a:t>就可以从通道中实时获取服务器的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200000"/>
              </a:lnSpc>
              <a:defRPr/>
            </a:pPr>
            <a:r>
              <a:rPr lang="zh-CN" altLang="zh-CN" b="1" u="sng" dirty="0">
                <a:solidFill>
                  <a:srgbClr val="1369B2"/>
                </a:solidFill>
              </a:rPr>
              <a:t>注意</a:t>
            </a:r>
            <a:r>
              <a:rPr lang="zh-CN" altLang="en-US" b="1" u="sng" dirty="0" smtClean="0">
                <a:solidFill>
                  <a:srgbClr val="1369B2"/>
                </a:solidFill>
              </a:rPr>
              <a:t>事项</a:t>
            </a:r>
            <a:r>
              <a:rPr lang="zh-CN" altLang="en-US" dirty="0"/>
              <a:t>：</a:t>
            </a:r>
            <a:r>
              <a:rPr lang="en-US" altLang="zh-CN" dirty="0" err="1" smtClean="0"/>
              <a:t>WebSocket</a:t>
            </a:r>
            <a:r>
              <a:rPr lang="zh-CN" altLang="zh-CN" dirty="0"/>
              <a:t>的协议是以</a:t>
            </a:r>
            <a:r>
              <a:rPr lang="en-US" altLang="zh-CN" dirty="0" err="1"/>
              <a:t>ws</a:t>
            </a:r>
            <a:r>
              <a:rPr lang="zh-CN" altLang="zh-CN" dirty="0"/>
              <a:t>或</a:t>
            </a:r>
            <a:r>
              <a:rPr lang="en-US" altLang="zh-CN" dirty="0" err="1"/>
              <a:t>wss</a:t>
            </a:r>
            <a:r>
              <a:rPr lang="zh-CN" altLang="zh-CN" dirty="0"/>
              <a:t>开头</a:t>
            </a:r>
            <a:r>
              <a:rPr lang="zh-CN" altLang="zh-CN" dirty="0" smtClean="0"/>
              <a:t>的，</a:t>
            </a:r>
            <a:r>
              <a:rPr lang="zh-CN" altLang="zh-CN" dirty="0"/>
              <a:t>在小程序中，正式项目必须使用</a:t>
            </a:r>
            <a:r>
              <a:rPr lang="en-US" altLang="zh-CN" dirty="0" err="1"/>
              <a:t>wss</a:t>
            </a:r>
            <a:r>
              <a:rPr lang="zh-CN" altLang="zh-CN" dirty="0"/>
              <a:t>协议，在开发模式下可以使用</a:t>
            </a:r>
            <a:r>
              <a:rPr lang="en-US" altLang="zh-CN" dirty="0" err="1"/>
              <a:t>ws</a:t>
            </a:r>
            <a:r>
              <a:rPr lang="zh-CN" altLang="zh-CN" dirty="0" smtClean="0"/>
              <a:t>协议</a:t>
            </a:r>
            <a:r>
              <a:rPr lang="zh-CN" altLang="en-US" dirty="0"/>
              <a:t>。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00355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362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前导知识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10035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82788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宋体" pitchFamily="2" charset="-122"/>
              <a:buAutoNum type="circleNumDbPlain" startAt="2"/>
            </a:pPr>
            <a:r>
              <a:rPr lang="en-US" altLang="zh-CN" dirty="0" err="1"/>
              <a:t>wx.connectSocket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zh-CN" altLang="zh-CN" dirty="0"/>
              <a:t>创建一个</a:t>
            </a:r>
            <a:r>
              <a:rPr lang="en-US" altLang="zh-CN" dirty="0" err="1"/>
              <a:t>WebSocket</a:t>
            </a:r>
            <a:r>
              <a:rPr lang="zh-CN" altLang="zh-CN" dirty="0" smtClean="0"/>
              <a:t>连接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917575" y="2673350"/>
            <a:ext cx="7554913" cy="120015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wx.connectSocket({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url: 'ws://127.0.0.1:3000'  // </a:t>
            </a:r>
            <a:r>
              <a: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服务器地址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})</a:t>
            </a:r>
          </a:p>
        </p:txBody>
      </p:sp>
      <p:sp>
        <p:nvSpPr>
          <p:cNvPr id="15" name="TextBox 39"/>
          <p:cNvSpPr txBox="1">
            <a:spLocks noChangeArrowheads="1"/>
          </p:cNvSpPr>
          <p:nvPr/>
        </p:nvSpPr>
        <p:spPr bwMode="auto">
          <a:xfrm>
            <a:off x="574675" y="3906838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宋体" pitchFamily="2" charset="-122"/>
              <a:buAutoNum type="circleNumDbPlain" startAt="3"/>
            </a:pPr>
            <a:r>
              <a:rPr lang="en-US" altLang="zh-CN" dirty="0" err="1"/>
              <a:t>wx.sendSocketMessage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zh-CN" altLang="zh-CN" dirty="0"/>
              <a:t>通过</a:t>
            </a:r>
            <a:r>
              <a:rPr lang="en-US" altLang="zh-CN" dirty="0" err="1"/>
              <a:t>WebSocket</a:t>
            </a:r>
            <a:r>
              <a:rPr lang="zh-CN" altLang="zh-CN" dirty="0"/>
              <a:t>连接发送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927100" y="4613275"/>
            <a:ext cx="7554913" cy="157003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wx.sendSocketMessage({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data: msg, 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success: () =&gt; {}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/>
      <p:bldP spid="15" grpId="0" autoUpdateAnimBg="0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02403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408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前导知识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10240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3" name="TextBox 39"/>
          <p:cNvSpPr txBox="1">
            <a:spLocks noChangeArrowheads="1"/>
          </p:cNvSpPr>
          <p:nvPr/>
        </p:nvSpPr>
        <p:spPr bwMode="auto">
          <a:xfrm>
            <a:off x="565150" y="1982788"/>
            <a:ext cx="7907338" cy="55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宋体" pitchFamily="2" charset="-122"/>
              <a:buAutoNum type="circleNumDbPlain" startAt="4"/>
            </a:pPr>
            <a:r>
              <a:rPr lang="en-US" altLang="zh-CN" dirty="0" err="1"/>
              <a:t>wx.onSocketMessage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zh-CN" altLang="zh-CN" dirty="0"/>
              <a:t>监听</a:t>
            </a:r>
            <a:r>
              <a:rPr lang="en-US" altLang="zh-CN" dirty="0" err="1"/>
              <a:t>WebSocket</a:t>
            </a:r>
            <a:r>
              <a:rPr lang="zh-CN" altLang="zh-CN" dirty="0"/>
              <a:t>接受到服务器的消息</a:t>
            </a:r>
            <a:r>
              <a:rPr lang="zh-CN" altLang="zh-CN" dirty="0" smtClean="0"/>
              <a:t>事件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1476375" y="2790825"/>
            <a:ext cx="6105525" cy="267811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wx.connectSocket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 url: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ws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://127.0.0.1:3000', 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wx.onSocketOpen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(function() { console.log('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连接成功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'); 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监听服务器端发送到客户端的消息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wx.onSocketMessage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=&gt; 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data =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JSON.parse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msg.data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console.log(data)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41315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461" name="TextBox 19"/>
            <p:cNvSpPr txBox="1">
              <a:spLocks noChangeArrowheads="1"/>
            </p:cNvSpPr>
            <p:nvPr/>
          </p:nvSpPr>
          <p:spPr bwMode="auto">
            <a:xfrm>
              <a:off x="427037" y="1493861"/>
              <a:ext cx="4703763" cy="4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zh-CN" sz="2000" b="1">
                  <a:solidFill>
                    <a:srgbClr val="808080"/>
                  </a:solidFill>
                  <a:ea typeface="微软雅黑" pitchFamily="34" charset="-122"/>
                </a:rPr>
                <a:t>编写</a:t>
              </a:r>
              <a:r>
                <a:rPr lang="en-US" altLang="zh-CN" sz="2000" b="1">
                  <a:solidFill>
                    <a:srgbClr val="808080"/>
                  </a:solidFill>
                  <a:ea typeface="微软雅黑" pitchFamily="34" charset="-122"/>
                </a:rPr>
                <a:t>Node.js</a:t>
              </a:r>
              <a:r>
                <a:rPr lang="zh-CN" altLang="zh-CN" sz="2000" b="1">
                  <a:solidFill>
                    <a:srgbClr val="808080"/>
                  </a:solidFill>
                  <a:ea typeface="微软雅黑" pitchFamily="34" charset="-122"/>
                </a:rPr>
                <a:t>服务器端代码</a:t>
              </a:r>
              <a:endParaRPr lang="zh-CN" altLang="en-US" sz="2000" b="1">
                <a:solidFill>
                  <a:srgbClr val="808080"/>
                </a:solidFill>
                <a:ea typeface="微软雅黑" pitchFamily="34" charset="-122"/>
              </a:endParaRPr>
            </a:p>
          </p:txBody>
        </p:sp>
      </p:grpSp>
      <p:sp>
        <p:nvSpPr>
          <p:cNvPr id="10445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11175" y="1849438"/>
            <a:ext cx="8010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None/>
            </a:pPr>
            <a:r>
              <a:rPr lang="zh-CN" altLang="zh-CN"/>
              <a:t>本节选择使用</a:t>
            </a:r>
            <a:r>
              <a:rPr lang="en-US" altLang="zh-CN"/>
              <a:t>Node.js</a:t>
            </a:r>
            <a:r>
              <a:rPr lang="zh-CN" altLang="zh-CN"/>
              <a:t>搭建开发者服务器</a:t>
            </a:r>
            <a:r>
              <a:rPr lang="zh-CN" altLang="en-US"/>
              <a:t>，安装</a:t>
            </a:r>
            <a:r>
              <a:rPr lang="en-US" altLang="zh-CN"/>
              <a:t>Node.js</a:t>
            </a:r>
            <a:r>
              <a:rPr lang="zh-CN" altLang="en-US"/>
              <a:t>，</a:t>
            </a:r>
            <a:r>
              <a:rPr lang="zh-CN" altLang="en-US" b="1">
                <a:solidFill>
                  <a:srgbClr val="1369B2"/>
                </a:solidFill>
              </a:rPr>
              <a:t>创建项目：</a:t>
            </a:r>
            <a:endParaRPr lang="en-US" altLang="zh-CN" b="1">
              <a:solidFill>
                <a:srgbClr val="00ADDC"/>
              </a:solidFill>
            </a:endParaRPr>
          </a:p>
        </p:txBody>
      </p: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752475" y="3222625"/>
            <a:ext cx="7554913" cy="41751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npm init –y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20700" y="2525713"/>
            <a:ext cx="8010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/>
            </a:pPr>
            <a:r>
              <a:rPr lang="zh-CN" altLang="zh-CN"/>
              <a:t>初始化项目，将会自动创建</a:t>
            </a:r>
            <a:r>
              <a:rPr lang="en-US" altLang="zh-CN"/>
              <a:t>package.json</a:t>
            </a:r>
            <a:r>
              <a:rPr lang="zh-CN" altLang="zh-CN"/>
              <a:t>配置文件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21" name="文本框 7"/>
          <p:cNvSpPr txBox="1">
            <a:spLocks noChangeArrowheads="1"/>
          </p:cNvSpPr>
          <p:nvPr/>
        </p:nvSpPr>
        <p:spPr bwMode="auto">
          <a:xfrm>
            <a:off x="733425" y="4384675"/>
            <a:ext cx="7554913" cy="46196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npm install websocket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20700" y="3725863"/>
            <a:ext cx="801052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 startAt="2"/>
            </a:pPr>
            <a:r>
              <a:rPr lang="zh-CN" altLang="zh-CN"/>
              <a:t>安装</a:t>
            </a:r>
            <a:r>
              <a:rPr lang="en-US" altLang="zh-CN"/>
              <a:t>webSocket</a:t>
            </a:r>
            <a:r>
              <a:rPr lang="zh-CN" altLang="en-US"/>
              <a:t>库。</a:t>
            </a:r>
            <a:endParaRPr lang="en-US" altLang="zh-CN"/>
          </a:p>
        </p:txBody>
      </p:sp>
      <p:sp>
        <p:nvSpPr>
          <p:cNvPr id="24" name="文本框 7"/>
          <p:cNvSpPr txBox="1">
            <a:spLocks noChangeArrowheads="1"/>
          </p:cNvSpPr>
          <p:nvPr/>
        </p:nvSpPr>
        <p:spPr bwMode="auto">
          <a:xfrm>
            <a:off x="733425" y="5508625"/>
            <a:ext cx="7554913" cy="41751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npm install nodemon -g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20700" y="4849813"/>
            <a:ext cx="71659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 startAt="3"/>
            </a:pPr>
            <a:r>
              <a:rPr lang="zh-CN" altLang="zh-CN"/>
              <a:t>安装</a:t>
            </a:r>
            <a:r>
              <a:rPr lang="en-US" altLang="zh-CN"/>
              <a:t>nodemon</a:t>
            </a:r>
            <a:r>
              <a:rPr lang="zh-CN" altLang="zh-CN"/>
              <a:t>监控文件修改（如果已经安装则跳过此步）</a:t>
            </a:r>
            <a:r>
              <a:rPr lang="zh-CN" altLang="en-US"/>
              <a:t>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20" grpId="0"/>
      <p:bldP spid="21" grpId="0" animBg="1"/>
      <p:bldP spid="22" grpId="0"/>
      <p:bldP spid="24" grpId="0" animBg="1"/>
      <p:bldP spid="2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06499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505" name="TextBox 19"/>
            <p:cNvSpPr txBox="1">
              <a:spLocks noChangeArrowheads="1"/>
            </p:cNvSpPr>
            <p:nvPr/>
          </p:nvSpPr>
          <p:spPr bwMode="auto">
            <a:xfrm>
              <a:off x="427037" y="1493861"/>
              <a:ext cx="4703763" cy="4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zh-CN" sz="2000" b="1">
                  <a:solidFill>
                    <a:srgbClr val="808080"/>
                  </a:solidFill>
                  <a:ea typeface="微软雅黑" pitchFamily="34" charset="-122"/>
                </a:rPr>
                <a:t>编写</a:t>
              </a:r>
              <a:r>
                <a:rPr lang="en-US" altLang="zh-CN" sz="2000" b="1">
                  <a:solidFill>
                    <a:srgbClr val="808080"/>
                  </a:solidFill>
                  <a:ea typeface="微软雅黑" pitchFamily="34" charset="-122"/>
                </a:rPr>
                <a:t>Node.js</a:t>
              </a:r>
              <a:r>
                <a:rPr lang="zh-CN" altLang="zh-CN" sz="2000" b="1">
                  <a:solidFill>
                    <a:srgbClr val="808080"/>
                  </a:solidFill>
                  <a:ea typeface="微软雅黑" pitchFamily="34" charset="-122"/>
                </a:rPr>
                <a:t>服务器端代码</a:t>
              </a:r>
              <a:endParaRPr lang="zh-CN" altLang="en-US" sz="2000" b="1">
                <a:solidFill>
                  <a:srgbClr val="808080"/>
                </a:solidFill>
                <a:ea typeface="微软雅黑" pitchFamily="34" charset="-122"/>
              </a:endParaRPr>
            </a:p>
          </p:txBody>
        </p:sp>
      </p:grpSp>
      <p:sp>
        <p:nvSpPr>
          <p:cNvPr id="10650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11175" y="1849438"/>
            <a:ext cx="8010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None/>
            </a:pPr>
            <a:r>
              <a:rPr lang="zh-CN" altLang="zh-CN"/>
              <a:t>执行上述命令后，在项目目录下创建</a:t>
            </a:r>
            <a:r>
              <a:rPr lang="en-US" altLang="zh-CN" b="1">
                <a:solidFill>
                  <a:srgbClr val="1369B2"/>
                </a:solidFill>
              </a:rPr>
              <a:t>socket.js</a:t>
            </a:r>
            <a:r>
              <a:rPr lang="zh-CN" altLang="zh-CN"/>
              <a:t>文件，编写代码如下</a:t>
            </a:r>
            <a:r>
              <a:rPr lang="zh-CN" altLang="en-US"/>
              <a:t>：</a:t>
            </a:r>
            <a:endParaRPr lang="en-US" altLang="zh-CN" b="1">
              <a:solidFill>
                <a:srgbClr val="00ADDC"/>
              </a:solidFill>
            </a:endParaRPr>
          </a:p>
        </p:txBody>
      </p:sp>
      <p:sp>
        <p:nvSpPr>
          <p:cNvPr id="26" name="文本框 7"/>
          <p:cNvSpPr txBox="1">
            <a:spLocks noChangeArrowheads="1"/>
          </p:cNvSpPr>
          <p:nvPr/>
        </p:nvSpPr>
        <p:spPr bwMode="auto">
          <a:xfrm>
            <a:off x="695325" y="3079750"/>
            <a:ext cx="7554913" cy="304641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http = require('http')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WebSocketServer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 require('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').server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创建一个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HTTP Server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httpServer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http.createServer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((request, response) =&gt; 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response.writeHead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(404)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response.end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20700" y="2411413"/>
            <a:ext cx="8010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/>
            </a:pPr>
            <a:r>
              <a:rPr lang="zh-CN" altLang="en-US"/>
              <a:t>引入</a:t>
            </a:r>
            <a:r>
              <a:rPr lang="en-US" altLang="zh-CN"/>
              <a:t>http</a:t>
            </a:r>
            <a:r>
              <a:rPr lang="zh-CN" altLang="en-US"/>
              <a:t>模块和</a:t>
            </a:r>
            <a:r>
              <a:rPr lang="en-US" altLang="zh-CN"/>
              <a:t>WebSocket</a:t>
            </a:r>
            <a:r>
              <a:rPr lang="zh-CN" altLang="en-US"/>
              <a:t>库。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 animBg="1"/>
      <p:bldP spid="2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08547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8554" name="TextBox 19"/>
            <p:cNvSpPr txBox="1">
              <a:spLocks noChangeArrowheads="1"/>
            </p:cNvSpPr>
            <p:nvPr/>
          </p:nvSpPr>
          <p:spPr bwMode="auto">
            <a:xfrm>
              <a:off x="427037" y="1493861"/>
              <a:ext cx="4703763" cy="4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zh-CN" sz="2000" b="1">
                  <a:solidFill>
                    <a:srgbClr val="808080"/>
                  </a:solidFill>
                  <a:ea typeface="微软雅黑" pitchFamily="34" charset="-122"/>
                </a:rPr>
                <a:t>编写</a:t>
              </a:r>
              <a:r>
                <a:rPr lang="en-US" altLang="zh-CN" sz="2000" b="1">
                  <a:solidFill>
                    <a:srgbClr val="808080"/>
                  </a:solidFill>
                  <a:ea typeface="微软雅黑" pitchFamily="34" charset="-122"/>
                </a:rPr>
                <a:t>Node.js</a:t>
              </a:r>
              <a:r>
                <a:rPr lang="zh-CN" altLang="zh-CN" sz="2000" b="1">
                  <a:solidFill>
                    <a:srgbClr val="808080"/>
                  </a:solidFill>
                  <a:ea typeface="微软雅黑" pitchFamily="34" charset="-122"/>
                </a:rPr>
                <a:t>服务器端代码</a:t>
              </a:r>
              <a:endParaRPr lang="zh-CN" altLang="en-US" sz="2000" b="1">
                <a:solidFill>
                  <a:srgbClr val="808080"/>
                </a:solidFill>
                <a:ea typeface="微软雅黑" pitchFamily="34" charset="-122"/>
              </a:endParaRPr>
            </a:p>
          </p:txBody>
        </p:sp>
      </p:grpSp>
      <p:sp>
        <p:nvSpPr>
          <p:cNvPr id="10854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695325" y="2489200"/>
            <a:ext cx="7554913" cy="120015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const wsServer = new WebSocketServer({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httpServer, autoAcceptConnections: true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20700" y="1868488"/>
            <a:ext cx="801052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 startAt="2"/>
            </a:pPr>
            <a:r>
              <a:rPr lang="zh-CN" altLang="zh-CN"/>
              <a:t>创建一个</a:t>
            </a:r>
            <a:r>
              <a:rPr lang="en-US" altLang="zh-CN"/>
              <a:t>webSocket Server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11175" y="3554413"/>
            <a:ext cx="7165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 startAt="3"/>
            </a:pPr>
            <a:r>
              <a:rPr lang="zh-CN" altLang="zh-CN" dirty="0"/>
              <a:t>事件监听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5" name="文本框 7"/>
          <p:cNvSpPr txBox="1">
            <a:spLocks noChangeArrowheads="1"/>
          </p:cNvSpPr>
          <p:nvPr/>
        </p:nvSpPr>
        <p:spPr bwMode="auto">
          <a:xfrm>
            <a:off x="695325" y="4173538"/>
            <a:ext cx="7554913" cy="230822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wsServer.on('connect', connection =&gt; 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connection.on('message', message =&gt; 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if (message.type === 'utf8') 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var data = {content: '</a:t>
            </a:r>
            <a:r>
              <a: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自动回复</a:t>
            </a: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', date: '2019-01-16'}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connection.sendUTF( JSON.stringify(data) ) // </a:t>
            </a:r>
            <a:r>
              <a: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服务器返回的信息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} })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10595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600" name="TextBox 19"/>
            <p:cNvSpPr txBox="1">
              <a:spLocks noChangeArrowheads="1"/>
            </p:cNvSpPr>
            <p:nvPr/>
          </p:nvSpPr>
          <p:spPr bwMode="auto">
            <a:xfrm>
              <a:off x="427037" y="1493861"/>
              <a:ext cx="4703763" cy="4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zh-CN" sz="2000" b="1">
                  <a:solidFill>
                    <a:srgbClr val="808080"/>
                  </a:solidFill>
                  <a:ea typeface="微软雅黑" pitchFamily="34" charset="-122"/>
                </a:rPr>
                <a:t>编写</a:t>
              </a:r>
              <a:r>
                <a:rPr lang="en-US" altLang="zh-CN" sz="2000" b="1">
                  <a:solidFill>
                    <a:srgbClr val="808080"/>
                  </a:solidFill>
                  <a:ea typeface="微软雅黑" pitchFamily="34" charset="-122"/>
                </a:rPr>
                <a:t>Node.js</a:t>
              </a:r>
              <a:r>
                <a:rPr lang="zh-CN" altLang="zh-CN" sz="2000" b="1">
                  <a:solidFill>
                    <a:srgbClr val="808080"/>
                  </a:solidFill>
                  <a:ea typeface="微软雅黑" pitchFamily="34" charset="-122"/>
                </a:rPr>
                <a:t>服务器端代码</a:t>
              </a:r>
              <a:endParaRPr lang="zh-CN" altLang="en-US" sz="2000" b="1">
                <a:solidFill>
                  <a:srgbClr val="808080"/>
                </a:solidFill>
                <a:ea typeface="微软雅黑" pitchFamily="34" charset="-122"/>
              </a:endParaRPr>
            </a:p>
          </p:txBody>
        </p:sp>
      </p:grpSp>
      <p:sp>
        <p:nvSpPr>
          <p:cNvPr id="11059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11175" y="1878013"/>
            <a:ext cx="71659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 startAt="4"/>
            </a:pPr>
            <a:r>
              <a:rPr lang="zh-CN" altLang="zh-CN"/>
              <a:t>连接的关闭监听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15" name="文本框 7"/>
          <p:cNvSpPr txBox="1">
            <a:spLocks noChangeArrowheads="1"/>
          </p:cNvSpPr>
          <p:nvPr/>
        </p:nvSpPr>
        <p:spPr bwMode="auto">
          <a:xfrm>
            <a:off x="695325" y="2551113"/>
            <a:ext cx="7762875" cy="230822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连接的关闭监听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connection.on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('close', 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reasonCode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, description) =&gt; 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console.log('[' + new Date() + '] Peer ' +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connection.remoteAddress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+ 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' disconnected.')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12643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2648" name="TextBox 19"/>
            <p:cNvSpPr txBox="1">
              <a:spLocks noChangeArrowheads="1"/>
            </p:cNvSpPr>
            <p:nvPr/>
          </p:nvSpPr>
          <p:spPr bwMode="auto">
            <a:xfrm>
              <a:off x="427037" y="1493861"/>
              <a:ext cx="4703763" cy="4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zh-CN" sz="2000" b="1">
                  <a:solidFill>
                    <a:srgbClr val="808080"/>
                  </a:solidFill>
                  <a:ea typeface="微软雅黑" pitchFamily="34" charset="-122"/>
                </a:rPr>
                <a:t>编写</a:t>
              </a:r>
              <a:r>
                <a:rPr lang="en-US" altLang="zh-CN" sz="2000" b="1">
                  <a:solidFill>
                    <a:srgbClr val="808080"/>
                  </a:solidFill>
                  <a:ea typeface="微软雅黑" pitchFamily="34" charset="-122"/>
                </a:rPr>
                <a:t>Node.js</a:t>
              </a:r>
              <a:r>
                <a:rPr lang="zh-CN" altLang="zh-CN" sz="2000" b="1">
                  <a:solidFill>
                    <a:srgbClr val="808080"/>
                  </a:solidFill>
                  <a:ea typeface="微软雅黑" pitchFamily="34" charset="-122"/>
                </a:rPr>
                <a:t>服务器端代码</a:t>
              </a:r>
              <a:endParaRPr lang="zh-CN" altLang="en-US" sz="2000" b="1">
                <a:solidFill>
                  <a:srgbClr val="808080"/>
                </a:solidFill>
                <a:ea typeface="微软雅黑" pitchFamily="34" charset="-122"/>
              </a:endParaRPr>
            </a:p>
          </p:txBody>
        </p:sp>
      </p:grpSp>
      <p:sp>
        <p:nvSpPr>
          <p:cNvPr id="11264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11175" y="1878013"/>
            <a:ext cx="71659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 startAt="5"/>
            </a:pPr>
            <a:r>
              <a:rPr lang="zh-CN" altLang="zh-CN"/>
              <a:t>接收控制台中的输入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15" name="文本框 7"/>
          <p:cNvSpPr txBox="1">
            <a:spLocks noChangeArrowheads="1"/>
          </p:cNvSpPr>
          <p:nvPr/>
        </p:nvSpPr>
        <p:spPr bwMode="auto">
          <a:xfrm>
            <a:off x="1647825" y="2551113"/>
            <a:ext cx="5400675" cy="267811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// </a:t>
            </a:r>
            <a:r>
              <a: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接收控制台中的输入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process.stdin.on('data', function(data){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var data = data.toString().trim()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data = {'content': data, 'date': '2010-01-01'}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connection.sendUTF( JSON.stringify(data) 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14691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4698" name="TextBox 19"/>
            <p:cNvSpPr txBox="1">
              <a:spLocks noChangeArrowheads="1"/>
            </p:cNvSpPr>
            <p:nvPr/>
          </p:nvSpPr>
          <p:spPr bwMode="auto">
            <a:xfrm>
              <a:off x="427037" y="1493861"/>
              <a:ext cx="4703763" cy="4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zh-CN" sz="2000" b="1">
                  <a:solidFill>
                    <a:srgbClr val="808080"/>
                  </a:solidFill>
                  <a:ea typeface="微软雅黑" pitchFamily="34" charset="-122"/>
                </a:rPr>
                <a:t>编写</a:t>
              </a:r>
              <a:r>
                <a:rPr lang="en-US" altLang="zh-CN" sz="2000" b="1">
                  <a:solidFill>
                    <a:srgbClr val="808080"/>
                  </a:solidFill>
                  <a:ea typeface="微软雅黑" pitchFamily="34" charset="-122"/>
                </a:rPr>
                <a:t>Node.js</a:t>
              </a:r>
              <a:r>
                <a:rPr lang="zh-CN" altLang="zh-CN" sz="2000" b="1">
                  <a:solidFill>
                    <a:srgbClr val="808080"/>
                  </a:solidFill>
                  <a:ea typeface="微软雅黑" pitchFamily="34" charset="-122"/>
                </a:rPr>
                <a:t>服务器端代码</a:t>
              </a:r>
              <a:endParaRPr lang="zh-CN" altLang="en-US" sz="2000" b="1">
                <a:solidFill>
                  <a:srgbClr val="808080"/>
                </a:solidFill>
                <a:ea typeface="微软雅黑" pitchFamily="34" charset="-122"/>
              </a:endParaRPr>
            </a:p>
          </p:txBody>
        </p:sp>
      </p:grpSp>
      <p:sp>
        <p:nvSpPr>
          <p:cNvPr id="11469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20700" y="1878013"/>
            <a:ext cx="71659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 startAt="6"/>
            </a:pPr>
            <a:r>
              <a:rPr lang="zh-CN" altLang="en-US"/>
              <a:t>暴露对外访问接口地址。</a:t>
            </a:r>
            <a:endParaRPr lang="en-US" altLang="zh-CN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647700" y="2527300"/>
            <a:ext cx="7554913" cy="120015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app.listen(3000, () =&gt; 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console.log('[' + new Date() + ']  server is listening on port 3000')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})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20700" y="3754438"/>
            <a:ext cx="71659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 startAt="7"/>
            </a:pPr>
            <a:r>
              <a:rPr lang="zh-CN" altLang="zh-CN"/>
              <a:t>保存上述代码后，执行如下命令，启动服务器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647700" y="4403725"/>
            <a:ext cx="7554913" cy="41751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nodemon socket.js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  <a:sym typeface="+mn-ea"/>
              </a:rPr>
              <a:t>6.3 【</a:t>
            </a:r>
            <a:r>
              <a:rPr lang="zh-CN" altLang="en-US" sz="2800" b="1" kern="0" dirty="0" smtClean="0">
                <a:solidFill>
                  <a:srgbClr val="1369B2"/>
                </a:solidFill>
                <a:sym typeface="+mn-ea"/>
              </a:rPr>
              <a:t>案例</a:t>
            </a:r>
            <a:r>
              <a:rPr lang="en-US" altLang="zh-CN" sz="2800" b="1" kern="0" dirty="0" smtClean="0">
                <a:solidFill>
                  <a:srgbClr val="1369B2"/>
                </a:solidFill>
                <a:sym typeface="+mn-ea"/>
              </a:rPr>
              <a:t>7】</a:t>
            </a:r>
            <a:r>
              <a:rPr lang="zh-CN" altLang="en-US" sz="2800" b="1" kern="0" dirty="0" smtClean="0">
                <a:solidFill>
                  <a:srgbClr val="1369B2"/>
                </a:solidFill>
                <a:sym typeface="+mn-ea"/>
              </a:rPr>
              <a:t>文件上传与下载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3"/>
            <a:ext cx="2016124" cy="5178436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0248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0266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0268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案例分析</a:t>
              </a: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0262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0264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前导知识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101725" y="3873500"/>
            <a:ext cx="7043738" cy="541338"/>
            <a:chOff x="1101725" y="3873500"/>
            <a:chExt cx="7043738" cy="541338"/>
          </a:xfrm>
        </p:grpSpPr>
        <p:sp>
          <p:nvSpPr>
            <p:cNvPr id="15" name="任意多边形 14"/>
            <p:cNvSpPr/>
            <p:nvPr/>
          </p:nvSpPr>
          <p:spPr>
            <a:xfrm>
              <a:off x="2744788" y="3873500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0258" name="椭圆 7"/>
            <p:cNvSpPr>
              <a:spLocks noChangeArrowheads="1"/>
            </p:cNvSpPr>
            <p:nvPr/>
          </p:nvSpPr>
          <p:spPr bwMode="auto">
            <a:xfrm>
              <a:off x="1101725" y="3873500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17" name="Line 188"/>
            <p:cNvSpPr>
              <a:spLocks noChangeShapeType="1"/>
            </p:cNvSpPr>
            <p:nvPr/>
          </p:nvSpPr>
          <p:spPr bwMode="auto">
            <a:xfrm flipH="1">
              <a:off x="1681163" y="41433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0260" name="TextBox 218"/>
            <p:cNvSpPr txBox="1">
              <a:spLocks noChangeArrowheads="1"/>
            </p:cNvSpPr>
            <p:nvPr/>
          </p:nvSpPr>
          <p:spPr bwMode="auto">
            <a:xfrm>
              <a:off x="3049588" y="3989388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录音和上传</a:t>
              </a: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101725" y="4557713"/>
            <a:ext cx="7043738" cy="539750"/>
            <a:chOff x="1101725" y="4557713"/>
            <a:chExt cx="7043738" cy="539750"/>
          </a:xfrm>
        </p:grpSpPr>
        <p:sp>
          <p:nvSpPr>
            <p:cNvPr id="19" name="任意多边形 18"/>
            <p:cNvSpPr/>
            <p:nvPr/>
          </p:nvSpPr>
          <p:spPr>
            <a:xfrm>
              <a:off x="2744788" y="4557713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0254" name="椭圆 11"/>
            <p:cNvSpPr>
              <a:spLocks noChangeArrowheads="1"/>
            </p:cNvSpPr>
            <p:nvPr/>
          </p:nvSpPr>
          <p:spPr bwMode="auto">
            <a:xfrm>
              <a:off x="1101725" y="4557713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/>
                <a:t>4</a:t>
              </a:r>
              <a:endParaRPr lang="zh-CN" altLang="en-US" sz="2400" b="1"/>
            </a:p>
          </p:txBody>
        </p:sp>
        <p:sp>
          <p:nvSpPr>
            <p:cNvPr id="21" name="Line 188"/>
            <p:cNvSpPr>
              <a:spLocks noChangeShapeType="1"/>
            </p:cNvSpPr>
            <p:nvPr/>
          </p:nvSpPr>
          <p:spPr bwMode="auto">
            <a:xfrm flipH="1">
              <a:off x="1681163" y="4827588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0256" name="TextBox 218"/>
            <p:cNvSpPr txBox="1">
              <a:spLocks noChangeArrowheads="1"/>
            </p:cNvSpPr>
            <p:nvPr/>
          </p:nvSpPr>
          <p:spPr bwMode="auto">
            <a:xfrm>
              <a:off x="3049588" y="4673600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文件的下载</a:t>
              </a: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53603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6744" name="TextBox 19"/>
            <p:cNvSpPr txBox="1">
              <a:spLocks noChangeArrowheads="1"/>
            </p:cNvSpPr>
            <p:nvPr/>
          </p:nvSpPr>
          <p:spPr bwMode="auto">
            <a:xfrm>
              <a:off x="427037" y="1493861"/>
              <a:ext cx="4703763" cy="4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 dirty="0"/>
                <a:t>  </a:t>
              </a:r>
              <a:r>
                <a:rPr lang="zh-CN" altLang="en-US" sz="2000" b="1" dirty="0">
                  <a:solidFill>
                    <a:srgbClr val="808080"/>
                  </a:solidFill>
                  <a:ea typeface="微软雅黑" pitchFamily="34" charset="-122"/>
                </a:rPr>
                <a:t>实现</a:t>
              </a:r>
              <a:r>
                <a:rPr lang="zh-CN" altLang="en-US" sz="2000" b="1" dirty="0" smtClean="0">
                  <a:solidFill>
                    <a:srgbClr val="808080"/>
                  </a:solidFill>
                  <a:ea typeface="微软雅黑" pitchFamily="34" charset="-122"/>
                </a:rPr>
                <a:t>通信功能</a:t>
              </a:r>
              <a:endParaRPr lang="zh-CN" altLang="en-US" sz="2000" b="1" dirty="0">
                <a:solidFill>
                  <a:srgbClr val="808080"/>
                </a:solidFill>
                <a:ea typeface="微软雅黑" pitchFamily="34" charset="-122"/>
              </a:endParaRPr>
            </a:p>
          </p:txBody>
        </p:sp>
      </p:grpSp>
      <p:sp>
        <p:nvSpPr>
          <p:cNvPr id="11674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20700" y="1878013"/>
            <a:ext cx="71659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/>
            </a:pPr>
            <a:r>
              <a:rPr lang="zh-CN" altLang="en-US"/>
              <a:t>创建空白项目，</a:t>
            </a:r>
            <a:r>
              <a:rPr lang="zh-CN" altLang="zh-CN"/>
              <a:t>在</a:t>
            </a:r>
            <a:r>
              <a:rPr lang="en-US" altLang="zh-CN"/>
              <a:t>app.json</a:t>
            </a:r>
            <a:r>
              <a:rPr lang="zh-CN" altLang="zh-CN"/>
              <a:t>中添加页面路径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1752601" y="2527300"/>
            <a:ext cx="5194300" cy="378618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"pages":[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"pages/index/index"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],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"window":{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"backgroundTextStyle":"light",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"navigationBarBackgroundColor": "#fff",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"navigationBarTextStyle":"black"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zh-CN" sz="1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18787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92" name="TextBox 19"/>
            <p:cNvSpPr txBox="1">
              <a:spLocks noChangeArrowheads="1"/>
            </p:cNvSpPr>
            <p:nvPr/>
          </p:nvSpPr>
          <p:spPr bwMode="auto">
            <a:xfrm>
              <a:off x="427037" y="1493861"/>
              <a:ext cx="4703763" cy="4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 dirty="0"/>
                <a:t>  </a:t>
              </a:r>
              <a:r>
                <a:rPr lang="zh-CN" altLang="en-US" sz="2000" b="1" dirty="0">
                  <a:solidFill>
                    <a:srgbClr val="808080"/>
                  </a:solidFill>
                  <a:ea typeface="微软雅黑" pitchFamily="34" charset="-122"/>
                </a:rPr>
                <a:t>实现通信功能</a:t>
              </a:r>
            </a:p>
          </p:txBody>
        </p:sp>
      </p:grpSp>
      <p:sp>
        <p:nvSpPr>
          <p:cNvPr id="11878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20700" y="1878013"/>
            <a:ext cx="71659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宋体" pitchFamily="2" charset="-122"/>
              <a:buAutoNum type="circleNumDbPlain" startAt="2"/>
            </a:pPr>
            <a:r>
              <a:rPr lang="zh-CN" altLang="en-US"/>
              <a:t>进入</a:t>
            </a:r>
            <a:r>
              <a:rPr lang="en-US" altLang="zh-CN"/>
              <a:t>index.js</a:t>
            </a:r>
            <a:r>
              <a:rPr lang="zh-CN" altLang="zh-CN"/>
              <a:t>中</a:t>
            </a:r>
            <a:r>
              <a:rPr lang="zh-CN" altLang="en-US"/>
              <a:t>，</a:t>
            </a:r>
            <a:r>
              <a:rPr lang="zh-CN" altLang="zh-CN"/>
              <a:t>连接服务器测试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647700" y="2460625"/>
            <a:ext cx="7554913" cy="4154488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Page({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onLoad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function() 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wx.connectSocket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   url: 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ws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://127.0.0.1:3000'   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连接成功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wx.onSocketOpen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(function() 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wx.sendSocketMessage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 data: '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你好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' 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wx.onSocketMessage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(function(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) {console.log(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) 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wx.onSocketClose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(function(res) { console.log('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WebSocket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已关闭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') 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20835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842" name="TextBox 19"/>
            <p:cNvSpPr txBox="1">
              <a:spLocks noChangeArrowheads="1"/>
            </p:cNvSpPr>
            <p:nvPr/>
          </p:nvSpPr>
          <p:spPr bwMode="auto">
            <a:xfrm>
              <a:off x="427037" y="1493861"/>
              <a:ext cx="4703763" cy="4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 dirty="0"/>
                <a:t>  </a:t>
              </a:r>
              <a:r>
                <a:rPr lang="zh-CN" altLang="en-US" sz="2000" b="1" dirty="0">
                  <a:solidFill>
                    <a:srgbClr val="808080"/>
                  </a:solidFill>
                  <a:ea typeface="微软雅黑" pitchFamily="34" charset="-122"/>
                </a:rPr>
                <a:t>实现通信功能</a:t>
              </a:r>
            </a:p>
          </p:txBody>
        </p:sp>
      </p:grpSp>
      <p:sp>
        <p:nvSpPr>
          <p:cNvPr id="12083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20700" y="1878013"/>
            <a:ext cx="71659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/>
              <a:t>执行上述代码，在服务器控制台看到输出结果。</a:t>
            </a:r>
            <a:endParaRPr lang="en-US" altLang="zh-CN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647700" y="2587625"/>
            <a:ext cx="7554913" cy="417513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&gt;&gt; message content from client: </a:t>
            </a:r>
            <a:r>
              <a:rPr lang="zh-CN" altLang="zh-CN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你好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20700" y="3059113"/>
            <a:ext cx="71659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/>
              <a:t>小程序端控制台接收消息结果，如下图所示：</a:t>
            </a:r>
            <a:endParaRPr lang="en-US" altLang="zh-CN"/>
          </a:p>
        </p:txBody>
      </p:sp>
      <p:pic>
        <p:nvPicPr>
          <p:cNvPr id="172034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6325" y="4013200"/>
            <a:ext cx="7126288" cy="39528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59747" name="组合 5"/>
          <p:cNvGrpSpPr>
            <a:grpSpLocks/>
          </p:cNvGrpSpPr>
          <p:nvPr/>
        </p:nvGrpSpPr>
        <p:grpSpPr bwMode="auto">
          <a:xfrm>
            <a:off x="-3175" y="1265238"/>
            <a:ext cx="5803900" cy="628650"/>
            <a:chOff x="-3176" y="1265272"/>
            <a:chExt cx="5803900" cy="62867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7704" name="TextBox 19"/>
            <p:cNvSpPr txBox="1">
              <a:spLocks noChangeArrowheads="1"/>
            </p:cNvSpPr>
            <p:nvPr/>
          </p:nvSpPr>
          <p:spPr bwMode="auto">
            <a:xfrm>
              <a:off x="427037" y="1493882"/>
              <a:ext cx="5373687" cy="400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lang="en-US" altLang="zh-CN" dirty="0" smtClean="0"/>
                <a:t>  </a:t>
              </a:r>
              <a:r>
                <a:rPr lang="zh-CN" altLang="en-US" sz="2000" b="1" dirty="0" smtClean="0">
                  <a:solidFill>
                    <a:srgbClr val="808080"/>
                  </a:solidFill>
                  <a:ea typeface="微软雅黑" panose="020B0503020204020204" pitchFamily="34" charset="-122"/>
                </a:rPr>
                <a:t>编写聊天界面</a:t>
              </a:r>
              <a:endParaRPr lang="zh-CN" altLang="en-US" sz="2000" dirty="0" smtClean="0"/>
            </a:p>
          </p:txBody>
        </p:sp>
      </p:grpSp>
      <p:sp>
        <p:nvSpPr>
          <p:cNvPr id="12288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15" name="Picture 2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1700" y="3484563"/>
            <a:ext cx="2844800" cy="102076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11163" y="1906588"/>
            <a:ext cx="5246687" cy="4148137"/>
            <a:chOff x="411496" y="1906587"/>
            <a:chExt cx="5246354" cy="4147603"/>
          </a:xfrm>
        </p:grpSpPr>
        <p:sp>
          <p:nvSpPr>
            <p:cNvPr id="122887" name="文本框 7"/>
            <p:cNvSpPr txBox="1">
              <a:spLocks noChangeArrowheads="1"/>
            </p:cNvSpPr>
            <p:nvPr/>
          </p:nvSpPr>
          <p:spPr bwMode="auto">
            <a:xfrm>
              <a:off x="411496" y="2268538"/>
              <a:ext cx="5246354" cy="3785652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&lt;view class="chat-news"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wx:for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="{{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newslist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}}" &gt;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&lt;!--  (role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值为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me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，发送的消息显示在右侧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)--&gt;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&lt;block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wx:if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="{{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item.role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== 'me'}}"&gt;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&lt;view class="news-lf"&gt;&lt;/view&gt;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&lt;/block&gt;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&lt;!-- 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(role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值为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server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，收到的消息显示在左侧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)--&gt;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&lt;block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wx:else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&lt;view class="news-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rl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"&gt;&lt;/view&gt;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&lt;/block&gt;</a:t>
              </a: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&lt;/view&gt;</a:t>
              </a:r>
            </a:p>
          </p:txBody>
        </p:sp>
        <p:sp>
          <p:nvSpPr>
            <p:cNvPr id="122888" name="圆角矩形 15"/>
            <p:cNvSpPr>
              <a:spLocks noChangeArrowheads="1"/>
            </p:cNvSpPr>
            <p:nvPr/>
          </p:nvSpPr>
          <p:spPr bwMode="auto">
            <a:xfrm>
              <a:off x="3348776" y="1906587"/>
              <a:ext cx="1505800" cy="4429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/>
                <a:t>index.wxml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24931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3848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r>
                <a:rPr lang="en-US" altLang="zh-CN" dirty="0" smtClean="0"/>
                <a:t>  </a:t>
              </a:r>
              <a:r>
                <a:rPr lang="zh-CN" altLang="en-US" sz="2000" b="1" dirty="0" smtClean="0">
                  <a:solidFill>
                    <a:srgbClr val="808080"/>
                  </a:solidFill>
                  <a:ea typeface="微软雅黑" panose="020B0503020204020204" pitchFamily="34" charset="-122"/>
                </a:rPr>
                <a:t>编写聊天界面</a:t>
              </a:r>
            </a:p>
          </p:txBody>
        </p:sp>
      </p:grpSp>
      <p:sp>
        <p:nvSpPr>
          <p:cNvPr id="12493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12763" y="2127250"/>
            <a:ext cx="7978775" cy="2619375"/>
            <a:chOff x="512763" y="2128043"/>
            <a:chExt cx="7978775" cy="2618583"/>
          </a:xfrm>
        </p:grpSpPr>
        <p:sp>
          <p:nvSpPr>
            <p:cNvPr id="124935" name="文本框 7"/>
            <p:cNvSpPr txBox="1">
              <a:spLocks noChangeArrowheads="1"/>
            </p:cNvSpPr>
            <p:nvPr/>
          </p:nvSpPr>
          <p:spPr bwMode="auto">
            <a:xfrm>
              <a:off x="512763" y="2438401"/>
              <a:ext cx="7978775" cy="2308225"/>
            </a:xfrm>
            <a:prstGeom prst="rect">
              <a:avLst/>
            </a:prstGeom>
            <a:solidFill>
              <a:srgbClr val="003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&lt;form class="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sendMessage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"&gt;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&lt;input type="text" cursor-spacing="80" placeholder="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请输入聊天内容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.."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value="{{massage}}"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bindinput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bindChange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"&gt;&lt;/input&gt;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&lt;button type="primary"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bindtap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="send" </a:t>
              </a:r>
              <a:r>
                <a:rPr lang="en-US" altLang="zh-CN" sz="1600" b="1" dirty="0" err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formType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="reset" size="small"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   button-hover="blue"&gt;</a:t>
              </a:r>
              <a:r>
                <a:rPr lang="zh-CN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发送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&lt;/button&gt;</a:t>
              </a:r>
              <a:endPara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 hangingPunct="1">
                <a:lnSpc>
                  <a:spcPct val="150000"/>
                </a:lnSpc>
              </a:pP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 &lt;/form&gt;</a:t>
              </a:r>
            </a:p>
          </p:txBody>
        </p:sp>
        <p:sp>
          <p:nvSpPr>
            <p:cNvPr id="124936" name="圆角矩形 15"/>
            <p:cNvSpPr>
              <a:spLocks noChangeArrowheads="1"/>
            </p:cNvSpPr>
            <p:nvPr/>
          </p:nvSpPr>
          <p:spPr bwMode="auto">
            <a:xfrm>
              <a:off x="6387251" y="2128043"/>
              <a:ext cx="1505800" cy="4429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/>
                <a:t>index.wxml</a:t>
              </a:r>
            </a:p>
          </p:txBody>
        </p:sp>
      </p:grpSp>
      <p:pic>
        <p:nvPicPr>
          <p:cNvPr id="163849" name="Picture 9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5013" y="5216525"/>
            <a:ext cx="4241800" cy="56356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26979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6984" name="TextBox 19"/>
            <p:cNvSpPr txBox="1">
              <a:spLocks noChangeArrowheads="1"/>
            </p:cNvSpPr>
            <p:nvPr/>
          </p:nvSpPr>
          <p:spPr bwMode="auto">
            <a:xfrm>
              <a:off x="427037" y="1493861"/>
              <a:ext cx="4703763" cy="4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编写聊天界面</a:t>
              </a:r>
            </a:p>
          </p:txBody>
        </p:sp>
      </p:grpSp>
      <p:sp>
        <p:nvSpPr>
          <p:cNvPr id="12698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20700" y="1878013"/>
            <a:ext cx="8437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/>
              <a:t>进入</a:t>
            </a:r>
            <a:r>
              <a:rPr lang="en-US" altLang="zh-CN"/>
              <a:t>index.js</a:t>
            </a:r>
            <a:r>
              <a:rPr lang="zh-CN" altLang="zh-CN"/>
              <a:t>文件，监听服务器发送</a:t>
            </a:r>
            <a:r>
              <a:rPr lang="zh-CN" altLang="en-US"/>
              <a:t>给</a:t>
            </a:r>
            <a:r>
              <a:rPr lang="zh-CN" altLang="zh-CN"/>
              <a:t>客户端的消息</a:t>
            </a:r>
            <a:r>
              <a:rPr lang="zh-CN" altLang="en-US"/>
              <a:t>，并将消息</a:t>
            </a:r>
            <a:r>
              <a:rPr lang="zh-CN" altLang="zh-CN"/>
              <a:t>显示在页面中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1173163" y="2528888"/>
            <a:ext cx="6370637" cy="378460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wx.onSocketMessage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msg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) =&gt; 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data =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JSON.parse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msg.data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data.role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'server'  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设置角色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;   data.id = ++this.id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list =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this.data.newslist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;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list.push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(data)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this.setData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newslist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list,	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将新消息追加到消息列表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message: null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发送完成之后清空输入框信息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this.rolling_bottom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29027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9032" name="TextBox 19"/>
            <p:cNvSpPr txBox="1">
              <a:spLocks noChangeArrowheads="1"/>
            </p:cNvSpPr>
            <p:nvPr/>
          </p:nvSpPr>
          <p:spPr bwMode="auto">
            <a:xfrm>
              <a:off x="427037" y="1493861"/>
              <a:ext cx="4703763" cy="4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编写聊天界面</a:t>
              </a:r>
            </a:p>
          </p:txBody>
        </p:sp>
      </p:grpSp>
      <p:sp>
        <p:nvSpPr>
          <p:cNvPr id="12902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20700" y="1878013"/>
            <a:ext cx="8437563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/>
              <a:t>编写</a:t>
            </a:r>
            <a:r>
              <a:rPr lang="en-US" altLang="zh-CN"/>
              <a:t>rolling_bottom()</a:t>
            </a:r>
            <a:r>
              <a:rPr lang="zh-CN" altLang="zh-CN"/>
              <a:t>方法，使聊天内容始终显示在最底端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1312863" y="2528888"/>
            <a:ext cx="6205537" cy="341630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rolling_bottom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function() 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s = 0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list =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wx.createSelectorQuery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selectAll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('.list')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list.boundingClientRect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rects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=&gt; 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rects.forEach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rect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=&gt; 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this.setData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scrollTop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rect.bottom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}).exec()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},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31075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1082" name="TextBox 19"/>
            <p:cNvSpPr txBox="1">
              <a:spLocks noChangeArrowheads="1"/>
            </p:cNvSpPr>
            <p:nvPr/>
          </p:nvSpPr>
          <p:spPr bwMode="auto">
            <a:xfrm>
              <a:off x="427037" y="1493861"/>
              <a:ext cx="4703763" cy="4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编写聊天界面</a:t>
              </a:r>
            </a:p>
          </p:txBody>
        </p:sp>
      </p:grpSp>
      <p:sp>
        <p:nvSpPr>
          <p:cNvPr id="13107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20700" y="3897313"/>
            <a:ext cx="84375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编写</a:t>
            </a:r>
            <a:r>
              <a:rPr lang="en-US" altLang="zh-CN" dirty="0"/>
              <a:t>input</a:t>
            </a:r>
            <a:r>
              <a:rPr lang="zh-CN" altLang="en-US" dirty="0"/>
              <a:t>输入框绑定事件</a:t>
            </a:r>
            <a:r>
              <a:rPr lang="en-US" altLang="zh-CN" dirty="0" err="1"/>
              <a:t>bindChange</a:t>
            </a:r>
            <a:r>
              <a:rPr lang="en-US" altLang="zh-CN" dirty="0"/>
              <a:t>()</a:t>
            </a:r>
            <a:r>
              <a:rPr lang="zh-CN" altLang="en-US" dirty="0"/>
              <a:t>函数，</a:t>
            </a:r>
            <a:r>
              <a:rPr lang="zh-CN" altLang="zh-CN" dirty="0"/>
              <a:t>监听</a:t>
            </a:r>
            <a:r>
              <a:rPr lang="en-US" altLang="zh-CN" dirty="0"/>
              <a:t>input</a:t>
            </a:r>
            <a:r>
              <a:rPr lang="zh-CN" altLang="zh-CN" dirty="0"/>
              <a:t>值的改变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512763" y="4548188"/>
            <a:ext cx="7978775" cy="120015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bindChange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(res) 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this.setData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 message: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res.detail.value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33400" y="1903413"/>
            <a:ext cx="84375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/>
              <a:t>初始化</a:t>
            </a:r>
            <a:r>
              <a:rPr lang="en-US" altLang="zh-CN"/>
              <a:t>data:{}</a:t>
            </a:r>
            <a:r>
              <a:rPr lang="zh-CN" altLang="en-US"/>
              <a:t>数据。</a:t>
            </a:r>
            <a:endParaRPr lang="en-US" altLang="zh-CN"/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3132138" y="1888159"/>
            <a:ext cx="3475037" cy="1938337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data: 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scrollTop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0,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message: '',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newslist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[]// 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消息列表数组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},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/>
      <p:bldP spid="1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33123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3128" name="TextBox 19"/>
            <p:cNvSpPr txBox="1">
              <a:spLocks noChangeArrowheads="1"/>
            </p:cNvSpPr>
            <p:nvPr/>
          </p:nvSpPr>
          <p:spPr bwMode="auto">
            <a:xfrm>
              <a:off x="427037" y="1493861"/>
              <a:ext cx="4703763" cy="4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编写聊天界面</a:t>
              </a:r>
            </a:p>
          </p:txBody>
        </p:sp>
      </p:grpSp>
      <p:sp>
        <p:nvSpPr>
          <p:cNvPr id="13312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33400" y="1903413"/>
            <a:ext cx="8437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/>
              <a:t>编写“发送”按钮绑定事件</a:t>
            </a:r>
            <a:r>
              <a:rPr lang="en-US" altLang="zh-CN"/>
              <a:t>send()</a:t>
            </a:r>
            <a:r>
              <a:rPr lang="zh-CN" altLang="en-US"/>
              <a:t>函数，</a:t>
            </a:r>
            <a:r>
              <a:rPr lang="zh-CN" altLang="zh-CN"/>
              <a:t>判断发送内容</a:t>
            </a:r>
            <a:r>
              <a:rPr lang="zh-CN" altLang="en-US"/>
              <a:t>是否为</a:t>
            </a:r>
            <a:r>
              <a:rPr lang="zh-CN" altLang="zh-CN"/>
              <a:t>空</a:t>
            </a:r>
            <a:r>
              <a:rPr lang="zh-CN" altLang="en-US"/>
              <a:t>。</a:t>
            </a:r>
            <a:endParaRPr lang="zh-CN" altLang="zh-CN"/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525462" y="2554288"/>
            <a:ext cx="7978775" cy="378565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id: 0,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send: function() {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判断发送内容是否为空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if (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this.data.message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) { // </a:t>
            </a:r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如果不为空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wx.sendSocketMessage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 data: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this.data.message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this.rolling_bottom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();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list = []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list =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this.data.newslist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temp = { … }  </a:t>
            </a:r>
            <a:endParaRPr lang="zh-CN" altLang="zh-CN" sz="16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list.push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(temp);  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this.setData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 </a:t>
            </a:r>
            <a:r>
              <a:rPr lang="en-US" altLang="zh-CN" sz="1600" b="1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newslist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list, message: null })</a:t>
            </a:r>
            <a:endParaRPr lang="zh-CN" altLang="zh-CN" sz="16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 else { ...  } // </a:t>
            </a:r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在后面编写发送对象为空的逻辑代码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this.rolling_bottom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35171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176" name="TextBox 19"/>
            <p:cNvSpPr txBox="1">
              <a:spLocks noChangeArrowheads="1"/>
            </p:cNvSpPr>
            <p:nvPr/>
          </p:nvSpPr>
          <p:spPr bwMode="auto">
            <a:xfrm>
              <a:off x="427037" y="1493861"/>
              <a:ext cx="4703763" cy="4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编写聊天界面</a:t>
              </a:r>
            </a:p>
          </p:txBody>
        </p:sp>
      </p:grpSp>
      <p:sp>
        <p:nvSpPr>
          <p:cNvPr id="13517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1389064" y="2554288"/>
            <a:ext cx="6069012" cy="2676525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temp = 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id: this.id++, // id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content: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this.data.message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,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输入的内容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系统时间，引用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utils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/util.js 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formatTimeNew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date: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utils.formatTimeNew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(new Date()), 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role: 'me' // 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角色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33400" y="1903413"/>
            <a:ext cx="8437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编写</a:t>
            </a:r>
            <a:r>
              <a:rPr lang="en-US" altLang="zh-CN" dirty="0"/>
              <a:t>temp</a:t>
            </a:r>
            <a:r>
              <a:rPr lang="zh-CN" altLang="en-US" dirty="0"/>
              <a:t>对象。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 smtClean="0"/>
              <a:t>知识架构</a:t>
            </a:r>
            <a:endParaRPr lang="zh-CN" altLang="en-US" smtClean="0"/>
          </a:p>
        </p:txBody>
      </p:sp>
      <p:sp>
        <p:nvSpPr>
          <p:cNvPr id="4" name="AutoShape 208"/>
          <p:cNvSpPr>
            <a:spLocks noChangeArrowheads="1"/>
          </p:cNvSpPr>
          <p:nvPr/>
        </p:nvSpPr>
        <p:spPr bwMode="auto">
          <a:xfrm>
            <a:off x="2670175" y="1452563"/>
            <a:ext cx="6238875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716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 smtClean="0">
                <a:solidFill>
                  <a:srgbClr val="1369B2"/>
                </a:solidFill>
                <a:sym typeface="+mn-ea"/>
              </a:rPr>
              <a:t>6.4 【</a:t>
            </a:r>
            <a:r>
              <a:rPr lang="zh-CN" altLang="en-US" sz="2800" b="1" kern="0" dirty="0" smtClean="0">
                <a:solidFill>
                  <a:srgbClr val="1369B2"/>
                </a:solidFill>
                <a:sym typeface="+mn-ea"/>
              </a:rPr>
              <a:t>案例</a:t>
            </a:r>
            <a:r>
              <a:rPr lang="en-US" altLang="zh-CN" sz="2800" b="1" kern="0" dirty="0" smtClean="0">
                <a:solidFill>
                  <a:srgbClr val="1369B2"/>
                </a:solidFill>
                <a:sym typeface="+mn-ea"/>
              </a:rPr>
              <a:t>8】</a:t>
            </a:r>
            <a:r>
              <a:rPr lang="zh-CN" altLang="en-US" sz="2800" b="1" kern="0" dirty="0" smtClean="0">
                <a:solidFill>
                  <a:srgbClr val="1369B2"/>
                </a:solidFill>
                <a:sym typeface="+mn-ea"/>
              </a:rPr>
              <a:t>在线聊天系统</a:t>
            </a:r>
            <a:endParaRPr lang="zh-CN" altLang="en-US" sz="2800" b="1" kern="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AutoShape 132"/>
          <p:cNvSpPr>
            <a:spLocks noChangeArrowheads="1"/>
          </p:cNvSpPr>
          <p:nvPr/>
        </p:nvSpPr>
        <p:spPr bwMode="auto">
          <a:xfrm>
            <a:off x="392113" y="1161473"/>
            <a:ext cx="2016124" cy="5178436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272" name="Picture 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1593850"/>
            <a:ext cx="16224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116013" y="2492375"/>
            <a:ext cx="7043737" cy="541338"/>
            <a:chOff x="1116013" y="2492375"/>
            <a:chExt cx="7043737" cy="541338"/>
          </a:xfrm>
        </p:grpSpPr>
        <p:sp>
          <p:nvSpPr>
            <p:cNvPr id="8" name="任意多边形 7"/>
            <p:cNvSpPr/>
            <p:nvPr/>
          </p:nvSpPr>
          <p:spPr>
            <a:xfrm>
              <a:off x="2759075" y="2492375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1295" name="椭圆 7"/>
            <p:cNvSpPr>
              <a:spLocks noChangeArrowheads="1"/>
            </p:cNvSpPr>
            <p:nvPr/>
          </p:nvSpPr>
          <p:spPr bwMode="auto">
            <a:xfrm>
              <a:off x="1116013" y="2492375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/>
                <a:t>1</a:t>
              </a:r>
              <a:endParaRPr lang="zh-CN" altLang="en-US" sz="2400" b="1"/>
            </a:p>
          </p:txBody>
        </p:sp>
        <p:sp>
          <p:nvSpPr>
            <p:cNvPr id="10" name="Line 188"/>
            <p:cNvSpPr>
              <a:spLocks noChangeShapeType="1"/>
            </p:cNvSpPr>
            <p:nvPr/>
          </p:nvSpPr>
          <p:spPr bwMode="auto">
            <a:xfrm flipH="1">
              <a:off x="1695450" y="2762250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7" name="TextBox 218"/>
            <p:cNvSpPr txBox="1">
              <a:spLocks noChangeArrowheads="1"/>
            </p:cNvSpPr>
            <p:nvPr/>
          </p:nvSpPr>
          <p:spPr bwMode="auto">
            <a:xfrm>
              <a:off x="3063875" y="2608263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案例分析</a:t>
              </a: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116013" y="3176588"/>
            <a:ext cx="7043737" cy="539750"/>
            <a:chOff x="1116013" y="3176588"/>
            <a:chExt cx="7043737" cy="539750"/>
          </a:xfrm>
        </p:grpSpPr>
        <p:sp>
          <p:nvSpPr>
            <p:cNvPr id="12" name="任意多边形 11"/>
            <p:cNvSpPr/>
            <p:nvPr/>
          </p:nvSpPr>
          <p:spPr>
            <a:xfrm>
              <a:off x="2759075" y="3176588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1291" name="椭圆 11"/>
            <p:cNvSpPr>
              <a:spLocks noChangeArrowheads="1"/>
            </p:cNvSpPr>
            <p:nvPr/>
          </p:nvSpPr>
          <p:spPr bwMode="auto">
            <a:xfrm>
              <a:off x="1116013" y="3176588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/>
                <a:t>2</a:t>
              </a:r>
              <a:endParaRPr lang="zh-CN" altLang="en-US" sz="2400" b="1"/>
            </a:p>
          </p:txBody>
        </p:sp>
        <p:sp>
          <p:nvSpPr>
            <p:cNvPr id="14" name="Line 188"/>
            <p:cNvSpPr>
              <a:spLocks noChangeShapeType="1"/>
            </p:cNvSpPr>
            <p:nvPr/>
          </p:nvSpPr>
          <p:spPr bwMode="auto">
            <a:xfrm flipH="1">
              <a:off x="1695450" y="3446463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93" name="TextBox 218"/>
            <p:cNvSpPr txBox="1">
              <a:spLocks noChangeArrowheads="1"/>
            </p:cNvSpPr>
            <p:nvPr/>
          </p:nvSpPr>
          <p:spPr bwMode="auto">
            <a:xfrm>
              <a:off x="3063875" y="3292475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前导知识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101725" y="3873500"/>
            <a:ext cx="7043738" cy="541338"/>
            <a:chOff x="1101725" y="3873500"/>
            <a:chExt cx="7043738" cy="541338"/>
          </a:xfrm>
        </p:grpSpPr>
        <p:sp>
          <p:nvSpPr>
            <p:cNvPr id="15" name="任意多边形 14"/>
            <p:cNvSpPr/>
            <p:nvPr/>
          </p:nvSpPr>
          <p:spPr>
            <a:xfrm>
              <a:off x="2744788" y="3873500"/>
              <a:ext cx="5400675" cy="541338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1287" name="椭圆 7"/>
            <p:cNvSpPr>
              <a:spLocks noChangeArrowheads="1"/>
            </p:cNvSpPr>
            <p:nvPr/>
          </p:nvSpPr>
          <p:spPr bwMode="auto">
            <a:xfrm>
              <a:off x="1101725" y="3873500"/>
              <a:ext cx="539750" cy="541338"/>
            </a:xfrm>
            <a:prstGeom prst="ellipse">
              <a:avLst/>
            </a:prstGeom>
            <a:solidFill>
              <a:srgbClr val="E9EFF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/>
                <a:t>3</a:t>
              </a:r>
              <a:endParaRPr lang="zh-CN" altLang="en-US" sz="2400" b="1"/>
            </a:p>
          </p:txBody>
        </p:sp>
        <p:sp>
          <p:nvSpPr>
            <p:cNvPr id="17" name="Line 188"/>
            <p:cNvSpPr>
              <a:spLocks noChangeShapeType="1"/>
            </p:cNvSpPr>
            <p:nvPr/>
          </p:nvSpPr>
          <p:spPr bwMode="auto">
            <a:xfrm flipH="1">
              <a:off x="1681163" y="4143375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9" name="TextBox 218"/>
            <p:cNvSpPr txBox="1">
              <a:spLocks noChangeArrowheads="1"/>
            </p:cNvSpPr>
            <p:nvPr/>
          </p:nvSpPr>
          <p:spPr bwMode="auto">
            <a:xfrm>
              <a:off x="3049588" y="3989388"/>
              <a:ext cx="509587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编写</a:t>
              </a:r>
              <a:r>
                <a:rPr lang="en-US" altLang="zh-CN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Node.js</a:t>
              </a:r>
              <a:r>
                <a:rPr lang="zh-CN" altLang="en-US" sz="16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服务器端代码</a:t>
              </a: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101725" y="4557713"/>
            <a:ext cx="7043738" cy="539750"/>
            <a:chOff x="1101725" y="4557713"/>
            <a:chExt cx="7043738" cy="539750"/>
          </a:xfrm>
        </p:grpSpPr>
        <p:sp>
          <p:nvSpPr>
            <p:cNvPr id="19" name="任意多边形 18"/>
            <p:cNvSpPr/>
            <p:nvPr/>
          </p:nvSpPr>
          <p:spPr>
            <a:xfrm>
              <a:off x="2744788" y="4557713"/>
              <a:ext cx="5400675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1283" name="椭圆 11"/>
            <p:cNvSpPr>
              <a:spLocks noChangeArrowheads="1"/>
            </p:cNvSpPr>
            <p:nvPr/>
          </p:nvSpPr>
          <p:spPr bwMode="auto">
            <a:xfrm>
              <a:off x="1101725" y="4557713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/>
                <a:t>4</a:t>
              </a:r>
              <a:endParaRPr lang="zh-CN" altLang="en-US" sz="2400" b="1"/>
            </a:p>
          </p:txBody>
        </p:sp>
        <p:sp>
          <p:nvSpPr>
            <p:cNvPr id="21" name="Line 188"/>
            <p:cNvSpPr>
              <a:spLocks noChangeShapeType="1"/>
            </p:cNvSpPr>
            <p:nvPr/>
          </p:nvSpPr>
          <p:spPr bwMode="auto">
            <a:xfrm flipH="1">
              <a:off x="1681163" y="4827588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5" name="TextBox 218"/>
            <p:cNvSpPr txBox="1">
              <a:spLocks noChangeArrowheads="1"/>
            </p:cNvSpPr>
            <p:nvPr/>
          </p:nvSpPr>
          <p:spPr bwMode="auto">
            <a:xfrm>
              <a:off x="3049588" y="4673600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通信功能</a:t>
              </a:r>
              <a:endParaRPr lang="zh-CN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1116013" y="5260975"/>
            <a:ext cx="7043737" cy="539750"/>
            <a:chOff x="1101725" y="4557713"/>
            <a:chExt cx="7043738" cy="539750"/>
          </a:xfrm>
        </p:grpSpPr>
        <p:sp>
          <p:nvSpPr>
            <p:cNvPr id="28" name="任意多边形 27"/>
            <p:cNvSpPr/>
            <p:nvPr/>
          </p:nvSpPr>
          <p:spPr>
            <a:xfrm>
              <a:off x="2744787" y="4557713"/>
              <a:ext cx="5400676" cy="539750"/>
            </a:xfrm>
            <a:custGeom>
              <a:avLst/>
              <a:gdLst>
                <a:gd name="connsiteX0" fmla="*/ 0 w 4053840"/>
                <a:gd name="connsiteY0" fmla="*/ 0 h 290170"/>
                <a:gd name="connsiteX1" fmla="*/ 3908755 w 4053840"/>
                <a:gd name="connsiteY1" fmla="*/ 0 h 290170"/>
                <a:gd name="connsiteX2" fmla="*/ 4053840 w 4053840"/>
                <a:gd name="connsiteY2" fmla="*/ 145085 h 290170"/>
                <a:gd name="connsiteX3" fmla="*/ 3908755 w 4053840"/>
                <a:gd name="connsiteY3" fmla="*/ 290170 h 290170"/>
                <a:gd name="connsiteX4" fmla="*/ 0 w 4053840"/>
                <a:gd name="connsiteY4" fmla="*/ 290170 h 290170"/>
                <a:gd name="connsiteX5" fmla="*/ 0 w 4053840"/>
                <a:gd name="connsiteY5" fmla="*/ 0 h 29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290170">
                  <a:moveTo>
                    <a:pt x="4053840" y="290169"/>
                  </a:moveTo>
                  <a:lnTo>
                    <a:pt x="145085" y="290169"/>
                  </a:lnTo>
                  <a:lnTo>
                    <a:pt x="0" y="145085"/>
                  </a:lnTo>
                  <a:lnTo>
                    <a:pt x="145085" y="1"/>
                  </a:lnTo>
                  <a:lnTo>
                    <a:pt x="4053840" y="1"/>
                  </a:lnTo>
                  <a:lnTo>
                    <a:pt x="4053840" y="290169"/>
                  </a:lnTo>
                  <a:close/>
                </a:path>
              </a:pathLst>
            </a:custGeom>
            <a:solidFill>
              <a:srgbClr val="CFDEF3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lIns="200499" tIns="45721" rIns="85344" spcCol="1270" anchor="ctr"/>
            <a:lstStyle/>
            <a:p>
              <a:pPr algn="ctr" defTabSz="533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defRPr/>
              </a:pPr>
              <a:endParaRPr lang="zh-CN" altLang="en-US" sz="1200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1279" name="椭圆 11"/>
            <p:cNvSpPr>
              <a:spLocks noChangeArrowheads="1"/>
            </p:cNvSpPr>
            <p:nvPr/>
          </p:nvSpPr>
          <p:spPr bwMode="auto">
            <a:xfrm>
              <a:off x="1101725" y="4557713"/>
              <a:ext cx="539750" cy="539750"/>
            </a:xfrm>
            <a:prstGeom prst="ellipse">
              <a:avLst/>
            </a:prstGeom>
            <a:solidFill>
              <a:srgbClr val="E9EFF9"/>
            </a:solidFill>
            <a:ln w="25400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buFont typeface="Arial" pitchFamily="34" charset="0"/>
                <a:buNone/>
              </a:pPr>
              <a:r>
                <a:rPr lang="en-US" altLang="zh-CN" sz="2400" b="1"/>
                <a:t>5</a:t>
              </a:r>
              <a:endParaRPr lang="zh-CN" altLang="en-US" sz="2400" b="1"/>
            </a:p>
          </p:txBody>
        </p:sp>
        <p:sp>
          <p:nvSpPr>
            <p:cNvPr id="30" name="Line 188"/>
            <p:cNvSpPr>
              <a:spLocks noChangeShapeType="1"/>
            </p:cNvSpPr>
            <p:nvPr/>
          </p:nvSpPr>
          <p:spPr bwMode="auto">
            <a:xfrm flipH="1">
              <a:off x="1681162" y="4827588"/>
              <a:ext cx="1295400" cy="0"/>
            </a:xfrm>
            <a:prstGeom prst="line">
              <a:avLst/>
            </a:prstGeom>
            <a:noFill/>
            <a:ln w="31750" cap="rnd">
              <a:solidFill>
                <a:srgbClr val="FFFFFF">
                  <a:lumMod val="50000"/>
                </a:srgb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1281" name="TextBox 218"/>
            <p:cNvSpPr txBox="1">
              <a:spLocks noChangeArrowheads="1"/>
            </p:cNvSpPr>
            <p:nvPr/>
          </p:nvSpPr>
          <p:spPr bwMode="auto">
            <a:xfrm>
              <a:off x="3049588" y="4673600"/>
              <a:ext cx="50958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编写聊天页面</a:t>
              </a: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37219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224" name="TextBox 19"/>
            <p:cNvSpPr txBox="1">
              <a:spLocks noChangeArrowheads="1"/>
            </p:cNvSpPr>
            <p:nvPr/>
          </p:nvSpPr>
          <p:spPr bwMode="auto">
            <a:xfrm>
              <a:off x="427037" y="1493861"/>
              <a:ext cx="4703763" cy="4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编写聊天界面</a:t>
              </a:r>
            </a:p>
          </p:txBody>
        </p:sp>
      </p:grpSp>
      <p:sp>
        <p:nvSpPr>
          <p:cNvPr id="1372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33400" y="1903413"/>
            <a:ext cx="8437563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编写</a:t>
            </a:r>
            <a:r>
              <a:rPr lang="zh-CN" altLang="en-US" dirty="0"/>
              <a:t>发送对象为空的逻辑代码。</a:t>
            </a:r>
            <a:endParaRPr lang="zh-CN" altLang="zh-CN" dirty="0"/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2214563" y="2554288"/>
            <a:ext cx="3297237" cy="3784600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else 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//  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弹出提示框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wx.showToast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title: '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消息不能为空哦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~',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icon: 'none',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duration: 2000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}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this.rolling_bottom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}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937125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Autofit/>
          </a:bodyPr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6.4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8】</a:t>
            </a:r>
            <a:r>
              <a:rPr lang="zh-CN" altLang="en-US" dirty="0">
                <a:cs typeface="Times New Roman" panose="02020603050405020304" pitchFamily="18" charset="0"/>
              </a:rPr>
              <a:t>在线聊天系统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39267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8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272" name="TextBox 19"/>
            <p:cNvSpPr txBox="1">
              <a:spLocks noChangeArrowheads="1"/>
            </p:cNvSpPr>
            <p:nvPr/>
          </p:nvSpPr>
          <p:spPr bwMode="auto">
            <a:xfrm>
              <a:off x="427037" y="1493861"/>
              <a:ext cx="4703763" cy="400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编写聊天界面</a:t>
              </a:r>
            </a:p>
          </p:txBody>
        </p:sp>
      </p:grpSp>
      <p:sp>
        <p:nvSpPr>
          <p:cNvPr id="13926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33400" y="1903413"/>
            <a:ext cx="843756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编写</a:t>
            </a:r>
            <a:r>
              <a:rPr lang="zh-CN" altLang="en-US" dirty="0"/>
              <a:t>关闭页面的</a:t>
            </a:r>
            <a:r>
              <a:rPr lang="en-US" altLang="zh-CN" dirty="0" err="1"/>
              <a:t>onUnload</a:t>
            </a:r>
            <a:r>
              <a:rPr lang="en-US" altLang="zh-CN" dirty="0"/>
              <a:t>()</a:t>
            </a:r>
            <a:r>
              <a:rPr lang="zh-CN" altLang="en-US" dirty="0"/>
              <a:t>函数，关闭</a:t>
            </a:r>
            <a:r>
              <a:rPr lang="en-US" altLang="zh-CN" dirty="0" err="1"/>
              <a:t>WebSocket</a:t>
            </a:r>
            <a:r>
              <a:rPr lang="zh-CN" altLang="zh-CN" dirty="0"/>
              <a:t>连接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2633663" y="2706688"/>
            <a:ext cx="4479656" cy="1938992"/>
          </a:xfrm>
          <a:prstGeom prst="rect">
            <a:avLst/>
          </a:prstGeom>
          <a:solidFill>
            <a:srgbClr val="003F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页面卸载，关闭连接</a:t>
            </a: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onUnload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function () {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wx.onSocketClose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(function() {})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console.log('</a:t>
            </a:r>
            <a:r>
              <a:rPr lang="zh-CN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连接已断开</a:t>
            </a: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')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latinLnBrk="1" hangingPunct="1">
              <a:lnSpc>
                <a:spcPct val="150000"/>
              </a:lnSpc>
            </a:pPr>
            <a:r>
              <a:rPr lang="en-US" altLang="zh-CN" sz="1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zh-CN" sz="1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9113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mtClean="0"/>
              <a:t>本章总结</a:t>
            </a:r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387350" y="1754188"/>
            <a:ext cx="84518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Arial" pitchFamily="34" charset="0"/>
              <a:buNone/>
            </a:pPr>
            <a:r>
              <a:rPr lang="zh-CN" altLang="zh-CN" dirty="0" smtClean="0"/>
              <a:t>本章</a:t>
            </a:r>
            <a:r>
              <a:rPr lang="zh-CN" altLang="zh-CN" dirty="0"/>
              <a:t>讲解了</a:t>
            </a:r>
            <a:r>
              <a:rPr lang="en-US" altLang="zh-CN" dirty="0"/>
              <a:t>canvas</a:t>
            </a:r>
            <a:r>
              <a:rPr lang="zh-CN" altLang="zh-CN" dirty="0"/>
              <a:t>绘图、</a:t>
            </a:r>
            <a:r>
              <a:rPr lang="en-US" altLang="zh-CN" dirty="0"/>
              <a:t>animation</a:t>
            </a:r>
            <a:r>
              <a:rPr lang="zh-CN" altLang="zh-CN" dirty="0"/>
              <a:t>动画、文件上传与下载、录音与播放，以及通过</a:t>
            </a:r>
            <a:r>
              <a:rPr lang="en-US" altLang="zh-CN" dirty="0" err="1"/>
              <a:t>WebSocket</a:t>
            </a:r>
            <a:r>
              <a:rPr lang="zh-CN" altLang="zh-CN" dirty="0"/>
              <a:t>实现在线聊天系统。通过本章学习，读者应掌握这些技术的使用</a:t>
            </a:r>
            <a:r>
              <a:rPr lang="zh-CN" altLang="zh-CN" dirty="0" smtClean="0"/>
              <a:t>，能够</a:t>
            </a:r>
            <a:r>
              <a:rPr lang="zh-CN" altLang="zh-CN" dirty="0"/>
              <a:t>利用</a:t>
            </a:r>
            <a:r>
              <a:rPr lang="en-US" altLang="zh-CN" dirty="0"/>
              <a:t>canvas</a:t>
            </a:r>
            <a:r>
              <a:rPr lang="zh-CN" altLang="zh-CN" dirty="0"/>
              <a:t>来绘制各种图形；能够使用</a:t>
            </a:r>
            <a:r>
              <a:rPr lang="en-US" altLang="zh-CN" dirty="0"/>
              <a:t>animation</a:t>
            </a:r>
            <a:r>
              <a:rPr lang="zh-CN" altLang="zh-CN" dirty="0"/>
              <a:t>动画实现移动、旋转、移动、缩放等效果；能够根据实际需求开发文件上传、下载、录音、在线聊天等功能。</a:t>
            </a:r>
          </a:p>
        </p:txBody>
      </p:sp>
      <p:sp>
        <p:nvSpPr>
          <p:cNvPr id="1413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413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413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1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6.1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5】</a:t>
            </a:r>
            <a:r>
              <a:rPr lang="zh-CN" altLang="en-US" dirty="0" smtClean="0">
                <a:cs typeface="Times New Roman" panose="02020603050405020304" pitchFamily="18" charset="0"/>
              </a:rPr>
              <a:t>模拟时钟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295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案例分析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1229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4" name="TextBox 39"/>
          <p:cNvSpPr txBox="1">
            <a:spLocks noChangeArrowheads="1"/>
          </p:cNvSpPr>
          <p:nvPr/>
        </p:nvSpPr>
        <p:spPr bwMode="auto">
          <a:xfrm>
            <a:off x="565150" y="1873250"/>
            <a:ext cx="79073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dirty="0" smtClean="0"/>
              <a:t>模拟时钟</a:t>
            </a:r>
            <a:r>
              <a:rPr lang="zh-CN" altLang="en-US" b="1" dirty="0" smtClean="0">
                <a:solidFill>
                  <a:srgbClr val="1369B2"/>
                </a:solidFill>
              </a:rPr>
              <a:t>任务需求</a:t>
            </a:r>
            <a:r>
              <a:rPr lang="zh-CN" altLang="en-US" dirty="0" smtClean="0">
                <a:sym typeface="+mn-ea"/>
              </a:rPr>
              <a:t>：</a:t>
            </a:r>
            <a:endParaRPr lang="en-US" altLang="zh-CN" dirty="0" smtClean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canvas</a:t>
            </a:r>
            <a:r>
              <a:rPr lang="zh-CN" altLang="zh-CN" dirty="0"/>
              <a:t>绘制时钟，实现模拟时钟的功能</a:t>
            </a:r>
            <a:r>
              <a:rPr lang="zh-CN" altLang="en-US" dirty="0" smtClean="0"/>
              <a:t>。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zh-CN" dirty="0"/>
              <a:t>钟表时间与系统时间保持一致，刻度将</a:t>
            </a:r>
            <a:r>
              <a:rPr lang="en-US" altLang="zh-CN" dirty="0"/>
              <a:t>24</a:t>
            </a:r>
            <a:r>
              <a:rPr lang="zh-CN" altLang="zh-CN" dirty="0"/>
              <a:t>小时制转化为</a:t>
            </a:r>
            <a:r>
              <a:rPr lang="en-US" altLang="zh-CN" dirty="0"/>
              <a:t>12</a:t>
            </a:r>
            <a:r>
              <a:rPr lang="zh-CN" altLang="zh-CN" dirty="0"/>
              <a:t>小时制</a:t>
            </a:r>
            <a:r>
              <a:rPr lang="zh-CN" altLang="en-US" dirty="0" smtClean="0"/>
              <a:t>。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绘制</a:t>
            </a:r>
            <a:r>
              <a:rPr lang="zh-CN" altLang="zh-CN" dirty="0" smtClean="0"/>
              <a:t>中心圆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绘制</a:t>
            </a:r>
            <a:r>
              <a:rPr lang="zh-CN" altLang="zh-CN" dirty="0" smtClean="0"/>
              <a:t>外层大圆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 smtClean="0"/>
              <a:t>绘制</a:t>
            </a:r>
            <a:r>
              <a:rPr lang="zh-CN" altLang="zh-CN" dirty="0" smtClean="0"/>
              <a:t>分针</a:t>
            </a:r>
            <a:r>
              <a:rPr lang="zh-CN" altLang="zh-CN" dirty="0"/>
              <a:t>、时针、秒针</a:t>
            </a:r>
            <a:r>
              <a:rPr lang="zh-CN" altLang="en-US" dirty="0" smtClean="0"/>
              <a:t>。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pPr algn="l">
              <a:defRPr/>
            </a:pPr>
            <a:r>
              <a:rPr lang="en-US" altLang="zh-CN" dirty="0" smtClean="0">
                <a:cs typeface="Times New Roman" panose="02020603050405020304" pitchFamily="18" charset="0"/>
              </a:rPr>
              <a:t>6.1 【</a:t>
            </a:r>
            <a:r>
              <a:rPr lang="zh-CN" altLang="en-US" dirty="0" smtClean="0">
                <a:cs typeface="Times New Roman" panose="02020603050405020304" pitchFamily="18" charset="0"/>
              </a:rPr>
              <a:t>案例</a:t>
            </a:r>
            <a:r>
              <a:rPr lang="en-US" altLang="zh-CN" dirty="0" smtClean="0">
                <a:cs typeface="Times New Roman" panose="02020603050405020304" pitchFamily="18" charset="0"/>
              </a:rPr>
              <a:t>5】</a:t>
            </a:r>
            <a:r>
              <a:rPr lang="zh-CN" altLang="en-US" dirty="0" smtClean="0">
                <a:cs typeface="Times New Roman" panose="02020603050405020304" pitchFamily="18" charset="0"/>
              </a:rPr>
              <a:t>模拟时钟</a:t>
            </a:r>
            <a:endParaRPr lang="zh-CN" altLang="en-US" dirty="0" smtClean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14339" name="组合 5"/>
          <p:cNvGrpSpPr>
            <a:grpSpLocks/>
          </p:cNvGrpSpPr>
          <p:nvPr/>
        </p:nvGrpSpPr>
        <p:grpSpPr bwMode="auto">
          <a:xfrm>
            <a:off x="-3175" y="1265238"/>
            <a:ext cx="5133975" cy="628650"/>
            <a:chOff x="-3176" y="1265272"/>
            <a:chExt cx="5133976" cy="628616"/>
          </a:xfrm>
        </p:grpSpPr>
        <p:grpSp>
          <p:nvGrpSpPr>
            <p:cNvPr id="23" name="组合 22"/>
            <p:cNvGrpSpPr/>
            <p:nvPr/>
          </p:nvGrpSpPr>
          <p:grpSpPr>
            <a:xfrm>
              <a:off x="-3176" y="1265272"/>
              <a:ext cx="414670" cy="584791"/>
              <a:chOff x="-16824" y="1265272"/>
              <a:chExt cx="414670" cy="584791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矩形 17"/>
              <p:cNvSpPr/>
              <p:nvPr/>
            </p:nvSpPr>
            <p:spPr bwMode="auto">
              <a:xfrm>
                <a:off x="-16824" y="1265272"/>
                <a:ext cx="414670" cy="584791"/>
              </a:xfrm>
              <a:prstGeom prst="rect">
                <a:avLst/>
              </a:prstGeom>
              <a:solidFill>
                <a:srgbClr val="0F83E3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6824" y="1296057"/>
                <a:ext cx="38504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+mn-lt"/>
                    <a:cs typeface="Times New Roman" panose="02020603050405020304" pitchFamily="18" charset="0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346" name="TextBox 19"/>
            <p:cNvSpPr txBox="1">
              <a:spLocks noChangeArrowheads="1"/>
            </p:cNvSpPr>
            <p:nvPr/>
          </p:nvSpPr>
          <p:spPr bwMode="auto">
            <a:xfrm>
              <a:off x="427037" y="1493860"/>
              <a:ext cx="4703763" cy="40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altLang="zh-CN"/>
                <a:t>  </a:t>
              </a:r>
              <a:r>
                <a:rPr lang="zh-CN" altLang="en-US" sz="2000" b="1">
                  <a:solidFill>
                    <a:srgbClr val="808080"/>
                  </a:solidFill>
                  <a:ea typeface="微软雅黑" pitchFamily="34" charset="-122"/>
                </a:rPr>
                <a:t>案例分析</a:t>
              </a:r>
              <a:r>
                <a:rPr lang="en-US" altLang="zh-CN"/>
                <a:t>                                                            </a:t>
              </a:r>
              <a:endParaRPr lang="zh-CN" altLang="en-US"/>
            </a:p>
          </p:txBody>
        </p:sp>
      </p:grpSp>
      <p:sp>
        <p:nvSpPr>
          <p:cNvPr id="1434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6" name="TextBox 39"/>
          <p:cNvSpPr txBox="1">
            <a:spLocks noChangeArrowheads="1"/>
          </p:cNvSpPr>
          <p:nvPr/>
        </p:nvSpPr>
        <p:spPr bwMode="auto">
          <a:xfrm>
            <a:off x="565150" y="1992313"/>
            <a:ext cx="7907338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Arial" pitchFamily="34" charset="0"/>
              <a:buNone/>
            </a:pPr>
            <a:r>
              <a:rPr lang="zh-CN" altLang="en-US"/>
              <a:t>页面效果图：</a:t>
            </a:r>
            <a:endParaRPr lang="en-US" altLang="zh-CN"/>
          </a:p>
        </p:txBody>
      </p:sp>
      <p:grpSp>
        <p:nvGrpSpPr>
          <p:cNvPr id="14342" name="组合 6"/>
          <p:cNvGrpSpPr>
            <a:grpSpLocks/>
          </p:cNvGrpSpPr>
          <p:nvPr/>
        </p:nvGrpSpPr>
        <p:grpSpPr bwMode="auto">
          <a:xfrm>
            <a:off x="3530600" y="1790700"/>
            <a:ext cx="2082800" cy="4092575"/>
            <a:chOff x="3055938" y="2470150"/>
            <a:chExt cx="2082800" cy="4092778"/>
          </a:xfrm>
        </p:grpSpPr>
        <p:pic>
          <p:nvPicPr>
            <p:cNvPr id="22" name="Picture 14" descr="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55938" y="2470150"/>
              <a:ext cx="2082800" cy="3724460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44" name="矩形 4"/>
            <p:cNvSpPr>
              <a:spLocks noChangeArrowheads="1"/>
            </p:cNvSpPr>
            <p:nvPr/>
          </p:nvSpPr>
          <p:spPr bwMode="auto">
            <a:xfrm>
              <a:off x="3693341" y="6193601"/>
              <a:ext cx="1115197" cy="369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>
                  <a:latin typeface="Times New Roman" pitchFamily="18" charset="0"/>
                </a:rPr>
                <a:t>时钟模拟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48398de5db7e11f6d2ae1831e19e75aa1c878b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2195</TotalTime>
  <Pages>0</Pages>
  <Words>4314</Words>
  <Characters>0</Characters>
  <Application>Microsoft Office PowerPoint</Application>
  <DocSecurity>0</DocSecurity>
  <PresentationFormat>全屏显示(4:3)</PresentationFormat>
  <Lines>0</Lines>
  <Paragraphs>860</Paragraphs>
  <Slides>73</Slides>
  <Notes>64</Notes>
  <HiddenSlides>4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  <vt:variant>
        <vt:lpstr>自定义放映</vt:lpstr>
      </vt:variant>
      <vt:variant>
        <vt:i4>1</vt:i4>
      </vt:variant>
    </vt:vector>
  </HeadingPairs>
  <TitlesOfParts>
    <vt:vector size="76" baseType="lpstr">
      <vt:lpstr>默认设计模板</vt:lpstr>
      <vt:lpstr>图表</vt:lpstr>
      <vt:lpstr>第6章 API应用案例（下）</vt:lpstr>
      <vt:lpstr>学习目标</vt:lpstr>
      <vt:lpstr>目录</vt:lpstr>
      <vt:lpstr>知识架构</vt:lpstr>
      <vt:lpstr>知识架构</vt:lpstr>
      <vt:lpstr>知识架构</vt:lpstr>
      <vt:lpstr>知识架构</vt:lpstr>
      <vt:lpstr>6.1 【案例5】模拟时钟</vt:lpstr>
      <vt:lpstr>6.1 【案例5】模拟时钟</vt:lpstr>
      <vt:lpstr>6.1 【案例5】模拟时钟</vt:lpstr>
      <vt:lpstr>6.1 【案例5】模拟时钟</vt:lpstr>
      <vt:lpstr>6.1 【案例5】模拟时钟</vt:lpstr>
      <vt:lpstr>6.1 【案例5】模拟时钟</vt:lpstr>
      <vt:lpstr>6.1 【案例5】模拟时钟</vt:lpstr>
      <vt:lpstr>6.1 【案例5】模拟时钟</vt:lpstr>
      <vt:lpstr>6.1 【案例5】模拟时钟</vt:lpstr>
      <vt:lpstr>6.1 【案例5】模拟时钟</vt:lpstr>
      <vt:lpstr>6.1 【案例5】模拟时钟</vt:lpstr>
      <vt:lpstr>6.1 【案例5】模拟时钟</vt:lpstr>
      <vt:lpstr>6.1 【案例5】模拟时钟</vt:lpstr>
      <vt:lpstr>6.1 【案例5】模拟时钟</vt:lpstr>
      <vt:lpstr>6.1 【案例5】模拟时钟</vt:lpstr>
      <vt:lpstr>6.2 【案例6】罗盘动画</vt:lpstr>
      <vt:lpstr>6.2 【案例6】罗盘动画</vt:lpstr>
      <vt:lpstr>6.2 【案例6】罗盘动画</vt:lpstr>
      <vt:lpstr>6.2 【案例6】罗盘动画</vt:lpstr>
      <vt:lpstr>6.2 【案例6】罗盘动画</vt:lpstr>
      <vt:lpstr>6.2 【案例6】罗盘动画</vt:lpstr>
      <vt:lpstr>6.2 【案例6】罗盘动画</vt:lpstr>
      <vt:lpstr>6.2 【案例6】罗盘动画</vt:lpstr>
      <vt:lpstr>6.2 【案例6】罗盘动画</vt:lpstr>
      <vt:lpstr>6.2 【案例6】罗盘动画</vt:lpstr>
      <vt:lpstr>6.2 【案例6】罗盘动画</vt:lpstr>
      <vt:lpstr>6.2 【案例6】罗盘动画</vt:lpstr>
      <vt:lpstr>6.2 【案例6】罗盘动画</vt:lpstr>
      <vt:lpstr>6.2 【案例6】罗盘动画</vt:lpstr>
      <vt:lpstr>6.2 【案例6】罗盘动画</vt:lpstr>
      <vt:lpstr>6.2 【案例6】罗盘动画</vt:lpstr>
      <vt:lpstr>6.3 【案例7】文件上传与下载</vt:lpstr>
      <vt:lpstr>6.3 【案例7】文件上传与下载</vt:lpstr>
      <vt:lpstr>6.3 【案例7】文件上传与下载</vt:lpstr>
      <vt:lpstr>6.3 【案例7】文件上传与下载</vt:lpstr>
      <vt:lpstr>6.3 【案例7】文件上传与下载</vt:lpstr>
      <vt:lpstr>6.3 【案例7】文件上传与下载</vt:lpstr>
      <vt:lpstr>6.3 【案例7】文件上传与下载</vt:lpstr>
      <vt:lpstr>6.3 【案例7】文件上传与下载</vt:lpstr>
      <vt:lpstr>6.3 【案例7】文件上传与下载</vt:lpstr>
      <vt:lpstr>6.3 【案例7】文件上传与下载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6.4 【案例8】在线聊天系统</vt:lpstr>
      <vt:lpstr>本章总结</vt:lpstr>
      <vt:lpstr>PowerPoint 演示文稿</vt:lpstr>
      <vt:lpstr>自定义放映 1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www</cp:lastModifiedBy>
  <cp:revision>787</cp:revision>
  <dcterms:created xsi:type="dcterms:W3CDTF">2013-01-25T01:44:32Z</dcterms:created>
  <dcterms:modified xsi:type="dcterms:W3CDTF">2019-07-26T07:22:29Z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