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44" r:id="rId2"/>
    <p:sldId id="349" r:id="rId3"/>
    <p:sldId id="351" r:id="rId4"/>
    <p:sldId id="350" r:id="rId5"/>
    <p:sldId id="353" r:id="rId6"/>
    <p:sldId id="410" r:id="rId7"/>
    <p:sldId id="485" r:id="rId8"/>
    <p:sldId id="352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7" r:id="rId24"/>
    <p:sldId id="555" r:id="rId25"/>
    <p:sldId id="556" r:id="rId26"/>
    <p:sldId id="558" r:id="rId27"/>
    <p:sldId id="590" r:id="rId28"/>
    <p:sldId id="559" r:id="rId29"/>
    <p:sldId id="591" r:id="rId30"/>
    <p:sldId id="560" r:id="rId31"/>
    <p:sldId id="561" r:id="rId32"/>
    <p:sldId id="589" r:id="rId33"/>
    <p:sldId id="562" r:id="rId34"/>
    <p:sldId id="563" r:id="rId35"/>
    <p:sldId id="564" r:id="rId36"/>
    <p:sldId id="565" r:id="rId37"/>
    <p:sldId id="566" r:id="rId38"/>
    <p:sldId id="570" r:id="rId39"/>
    <p:sldId id="567" r:id="rId40"/>
    <p:sldId id="568" r:id="rId41"/>
    <p:sldId id="571" r:id="rId42"/>
    <p:sldId id="572" r:id="rId43"/>
    <p:sldId id="573" r:id="rId44"/>
    <p:sldId id="574" r:id="rId45"/>
    <p:sldId id="575" r:id="rId46"/>
    <p:sldId id="569" r:id="rId47"/>
    <p:sldId id="576" r:id="rId48"/>
    <p:sldId id="577" r:id="rId49"/>
    <p:sldId id="578" r:id="rId50"/>
    <p:sldId id="579" r:id="rId51"/>
    <p:sldId id="580" r:id="rId52"/>
    <p:sldId id="588" r:id="rId53"/>
    <p:sldId id="581" r:id="rId54"/>
    <p:sldId id="582" r:id="rId55"/>
    <p:sldId id="583" r:id="rId56"/>
    <p:sldId id="584" r:id="rId57"/>
    <p:sldId id="348" r:id="rId58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58"/>
      </p:sldLst>
    </p:custShow>
  </p:custShowLst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8"/>
    <a:srgbClr val="CBE3F3"/>
    <a:srgbClr val="ECF6FE"/>
    <a:srgbClr val="596B9D"/>
    <a:srgbClr val="FFFFFF"/>
    <a:srgbClr val="29C7FF"/>
    <a:srgbClr val="86DB49"/>
    <a:srgbClr val="E7F1F9"/>
    <a:srgbClr val="F29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3" autoAdjust="0"/>
    <p:restoredTop sz="94667" autoAdjust="0"/>
  </p:normalViewPr>
  <p:slideViewPr>
    <p:cSldViewPr snapToGrid="0" snapToObjects="1">
      <p:cViewPr varScale="1">
        <p:scale>
          <a:sx n="80" d="100"/>
          <a:sy n="80" d="100"/>
        </p:scale>
        <p:origin x="-96" y="-78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8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7CF7CC-6FE1-49C0-9CDC-6EE6DC85377C}" type="datetimeFigureOut">
              <a:rPr lang="zh-CN" altLang="en-US"/>
              <a:pPr>
                <a:defRPr/>
              </a:pPr>
              <a:t>2019/2/22</a:t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3BA0D8A-2530-4078-A416-3110BEBA76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329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B6B03B5A-1897-424F-81E4-53340F544A35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599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3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904361" y="5739770"/>
              <a:ext cx="683964" cy="57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微信</a:t>
              </a:r>
              <a:endPara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小程序</a:t>
              </a:r>
              <a:endParaRPr lang="zh-CN" altLang="en-US" sz="13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067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96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小程序开发框架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1286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程序模块化开发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开发小程序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4461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程序基础样式库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程序组件化开发框架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模板的定义和使用：</a:t>
            </a:r>
            <a:endParaRPr lang="en-US" altLang="zh-CN" dirty="0" smtClean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761324" y="2981314"/>
            <a:ext cx="3601126" cy="2911517"/>
            <a:chOff x="1277816" y="3552091"/>
            <a:chExt cx="3978697" cy="8416367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84163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893154" cy="774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&lt;template name="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sgItem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&lt;text&gt; {{index}}: {{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msg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 &lt;/text&gt;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&lt;text&gt; Time: {{time}} &lt;/text&gt;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&lt;/view&gt;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4328895" y="2981314"/>
            <a:ext cx="4389847" cy="3071227"/>
            <a:chOff x="1277816" y="3552091"/>
            <a:chExt cx="3978697" cy="15060738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893154" cy="1494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&lt;import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item.wxml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/&gt;</a:t>
              </a: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item: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index: 0,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msg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'this is a template',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time: '2019-01-15'}}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2503270" y="2636670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定义</a:t>
            </a:r>
            <a:endParaRPr lang="en-US" altLang="zh-CN" dirty="0"/>
          </a:p>
        </p:txBody>
      </p: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6837609" y="2636670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3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template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en-US" altLang="zh-CN" dirty="0" smtClean="0"/>
              <a:t>is</a:t>
            </a:r>
            <a:r>
              <a:rPr lang="zh-CN" altLang="en-US" dirty="0" smtClean="0"/>
              <a:t>属性：</a:t>
            </a:r>
            <a:endParaRPr lang="en-US" altLang="zh-CN" dirty="0" smtClean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949571" y="2878718"/>
            <a:ext cx="4794003" cy="3341012"/>
            <a:chOff x="1277816" y="3552091"/>
            <a:chExt cx="3978697" cy="14233223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893154" cy="129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&lt;template name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odd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"&gt;…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&lt;/template&gt;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&lt;template name="even"&gt;…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&lt;/template&gt;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&lt;block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wx:for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="{{[1, 2, 3, 4, 5]}}"&gt;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&lt;template is="{{item % 2 == 0 ? 'even' : 'odd'}}"/&gt;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&lt;/block&gt;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4210" name="Picture 2" descr="23232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43" y="2906619"/>
            <a:ext cx="23145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4614863" y="2592513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s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3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401638" y="2493963"/>
            <a:ext cx="8302625" cy="2160587"/>
            <a:chOff x="415635" y="2398807"/>
            <a:chExt cx="7920000" cy="2160000"/>
          </a:xfrm>
        </p:grpSpPr>
        <p:sp>
          <p:nvSpPr>
            <p:cNvPr id="4" name="矩形 3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7581900" y="2114550"/>
            <a:ext cx="1235075" cy="866775"/>
            <a:chOff x="7623958" y="2018805"/>
            <a:chExt cx="1235034" cy="866899"/>
          </a:xfrm>
        </p:grpSpPr>
        <p:sp>
          <p:nvSpPr>
            <p:cNvPr id="7" name="泪滴形 6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496888" y="2876550"/>
            <a:ext cx="82343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需要注意的是，模板拥有自己的作用域，只能使用</a:t>
            </a:r>
            <a:r>
              <a:rPr lang="en-US" altLang="zh-CN" dirty="0"/>
              <a:t>data</a:t>
            </a:r>
            <a:r>
              <a:rPr lang="zh-CN" altLang="zh-CN" dirty="0"/>
              <a:t>传入的数据以及模版定义文件中定义的</a:t>
            </a:r>
            <a:r>
              <a:rPr lang="en-US" altLang="zh-CN" dirty="0"/>
              <a:t> &lt;</a:t>
            </a:r>
            <a:r>
              <a:rPr lang="en-US" altLang="zh-CN" dirty="0" err="1"/>
              <a:t>wxs</a:t>
            </a:r>
            <a:r>
              <a:rPr lang="en-US" altLang="zh-CN" dirty="0"/>
              <a:t> /&gt; </a:t>
            </a:r>
            <a:r>
              <a:rPr lang="zh-CN" altLang="zh-CN" dirty="0"/>
              <a:t>模块。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自定义组件创建：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84200" y="2938514"/>
            <a:ext cx="4794003" cy="2960107"/>
            <a:chOff x="1277816" y="3552091"/>
            <a:chExt cx="3978697" cy="14233223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53"/>
              <a:ext cx="3893154" cy="128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Component({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properties: {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value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{type: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String,value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'default value',}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{hello: '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欢迎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'},	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methods: {}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2232957" y="2751455"/>
            <a:ext cx="301181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component-tag-name.js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496791" y="3069877"/>
            <a:ext cx="3209761" cy="1531357"/>
            <a:chOff x="1277816" y="3552091"/>
            <a:chExt cx="3978697" cy="14233223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54"/>
              <a:ext cx="3893154" cy="4928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"component": true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719763" y="2751455"/>
            <a:ext cx="289842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component-tag-</a:t>
            </a:r>
            <a:r>
              <a:rPr lang="en-US" altLang="zh-CN" dirty="0" err="1"/>
              <a:t>name.json</a:t>
            </a:r>
            <a:endParaRPr lang="en-US" altLang="zh-CN" dirty="0"/>
          </a:p>
        </p:txBody>
      </p:sp>
      <p:pic>
        <p:nvPicPr>
          <p:cNvPr id="25" name="Picture 2" descr="2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90" y="5010014"/>
            <a:ext cx="20796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自定义组件结构和样式：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32495" y="3093374"/>
            <a:ext cx="4417356" cy="1861291"/>
            <a:chOff x="1277816" y="3552091"/>
            <a:chExt cx="3978697" cy="14233223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9" y="3670953"/>
              <a:ext cx="3893154" cy="733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class="red"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onTap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{{hello}} {{value}}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&lt;slot&gt;&lt;/slot&gt;</a:t>
              </a: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2015087" y="2698867"/>
            <a:ext cx="301181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component-tag-</a:t>
            </a:r>
            <a:r>
              <a:rPr lang="en-US" altLang="zh-CN" dirty="0" err="1"/>
              <a:t>name.wxml</a:t>
            </a:r>
            <a:endParaRPr lang="en-US" altLang="zh-CN" dirty="0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302496" y="3208104"/>
            <a:ext cx="3289054" cy="1746561"/>
            <a:chOff x="1277816" y="3552082"/>
            <a:chExt cx="3978697" cy="19367979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6" y="3552082"/>
              <a:ext cx="3774709" cy="193679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959"/>
              <a:ext cx="3893154" cy="14589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.red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color: red;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302496" y="2781089"/>
            <a:ext cx="31204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component-tag-</a:t>
            </a:r>
            <a:r>
              <a:rPr lang="en-US" altLang="zh-CN" dirty="0" err="1" smtClean="0"/>
              <a:t>name.wxss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6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r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自定义组件使用：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56953" y="3155157"/>
            <a:ext cx="3209761" cy="2881657"/>
            <a:chOff x="1277816" y="3552082"/>
            <a:chExt cx="3978697" cy="250063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3867958" cy="250063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9"/>
              <a:ext cx="3893154" cy="24887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usingComponents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"my-component": "/components/component-tag-name"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6953" y="2728143"/>
            <a:ext cx="31204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index.json</a:t>
            </a:r>
            <a:endParaRPr lang="en-US" altLang="zh-CN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668876" y="3101687"/>
            <a:ext cx="5066326" cy="2960107"/>
            <a:chOff x="1277816" y="3552091"/>
            <a:chExt cx="4204707" cy="14233223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2091"/>
              <a:ext cx="4204707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53"/>
              <a:ext cx="4119164" cy="1109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&lt;my-component value="test value"&gt;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&lt;!-- 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在此处编写的内容将会插入到组件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slot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--&gt;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&lt;view&gt;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示例内容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&lt;/my-component&gt;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317633" y="2762228"/>
            <a:ext cx="301181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index.wxml</a:t>
            </a:r>
            <a:endParaRPr lang="en-US" altLang="zh-CN" dirty="0"/>
          </a:p>
        </p:txBody>
      </p:sp>
      <p:pic>
        <p:nvPicPr>
          <p:cNvPr id="962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14" y="1364913"/>
            <a:ext cx="4638629" cy="109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50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自定义组件案例：</a:t>
            </a:r>
            <a:endParaRPr lang="en-US" altLang="zh-CN" dirty="0" smtClean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44771" y="2755324"/>
            <a:ext cx="6946654" cy="3150608"/>
            <a:chOff x="1277816" y="3552091"/>
            <a:chExt cx="3978697" cy="4541261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399209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9"/>
              <a:ext cx="3893154" cy="4529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&lt;custom-component&gt;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class="list"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wx:for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="{{list}}"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wx:key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="*this"&gt;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&lt;text&gt;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我是第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{{item}}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&lt;/view&gt;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&lt;button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"&gt;add&lt;/button&gt;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&lt;button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delItem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"&gt;del&lt;/button&gt;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&lt;/custom-component&gt;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051750" y="2423559"/>
            <a:ext cx="43463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components\custom-</a:t>
            </a:r>
            <a:r>
              <a:rPr lang="en-US" altLang="zh-CN" dirty="0" err="1"/>
              <a:t>component.wxml</a:t>
            </a:r>
            <a:endParaRPr lang="en-US" altLang="zh-CN" dirty="0"/>
          </a:p>
        </p:txBody>
      </p:sp>
      <p:pic>
        <p:nvPicPr>
          <p:cNvPr id="97282" name="Picture 2" descr="无阿萨德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6" y="3583420"/>
            <a:ext cx="2290762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r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9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自定义组件案例：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42296" y="3234163"/>
            <a:ext cx="4346328" cy="2027716"/>
            <a:chOff x="1277815" y="3552091"/>
            <a:chExt cx="3978697" cy="399209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91"/>
              <a:ext cx="3978697" cy="399209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63"/>
              <a:ext cx="3893154" cy="2732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.list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text-align: center;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background-color: #ccc;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border-top: 1rpx solid #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fff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942295" y="2807148"/>
            <a:ext cx="43463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components\custom-</a:t>
            </a:r>
            <a:r>
              <a:rPr lang="en-US" altLang="zh-CN" dirty="0" err="1" smtClean="0"/>
              <a:t>component.wxss</a:t>
            </a:r>
            <a:endParaRPr lang="en-US" altLang="zh-CN" dirty="0"/>
          </a:p>
        </p:txBody>
      </p:sp>
      <p:pic>
        <p:nvPicPr>
          <p:cNvPr id="14" name="Picture 2" descr="无阿萨德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62" y="3091503"/>
            <a:ext cx="2290762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9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自定义组件案例：</a:t>
            </a:r>
            <a:endParaRPr lang="en-US" altLang="zh-CN" dirty="0" smtClean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01946" y="3219352"/>
            <a:ext cx="4346328" cy="2533748"/>
            <a:chOff x="1277816" y="3552077"/>
            <a:chExt cx="3978697" cy="50217852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2077"/>
              <a:ext cx="3978697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966"/>
              <a:ext cx="3893154" cy="3527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Component({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 list: [1, 2, 3, 4, 5]}, 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methods: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{…},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delItem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{…}}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901945" y="2804127"/>
            <a:ext cx="43463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components\custom-component.js</a:t>
            </a:r>
            <a:endParaRPr lang="en-US" altLang="zh-CN" dirty="0"/>
          </a:p>
        </p:txBody>
      </p:sp>
      <p:pic>
        <p:nvPicPr>
          <p:cNvPr id="15" name="Picture 2" descr="无阿萨德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48" y="3811588"/>
            <a:ext cx="2290762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0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自定义组件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8278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自定义组件案例：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63796" y="3031117"/>
            <a:ext cx="5136904" cy="2226684"/>
            <a:chOff x="1277816" y="3552077"/>
            <a:chExt cx="3978697" cy="5021785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63"/>
              <a:ext cx="3893154" cy="2732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usingComponents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"list": "/components/custom-component"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854320" y="2680302"/>
            <a:ext cx="43463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pages/index/</a:t>
            </a:r>
            <a:r>
              <a:rPr lang="en-US" altLang="zh-CN" dirty="0" err="1"/>
              <a:t>index.json</a:t>
            </a:r>
            <a:endParaRPr lang="en-US" altLang="zh-CN" dirty="0"/>
          </a:p>
        </p:txBody>
      </p:sp>
      <p:pic>
        <p:nvPicPr>
          <p:cNvPr id="14" name="Picture 2" descr="无阿萨德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3952082"/>
            <a:ext cx="2290762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705475" y="2983492"/>
            <a:ext cx="2886075" cy="723423"/>
            <a:chOff x="1277816" y="3552077"/>
            <a:chExt cx="3978697" cy="50217852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11605351"/>
              <a:ext cx="3893154" cy="6027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&lt;list&gt;&lt;/list&gt;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783389" y="2657059"/>
            <a:ext cx="26646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pages/index/</a:t>
            </a:r>
            <a:r>
              <a:rPr lang="en-US" altLang="zh-CN" dirty="0" err="1"/>
              <a:t>index.wxml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9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2" y="1551020"/>
            <a:ext cx="5526024" cy="3852798"/>
            <a:chOff x="1671784" y="1414594"/>
            <a:chExt cx="5525800" cy="3852606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9803373"/>
                </p:ext>
              </p:extLst>
            </p:nvPr>
          </p:nvGraphicFramePr>
          <p:xfrm>
            <a:off x="1671784" y="1414594"/>
            <a:ext cx="5525800" cy="3852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2333"/>
            <a:ext cx="2851150" cy="1140731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048"/>
              <a:ext cx="2213623" cy="785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掌握小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程序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模块化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5731"/>
            <a:ext cx="2560637" cy="1102571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308"/>
              <a:ext cx="1925366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的特点和简单使用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67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特点和简单使用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435"/>
            <a:ext cx="2560637" cy="1106326"/>
            <a:chOff x="6135688" y="2107258"/>
            <a:chExt cx="2560637" cy="1102667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107258"/>
              <a:ext cx="1925366" cy="7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mpvue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特点和简单使用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插件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打开微信开发者工具，创建一个插件项目：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44771" y="3345442"/>
            <a:ext cx="4403479" cy="2941058"/>
            <a:chOff x="1277816" y="3552077"/>
            <a:chExt cx="3978697" cy="5021785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63"/>
              <a:ext cx="3893154" cy="3859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Component({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{list: [1, 2, 3, 4, 5]}, 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methods: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{…},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delItem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{…}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809624" y="2938363"/>
            <a:ext cx="41052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components\custom-component.js</a:t>
            </a:r>
            <a:endParaRPr lang="en-US" altLang="zh-CN" dirty="0"/>
          </a:p>
        </p:txBody>
      </p:sp>
      <p:pic>
        <p:nvPicPr>
          <p:cNvPr id="98306" name="Picture 2" descr="111111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86" y="2938363"/>
            <a:ext cx="29384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2323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6" y="1308100"/>
            <a:ext cx="1974812" cy="154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插件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插件配置文件：</a:t>
            </a:r>
            <a:endParaRPr lang="en-US" altLang="zh-CN" dirty="0" smtClean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68075" y="3052849"/>
            <a:ext cx="4045498" cy="2626734"/>
            <a:chOff x="1277816" y="3552077"/>
            <a:chExt cx="3978697" cy="50217852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963"/>
              <a:ext cx="3893154" cy="3264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publicComponents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"list": "components/list/list"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"main": "index.js"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2238776" y="2616156"/>
            <a:ext cx="236219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plugin/</a:t>
            </a:r>
            <a:r>
              <a:rPr lang="en-US" altLang="zh-CN" dirty="0" err="1"/>
              <a:t>plugin.json</a:t>
            </a:r>
            <a:endParaRPr lang="en-US" altLang="zh-CN" dirty="0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692388" y="2972222"/>
            <a:ext cx="3751016" cy="2707361"/>
            <a:chOff x="1277816" y="3552077"/>
            <a:chExt cx="3978697" cy="50217852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972"/>
              <a:ext cx="3893154" cy="36238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data = require('./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/data.js')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module.exports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data.getData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data.setData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870845" y="2557923"/>
            <a:ext cx="2446051" cy="5000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plugin/index.js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8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插件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插件使用配置过程：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73345" y="2911207"/>
            <a:ext cx="3641479" cy="2817233"/>
            <a:chOff x="1277816" y="3552077"/>
            <a:chExt cx="3978697" cy="8026413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8026413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72"/>
              <a:ext cx="3893154" cy="5119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"pages": [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"pages/index/index"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],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“plugins”: {…}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457325" y="2689751"/>
            <a:ext cx="274887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miniprogram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app.json</a:t>
            </a:r>
            <a:endParaRPr lang="en-US" altLang="zh-CN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354758" y="3040130"/>
            <a:ext cx="4225623" cy="2688310"/>
            <a:chOff x="1277815" y="3552077"/>
            <a:chExt cx="4082948" cy="50217852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77"/>
              <a:ext cx="4082948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77"/>
              <a:ext cx="3893154" cy="4742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usingComponents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"list": "plugin://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/list"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4634821" y="2730607"/>
            <a:ext cx="394556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miniprogram</a:t>
            </a:r>
            <a:r>
              <a:rPr lang="en-US" altLang="zh-CN" dirty="0"/>
              <a:t>/pages/index/</a:t>
            </a:r>
            <a:r>
              <a:rPr lang="en-US" altLang="zh-CN" dirty="0" err="1"/>
              <a:t>index.json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08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插件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在页面中使用插件：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280820" y="2925879"/>
            <a:ext cx="6653212" cy="597909"/>
            <a:chOff x="1277816" y="3552077"/>
            <a:chExt cx="4038680" cy="8026413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77"/>
              <a:ext cx="4038680" cy="8026413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13257" y="11557562"/>
              <a:ext cx="3893154" cy="561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&lt;list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268370" y="2565065"/>
            <a:ext cx="466566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miniprogram</a:t>
            </a:r>
            <a:r>
              <a:rPr lang="en-US" altLang="zh-CN" dirty="0"/>
              <a:t>/pages/index/</a:t>
            </a:r>
            <a:r>
              <a:rPr lang="en-US" altLang="zh-CN" dirty="0" err="1"/>
              <a:t>index.wxml</a:t>
            </a:r>
            <a:endParaRPr lang="en-US" altLang="zh-CN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80820" y="4188279"/>
            <a:ext cx="6694432" cy="1002384"/>
            <a:chOff x="1277815" y="3552077"/>
            <a:chExt cx="3978698" cy="50217852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77"/>
              <a:ext cx="3956835" cy="50217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82"/>
              <a:ext cx="3893154" cy="3037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plugin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requirePlugin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plugin.getData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()}})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3972541" y="3764455"/>
            <a:ext cx="394556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miniprogram</a:t>
            </a:r>
            <a:r>
              <a:rPr lang="en-US" altLang="zh-CN" dirty="0" smtClean="0"/>
              <a:t>/pages/index/index.js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7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识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WeUI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WeUI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使用流程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下载</a:t>
            </a:r>
            <a:r>
              <a:rPr lang="en-US" altLang="zh-CN" dirty="0" err="1" smtClean="0"/>
              <a:t>WeUI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查看样式效果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引入样式文件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28674" name="Picture 2" descr="微信图片_20181010115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693893"/>
            <a:ext cx="2495550" cy="441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WeUI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navbar</a:t>
            </a:r>
            <a:r>
              <a:rPr lang="zh-CN" altLang="en-US" dirty="0" smtClean="0"/>
              <a:t>实现导航栏效果：</a:t>
            </a:r>
            <a:endParaRPr lang="en-US" altLang="zh-CN" dirty="0" smtClean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27321" y="3015884"/>
            <a:ext cx="4336804" cy="2877841"/>
            <a:chOff x="1277816" y="3552077"/>
            <a:chExt cx="3978697" cy="94859843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948598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6608329"/>
              <a:ext cx="3893154" cy="7506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-tab"&gt;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weui-navbar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&lt;block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wx:for-items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="{{tabs}}"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wx:key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="{{index}}"&gt;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block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&gt;…    </a:t>
              </a: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1354137" y="2671798"/>
            <a:ext cx="35892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导航</a:t>
            </a:r>
            <a:r>
              <a:rPr lang="zh-CN" altLang="en-US" dirty="0" smtClean="0"/>
              <a:t>栏</a:t>
            </a:r>
            <a:r>
              <a:rPr lang="en-US" altLang="zh-CN" dirty="0" err="1"/>
              <a:t>wxml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135693" y="3015884"/>
            <a:ext cx="3483272" cy="2277766"/>
            <a:chOff x="1277816" y="3552077"/>
            <a:chExt cx="3978697" cy="94859843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948598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6608325"/>
              <a:ext cx="3893154" cy="5155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data: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tabs: ['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正在热映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搜索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分类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'],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activeIndex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0,	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tabClick:function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){},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972175" y="2697333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导航栏</a:t>
            </a:r>
            <a:r>
              <a:rPr lang="en-US" altLang="zh-CN" dirty="0" err="1" smtClean="0"/>
              <a:t>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4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15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正在热映页面效果图展示：</a:t>
            </a:r>
            <a:endParaRPr lang="en-US" altLang="zh-CN" dirty="0" smtClean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30722" name="Picture 2" descr="无啊实打ad实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07" y="1392879"/>
            <a:ext cx="2790424" cy="49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3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86416" y="2524839"/>
            <a:ext cx="4336804" cy="3030240"/>
            <a:chOff x="1277816" y="3552077"/>
            <a:chExt cx="3978697" cy="143724354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7"/>
              <a:ext cx="3867958" cy="14372435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6608323"/>
              <a:ext cx="3893154" cy="8176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-panel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weui-panel_access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-panel__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电影列表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-panel__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2968994" y="2218852"/>
            <a:ext cx="19335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正在热映</a:t>
            </a:r>
            <a:r>
              <a:rPr lang="en-US" altLang="zh-CN" dirty="0" err="1" smtClean="0"/>
              <a:t>wxml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079498" y="2488142"/>
            <a:ext cx="3379037" cy="1058843"/>
            <a:chOff x="1277817" y="3552077"/>
            <a:chExt cx="3978696" cy="94859843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7" y="3552077"/>
              <a:ext cx="3725427" cy="948598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63359" y="6608289"/>
              <a:ext cx="3893154" cy="37223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contents: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[…],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poster: 'http://xxx/xxx.jpg'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6417396" y="2221781"/>
            <a:ext cx="17978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正在热映</a:t>
            </a:r>
            <a:r>
              <a:rPr lang="en-US" altLang="zh-CN" dirty="0" err="1" smtClean="0"/>
              <a:t>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6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无标阿达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21" y="1403436"/>
            <a:ext cx="2795868" cy="495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搜索页面效果展示：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搜索页面效果展示：</a:t>
            </a:r>
            <a:endParaRPr lang="en-US" altLang="zh-CN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86909" y="2985306"/>
            <a:ext cx="5499208" cy="2447310"/>
            <a:chOff x="1277815" y="3552030"/>
            <a:chExt cx="5925809" cy="15117232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30"/>
              <a:ext cx="5253464" cy="1511723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6608326"/>
              <a:ext cx="5840265" cy="142587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-search-bar"&gt;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-search-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bar__form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-search-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bar__box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2199426" y="2679319"/>
            <a:ext cx="30980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搜索框下方热搜词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1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小程序基础样式库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76852" y="2060349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49"/>
                <a:ext cx="1198080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64657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小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程序模块化开发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51"/>
                <a:ext cx="1198177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16294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vue.js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开发小程序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5754688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33" name="4.1"/>
          <p:cNvGrpSpPr>
            <a:grpSpLocks/>
          </p:cNvGrpSpPr>
          <p:nvPr/>
        </p:nvGrpSpPr>
        <p:grpSpPr bwMode="auto">
          <a:xfrm>
            <a:off x="2803525" y="5241925"/>
            <a:ext cx="4411663" cy="952500"/>
            <a:chOff x="1711765" y="1263328"/>
            <a:chExt cx="4411519" cy="952284"/>
          </a:xfrm>
        </p:grpSpPr>
        <p:grpSp>
          <p:nvGrpSpPr>
            <p:cNvPr id="34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3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8" name="圆角矩形 5"/>
              <p:cNvSpPr/>
              <p:nvPr/>
            </p:nvSpPr>
            <p:spPr>
              <a:xfrm>
                <a:off x="1923818" y="2061651"/>
                <a:ext cx="1198177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2623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小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程序组件化开发框架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006344" y="2312587"/>
            <a:ext cx="3987093" cy="3573165"/>
            <a:chOff x="1277815" y="3552030"/>
            <a:chExt cx="4296391" cy="198065263"/>
          </a:xfrm>
        </p:grpSpPr>
        <p:sp>
          <p:nvSpPr>
            <p:cNvPr id="3" name="矩形 2"/>
            <p:cNvSpPr>
              <a:spLocks noChangeArrowheads="1"/>
            </p:cNvSpPr>
            <p:nvPr/>
          </p:nvSpPr>
          <p:spPr bwMode="auto">
            <a:xfrm>
              <a:off x="1277815" y="3552030"/>
              <a:ext cx="4296391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363359" y="6608347"/>
              <a:ext cx="4036964" cy="19402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-flex"&gt;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flex__item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-flex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weui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-flex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054223" y="1992313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正在热映</a:t>
            </a:r>
            <a:r>
              <a:rPr lang="zh-CN" altLang="en-US" dirty="0"/>
              <a:t>热搜词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搜索页面效果展示：</a:t>
            </a:r>
            <a:endParaRPr lang="en-US" altLang="zh-CN" dirty="0" smtClean="0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分类页面效果展示：</a:t>
            </a:r>
            <a:endParaRPr lang="en-US" altLang="zh-CN" dirty="0" smtClean="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27650" name="Picture 2" descr="asd 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48" y="1557667"/>
            <a:ext cx="2488447" cy="440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3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956550" y="2437671"/>
            <a:ext cx="3741903" cy="2801640"/>
            <a:chOff x="1277816" y="3552030"/>
            <a:chExt cx="3978697" cy="198065263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1277816" y="3552030"/>
              <a:ext cx="3867958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363359" y="6608336"/>
              <a:ext cx="3893154" cy="131098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&lt;block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wx:for-items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="{{grids}}"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wx:key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="{{index}}"&gt;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&lt;/block&gt;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圆角矩形 28"/>
          <p:cNvSpPr>
            <a:spLocks noChangeArrowheads="1"/>
          </p:cNvSpPr>
          <p:nvPr/>
        </p:nvSpPr>
        <p:spPr bwMode="auto">
          <a:xfrm>
            <a:off x="2343778" y="2117396"/>
            <a:ext cx="224037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正在热映</a:t>
            </a:r>
            <a:r>
              <a:rPr lang="zh-CN" altLang="en-US" dirty="0"/>
              <a:t>热搜词</a:t>
            </a:r>
            <a:endParaRPr lang="en-US" altLang="zh-CN" dirty="0"/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7.2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程序基础样式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—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+mn-lt"/>
                <a:cs typeface="Times New Roman" pitchFamily="18" charset="0"/>
              </a:rPr>
              <a:t>eUI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影信息展示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4924214" y="2437671"/>
            <a:ext cx="3589502" cy="1743720"/>
            <a:chOff x="1277816" y="3552030"/>
            <a:chExt cx="3978697" cy="198065263"/>
          </a:xfrm>
        </p:grpSpPr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1277816" y="3552030"/>
              <a:ext cx="3867958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1363359" y="6608336"/>
              <a:ext cx="3893154" cy="8667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grids: [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爱情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剧情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喜剧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家庭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动画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战争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动作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科幻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],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0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mpvue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在技术开发上的一些能力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彻底的组件化开发能力，提高代码复用性。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完整的</a:t>
            </a:r>
            <a:r>
              <a:rPr lang="en-US" altLang="zh-CN" dirty="0"/>
              <a:t>Vue.js</a:t>
            </a:r>
            <a:r>
              <a:rPr lang="zh-CN" altLang="zh-CN" dirty="0"/>
              <a:t>开发体验。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方便的</a:t>
            </a:r>
            <a:r>
              <a:rPr lang="en-US" altLang="zh-CN" dirty="0" err="1"/>
              <a:t>Vuex</a:t>
            </a:r>
            <a:r>
              <a:rPr lang="zh-CN" altLang="zh-CN" dirty="0"/>
              <a:t>数据管理方案，方便构建复杂应用。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快捷的</a:t>
            </a:r>
            <a:r>
              <a:rPr lang="en-US" altLang="zh-CN" dirty="0" err="1"/>
              <a:t>webpack</a:t>
            </a:r>
            <a:r>
              <a:rPr lang="zh-CN" altLang="zh-CN" dirty="0"/>
              <a:t>构建</a:t>
            </a:r>
            <a:r>
              <a:rPr lang="zh-CN" altLang="zh-CN" dirty="0" smtClean="0"/>
              <a:t>机制。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支持使用</a:t>
            </a:r>
            <a:r>
              <a:rPr lang="en-US" altLang="zh-CN" dirty="0" err="1"/>
              <a:t>npm</a:t>
            </a:r>
            <a:r>
              <a:rPr lang="zh-CN" altLang="zh-CN" dirty="0"/>
              <a:t>外部依赖。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/>
              <a:t>Vue.js</a:t>
            </a:r>
            <a:r>
              <a:rPr lang="zh-CN" altLang="zh-CN" dirty="0"/>
              <a:t>命令行工具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快速初始化项目。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H5</a:t>
            </a:r>
            <a:r>
              <a:rPr lang="zh-CN" altLang="zh-CN" dirty="0"/>
              <a:t>代码转换编译成小程序目标代码的能力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识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mpvue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mpvue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进行开发前的准备工作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检查开发环境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脚手架工具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初始化微信小程序项目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安装依赖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启动项目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预</a:t>
            </a:r>
            <a:r>
              <a:rPr lang="zh-CN" altLang="en-US" dirty="0" smtClean="0"/>
              <a:t>览小程序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开发工具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87" y="2734814"/>
            <a:ext cx="235426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201810101103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683911"/>
            <a:ext cx="164306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查看项目目录结构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dist</a:t>
            </a:r>
            <a:r>
              <a:rPr lang="zh-CN" altLang="zh-CN" dirty="0" smtClean="0"/>
              <a:t>：小程序运行代码目录。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zh-CN" altLang="zh-CN" dirty="0"/>
              <a:t>：源代码</a:t>
            </a:r>
            <a:r>
              <a:rPr lang="zh-CN" altLang="zh-CN" dirty="0" smtClean="0"/>
              <a:t>目录。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package.json</a:t>
            </a:r>
            <a:r>
              <a:rPr lang="zh-CN" altLang="zh-CN" dirty="0" smtClean="0"/>
              <a:t>：依赖</a:t>
            </a:r>
            <a:r>
              <a:rPr lang="zh-CN" altLang="zh-CN" dirty="0"/>
              <a:t>配置文件。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config</a:t>
            </a:r>
            <a:r>
              <a:rPr lang="zh-CN" altLang="zh-CN" dirty="0" smtClean="0"/>
              <a:t>：配置文件</a:t>
            </a:r>
            <a:r>
              <a:rPr lang="zh-CN" altLang="zh-CN" dirty="0"/>
              <a:t>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project.config.json</a:t>
            </a:r>
            <a:r>
              <a:rPr lang="zh-CN" altLang="zh-CN" dirty="0"/>
              <a:t>：项目配置文件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82627"/>
              </p:ext>
            </p:extLst>
          </p:nvPr>
        </p:nvGraphicFramePr>
        <p:xfrm>
          <a:off x="5130800" y="2247611"/>
          <a:ext cx="2978655" cy="316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Visio" r:id="rId3" imgW="3113100" imgH="3302300" progId="Visio.Drawing.11">
                  <p:embed/>
                </p:oleObj>
              </mc:Choice>
              <mc:Fallback>
                <p:oleObj name="Visio" r:id="rId3" imgW="3113100" imgH="3302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247611"/>
                        <a:ext cx="2978655" cy="31610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查看项目目录结构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/components</a:t>
            </a:r>
            <a:r>
              <a:rPr lang="zh-CN" altLang="zh-CN" dirty="0" smtClean="0"/>
              <a:t>：组件</a:t>
            </a:r>
            <a:r>
              <a:rPr lang="zh-CN" altLang="zh-CN" dirty="0"/>
              <a:t>目录。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/pages</a:t>
            </a:r>
            <a:r>
              <a:rPr lang="zh-CN" altLang="zh-CN" dirty="0" smtClean="0"/>
              <a:t>：页面</a:t>
            </a:r>
            <a:r>
              <a:rPr lang="zh-CN" altLang="zh-CN" dirty="0"/>
              <a:t>目录。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App.vue</a:t>
            </a:r>
            <a:r>
              <a:rPr lang="zh-CN" altLang="zh-CN" dirty="0" smtClean="0"/>
              <a:t>：主</a:t>
            </a:r>
            <a:r>
              <a:rPr lang="zh-CN" altLang="zh-CN" dirty="0"/>
              <a:t>组件。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app.json</a:t>
            </a:r>
            <a:r>
              <a:rPr lang="zh-CN" altLang="zh-CN" dirty="0" smtClean="0"/>
              <a:t>：小</a:t>
            </a:r>
            <a:r>
              <a:rPr lang="zh-CN" altLang="zh-CN" dirty="0"/>
              <a:t>程序配置文件。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/main.js</a:t>
            </a:r>
            <a:r>
              <a:rPr lang="zh-CN" altLang="zh-CN" dirty="0" smtClean="0"/>
              <a:t>：入口</a:t>
            </a:r>
            <a:r>
              <a:rPr lang="zh-CN" altLang="zh-CN" dirty="0"/>
              <a:t>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85341"/>
              </p:ext>
            </p:extLst>
          </p:nvPr>
        </p:nvGraphicFramePr>
        <p:xfrm>
          <a:off x="4572000" y="2167498"/>
          <a:ext cx="3360701" cy="356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Visio" r:id="rId3" imgW="3113100" imgH="3302300" progId="Visio.Drawing.11">
                  <p:embed/>
                </p:oleObj>
              </mc:Choice>
              <mc:Fallback>
                <p:oleObj name="Visio" r:id="rId3" imgW="3113100" imgH="33023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67498"/>
                        <a:ext cx="3360701" cy="35664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计数器效果展示图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启动</a:t>
            </a:r>
            <a:r>
              <a:rPr lang="en-US" altLang="zh-CN" dirty="0" err="1" smtClean="0"/>
              <a:t>firstapp</a:t>
            </a:r>
            <a:r>
              <a:rPr lang="zh-CN" altLang="en-US" dirty="0"/>
              <a:t>小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单击“去往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示例页面”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单击页面“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微信图片_20181011152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1893948"/>
            <a:ext cx="2144712" cy="383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401638" y="2493963"/>
            <a:ext cx="8302625" cy="2160587"/>
            <a:chOff x="415635" y="2398807"/>
            <a:chExt cx="7920000" cy="2160000"/>
          </a:xfrm>
        </p:grpSpPr>
        <p:sp>
          <p:nvSpPr>
            <p:cNvPr id="14" name="矩形 13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7"/>
          <p:cNvGrpSpPr>
            <a:grpSpLocks/>
          </p:cNvGrpSpPr>
          <p:nvPr/>
        </p:nvGrpSpPr>
        <p:grpSpPr bwMode="auto">
          <a:xfrm>
            <a:off x="7581900" y="2114550"/>
            <a:ext cx="1235075" cy="866775"/>
            <a:chOff x="7623958" y="2018805"/>
            <a:chExt cx="1235034" cy="866899"/>
          </a:xfrm>
        </p:grpSpPr>
        <p:sp>
          <p:nvSpPr>
            <p:cNvPr id="17" name="泪滴形 16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496888" y="2876550"/>
            <a:ext cx="8234362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需要注意的是，微信开发者工具会提示不支持打开此类文件，此时可以更换其他代码编辑器（</a:t>
            </a:r>
            <a:r>
              <a:rPr lang="zh-CN" altLang="zh-CN" dirty="0" smtClean="0"/>
              <a:t>如</a:t>
            </a:r>
            <a:r>
              <a:rPr lang="en-US" altLang="zh-CN" dirty="0" smtClean="0"/>
              <a:t>Sublime </a:t>
            </a:r>
            <a:r>
              <a:rPr lang="en-US" altLang="zh-CN" dirty="0"/>
              <a:t>Text</a:t>
            </a:r>
            <a:r>
              <a:rPr lang="zh-CN" altLang="zh-CN" dirty="0"/>
              <a:t>）来打开。</a:t>
            </a: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矩形 2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计数器代码实现：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375022" y="3037185"/>
            <a:ext cx="3901828" cy="3239790"/>
            <a:chOff x="1277816" y="3552030"/>
            <a:chExt cx="3978697" cy="198065263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77816" y="3552030"/>
              <a:ext cx="3867958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63359" y="6608336"/>
              <a:ext cx="3893154" cy="17305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&lt;template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&gt;…&lt;/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template&gt;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import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store from './store'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export default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{},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methods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&lt;style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style&gt;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Picture 2" descr="微信图片_20181011152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8" y="2550223"/>
            <a:ext cx="2083522" cy="372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2626626" y="2650275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ndex.vue</a:t>
            </a:r>
            <a:r>
              <a:rPr lang="zh-CN" altLang="en-US" dirty="0" smtClean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小程序模块化开发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自定义组件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计数器功能实现流程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在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uex</a:t>
            </a:r>
            <a:r>
              <a:rPr lang="zh-CN" altLang="en-US" dirty="0" smtClean="0"/>
              <a:t>中</a:t>
            </a:r>
            <a:r>
              <a:rPr lang="zh-CN" altLang="zh-CN" dirty="0" smtClean="0"/>
              <a:t>记录</a:t>
            </a:r>
            <a:r>
              <a:rPr lang="en-US" altLang="zh-CN" dirty="0"/>
              <a:t>state</a:t>
            </a:r>
            <a:r>
              <a:rPr lang="zh-CN" altLang="zh-CN" dirty="0"/>
              <a:t>下的</a:t>
            </a:r>
            <a:r>
              <a:rPr lang="en-US" altLang="zh-CN" dirty="0"/>
              <a:t>count</a:t>
            </a:r>
            <a:r>
              <a:rPr lang="zh-CN" altLang="zh-CN" dirty="0" smtClean="0"/>
              <a:t>值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/>
              <a:t>moutations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increment</a:t>
            </a:r>
            <a:r>
              <a:rPr lang="zh-CN" altLang="zh-CN" dirty="0" smtClean="0"/>
              <a:t>和</a:t>
            </a:r>
            <a:r>
              <a:rPr lang="en-US" altLang="zh-CN" dirty="0" smtClean="0"/>
              <a:t>decrement</a:t>
            </a:r>
            <a:r>
              <a:rPr lang="zh-CN" altLang="en-US" dirty="0" smtClean="0"/>
              <a:t>事件；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组件绑定</a:t>
            </a:r>
            <a:r>
              <a:rPr lang="en-US" altLang="zh-CN" dirty="0" smtClean="0"/>
              <a:t>increment</a:t>
            </a:r>
            <a:r>
              <a:rPr lang="zh-CN" altLang="zh-CN" dirty="0"/>
              <a:t>和</a:t>
            </a:r>
            <a:r>
              <a:rPr lang="en-US" altLang="zh-CN" dirty="0"/>
              <a:t>decrement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处理函数；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属性将最终值</a:t>
            </a:r>
            <a:r>
              <a:rPr lang="zh-CN" altLang="zh-CN" dirty="0" smtClean="0"/>
              <a:t>展示</a:t>
            </a:r>
            <a:r>
              <a:rPr lang="zh-CN" altLang="zh-CN" dirty="0"/>
              <a:t>到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7.3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使用</a:t>
            </a:r>
            <a:r>
              <a:rPr lang="en-US" altLang="zh-CN" dirty="0" smtClean="0">
                <a:cs typeface="Times New Roman" pitchFamily="18" charset="0"/>
              </a:rPr>
              <a:t>Vue.js</a:t>
            </a:r>
            <a:r>
              <a:rPr lang="zh-CN" altLang="en-US" dirty="0" smtClean="0">
                <a:cs typeface="Times New Roman" pitchFamily="18" charset="0"/>
              </a:rPr>
              <a:t>开发小程序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WePY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框架特征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类</a:t>
            </a:r>
            <a:r>
              <a:rPr lang="en-US" altLang="zh-CN" dirty="0" err="1"/>
              <a:t>Vue</a:t>
            </a:r>
            <a:r>
              <a:rPr lang="zh-CN" altLang="zh-CN" dirty="0"/>
              <a:t>开发</a:t>
            </a:r>
            <a:r>
              <a:rPr lang="zh-CN" altLang="zh-CN" dirty="0" smtClean="0"/>
              <a:t>风格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支持自定义组件</a:t>
            </a:r>
            <a:r>
              <a:rPr lang="zh-CN" altLang="zh-CN" dirty="0" smtClean="0"/>
              <a:t>开发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支持</a:t>
            </a:r>
            <a:r>
              <a:rPr lang="zh-CN" altLang="zh-CN" dirty="0" smtClean="0"/>
              <a:t>引入</a:t>
            </a:r>
            <a:r>
              <a:rPr lang="en-US" altLang="zh-CN" dirty="0" err="1" smtClean="0"/>
              <a:t>npm</a:t>
            </a:r>
            <a:r>
              <a:rPr lang="zh-CN" altLang="zh-CN" dirty="0" smtClean="0"/>
              <a:t>包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支持</a:t>
            </a:r>
            <a:r>
              <a:rPr lang="en-US" altLang="zh-CN" dirty="0" smtClean="0"/>
              <a:t>Promise</a:t>
            </a:r>
            <a:r>
              <a:rPr lang="zh-CN" altLang="en-US" dirty="0"/>
              <a:t>；</a:t>
            </a:r>
            <a:endParaRPr lang="zh-CN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 smtClean="0"/>
              <a:t>支持</a:t>
            </a:r>
            <a:r>
              <a:rPr lang="en-US" altLang="zh-CN" dirty="0" smtClean="0"/>
              <a:t>ES2015+</a:t>
            </a:r>
            <a:r>
              <a:rPr lang="zh-CN" altLang="zh-CN" dirty="0" smtClean="0"/>
              <a:t>特性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识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WePY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WePY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框架特征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 smtClean="0"/>
              <a:t>支持</a:t>
            </a:r>
            <a:r>
              <a:rPr lang="zh-CN" altLang="zh-CN" dirty="0"/>
              <a:t>多种</a:t>
            </a:r>
            <a:r>
              <a:rPr lang="zh-CN" altLang="zh-CN" dirty="0" smtClean="0"/>
              <a:t>编译器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支持多种插件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支持</a:t>
            </a:r>
            <a:r>
              <a:rPr lang="en-US" altLang="zh-CN" dirty="0"/>
              <a:t> </a:t>
            </a:r>
            <a:r>
              <a:rPr lang="en-US" altLang="zh-CN" dirty="0" err="1"/>
              <a:t>Sourcemap</a:t>
            </a:r>
            <a:r>
              <a:rPr lang="zh-CN" altLang="zh-CN" dirty="0"/>
              <a:t>，</a:t>
            </a:r>
            <a:r>
              <a:rPr lang="en-US" altLang="zh-CN" dirty="0" err="1"/>
              <a:t>ESLint</a:t>
            </a:r>
            <a:r>
              <a:rPr lang="zh-CN" altLang="zh-CN" dirty="0" smtClean="0"/>
              <a:t>等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小程序细节</a:t>
            </a:r>
            <a:r>
              <a:rPr lang="zh-CN" altLang="zh-CN" dirty="0" smtClean="0"/>
              <a:t>优化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识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WePY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WePY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框架</a:t>
            </a:r>
            <a:r>
              <a:rPr lang="zh-CN" altLang="en-US" dirty="0" smtClean="0"/>
              <a:t>开发微信小程序前的准备工作：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检查开发环境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wepy</a:t>
            </a:r>
            <a:r>
              <a:rPr lang="en-US" altLang="zh-CN" dirty="0" smtClean="0"/>
              <a:t>-cli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项目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安装依赖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开启实时编译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wepy</a:t>
            </a:r>
            <a:r>
              <a:rPr lang="zh-CN" altLang="en-US" dirty="0" smtClean="0"/>
              <a:t>小程序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开发工具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6" y="2970243"/>
            <a:ext cx="2354263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8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预览</a:t>
            </a:r>
            <a:r>
              <a:rPr lang="en-US" altLang="zh-CN" dirty="0" err="1" smtClean="0"/>
              <a:t>WePY</a:t>
            </a:r>
            <a:r>
              <a:rPr lang="zh-CN" altLang="en-US" dirty="0" smtClean="0"/>
              <a:t>小程序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案例项目：</a:t>
            </a:r>
            <a:endParaRPr lang="en-US" altLang="zh-CN" dirty="0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开发工具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18" name="Picture 2" descr="20181116191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19" y="1708279"/>
            <a:ext cx="2425947" cy="426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8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WePY</a:t>
            </a:r>
            <a:r>
              <a:rPr lang="zh-CN" altLang="en-US" dirty="0" smtClean="0"/>
              <a:t>项目结构图：</a:t>
            </a:r>
            <a:endParaRPr lang="en-US" altLang="zh-CN" dirty="0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20584"/>
              </p:ext>
            </p:extLst>
          </p:nvPr>
        </p:nvGraphicFramePr>
        <p:xfrm>
          <a:off x="3047860" y="2230418"/>
          <a:ext cx="4348956" cy="340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Visio" r:id="rId3" imgW="4211190" imgH="3302300" progId="Visio.Drawing.11">
                  <p:embed/>
                </p:oleObj>
              </mc:Choice>
              <mc:Fallback>
                <p:oleObj name="Visio" r:id="rId3" imgW="4211190" imgH="3302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860" y="2230418"/>
                        <a:ext cx="4348956" cy="3405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8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WePY</a:t>
            </a:r>
            <a:r>
              <a:rPr lang="zh-CN" altLang="en-US" dirty="0" smtClean="0"/>
              <a:t>项目目录介绍：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dist</a:t>
            </a:r>
            <a:r>
              <a:rPr lang="zh-CN" altLang="zh-CN" dirty="0"/>
              <a:t>：小程序运行代码</a:t>
            </a:r>
            <a:r>
              <a:rPr lang="zh-CN" altLang="zh-CN" dirty="0" smtClean="0"/>
              <a:t>目录。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zh-CN" altLang="zh-CN" dirty="0"/>
              <a:t>：源代码</a:t>
            </a:r>
            <a:r>
              <a:rPr lang="zh-CN" altLang="zh-CN" dirty="0" smtClean="0"/>
              <a:t>目录。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package.json</a:t>
            </a:r>
            <a:r>
              <a:rPr lang="zh-CN" altLang="zh-CN" dirty="0" smtClean="0"/>
              <a:t>：依赖</a:t>
            </a:r>
            <a:r>
              <a:rPr lang="zh-CN" altLang="zh-CN" dirty="0"/>
              <a:t>配置文件。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wepy.config.js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WePY</a:t>
            </a:r>
            <a:r>
              <a:rPr lang="zh-CN" altLang="zh-CN" dirty="0" smtClean="0"/>
              <a:t>配置文件</a:t>
            </a:r>
            <a:r>
              <a:rPr lang="zh-CN" altLang="zh-CN" dirty="0"/>
              <a:t>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project.config.json</a:t>
            </a:r>
            <a:r>
              <a:rPr lang="zh-CN" altLang="zh-CN" dirty="0"/>
              <a:t>：项目配置文件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WePY</a:t>
            </a:r>
            <a:r>
              <a:rPr lang="zh-CN" altLang="en-US" dirty="0" smtClean="0"/>
              <a:t>项目目录介绍：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components </a:t>
            </a:r>
            <a:r>
              <a:rPr lang="zh-CN" altLang="zh-CN" dirty="0"/>
              <a:t>：</a:t>
            </a:r>
            <a:r>
              <a:rPr lang="en-US" altLang="zh-CN" dirty="0" err="1"/>
              <a:t>WePY</a:t>
            </a:r>
            <a:r>
              <a:rPr lang="zh-CN" altLang="zh-CN" dirty="0"/>
              <a:t>组件目录。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pages </a:t>
            </a:r>
            <a:r>
              <a:rPr lang="zh-CN" altLang="zh-CN" dirty="0"/>
              <a:t>：</a:t>
            </a:r>
            <a:r>
              <a:rPr lang="en-US" altLang="zh-CN" dirty="0" err="1"/>
              <a:t>WePY</a:t>
            </a:r>
            <a:r>
              <a:rPr lang="zh-CN" altLang="zh-CN" dirty="0"/>
              <a:t>页面目录。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index.wpy</a:t>
            </a:r>
            <a:r>
              <a:rPr lang="zh-CN" altLang="zh-CN" dirty="0"/>
              <a:t>： </a:t>
            </a:r>
            <a:r>
              <a:rPr lang="en-US" altLang="zh-CN" dirty="0"/>
              <a:t>index</a:t>
            </a:r>
            <a:r>
              <a:rPr lang="zh-CN" altLang="zh-CN" dirty="0"/>
              <a:t>页面。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app.wpy</a:t>
            </a:r>
            <a:r>
              <a:rPr lang="zh-CN" altLang="zh-CN" dirty="0"/>
              <a:t>：入口文件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WePY</a:t>
            </a:r>
            <a:r>
              <a:rPr lang="zh-CN" altLang="en-US" dirty="0" smtClean="0"/>
              <a:t>项目目录</a:t>
            </a:r>
            <a:r>
              <a:rPr lang="en-US" altLang="zh-CN" dirty="0" err="1" smtClean="0"/>
              <a:t>app.wpy</a:t>
            </a:r>
            <a:r>
              <a:rPr lang="zh-CN" altLang="en-US" dirty="0" smtClean="0"/>
              <a:t>入口文件：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590541" y="2808997"/>
            <a:ext cx="4858115" cy="3220740"/>
            <a:chOff x="1277816" y="3552030"/>
            <a:chExt cx="3978697" cy="198065263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77816" y="3552030"/>
              <a:ext cx="3867958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63359" y="6608336"/>
              <a:ext cx="3893154" cy="17305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export default class extends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wepy.app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config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{"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pages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":[],"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window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":{}}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globalData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{}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onLaunch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console.log(this);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4770706" y="2417188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app.wpy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WePY</a:t>
            </a:r>
            <a:r>
              <a:rPr lang="zh-CN" altLang="en-US" dirty="0" smtClean="0"/>
              <a:t>项目目录首页</a:t>
            </a:r>
            <a:r>
              <a:rPr lang="en-US" altLang="zh-CN" dirty="0" err="1" smtClean="0"/>
              <a:t>index.wpy</a:t>
            </a:r>
            <a:r>
              <a:rPr lang="zh-CN" altLang="en-US" dirty="0" smtClean="0"/>
              <a:t>页面：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56072" y="2837159"/>
            <a:ext cx="5263903" cy="3592215"/>
            <a:chOff x="1277816" y="3551972"/>
            <a:chExt cx="3978697" cy="208573132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1972"/>
              <a:ext cx="3867958" cy="2085731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6608326"/>
              <a:ext cx="3893154" cy="198360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export default class Page extends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wepy.page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&lt;template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lang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wxml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&lt;counter1&gt;&lt;/counter1&gt;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&lt;style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lang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="less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style&gt;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724293" y="2521551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index</a:t>
            </a:r>
            <a:r>
              <a:rPr lang="en-US" altLang="zh-CN" dirty="0" err="1" smtClean="0"/>
              <a:t>.wpy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小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程序基础样式库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—</a:t>
            </a:r>
            <a:r>
              <a:rPr lang="en-US" altLang="zh-CN" sz="2800" b="1" kern="0" dirty="0" err="1" smtClean="0">
                <a:solidFill>
                  <a:srgbClr val="1369B2"/>
                </a:solidFill>
              </a:rPr>
              <a:t>weUI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WeUI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电影信息展示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页面继承了</a:t>
            </a:r>
            <a:r>
              <a:rPr lang="en-US" altLang="zh-CN" dirty="0" err="1" smtClean="0"/>
              <a:t>wepy.page</a:t>
            </a:r>
            <a:r>
              <a:rPr lang="zh-CN" altLang="en-US" dirty="0" smtClean="0"/>
              <a:t>类，其中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实例的属性：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项目结构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36721"/>
              </p:ext>
            </p:extLst>
          </p:nvPr>
        </p:nvGraphicFramePr>
        <p:xfrm>
          <a:off x="760413" y="2798763"/>
          <a:ext cx="7621587" cy="3168914"/>
        </p:xfrm>
        <a:graphic>
          <a:graphicData uri="http://schemas.openxmlformats.org/drawingml/2006/table">
            <a:tbl>
              <a:tblPr firstRow="1" bandRow="1"/>
              <a:tblGrid>
                <a:gridCol w="1609525"/>
                <a:gridCol w="6012062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config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页面配置对象，对应于原生的“页面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.json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”文件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components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页面组件列表对象，声明页面所引入的组件列表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data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页面渲染数据对象，存放可用于页面模板绑定的渲染数据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methods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wxml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事件处理函数对象，存放相应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wxml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中所捕获到的事件的函数，如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bindtap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bindchange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events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WePY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组件事件处理函数对象，存放相应组件之间通过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$broadcast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$emit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$invoke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所传递的事件的函数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其他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小程序页面生命周期函数，如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onLoad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onReady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等，以及其他自定义的方法与属性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err="1" smtClean="0"/>
              <a:t>WePY</a:t>
            </a:r>
            <a:r>
              <a:rPr lang="zh-CN" altLang="en-US" dirty="0" smtClean="0"/>
              <a:t>框架搭建小程序效果展示图：</a:t>
            </a:r>
            <a:endParaRPr lang="zh-CN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商品展示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986" name="Picture 2" descr="微信图片_20181115150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1893947"/>
            <a:ext cx="2488009" cy="438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商品展示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4"/>
          <p:cNvGrpSpPr>
            <a:grpSpLocks/>
          </p:cNvGrpSpPr>
          <p:nvPr/>
        </p:nvGrpSpPr>
        <p:grpSpPr bwMode="auto">
          <a:xfrm>
            <a:off x="1398494" y="2589467"/>
            <a:ext cx="5799698" cy="1080293"/>
            <a:chOff x="415635" y="2398807"/>
            <a:chExt cx="7920000" cy="2160000"/>
          </a:xfrm>
        </p:grpSpPr>
        <p:sp>
          <p:nvSpPr>
            <p:cNvPr id="20" name="矩形 19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" name="组合 7"/>
          <p:cNvGrpSpPr>
            <a:grpSpLocks/>
          </p:cNvGrpSpPr>
          <p:nvPr/>
        </p:nvGrpSpPr>
        <p:grpSpPr bwMode="auto">
          <a:xfrm>
            <a:off x="6075829" y="2145506"/>
            <a:ext cx="1235075" cy="866775"/>
            <a:chOff x="7623958" y="2018805"/>
            <a:chExt cx="1235034" cy="866899"/>
          </a:xfrm>
        </p:grpSpPr>
        <p:sp>
          <p:nvSpPr>
            <p:cNvPr id="23" name="泪滴形 22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1635163" y="2907506"/>
            <a:ext cx="55900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/>
              <a:t>需要在配置完成的框架进行代码编写和编译。</a:t>
            </a:r>
          </a:p>
        </p:txBody>
      </p:sp>
    </p:spTree>
    <p:extLst>
      <p:ext uri="{BB962C8B-B14F-4D97-AF65-F5344CB8AC3E}">
        <p14:creationId xmlns:p14="http://schemas.microsoft.com/office/powerpoint/2010/main" val="18600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商品展示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060823" y="3037184"/>
            <a:ext cx="5368678" cy="3258841"/>
            <a:chOff x="1277816" y="3552030"/>
            <a:chExt cx="3978697" cy="198065263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30"/>
              <a:ext cx="3867958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6608304"/>
              <a:ext cx="3893154" cy="168169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&lt;panel&gt;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&lt;view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class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wrapShop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wx:for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="{{list}}"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wx:key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="id"&gt;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&lt;/panel&gt;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圆角矩形 19"/>
          <p:cNvSpPr>
            <a:spLocks noChangeArrowheads="1"/>
          </p:cNvSpPr>
          <p:nvPr/>
        </p:nvSpPr>
        <p:spPr bwMode="auto">
          <a:xfrm>
            <a:off x="4725459" y="2731101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index.wpy</a:t>
            </a:r>
            <a:endParaRPr lang="en-US" altLang="zh-CN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index.wpy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组件使用：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11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商品展示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99072" y="3096123"/>
            <a:ext cx="6406569" cy="2132089"/>
            <a:chOff x="1277816" y="3552030"/>
            <a:chExt cx="4368129" cy="1424948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30"/>
              <a:ext cx="4368129" cy="1424948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6608322"/>
              <a:ext cx="4282585" cy="129589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wrapShop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{border: 1rpx solid #ccc; margin-top: -1rpx; display: flex;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flex-direction: row; align-items: center; height: 278rpx;}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.info {margin-left: 30rpx;}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330434" y="2780514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index.wpy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index.wpy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标签区域编写样式代码：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11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7.4 </a:t>
            </a:r>
            <a:r>
              <a:rPr lang="zh-CN" altLang="en-US" dirty="0">
                <a:cs typeface="Times New Roman" pitchFamily="18" charset="0"/>
              </a:rPr>
              <a:t>小</a:t>
            </a:r>
            <a:r>
              <a:rPr lang="zh-CN" altLang="en-US" dirty="0" smtClean="0">
                <a:cs typeface="Times New Roman" pitchFamily="18" charset="0"/>
              </a:rPr>
              <a:t>程序组件化开发框架</a:t>
            </a:r>
            <a:endParaRPr lang="zh-CN" altLang="en-US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商品展示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679822" y="3022944"/>
            <a:ext cx="6473578" cy="2677816"/>
            <a:chOff x="1277816" y="3552030"/>
            <a:chExt cx="4413818" cy="198065263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2030"/>
              <a:ext cx="3867958" cy="1980652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6608299"/>
              <a:ext cx="4328275" cy="12740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import Panel from '@/components/panel' 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export default class Index extends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wepy.page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config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navigationBarTitleText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商品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展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’}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components =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{panel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Panel}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 =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{list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[…]}}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811184" y="2707335"/>
            <a:ext cx="25416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index.wpy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index.wpy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区域编写</a:t>
            </a:r>
            <a:r>
              <a:rPr lang="en-US" altLang="zh-CN" dirty="0" err="1" smtClean="0"/>
              <a:t>js</a:t>
            </a:r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11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本章总结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本章主要讲解了小程序的模块化开发和各种框架的使用。通过本章的学习，读者应掌握如何在小程序中进行模块化开发，提高代码的可复用性；了解小程序开发中常用的一些框架和库的特点，熟悉</a:t>
            </a:r>
            <a:r>
              <a:rPr lang="en-US" altLang="zh-CN" dirty="0" err="1"/>
              <a:t>WeUI</a:t>
            </a:r>
            <a:r>
              <a:rPr lang="zh-CN" altLang="zh-CN" dirty="0"/>
              <a:t>库、</a:t>
            </a:r>
            <a:r>
              <a:rPr lang="en-US" altLang="zh-CN" dirty="0" err="1"/>
              <a:t>mpvue</a:t>
            </a:r>
            <a:r>
              <a:rPr lang="zh-CN" altLang="zh-CN" dirty="0"/>
              <a:t>框架、</a:t>
            </a:r>
            <a:r>
              <a:rPr lang="en-US" altLang="zh-CN" dirty="0" err="1"/>
              <a:t>WePY</a:t>
            </a:r>
            <a:r>
              <a:rPr lang="zh-CN" altLang="zh-CN" dirty="0"/>
              <a:t>框架的基本使用。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7.3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使用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vue.js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开发小程序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mpvue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项目结构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小程序组件化开发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WePY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8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60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项目结构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323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5323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0218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4820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商品展示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模块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模块的定义和使用：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827660" y="2819050"/>
            <a:ext cx="3801152" cy="3204723"/>
            <a:chOff x="1277816" y="3552091"/>
            <a:chExt cx="3978697" cy="4662985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46629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893154" cy="1822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module.exports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welcome: 'welcome'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9"/>
          <p:cNvGrpSpPr>
            <a:grpSpLocks/>
          </p:cNvGrpSpPr>
          <p:nvPr/>
        </p:nvGrpSpPr>
        <p:grpSpPr bwMode="auto">
          <a:xfrm>
            <a:off x="4622955" y="2819050"/>
            <a:ext cx="3787281" cy="3204723"/>
            <a:chOff x="1277816" y="3552091"/>
            <a:chExt cx="3978697" cy="14233223"/>
          </a:xfrm>
        </p:grpSpPr>
        <p:sp>
          <p:nvSpPr>
            <p:cNvPr id="57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142332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8" name="矩形 11"/>
            <p:cNvSpPr>
              <a:spLocks noChangeArrowheads="1"/>
            </p:cNvSpPr>
            <p:nvPr/>
          </p:nvSpPr>
          <p:spPr bwMode="auto">
            <a:xfrm>
              <a:off x="1363360" y="3670954"/>
              <a:ext cx="3893153" cy="1353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welcome = require('../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utils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/welcome.js')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{},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 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…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} 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圆角矩形 15"/>
          <p:cNvSpPr>
            <a:spLocks noChangeArrowheads="1"/>
          </p:cNvSpPr>
          <p:nvPr/>
        </p:nvSpPr>
        <p:spPr bwMode="auto">
          <a:xfrm>
            <a:off x="2754540" y="2515880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定义</a:t>
            </a:r>
            <a:endParaRPr lang="en-US" altLang="zh-CN" dirty="0"/>
          </a:p>
        </p:txBody>
      </p:sp>
      <p:sp>
        <p:nvSpPr>
          <p:cNvPr id="60" name="圆角矩形 15"/>
          <p:cNvSpPr>
            <a:spLocks noChangeArrowheads="1"/>
          </p:cNvSpPr>
          <p:nvPr/>
        </p:nvSpPr>
        <p:spPr bwMode="auto">
          <a:xfrm>
            <a:off x="6537643" y="2512705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使用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252" grpId="0" build="p"/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4" name="矩形 3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7" name="泪滴形 6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994093" y="2616216"/>
            <a:ext cx="63880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</a:t>
            </a:r>
            <a:r>
              <a:rPr lang="en-US" altLang="zh-CN" dirty="0"/>
              <a:t>path</a:t>
            </a:r>
            <a:r>
              <a:rPr lang="zh-CN" altLang="zh-CN" dirty="0"/>
              <a:t>路径不可以使用绝对路径</a:t>
            </a:r>
            <a:r>
              <a:rPr lang="zh-CN" altLang="zh-CN" dirty="0" smtClean="0"/>
              <a:t>，否则</a:t>
            </a:r>
            <a:r>
              <a:rPr lang="zh-CN" altLang="zh-CN" dirty="0"/>
              <a:t>会报错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 smtClean="0"/>
              <a:t>应该</a:t>
            </a:r>
            <a:r>
              <a:rPr lang="zh-CN" altLang="zh-CN" dirty="0"/>
              <a:t>使用相对路径。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7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>
                <a:latin typeface="+mn-lt"/>
                <a:cs typeface="Times New Roman" pitchFamily="18" charset="0"/>
              </a:rPr>
              <a:t>小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程序模块化开发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模块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7ba7d6acd47d8e87f73fa75152341c242bfd1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6370</TotalTime>
  <Pages>0</Pages>
  <Words>2658</Words>
  <Characters>0</Characters>
  <Application>Microsoft Office PowerPoint</Application>
  <DocSecurity>0</DocSecurity>
  <PresentationFormat>全屏显示(4:3)</PresentationFormat>
  <Lines>0</Lines>
  <Paragraphs>568</Paragraphs>
  <Slides>57</Slides>
  <Notes>1</Notes>
  <HiddenSlides>4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  <vt:variant>
        <vt:lpstr>自定义放映</vt:lpstr>
      </vt:variant>
      <vt:variant>
        <vt:i4>1</vt:i4>
      </vt:variant>
    </vt:vector>
  </HeadingPairs>
  <TitlesOfParts>
    <vt:vector size="60" baseType="lpstr">
      <vt:lpstr>默认设计模板</vt:lpstr>
      <vt:lpstr>Visio</vt:lpstr>
      <vt:lpstr>第7章 小程序开发框架</vt:lpstr>
      <vt:lpstr>学习目标</vt:lpstr>
      <vt:lpstr>目录</vt:lpstr>
      <vt:lpstr>知识架构</vt:lpstr>
      <vt:lpstr>知识架构</vt:lpstr>
      <vt:lpstr>知识架构</vt:lpstr>
      <vt:lpstr>知识架构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7.1 小程序模块化开发</vt:lpstr>
      <vt:lpstr>7.2 小程序基础样式—WeUI</vt:lpstr>
      <vt:lpstr>7.2 小程序基础样式—WeUI</vt:lpstr>
      <vt:lpstr>7.2 小程序基础样式—WeUI</vt:lpstr>
      <vt:lpstr>7.2 小程序基础样式—WeUI</vt:lpstr>
      <vt:lpstr>7.2 小程序基础样式—WeUI</vt:lpstr>
      <vt:lpstr>7.2 小程序基础样式—WeUI</vt:lpstr>
      <vt:lpstr>7.2 小程序基础样式—WeUI</vt:lpstr>
      <vt:lpstr>7.2 小程序基础样式—WeUI</vt:lpstr>
      <vt:lpstr>7.2 小程序基础样式—WeUI</vt:lpstr>
      <vt:lpstr>7.3 使用Vue.js开发小程序</vt:lpstr>
      <vt:lpstr>7.3 使用Vue.js开发小程序</vt:lpstr>
      <vt:lpstr>7.3 使用Vue.js开发小程序</vt:lpstr>
      <vt:lpstr>7.3 使用Vue.js开发小程序</vt:lpstr>
      <vt:lpstr>7.3 使用Vue.js开发小程序</vt:lpstr>
      <vt:lpstr>7.3 使用Vue.js开发小程序</vt:lpstr>
      <vt:lpstr>7.3 使用Vue.js开发小程序</vt:lpstr>
      <vt:lpstr>7.3 使用Vue.js开发小程序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7.4 小程序组件化开发框架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zhangruidan</cp:lastModifiedBy>
  <cp:revision>574</cp:revision>
  <dcterms:created xsi:type="dcterms:W3CDTF">2013-01-25T01:44:32Z</dcterms:created>
  <dcterms:modified xsi:type="dcterms:W3CDTF">2019-02-22T03:48:20Z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