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9" r:id="rId1"/>
  </p:sldMasterIdLst>
  <p:notesMasterIdLst>
    <p:notesMasterId r:id="rId22"/>
  </p:notesMasterIdLst>
  <p:sldIdLst>
    <p:sldId id="256" r:id="rId2"/>
    <p:sldId id="258" r:id="rId3"/>
    <p:sldId id="257" r:id="rId4"/>
    <p:sldId id="259" r:id="rId5"/>
    <p:sldId id="260" r:id="rId6"/>
    <p:sldId id="261" r:id="rId7"/>
    <p:sldId id="266" r:id="rId8"/>
    <p:sldId id="267" r:id="rId9"/>
    <p:sldId id="268" r:id="rId10"/>
    <p:sldId id="269" r:id="rId11"/>
    <p:sldId id="270" r:id="rId12"/>
    <p:sldId id="271" r:id="rId13"/>
    <p:sldId id="272" r:id="rId14"/>
    <p:sldId id="262" r:id="rId15"/>
    <p:sldId id="263" r:id="rId16"/>
    <p:sldId id="264" r:id="rId17"/>
    <p:sldId id="265"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2AA0D5-7DF9-4407-A390-9CF8B42D6B7A}" v="1164" dt="2022-12-22T14:34:13.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17" autoAdjust="0"/>
    <p:restoredTop sz="94660"/>
  </p:normalViewPr>
  <p:slideViewPr>
    <p:cSldViewPr snapToGrid="0">
      <p:cViewPr>
        <p:scale>
          <a:sx n="100" d="100"/>
          <a:sy n="100" d="100"/>
        </p:scale>
        <p:origin x="42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4B1E6-5A7A-475E-B516-BE9221880DC8}" type="datetimeFigureOut">
              <a:rPr lang="zh-TW" altLang="en-US" smtClean="0"/>
              <a:t>2022/12/22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FE629-A9D5-452D-9C12-64A954020AC4}" type="slidenum">
              <a:rPr lang="zh-TW" altLang="en-US" smtClean="0"/>
              <a:t>‹#›</a:t>
            </a:fld>
            <a:endParaRPr lang="zh-TW" altLang="en-US"/>
          </a:p>
        </p:txBody>
      </p:sp>
    </p:spTree>
    <p:extLst>
      <p:ext uri="{BB962C8B-B14F-4D97-AF65-F5344CB8AC3E}">
        <p14:creationId xmlns:p14="http://schemas.microsoft.com/office/powerpoint/2010/main" val="2983596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DFFE629-A9D5-452D-9C12-64A954020AC4}" type="slidenum">
              <a:rPr lang="zh-TW" altLang="en-US" smtClean="0"/>
              <a:t>14</a:t>
            </a:fld>
            <a:endParaRPr lang="zh-TW" altLang="en-US"/>
          </a:p>
        </p:txBody>
      </p:sp>
    </p:spTree>
    <p:extLst>
      <p:ext uri="{BB962C8B-B14F-4D97-AF65-F5344CB8AC3E}">
        <p14:creationId xmlns:p14="http://schemas.microsoft.com/office/powerpoint/2010/main" val="599837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42941B0-C2AF-4FD8-AA82-A85E9A7D8D82}" type="datetime1">
              <a:rPr lang="zh-TW" altLang="en-US" smtClean="0"/>
              <a:t>2022/12/22</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BC65992-2419-4D44-9427-78549911D87C}"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7496443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451FCF-4BC3-45D6-A1BB-6657E2B6E33D}" type="datetime1">
              <a:rPr lang="zh-TW" altLang="en-US" smtClean="0"/>
              <a:t>2022/12/22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BC65992-2419-4D44-9427-78549911D87C}" type="slidenum">
              <a:rPr lang="zh-TW" altLang="en-US" smtClean="0"/>
              <a:t>‹#›</a:t>
            </a:fld>
            <a:endParaRPr lang="zh-TW" altLang="en-US"/>
          </a:p>
        </p:txBody>
      </p:sp>
    </p:spTree>
    <p:extLst>
      <p:ext uri="{BB962C8B-B14F-4D97-AF65-F5344CB8AC3E}">
        <p14:creationId xmlns:p14="http://schemas.microsoft.com/office/powerpoint/2010/main" val="361642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53F2FE8-B564-4865-A736-9236EF7F4B78}" type="datetime1">
              <a:rPr lang="zh-TW" altLang="en-US" smtClean="0"/>
              <a:t>2022/12/22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BC65992-2419-4D44-9427-78549911D87C}" type="slidenum">
              <a:rPr lang="zh-TW" altLang="en-US" smtClean="0"/>
              <a:t>‹#›</a:t>
            </a:fld>
            <a:endParaRPr lang="zh-TW" altLang="en-US"/>
          </a:p>
        </p:txBody>
      </p:sp>
    </p:spTree>
    <p:extLst>
      <p:ext uri="{BB962C8B-B14F-4D97-AF65-F5344CB8AC3E}">
        <p14:creationId xmlns:p14="http://schemas.microsoft.com/office/powerpoint/2010/main" val="306544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221125B-36EE-4297-A17B-2F759DC91033}" type="datetime1">
              <a:rPr lang="zh-TW" altLang="en-US" smtClean="0"/>
              <a:t>2022/12/22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BC65992-2419-4D44-9427-78549911D87C}" type="slidenum">
              <a:rPr lang="zh-TW" altLang="en-US" smtClean="0"/>
              <a:t>‹#›</a:t>
            </a:fld>
            <a:endParaRPr lang="zh-TW" altLang="en-US"/>
          </a:p>
        </p:txBody>
      </p:sp>
    </p:spTree>
    <p:extLst>
      <p:ext uri="{BB962C8B-B14F-4D97-AF65-F5344CB8AC3E}">
        <p14:creationId xmlns:p14="http://schemas.microsoft.com/office/powerpoint/2010/main" val="380387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3B69C44-D3E3-4B02-9919-46BC70DD9E15}" type="datetime1">
              <a:rPr lang="zh-TW" altLang="en-US" smtClean="0"/>
              <a:t>2022/12/22</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BC65992-2419-4D44-9427-78549911D87C}"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069927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739CA87-C4E7-4C53-AB3D-CF1A2CBC59F2}" type="datetime1">
              <a:rPr lang="zh-TW" altLang="en-US" smtClean="0"/>
              <a:t>2022/12/22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BC65992-2419-4D44-9427-78549911D87C}" type="slidenum">
              <a:rPr lang="zh-TW" altLang="en-US" smtClean="0"/>
              <a:t>‹#›</a:t>
            </a:fld>
            <a:endParaRPr lang="zh-TW" altLang="en-US"/>
          </a:p>
        </p:txBody>
      </p:sp>
    </p:spTree>
    <p:extLst>
      <p:ext uri="{BB962C8B-B14F-4D97-AF65-F5344CB8AC3E}">
        <p14:creationId xmlns:p14="http://schemas.microsoft.com/office/powerpoint/2010/main" val="290940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D878C6A-C874-43A1-B43F-965D8606F475}" type="datetime1">
              <a:rPr lang="zh-TW" altLang="en-US" smtClean="0"/>
              <a:t>2022/12/22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BC65992-2419-4D44-9427-78549911D87C}" type="slidenum">
              <a:rPr lang="zh-TW" altLang="en-US" smtClean="0"/>
              <a:t>‹#›</a:t>
            </a:fld>
            <a:endParaRPr lang="zh-TW" altLang="en-US"/>
          </a:p>
        </p:txBody>
      </p:sp>
    </p:spTree>
    <p:extLst>
      <p:ext uri="{BB962C8B-B14F-4D97-AF65-F5344CB8AC3E}">
        <p14:creationId xmlns:p14="http://schemas.microsoft.com/office/powerpoint/2010/main" val="282276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BCDF166-5CA7-4061-8DC4-E9431679B938}" type="datetime1">
              <a:rPr lang="zh-TW" altLang="en-US" smtClean="0"/>
              <a:t>2022/12/22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BC65992-2419-4D44-9427-78549911D87C}" type="slidenum">
              <a:rPr lang="zh-TW" altLang="en-US" smtClean="0"/>
              <a:t>‹#›</a:t>
            </a:fld>
            <a:endParaRPr lang="zh-TW" altLang="en-US"/>
          </a:p>
        </p:txBody>
      </p:sp>
    </p:spTree>
    <p:extLst>
      <p:ext uri="{BB962C8B-B14F-4D97-AF65-F5344CB8AC3E}">
        <p14:creationId xmlns:p14="http://schemas.microsoft.com/office/powerpoint/2010/main" val="330616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DC5AE-647D-4647-8222-2E520F45D243}" type="datetime1">
              <a:rPr lang="zh-TW" altLang="en-US" smtClean="0"/>
              <a:t>2022/12/22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BC65992-2419-4D44-9427-78549911D87C}" type="slidenum">
              <a:rPr lang="zh-TW" altLang="en-US" smtClean="0"/>
              <a:t>‹#›</a:t>
            </a:fld>
            <a:endParaRPr lang="zh-TW" altLang="en-US"/>
          </a:p>
        </p:txBody>
      </p:sp>
    </p:spTree>
    <p:extLst>
      <p:ext uri="{BB962C8B-B14F-4D97-AF65-F5344CB8AC3E}">
        <p14:creationId xmlns:p14="http://schemas.microsoft.com/office/powerpoint/2010/main" val="66369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794190-12CE-4C93-AAAE-B0CA786FA454}" type="datetime1">
              <a:rPr lang="zh-TW" altLang="en-US" smtClean="0"/>
              <a:t>2022/12/22</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BC65992-2419-4D44-9427-78549911D87C}"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343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8FC2749-BA82-475A-B808-91D5DD27A7FB}" type="datetime1">
              <a:rPr lang="zh-TW" altLang="en-US" smtClean="0"/>
              <a:t>2022/12/22</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BC65992-2419-4D44-9427-78549911D87C}"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72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3E476E-5EAE-4467-BD70-E0CFCCD15AF3}" type="datetime1">
              <a:rPr lang="zh-TW" altLang="en-US" smtClean="0"/>
              <a:t>2022/12/22</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BC65992-2419-4D44-9427-78549911D87C}"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0543846"/>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JNPBLnibmsM&amp;t=1974s" TargetMode="External"/><Relationship Id="rId2" Type="http://schemas.openxmlformats.org/officeDocument/2006/relationships/hyperlink" Target="https://wiki.52poke.com/wiki/%E4%B8%BB%E9%A1%B5"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ithelp.ithome.com.tw/articles/10241291"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iki.52poke.com/wiki/%E4%B8%BB%E9%A1%B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6DAE41-E1D2-0488-DA2C-F66B8F7DB2CE}"/>
              </a:ext>
            </a:extLst>
          </p:cNvPr>
          <p:cNvSpPr>
            <a:spLocks noGrp="1"/>
          </p:cNvSpPr>
          <p:nvPr>
            <p:ph type="ctrTitle"/>
          </p:nvPr>
        </p:nvSpPr>
        <p:spPr/>
        <p:txBody>
          <a:bodyPr>
            <a:normAutofit fontScale="90000"/>
          </a:bodyPr>
          <a:lstStyle/>
          <a:p>
            <a:r>
              <a:rPr lang="zh-TW" altLang="en-US" sz="4000" dirty="0">
                <a:latin typeface="標楷體" panose="03000509000000000000" pitchFamily="65" charset="-120"/>
                <a:ea typeface="標楷體" panose="03000509000000000000" pitchFamily="65" charset="-120"/>
              </a:rPr>
              <a:t>現代程式語言期末專題</a:t>
            </a:r>
            <a:br>
              <a:rPr lang="en-US" altLang="zh-TW" sz="4000" dirty="0">
                <a:latin typeface="標楷體" panose="03000509000000000000" pitchFamily="65" charset="-120"/>
                <a:ea typeface="標楷體" panose="03000509000000000000" pitchFamily="65" charset="-120"/>
              </a:rPr>
            </a:br>
            <a:br>
              <a:rPr lang="en-US" altLang="zh-TW" sz="4000" dirty="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寶可夢圖鑑</a:t>
            </a:r>
            <a:br>
              <a:rPr lang="en-US" altLang="zh-TW" dirty="0">
                <a:latin typeface="標楷體" panose="03000509000000000000" pitchFamily="65" charset="-120"/>
                <a:ea typeface="標楷體" panose="03000509000000000000" pitchFamily="65" charset="-120"/>
              </a:rPr>
            </a:br>
            <a:r>
              <a:rPr lang="en-US" altLang="zh-TW" sz="4400" dirty="0">
                <a:latin typeface="標楷體" panose="03000509000000000000" pitchFamily="65" charset="-120"/>
                <a:ea typeface="標楷體" panose="03000509000000000000" pitchFamily="65" charset="-120"/>
              </a:rPr>
              <a:t>(</a:t>
            </a:r>
            <a:r>
              <a:rPr lang="en-US" altLang="zh-TW" sz="3300" dirty="0" err="1">
                <a:latin typeface="標楷體" panose="03000509000000000000" pitchFamily="65" charset="-120"/>
                <a:ea typeface="標楷體" panose="03000509000000000000" pitchFamily="65" charset="-120"/>
              </a:rPr>
              <a:t>LineBot</a:t>
            </a:r>
            <a:r>
              <a:rPr lang="zh-TW" altLang="en-US" sz="3300" dirty="0">
                <a:latin typeface="標楷體" panose="03000509000000000000" pitchFamily="65" charset="-120"/>
                <a:ea typeface="標楷體" panose="03000509000000000000" pitchFamily="65" charset="-120"/>
              </a:rPr>
              <a:t>實踐</a:t>
            </a:r>
            <a:r>
              <a:rPr lang="en-US" altLang="zh-TW" sz="4400" dirty="0">
                <a:latin typeface="標楷體" panose="03000509000000000000" pitchFamily="65" charset="-120"/>
                <a:ea typeface="標楷體" panose="03000509000000000000" pitchFamily="65" charset="-120"/>
              </a:rPr>
              <a:t>)</a:t>
            </a:r>
            <a:endParaRPr lang="zh-TW" altLang="en-US" sz="4400" dirty="0">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04A8D5DA-2889-126A-2414-8FDADC48E5B0}"/>
              </a:ext>
            </a:extLst>
          </p:cNvPr>
          <p:cNvSpPr>
            <a:spLocks noGrp="1"/>
          </p:cNvSpPr>
          <p:nvPr>
            <p:ph type="subTitle" idx="1"/>
          </p:nvPr>
        </p:nvSpPr>
        <p:spPr>
          <a:xfrm>
            <a:off x="1524000" y="3602038"/>
            <a:ext cx="9144000" cy="2679492"/>
          </a:xfrm>
        </p:spPr>
        <p:txBody>
          <a:bodyPr>
            <a:normAutofit lnSpcReduction="10000"/>
          </a:bodyPr>
          <a:lstStyle/>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第十二組</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成員</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資工二 陳冠恩</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指導教授</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李錫</a:t>
            </a:r>
            <a:r>
              <a:rPr lang="zh-TW" altLang="en-US" b="0" i="0" dirty="0">
                <a:effectLst/>
                <a:latin typeface="標楷體" panose="03000509000000000000" pitchFamily="65" charset="-120"/>
                <a:ea typeface="標楷體" panose="03000509000000000000" pitchFamily="65" charset="-120"/>
              </a:rPr>
              <a:t>㨗 教授</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2493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F83205-9D90-EFF8-02A8-897579291B30}"/>
              </a:ext>
            </a:extLst>
          </p:cNvPr>
          <p:cNvSpPr>
            <a:spLocks noGrp="1"/>
          </p:cNvSpPr>
          <p:nvPr>
            <p:ph type="title"/>
          </p:nvPr>
        </p:nvSpPr>
        <p:spPr/>
        <p:txBody>
          <a:bodyPr>
            <a:normAutofit/>
          </a:bodyPr>
          <a:lstStyle/>
          <a:p>
            <a:r>
              <a:rPr lang="en-US" altLang="zh-TW" sz="4000" dirty="0" err="1">
                <a:latin typeface="標楷體" panose="03000509000000000000" pitchFamily="65" charset="-120"/>
                <a:ea typeface="標楷體" panose="03000509000000000000" pitchFamily="65" charset="-120"/>
              </a:rPr>
              <a:t>LINE_Template</a:t>
            </a:r>
            <a:r>
              <a:rPr lang="zh-TW" altLang="en-US" sz="4000" dirty="0">
                <a:latin typeface="標楷體" panose="03000509000000000000" pitchFamily="65" charset="-120"/>
                <a:ea typeface="標楷體" panose="03000509000000000000" pitchFamily="65" charset="-120"/>
              </a:rPr>
              <a:t>模板</a:t>
            </a:r>
          </a:p>
        </p:txBody>
      </p:sp>
      <p:sp>
        <p:nvSpPr>
          <p:cNvPr id="3" name="內容版面配置區 2">
            <a:extLst>
              <a:ext uri="{FF2B5EF4-FFF2-40B4-BE49-F238E27FC236}">
                <a16:creationId xmlns:a16="http://schemas.microsoft.com/office/drawing/2014/main" id="{27757C27-8C28-A206-213F-A84341D008F3}"/>
              </a:ext>
            </a:extLst>
          </p:cNvPr>
          <p:cNvSpPr>
            <a:spLocks noGrp="1"/>
          </p:cNvSpPr>
          <p:nvPr>
            <p:ph idx="1"/>
          </p:nvPr>
        </p:nvSpPr>
        <p:spPr>
          <a:xfrm>
            <a:off x="838200" y="1825625"/>
            <a:ext cx="5257800" cy="4667250"/>
          </a:xfrm>
        </p:spPr>
        <p:txBody>
          <a:bodyPr>
            <a:normAutofit/>
          </a:bodyPr>
          <a:lstStyle/>
          <a:p>
            <a:pPr marL="0" indent="0">
              <a:lnSpc>
                <a:spcPct val="150000"/>
              </a:lnSpc>
              <a:buNone/>
            </a:pPr>
            <a:r>
              <a:rPr lang="zh-TW" altLang="en-US" dirty="0">
                <a:latin typeface="標楷體" panose="03000509000000000000" pitchFamily="65" charset="-120"/>
                <a:ea typeface="標楷體" panose="03000509000000000000" pitchFamily="65" charset="-120"/>
              </a:rPr>
              <a:t>課本中提過</a:t>
            </a:r>
            <a:r>
              <a:rPr lang="en-US" altLang="zh-TW" dirty="0">
                <a:latin typeface="標楷體" panose="03000509000000000000" pitchFamily="65" charset="-120"/>
                <a:ea typeface="標楷體" panose="03000509000000000000" pitchFamily="65" charset="-120"/>
              </a:rPr>
              <a:t>LINE</a:t>
            </a:r>
            <a:r>
              <a:rPr lang="zh-TW" altLang="en-US" dirty="0">
                <a:latin typeface="標楷體" panose="03000509000000000000" pitchFamily="65" charset="-120"/>
                <a:ea typeface="標楷體" panose="03000509000000000000" pitchFamily="65" charset="-120"/>
              </a:rPr>
              <a:t>有許多可以運用的模組，本次專題主要使用</a:t>
            </a:r>
            <a:r>
              <a:rPr lang="en-US" altLang="zh-TW" dirty="0">
                <a:latin typeface="標楷體" panose="03000509000000000000" pitchFamily="65" charset="-120"/>
                <a:ea typeface="標楷體" panose="03000509000000000000" pitchFamily="65" charset="-120"/>
              </a:rPr>
              <a:t>Carousel-</a:t>
            </a:r>
            <a:r>
              <a:rPr lang="zh-TW" altLang="en-US" dirty="0">
                <a:latin typeface="標楷體" panose="03000509000000000000" pitchFamily="65" charset="-120"/>
                <a:ea typeface="標楷體" panose="03000509000000000000" pitchFamily="65" charset="-120"/>
              </a:rPr>
              <a:t>旋轉木馬</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圖九</a:t>
            </a:r>
            <a:r>
              <a:rPr lang="en-US" altLang="zh-TW" sz="1400"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與</a:t>
            </a:r>
            <a:r>
              <a:rPr lang="en-US" altLang="zh-TW" dirty="0">
                <a:latin typeface="標楷體" panose="03000509000000000000" pitchFamily="65" charset="-120"/>
                <a:ea typeface="標楷體" panose="03000509000000000000" pitchFamily="65" charset="-120"/>
              </a:rPr>
              <a:t>Confirm-</a:t>
            </a:r>
            <a:r>
              <a:rPr lang="zh-TW" altLang="en-US" dirty="0">
                <a:latin typeface="標楷體" panose="03000509000000000000" pitchFamily="65" charset="-120"/>
                <a:ea typeface="標楷體" panose="03000509000000000000" pitchFamily="65" charset="-120"/>
              </a:rPr>
              <a:t>確認</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圖十</a:t>
            </a:r>
            <a:r>
              <a:rPr lang="en-US" altLang="zh-TW" sz="1400"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兩種模板來顯示使用者介面。</a:t>
            </a:r>
            <a:endParaRPr lang="en-US" altLang="zh-TW" dirty="0">
              <a:latin typeface="標楷體" panose="03000509000000000000" pitchFamily="65" charset="-120"/>
              <a:ea typeface="標楷體" panose="03000509000000000000" pitchFamily="65" charset="-120"/>
            </a:endParaRPr>
          </a:p>
          <a:p>
            <a:pPr marL="0" indent="0">
              <a:lnSpc>
                <a:spcPct val="150000"/>
              </a:lnSpc>
              <a:buNone/>
            </a:pPr>
            <a:r>
              <a:rPr lang="en-US" altLang="zh-TW" sz="1400" dirty="0">
                <a:latin typeface="標楷體" panose="03000509000000000000" pitchFamily="65" charset="-120"/>
                <a:ea typeface="標楷體" panose="03000509000000000000" pitchFamily="65" charset="-120"/>
              </a:rPr>
              <a:t>Carousel</a:t>
            </a:r>
            <a:r>
              <a:rPr lang="zh-TW" altLang="en-US" sz="1400" dirty="0">
                <a:latin typeface="標楷體" panose="03000509000000000000" pitchFamily="65" charset="-120"/>
                <a:ea typeface="標楷體" panose="03000509000000000000" pitchFamily="65" charset="-120"/>
              </a:rPr>
              <a:t>是由許多單一</a:t>
            </a:r>
            <a:r>
              <a:rPr lang="en-US" altLang="zh-TW" sz="1400" dirty="0">
                <a:latin typeface="標楷體" panose="03000509000000000000" pitchFamily="65" charset="-120"/>
                <a:ea typeface="標楷體" panose="03000509000000000000" pitchFamily="65" charset="-120"/>
              </a:rPr>
              <a:t>bubble</a:t>
            </a:r>
            <a:r>
              <a:rPr lang="zh-TW" altLang="en-US" sz="1400" dirty="0">
                <a:latin typeface="標楷體" panose="03000509000000000000" pitchFamily="65" charset="-120"/>
                <a:ea typeface="標楷體" panose="03000509000000000000" pitchFamily="65" charset="-120"/>
              </a:rPr>
              <a:t>所組成的組合模板，若包含大於</a:t>
            </a:r>
            <a:endParaRPr lang="en-US" altLang="zh-TW" sz="1400" dirty="0">
              <a:latin typeface="標楷體" panose="03000509000000000000" pitchFamily="65" charset="-120"/>
              <a:ea typeface="標楷體" panose="03000509000000000000" pitchFamily="65" charset="-120"/>
            </a:endParaRPr>
          </a:p>
          <a:p>
            <a:pPr marL="0" indent="0">
              <a:lnSpc>
                <a:spcPct val="150000"/>
              </a:lnSpc>
              <a:buNone/>
            </a:pPr>
            <a:r>
              <a:rPr lang="zh-TW" altLang="en-US" sz="1400" dirty="0">
                <a:latin typeface="標楷體" panose="03000509000000000000" pitchFamily="65" charset="-120"/>
                <a:ea typeface="標楷體" panose="03000509000000000000" pitchFamily="65" charset="-120"/>
              </a:rPr>
              <a:t>一個</a:t>
            </a:r>
            <a:r>
              <a:rPr lang="en-US" altLang="zh-TW" sz="1400" dirty="0">
                <a:latin typeface="標楷體" panose="03000509000000000000" pitchFamily="65" charset="-120"/>
                <a:ea typeface="標楷體" panose="03000509000000000000" pitchFamily="65" charset="-120"/>
              </a:rPr>
              <a:t>bubble</a:t>
            </a:r>
            <a:r>
              <a:rPr lang="zh-TW" altLang="en-US" sz="1400" dirty="0">
                <a:latin typeface="標楷體" panose="03000509000000000000" pitchFamily="65" charset="-120"/>
                <a:ea typeface="標楷體" panose="03000509000000000000" pitchFamily="65" charset="-120"/>
              </a:rPr>
              <a:t>，則</a:t>
            </a:r>
            <a:r>
              <a:rPr lang="en-US" altLang="zh-TW" sz="1400" dirty="0">
                <a:latin typeface="標楷體" panose="03000509000000000000" pitchFamily="65" charset="-120"/>
                <a:ea typeface="標楷體" panose="03000509000000000000" pitchFamily="65" charset="-120"/>
              </a:rPr>
              <a:t>LINE</a:t>
            </a:r>
            <a:r>
              <a:rPr lang="zh-TW" altLang="en-US" sz="1400" dirty="0">
                <a:latin typeface="標楷體" panose="03000509000000000000" pitchFamily="65" charset="-120"/>
                <a:ea typeface="標楷體" panose="03000509000000000000" pitchFamily="65" charset="-120"/>
              </a:rPr>
              <a:t>會生成可以滑動的視窗，故稱為*旋轉木馬。</a:t>
            </a:r>
            <a:endParaRPr lang="en-US" altLang="zh-TW" sz="1400" dirty="0">
              <a:latin typeface="標楷體" panose="03000509000000000000" pitchFamily="65" charset="-120"/>
              <a:ea typeface="標楷體" panose="03000509000000000000" pitchFamily="65" charset="-120"/>
            </a:endParaRPr>
          </a:p>
          <a:p>
            <a:pPr marL="0" indent="0">
              <a:lnSpc>
                <a:spcPct val="150000"/>
              </a:lnSpc>
              <a:buNone/>
            </a:pPr>
            <a:r>
              <a:rPr lang="zh-TW" altLang="en-US" sz="1400" dirty="0">
                <a:latin typeface="標楷體" panose="03000509000000000000" pitchFamily="65" charset="-120"/>
                <a:ea typeface="標楷體" panose="03000509000000000000" pitchFamily="65" charset="-120"/>
              </a:rPr>
              <a:t>*註</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可點選專案內選單</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各道館資訊查看。</a:t>
            </a:r>
            <a:endParaRPr lang="en-US" altLang="zh-TW" sz="1400" dirty="0">
              <a:latin typeface="標楷體" panose="03000509000000000000" pitchFamily="65" charset="-120"/>
              <a:ea typeface="標楷體" panose="03000509000000000000" pitchFamily="65" charset="-120"/>
            </a:endParaRPr>
          </a:p>
          <a:p>
            <a:pPr marL="0" indent="0">
              <a:lnSpc>
                <a:spcPct val="150000"/>
              </a:lnSpc>
              <a:buNone/>
            </a:pPr>
            <a:endParaRPr lang="zh-TW" altLang="en-US" sz="1400"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2096DBC6-F04F-7A0D-479C-93F81F818753}"/>
              </a:ext>
            </a:extLst>
          </p:cNvPr>
          <p:cNvPicPr>
            <a:picLocks noChangeAspect="1"/>
          </p:cNvPicPr>
          <p:nvPr/>
        </p:nvPicPr>
        <p:blipFill>
          <a:blip r:embed="rId2"/>
          <a:stretch>
            <a:fillRect/>
          </a:stretch>
        </p:blipFill>
        <p:spPr>
          <a:xfrm>
            <a:off x="6314910" y="2085759"/>
            <a:ext cx="2362530" cy="3086531"/>
          </a:xfrm>
          <a:prstGeom prst="rect">
            <a:avLst/>
          </a:prstGeom>
        </p:spPr>
      </p:pic>
      <p:pic>
        <p:nvPicPr>
          <p:cNvPr id="7" name="圖片 6">
            <a:extLst>
              <a:ext uri="{FF2B5EF4-FFF2-40B4-BE49-F238E27FC236}">
                <a16:creationId xmlns:a16="http://schemas.microsoft.com/office/drawing/2014/main" id="{663B85B3-0A6C-46E0-83D7-7AD9EEC72DB6}"/>
              </a:ext>
            </a:extLst>
          </p:cNvPr>
          <p:cNvPicPr>
            <a:picLocks noChangeAspect="1"/>
          </p:cNvPicPr>
          <p:nvPr/>
        </p:nvPicPr>
        <p:blipFill>
          <a:blip r:embed="rId3"/>
          <a:stretch>
            <a:fillRect/>
          </a:stretch>
        </p:blipFill>
        <p:spPr>
          <a:xfrm>
            <a:off x="9401010" y="4295868"/>
            <a:ext cx="2362530" cy="876422"/>
          </a:xfrm>
          <a:prstGeom prst="rect">
            <a:avLst/>
          </a:prstGeom>
        </p:spPr>
      </p:pic>
      <p:sp>
        <p:nvSpPr>
          <p:cNvPr id="8" name="文字方塊 7">
            <a:extLst>
              <a:ext uri="{FF2B5EF4-FFF2-40B4-BE49-F238E27FC236}">
                <a16:creationId xmlns:a16="http://schemas.microsoft.com/office/drawing/2014/main" id="{A3DBD342-EA6A-F6E8-26B7-1F353750C49C}"/>
              </a:ext>
            </a:extLst>
          </p:cNvPr>
          <p:cNvSpPr txBox="1"/>
          <p:nvPr/>
        </p:nvSpPr>
        <p:spPr>
          <a:xfrm>
            <a:off x="7224305" y="5448300"/>
            <a:ext cx="543739"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圖九</a:t>
            </a:r>
          </a:p>
        </p:txBody>
      </p:sp>
      <p:sp>
        <p:nvSpPr>
          <p:cNvPr id="9" name="文字方塊 8">
            <a:extLst>
              <a:ext uri="{FF2B5EF4-FFF2-40B4-BE49-F238E27FC236}">
                <a16:creationId xmlns:a16="http://schemas.microsoft.com/office/drawing/2014/main" id="{AE94130E-FD2A-FA04-4677-008E39AE7AC3}"/>
              </a:ext>
            </a:extLst>
          </p:cNvPr>
          <p:cNvSpPr txBox="1"/>
          <p:nvPr/>
        </p:nvSpPr>
        <p:spPr>
          <a:xfrm>
            <a:off x="10329455" y="5459313"/>
            <a:ext cx="543739"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圖十</a:t>
            </a:r>
          </a:p>
        </p:txBody>
      </p:sp>
      <p:sp>
        <p:nvSpPr>
          <p:cNvPr id="10" name="投影片編號版面配置區 9">
            <a:extLst>
              <a:ext uri="{FF2B5EF4-FFF2-40B4-BE49-F238E27FC236}">
                <a16:creationId xmlns:a16="http://schemas.microsoft.com/office/drawing/2014/main" id="{F9BF0378-1572-86EF-E031-A662BBCFBB3B}"/>
              </a:ext>
            </a:extLst>
          </p:cNvPr>
          <p:cNvSpPr>
            <a:spLocks noGrp="1"/>
          </p:cNvSpPr>
          <p:nvPr>
            <p:ph type="sldNum" sz="quarter" idx="12"/>
          </p:nvPr>
        </p:nvSpPr>
        <p:spPr/>
        <p:txBody>
          <a:bodyPr/>
          <a:lstStyle/>
          <a:p>
            <a:fld id="{1BC65992-2419-4D44-9427-78549911D87C}" type="slidenum">
              <a:rPr lang="zh-TW" altLang="en-US" smtClean="0"/>
              <a:t>10</a:t>
            </a:fld>
            <a:endParaRPr lang="zh-TW" altLang="en-US"/>
          </a:p>
        </p:txBody>
      </p:sp>
    </p:spTree>
    <p:extLst>
      <p:ext uri="{BB962C8B-B14F-4D97-AF65-F5344CB8AC3E}">
        <p14:creationId xmlns:p14="http://schemas.microsoft.com/office/powerpoint/2010/main" val="237682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EA6C14-60BF-976A-D2F3-A8906E99EE62}"/>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LINE</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Flex Message Simulator</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AC3B837-CA93-610D-0287-C619C6730301}"/>
              </a:ext>
            </a:extLst>
          </p:cNvPr>
          <p:cNvSpPr>
            <a:spLocks noGrp="1"/>
          </p:cNvSpPr>
          <p:nvPr>
            <p:ph idx="1"/>
          </p:nvPr>
        </p:nvSpPr>
        <p:spPr>
          <a:xfrm>
            <a:off x="838200" y="1825624"/>
            <a:ext cx="4800600" cy="4479925"/>
          </a:xfrm>
        </p:spPr>
        <p:txBody>
          <a:bodyPr>
            <a:normAutofit/>
          </a:bodyPr>
          <a:lstStyle/>
          <a:p>
            <a:pPr marL="0" indent="0">
              <a:lnSpc>
                <a:spcPct val="150000"/>
              </a:lnSpc>
              <a:buNone/>
            </a:pPr>
            <a:r>
              <a:rPr lang="zh-TW" altLang="en-US" dirty="0">
                <a:latin typeface="標楷體" panose="03000509000000000000" pitchFamily="65" charset="-120"/>
                <a:ea typeface="標楷體" panose="03000509000000000000" pitchFamily="65" charset="-120"/>
              </a:rPr>
              <a:t>在使用端介面建構時可能會有寫了一大串最後卻回報錯誤的情形，</a:t>
            </a:r>
            <a:r>
              <a:rPr lang="en-US" altLang="zh-TW" dirty="0">
                <a:latin typeface="標楷體" panose="03000509000000000000" pitchFamily="65" charset="-120"/>
                <a:ea typeface="標楷體" panose="03000509000000000000" pitchFamily="65" charset="-120"/>
              </a:rPr>
              <a:t>LINE</a:t>
            </a:r>
            <a:r>
              <a:rPr lang="zh-TW" altLang="en-US" dirty="0">
                <a:latin typeface="標楷體" panose="03000509000000000000" pitchFamily="65" charset="-120"/>
                <a:ea typeface="標楷體" panose="03000509000000000000" pitchFamily="65" charset="-120"/>
              </a:rPr>
              <a:t>也有提供相關模擬器可以在設計完後直接套用</a:t>
            </a:r>
            <a:r>
              <a:rPr lang="en-US" altLang="zh-TW" dirty="0">
                <a:latin typeface="標楷體" panose="03000509000000000000" pitchFamily="65" charset="-120"/>
                <a:ea typeface="標楷體" panose="03000509000000000000" pitchFamily="65" charset="-120"/>
              </a:rPr>
              <a:t>JSON</a:t>
            </a:r>
            <a:r>
              <a:rPr lang="zh-TW" altLang="en-US" dirty="0">
                <a:latin typeface="標楷體" panose="03000509000000000000" pitchFamily="65" charset="-120"/>
                <a:ea typeface="標楷體" panose="03000509000000000000" pitchFamily="65" charset="-120"/>
              </a:rPr>
              <a:t>檔。</a:t>
            </a:r>
            <a:endParaRPr lang="en-US" altLang="zh-TW" dirty="0">
              <a:latin typeface="標楷體" panose="03000509000000000000" pitchFamily="65" charset="-120"/>
              <a:ea typeface="標楷體" panose="03000509000000000000" pitchFamily="65" charset="-120"/>
            </a:endParaRPr>
          </a:p>
          <a:p>
            <a:pPr marL="0" indent="0">
              <a:lnSpc>
                <a:spcPct val="150000"/>
              </a:lnSpc>
              <a:buNone/>
            </a:pPr>
            <a:r>
              <a:rPr lang="zh-TW" altLang="en-US" dirty="0">
                <a:latin typeface="標楷體" panose="03000509000000000000" pitchFamily="65" charset="-120"/>
                <a:ea typeface="標楷體" panose="03000509000000000000" pitchFamily="65" charset="-120"/>
              </a:rPr>
              <a:t>只要丟入變數便可以回傳已設計好的整個模板。</a:t>
            </a:r>
          </a:p>
        </p:txBody>
      </p:sp>
      <p:pic>
        <p:nvPicPr>
          <p:cNvPr id="7" name="圖片 6">
            <a:extLst>
              <a:ext uri="{FF2B5EF4-FFF2-40B4-BE49-F238E27FC236}">
                <a16:creationId xmlns:a16="http://schemas.microsoft.com/office/drawing/2014/main" id="{562C6CE7-D055-8BDE-8000-F6006260F717}"/>
              </a:ext>
            </a:extLst>
          </p:cNvPr>
          <p:cNvPicPr>
            <a:picLocks noChangeAspect="1"/>
          </p:cNvPicPr>
          <p:nvPr/>
        </p:nvPicPr>
        <p:blipFill>
          <a:blip r:embed="rId2"/>
          <a:stretch>
            <a:fillRect/>
          </a:stretch>
        </p:blipFill>
        <p:spPr>
          <a:xfrm>
            <a:off x="6356831" y="4219474"/>
            <a:ext cx="2648207" cy="2257151"/>
          </a:xfrm>
          <a:prstGeom prst="rect">
            <a:avLst/>
          </a:prstGeom>
        </p:spPr>
      </p:pic>
      <p:pic>
        <p:nvPicPr>
          <p:cNvPr id="9" name="圖片 8">
            <a:extLst>
              <a:ext uri="{FF2B5EF4-FFF2-40B4-BE49-F238E27FC236}">
                <a16:creationId xmlns:a16="http://schemas.microsoft.com/office/drawing/2014/main" id="{35414F34-9A94-8255-AD06-3BB96FEB6ABC}"/>
              </a:ext>
            </a:extLst>
          </p:cNvPr>
          <p:cNvPicPr>
            <a:picLocks noChangeAspect="1"/>
          </p:cNvPicPr>
          <p:nvPr/>
        </p:nvPicPr>
        <p:blipFill>
          <a:blip r:embed="rId3"/>
          <a:stretch>
            <a:fillRect/>
          </a:stretch>
        </p:blipFill>
        <p:spPr>
          <a:xfrm>
            <a:off x="6343521" y="1528262"/>
            <a:ext cx="5143500" cy="2389028"/>
          </a:xfrm>
          <a:prstGeom prst="rect">
            <a:avLst/>
          </a:prstGeom>
        </p:spPr>
      </p:pic>
      <p:sp>
        <p:nvSpPr>
          <p:cNvPr id="10" name="文字方塊 9">
            <a:extLst>
              <a:ext uri="{FF2B5EF4-FFF2-40B4-BE49-F238E27FC236}">
                <a16:creationId xmlns:a16="http://schemas.microsoft.com/office/drawing/2014/main" id="{668ED8C2-73D3-941D-9F5B-914606BE3124}"/>
              </a:ext>
            </a:extLst>
          </p:cNvPr>
          <p:cNvSpPr txBox="1"/>
          <p:nvPr/>
        </p:nvSpPr>
        <p:spPr>
          <a:xfrm>
            <a:off x="8643401" y="3911697"/>
            <a:ext cx="723275"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圖十一</a:t>
            </a:r>
          </a:p>
        </p:txBody>
      </p:sp>
      <p:sp>
        <p:nvSpPr>
          <p:cNvPr id="11" name="文字方塊 10">
            <a:extLst>
              <a:ext uri="{FF2B5EF4-FFF2-40B4-BE49-F238E27FC236}">
                <a16:creationId xmlns:a16="http://schemas.microsoft.com/office/drawing/2014/main" id="{3E689FC7-477C-3F07-13ED-7BDDF10BADD1}"/>
              </a:ext>
            </a:extLst>
          </p:cNvPr>
          <p:cNvSpPr txBox="1"/>
          <p:nvPr/>
        </p:nvSpPr>
        <p:spPr>
          <a:xfrm>
            <a:off x="7319296" y="6458332"/>
            <a:ext cx="723275"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圖十二</a:t>
            </a:r>
          </a:p>
        </p:txBody>
      </p:sp>
      <p:pic>
        <p:nvPicPr>
          <p:cNvPr id="13" name="圖片 12">
            <a:extLst>
              <a:ext uri="{FF2B5EF4-FFF2-40B4-BE49-F238E27FC236}">
                <a16:creationId xmlns:a16="http://schemas.microsoft.com/office/drawing/2014/main" id="{90D54798-84BB-9B68-0B86-0BC10ED0A14A}"/>
              </a:ext>
            </a:extLst>
          </p:cNvPr>
          <p:cNvPicPr>
            <a:picLocks noChangeAspect="1"/>
          </p:cNvPicPr>
          <p:nvPr/>
        </p:nvPicPr>
        <p:blipFill>
          <a:blip r:embed="rId4"/>
          <a:stretch>
            <a:fillRect/>
          </a:stretch>
        </p:blipFill>
        <p:spPr>
          <a:xfrm>
            <a:off x="9591281" y="5348049"/>
            <a:ext cx="1895740" cy="1000265"/>
          </a:xfrm>
          <a:prstGeom prst="rect">
            <a:avLst/>
          </a:prstGeom>
        </p:spPr>
      </p:pic>
      <p:sp>
        <p:nvSpPr>
          <p:cNvPr id="14" name="文字方塊 13">
            <a:extLst>
              <a:ext uri="{FF2B5EF4-FFF2-40B4-BE49-F238E27FC236}">
                <a16:creationId xmlns:a16="http://schemas.microsoft.com/office/drawing/2014/main" id="{A2EB0A1C-4B35-478C-A243-EC58FD3BE847}"/>
              </a:ext>
            </a:extLst>
          </p:cNvPr>
          <p:cNvSpPr txBox="1"/>
          <p:nvPr/>
        </p:nvSpPr>
        <p:spPr>
          <a:xfrm>
            <a:off x="10177513" y="6441152"/>
            <a:ext cx="723275"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圖十三</a:t>
            </a:r>
          </a:p>
        </p:txBody>
      </p:sp>
      <p:sp>
        <p:nvSpPr>
          <p:cNvPr id="15" name="投影片編號版面配置區 14">
            <a:extLst>
              <a:ext uri="{FF2B5EF4-FFF2-40B4-BE49-F238E27FC236}">
                <a16:creationId xmlns:a16="http://schemas.microsoft.com/office/drawing/2014/main" id="{31343188-2263-C36D-C122-B1CBC5A0C01E}"/>
              </a:ext>
            </a:extLst>
          </p:cNvPr>
          <p:cNvSpPr>
            <a:spLocks noGrp="1"/>
          </p:cNvSpPr>
          <p:nvPr>
            <p:ph type="sldNum" sz="quarter" idx="12"/>
          </p:nvPr>
        </p:nvSpPr>
        <p:spPr/>
        <p:txBody>
          <a:bodyPr/>
          <a:lstStyle/>
          <a:p>
            <a:fld id="{1BC65992-2419-4D44-9427-78549911D87C}" type="slidenum">
              <a:rPr lang="zh-TW" altLang="en-US" smtClean="0"/>
              <a:t>11</a:t>
            </a:fld>
            <a:endParaRPr lang="zh-TW" altLang="en-US"/>
          </a:p>
        </p:txBody>
      </p:sp>
    </p:spTree>
    <p:extLst>
      <p:ext uri="{BB962C8B-B14F-4D97-AF65-F5344CB8AC3E}">
        <p14:creationId xmlns:p14="http://schemas.microsoft.com/office/powerpoint/2010/main" val="327747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2A4C9B-907F-0C3E-57CE-E6B39B99FDF7}"/>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主程式</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判斷文字</a:t>
            </a:r>
          </a:p>
        </p:txBody>
      </p:sp>
      <p:sp>
        <p:nvSpPr>
          <p:cNvPr id="3" name="內容版面配置區 2">
            <a:extLst>
              <a:ext uri="{FF2B5EF4-FFF2-40B4-BE49-F238E27FC236}">
                <a16:creationId xmlns:a16="http://schemas.microsoft.com/office/drawing/2014/main" id="{D5666EA9-1836-2FA1-40BD-FA2878CB1DC1}"/>
              </a:ext>
            </a:extLst>
          </p:cNvPr>
          <p:cNvSpPr>
            <a:spLocks noGrp="1"/>
          </p:cNvSpPr>
          <p:nvPr>
            <p:ph idx="1"/>
          </p:nvPr>
        </p:nvSpPr>
        <p:spPr>
          <a:xfrm>
            <a:off x="838201" y="1825625"/>
            <a:ext cx="4400550" cy="435133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本專題主要運用</a:t>
            </a:r>
            <a:r>
              <a:rPr lang="en-US" altLang="zh-TW" dirty="0">
                <a:latin typeface="標楷體" panose="03000509000000000000" pitchFamily="65" charset="-120"/>
                <a:ea typeface="標楷體" panose="03000509000000000000" pitchFamily="65" charset="-120"/>
              </a:rPr>
              <a:t>Button</a:t>
            </a:r>
            <a:r>
              <a:rPr lang="zh-TW" altLang="en-US" dirty="0">
                <a:latin typeface="標楷體" panose="03000509000000000000" pitchFamily="65" charset="-120"/>
                <a:ea typeface="標楷體" panose="03000509000000000000" pitchFamily="65" charset="-120"/>
              </a:rPr>
              <a:t>的模板在使用者按下後回傳相關文字，並對文字進行判斷來決定後續該顯示什麼資料。</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若使用者輸入並非中文，則在爬蟲時先行判斷回傳的</a:t>
            </a:r>
            <a:r>
              <a:rPr lang="en-US" altLang="zh-TW" dirty="0" err="1">
                <a:latin typeface="標楷體" panose="03000509000000000000" pitchFamily="65" charset="-120"/>
                <a:ea typeface="標楷體" panose="03000509000000000000" pitchFamily="65" charset="-120"/>
              </a:rPr>
              <a:t>Dataframe</a:t>
            </a:r>
            <a:r>
              <a:rPr lang="zh-TW" altLang="en-US" dirty="0">
                <a:latin typeface="標楷體" panose="03000509000000000000" pitchFamily="65" charset="-120"/>
                <a:ea typeface="標楷體" panose="03000509000000000000" pitchFamily="65" charset="-120"/>
              </a:rPr>
              <a:t>是否為空值，若非則回傳符合資格表格的列資料。</a:t>
            </a: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07662052-46B9-3C59-9E99-78A8CA1888F0}"/>
              </a:ext>
            </a:extLst>
          </p:cNvPr>
          <p:cNvPicPr>
            <a:picLocks noChangeAspect="1"/>
          </p:cNvPicPr>
          <p:nvPr/>
        </p:nvPicPr>
        <p:blipFill>
          <a:blip r:embed="rId2"/>
          <a:stretch>
            <a:fillRect/>
          </a:stretch>
        </p:blipFill>
        <p:spPr>
          <a:xfrm>
            <a:off x="5900324" y="1466707"/>
            <a:ext cx="5915851" cy="2038635"/>
          </a:xfrm>
          <a:prstGeom prst="rect">
            <a:avLst/>
          </a:prstGeom>
        </p:spPr>
      </p:pic>
      <p:sp>
        <p:nvSpPr>
          <p:cNvPr id="6" name="文字方塊 5">
            <a:extLst>
              <a:ext uri="{FF2B5EF4-FFF2-40B4-BE49-F238E27FC236}">
                <a16:creationId xmlns:a16="http://schemas.microsoft.com/office/drawing/2014/main" id="{3D39F36A-6360-26D6-FE9D-4E15625C7A63}"/>
              </a:ext>
            </a:extLst>
          </p:cNvPr>
          <p:cNvSpPr txBox="1"/>
          <p:nvPr/>
        </p:nvSpPr>
        <p:spPr>
          <a:xfrm>
            <a:off x="5900324" y="3568842"/>
            <a:ext cx="5915851" cy="738664"/>
          </a:xfrm>
          <a:prstGeom prst="rect">
            <a:avLst/>
          </a:prstGeom>
          <a:noFill/>
        </p:spPr>
        <p:txBody>
          <a:bodyPr wrap="square" rtlCol="0">
            <a:spAutoFit/>
          </a:bodyPr>
          <a:lstStyle/>
          <a:p>
            <a:r>
              <a:rPr lang="zh-TW" altLang="en-US" sz="1400" dirty="0">
                <a:latin typeface="標楷體" panose="03000509000000000000" pitchFamily="65" charset="-120"/>
                <a:ea typeface="標楷體" panose="03000509000000000000" pitchFamily="65" charset="-120"/>
              </a:rPr>
              <a:t>圖十四   </a:t>
            </a:r>
            <a:endParaRPr lang="en-US" altLang="zh-TW" sz="1400" dirty="0">
              <a:latin typeface="標楷體" panose="03000509000000000000" pitchFamily="65" charset="-120"/>
              <a:ea typeface="標楷體" panose="03000509000000000000" pitchFamily="65" charset="-120"/>
            </a:endParaRPr>
          </a:p>
          <a:p>
            <a:r>
              <a:rPr lang="zh-TW" altLang="en-US" sz="1400" dirty="0">
                <a:latin typeface="標楷體" panose="03000509000000000000" pitchFamily="65" charset="-120"/>
                <a:ea typeface="標楷體" panose="03000509000000000000" pitchFamily="65" charset="-120"/>
              </a:rPr>
              <a:t>若接收到使用者按下按鈕回傳</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文字或說話</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，則機器人則回覆文字訊息</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請輸入</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a:t>
            </a:r>
            <a:endParaRPr lang="en-US" altLang="zh-TW" sz="1400" dirty="0">
              <a:latin typeface="標楷體" panose="03000509000000000000" pitchFamily="65" charset="-120"/>
              <a:ea typeface="標楷體" panose="03000509000000000000" pitchFamily="65" charset="-120"/>
            </a:endParaRPr>
          </a:p>
        </p:txBody>
      </p:sp>
      <p:pic>
        <p:nvPicPr>
          <p:cNvPr id="8" name="圖片 7">
            <a:extLst>
              <a:ext uri="{FF2B5EF4-FFF2-40B4-BE49-F238E27FC236}">
                <a16:creationId xmlns:a16="http://schemas.microsoft.com/office/drawing/2014/main" id="{36824A1E-5469-7B4A-8DBA-2CAEBA8B7680}"/>
              </a:ext>
            </a:extLst>
          </p:cNvPr>
          <p:cNvPicPr>
            <a:picLocks noChangeAspect="1"/>
          </p:cNvPicPr>
          <p:nvPr/>
        </p:nvPicPr>
        <p:blipFill>
          <a:blip r:embed="rId3"/>
          <a:stretch>
            <a:fillRect/>
          </a:stretch>
        </p:blipFill>
        <p:spPr>
          <a:xfrm>
            <a:off x="6490969" y="4371006"/>
            <a:ext cx="4563112" cy="1676634"/>
          </a:xfrm>
          <a:prstGeom prst="rect">
            <a:avLst/>
          </a:prstGeom>
        </p:spPr>
      </p:pic>
      <p:sp>
        <p:nvSpPr>
          <p:cNvPr id="9" name="文字方塊 8">
            <a:extLst>
              <a:ext uri="{FF2B5EF4-FFF2-40B4-BE49-F238E27FC236}">
                <a16:creationId xmlns:a16="http://schemas.microsoft.com/office/drawing/2014/main" id="{8E669258-0EF7-0921-778D-BA644EF4850F}"/>
              </a:ext>
            </a:extLst>
          </p:cNvPr>
          <p:cNvSpPr txBox="1"/>
          <p:nvPr/>
        </p:nvSpPr>
        <p:spPr>
          <a:xfrm>
            <a:off x="8410887" y="6111140"/>
            <a:ext cx="723275"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圖十五</a:t>
            </a:r>
          </a:p>
        </p:txBody>
      </p:sp>
      <p:sp>
        <p:nvSpPr>
          <p:cNvPr id="10" name="投影片編號版面配置區 9">
            <a:extLst>
              <a:ext uri="{FF2B5EF4-FFF2-40B4-BE49-F238E27FC236}">
                <a16:creationId xmlns:a16="http://schemas.microsoft.com/office/drawing/2014/main" id="{346091A8-3E18-5FE6-07B6-30EFB561E9EC}"/>
              </a:ext>
            </a:extLst>
          </p:cNvPr>
          <p:cNvSpPr>
            <a:spLocks noGrp="1"/>
          </p:cNvSpPr>
          <p:nvPr>
            <p:ph type="sldNum" sz="quarter" idx="12"/>
          </p:nvPr>
        </p:nvSpPr>
        <p:spPr/>
        <p:txBody>
          <a:bodyPr/>
          <a:lstStyle/>
          <a:p>
            <a:fld id="{1BC65992-2419-4D44-9427-78549911D87C}" type="slidenum">
              <a:rPr lang="zh-TW" altLang="en-US" smtClean="0"/>
              <a:t>12</a:t>
            </a:fld>
            <a:endParaRPr lang="zh-TW" altLang="en-US"/>
          </a:p>
        </p:txBody>
      </p:sp>
    </p:spTree>
    <p:extLst>
      <p:ext uri="{BB962C8B-B14F-4D97-AF65-F5344CB8AC3E}">
        <p14:creationId xmlns:p14="http://schemas.microsoft.com/office/powerpoint/2010/main" val="103742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AAC65E-8DF6-D2AD-8259-89B51F1C8B06}"/>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主程式</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搜索</a:t>
            </a:r>
          </a:p>
        </p:txBody>
      </p:sp>
      <p:pic>
        <p:nvPicPr>
          <p:cNvPr id="5" name="內容版面配置區 4">
            <a:extLst>
              <a:ext uri="{FF2B5EF4-FFF2-40B4-BE49-F238E27FC236}">
                <a16:creationId xmlns:a16="http://schemas.microsoft.com/office/drawing/2014/main" id="{59822E96-B0C3-34FA-CE59-6887BA17CC75}"/>
              </a:ext>
            </a:extLst>
          </p:cNvPr>
          <p:cNvPicPr>
            <a:picLocks noGrp="1" noChangeAspect="1"/>
          </p:cNvPicPr>
          <p:nvPr>
            <p:ph idx="1"/>
          </p:nvPr>
        </p:nvPicPr>
        <p:blipFill>
          <a:blip r:embed="rId2"/>
          <a:stretch>
            <a:fillRect/>
          </a:stretch>
        </p:blipFill>
        <p:spPr>
          <a:xfrm>
            <a:off x="6267450" y="1765398"/>
            <a:ext cx="5153025" cy="1196877"/>
          </a:xfrm>
        </p:spPr>
      </p:pic>
      <p:sp>
        <p:nvSpPr>
          <p:cNvPr id="6" name="文字方塊 5">
            <a:extLst>
              <a:ext uri="{FF2B5EF4-FFF2-40B4-BE49-F238E27FC236}">
                <a16:creationId xmlns:a16="http://schemas.microsoft.com/office/drawing/2014/main" id="{844CAFA8-7534-4F77-D38F-12D7AE1CF1DA}"/>
              </a:ext>
            </a:extLst>
          </p:cNvPr>
          <p:cNvSpPr txBox="1"/>
          <p:nvPr/>
        </p:nvSpPr>
        <p:spPr>
          <a:xfrm>
            <a:off x="8482323" y="3054550"/>
            <a:ext cx="723275"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圖十六</a:t>
            </a:r>
          </a:p>
        </p:txBody>
      </p:sp>
      <p:sp>
        <p:nvSpPr>
          <p:cNvPr id="7" name="文字方塊 6">
            <a:extLst>
              <a:ext uri="{FF2B5EF4-FFF2-40B4-BE49-F238E27FC236}">
                <a16:creationId xmlns:a16="http://schemas.microsoft.com/office/drawing/2014/main" id="{0CA5D28D-D90E-89C2-EB0B-5735331E3D6E}"/>
              </a:ext>
            </a:extLst>
          </p:cNvPr>
          <p:cNvSpPr txBox="1"/>
          <p:nvPr/>
        </p:nvSpPr>
        <p:spPr>
          <a:xfrm>
            <a:off x="771525" y="2025649"/>
            <a:ext cx="4686300" cy="3894592"/>
          </a:xfrm>
          <a:prstGeom prst="rect">
            <a:avLst/>
          </a:prstGeom>
          <a:noFill/>
        </p:spPr>
        <p:txBody>
          <a:bodyPr wrap="square" rtlCol="0">
            <a:spAutoFit/>
          </a:bodyPr>
          <a:lstStyle/>
          <a:p>
            <a:pPr>
              <a:lnSpc>
                <a:spcPct val="150000"/>
              </a:lnSpc>
            </a:pPr>
            <a:r>
              <a:rPr lang="zh-TW" altLang="en-US" sz="2800" dirty="0">
                <a:latin typeface="標楷體" panose="03000509000000000000" pitchFamily="65" charset="-120"/>
                <a:ea typeface="標楷體" panose="03000509000000000000" pitchFamily="65" charset="-120"/>
              </a:rPr>
              <a:t>主要就是各</a:t>
            </a:r>
            <a:r>
              <a:rPr lang="en-US" altLang="zh-TW" sz="2800" dirty="0" err="1">
                <a:latin typeface="標楷體" panose="03000509000000000000" pitchFamily="65" charset="-120"/>
                <a:ea typeface="標楷體" panose="03000509000000000000" pitchFamily="65" charset="-120"/>
              </a:rPr>
              <a:t>funtion</a:t>
            </a:r>
            <a:r>
              <a:rPr lang="zh-TW" altLang="en-US" sz="2800" dirty="0">
                <a:latin typeface="標楷體" panose="03000509000000000000" pitchFamily="65" charset="-120"/>
                <a:ea typeface="標楷體" panose="03000509000000000000" pitchFamily="65" charset="-120"/>
              </a:rPr>
              <a:t>間來回呼叫與回傳，由</a:t>
            </a:r>
            <a:r>
              <a:rPr lang="en-US" altLang="zh-TW" sz="2800" dirty="0">
                <a:latin typeface="標楷體" panose="03000509000000000000" pitchFamily="65" charset="-120"/>
                <a:ea typeface="標楷體" panose="03000509000000000000" pitchFamily="65" charset="-120"/>
              </a:rPr>
              <a:t>Pandas</a:t>
            </a:r>
            <a:r>
              <a:rPr lang="zh-TW" altLang="en-US" sz="2800" dirty="0">
                <a:latin typeface="標楷體" panose="03000509000000000000" pitchFamily="65" charset="-120"/>
                <a:ea typeface="標楷體" panose="03000509000000000000" pitchFamily="65" charset="-120"/>
              </a:rPr>
              <a:t>所抓到的資料最初並非</a:t>
            </a:r>
            <a:r>
              <a:rPr lang="en-US" altLang="zh-TW" sz="2800" dirty="0">
                <a:latin typeface="標楷體" panose="03000509000000000000" pitchFamily="65" charset="-120"/>
                <a:ea typeface="標楷體" panose="03000509000000000000" pitchFamily="65" charset="-120"/>
              </a:rPr>
              <a:t>String</a:t>
            </a:r>
            <a:r>
              <a:rPr lang="zh-TW" altLang="en-US" sz="2800" dirty="0">
                <a:latin typeface="標楷體" panose="03000509000000000000" pitchFamily="65" charset="-120"/>
                <a:ea typeface="標楷體" panose="03000509000000000000" pitchFamily="65" charset="-120"/>
              </a:rPr>
              <a:t>或是</a:t>
            </a:r>
            <a:r>
              <a:rPr lang="en-US" altLang="zh-TW" sz="2800" dirty="0">
                <a:latin typeface="標楷體" panose="03000509000000000000" pitchFamily="65" charset="-120"/>
                <a:ea typeface="標楷體" panose="03000509000000000000" pitchFamily="65" charset="-120"/>
              </a:rPr>
              <a:t>Int</a:t>
            </a:r>
            <a:r>
              <a:rPr lang="zh-TW" altLang="en-US" sz="2800" dirty="0">
                <a:latin typeface="標楷體" panose="03000509000000000000" pitchFamily="65" charset="-120"/>
                <a:ea typeface="標楷體" panose="03000509000000000000" pitchFamily="65" charset="-120"/>
              </a:rPr>
              <a:t>，在經過篩選空值與型態的轉換後丟到需要的地方，最終放到總模板</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圖十二</a:t>
            </a:r>
            <a:r>
              <a:rPr lang="en-US" altLang="zh-TW" sz="14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內。</a:t>
            </a:r>
          </a:p>
        </p:txBody>
      </p:sp>
      <p:pic>
        <p:nvPicPr>
          <p:cNvPr id="9" name="圖片 8">
            <a:extLst>
              <a:ext uri="{FF2B5EF4-FFF2-40B4-BE49-F238E27FC236}">
                <a16:creationId xmlns:a16="http://schemas.microsoft.com/office/drawing/2014/main" id="{E0A394A5-D891-EC22-CD04-F9067A0D170A}"/>
              </a:ext>
            </a:extLst>
          </p:cNvPr>
          <p:cNvPicPr>
            <a:picLocks noChangeAspect="1"/>
          </p:cNvPicPr>
          <p:nvPr/>
        </p:nvPicPr>
        <p:blipFill>
          <a:blip r:embed="rId3"/>
          <a:stretch>
            <a:fillRect/>
          </a:stretch>
        </p:blipFill>
        <p:spPr>
          <a:xfrm>
            <a:off x="5543154" y="3495673"/>
            <a:ext cx="6601614" cy="1917136"/>
          </a:xfrm>
          <a:prstGeom prst="rect">
            <a:avLst/>
          </a:prstGeom>
        </p:spPr>
      </p:pic>
      <p:sp>
        <p:nvSpPr>
          <p:cNvPr id="10" name="文字方塊 9">
            <a:extLst>
              <a:ext uri="{FF2B5EF4-FFF2-40B4-BE49-F238E27FC236}">
                <a16:creationId xmlns:a16="http://schemas.microsoft.com/office/drawing/2014/main" id="{1F800B5B-9F8D-9E26-4783-689B7E38142B}"/>
              </a:ext>
            </a:extLst>
          </p:cNvPr>
          <p:cNvSpPr txBox="1"/>
          <p:nvPr/>
        </p:nvSpPr>
        <p:spPr>
          <a:xfrm>
            <a:off x="6138860" y="5425596"/>
            <a:ext cx="5410200" cy="523220"/>
          </a:xfrm>
          <a:prstGeom prst="rect">
            <a:avLst/>
          </a:prstGeom>
          <a:noFill/>
        </p:spPr>
        <p:txBody>
          <a:bodyPr wrap="square" rtlCol="0">
            <a:spAutoFit/>
          </a:bodyPr>
          <a:lstStyle/>
          <a:p>
            <a:r>
              <a:rPr lang="en-US" altLang="zh-TW" sz="1400" dirty="0">
                <a:latin typeface="標楷體" panose="03000509000000000000" pitchFamily="65" charset="-120"/>
                <a:ea typeface="標楷體" panose="03000509000000000000" pitchFamily="65" charset="-120"/>
              </a:rPr>
              <a:t>		</a:t>
            </a:r>
            <a:r>
              <a:rPr lang="zh-TW" altLang="en-US" sz="1400" dirty="0">
                <a:latin typeface="標楷體" panose="03000509000000000000" pitchFamily="65" charset="-120"/>
                <a:ea typeface="標楷體" panose="03000509000000000000" pitchFamily="65" charset="-120"/>
              </a:rPr>
              <a:t>      圖十七</a:t>
            </a:r>
            <a:endParaRPr lang="en-US" altLang="zh-TW" sz="1400" dirty="0">
              <a:latin typeface="標楷體" panose="03000509000000000000" pitchFamily="65" charset="-120"/>
              <a:ea typeface="標楷體" panose="03000509000000000000" pitchFamily="65" charset="-120"/>
            </a:endParaRPr>
          </a:p>
          <a:p>
            <a:r>
              <a:rPr lang="zh-TW" altLang="en-US" sz="1400" dirty="0">
                <a:latin typeface="標楷體" panose="03000509000000000000" pitchFamily="65" charset="-120"/>
                <a:ea typeface="標楷體" panose="03000509000000000000" pitchFamily="65" charset="-120"/>
              </a:rPr>
              <a:t>      在設定好</a:t>
            </a:r>
            <a:r>
              <a:rPr lang="en-US" altLang="zh-TW" sz="1400" dirty="0">
                <a:latin typeface="標楷體" panose="03000509000000000000" pitchFamily="65" charset="-120"/>
                <a:ea typeface="標楷體" panose="03000509000000000000" pitchFamily="65" charset="-120"/>
              </a:rPr>
              <a:t>column</a:t>
            </a:r>
            <a:r>
              <a:rPr lang="zh-TW" altLang="en-US" sz="1400" dirty="0">
                <a:latin typeface="標楷體" panose="03000509000000000000" pitchFamily="65" charset="-120"/>
                <a:ea typeface="標楷體" panose="03000509000000000000" pitchFamily="65" charset="-120"/>
              </a:rPr>
              <a:t>後把每個需要的資料放進參數，並回傳</a:t>
            </a:r>
          </a:p>
        </p:txBody>
      </p:sp>
      <p:sp>
        <p:nvSpPr>
          <p:cNvPr id="11" name="投影片編號版面配置區 10">
            <a:extLst>
              <a:ext uri="{FF2B5EF4-FFF2-40B4-BE49-F238E27FC236}">
                <a16:creationId xmlns:a16="http://schemas.microsoft.com/office/drawing/2014/main" id="{F709F69A-151C-CA81-CA74-1BBE2DD8A777}"/>
              </a:ext>
            </a:extLst>
          </p:cNvPr>
          <p:cNvSpPr>
            <a:spLocks noGrp="1"/>
          </p:cNvSpPr>
          <p:nvPr>
            <p:ph type="sldNum" sz="quarter" idx="12"/>
          </p:nvPr>
        </p:nvSpPr>
        <p:spPr/>
        <p:txBody>
          <a:bodyPr/>
          <a:lstStyle/>
          <a:p>
            <a:fld id="{1BC65992-2419-4D44-9427-78549911D87C}" type="slidenum">
              <a:rPr lang="zh-TW" altLang="en-US" smtClean="0"/>
              <a:t>13</a:t>
            </a:fld>
            <a:endParaRPr lang="zh-TW" altLang="en-US"/>
          </a:p>
        </p:txBody>
      </p:sp>
    </p:spTree>
    <p:extLst>
      <p:ext uri="{BB962C8B-B14F-4D97-AF65-F5344CB8AC3E}">
        <p14:creationId xmlns:p14="http://schemas.microsoft.com/office/powerpoint/2010/main" val="2534396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3A3F9-49D1-8D03-2471-9A0D7C711812}"/>
              </a:ext>
            </a:extLst>
          </p:cNvPr>
          <p:cNvSpPr>
            <a:spLocks noGrp="1"/>
          </p:cNvSpPr>
          <p:nvPr>
            <p:ph type="title"/>
          </p:nvPr>
        </p:nvSpPr>
        <p:spPr/>
        <p:txBody>
          <a:bodyPr>
            <a:normAutofit/>
          </a:bodyPr>
          <a:lstStyle/>
          <a:p>
            <a:r>
              <a:rPr lang="zh-TW" altLang="en-US" sz="4000" dirty="0">
                <a:latin typeface="標楷體" panose="03000509000000000000" pitchFamily="65" charset="-120"/>
                <a:ea typeface="標楷體" panose="03000509000000000000" pitchFamily="65" charset="-120"/>
              </a:rPr>
              <a:t>四、實驗結果</a:t>
            </a:r>
          </a:p>
        </p:txBody>
      </p:sp>
      <p:sp>
        <p:nvSpPr>
          <p:cNvPr id="3" name="內容版面配置區 2">
            <a:extLst>
              <a:ext uri="{FF2B5EF4-FFF2-40B4-BE49-F238E27FC236}">
                <a16:creationId xmlns:a16="http://schemas.microsoft.com/office/drawing/2014/main" id="{8ABCFCFB-22C3-F3D4-43BA-AB9E9CD3606B}"/>
              </a:ext>
            </a:extLst>
          </p:cNvPr>
          <p:cNvSpPr>
            <a:spLocks noGrp="1"/>
          </p:cNvSpPr>
          <p:nvPr>
            <p:ph idx="1"/>
          </p:nvPr>
        </p:nvSpPr>
        <p:spPr>
          <a:xfrm>
            <a:off x="838200" y="1825625"/>
            <a:ext cx="4543425" cy="4351338"/>
          </a:xfrm>
        </p:spPr>
        <p:txBody>
          <a:bodyPr/>
          <a:lstStyle/>
          <a:p>
            <a:pPr marL="0" indent="0">
              <a:buNone/>
            </a:pPr>
            <a:r>
              <a:rPr lang="zh-TW" altLang="en-US" dirty="0">
                <a:latin typeface="標楷體" panose="03000509000000000000" pitchFamily="65" charset="-120"/>
                <a:ea typeface="標楷體" panose="03000509000000000000" pitchFamily="65" charset="-120"/>
              </a:rPr>
              <a:t>還記得剛成功呼叫並顯示在</a:t>
            </a:r>
            <a:r>
              <a:rPr lang="en-US" altLang="zh-TW" dirty="0">
                <a:latin typeface="標楷體" panose="03000509000000000000" pitchFamily="65" charset="-120"/>
                <a:ea typeface="標楷體" panose="03000509000000000000" pitchFamily="65" charset="-120"/>
              </a:rPr>
              <a:t>LINE</a:t>
            </a:r>
            <a:r>
              <a:rPr lang="zh-TW" altLang="en-US" dirty="0">
                <a:latin typeface="標楷體" panose="03000509000000000000" pitchFamily="65" charset="-120"/>
                <a:ea typeface="標楷體" panose="03000509000000000000" pitchFamily="65" charset="-120"/>
              </a:rPr>
              <a:t>聊天室時，我的心情是如此激動，畢竟當天可能在聊天室打了超過一百次夢幻。</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這隻優秀的幻之寶可夢的圖片比我實際上在遊戲內遇到本尊的機率還低。</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對此我的朋友非常不解。</a:t>
            </a:r>
          </a:p>
        </p:txBody>
      </p:sp>
      <p:pic>
        <p:nvPicPr>
          <p:cNvPr id="5" name="圖片 4">
            <a:extLst>
              <a:ext uri="{FF2B5EF4-FFF2-40B4-BE49-F238E27FC236}">
                <a16:creationId xmlns:a16="http://schemas.microsoft.com/office/drawing/2014/main" id="{5269B00C-104D-EE39-6011-F446671F6B0D}"/>
              </a:ext>
            </a:extLst>
          </p:cNvPr>
          <p:cNvPicPr>
            <a:picLocks noChangeAspect="1"/>
          </p:cNvPicPr>
          <p:nvPr/>
        </p:nvPicPr>
        <p:blipFill>
          <a:blip r:embed="rId3"/>
          <a:stretch>
            <a:fillRect/>
          </a:stretch>
        </p:blipFill>
        <p:spPr>
          <a:xfrm>
            <a:off x="7020657" y="1402771"/>
            <a:ext cx="3927362" cy="4351338"/>
          </a:xfrm>
          <a:prstGeom prst="rect">
            <a:avLst/>
          </a:prstGeom>
        </p:spPr>
      </p:pic>
      <p:sp>
        <p:nvSpPr>
          <p:cNvPr id="6" name="文字方塊 5">
            <a:extLst>
              <a:ext uri="{FF2B5EF4-FFF2-40B4-BE49-F238E27FC236}">
                <a16:creationId xmlns:a16="http://schemas.microsoft.com/office/drawing/2014/main" id="{4E5D09B7-0D06-13B7-A6E5-4E1D6AF279C8}"/>
              </a:ext>
            </a:extLst>
          </p:cNvPr>
          <p:cNvSpPr txBox="1"/>
          <p:nvPr/>
        </p:nvSpPr>
        <p:spPr>
          <a:xfrm>
            <a:off x="7527030" y="5865459"/>
            <a:ext cx="2914616" cy="523220"/>
          </a:xfrm>
          <a:prstGeom prst="rect">
            <a:avLst/>
          </a:prstGeom>
          <a:noFill/>
        </p:spPr>
        <p:txBody>
          <a:bodyPr wrap="square" rtlCol="0">
            <a:spAutoFit/>
          </a:bodyPr>
          <a:lstStyle/>
          <a:p>
            <a:pPr algn="ctr"/>
            <a:r>
              <a:rPr lang="zh-TW" altLang="en-US" sz="1400" dirty="0">
                <a:latin typeface="標楷體" panose="03000509000000000000" pitchFamily="65" charset="-120"/>
                <a:ea typeface="標楷體" panose="03000509000000000000" pitchFamily="65" charset="-120"/>
              </a:rPr>
              <a:t>圖十八</a:t>
            </a:r>
            <a:endParaRPr lang="en-US" altLang="zh-TW" sz="1400" dirty="0">
              <a:latin typeface="標楷體" panose="03000509000000000000" pitchFamily="65" charset="-120"/>
              <a:ea typeface="標楷體" panose="03000509000000000000" pitchFamily="65" charset="-120"/>
            </a:endParaRPr>
          </a:p>
          <a:p>
            <a:pPr algn="ctr"/>
            <a:r>
              <a:rPr lang="zh-TW" altLang="en-US" sz="1400" dirty="0">
                <a:latin typeface="標楷體" panose="03000509000000000000" pitchFamily="65" charset="-120"/>
                <a:ea typeface="標楷體" panose="03000509000000000000" pitchFamily="65" charset="-120"/>
              </a:rPr>
              <a:t>終於被大師球抓到的夢幻</a:t>
            </a:r>
          </a:p>
        </p:txBody>
      </p:sp>
      <p:sp>
        <p:nvSpPr>
          <p:cNvPr id="7" name="投影片編號版面配置區 6">
            <a:extLst>
              <a:ext uri="{FF2B5EF4-FFF2-40B4-BE49-F238E27FC236}">
                <a16:creationId xmlns:a16="http://schemas.microsoft.com/office/drawing/2014/main" id="{96169DCD-A8CF-2C13-A5B9-D09D5DF64335}"/>
              </a:ext>
            </a:extLst>
          </p:cNvPr>
          <p:cNvSpPr>
            <a:spLocks noGrp="1"/>
          </p:cNvSpPr>
          <p:nvPr>
            <p:ph type="sldNum" sz="quarter" idx="12"/>
          </p:nvPr>
        </p:nvSpPr>
        <p:spPr/>
        <p:txBody>
          <a:bodyPr/>
          <a:lstStyle/>
          <a:p>
            <a:fld id="{1BC65992-2419-4D44-9427-78549911D87C}" type="slidenum">
              <a:rPr lang="zh-TW" altLang="en-US" smtClean="0"/>
              <a:t>14</a:t>
            </a:fld>
            <a:endParaRPr lang="zh-TW" altLang="en-US"/>
          </a:p>
        </p:txBody>
      </p:sp>
    </p:spTree>
    <p:extLst>
      <p:ext uri="{BB962C8B-B14F-4D97-AF65-F5344CB8AC3E}">
        <p14:creationId xmlns:p14="http://schemas.microsoft.com/office/powerpoint/2010/main" val="347335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E65BF2-70A6-50CE-6454-074B2A48C39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五、探討</a:t>
            </a:r>
          </a:p>
        </p:txBody>
      </p:sp>
      <p:sp>
        <p:nvSpPr>
          <p:cNvPr id="3" name="內容版面配置區 2">
            <a:extLst>
              <a:ext uri="{FF2B5EF4-FFF2-40B4-BE49-F238E27FC236}">
                <a16:creationId xmlns:a16="http://schemas.microsoft.com/office/drawing/2014/main" id="{97A6434E-4053-6B2F-CBB7-0CD43FB28C11}"/>
              </a:ext>
            </a:extLst>
          </p:cNvPr>
          <p:cNvSpPr>
            <a:spLocks noGrp="1"/>
          </p:cNvSpPr>
          <p:nvPr>
            <p:ph idx="1"/>
          </p:nvPr>
        </p:nvSpPr>
        <p:spPr>
          <a:xfrm>
            <a:off x="838200" y="1825625"/>
            <a:ext cx="10515600" cy="3975100"/>
          </a:xfrm>
        </p:spPr>
        <p:txBody>
          <a:bodyPr/>
          <a:lstStyle/>
          <a:p>
            <a:pPr marL="0" indent="0">
              <a:lnSpc>
                <a:spcPct val="150000"/>
              </a:lnSpc>
              <a:buNone/>
            </a:pPr>
            <a:r>
              <a:rPr lang="zh-TW" altLang="en-US" dirty="0">
                <a:latin typeface="標楷體" panose="03000509000000000000" pitchFamily="65" charset="-120"/>
                <a:ea typeface="標楷體" panose="03000509000000000000" pitchFamily="65" charset="-120"/>
              </a:rPr>
              <a:t>原本設定的圖片辨識，由於原本可支援</a:t>
            </a:r>
            <a:r>
              <a:rPr lang="en-US" altLang="zh-TW" dirty="0">
                <a:latin typeface="標楷體" panose="03000509000000000000" pitchFamily="65" charset="-120"/>
                <a:ea typeface="標楷體" panose="03000509000000000000" pitchFamily="65" charset="-120"/>
              </a:rPr>
              <a:t>LINE</a:t>
            </a:r>
            <a:r>
              <a:rPr lang="zh-TW" altLang="en-US" dirty="0">
                <a:latin typeface="標楷體" panose="03000509000000000000" pitchFamily="65" charset="-120"/>
                <a:ea typeface="標楷體" panose="03000509000000000000" pitchFamily="65" charset="-120"/>
              </a:rPr>
              <a:t>伺服器讀取使用者所上傳圖片的功能目前已停用，另外雲端資料庫對於圖片的存入與讀取也尚未理解，故此次專題便把相關功能移除。</a:t>
            </a:r>
            <a:endParaRPr lang="en-US" altLang="zh-TW" dirty="0">
              <a:latin typeface="標楷體" panose="03000509000000000000" pitchFamily="65" charset="-120"/>
              <a:ea typeface="標楷體" panose="03000509000000000000" pitchFamily="65" charset="-120"/>
            </a:endParaRPr>
          </a:p>
          <a:p>
            <a:pPr marL="0" indent="0">
              <a:lnSpc>
                <a:spcPct val="150000"/>
              </a:lnSpc>
              <a:buNone/>
            </a:pPr>
            <a:r>
              <a:rPr lang="zh-TW" altLang="en-US" dirty="0">
                <a:latin typeface="標楷體" panose="03000509000000000000" pitchFamily="65" charset="-120"/>
                <a:ea typeface="標楷體" panose="03000509000000000000" pitchFamily="65" charset="-120"/>
              </a:rPr>
              <a:t>借助</a:t>
            </a:r>
            <a:r>
              <a:rPr lang="en-US" altLang="zh-TW" dirty="0">
                <a:latin typeface="標楷體" panose="03000509000000000000" pitchFamily="65" charset="-120"/>
                <a:ea typeface="標楷體" panose="03000509000000000000" pitchFamily="65" charset="-120"/>
              </a:rPr>
              <a:t>LINEBOT</a:t>
            </a:r>
            <a:r>
              <a:rPr lang="zh-TW" altLang="en-US" dirty="0">
                <a:latin typeface="標楷體" panose="03000509000000000000" pitchFamily="65" charset="-120"/>
                <a:ea typeface="標楷體" panose="03000509000000000000" pitchFamily="65" charset="-120"/>
              </a:rPr>
              <a:t>來實踐本次專案可以省下對語言辨識的資源與花費心力從頭建構介面</a:t>
            </a:r>
            <a:r>
              <a:rPr lang="zh-TW" altLang="en-US" dirty="0"/>
              <a:t>。</a:t>
            </a:r>
          </a:p>
        </p:txBody>
      </p:sp>
      <p:sp>
        <p:nvSpPr>
          <p:cNvPr id="4" name="投影片編號版面配置區 3">
            <a:extLst>
              <a:ext uri="{FF2B5EF4-FFF2-40B4-BE49-F238E27FC236}">
                <a16:creationId xmlns:a16="http://schemas.microsoft.com/office/drawing/2014/main" id="{17EDF005-72F2-4AFD-36E8-AF755F0E7E5B}"/>
              </a:ext>
            </a:extLst>
          </p:cNvPr>
          <p:cNvSpPr>
            <a:spLocks noGrp="1"/>
          </p:cNvSpPr>
          <p:nvPr>
            <p:ph type="sldNum" sz="quarter" idx="12"/>
          </p:nvPr>
        </p:nvSpPr>
        <p:spPr/>
        <p:txBody>
          <a:bodyPr/>
          <a:lstStyle/>
          <a:p>
            <a:fld id="{1BC65992-2419-4D44-9427-78549911D87C}" type="slidenum">
              <a:rPr lang="zh-TW" altLang="en-US" smtClean="0"/>
              <a:t>15</a:t>
            </a:fld>
            <a:endParaRPr lang="zh-TW" altLang="en-US"/>
          </a:p>
        </p:txBody>
      </p:sp>
    </p:spTree>
    <p:extLst>
      <p:ext uri="{BB962C8B-B14F-4D97-AF65-F5344CB8AC3E}">
        <p14:creationId xmlns:p14="http://schemas.microsoft.com/office/powerpoint/2010/main" val="117307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9472C1-12B5-0274-1B2E-85F5FF9DB8D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六、結論</a:t>
            </a:r>
          </a:p>
        </p:txBody>
      </p:sp>
      <p:sp>
        <p:nvSpPr>
          <p:cNvPr id="3" name="內容版面配置區 2">
            <a:extLst>
              <a:ext uri="{FF2B5EF4-FFF2-40B4-BE49-F238E27FC236}">
                <a16:creationId xmlns:a16="http://schemas.microsoft.com/office/drawing/2014/main" id="{C90805F2-910E-4480-05A0-3447CBDC9C5D}"/>
              </a:ext>
            </a:extLst>
          </p:cNvPr>
          <p:cNvSpPr>
            <a:spLocks noGrp="1"/>
          </p:cNvSpPr>
          <p:nvPr>
            <p:ph idx="1"/>
          </p:nvPr>
        </p:nvSpPr>
        <p:spPr/>
        <p:txBody>
          <a:bodyPr>
            <a:normAutofit lnSpcReduction="10000"/>
          </a:bodyPr>
          <a:lstStyle/>
          <a:p>
            <a:pPr marL="0" indent="0">
              <a:lnSpc>
                <a:spcPct val="150000"/>
              </a:lnSpc>
              <a:buNone/>
            </a:pPr>
            <a:r>
              <a:rPr lang="zh-TW" altLang="en-US" dirty="0">
                <a:latin typeface="標楷體" panose="03000509000000000000" pitchFamily="65" charset="-120"/>
                <a:ea typeface="標楷體" panose="03000509000000000000" pitchFamily="65" charset="-120"/>
              </a:rPr>
              <a:t>此次專案在完成前碰到許多瓶頸，本來不熟悉的爬蟲感覺也從新手變成不那麼新手，看到</a:t>
            </a:r>
            <a:r>
              <a:rPr lang="en-US" altLang="zh-TW" dirty="0">
                <a:latin typeface="標楷體" panose="03000509000000000000" pitchFamily="65" charset="-120"/>
                <a:ea typeface="標楷體" panose="03000509000000000000" pitchFamily="65" charset="-120"/>
              </a:rPr>
              <a:t>LINE</a:t>
            </a:r>
            <a:r>
              <a:rPr lang="zh-TW" altLang="en-US" dirty="0">
                <a:latin typeface="標楷體" panose="03000509000000000000" pitchFamily="65" charset="-120"/>
                <a:ea typeface="標楷體" panose="03000509000000000000" pitchFamily="65" charset="-120"/>
              </a:rPr>
              <a:t>聊天室內成功回傳的圖片也感覺做出一個不是那麼沒用的東西，而且它也活著。</a:t>
            </a:r>
            <a:endParaRPr lang="en-US" altLang="zh-TW" dirty="0">
              <a:latin typeface="標楷體" panose="03000509000000000000" pitchFamily="65" charset="-120"/>
              <a:ea typeface="標楷體" panose="03000509000000000000" pitchFamily="65" charset="-120"/>
            </a:endParaRPr>
          </a:p>
          <a:p>
            <a:pPr marL="0" indent="0">
              <a:lnSpc>
                <a:spcPct val="150000"/>
              </a:lnSpc>
              <a:buNone/>
            </a:pPr>
            <a:endParaRPr lang="en-US" altLang="zh-TW" dirty="0">
              <a:latin typeface="標楷體" panose="03000509000000000000" pitchFamily="65" charset="-120"/>
              <a:ea typeface="標楷體" panose="03000509000000000000" pitchFamily="65" charset="-120"/>
            </a:endParaRPr>
          </a:p>
          <a:p>
            <a:pPr marL="0" indent="0">
              <a:lnSpc>
                <a:spcPct val="150000"/>
              </a:lnSpc>
              <a:buNone/>
            </a:pPr>
            <a:r>
              <a:rPr lang="zh-TW" altLang="en-US" dirty="0">
                <a:latin typeface="標楷體" panose="03000509000000000000" pitchFamily="65" charset="-120"/>
                <a:ea typeface="標楷體" panose="03000509000000000000" pitchFamily="65" charset="-120"/>
              </a:rPr>
              <a:t>如果未來還有機會可以繼續這個專題，希望能夠實踐未完成的圖片辨識，以及補全各版本的道館資訊</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註</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本次僅完成劍、盾版本</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，期望能實現真正能夠用於寶可夢玩家的實用口袋圖鑑。</a:t>
            </a:r>
            <a:endParaRPr lang="en-US" altLang="zh-TW" dirty="0">
              <a:latin typeface="標楷體" panose="03000509000000000000" pitchFamily="65" charset="-120"/>
              <a:ea typeface="標楷體" panose="03000509000000000000" pitchFamily="65" charset="-120"/>
            </a:endParaRPr>
          </a:p>
          <a:p>
            <a:pPr marL="0" indent="0">
              <a:lnSpc>
                <a:spcPct val="150000"/>
              </a:lnSpc>
              <a:buNone/>
            </a:pP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9BDB9E06-E1FE-BE76-3785-AFE04AAFB53B}"/>
              </a:ext>
            </a:extLst>
          </p:cNvPr>
          <p:cNvSpPr>
            <a:spLocks noGrp="1"/>
          </p:cNvSpPr>
          <p:nvPr>
            <p:ph type="sldNum" sz="quarter" idx="12"/>
          </p:nvPr>
        </p:nvSpPr>
        <p:spPr/>
        <p:txBody>
          <a:bodyPr/>
          <a:lstStyle/>
          <a:p>
            <a:fld id="{1BC65992-2419-4D44-9427-78549911D87C}" type="slidenum">
              <a:rPr lang="zh-TW" altLang="en-US" smtClean="0"/>
              <a:t>16</a:t>
            </a:fld>
            <a:endParaRPr lang="zh-TW" altLang="en-US"/>
          </a:p>
        </p:txBody>
      </p:sp>
    </p:spTree>
    <p:extLst>
      <p:ext uri="{BB962C8B-B14F-4D97-AF65-F5344CB8AC3E}">
        <p14:creationId xmlns:p14="http://schemas.microsoft.com/office/powerpoint/2010/main" val="3041613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A6E07-F2F8-4645-68F0-3DA0DBFA887C}"/>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七、參考文獻</a:t>
            </a:r>
          </a:p>
        </p:txBody>
      </p:sp>
      <p:sp>
        <p:nvSpPr>
          <p:cNvPr id="3" name="內容版面配置區 2">
            <a:extLst>
              <a:ext uri="{FF2B5EF4-FFF2-40B4-BE49-F238E27FC236}">
                <a16:creationId xmlns:a16="http://schemas.microsoft.com/office/drawing/2014/main" id="{2576C0FB-EC89-EB71-A238-356E854445FA}"/>
              </a:ext>
            </a:extLst>
          </p:cNvPr>
          <p:cNvSpPr>
            <a:spLocks noGrp="1"/>
          </p:cNvSpPr>
          <p:nvPr>
            <p:ph idx="1"/>
          </p:nvPr>
        </p:nvSpPr>
        <p:spPr>
          <a:xfrm>
            <a:off x="838200" y="1825625"/>
            <a:ext cx="10515600" cy="4813300"/>
          </a:xfrm>
        </p:spPr>
        <p:txBody>
          <a:bodyPr>
            <a:normAutofit/>
          </a:bodyPr>
          <a:lstStyle/>
          <a:p>
            <a:pPr>
              <a:lnSpc>
                <a:spcPct val="150000"/>
              </a:lnSpc>
            </a:pPr>
            <a:r>
              <a:rPr lang="zh-TW" altLang="en-US" dirty="0">
                <a:latin typeface="標楷體" panose="03000509000000000000" pitchFamily="65" charset="-120"/>
                <a:ea typeface="標楷體" panose="03000509000000000000" pitchFamily="65" charset="-120"/>
              </a:rPr>
              <a:t>本學期現代程式語言教材</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hlinkClick r:id="rId2"/>
              </a:rPr>
              <a:t>神奇寶貝百科</a:t>
            </a:r>
            <a:endParaRPr lang="en-US" altLang="zh-TW" dirty="0">
              <a:latin typeface="標楷體" panose="03000509000000000000" pitchFamily="65" charset="-120"/>
              <a:ea typeface="標楷體" panose="03000509000000000000" pitchFamily="65" charset="-120"/>
            </a:endParaRPr>
          </a:p>
          <a:p>
            <a:pPr>
              <a:lnSpc>
                <a:spcPct val="150000"/>
              </a:lnSpc>
            </a:pPr>
            <a:r>
              <a:rPr lang="en-US" altLang="zh-TW" dirty="0">
                <a:latin typeface="標楷體" panose="03000509000000000000" pitchFamily="65" charset="-120"/>
                <a:ea typeface="標楷體" panose="03000509000000000000" pitchFamily="65" charset="-120"/>
              </a:rPr>
              <a:t>Maso</a:t>
            </a:r>
            <a:r>
              <a:rPr lang="zh-TW" altLang="en-US" dirty="0">
                <a:latin typeface="標楷體" panose="03000509000000000000" pitchFamily="65" charset="-120"/>
                <a:ea typeface="標楷體" panose="03000509000000000000" pitchFamily="65" charset="-120"/>
              </a:rPr>
              <a:t>的萬事屋</a:t>
            </a:r>
            <a:r>
              <a:rPr lang="en-US" altLang="zh-TW"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hlinkClick r:id="rId3"/>
              </a:rPr>
              <a:t>Youtube</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hlinkClick r:id="rId4"/>
              </a:rPr>
              <a:t>iT</a:t>
            </a:r>
            <a:r>
              <a:rPr lang="zh-TW" altLang="en-US" dirty="0">
                <a:latin typeface="標楷體" panose="03000509000000000000" pitchFamily="65" charset="-120"/>
                <a:ea typeface="標楷體" panose="03000509000000000000" pitchFamily="65" charset="-120"/>
                <a:hlinkClick r:id="rId4"/>
              </a:rPr>
              <a:t>邦幫忙</a:t>
            </a:r>
            <a:r>
              <a:rPr lang="en-US" altLang="zh-TW" dirty="0">
                <a:latin typeface="標楷體" panose="03000509000000000000" pitchFamily="65" charset="-120"/>
                <a:ea typeface="標楷體" panose="03000509000000000000" pitchFamily="65" charset="-120"/>
              </a:rPr>
              <a:t>)</a:t>
            </a:r>
          </a:p>
          <a:p>
            <a:pPr>
              <a:lnSpc>
                <a:spcPct val="150000"/>
              </a:lnSpc>
            </a:pPr>
            <a:r>
              <a:rPr lang="zh-TW" altLang="en-US" dirty="0">
                <a:latin typeface="標楷體" panose="03000509000000000000" pitchFamily="65" charset="-120"/>
                <a:ea typeface="標楷體" panose="03000509000000000000" pitchFamily="65" charset="-120"/>
              </a:rPr>
              <a:t>強者我朋友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a:t>
            </a:r>
            <a:r>
              <a:rPr lang="en-US" altLang="zh-TW" dirty="0">
                <a:latin typeface="標楷體" panose="03000509000000000000" pitchFamily="65" charset="-120"/>
                <a:ea typeface="標楷體" panose="03000509000000000000" pitchFamily="65" charset="-120"/>
              </a:rPr>
              <a:t>)</a:t>
            </a:r>
          </a:p>
          <a:p>
            <a:pPr>
              <a:lnSpc>
                <a:spcPct val="150000"/>
              </a:lnSpc>
            </a:pPr>
            <a:r>
              <a:rPr lang="zh-TW" altLang="en-US" dirty="0">
                <a:latin typeface="標楷體" panose="03000509000000000000" pitchFamily="65" charset="-120"/>
                <a:ea typeface="標楷體" panose="03000509000000000000" pitchFamily="65" charset="-120"/>
              </a:rPr>
              <a:t>強者我朋友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二</a:t>
            </a:r>
            <a:r>
              <a:rPr lang="en-US" altLang="zh-TW" dirty="0">
                <a:latin typeface="標楷體" panose="03000509000000000000" pitchFamily="65" charset="-120"/>
                <a:ea typeface="標楷體" panose="03000509000000000000" pitchFamily="65" charset="-120"/>
              </a:rPr>
              <a:t>)</a:t>
            </a:r>
          </a:p>
          <a:p>
            <a:pPr>
              <a:lnSpc>
                <a:spcPct val="150000"/>
              </a:lnSpc>
            </a:pPr>
            <a:r>
              <a:rPr lang="zh-TW" altLang="en-US" dirty="0">
                <a:latin typeface="標楷體" panose="03000509000000000000" pitchFamily="65" charset="-120"/>
                <a:ea typeface="標楷體" panose="03000509000000000000" pitchFamily="65" charset="-120"/>
              </a:rPr>
              <a:t>突然被我叫來看程式碼的同學們</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rPr>
              <a:t>柏鈞</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2A2D990D-A260-AA1C-C176-8E3A09938090}"/>
              </a:ext>
            </a:extLst>
          </p:cNvPr>
          <p:cNvPicPr>
            <a:picLocks noChangeAspect="1"/>
          </p:cNvPicPr>
          <p:nvPr/>
        </p:nvPicPr>
        <p:blipFill>
          <a:blip r:embed="rId5"/>
          <a:stretch>
            <a:fillRect/>
          </a:stretch>
        </p:blipFill>
        <p:spPr>
          <a:xfrm>
            <a:off x="7962673" y="3748322"/>
            <a:ext cx="3238952" cy="1257475"/>
          </a:xfrm>
          <a:prstGeom prst="rect">
            <a:avLst/>
          </a:prstGeom>
        </p:spPr>
      </p:pic>
      <p:pic>
        <p:nvPicPr>
          <p:cNvPr id="11" name="圖片 10">
            <a:extLst>
              <a:ext uri="{FF2B5EF4-FFF2-40B4-BE49-F238E27FC236}">
                <a16:creationId xmlns:a16="http://schemas.microsoft.com/office/drawing/2014/main" id="{5E7E5952-2790-C5A9-6A59-7D9D74EF4183}"/>
              </a:ext>
            </a:extLst>
          </p:cNvPr>
          <p:cNvPicPr>
            <a:picLocks noChangeAspect="1"/>
          </p:cNvPicPr>
          <p:nvPr/>
        </p:nvPicPr>
        <p:blipFill>
          <a:blip r:embed="rId6"/>
          <a:stretch>
            <a:fillRect/>
          </a:stretch>
        </p:blipFill>
        <p:spPr>
          <a:xfrm>
            <a:off x="8086499" y="2793955"/>
            <a:ext cx="2943585" cy="581113"/>
          </a:xfrm>
          <a:prstGeom prst="rect">
            <a:avLst/>
          </a:prstGeom>
        </p:spPr>
      </p:pic>
      <p:sp>
        <p:nvSpPr>
          <p:cNvPr id="12" name="文字方塊 11">
            <a:extLst>
              <a:ext uri="{FF2B5EF4-FFF2-40B4-BE49-F238E27FC236}">
                <a16:creationId xmlns:a16="http://schemas.microsoft.com/office/drawing/2014/main" id="{762ED1BB-8478-C351-BDFA-FB0E7BDFD0C0}"/>
              </a:ext>
            </a:extLst>
          </p:cNvPr>
          <p:cNvSpPr txBox="1"/>
          <p:nvPr/>
        </p:nvSpPr>
        <p:spPr>
          <a:xfrm>
            <a:off x="8526655" y="3378990"/>
            <a:ext cx="2377574"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特別感謝 我朋友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13" name="文字方塊 12">
            <a:extLst>
              <a:ext uri="{FF2B5EF4-FFF2-40B4-BE49-F238E27FC236}">
                <a16:creationId xmlns:a16="http://schemas.microsoft.com/office/drawing/2014/main" id="{1EA4BC7F-CA15-26A4-DDB5-F1223CFF9AAF}"/>
              </a:ext>
            </a:extLst>
          </p:cNvPr>
          <p:cNvSpPr txBox="1"/>
          <p:nvPr/>
        </p:nvSpPr>
        <p:spPr>
          <a:xfrm>
            <a:off x="8836478" y="4863090"/>
            <a:ext cx="1338828"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我朋友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二</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14" name="投影片編號版面配置區 13">
            <a:extLst>
              <a:ext uri="{FF2B5EF4-FFF2-40B4-BE49-F238E27FC236}">
                <a16:creationId xmlns:a16="http://schemas.microsoft.com/office/drawing/2014/main" id="{ADAB2EAA-35CE-8B58-7BA3-7F62F56814FB}"/>
              </a:ext>
            </a:extLst>
          </p:cNvPr>
          <p:cNvSpPr>
            <a:spLocks noGrp="1"/>
          </p:cNvSpPr>
          <p:nvPr>
            <p:ph type="sldNum" sz="quarter" idx="12"/>
          </p:nvPr>
        </p:nvSpPr>
        <p:spPr/>
        <p:txBody>
          <a:bodyPr/>
          <a:lstStyle/>
          <a:p>
            <a:fld id="{1BC65992-2419-4D44-9427-78549911D87C}" type="slidenum">
              <a:rPr lang="zh-TW" altLang="en-US" smtClean="0"/>
              <a:t>17</a:t>
            </a:fld>
            <a:endParaRPr lang="zh-TW" altLang="en-US"/>
          </a:p>
        </p:txBody>
      </p:sp>
    </p:spTree>
    <p:extLst>
      <p:ext uri="{BB962C8B-B14F-4D97-AF65-F5344CB8AC3E}">
        <p14:creationId xmlns:p14="http://schemas.microsoft.com/office/powerpoint/2010/main" val="882260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F99A26-F6A0-A367-3426-77AAC953264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附錄</a:t>
            </a:r>
          </a:p>
        </p:txBody>
      </p:sp>
      <p:sp>
        <p:nvSpPr>
          <p:cNvPr id="3" name="內容版面配置區 2">
            <a:extLst>
              <a:ext uri="{FF2B5EF4-FFF2-40B4-BE49-F238E27FC236}">
                <a16:creationId xmlns:a16="http://schemas.microsoft.com/office/drawing/2014/main" id="{510427BD-A911-F612-986C-134135E77ABA}"/>
              </a:ext>
            </a:extLst>
          </p:cNvPr>
          <p:cNvSpPr>
            <a:spLocks noGrp="1"/>
          </p:cNvSpPr>
          <p:nvPr>
            <p:ph idx="1"/>
          </p:nvPr>
        </p:nvSpPr>
        <p:spPr>
          <a:xfrm>
            <a:off x="2400299" y="5292725"/>
            <a:ext cx="6762749" cy="98583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你們應該都有看過三地鼠的樣子，如上圖</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但你們有想過他們在土下面的真實模樣嗎</a:t>
            </a:r>
            <a:r>
              <a:rPr lang="en-US" altLang="zh-TW" dirty="0">
                <a:latin typeface="標楷體" panose="03000509000000000000" pitchFamily="65" charset="-120"/>
                <a:ea typeface="標楷體" panose="03000509000000000000" pitchFamily="65" charset="-120"/>
              </a:rPr>
              <a:t>?</a:t>
            </a: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970CFC8C-15F9-3304-4371-87C68C99AEEB}"/>
              </a:ext>
            </a:extLst>
          </p:cNvPr>
          <p:cNvPicPr>
            <a:picLocks noChangeAspect="1"/>
          </p:cNvPicPr>
          <p:nvPr/>
        </p:nvPicPr>
        <p:blipFill>
          <a:blip r:embed="rId2"/>
          <a:stretch>
            <a:fillRect/>
          </a:stretch>
        </p:blipFill>
        <p:spPr>
          <a:xfrm>
            <a:off x="4152672" y="1558925"/>
            <a:ext cx="3258005" cy="3562847"/>
          </a:xfrm>
          <a:prstGeom prst="rect">
            <a:avLst/>
          </a:prstGeom>
        </p:spPr>
      </p:pic>
      <p:sp>
        <p:nvSpPr>
          <p:cNvPr id="6" name="投影片編號版面配置區 5">
            <a:extLst>
              <a:ext uri="{FF2B5EF4-FFF2-40B4-BE49-F238E27FC236}">
                <a16:creationId xmlns:a16="http://schemas.microsoft.com/office/drawing/2014/main" id="{6D171C98-C5CB-9190-866B-E7585E04EBC0}"/>
              </a:ext>
            </a:extLst>
          </p:cNvPr>
          <p:cNvSpPr>
            <a:spLocks noGrp="1"/>
          </p:cNvSpPr>
          <p:nvPr>
            <p:ph type="sldNum" sz="quarter" idx="12"/>
          </p:nvPr>
        </p:nvSpPr>
        <p:spPr/>
        <p:txBody>
          <a:bodyPr/>
          <a:lstStyle/>
          <a:p>
            <a:fld id="{1BC65992-2419-4D44-9427-78549911D87C}" type="slidenum">
              <a:rPr lang="zh-TW" altLang="en-US" smtClean="0"/>
              <a:t>18</a:t>
            </a:fld>
            <a:endParaRPr lang="zh-TW" altLang="en-US"/>
          </a:p>
        </p:txBody>
      </p:sp>
    </p:spTree>
    <p:extLst>
      <p:ext uri="{BB962C8B-B14F-4D97-AF65-F5344CB8AC3E}">
        <p14:creationId xmlns:p14="http://schemas.microsoft.com/office/powerpoint/2010/main" val="60617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9F1BB1-E446-8E65-C44C-310BE17706B5}"/>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附錄</a:t>
            </a:r>
          </a:p>
        </p:txBody>
      </p:sp>
      <p:pic>
        <p:nvPicPr>
          <p:cNvPr id="1026" name="Picture 2" descr="寶可夢三地鼠真面目？下半身實體化「超肌情」 看一眼就回不去了| 網美大失敗| 鍵盤大檸檬| ETtoday新聞雲">
            <a:extLst>
              <a:ext uri="{FF2B5EF4-FFF2-40B4-BE49-F238E27FC236}">
                <a16:creationId xmlns:a16="http://schemas.microsoft.com/office/drawing/2014/main" id="{479E45C4-BD16-F3FD-F54C-E2DD7426E7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00637" y="300513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9A20CB85-79DE-32C9-7E06-5B291E372E5A}"/>
              </a:ext>
            </a:extLst>
          </p:cNvPr>
          <p:cNvSpPr>
            <a:spLocks noGrp="1"/>
          </p:cNvSpPr>
          <p:nvPr>
            <p:ph type="sldNum" sz="quarter" idx="12"/>
          </p:nvPr>
        </p:nvSpPr>
        <p:spPr/>
        <p:txBody>
          <a:bodyPr/>
          <a:lstStyle/>
          <a:p>
            <a:fld id="{1BC65992-2419-4D44-9427-78549911D87C}" type="slidenum">
              <a:rPr lang="zh-TW" altLang="en-US" smtClean="0"/>
              <a:t>19</a:t>
            </a:fld>
            <a:endParaRPr lang="zh-TW" altLang="en-US"/>
          </a:p>
        </p:txBody>
      </p:sp>
    </p:spTree>
    <p:extLst>
      <p:ext uri="{BB962C8B-B14F-4D97-AF65-F5344CB8AC3E}">
        <p14:creationId xmlns:p14="http://schemas.microsoft.com/office/powerpoint/2010/main" val="49655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8FF750-9AA3-5B09-F55F-C8494E15F052}"/>
              </a:ext>
            </a:extLst>
          </p:cNvPr>
          <p:cNvSpPr>
            <a:spLocks noGrp="1"/>
          </p:cNvSpPr>
          <p:nvPr>
            <p:ph type="title"/>
          </p:nvPr>
        </p:nvSpPr>
        <p:spPr/>
        <p:txBody>
          <a:bodyPr>
            <a:normAutofit/>
          </a:bodyPr>
          <a:lstStyle/>
          <a:p>
            <a:r>
              <a:rPr lang="zh-TW" altLang="en-US" sz="4000" dirty="0">
                <a:latin typeface="標楷體" panose="03000509000000000000" pitchFamily="65" charset="-120"/>
                <a:ea typeface="標楷體" panose="03000509000000000000" pitchFamily="65" charset="-120"/>
              </a:rPr>
              <a:t>摘要</a:t>
            </a:r>
          </a:p>
        </p:txBody>
      </p:sp>
      <p:sp>
        <p:nvSpPr>
          <p:cNvPr id="3" name="內容版面配置區 2">
            <a:extLst>
              <a:ext uri="{FF2B5EF4-FFF2-40B4-BE49-F238E27FC236}">
                <a16:creationId xmlns:a16="http://schemas.microsoft.com/office/drawing/2014/main" id="{AF8F9DF2-6A17-B82E-D1F9-F91BA32613A8}"/>
              </a:ext>
            </a:extLst>
          </p:cNvPr>
          <p:cNvSpPr>
            <a:spLocks noGrp="1"/>
          </p:cNvSpPr>
          <p:nvPr>
            <p:ph idx="1"/>
          </p:nvPr>
        </p:nvSpPr>
        <p:spPr/>
        <p:txBody>
          <a:bodyPr/>
          <a:lstStyle/>
          <a:p>
            <a:pPr marL="0" indent="0">
              <a:lnSpc>
                <a:spcPct val="150000"/>
              </a:lnSpc>
              <a:buNone/>
            </a:pPr>
            <a:r>
              <a:rPr lang="en-US" altLang="zh-TW" dirty="0"/>
              <a:t>	</a:t>
            </a:r>
            <a:r>
              <a:rPr lang="zh-TW" altLang="en-US" dirty="0">
                <a:latin typeface="標楷體" panose="03000509000000000000" pitchFamily="65" charset="-120"/>
                <a:ea typeface="標楷體" panose="03000509000000000000" pitchFamily="65" charset="-120"/>
              </a:rPr>
              <a:t>在第十章教到</a:t>
            </a:r>
            <a:r>
              <a:rPr lang="en-US" altLang="zh-TW" dirty="0" err="1">
                <a:latin typeface="標楷體" panose="03000509000000000000" pitchFamily="65" charset="-120"/>
                <a:ea typeface="標楷體" panose="03000509000000000000" pitchFamily="65" charset="-120"/>
              </a:rPr>
              <a:t>Linebot</a:t>
            </a:r>
            <a:r>
              <a:rPr lang="zh-TW" altLang="en-US" dirty="0">
                <a:latin typeface="標楷體" panose="03000509000000000000" pitchFamily="65" charset="-120"/>
                <a:ea typeface="標楷體" panose="03000509000000000000" pitchFamily="65" charset="-120"/>
              </a:rPr>
              <a:t>聊天機器人的內容時，因為對</a:t>
            </a:r>
            <a:r>
              <a:rPr lang="en-US" altLang="zh-TW" dirty="0">
                <a:latin typeface="標楷體" panose="03000509000000000000" pitchFamily="65" charset="-120"/>
                <a:ea typeface="標楷體" panose="03000509000000000000" pitchFamily="65" charset="-120"/>
              </a:rPr>
              <a:t>Line</a:t>
            </a:r>
            <a:r>
              <a:rPr lang="zh-TW" altLang="en-US" dirty="0">
                <a:latin typeface="標楷體" panose="03000509000000000000" pitchFamily="65" charset="-120"/>
                <a:ea typeface="標楷體" panose="03000509000000000000" pitchFamily="65" charset="-120"/>
              </a:rPr>
              <a:t>的聊天室建構以及內容感到興趣，以及近期寶可夢朱、紫熱門度上升，再加上同學給予的靈感，便打算以此為基礎嘗試編寫一款可用於任何時間與地點的寶可夢遊戲圖鑑。</a:t>
            </a:r>
          </a:p>
        </p:txBody>
      </p:sp>
      <p:sp>
        <p:nvSpPr>
          <p:cNvPr id="4" name="投影片編號版面配置區 3">
            <a:extLst>
              <a:ext uri="{FF2B5EF4-FFF2-40B4-BE49-F238E27FC236}">
                <a16:creationId xmlns:a16="http://schemas.microsoft.com/office/drawing/2014/main" id="{B4D73125-9FFF-7212-7E56-D56C40EEC691}"/>
              </a:ext>
            </a:extLst>
          </p:cNvPr>
          <p:cNvSpPr>
            <a:spLocks noGrp="1"/>
          </p:cNvSpPr>
          <p:nvPr>
            <p:ph type="sldNum" sz="quarter" idx="12"/>
          </p:nvPr>
        </p:nvSpPr>
        <p:spPr/>
        <p:txBody>
          <a:bodyPr/>
          <a:lstStyle/>
          <a:p>
            <a:fld id="{1BC65992-2419-4D44-9427-78549911D87C}" type="slidenum">
              <a:rPr lang="zh-TW" altLang="en-US" smtClean="0"/>
              <a:t>2</a:t>
            </a:fld>
            <a:endParaRPr lang="zh-TW" altLang="en-US"/>
          </a:p>
        </p:txBody>
      </p:sp>
    </p:spTree>
    <p:extLst>
      <p:ext uri="{BB962C8B-B14F-4D97-AF65-F5344CB8AC3E}">
        <p14:creationId xmlns:p14="http://schemas.microsoft.com/office/powerpoint/2010/main" val="210156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9DB56A-755B-039A-9854-8044EE6EC9C6}"/>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報告結束</a:t>
            </a:r>
          </a:p>
        </p:txBody>
      </p:sp>
      <p:sp>
        <p:nvSpPr>
          <p:cNvPr id="3" name="內容版面配置區 2">
            <a:extLst>
              <a:ext uri="{FF2B5EF4-FFF2-40B4-BE49-F238E27FC236}">
                <a16:creationId xmlns:a16="http://schemas.microsoft.com/office/drawing/2014/main" id="{68097C8B-21F2-77A6-CED6-9F45E5328CA7}"/>
              </a:ext>
            </a:extLst>
          </p:cNvPr>
          <p:cNvSpPr>
            <a:spLocks noGrp="1"/>
          </p:cNvSpPr>
          <p:nvPr>
            <p:ph idx="1"/>
          </p:nvPr>
        </p:nvSpPr>
        <p:spPr>
          <a:xfrm>
            <a:off x="3714750" y="3103563"/>
            <a:ext cx="4286250" cy="1241425"/>
          </a:xfrm>
        </p:spPr>
        <p:txBody>
          <a:bodyPr>
            <a:normAutofit/>
          </a:bodyPr>
          <a:lstStyle/>
          <a:p>
            <a:pPr marL="914400" lvl="2" indent="0">
              <a:buNone/>
            </a:pPr>
            <a:r>
              <a:rPr lang="zh-TW" altLang="en-US" sz="5000" dirty="0">
                <a:latin typeface="標楷體" panose="03000509000000000000" pitchFamily="65" charset="-120"/>
                <a:ea typeface="標楷體" panose="03000509000000000000" pitchFamily="65" charset="-120"/>
              </a:rPr>
              <a:t>感謝聆聽</a:t>
            </a:r>
          </a:p>
        </p:txBody>
      </p:sp>
      <p:sp>
        <p:nvSpPr>
          <p:cNvPr id="4" name="投影片編號版面配置區 3">
            <a:extLst>
              <a:ext uri="{FF2B5EF4-FFF2-40B4-BE49-F238E27FC236}">
                <a16:creationId xmlns:a16="http://schemas.microsoft.com/office/drawing/2014/main" id="{5A805361-9D8B-D159-B5E8-8F1A64E9D265}"/>
              </a:ext>
            </a:extLst>
          </p:cNvPr>
          <p:cNvSpPr>
            <a:spLocks noGrp="1"/>
          </p:cNvSpPr>
          <p:nvPr>
            <p:ph type="sldNum" sz="quarter" idx="12"/>
          </p:nvPr>
        </p:nvSpPr>
        <p:spPr/>
        <p:txBody>
          <a:bodyPr/>
          <a:lstStyle/>
          <a:p>
            <a:fld id="{1BC65992-2419-4D44-9427-78549911D87C}" type="slidenum">
              <a:rPr lang="zh-TW" altLang="en-US" smtClean="0"/>
              <a:t>20</a:t>
            </a:fld>
            <a:endParaRPr lang="zh-TW" altLang="en-US"/>
          </a:p>
        </p:txBody>
      </p:sp>
    </p:spTree>
    <p:extLst>
      <p:ext uri="{BB962C8B-B14F-4D97-AF65-F5344CB8AC3E}">
        <p14:creationId xmlns:p14="http://schemas.microsoft.com/office/powerpoint/2010/main" val="129777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6FD3CB-A00D-8D6D-D77F-9CA34053F528}"/>
              </a:ext>
            </a:extLst>
          </p:cNvPr>
          <p:cNvSpPr>
            <a:spLocks noGrp="1"/>
          </p:cNvSpPr>
          <p:nvPr>
            <p:ph type="title"/>
          </p:nvPr>
        </p:nvSpPr>
        <p:spPr/>
        <p:txBody>
          <a:bodyPr>
            <a:normAutofit/>
          </a:bodyPr>
          <a:lstStyle/>
          <a:p>
            <a:r>
              <a:rPr lang="zh-TW" altLang="en-US" sz="4000"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0C7EC072-EFDB-7A65-86EB-593E42187D08}"/>
              </a:ext>
            </a:extLst>
          </p:cNvPr>
          <p:cNvSpPr>
            <a:spLocks noGrp="1"/>
          </p:cNvSpPr>
          <p:nvPr>
            <p:ph idx="1"/>
          </p:nvPr>
        </p:nvSpPr>
        <p:spPr>
          <a:xfrm>
            <a:off x="895350" y="1771650"/>
            <a:ext cx="10639425" cy="4600575"/>
          </a:xfrm>
        </p:spPr>
        <p:txBody>
          <a:bodyPr>
            <a:normAutofit fontScale="85000" lnSpcReduction="20000"/>
          </a:bodyPr>
          <a:lstStyle/>
          <a:p>
            <a:pPr marL="514350" indent="-514350">
              <a:buFont typeface="+mj-ea"/>
              <a:buAutoNum type="ea1ChtPeriod"/>
            </a:pPr>
            <a:r>
              <a:rPr lang="zh-TW" altLang="en-US" sz="2400" dirty="0">
                <a:latin typeface="標楷體" panose="03000509000000000000" pitchFamily="65" charset="-120"/>
                <a:ea typeface="標楷體" panose="03000509000000000000" pitchFamily="65" charset="-120"/>
              </a:rPr>
              <a:t>前言</a:t>
            </a:r>
            <a:endParaRPr lang="en-US" altLang="zh-TW" sz="2400" dirty="0">
              <a:latin typeface="標楷體" panose="03000509000000000000" pitchFamily="65" charset="-120"/>
              <a:ea typeface="標楷體" panose="03000509000000000000" pitchFamily="65" charset="-120"/>
            </a:endParaRPr>
          </a:p>
          <a:p>
            <a:pPr marL="514350" indent="-514350">
              <a:buFont typeface="+mj-ea"/>
              <a:buAutoNum type="ea1ChtPeriod"/>
            </a:pPr>
            <a:r>
              <a:rPr lang="zh-TW" altLang="en-US" sz="2400" dirty="0">
                <a:latin typeface="標楷體" panose="03000509000000000000" pitchFamily="65" charset="-120"/>
                <a:ea typeface="標楷體" panose="03000509000000000000" pitchFamily="65" charset="-120"/>
              </a:rPr>
              <a:t>理論探討</a:t>
            </a:r>
            <a:endParaRPr lang="en-US" altLang="zh-TW" sz="2400" dirty="0">
              <a:latin typeface="標楷體" panose="03000509000000000000" pitchFamily="65" charset="-120"/>
              <a:ea typeface="標楷體" panose="03000509000000000000" pitchFamily="65" charset="-120"/>
            </a:endParaRPr>
          </a:p>
          <a:p>
            <a:pPr marL="514350" indent="-514350">
              <a:buFont typeface="+mj-ea"/>
              <a:buAutoNum type="ea1ChtPeriod"/>
            </a:pPr>
            <a:r>
              <a:rPr lang="zh-TW" altLang="en-US" sz="2400" dirty="0">
                <a:latin typeface="標楷體" panose="03000509000000000000" pitchFamily="65" charset="-120"/>
                <a:ea typeface="標楷體" panose="03000509000000000000" pitchFamily="65" charset="-120"/>
              </a:rPr>
              <a:t>專題準備</a:t>
            </a:r>
            <a:endParaRPr lang="en-US" altLang="zh-TW" sz="2400" dirty="0">
              <a:latin typeface="標楷體" panose="03000509000000000000" pitchFamily="65" charset="-120"/>
              <a:ea typeface="標楷體" panose="03000509000000000000" pitchFamily="65" charset="-120"/>
            </a:endParaRPr>
          </a:p>
          <a:p>
            <a:pPr marL="1044702" lvl="1" indent="-514350">
              <a:buFont typeface="+mj-ea"/>
              <a:buAutoNum type="ea1ChtPeriod"/>
            </a:pPr>
            <a:r>
              <a:rPr lang="zh-TW" altLang="en-US" sz="2400" i="0" dirty="0">
                <a:latin typeface="標楷體" panose="03000509000000000000" pitchFamily="65" charset="-120"/>
                <a:ea typeface="標楷體" panose="03000509000000000000" pitchFamily="65" charset="-120"/>
              </a:rPr>
              <a:t>伺服器</a:t>
            </a:r>
            <a:endParaRPr lang="en-US" altLang="zh-TW" sz="2400" i="0" dirty="0">
              <a:latin typeface="標楷體" panose="03000509000000000000" pitchFamily="65" charset="-120"/>
              <a:ea typeface="標楷體" panose="03000509000000000000" pitchFamily="65" charset="-120"/>
            </a:endParaRPr>
          </a:p>
          <a:p>
            <a:pPr marL="1044702" lvl="1" indent="-514350">
              <a:buFont typeface="+mj-ea"/>
              <a:buAutoNum type="ea1ChtPeriod"/>
            </a:pPr>
            <a:r>
              <a:rPr lang="zh-TW" altLang="en-US" sz="2400" i="0" dirty="0">
                <a:latin typeface="標楷體" panose="03000509000000000000" pitchFamily="65" charset="-120"/>
                <a:ea typeface="標楷體" panose="03000509000000000000" pitchFamily="65" charset="-120"/>
              </a:rPr>
              <a:t>爬蟲</a:t>
            </a:r>
            <a:endParaRPr lang="en-US" altLang="zh-TW" sz="2400" i="0" dirty="0">
              <a:latin typeface="標楷體" panose="03000509000000000000" pitchFamily="65" charset="-120"/>
              <a:ea typeface="標楷體" panose="03000509000000000000" pitchFamily="65" charset="-120"/>
            </a:endParaRPr>
          </a:p>
          <a:p>
            <a:pPr marL="1044702" lvl="1" indent="-514350">
              <a:buFont typeface="+mj-ea"/>
              <a:buAutoNum type="ea1ChtPeriod"/>
            </a:pPr>
            <a:r>
              <a:rPr lang="en-US" altLang="zh-TW" sz="2400" i="0" dirty="0" err="1">
                <a:latin typeface="標楷體" panose="03000509000000000000" pitchFamily="65" charset="-120"/>
                <a:ea typeface="標楷體" panose="03000509000000000000" pitchFamily="65" charset="-120"/>
              </a:rPr>
              <a:t>LINE_Template</a:t>
            </a:r>
            <a:r>
              <a:rPr lang="zh-TW" altLang="en-US" sz="2400" i="0" dirty="0">
                <a:latin typeface="標楷體" panose="03000509000000000000" pitchFamily="65" charset="-120"/>
                <a:ea typeface="標楷體" panose="03000509000000000000" pitchFamily="65" charset="-120"/>
              </a:rPr>
              <a:t>模板</a:t>
            </a:r>
            <a:endParaRPr lang="en-US" altLang="zh-TW" sz="2400" i="0" dirty="0">
              <a:latin typeface="標楷體" panose="03000509000000000000" pitchFamily="65" charset="-120"/>
              <a:ea typeface="標楷體" panose="03000509000000000000" pitchFamily="65" charset="-120"/>
            </a:endParaRPr>
          </a:p>
          <a:p>
            <a:pPr marL="1044702" lvl="1" indent="-514350">
              <a:buFont typeface="+mj-ea"/>
              <a:buAutoNum type="ea1ChtPeriod"/>
            </a:pPr>
            <a:r>
              <a:rPr lang="en-US" altLang="zh-TW" sz="2400" i="0" dirty="0">
                <a:latin typeface="標楷體" panose="03000509000000000000" pitchFamily="65" charset="-120"/>
                <a:ea typeface="標楷體" panose="03000509000000000000" pitchFamily="65" charset="-120"/>
              </a:rPr>
              <a:t>LINE</a:t>
            </a:r>
            <a:r>
              <a:rPr lang="zh-TW" altLang="en-US" sz="2400" i="0" dirty="0">
                <a:latin typeface="標楷體" panose="03000509000000000000" pitchFamily="65" charset="-120"/>
                <a:ea typeface="標楷體" panose="03000509000000000000" pitchFamily="65" charset="-120"/>
              </a:rPr>
              <a:t> </a:t>
            </a:r>
            <a:r>
              <a:rPr lang="en-US" altLang="zh-TW" sz="2400" i="0" dirty="0">
                <a:latin typeface="標楷體" panose="03000509000000000000" pitchFamily="65" charset="-120"/>
                <a:ea typeface="標楷體" panose="03000509000000000000" pitchFamily="65" charset="-120"/>
              </a:rPr>
              <a:t>Flex Message Simulator</a:t>
            </a:r>
          </a:p>
          <a:p>
            <a:pPr marL="1044702" lvl="1" indent="-514350">
              <a:buFont typeface="+mj-ea"/>
              <a:buAutoNum type="ea1ChtPeriod"/>
            </a:pPr>
            <a:r>
              <a:rPr lang="zh-TW" altLang="en-US" sz="2400" i="0" dirty="0">
                <a:latin typeface="標楷體" panose="03000509000000000000" pitchFamily="65" charset="-120"/>
                <a:ea typeface="標楷體" panose="03000509000000000000" pitchFamily="65" charset="-120"/>
              </a:rPr>
              <a:t>主程式</a:t>
            </a:r>
            <a:endParaRPr lang="en-US" altLang="zh-TW" sz="2400" i="0" dirty="0">
              <a:latin typeface="標楷體" panose="03000509000000000000" pitchFamily="65" charset="-120"/>
              <a:ea typeface="標楷體" panose="03000509000000000000" pitchFamily="65" charset="-120"/>
            </a:endParaRPr>
          </a:p>
          <a:p>
            <a:pPr marL="514350" indent="-514350">
              <a:buFont typeface="+mj-ea"/>
              <a:buAutoNum type="ea1ChtPeriod"/>
            </a:pPr>
            <a:r>
              <a:rPr lang="zh-TW" altLang="en-US" sz="2400" dirty="0">
                <a:latin typeface="標楷體" panose="03000509000000000000" pitchFamily="65" charset="-120"/>
                <a:ea typeface="標楷體" panose="03000509000000000000" pitchFamily="65" charset="-120"/>
              </a:rPr>
              <a:t>實驗結果</a:t>
            </a:r>
            <a:endParaRPr lang="en-US" altLang="zh-TW" sz="2400" dirty="0">
              <a:latin typeface="標楷體" panose="03000509000000000000" pitchFamily="65" charset="-120"/>
              <a:ea typeface="標楷體" panose="03000509000000000000" pitchFamily="65" charset="-120"/>
            </a:endParaRPr>
          </a:p>
          <a:p>
            <a:pPr marL="514350" indent="-514350">
              <a:buFont typeface="+mj-ea"/>
              <a:buAutoNum type="ea1ChtPeriod"/>
            </a:pPr>
            <a:r>
              <a:rPr lang="zh-TW" altLang="en-US" sz="2400" dirty="0">
                <a:latin typeface="標楷體" panose="03000509000000000000" pitchFamily="65" charset="-120"/>
                <a:ea typeface="標楷體" panose="03000509000000000000" pitchFamily="65" charset="-120"/>
              </a:rPr>
              <a:t>貢獻說明、探討</a:t>
            </a:r>
            <a:endParaRPr lang="en-US" altLang="zh-TW" sz="2400" dirty="0">
              <a:latin typeface="標楷體" panose="03000509000000000000" pitchFamily="65" charset="-120"/>
              <a:ea typeface="標楷體" panose="03000509000000000000" pitchFamily="65" charset="-120"/>
            </a:endParaRPr>
          </a:p>
          <a:p>
            <a:pPr marL="514350" indent="-514350">
              <a:buFont typeface="+mj-ea"/>
              <a:buAutoNum type="ea1ChtPeriod"/>
            </a:pPr>
            <a:r>
              <a:rPr lang="zh-TW" altLang="en-US" sz="2400" dirty="0">
                <a:latin typeface="標楷體" panose="03000509000000000000" pitchFamily="65" charset="-120"/>
                <a:ea typeface="標楷體" panose="03000509000000000000" pitchFamily="65" charset="-120"/>
              </a:rPr>
              <a:t>結論</a:t>
            </a:r>
            <a:endParaRPr lang="en-US" altLang="zh-TW" sz="2400" dirty="0">
              <a:latin typeface="標楷體" panose="03000509000000000000" pitchFamily="65" charset="-120"/>
              <a:ea typeface="標楷體" panose="03000509000000000000" pitchFamily="65" charset="-120"/>
            </a:endParaRPr>
          </a:p>
          <a:p>
            <a:pPr marL="514350" indent="-514350">
              <a:buFont typeface="+mj-ea"/>
              <a:buAutoNum type="ea1ChtPeriod"/>
            </a:pPr>
            <a:r>
              <a:rPr lang="zh-TW" altLang="en-US" sz="2400" dirty="0">
                <a:latin typeface="標楷體" panose="03000509000000000000" pitchFamily="65" charset="-120"/>
                <a:ea typeface="標楷體" panose="03000509000000000000" pitchFamily="65" charset="-120"/>
              </a:rPr>
              <a:t>參考文獻</a:t>
            </a:r>
            <a:endParaRPr lang="en-US" altLang="zh-TW" sz="2400" dirty="0">
              <a:latin typeface="標楷體" panose="03000509000000000000" pitchFamily="65" charset="-120"/>
              <a:ea typeface="標楷體" panose="03000509000000000000" pitchFamily="65" charset="-120"/>
            </a:endParaRPr>
          </a:p>
          <a:p>
            <a:pPr marL="514350" indent="-514350">
              <a:buFont typeface="+mj-ea"/>
              <a:buAutoNum type="ea1ChtPeriod"/>
            </a:pPr>
            <a:r>
              <a:rPr lang="zh-TW" altLang="en-US" sz="2400" dirty="0">
                <a:latin typeface="標楷體" panose="03000509000000000000" pitchFamily="65" charset="-120"/>
                <a:ea typeface="標楷體" panose="03000509000000000000" pitchFamily="65" charset="-120"/>
              </a:rPr>
              <a:t>附錄</a:t>
            </a:r>
            <a:endParaRPr lang="en-US" altLang="zh-TW" sz="2400" dirty="0">
              <a:latin typeface="標楷體" panose="03000509000000000000" pitchFamily="65" charset="-120"/>
              <a:ea typeface="標楷體" panose="03000509000000000000" pitchFamily="65" charset="-120"/>
            </a:endParaRPr>
          </a:p>
          <a:p>
            <a:pPr marL="514350" indent="-514350">
              <a:buFont typeface="+mj-ea"/>
              <a:buAutoNum type="ea1ChtPeriod"/>
            </a:pPr>
            <a:endParaRPr lang="en-US" altLang="zh-TW"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68F63855-C7A1-D47E-F2D2-8D793791455B}"/>
              </a:ext>
            </a:extLst>
          </p:cNvPr>
          <p:cNvSpPr>
            <a:spLocks noGrp="1"/>
          </p:cNvSpPr>
          <p:nvPr>
            <p:ph type="sldNum" sz="quarter" idx="12"/>
          </p:nvPr>
        </p:nvSpPr>
        <p:spPr/>
        <p:txBody>
          <a:bodyPr/>
          <a:lstStyle/>
          <a:p>
            <a:fld id="{1BC65992-2419-4D44-9427-78549911D87C}" type="slidenum">
              <a:rPr lang="zh-TW" altLang="en-US" smtClean="0"/>
              <a:t>3</a:t>
            </a:fld>
            <a:endParaRPr lang="zh-TW" altLang="en-US"/>
          </a:p>
        </p:txBody>
      </p:sp>
    </p:spTree>
    <p:extLst>
      <p:ext uri="{BB962C8B-B14F-4D97-AF65-F5344CB8AC3E}">
        <p14:creationId xmlns:p14="http://schemas.microsoft.com/office/powerpoint/2010/main" val="68067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9937DB-A73A-E138-FBAE-CF52A5144458}"/>
              </a:ext>
            </a:extLst>
          </p:cNvPr>
          <p:cNvSpPr>
            <a:spLocks noGrp="1"/>
          </p:cNvSpPr>
          <p:nvPr>
            <p:ph type="title"/>
          </p:nvPr>
        </p:nvSpPr>
        <p:spPr/>
        <p:txBody>
          <a:bodyPr>
            <a:normAutofit/>
          </a:bodyPr>
          <a:lstStyle/>
          <a:p>
            <a:r>
              <a:rPr lang="zh-TW" altLang="en-US" sz="4000" dirty="0">
                <a:latin typeface="標楷體" panose="03000509000000000000" pitchFamily="65" charset="-120"/>
                <a:ea typeface="標楷體" panose="03000509000000000000" pitchFamily="65" charset="-120"/>
              </a:rPr>
              <a:t>一、前言</a:t>
            </a:r>
          </a:p>
        </p:txBody>
      </p:sp>
      <p:sp>
        <p:nvSpPr>
          <p:cNvPr id="3" name="內容版面配置區 2">
            <a:extLst>
              <a:ext uri="{FF2B5EF4-FFF2-40B4-BE49-F238E27FC236}">
                <a16:creationId xmlns:a16="http://schemas.microsoft.com/office/drawing/2014/main" id="{A524EC8A-C5C0-ED84-C81A-E65630CAFA01}"/>
              </a:ext>
            </a:extLst>
          </p:cNvPr>
          <p:cNvSpPr>
            <a:spLocks noGrp="1"/>
          </p:cNvSpPr>
          <p:nvPr>
            <p:ph idx="1"/>
          </p:nvPr>
        </p:nvSpPr>
        <p:spPr>
          <a:xfrm>
            <a:off x="902904" y="1842247"/>
            <a:ext cx="4751294" cy="4025434"/>
          </a:xfrm>
        </p:spPr>
        <p:txBody>
          <a:bodyPr/>
          <a:lstStyle/>
          <a:p>
            <a:pPr marL="0" indent="0">
              <a:buNone/>
            </a:pPr>
            <a:r>
              <a:rPr lang="zh-TW" altLang="en-US" dirty="0">
                <a:latin typeface="標楷體" panose="03000509000000000000" pitchFamily="65" charset="-120"/>
                <a:ea typeface="標楷體" panose="03000509000000000000" pitchFamily="65" charset="-120"/>
              </a:rPr>
              <a:t>感謝</a:t>
            </a:r>
            <a:r>
              <a:rPr lang="en-US" altLang="zh-TW" dirty="0">
                <a:latin typeface="標楷體" panose="03000509000000000000" pitchFamily="65" charset="-120"/>
                <a:ea typeface="標楷體" panose="03000509000000000000" pitchFamily="65" charset="-120"/>
              </a:rPr>
              <a:t>:</a:t>
            </a:r>
          </a:p>
          <a:p>
            <a:pPr marL="0" indent="0">
              <a:buNone/>
            </a:pP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感謝此專題製作時，願意借給我時間，並協助我解決困難的相關人士。</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在此報告開始前，對此專題成果有興趣者可掃描</a:t>
            </a:r>
            <a:r>
              <a:rPr lang="en-US" altLang="zh-TW" dirty="0" err="1">
                <a:latin typeface="標楷體" panose="03000509000000000000" pitchFamily="65" charset="-120"/>
                <a:ea typeface="標楷體" panose="03000509000000000000" pitchFamily="65" charset="-120"/>
              </a:rPr>
              <a:t>QRCode</a:t>
            </a:r>
            <a:r>
              <a:rPr lang="zh-TW" altLang="en-US" dirty="0">
                <a:latin typeface="標楷體" panose="03000509000000000000" pitchFamily="65" charset="-120"/>
                <a:ea typeface="標楷體" panose="03000509000000000000" pitchFamily="65" charset="-120"/>
              </a:rPr>
              <a:t>，在報告同時也可以實際參與其中內容。</a:t>
            </a:r>
          </a:p>
        </p:txBody>
      </p:sp>
      <p:pic>
        <p:nvPicPr>
          <p:cNvPr id="5" name="圖片 4">
            <a:extLst>
              <a:ext uri="{FF2B5EF4-FFF2-40B4-BE49-F238E27FC236}">
                <a16:creationId xmlns:a16="http://schemas.microsoft.com/office/drawing/2014/main" id="{59B45062-B2AB-ABDE-4B29-D8BEDFF9FABA}"/>
              </a:ext>
            </a:extLst>
          </p:cNvPr>
          <p:cNvPicPr>
            <a:picLocks noChangeAspect="1"/>
          </p:cNvPicPr>
          <p:nvPr/>
        </p:nvPicPr>
        <p:blipFill>
          <a:blip r:embed="rId2"/>
          <a:stretch>
            <a:fillRect/>
          </a:stretch>
        </p:blipFill>
        <p:spPr>
          <a:xfrm>
            <a:off x="8253897" y="3914783"/>
            <a:ext cx="1933845" cy="1952898"/>
          </a:xfrm>
          <a:prstGeom prst="rect">
            <a:avLst/>
          </a:prstGeom>
        </p:spPr>
      </p:pic>
      <p:pic>
        <p:nvPicPr>
          <p:cNvPr id="7" name="圖片 6" descr="一張含有 貓, 坐, 哺乳類, 室內 的圖片&#10;&#10;自動產生的描述">
            <a:extLst>
              <a:ext uri="{FF2B5EF4-FFF2-40B4-BE49-F238E27FC236}">
                <a16:creationId xmlns:a16="http://schemas.microsoft.com/office/drawing/2014/main" id="{555B3CFD-733E-E93C-0FD8-39D88CE98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333" y="1690688"/>
            <a:ext cx="2466975" cy="1847850"/>
          </a:xfrm>
          <a:prstGeom prst="rect">
            <a:avLst/>
          </a:prstGeom>
        </p:spPr>
      </p:pic>
      <p:sp>
        <p:nvSpPr>
          <p:cNvPr id="8" name="文字方塊 7">
            <a:extLst>
              <a:ext uri="{FF2B5EF4-FFF2-40B4-BE49-F238E27FC236}">
                <a16:creationId xmlns:a16="http://schemas.microsoft.com/office/drawing/2014/main" id="{42CE0D25-203E-765F-7C60-41D0D00784CB}"/>
              </a:ext>
            </a:extLst>
          </p:cNvPr>
          <p:cNvSpPr txBox="1"/>
          <p:nvPr/>
        </p:nvSpPr>
        <p:spPr>
          <a:xfrm>
            <a:off x="7124700" y="3492500"/>
            <a:ext cx="4339650"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看到這張圖就知道這不會是太正經的報告</a:t>
            </a:r>
          </a:p>
        </p:txBody>
      </p:sp>
      <p:sp>
        <p:nvSpPr>
          <p:cNvPr id="9" name="投影片編號版面配置區 8">
            <a:extLst>
              <a:ext uri="{FF2B5EF4-FFF2-40B4-BE49-F238E27FC236}">
                <a16:creationId xmlns:a16="http://schemas.microsoft.com/office/drawing/2014/main" id="{0592747A-C004-92A1-B4B4-6874A492E122}"/>
              </a:ext>
            </a:extLst>
          </p:cNvPr>
          <p:cNvSpPr>
            <a:spLocks noGrp="1"/>
          </p:cNvSpPr>
          <p:nvPr>
            <p:ph type="sldNum" sz="quarter" idx="12"/>
          </p:nvPr>
        </p:nvSpPr>
        <p:spPr/>
        <p:txBody>
          <a:bodyPr/>
          <a:lstStyle/>
          <a:p>
            <a:fld id="{1BC65992-2419-4D44-9427-78549911D87C}" type="slidenum">
              <a:rPr lang="zh-TW" altLang="en-US" smtClean="0"/>
              <a:t>4</a:t>
            </a:fld>
            <a:endParaRPr lang="zh-TW" altLang="en-US"/>
          </a:p>
        </p:txBody>
      </p:sp>
    </p:spTree>
    <p:extLst>
      <p:ext uri="{BB962C8B-B14F-4D97-AF65-F5344CB8AC3E}">
        <p14:creationId xmlns:p14="http://schemas.microsoft.com/office/powerpoint/2010/main" val="40027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D4F7AF-4554-F691-8C40-3D64A745C97C}"/>
              </a:ext>
            </a:extLst>
          </p:cNvPr>
          <p:cNvSpPr>
            <a:spLocks noGrp="1"/>
          </p:cNvSpPr>
          <p:nvPr>
            <p:ph type="title"/>
          </p:nvPr>
        </p:nvSpPr>
        <p:spPr/>
        <p:txBody>
          <a:bodyPr>
            <a:normAutofit/>
          </a:bodyPr>
          <a:lstStyle/>
          <a:p>
            <a:r>
              <a:rPr lang="zh-TW" altLang="en-US" sz="4000" dirty="0">
                <a:latin typeface="標楷體" panose="03000509000000000000" pitchFamily="65" charset="-120"/>
                <a:ea typeface="標楷體" panose="03000509000000000000" pitchFamily="65" charset="-120"/>
              </a:rPr>
              <a:t>二、理論探討</a:t>
            </a:r>
          </a:p>
        </p:txBody>
      </p:sp>
      <p:sp>
        <p:nvSpPr>
          <p:cNvPr id="3" name="內容版面配置區 2">
            <a:extLst>
              <a:ext uri="{FF2B5EF4-FFF2-40B4-BE49-F238E27FC236}">
                <a16:creationId xmlns:a16="http://schemas.microsoft.com/office/drawing/2014/main" id="{1F7DCD97-65A2-EE19-C817-E3A1108F22D4}"/>
              </a:ext>
            </a:extLst>
          </p:cNvPr>
          <p:cNvSpPr>
            <a:spLocks noGrp="1"/>
          </p:cNvSpPr>
          <p:nvPr>
            <p:ph idx="1"/>
          </p:nvPr>
        </p:nvSpPr>
        <p:spPr/>
        <p:txBody>
          <a:bodyPr>
            <a:normAutofit/>
          </a:bodyPr>
          <a:lstStyle/>
          <a:p>
            <a:pPr marL="0" indent="0">
              <a:buNone/>
            </a:pP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因為要建構至今已有</a:t>
            </a:r>
            <a:r>
              <a:rPr lang="en-US" altLang="zh-TW" dirty="0">
                <a:latin typeface="標楷體" panose="03000509000000000000" pitchFamily="65" charset="-120"/>
                <a:ea typeface="標楷體" panose="03000509000000000000" pitchFamily="65" charset="-120"/>
              </a:rPr>
              <a:t>1008</a:t>
            </a:r>
            <a:r>
              <a:rPr lang="zh-TW" altLang="en-US" dirty="0">
                <a:latin typeface="標楷體" panose="03000509000000000000" pitchFamily="65" charset="-120"/>
                <a:ea typeface="標楷體" panose="03000509000000000000" pitchFamily="65" charset="-120"/>
              </a:rPr>
              <a:t>隻寶可夢的圖鑑是十分耗時且維護困難的事情，所幸已有整理過且資料齊全的</a:t>
            </a:r>
            <a:r>
              <a:rPr lang="en-US" altLang="zh-TW" dirty="0">
                <a:latin typeface="標楷體" panose="03000509000000000000" pitchFamily="65" charset="-120"/>
                <a:ea typeface="標楷體" panose="03000509000000000000" pitchFamily="65" charset="-120"/>
              </a:rPr>
              <a:t>Web</a:t>
            </a:r>
            <a:r>
              <a:rPr lang="zh-TW" altLang="en-US" dirty="0">
                <a:latin typeface="標楷體" panose="03000509000000000000" pitchFamily="65" charset="-120"/>
                <a:ea typeface="標楷體" panose="03000509000000000000" pitchFamily="65" charset="-120"/>
              </a:rPr>
              <a:t>圖鑑得以參考，故此專題是以此網頁與</a:t>
            </a:r>
            <a:r>
              <a:rPr lang="en-US" altLang="zh-TW" dirty="0">
                <a:latin typeface="標楷體" panose="03000509000000000000" pitchFamily="65" charset="-120"/>
                <a:ea typeface="標楷體" panose="03000509000000000000" pitchFamily="65" charset="-120"/>
              </a:rPr>
              <a:t>LINE</a:t>
            </a:r>
            <a:r>
              <a:rPr lang="zh-TW" altLang="en-US" dirty="0">
                <a:latin typeface="標楷體" panose="03000509000000000000" pitchFamily="65" charset="-120"/>
                <a:ea typeface="標楷體" panose="03000509000000000000" pitchFamily="65" charset="-120"/>
              </a:rPr>
              <a:t>平台為基礎進行實踐。</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hlinkClick r:id="rId2"/>
            </a:endParaRPr>
          </a:p>
          <a:p>
            <a:pPr marL="0" indent="0">
              <a:buNone/>
            </a:pPr>
            <a:r>
              <a:rPr lang="zh-TW" altLang="en-US" dirty="0">
                <a:latin typeface="標楷體" panose="03000509000000000000" pitchFamily="65" charset="-120"/>
                <a:ea typeface="標楷體" panose="03000509000000000000" pitchFamily="65" charset="-120"/>
                <a:hlinkClick r:id="rId2"/>
              </a:rPr>
              <a:t>神奇寶貝百科</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在</a:t>
            </a:r>
            <a:r>
              <a:rPr lang="en-US" altLang="zh-TW" dirty="0">
                <a:latin typeface="標楷體" panose="03000509000000000000" pitchFamily="65" charset="-120"/>
                <a:ea typeface="標楷體" panose="03000509000000000000" pitchFamily="65" charset="-120"/>
              </a:rPr>
              <a:t>Web</a:t>
            </a:r>
            <a:r>
              <a:rPr lang="zh-TW" altLang="en-US" dirty="0">
                <a:latin typeface="標楷體" panose="03000509000000000000" pitchFamily="65" charset="-120"/>
                <a:ea typeface="標楷體" panose="03000509000000000000" pitchFamily="65" charset="-120"/>
              </a:rPr>
              <a:t>版圖鑑的支持下，得以使用本學期所學</a:t>
            </a:r>
            <a:r>
              <a:rPr lang="en-US" altLang="zh-TW" dirty="0" err="1">
                <a:latin typeface="標楷體" panose="03000509000000000000" pitchFamily="65" charset="-120"/>
                <a:ea typeface="標楷體" panose="03000509000000000000" pitchFamily="65" charset="-120"/>
              </a:rPr>
              <a:t>BeautifulSoup</a:t>
            </a:r>
            <a:r>
              <a:rPr lang="zh-TW" altLang="en-US" dirty="0">
                <a:latin typeface="標楷體" panose="03000509000000000000" pitchFamily="65" charset="-120"/>
                <a:ea typeface="標楷體" panose="03000509000000000000" pitchFamily="65" charset="-120"/>
              </a:rPr>
              <a:t>與</a:t>
            </a:r>
            <a:r>
              <a:rPr lang="en-US" altLang="zh-TW" dirty="0">
                <a:latin typeface="標楷體" panose="03000509000000000000" pitchFamily="65" charset="-120"/>
                <a:ea typeface="標楷體" panose="03000509000000000000" pitchFamily="65" charset="-120"/>
              </a:rPr>
              <a:t>Pandas</a:t>
            </a:r>
            <a:r>
              <a:rPr lang="zh-TW" altLang="en-US" dirty="0">
                <a:latin typeface="標楷體" panose="03000509000000000000" pitchFamily="65" charset="-120"/>
                <a:ea typeface="標楷體" panose="03000509000000000000" pitchFamily="65" charset="-120"/>
              </a:rPr>
              <a:t>來爬取網頁資訊，並借力於</a:t>
            </a:r>
            <a:r>
              <a:rPr lang="en-US" altLang="zh-TW" dirty="0">
                <a:latin typeface="標楷體" panose="03000509000000000000" pitchFamily="65" charset="-120"/>
                <a:ea typeface="標楷體" panose="03000509000000000000" pitchFamily="65" charset="-120"/>
              </a:rPr>
              <a:t>LINE</a:t>
            </a:r>
            <a:r>
              <a:rPr lang="zh-TW" altLang="en-US" dirty="0">
                <a:latin typeface="標楷體" panose="03000509000000000000" pitchFamily="65" charset="-120"/>
                <a:ea typeface="標楷體" panose="03000509000000000000" pitchFamily="65" charset="-120"/>
              </a:rPr>
              <a:t>所提供的介面以及現代智慧型手機普遍擁有的聽寫輸入來達成本次目標。</a:t>
            </a:r>
          </a:p>
        </p:txBody>
      </p:sp>
      <p:sp>
        <p:nvSpPr>
          <p:cNvPr id="4" name="投影片編號版面配置區 3">
            <a:extLst>
              <a:ext uri="{FF2B5EF4-FFF2-40B4-BE49-F238E27FC236}">
                <a16:creationId xmlns:a16="http://schemas.microsoft.com/office/drawing/2014/main" id="{52D14D9A-313D-DD96-E7B0-3B17D645862A}"/>
              </a:ext>
            </a:extLst>
          </p:cNvPr>
          <p:cNvSpPr>
            <a:spLocks noGrp="1"/>
          </p:cNvSpPr>
          <p:nvPr>
            <p:ph type="sldNum" sz="quarter" idx="12"/>
          </p:nvPr>
        </p:nvSpPr>
        <p:spPr/>
        <p:txBody>
          <a:bodyPr/>
          <a:lstStyle/>
          <a:p>
            <a:fld id="{1BC65992-2419-4D44-9427-78549911D87C}" type="slidenum">
              <a:rPr lang="zh-TW" altLang="en-US" smtClean="0"/>
              <a:t>5</a:t>
            </a:fld>
            <a:endParaRPr lang="zh-TW" altLang="en-US"/>
          </a:p>
        </p:txBody>
      </p:sp>
    </p:spTree>
    <p:extLst>
      <p:ext uri="{BB962C8B-B14F-4D97-AF65-F5344CB8AC3E}">
        <p14:creationId xmlns:p14="http://schemas.microsoft.com/office/powerpoint/2010/main" val="196447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75A81D-E23C-17A0-AFFB-843760AADC8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三、專題準備</a:t>
            </a:r>
          </a:p>
        </p:txBody>
      </p:sp>
      <p:pic>
        <p:nvPicPr>
          <p:cNvPr id="5" name="內容版面配置區 4">
            <a:extLst>
              <a:ext uri="{FF2B5EF4-FFF2-40B4-BE49-F238E27FC236}">
                <a16:creationId xmlns:a16="http://schemas.microsoft.com/office/drawing/2014/main" id="{02686521-EE09-646D-60BF-C9914C740C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4600" y="2286000"/>
            <a:ext cx="4775200" cy="3581400"/>
          </a:xfrm>
        </p:spPr>
      </p:pic>
      <p:sp>
        <p:nvSpPr>
          <p:cNvPr id="6" name="文字方塊 5">
            <a:extLst>
              <a:ext uri="{FF2B5EF4-FFF2-40B4-BE49-F238E27FC236}">
                <a16:creationId xmlns:a16="http://schemas.microsoft.com/office/drawing/2014/main" id="{51B24E81-45CE-3F3D-A2B7-FFEC54BD93FC}"/>
              </a:ext>
            </a:extLst>
          </p:cNvPr>
          <p:cNvSpPr txBox="1"/>
          <p:nvPr/>
        </p:nvSpPr>
        <p:spPr>
          <a:xfrm>
            <a:off x="5191125" y="6105525"/>
            <a:ext cx="543739"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圖一</a:t>
            </a:r>
          </a:p>
        </p:txBody>
      </p:sp>
      <p:sp>
        <p:nvSpPr>
          <p:cNvPr id="7" name="投影片編號版面配置區 6">
            <a:extLst>
              <a:ext uri="{FF2B5EF4-FFF2-40B4-BE49-F238E27FC236}">
                <a16:creationId xmlns:a16="http://schemas.microsoft.com/office/drawing/2014/main" id="{CF97D9A2-C86D-8BAC-B50B-247C095A7DFA}"/>
              </a:ext>
            </a:extLst>
          </p:cNvPr>
          <p:cNvSpPr>
            <a:spLocks noGrp="1"/>
          </p:cNvSpPr>
          <p:nvPr>
            <p:ph type="sldNum" sz="quarter" idx="12"/>
          </p:nvPr>
        </p:nvSpPr>
        <p:spPr/>
        <p:txBody>
          <a:bodyPr/>
          <a:lstStyle/>
          <a:p>
            <a:fld id="{1BC65992-2419-4D44-9427-78549911D87C}" type="slidenum">
              <a:rPr lang="zh-TW" altLang="en-US" smtClean="0"/>
              <a:t>6</a:t>
            </a:fld>
            <a:endParaRPr lang="zh-TW" altLang="en-US"/>
          </a:p>
        </p:txBody>
      </p:sp>
    </p:spTree>
    <p:extLst>
      <p:ext uri="{BB962C8B-B14F-4D97-AF65-F5344CB8AC3E}">
        <p14:creationId xmlns:p14="http://schemas.microsoft.com/office/powerpoint/2010/main" val="161099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37DAAF2-1B75-CF8B-7163-97CDC0C56C07}"/>
              </a:ext>
            </a:extLst>
          </p:cNvPr>
          <p:cNvSpPr>
            <a:spLocks noGrp="1"/>
          </p:cNvSpPr>
          <p:nvPr>
            <p:ph idx="1"/>
          </p:nvPr>
        </p:nvSpPr>
        <p:spPr>
          <a:xfrm>
            <a:off x="528463" y="2723919"/>
            <a:ext cx="4977125" cy="2140312"/>
          </a:xfrm>
        </p:spPr>
        <p:txBody>
          <a:bodyPr/>
          <a:lstStyle/>
          <a:p>
            <a:pPr marL="0" indent="0">
              <a:buNone/>
            </a:pPr>
            <a:r>
              <a:rPr lang="zh-TW" altLang="en-US" dirty="0">
                <a:latin typeface="標楷體" panose="03000509000000000000" pitchFamily="65" charset="-120"/>
                <a:ea typeface="標楷體" panose="03000509000000000000" pitchFamily="65" charset="-120"/>
              </a:rPr>
              <a:t>在主程式內設定路由</a:t>
            </a:r>
            <a:r>
              <a:rPr lang="en-US" altLang="zh-TW" sz="1200" dirty="0">
                <a:latin typeface="標楷體" panose="03000509000000000000" pitchFamily="65" charset="-120"/>
                <a:ea typeface="標楷體" panose="03000509000000000000" pitchFamily="65" charset="-120"/>
              </a:rPr>
              <a:t>(</a:t>
            </a:r>
            <a:r>
              <a:rPr lang="zh-TW" altLang="en-US" sz="1200" dirty="0">
                <a:latin typeface="標楷體" panose="03000509000000000000" pitchFamily="65" charset="-120"/>
                <a:ea typeface="標楷體" panose="03000509000000000000" pitchFamily="65" charset="-120"/>
              </a:rPr>
              <a:t>圖一</a:t>
            </a:r>
            <a:r>
              <a:rPr lang="en-US" altLang="zh-TW" sz="1200"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並開啟</a:t>
            </a:r>
            <a:r>
              <a:rPr lang="en-US" altLang="zh-TW" dirty="0" err="1">
                <a:latin typeface="標楷體" panose="03000509000000000000" pitchFamily="65" charset="-120"/>
                <a:ea typeface="標楷體" panose="03000509000000000000" pitchFamily="65" charset="-120"/>
              </a:rPr>
              <a:t>ngrok</a:t>
            </a:r>
            <a:r>
              <a:rPr lang="en-US" altLang="zh-TW" sz="1200" dirty="0">
                <a:latin typeface="標楷體" panose="03000509000000000000" pitchFamily="65" charset="-120"/>
                <a:ea typeface="標楷體" panose="03000509000000000000" pitchFamily="65" charset="-120"/>
              </a:rPr>
              <a:t>(</a:t>
            </a:r>
            <a:r>
              <a:rPr lang="zh-TW" altLang="en-US" sz="1200" dirty="0">
                <a:latin typeface="標楷體" panose="03000509000000000000" pitchFamily="65" charset="-120"/>
                <a:ea typeface="標楷體" panose="03000509000000000000" pitchFamily="65" charset="-120"/>
              </a:rPr>
              <a:t>圖二</a:t>
            </a:r>
            <a:r>
              <a:rPr lang="en-US" altLang="zh-TW" sz="1200"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建立伺服器，將路徑連結</a:t>
            </a:r>
            <a:r>
              <a:rPr lang="en-US" altLang="zh-TW" dirty="0" err="1">
                <a:latin typeface="標楷體" panose="03000509000000000000" pitchFamily="65" charset="-120"/>
                <a:ea typeface="標楷體" panose="03000509000000000000" pitchFamily="65" charset="-120"/>
              </a:rPr>
              <a:t>LINEWebhook</a:t>
            </a:r>
            <a:r>
              <a:rPr lang="en-US" altLang="zh-TW" sz="1200" dirty="0">
                <a:latin typeface="標楷體" panose="03000509000000000000" pitchFamily="65" charset="-120"/>
                <a:ea typeface="標楷體" panose="03000509000000000000" pitchFamily="65" charset="-120"/>
              </a:rPr>
              <a:t>(</a:t>
            </a:r>
            <a:r>
              <a:rPr lang="zh-TW" altLang="en-US" sz="1200" dirty="0">
                <a:latin typeface="標楷體" panose="03000509000000000000" pitchFamily="65" charset="-120"/>
                <a:ea typeface="標楷體" panose="03000509000000000000" pitchFamily="65" charset="-120"/>
              </a:rPr>
              <a:t>圖三</a:t>
            </a:r>
            <a:r>
              <a:rPr lang="en-US" altLang="zh-TW" sz="1200"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並由</a:t>
            </a:r>
            <a:r>
              <a:rPr lang="en-US" altLang="zh-TW" dirty="0">
                <a:latin typeface="標楷體" panose="03000509000000000000" pitchFamily="65" charset="-120"/>
                <a:ea typeface="標楷體" panose="03000509000000000000" pitchFamily="65" charset="-120"/>
              </a:rPr>
              <a:t>LINE</a:t>
            </a:r>
            <a:r>
              <a:rPr lang="zh-TW" altLang="en-US" dirty="0">
                <a:latin typeface="標楷體" panose="03000509000000000000" pitchFamily="65" charset="-120"/>
                <a:ea typeface="標楷體" panose="03000509000000000000" pitchFamily="65" charset="-120"/>
              </a:rPr>
              <a:t>接收與回應使用者的文字訊息</a:t>
            </a:r>
            <a:r>
              <a:rPr lang="zh-TW" altLang="en-US" dirty="0"/>
              <a:t>。</a:t>
            </a:r>
          </a:p>
        </p:txBody>
      </p:sp>
      <p:pic>
        <p:nvPicPr>
          <p:cNvPr id="5" name="圖片 4">
            <a:extLst>
              <a:ext uri="{FF2B5EF4-FFF2-40B4-BE49-F238E27FC236}">
                <a16:creationId xmlns:a16="http://schemas.microsoft.com/office/drawing/2014/main" id="{A20C8CDD-9A04-9592-4891-1A52547A1ECB}"/>
              </a:ext>
            </a:extLst>
          </p:cNvPr>
          <p:cNvPicPr>
            <a:picLocks noChangeAspect="1"/>
          </p:cNvPicPr>
          <p:nvPr/>
        </p:nvPicPr>
        <p:blipFill>
          <a:blip r:embed="rId2"/>
          <a:stretch>
            <a:fillRect/>
          </a:stretch>
        </p:blipFill>
        <p:spPr>
          <a:xfrm>
            <a:off x="6787298" y="1472915"/>
            <a:ext cx="3585550" cy="1627422"/>
          </a:xfrm>
          <a:prstGeom prst="rect">
            <a:avLst/>
          </a:prstGeom>
        </p:spPr>
      </p:pic>
      <p:pic>
        <p:nvPicPr>
          <p:cNvPr id="7" name="圖片 6">
            <a:extLst>
              <a:ext uri="{FF2B5EF4-FFF2-40B4-BE49-F238E27FC236}">
                <a16:creationId xmlns:a16="http://schemas.microsoft.com/office/drawing/2014/main" id="{D797F8E7-F931-4F47-8786-7B6B0F4F4418}"/>
              </a:ext>
            </a:extLst>
          </p:cNvPr>
          <p:cNvPicPr>
            <a:picLocks noChangeAspect="1"/>
          </p:cNvPicPr>
          <p:nvPr/>
        </p:nvPicPr>
        <p:blipFill>
          <a:blip r:embed="rId3"/>
          <a:stretch>
            <a:fillRect/>
          </a:stretch>
        </p:blipFill>
        <p:spPr>
          <a:xfrm>
            <a:off x="5755908" y="3429000"/>
            <a:ext cx="5687165" cy="1670512"/>
          </a:xfrm>
          <a:prstGeom prst="rect">
            <a:avLst/>
          </a:prstGeom>
        </p:spPr>
      </p:pic>
      <p:sp>
        <p:nvSpPr>
          <p:cNvPr id="12" name="文字方塊 11">
            <a:extLst>
              <a:ext uri="{FF2B5EF4-FFF2-40B4-BE49-F238E27FC236}">
                <a16:creationId xmlns:a16="http://schemas.microsoft.com/office/drawing/2014/main" id="{C713FCE6-42C5-7D93-80EF-283341855032}"/>
              </a:ext>
            </a:extLst>
          </p:cNvPr>
          <p:cNvSpPr txBox="1"/>
          <p:nvPr/>
        </p:nvSpPr>
        <p:spPr>
          <a:xfrm>
            <a:off x="1285429" y="632563"/>
            <a:ext cx="6025744" cy="707886"/>
          </a:xfrm>
          <a:prstGeom prst="rect">
            <a:avLst/>
          </a:prstGeom>
          <a:noFill/>
        </p:spPr>
        <p:txBody>
          <a:bodyPr wrap="square" rtlCol="0">
            <a:spAutoFit/>
          </a:bodyPr>
          <a:lstStyle/>
          <a:p>
            <a:r>
              <a:rPr lang="zh-TW" altLang="en-US" sz="4000" dirty="0">
                <a:latin typeface="標楷體" panose="03000509000000000000" pitchFamily="65" charset="-120"/>
                <a:ea typeface="標楷體" panose="03000509000000000000" pitchFamily="65" charset="-120"/>
              </a:rPr>
              <a:t>伺服器</a:t>
            </a:r>
          </a:p>
        </p:txBody>
      </p:sp>
      <p:pic>
        <p:nvPicPr>
          <p:cNvPr id="14" name="圖片 13">
            <a:extLst>
              <a:ext uri="{FF2B5EF4-FFF2-40B4-BE49-F238E27FC236}">
                <a16:creationId xmlns:a16="http://schemas.microsoft.com/office/drawing/2014/main" id="{DAE48D9E-01F5-09CC-B72D-595BFB3ECE1B}"/>
              </a:ext>
            </a:extLst>
          </p:cNvPr>
          <p:cNvPicPr>
            <a:picLocks noChangeAspect="1"/>
          </p:cNvPicPr>
          <p:nvPr/>
        </p:nvPicPr>
        <p:blipFill>
          <a:blip r:embed="rId4"/>
          <a:stretch>
            <a:fillRect/>
          </a:stretch>
        </p:blipFill>
        <p:spPr>
          <a:xfrm>
            <a:off x="7033889" y="5364445"/>
            <a:ext cx="3131201" cy="807262"/>
          </a:xfrm>
          <a:prstGeom prst="rect">
            <a:avLst/>
          </a:prstGeom>
        </p:spPr>
      </p:pic>
      <p:sp>
        <p:nvSpPr>
          <p:cNvPr id="15" name="文字方塊 14">
            <a:extLst>
              <a:ext uri="{FF2B5EF4-FFF2-40B4-BE49-F238E27FC236}">
                <a16:creationId xmlns:a16="http://schemas.microsoft.com/office/drawing/2014/main" id="{F098EE79-FB08-96F8-EBE2-EDCAE142F4D0}"/>
              </a:ext>
            </a:extLst>
          </p:cNvPr>
          <p:cNvSpPr txBox="1"/>
          <p:nvPr/>
        </p:nvSpPr>
        <p:spPr>
          <a:xfrm>
            <a:off x="8247383" y="3063552"/>
            <a:ext cx="772792" cy="307777"/>
          </a:xfrm>
          <a:prstGeom prst="rect">
            <a:avLst/>
          </a:prstGeom>
          <a:noFill/>
        </p:spPr>
        <p:txBody>
          <a:bodyPr wrap="square" rtlCol="0">
            <a:spAutoFit/>
          </a:bodyPr>
          <a:lstStyle/>
          <a:p>
            <a:r>
              <a:rPr lang="zh-TW" altLang="en-US" sz="1400" dirty="0">
                <a:latin typeface="標楷體" panose="03000509000000000000" pitchFamily="65" charset="-120"/>
                <a:ea typeface="標楷體" panose="03000509000000000000" pitchFamily="65" charset="-120"/>
              </a:rPr>
              <a:t>圖二</a:t>
            </a:r>
          </a:p>
        </p:txBody>
      </p:sp>
      <p:sp>
        <p:nvSpPr>
          <p:cNvPr id="16" name="文字方塊 15">
            <a:extLst>
              <a:ext uri="{FF2B5EF4-FFF2-40B4-BE49-F238E27FC236}">
                <a16:creationId xmlns:a16="http://schemas.microsoft.com/office/drawing/2014/main" id="{87220078-8E0C-99C0-4317-C8B704EB269A}"/>
              </a:ext>
            </a:extLst>
          </p:cNvPr>
          <p:cNvSpPr txBox="1"/>
          <p:nvPr/>
        </p:nvSpPr>
        <p:spPr>
          <a:xfrm>
            <a:off x="8247383" y="5102106"/>
            <a:ext cx="557252" cy="307777"/>
          </a:xfrm>
          <a:prstGeom prst="rect">
            <a:avLst/>
          </a:prstGeom>
          <a:noFill/>
        </p:spPr>
        <p:txBody>
          <a:bodyPr wrap="square" rtlCol="0">
            <a:spAutoFit/>
          </a:bodyPr>
          <a:lstStyle/>
          <a:p>
            <a:r>
              <a:rPr lang="zh-TW" altLang="en-US" sz="1400" dirty="0">
                <a:latin typeface="標楷體" panose="03000509000000000000" pitchFamily="65" charset="-120"/>
                <a:ea typeface="標楷體" panose="03000509000000000000" pitchFamily="65" charset="-120"/>
              </a:rPr>
              <a:t>圖三</a:t>
            </a:r>
          </a:p>
        </p:txBody>
      </p:sp>
      <p:sp>
        <p:nvSpPr>
          <p:cNvPr id="17" name="文字方塊 16">
            <a:extLst>
              <a:ext uri="{FF2B5EF4-FFF2-40B4-BE49-F238E27FC236}">
                <a16:creationId xmlns:a16="http://schemas.microsoft.com/office/drawing/2014/main" id="{CD6B5B12-0894-BBA9-FBF6-23BFED98C36C}"/>
              </a:ext>
            </a:extLst>
          </p:cNvPr>
          <p:cNvSpPr txBox="1"/>
          <p:nvPr/>
        </p:nvSpPr>
        <p:spPr>
          <a:xfrm>
            <a:off x="8247383" y="6033207"/>
            <a:ext cx="695620" cy="307777"/>
          </a:xfrm>
          <a:prstGeom prst="rect">
            <a:avLst/>
          </a:prstGeom>
          <a:noFill/>
        </p:spPr>
        <p:txBody>
          <a:bodyPr wrap="square" rtlCol="0">
            <a:spAutoFit/>
          </a:bodyPr>
          <a:lstStyle/>
          <a:p>
            <a:r>
              <a:rPr lang="zh-TW" altLang="en-US" sz="1400" dirty="0">
                <a:latin typeface="標楷體" panose="03000509000000000000" pitchFamily="65" charset="-120"/>
                <a:ea typeface="標楷體" panose="03000509000000000000" pitchFamily="65" charset="-120"/>
              </a:rPr>
              <a:t>圖四</a:t>
            </a:r>
            <a:endParaRPr lang="en-US" altLang="zh-TW" sz="1400" dirty="0">
              <a:latin typeface="標楷體" panose="03000509000000000000" pitchFamily="65" charset="-120"/>
              <a:ea typeface="標楷體" panose="03000509000000000000" pitchFamily="65" charset="-120"/>
            </a:endParaRPr>
          </a:p>
        </p:txBody>
      </p:sp>
      <p:sp>
        <p:nvSpPr>
          <p:cNvPr id="18" name="投影片編號版面配置區 17">
            <a:extLst>
              <a:ext uri="{FF2B5EF4-FFF2-40B4-BE49-F238E27FC236}">
                <a16:creationId xmlns:a16="http://schemas.microsoft.com/office/drawing/2014/main" id="{B0390D4A-FF2D-8423-38BB-E2F9DE66761F}"/>
              </a:ext>
            </a:extLst>
          </p:cNvPr>
          <p:cNvSpPr>
            <a:spLocks noGrp="1"/>
          </p:cNvSpPr>
          <p:nvPr>
            <p:ph type="sldNum" sz="quarter" idx="12"/>
          </p:nvPr>
        </p:nvSpPr>
        <p:spPr/>
        <p:txBody>
          <a:bodyPr/>
          <a:lstStyle/>
          <a:p>
            <a:fld id="{1BC65992-2419-4D44-9427-78549911D87C}" type="slidenum">
              <a:rPr lang="zh-TW" altLang="en-US" smtClean="0"/>
              <a:t>7</a:t>
            </a:fld>
            <a:endParaRPr lang="zh-TW" altLang="en-US"/>
          </a:p>
        </p:txBody>
      </p:sp>
    </p:spTree>
    <p:extLst>
      <p:ext uri="{BB962C8B-B14F-4D97-AF65-F5344CB8AC3E}">
        <p14:creationId xmlns:p14="http://schemas.microsoft.com/office/powerpoint/2010/main" val="115878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3314D-123A-185E-73C8-BB3254F4E20C}"/>
              </a:ext>
            </a:extLst>
          </p:cNvPr>
          <p:cNvSpPr>
            <a:spLocks noGrp="1"/>
          </p:cNvSpPr>
          <p:nvPr>
            <p:ph type="title"/>
          </p:nvPr>
        </p:nvSpPr>
        <p:spPr/>
        <p:txBody>
          <a:bodyPr>
            <a:normAutofit/>
          </a:bodyPr>
          <a:lstStyle/>
          <a:p>
            <a:r>
              <a:rPr lang="zh-TW" altLang="en-US" sz="4000" dirty="0">
                <a:latin typeface="標楷體" panose="03000509000000000000" pitchFamily="65" charset="-120"/>
                <a:ea typeface="標楷體" panose="03000509000000000000" pitchFamily="65" charset="-120"/>
              </a:rPr>
              <a:t>爬蟲</a:t>
            </a:r>
            <a:r>
              <a:rPr lang="en-US" altLang="zh-TW" sz="4000" dirty="0">
                <a:latin typeface="標楷體" panose="03000509000000000000" pitchFamily="65" charset="-120"/>
                <a:ea typeface="標楷體" panose="03000509000000000000" pitchFamily="65" charset="-120"/>
              </a:rPr>
              <a:t>-Pandas</a:t>
            </a:r>
            <a:endParaRPr lang="zh-TW" altLang="en-US" sz="40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10CCEEE3-7B89-84E8-2099-AA8917B8A57E}"/>
              </a:ext>
            </a:extLst>
          </p:cNvPr>
          <p:cNvSpPr>
            <a:spLocks noGrp="1"/>
          </p:cNvSpPr>
          <p:nvPr>
            <p:ph idx="1"/>
          </p:nvPr>
        </p:nvSpPr>
        <p:spPr>
          <a:xfrm>
            <a:off x="838200" y="1825625"/>
            <a:ext cx="4553585" cy="4850946"/>
          </a:xfrm>
        </p:spPr>
        <p:txBody>
          <a:bodyPr/>
          <a:lstStyle/>
          <a:p>
            <a:pPr marL="0" indent="0">
              <a:buNone/>
            </a:pPr>
            <a:r>
              <a:rPr lang="zh-TW" altLang="en-US" dirty="0">
                <a:latin typeface="標楷體" panose="03000509000000000000" pitchFamily="65" charset="-120"/>
                <a:ea typeface="標楷體" panose="03000509000000000000" pitchFamily="65" charset="-120"/>
              </a:rPr>
              <a:t>首先以</a:t>
            </a:r>
            <a:r>
              <a:rPr lang="en-US" altLang="zh-TW" dirty="0">
                <a:latin typeface="標楷體" panose="03000509000000000000" pitchFamily="65" charset="-120"/>
                <a:ea typeface="標楷體" panose="03000509000000000000" pitchFamily="65" charset="-120"/>
              </a:rPr>
              <a:t>Pandas</a:t>
            </a:r>
            <a:r>
              <a:rPr lang="zh-TW" altLang="en-US" dirty="0">
                <a:latin typeface="標楷體" panose="03000509000000000000" pitchFamily="65" charset="-120"/>
                <a:ea typeface="標楷體" panose="03000509000000000000" pitchFamily="65" charset="-120"/>
              </a:rPr>
              <a:t>抓取網頁內所有可視的表格，</a:t>
            </a:r>
            <a:r>
              <a:rPr lang="en-US" altLang="zh-TW" dirty="0">
                <a:latin typeface="標楷體" panose="03000509000000000000" pitchFamily="65" charset="-120"/>
                <a:ea typeface="標楷體" panose="03000509000000000000" pitchFamily="65" charset="-120"/>
              </a:rPr>
              <a:t>Pandas</a:t>
            </a:r>
            <a:r>
              <a:rPr lang="zh-TW" altLang="en-US" dirty="0">
                <a:latin typeface="標楷體" panose="03000509000000000000" pitchFamily="65" charset="-120"/>
                <a:ea typeface="標楷體" panose="03000509000000000000" pitchFamily="65" charset="-120"/>
              </a:rPr>
              <a:t>的優點在於只要給他</a:t>
            </a:r>
            <a:r>
              <a:rPr lang="en-US" altLang="zh-TW" dirty="0" err="1">
                <a:latin typeface="標楷體" panose="03000509000000000000" pitchFamily="65" charset="-120"/>
                <a:ea typeface="標楷體" panose="03000509000000000000" pitchFamily="65" charset="-120"/>
              </a:rPr>
              <a:t>uri</a:t>
            </a:r>
            <a:r>
              <a:rPr lang="zh-TW" altLang="en-US" dirty="0">
                <a:latin typeface="標楷體" panose="03000509000000000000" pitchFamily="65" charset="-120"/>
                <a:ea typeface="標楷體" panose="03000509000000000000" pitchFamily="65" charset="-120"/>
              </a:rPr>
              <a:t>，他就會自動抓取網頁內所有</a:t>
            </a:r>
            <a:r>
              <a:rPr lang="en-US" altLang="zh-TW" dirty="0">
                <a:latin typeface="標楷體" panose="03000509000000000000" pitchFamily="65" charset="-120"/>
                <a:ea typeface="標楷體" panose="03000509000000000000" pitchFamily="65" charset="-120"/>
              </a:rPr>
              <a:t>table</a:t>
            </a:r>
            <a:r>
              <a:rPr lang="zh-TW" altLang="en-US" dirty="0">
                <a:latin typeface="標楷體" panose="03000509000000000000" pitchFamily="65" charset="-120"/>
                <a:ea typeface="標楷體" panose="03000509000000000000" pitchFamily="65" charset="-120"/>
              </a:rPr>
              <a:t>屬性的物件。</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在定義欄位後便可直接呼叫該欄位所存在的任意值。</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e.g.</a:t>
            </a:r>
            <a:r>
              <a:rPr lang="zh-TW" altLang="en-US" dirty="0">
                <a:latin typeface="標楷體" panose="03000509000000000000" pitchFamily="65" charset="-120"/>
                <a:ea typeface="標楷體" panose="03000509000000000000" pitchFamily="65" charset="-120"/>
              </a:rPr>
              <a:t>中文欄位的小火龍，</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    英文欄位的</a:t>
            </a:r>
            <a:r>
              <a:rPr lang="en-US" altLang="zh-TW" dirty="0">
                <a:latin typeface="標楷體" panose="03000509000000000000" pitchFamily="65" charset="-120"/>
                <a:ea typeface="標楷體" panose="03000509000000000000" pitchFamily="65" charset="-120"/>
              </a:rPr>
              <a:t>Charmander</a:t>
            </a:r>
            <a:r>
              <a:rPr lang="zh-TW" altLang="en-US" dirty="0">
                <a:latin typeface="標楷體" panose="03000509000000000000" pitchFamily="65" charset="-120"/>
                <a:ea typeface="標楷體" panose="03000509000000000000" pitchFamily="65" charset="-120"/>
              </a:rPr>
              <a:t>。</a:t>
            </a:r>
          </a:p>
        </p:txBody>
      </p:sp>
      <p:pic>
        <p:nvPicPr>
          <p:cNvPr id="5" name="圖片 4">
            <a:extLst>
              <a:ext uri="{FF2B5EF4-FFF2-40B4-BE49-F238E27FC236}">
                <a16:creationId xmlns:a16="http://schemas.microsoft.com/office/drawing/2014/main" id="{53A9A500-E9E4-4A18-00A6-E9F26016784E}"/>
              </a:ext>
            </a:extLst>
          </p:cNvPr>
          <p:cNvPicPr>
            <a:picLocks noChangeAspect="1"/>
          </p:cNvPicPr>
          <p:nvPr/>
        </p:nvPicPr>
        <p:blipFill>
          <a:blip r:embed="rId2"/>
          <a:stretch>
            <a:fillRect/>
          </a:stretch>
        </p:blipFill>
        <p:spPr>
          <a:xfrm>
            <a:off x="6403522" y="1873881"/>
            <a:ext cx="4553585" cy="1343212"/>
          </a:xfrm>
          <a:prstGeom prst="rect">
            <a:avLst/>
          </a:prstGeom>
        </p:spPr>
      </p:pic>
      <p:pic>
        <p:nvPicPr>
          <p:cNvPr id="7" name="圖片 6">
            <a:extLst>
              <a:ext uri="{FF2B5EF4-FFF2-40B4-BE49-F238E27FC236}">
                <a16:creationId xmlns:a16="http://schemas.microsoft.com/office/drawing/2014/main" id="{9CB8501D-D358-EC9F-969A-8A228A3FE0A6}"/>
              </a:ext>
            </a:extLst>
          </p:cNvPr>
          <p:cNvPicPr>
            <a:picLocks noChangeAspect="1"/>
          </p:cNvPicPr>
          <p:nvPr/>
        </p:nvPicPr>
        <p:blipFill>
          <a:blip r:embed="rId3"/>
          <a:stretch>
            <a:fillRect/>
          </a:stretch>
        </p:blipFill>
        <p:spPr>
          <a:xfrm>
            <a:off x="5527732" y="4001294"/>
            <a:ext cx="6087325" cy="2114845"/>
          </a:xfrm>
          <a:prstGeom prst="rect">
            <a:avLst/>
          </a:prstGeom>
        </p:spPr>
      </p:pic>
      <p:sp>
        <p:nvSpPr>
          <p:cNvPr id="8" name="文字方塊 7">
            <a:extLst>
              <a:ext uri="{FF2B5EF4-FFF2-40B4-BE49-F238E27FC236}">
                <a16:creationId xmlns:a16="http://schemas.microsoft.com/office/drawing/2014/main" id="{31CAA084-3366-9F0B-50A5-7EE2A4AF1891}"/>
              </a:ext>
            </a:extLst>
          </p:cNvPr>
          <p:cNvSpPr txBox="1"/>
          <p:nvPr/>
        </p:nvSpPr>
        <p:spPr>
          <a:xfrm>
            <a:off x="8408444" y="3345763"/>
            <a:ext cx="543739"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圖五</a:t>
            </a:r>
          </a:p>
        </p:txBody>
      </p:sp>
      <p:sp>
        <p:nvSpPr>
          <p:cNvPr id="9" name="文字方塊 8">
            <a:extLst>
              <a:ext uri="{FF2B5EF4-FFF2-40B4-BE49-F238E27FC236}">
                <a16:creationId xmlns:a16="http://schemas.microsoft.com/office/drawing/2014/main" id="{F12D8364-5BE7-6660-0DDE-0144A279B0E8}"/>
              </a:ext>
            </a:extLst>
          </p:cNvPr>
          <p:cNvSpPr txBox="1"/>
          <p:nvPr/>
        </p:nvSpPr>
        <p:spPr>
          <a:xfrm>
            <a:off x="8408444" y="6168748"/>
            <a:ext cx="543739"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圖六</a:t>
            </a:r>
          </a:p>
        </p:txBody>
      </p:sp>
      <p:sp>
        <p:nvSpPr>
          <p:cNvPr id="10" name="投影片編號版面配置區 9">
            <a:extLst>
              <a:ext uri="{FF2B5EF4-FFF2-40B4-BE49-F238E27FC236}">
                <a16:creationId xmlns:a16="http://schemas.microsoft.com/office/drawing/2014/main" id="{C7F95E39-C2B4-2542-E97F-AE21C63A0B05}"/>
              </a:ext>
            </a:extLst>
          </p:cNvPr>
          <p:cNvSpPr>
            <a:spLocks noGrp="1"/>
          </p:cNvSpPr>
          <p:nvPr>
            <p:ph type="sldNum" sz="quarter" idx="12"/>
          </p:nvPr>
        </p:nvSpPr>
        <p:spPr/>
        <p:txBody>
          <a:bodyPr/>
          <a:lstStyle/>
          <a:p>
            <a:fld id="{1BC65992-2419-4D44-9427-78549911D87C}" type="slidenum">
              <a:rPr lang="zh-TW" altLang="en-US" smtClean="0"/>
              <a:t>8</a:t>
            </a:fld>
            <a:endParaRPr lang="zh-TW" altLang="en-US"/>
          </a:p>
        </p:txBody>
      </p:sp>
    </p:spTree>
    <p:extLst>
      <p:ext uri="{BB962C8B-B14F-4D97-AF65-F5344CB8AC3E}">
        <p14:creationId xmlns:p14="http://schemas.microsoft.com/office/powerpoint/2010/main" val="237502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8FFAAF-B91D-5BC4-C728-A7F7359D3042}"/>
              </a:ext>
            </a:extLst>
          </p:cNvPr>
          <p:cNvSpPr>
            <a:spLocks noGrp="1"/>
          </p:cNvSpPr>
          <p:nvPr>
            <p:ph type="title"/>
          </p:nvPr>
        </p:nvSpPr>
        <p:spPr/>
        <p:txBody>
          <a:bodyPr>
            <a:normAutofit/>
          </a:bodyPr>
          <a:lstStyle/>
          <a:p>
            <a:r>
              <a:rPr lang="zh-TW" altLang="en-US" sz="4000" dirty="0">
                <a:latin typeface="標楷體" panose="03000509000000000000" pitchFamily="65" charset="-120"/>
                <a:ea typeface="標楷體" panose="03000509000000000000" pitchFamily="65" charset="-120"/>
              </a:rPr>
              <a:t>爬蟲</a:t>
            </a:r>
            <a:r>
              <a:rPr lang="en-US" altLang="zh-TW" sz="4000" dirty="0">
                <a:latin typeface="標楷體" panose="03000509000000000000" pitchFamily="65" charset="-120"/>
                <a:ea typeface="標楷體" panose="03000509000000000000" pitchFamily="65" charset="-120"/>
              </a:rPr>
              <a:t>-</a:t>
            </a:r>
            <a:r>
              <a:rPr lang="en-US" altLang="zh-TW" sz="4000" dirty="0" err="1">
                <a:latin typeface="標楷體" panose="03000509000000000000" pitchFamily="65" charset="-120"/>
                <a:ea typeface="標楷體" panose="03000509000000000000" pitchFamily="65" charset="-120"/>
              </a:rPr>
              <a:t>BeautifulSoup</a:t>
            </a:r>
            <a:endParaRPr lang="zh-TW" altLang="en-US" sz="40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5D7D40C4-F25A-62BE-CB89-1369832C0E6C}"/>
              </a:ext>
            </a:extLst>
          </p:cNvPr>
          <p:cNvSpPr>
            <a:spLocks noGrp="1"/>
          </p:cNvSpPr>
          <p:nvPr>
            <p:ph idx="1"/>
          </p:nvPr>
        </p:nvSpPr>
        <p:spPr>
          <a:xfrm>
            <a:off x="377372" y="2357483"/>
            <a:ext cx="5099504" cy="3386092"/>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圖片部分則是利用</a:t>
            </a:r>
            <a:r>
              <a:rPr lang="en-US" altLang="zh-TW" dirty="0">
                <a:latin typeface="標楷體" panose="03000509000000000000" pitchFamily="65" charset="-120"/>
                <a:ea typeface="標楷體" panose="03000509000000000000" pitchFamily="65" charset="-120"/>
              </a:rPr>
              <a:t>BS</a:t>
            </a:r>
            <a:r>
              <a:rPr lang="zh-TW" altLang="en-US" dirty="0">
                <a:latin typeface="標楷體" panose="03000509000000000000" pitchFamily="65" charset="-120"/>
                <a:ea typeface="標楷體" panose="03000509000000000000" pitchFamily="65" charset="-120"/>
              </a:rPr>
              <a:t>的</a:t>
            </a:r>
            <a:r>
              <a:rPr lang="en-US" altLang="zh-TW" dirty="0">
                <a:latin typeface="標楷體" panose="03000509000000000000" pitchFamily="65" charset="-120"/>
                <a:ea typeface="標楷體" panose="03000509000000000000" pitchFamily="65" charset="-120"/>
              </a:rPr>
              <a:t>find()</a:t>
            </a:r>
            <a:r>
              <a:rPr lang="zh-TW" altLang="en-US" dirty="0">
                <a:latin typeface="標楷體" panose="03000509000000000000" pitchFamily="65" charset="-120"/>
                <a:ea typeface="標楷體" panose="03000509000000000000" pitchFamily="65" charset="-120"/>
              </a:rPr>
              <a:t>直接</a:t>
            </a:r>
            <a:r>
              <a:rPr lang="en-US" altLang="zh-TW" dirty="0">
                <a:latin typeface="標楷體" panose="03000509000000000000" pitchFamily="65" charset="-120"/>
                <a:ea typeface="標楷體" panose="03000509000000000000" pitchFamily="65" charset="-120"/>
              </a:rPr>
              <a:t>target</a:t>
            </a:r>
            <a:r>
              <a:rPr lang="zh-TW" altLang="en-US" dirty="0">
                <a:latin typeface="標楷體" panose="03000509000000000000" pitchFamily="65" charset="-120"/>
                <a:ea typeface="標楷體" panose="03000509000000000000" pitchFamily="65" charset="-120"/>
              </a:rPr>
              <a:t>需要的目標</a:t>
            </a:r>
            <a:r>
              <a:rPr lang="en-US" altLang="zh-TW" dirty="0" err="1">
                <a:latin typeface="標楷體" panose="03000509000000000000" pitchFamily="65" charset="-120"/>
                <a:ea typeface="標楷體" panose="03000509000000000000" pitchFamily="65" charset="-120"/>
              </a:rPr>
              <a:t>img</a:t>
            </a:r>
            <a:r>
              <a:rPr lang="zh-TW" altLang="en-US" dirty="0">
                <a:latin typeface="標楷體" panose="03000509000000000000" pitchFamily="65" charset="-120"/>
                <a:ea typeface="標楷體" panose="03000509000000000000" pitchFamily="65" charset="-120"/>
              </a:rPr>
              <a:t>資源</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由</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圖八</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可以得知此網頁的圖片可用</a:t>
            </a:r>
            <a:r>
              <a:rPr lang="en-US" altLang="zh-TW" dirty="0">
                <a:latin typeface="標楷體" panose="03000509000000000000" pitchFamily="65" charset="-120"/>
                <a:ea typeface="標楷體" panose="03000509000000000000" pitchFamily="65" charset="-120"/>
              </a:rPr>
              <a:t>target</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{alt} </a:t>
            </a:r>
            <a:r>
              <a:rPr lang="zh-TW" altLang="en-US" dirty="0">
                <a:latin typeface="標楷體" panose="03000509000000000000" pitchFamily="65" charset="-120"/>
                <a:ea typeface="標楷體" panose="03000509000000000000" pitchFamily="65" charset="-120"/>
              </a:rPr>
              <a:t>輕易獲取。</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alt = =</a:t>
            </a:r>
            <a:r>
              <a:rPr lang="zh-TW" altLang="en-US" dirty="0">
                <a:latin typeface="標楷體" panose="03000509000000000000" pitchFamily="65" charset="-120"/>
                <a:ea typeface="標楷體" panose="03000509000000000000" pitchFamily="65" charset="-120"/>
              </a:rPr>
              <a:t>編號</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英文名稱</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png</a:t>
            </a: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2EF7D2B8-CB01-B271-9105-BBA1F996533B}"/>
              </a:ext>
            </a:extLst>
          </p:cNvPr>
          <p:cNvPicPr>
            <a:picLocks noChangeAspect="1"/>
          </p:cNvPicPr>
          <p:nvPr/>
        </p:nvPicPr>
        <p:blipFill>
          <a:blip r:embed="rId2"/>
          <a:stretch>
            <a:fillRect/>
          </a:stretch>
        </p:blipFill>
        <p:spPr>
          <a:xfrm>
            <a:off x="6447191" y="1690688"/>
            <a:ext cx="4667901" cy="1314633"/>
          </a:xfrm>
          <a:prstGeom prst="rect">
            <a:avLst/>
          </a:prstGeom>
        </p:spPr>
      </p:pic>
      <p:pic>
        <p:nvPicPr>
          <p:cNvPr id="7" name="圖片 6">
            <a:extLst>
              <a:ext uri="{FF2B5EF4-FFF2-40B4-BE49-F238E27FC236}">
                <a16:creationId xmlns:a16="http://schemas.microsoft.com/office/drawing/2014/main" id="{60416712-B06F-E01C-F29B-8BF06C248134}"/>
              </a:ext>
            </a:extLst>
          </p:cNvPr>
          <p:cNvPicPr>
            <a:picLocks noChangeAspect="1"/>
          </p:cNvPicPr>
          <p:nvPr/>
        </p:nvPicPr>
        <p:blipFill>
          <a:blip r:embed="rId3"/>
          <a:stretch>
            <a:fillRect/>
          </a:stretch>
        </p:blipFill>
        <p:spPr>
          <a:xfrm>
            <a:off x="5921828" y="3776752"/>
            <a:ext cx="6074580" cy="2109487"/>
          </a:xfrm>
          <a:prstGeom prst="rect">
            <a:avLst/>
          </a:prstGeom>
        </p:spPr>
      </p:pic>
      <p:sp>
        <p:nvSpPr>
          <p:cNvPr id="8" name="文字方塊 7">
            <a:extLst>
              <a:ext uri="{FF2B5EF4-FFF2-40B4-BE49-F238E27FC236}">
                <a16:creationId xmlns:a16="http://schemas.microsoft.com/office/drawing/2014/main" id="{CBBBB693-10FF-77AC-8484-E8AA57171591}"/>
              </a:ext>
            </a:extLst>
          </p:cNvPr>
          <p:cNvSpPr txBox="1"/>
          <p:nvPr/>
        </p:nvSpPr>
        <p:spPr>
          <a:xfrm>
            <a:off x="8509271" y="3083259"/>
            <a:ext cx="543739"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圖七</a:t>
            </a:r>
          </a:p>
        </p:txBody>
      </p:sp>
      <p:sp>
        <p:nvSpPr>
          <p:cNvPr id="9" name="文字方塊 8">
            <a:extLst>
              <a:ext uri="{FF2B5EF4-FFF2-40B4-BE49-F238E27FC236}">
                <a16:creationId xmlns:a16="http://schemas.microsoft.com/office/drawing/2014/main" id="{F243DC87-1DDC-1992-63A9-09EF73E20854}"/>
              </a:ext>
            </a:extLst>
          </p:cNvPr>
          <p:cNvSpPr txBox="1"/>
          <p:nvPr/>
        </p:nvSpPr>
        <p:spPr>
          <a:xfrm>
            <a:off x="8509271" y="5964178"/>
            <a:ext cx="543739" cy="307777"/>
          </a:xfrm>
          <a:prstGeom prst="rect">
            <a:avLst/>
          </a:prstGeom>
          <a:noFill/>
        </p:spPr>
        <p:txBody>
          <a:bodyPr wrap="none" rtlCol="0">
            <a:spAutoFit/>
          </a:bodyPr>
          <a:lstStyle/>
          <a:p>
            <a:r>
              <a:rPr lang="zh-TW" altLang="en-US" sz="1400" dirty="0">
                <a:latin typeface="標楷體" panose="03000509000000000000" pitchFamily="65" charset="-120"/>
                <a:ea typeface="標楷體" panose="03000509000000000000" pitchFamily="65" charset="-120"/>
              </a:rPr>
              <a:t>圖八</a:t>
            </a:r>
          </a:p>
        </p:txBody>
      </p:sp>
      <p:sp>
        <p:nvSpPr>
          <p:cNvPr id="10" name="投影片編號版面配置區 9">
            <a:extLst>
              <a:ext uri="{FF2B5EF4-FFF2-40B4-BE49-F238E27FC236}">
                <a16:creationId xmlns:a16="http://schemas.microsoft.com/office/drawing/2014/main" id="{942BA3F4-F6C6-F34E-956D-59E0AEEA38BF}"/>
              </a:ext>
            </a:extLst>
          </p:cNvPr>
          <p:cNvSpPr>
            <a:spLocks noGrp="1"/>
          </p:cNvSpPr>
          <p:nvPr>
            <p:ph type="sldNum" sz="quarter" idx="12"/>
          </p:nvPr>
        </p:nvSpPr>
        <p:spPr/>
        <p:txBody>
          <a:bodyPr/>
          <a:lstStyle/>
          <a:p>
            <a:fld id="{1BC65992-2419-4D44-9427-78549911D87C}" type="slidenum">
              <a:rPr lang="zh-TW" altLang="en-US" smtClean="0"/>
              <a:t>9</a:t>
            </a:fld>
            <a:endParaRPr lang="zh-TW" altLang="en-US"/>
          </a:p>
        </p:txBody>
      </p:sp>
    </p:spTree>
    <p:extLst>
      <p:ext uri="{BB962C8B-B14F-4D97-AF65-F5344CB8AC3E}">
        <p14:creationId xmlns:p14="http://schemas.microsoft.com/office/powerpoint/2010/main" val="1114378492"/>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204</TotalTime>
  <Words>1168</Words>
  <Application>Microsoft Office PowerPoint</Application>
  <PresentationFormat>寬螢幕</PresentationFormat>
  <Paragraphs>134</Paragraphs>
  <Slides>20</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標楷體</vt:lpstr>
      <vt:lpstr>Arial</vt:lpstr>
      <vt:lpstr>Calibri</vt:lpstr>
      <vt:lpstr>Franklin Gothic Book</vt:lpstr>
      <vt:lpstr>裁剪</vt:lpstr>
      <vt:lpstr>現代程式語言期末專題  寶可夢圖鑑 (LineBot實踐)</vt:lpstr>
      <vt:lpstr>摘要</vt:lpstr>
      <vt:lpstr>目錄</vt:lpstr>
      <vt:lpstr>一、前言</vt:lpstr>
      <vt:lpstr>二、理論探討</vt:lpstr>
      <vt:lpstr>三、專題準備</vt:lpstr>
      <vt:lpstr>PowerPoint 簡報</vt:lpstr>
      <vt:lpstr>爬蟲-Pandas</vt:lpstr>
      <vt:lpstr>爬蟲-BeautifulSoup</vt:lpstr>
      <vt:lpstr>LINE_Template模板</vt:lpstr>
      <vt:lpstr>LINE Flex Message Simulator</vt:lpstr>
      <vt:lpstr>主程式:判斷文字</vt:lpstr>
      <vt:lpstr>主程式:搜索</vt:lpstr>
      <vt:lpstr>四、實驗結果</vt:lpstr>
      <vt:lpstr>五、探討</vt:lpstr>
      <vt:lpstr>六、結論</vt:lpstr>
      <vt:lpstr>七、參考文獻</vt:lpstr>
      <vt:lpstr>附錄</vt:lpstr>
      <vt:lpstr>附錄</vt:lpstr>
      <vt:lpstr>報告結束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現代程式語言期末專題  寶可夢圖鑑 (LineBot實踐)</dc:title>
  <dc:creator>冠恩 陳</dc:creator>
  <cp:lastModifiedBy>冠恩 陳</cp:lastModifiedBy>
  <cp:revision>1</cp:revision>
  <dcterms:created xsi:type="dcterms:W3CDTF">2022-12-22T11:16:47Z</dcterms:created>
  <dcterms:modified xsi:type="dcterms:W3CDTF">2022-12-22T14:40:49Z</dcterms:modified>
</cp:coreProperties>
</file>