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490" r:id="rId2"/>
    <p:sldId id="491" r:id="rId3"/>
    <p:sldId id="506" r:id="rId4"/>
    <p:sldId id="492" r:id="rId5"/>
    <p:sldId id="495" r:id="rId6"/>
    <p:sldId id="494" r:id="rId7"/>
    <p:sldId id="493" r:id="rId8"/>
    <p:sldId id="497" r:id="rId9"/>
    <p:sldId id="496" r:id="rId10"/>
    <p:sldId id="498" r:id="rId11"/>
    <p:sldId id="503" r:id="rId12"/>
    <p:sldId id="499" r:id="rId13"/>
    <p:sldId id="502" r:id="rId14"/>
    <p:sldId id="501" r:id="rId15"/>
    <p:sldId id="500" r:id="rId16"/>
    <p:sldId id="504" r:id="rId17"/>
    <p:sldId id="505" r:id="rId18"/>
    <p:sldId id="558" r:id="rId19"/>
    <p:sldId id="557" r:id="rId20"/>
    <p:sldId id="509" r:id="rId21"/>
    <p:sldId id="510" r:id="rId22"/>
    <p:sldId id="511" r:id="rId23"/>
    <p:sldId id="508" r:id="rId24"/>
    <p:sldId id="512" r:id="rId25"/>
    <p:sldId id="518" r:id="rId26"/>
    <p:sldId id="559" r:id="rId27"/>
    <p:sldId id="521" r:id="rId28"/>
    <p:sldId id="522" r:id="rId29"/>
    <p:sldId id="519" r:id="rId30"/>
    <p:sldId id="523" r:id="rId31"/>
    <p:sldId id="524" r:id="rId32"/>
    <p:sldId id="516" r:id="rId33"/>
    <p:sldId id="517" r:id="rId34"/>
    <p:sldId id="513" r:id="rId35"/>
    <p:sldId id="514" r:id="rId36"/>
    <p:sldId id="528" r:id="rId37"/>
    <p:sldId id="526" r:id="rId38"/>
    <p:sldId id="527" r:id="rId39"/>
    <p:sldId id="529" r:id="rId40"/>
    <p:sldId id="531" r:id="rId41"/>
    <p:sldId id="532" r:id="rId42"/>
    <p:sldId id="530" r:id="rId43"/>
    <p:sldId id="533" r:id="rId44"/>
    <p:sldId id="534" r:id="rId45"/>
    <p:sldId id="536" r:id="rId46"/>
    <p:sldId id="535" r:id="rId47"/>
    <p:sldId id="555" r:id="rId48"/>
    <p:sldId id="556" r:id="rId49"/>
    <p:sldId id="538" r:id="rId50"/>
    <p:sldId id="553" r:id="rId51"/>
    <p:sldId id="552" r:id="rId52"/>
    <p:sldId id="551" r:id="rId53"/>
    <p:sldId id="554" r:id="rId54"/>
    <p:sldId id="540" r:id="rId55"/>
    <p:sldId id="541" r:id="rId56"/>
    <p:sldId id="539" r:id="rId57"/>
    <p:sldId id="544" r:id="rId58"/>
    <p:sldId id="545" r:id="rId59"/>
    <p:sldId id="543" r:id="rId60"/>
    <p:sldId id="542" r:id="rId61"/>
    <p:sldId id="546" r:id="rId62"/>
    <p:sldId id="547" r:id="rId63"/>
    <p:sldId id="548" r:id="rId64"/>
    <p:sldId id="549" r:id="rId65"/>
    <p:sldId id="550" r:id="rId66"/>
    <p:sldId id="515" r:id="rId67"/>
    <p:sldId id="325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8397A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311" autoAdjust="0"/>
  </p:normalViewPr>
  <p:slideViewPr>
    <p:cSldViewPr snapToGrid="0">
      <p:cViewPr varScale="1">
        <p:scale>
          <a:sx n="99" d="100"/>
          <a:sy n="99" d="100"/>
        </p:scale>
        <p:origin x="682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D4697-AF74-45FD-9683-24626C454E0D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456F4-F4CB-4FAE-AF04-8C8CE9C1D62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242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56F4-F4CB-4FAE-AF04-8C8CE9C1D621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6031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56F4-F4CB-4FAE-AF04-8C8CE9C1D621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2574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56F4-F4CB-4FAE-AF04-8C8CE9C1D621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960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56F4-F4CB-4FAE-AF04-8C8CE9C1D621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284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56F4-F4CB-4FAE-AF04-8C8CE9C1D621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929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56F4-F4CB-4FAE-AF04-8C8CE9C1D621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455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56F4-F4CB-4FAE-AF04-8C8CE9C1D621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135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56F4-F4CB-4FAE-AF04-8C8CE9C1D621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405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56F4-F4CB-4FAE-AF04-8C8CE9C1D621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6269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56F4-F4CB-4FAE-AF04-8C8CE9C1D621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914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0456F4-F4CB-4FAE-AF04-8C8CE9C1D621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19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70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85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581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017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01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6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151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778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274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4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E730-7BD9-4A37-9DC7-A120D2679672}" type="datetimeFigureOut">
              <a:rPr lang="en-SG" smtClean="0"/>
              <a:t>23/1/2025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EE37-EA21-42D9-ACB6-CA16283D45F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8328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recursion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recursion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hyperlink" Target="https://visualgo.net/en/recursion" TargetMode="Externa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60.png"/><Relationship Id="rId7" Type="http://schemas.openxmlformats.org/officeDocument/2006/relationships/image" Target="../media/image59.png"/><Relationship Id="rId12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5" Type="http://schemas.openxmlformats.org/officeDocument/2006/relationships/hyperlink" Target="https://visualgo.net/en/recursion" TargetMode="Externa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6.png"/><Relationship Id="rId3" Type="http://schemas.openxmlformats.org/officeDocument/2006/relationships/image" Target="../media/image60.png"/><Relationship Id="rId21" Type="http://schemas.openxmlformats.org/officeDocument/2006/relationships/image" Target="../media/image81.png"/><Relationship Id="rId34" Type="http://schemas.openxmlformats.org/officeDocument/2006/relationships/image" Target="../media/image94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5.png"/><Relationship Id="rId33" Type="http://schemas.openxmlformats.org/officeDocument/2006/relationships/image" Target="../media/image93.png"/><Relationship Id="rId2" Type="http://schemas.openxmlformats.org/officeDocument/2006/relationships/image" Target="../media/image55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70.png"/><Relationship Id="rId24" Type="http://schemas.openxmlformats.org/officeDocument/2006/relationships/image" Target="../media/image84.png"/><Relationship Id="rId32" Type="http://schemas.openxmlformats.org/officeDocument/2006/relationships/image" Target="../media/image92.png"/><Relationship Id="rId5" Type="http://schemas.openxmlformats.org/officeDocument/2006/relationships/hyperlink" Target="https://visualgo.net/en/recursion" TargetMode="External"/><Relationship Id="rId15" Type="http://schemas.openxmlformats.org/officeDocument/2006/relationships/image" Target="../media/image74.png"/><Relationship Id="rId23" Type="http://schemas.openxmlformats.org/officeDocument/2006/relationships/image" Target="../media/image83.png"/><Relationship Id="rId28" Type="http://schemas.openxmlformats.org/officeDocument/2006/relationships/image" Target="../media/image88.png"/><Relationship Id="rId36" Type="http://schemas.openxmlformats.org/officeDocument/2006/relationships/image" Target="../media/image95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31" Type="http://schemas.openxmlformats.org/officeDocument/2006/relationships/image" Target="../media/image91.png"/><Relationship Id="rId4" Type="http://schemas.openxmlformats.org/officeDocument/2006/relationships/image" Target="../media/image61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2.png"/><Relationship Id="rId27" Type="http://schemas.openxmlformats.org/officeDocument/2006/relationships/image" Target="../media/image87.png"/><Relationship Id="rId30" Type="http://schemas.openxmlformats.org/officeDocument/2006/relationships/image" Target="../media/image90.png"/><Relationship Id="rId35" Type="http://schemas.openxmlformats.org/officeDocument/2006/relationships/image" Target="../media/image66.png"/><Relationship Id="rId8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7.png"/><Relationship Id="rId39" Type="http://schemas.openxmlformats.org/officeDocument/2006/relationships/image" Target="../media/image101.png"/><Relationship Id="rId21" Type="http://schemas.openxmlformats.org/officeDocument/2006/relationships/image" Target="../media/image82.png"/><Relationship Id="rId34" Type="http://schemas.openxmlformats.org/officeDocument/2006/relationships/image" Target="../media/image96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100.png"/><Relationship Id="rId2" Type="http://schemas.openxmlformats.org/officeDocument/2006/relationships/image" Target="../media/image55.png"/><Relationship Id="rId16" Type="http://schemas.openxmlformats.org/officeDocument/2006/relationships/image" Target="../media/image76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1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9.png"/><Relationship Id="rId5" Type="http://schemas.openxmlformats.org/officeDocument/2006/relationships/hyperlink" Target="https://visualgo.net/en/recursion" TargetMode="External"/><Relationship Id="rId15" Type="http://schemas.openxmlformats.org/officeDocument/2006/relationships/image" Target="../media/image75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31" Type="http://schemas.openxmlformats.org/officeDocument/2006/relationships/image" Target="../media/image92.png"/><Relationship Id="rId4" Type="http://schemas.openxmlformats.org/officeDocument/2006/relationships/image" Target="../media/image61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7.png"/><Relationship Id="rId8" Type="http://schemas.openxmlformats.org/officeDocument/2006/relationships/image" Target="../media/image68.png"/><Relationship Id="rId3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26" Type="http://schemas.openxmlformats.org/officeDocument/2006/relationships/image" Target="../media/image87.png"/><Relationship Id="rId39" Type="http://schemas.openxmlformats.org/officeDocument/2006/relationships/image" Target="../media/image102.png"/><Relationship Id="rId21" Type="http://schemas.openxmlformats.org/officeDocument/2006/relationships/image" Target="../media/image82.png"/><Relationship Id="rId34" Type="http://schemas.openxmlformats.org/officeDocument/2006/relationships/image" Target="../media/image96.png"/><Relationship Id="rId42" Type="http://schemas.openxmlformats.org/officeDocument/2006/relationships/image" Target="../media/image104.png"/><Relationship Id="rId7" Type="http://schemas.openxmlformats.org/officeDocument/2006/relationships/image" Target="../media/image67.png"/><Relationship Id="rId2" Type="http://schemas.openxmlformats.org/officeDocument/2006/relationships/image" Target="../media/image55.png"/><Relationship Id="rId16" Type="http://schemas.openxmlformats.org/officeDocument/2006/relationships/image" Target="../media/image76.png"/><Relationship Id="rId20" Type="http://schemas.openxmlformats.org/officeDocument/2006/relationships/image" Target="../media/image81.png"/><Relationship Id="rId29" Type="http://schemas.openxmlformats.org/officeDocument/2006/relationships/image" Target="../media/image90.png"/><Relationship Id="rId41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71.png"/><Relationship Id="rId24" Type="http://schemas.openxmlformats.org/officeDocument/2006/relationships/image" Target="../media/image85.png"/><Relationship Id="rId32" Type="http://schemas.openxmlformats.org/officeDocument/2006/relationships/image" Target="../media/image93.png"/><Relationship Id="rId37" Type="http://schemas.openxmlformats.org/officeDocument/2006/relationships/image" Target="../media/image99.png"/><Relationship Id="rId40" Type="http://schemas.openxmlformats.org/officeDocument/2006/relationships/image" Target="../media/image103.png"/><Relationship Id="rId5" Type="http://schemas.openxmlformats.org/officeDocument/2006/relationships/hyperlink" Target="https://visualgo.net/en/recursion" TargetMode="External"/><Relationship Id="rId15" Type="http://schemas.openxmlformats.org/officeDocument/2006/relationships/image" Target="../media/image75.png"/><Relationship Id="rId23" Type="http://schemas.openxmlformats.org/officeDocument/2006/relationships/image" Target="../media/image84.png"/><Relationship Id="rId28" Type="http://schemas.openxmlformats.org/officeDocument/2006/relationships/image" Target="../media/image89.png"/><Relationship Id="rId36" Type="http://schemas.openxmlformats.org/officeDocument/2006/relationships/image" Target="../media/image98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31" Type="http://schemas.openxmlformats.org/officeDocument/2006/relationships/image" Target="../media/image92.png"/><Relationship Id="rId4" Type="http://schemas.openxmlformats.org/officeDocument/2006/relationships/image" Target="../media/image61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Relationship Id="rId30" Type="http://schemas.openxmlformats.org/officeDocument/2006/relationships/image" Target="../media/image91.png"/><Relationship Id="rId35" Type="http://schemas.openxmlformats.org/officeDocument/2006/relationships/image" Target="../media/image97.png"/><Relationship Id="rId8" Type="http://schemas.openxmlformats.org/officeDocument/2006/relationships/image" Target="../media/image68.png"/><Relationship Id="rId3" Type="http://schemas.openxmlformats.org/officeDocument/2006/relationships/image" Target="../media/image6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6.png"/><Relationship Id="rId33" Type="http://schemas.openxmlformats.org/officeDocument/2006/relationships/image" Target="../media/image94.png"/><Relationship Id="rId38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image" Target="../media/image106.png"/><Relationship Id="rId16" Type="http://schemas.openxmlformats.org/officeDocument/2006/relationships/hyperlink" Target="https://visualgo.net/en/recursion?example=Quick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40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nald_Knuth" TargetMode="External"/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39" Type="http://schemas.openxmlformats.org/officeDocument/2006/relationships/image" Target="../media/image161.png"/><Relationship Id="rId21" Type="http://schemas.openxmlformats.org/officeDocument/2006/relationships/image" Target="../media/image143.png"/><Relationship Id="rId34" Type="http://schemas.openxmlformats.org/officeDocument/2006/relationships/image" Target="../media/image156.png"/><Relationship Id="rId7" Type="http://schemas.openxmlformats.org/officeDocument/2006/relationships/image" Target="../media/image129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29" Type="http://schemas.openxmlformats.org/officeDocument/2006/relationships/image" Target="../media/image151.png"/><Relationship Id="rId41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40" Type="http://schemas.openxmlformats.org/officeDocument/2006/relationships/image" Target="../media/image162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31" Type="http://schemas.openxmlformats.org/officeDocument/2006/relationships/image" Target="../media/image153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1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11" Type="http://schemas.openxmlformats.org/officeDocument/2006/relationships/image" Target="../media/image168.png"/><Relationship Id="rId5" Type="http://schemas.openxmlformats.org/officeDocument/2006/relationships/image" Target="../media/image173.png"/><Relationship Id="rId10" Type="http://schemas.openxmlformats.org/officeDocument/2006/relationships/image" Target="../media/image175.png"/><Relationship Id="rId4" Type="http://schemas.openxmlformats.org/officeDocument/2006/relationships/image" Target="../media/image172.png"/><Relationship Id="rId9" Type="http://schemas.openxmlformats.org/officeDocument/2006/relationships/image" Target="../media/image17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5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hyperlink" Target="https://visualgo.net/en/recursion?example=MT1L2" TargetMode="External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68.png"/><Relationship Id="rId5" Type="http://schemas.openxmlformats.org/officeDocument/2006/relationships/image" Target="../media/image179.png"/><Relationship Id="rId10" Type="http://schemas.openxmlformats.org/officeDocument/2006/relationships/image" Target="../media/image184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5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hyperlink" Target="https://visualgo.net/en/recursion?example=MT1L2" TargetMode="External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68.png"/><Relationship Id="rId5" Type="http://schemas.openxmlformats.org/officeDocument/2006/relationships/image" Target="../media/image179.png"/><Relationship Id="rId10" Type="http://schemas.openxmlformats.org/officeDocument/2006/relationships/image" Target="../media/image186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0" Type="http://schemas.openxmlformats.org/officeDocument/2006/relationships/hyperlink" Target="https://visualgo.net/en/recursion?example=MT1L2" TargetMode="External"/><Relationship Id="rId4" Type="http://schemas.openxmlformats.org/officeDocument/2006/relationships/image" Target="../media/image178.png"/><Relationship Id="rId9" Type="http://schemas.openxmlformats.org/officeDocument/2006/relationships/image" Target="../media/image18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5.png"/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12" Type="http://schemas.openxmlformats.org/officeDocument/2006/relationships/hyperlink" Target="https://visualgo.net/en/recursion?example=MT1L2" TargetMode="External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68.png"/><Relationship Id="rId5" Type="http://schemas.openxmlformats.org/officeDocument/2006/relationships/image" Target="../media/image179.png"/><Relationship Id="rId10" Type="http://schemas.openxmlformats.org/officeDocument/2006/relationships/image" Target="../media/image189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3" Type="http://schemas.openxmlformats.org/officeDocument/2006/relationships/image" Target="../media/image1920.png"/><Relationship Id="rId7" Type="http://schemas.openxmlformats.org/officeDocument/2006/relationships/image" Target="../media/image196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10" Type="http://schemas.openxmlformats.org/officeDocument/2006/relationships/image" Target="../media/image199.png"/><Relationship Id="rId4" Type="http://schemas.openxmlformats.org/officeDocument/2006/relationships/image" Target="../media/image1930.png"/><Relationship Id="rId9" Type="http://schemas.openxmlformats.org/officeDocument/2006/relationships/image" Target="../media/image19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mode=Merge" TargetMode="Externa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9" Type="http://schemas.openxmlformats.org/officeDocument/2006/relationships/image" Target="../media/image237.png"/><Relationship Id="rId21" Type="http://schemas.openxmlformats.org/officeDocument/2006/relationships/image" Target="../media/image219.png"/><Relationship Id="rId34" Type="http://schemas.openxmlformats.org/officeDocument/2006/relationships/image" Target="../media/image232.png"/><Relationship Id="rId42" Type="http://schemas.openxmlformats.org/officeDocument/2006/relationships/image" Target="../media/image261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29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30.png"/><Relationship Id="rId37" Type="http://schemas.openxmlformats.org/officeDocument/2006/relationships/image" Target="../media/image235.png"/><Relationship Id="rId40" Type="http://schemas.openxmlformats.org/officeDocument/2006/relationships/image" Target="../media/image238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226.png"/><Relationship Id="rId36" Type="http://schemas.openxmlformats.org/officeDocument/2006/relationships/image" Target="../media/image234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29.png"/><Relationship Id="rId44" Type="http://schemas.openxmlformats.org/officeDocument/2006/relationships/image" Target="../media/image263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8.png"/><Relationship Id="rId35" Type="http://schemas.openxmlformats.org/officeDocument/2006/relationships/image" Target="../media/image233.png"/><Relationship Id="rId43" Type="http://schemas.openxmlformats.org/officeDocument/2006/relationships/image" Target="../media/image262.png"/><Relationship Id="rId8" Type="http://schemas.openxmlformats.org/officeDocument/2006/relationships/image" Target="../media/image206.png"/><Relationship Id="rId3" Type="http://schemas.openxmlformats.org/officeDocument/2006/relationships/image" Target="../media/image201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33" Type="http://schemas.openxmlformats.org/officeDocument/2006/relationships/image" Target="../media/image231.png"/><Relationship Id="rId38" Type="http://schemas.openxmlformats.org/officeDocument/2006/relationships/image" Target="../media/image236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9" Type="http://schemas.openxmlformats.org/officeDocument/2006/relationships/image" Target="../media/image237.png"/><Relationship Id="rId21" Type="http://schemas.openxmlformats.org/officeDocument/2006/relationships/image" Target="../media/image219.png"/><Relationship Id="rId34" Type="http://schemas.openxmlformats.org/officeDocument/2006/relationships/image" Target="../media/image232.png"/><Relationship Id="rId42" Type="http://schemas.openxmlformats.org/officeDocument/2006/relationships/image" Target="../media/image261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29" Type="http://schemas.openxmlformats.org/officeDocument/2006/relationships/image" Target="../media/image227.png"/><Relationship Id="rId41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30.png"/><Relationship Id="rId37" Type="http://schemas.openxmlformats.org/officeDocument/2006/relationships/image" Target="../media/image235.png"/><Relationship Id="rId40" Type="http://schemas.openxmlformats.org/officeDocument/2006/relationships/image" Target="../media/image238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226.png"/><Relationship Id="rId36" Type="http://schemas.openxmlformats.org/officeDocument/2006/relationships/image" Target="../media/image234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29.png"/><Relationship Id="rId44" Type="http://schemas.openxmlformats.org/officeDocument/2006/relationships/image" Target="../media/image263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8.png"/><Relationship Id="rId35" Type="http://schemas.openxmlformats.org/officeDocument/2006/relationships/image" Target="../media/image233.png"/><Relationship Id="rId43" Type="http://schemas.openxmlformats.org/officeDocument/2006/relationships/image" Target="../media/image262.png"/><Relationship Id="rId8" Type="http://schemas.openxmlformats.org/officeDocument/2006/relationships/image" Target="../media/image206.png"/><Relationship Id="rId3" Type="http://schemas.openxmlformats.org/officeDocument/2006/relationships/image" Target="../media/image201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33" Type="http://schemas.openxmlformats.org/officeDocument/2006/relationships/image" Target="../media/image239.png"/><Relationship Id="rId38" Type="http://schemas.openxmlformats.org/officeDocument/2006/relationships/image" Target="../media/image236.png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9" Type="http://schemas.openxmlformats.org/officeDocument/2006/relationships/image" Target="../media/image237.png"/><Relationship Id="rId21" Type="http://schemas.openxmlformats.org/officeDocument/2006/relationships/image" Target="../media/image219.png"/><Relationship Id="rId34" Type="http://schemas.openxmlformats.org/officeDocument/2006/relationships/image" Target="../media/image232.png"/><Relationship Id="rId42" Type="http://schemas.openxmlformats.org/officeDocument/2006/relationships/image" Target="../media/image261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9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30.png"/><Relationship Id="rId37" Type="http://schemas.openxmlformats.org/officeDocument/2006/relationships/image" Target="../media/image235.png"/><Relationship Id="rId40" Type="http://schemas.openxmlformats.org/officeDocument/2006/relationships/image" Target="../media/image238.png"/><Relationship Id="rId45" Type="http://schemas.openxmlformats.org/officeDocument/2006/relationships/image" Target="../media/image241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226.png"/><Relationship Id="rId36" Type="http://schemas.openxmlformats.org/officeDocument/2006/relationships/image" Target="../media/image234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29.png"/><Relationship Id="rId44" Type="http://schemas.openxmlformats.org/officeDocument/2006/relationships/image" Target="../media/image263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8.png"/><Relationship Id="rId35" Type="http://schemas.openxmlformats.org/officeDocument/2006/relationships/image" Target="../media/image233.png"/><Relationship Id="rId43" Type="http://schemas.openxmlformats.org/officeDocument/2006/relationships/image" Target="../media/image262.png"/><Relationship Id="rId8" Type="http://schemas.openxmlformats.org/officeDocument/2006/relationships/image" Target="../media/image206.png"/><Relationship Id="rId3" Type="http://schemas.openxmlformats.org/officeDocument/2006/relationships/image" Target="../media/image201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33" Type="http://schemas.openxmlformats.org/officeDocument/2006/relationships/image" Target="../media/image239.png"/><Relationship Id="rId38" Type="http://schemas.openxmlformats.org/officeDocument/2006/relationships/image" Target="../media/image236.png"/><Relationship Id="rId20" Type="http://schemas.openxmlformats.org/officeDocument/2006/relationships/image" Target="../media/image218.png"/><Relationship Id="rId41" Type="http://schemas.openxmlformats.org/officeDocument/2006/relationships/image" Target="../media/image240.png"/></Relationships>
</file>

<file path=ppt/slides/_rels/slide53.xml.rels><?xml version="1.0" encoding="UTF-8" standalone="yes"?>
<Relationships xmlns="http://schemas.openxmlformats.org/package/2006/relationships"><Relationship Id="rId51" Type="http://schemas.openxmlformats.org/officeDocument/2006/relationships/image" Target="../media/image251.png"/><Relationship Id="rId3" Type="http://schemas.openxmlformats.org/officeDocument/2006/relationships/image" Target="../media/image232.png"/><Relationship Id="rId42" Type="http://schemas.openxmlformats.org/officeDocument/2006/relationships/image" Target="../media/image242.png"/><Relationship Id="rId47" Type="http://schemas.openxmlformats.org/officeDocument/2006/relationships/image" Target="../media/image247.png"/><Relationship Id="rId50" Type="http://schemas.openxmlformats.org/officeDocument/2006/relationships/image" Target="../media/image250.png"/><Relationship Id="rId46" Type="http://schemas.openxmlformats.org/officeDocument/2006/relationships/image" Target="../media/image246.png"/><Relationship Id="rId2" Type="http://schemas.openxmlformats.org/officeDocument/2006/relationships/image" Target="../media/image239.png"/><Relationship Id="rId41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238.png"/><Relationship Id="rId45" Type="http://schemas.openxmlformats.org/officeDocument/2006/relationships/image" Target="../media/image245.png"/><Relationship Id="rId49" Type="http://schemas.openxmlformats.org/officeDocument/2006/relationships/image" Target="../media/image249.png"/><Relationship Id="rId44" Type="http://schemas.openxmlformats.org/officeDocument/2006/relationships/image" Target="../media/image244.png"/><Relationship Id="rId43" Type="http://schemas.openxmlformats.org/officeDocument/2006/relationships/image" Target="../media/image243.png"/><Relationship Id="rId48" Type="http://schemas.openxmlformats.org/officeDocument/2006/relationships/image" Target="../media/image248.png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9" Type="http://schemas.openxmlformats.org/officeDocument/2006/relationships/image" Target="../media/image237.png"/><Relationship Id="rId21" Type="http://schemas.openxmlformats.org/officeDocument/2006/relationships/image" Target="../media/image219.png"/><Relationship Id="rId34" Type="http://schemas.openxmlformats.org/officeDocument/2006/relationships/image" Target="../media/image2320.png"/><Relationship Id="rId7" Type="http://schemas.openxmlformats.org/officeDocument/2006/relationships/image" Target="../media/image205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33" Type="http://schemas.openxmlformats.org/officeDocument/2006/relationships/image" Target="../media/image2311.png"/><Relationship Id="rId38" Type="http://schemas.openxmlformats.org/officeDocument/2006/relationships/image" Target="../media/image236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29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30.png"/><Relationship Id="rId37" Type="http://schemas.openxmlformats.org/officeDocument/2006/relationships/image" Target="../media/image235.png"/><Relationship Id="rId40" Type="http://schemas.openxmlformats.org/officeDocument/2006/relationships/image" Target="../media/image238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226.png"/><Relationship Id="rId36" Type="http://schemas.openxmlformats.org/officeDocument/2006/relationships/image" Target="../media/image234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29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8.png"/><Relationship Id="rId35" Type="http://schemas.openxmlformats.org/officeDocument/2006/relationships/image" Target="../media/image233.png"/><Relationship Id="rId8" Type="http://schemas.openxmlformats.org/officeDocument/2006/relationships/image" Target="../media/image206.png"/><Relationship Id="rId3" Type="http://schemas.openxmlformats.org/officeDocument/2006/relationships/image" Target="../media/image201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9" Type="http://schemas.openxmlformats.org/officeDocument/2006/relationships/image" Target="../media/image237.png"/><Relationship Id="rId21" Type="http://schemas.openxmlformats.org/officeDocument/2006/relationships/image" Target="../media/image219.png"/><Relationship Id="rId34" Type="http://schemas.openxmlformats.org/officeDocument/2006/relationships/image" Target="../media/image2320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29" Type="http://schemas.openxmlformats.org/officeDocument/2006/relationships/image" Target="../media/image227.png"/><Relationship Id="rId41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30.png"/><Relationship Id="rId37" Type="http://schemas.openxmlformats.org/officeDocument/2006/relationships/image" Target="../media/image235.png"/><Relationship Id="rId40" Type="http://schemas.openxmlformats.org/officeDocument/2006/relationships/image" Target="../media/image2390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226.png"/><Relationship Id="rId36" Type="http://schemas.openxmlformats.org/officeDocument/2006/relationships/image" Target="../media/image234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29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8.png"/><Relationship Id="rId35" Type="http://schemas.openxmlformats.org/officeDocument/2006/relationships/image" Target="../media/image233.png"/><Relationship Id="rId8" Type="http://schemas.openxmlformats.org/officeDocument/2006/relationships/image" Target="../media/image206.png"/><Relationship Id="rId3" Type="http://schemas.openxmlformats.org/officeDocument/2006/relationships/image" Target="../media/image201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33" Type="http://schemas.openxmlformats.org/officeDocument/2006/relationships/image" Target="../media/image2310.png"/><Relationship Id="rId38" Type="http://schemas.openxmlformats.org/officeDocument/2006/relationships/image" Target="../media/image236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9" Type="http://schemas.openxmlformats.org/officeDocument/2006/relationships/image" Target="../media/image234.png"/><Relationship Id="rId21" Type="http://schemas.openxmlformats.org/officeDocument/2006/relationships/image" Target="../media/image219.png"/><Relationship Id="rId34" Type="http://schemas.openxmlformats.org/officeDocument/2006/relationships/image" Target="../media/image229.png"/><Relationship Id="rId42" Type="http://schemas.openxmlformats.org/officeDocument/2006/relationships/image" Target="../media/image237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9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410.png"/><Relationship Id="rId37" Type="http://schemas.openxmlformats.org/officeDocument/2006/relationships/image" Target="../media/image2320.png"/><Relationship Id="rId40" Type="http://schemas.openxmlformats.org/officeDocument/2006/relationships/image" Target="../media/image235.png"/><Relationship Id="rId45" Type="http://schemas.openxmlformats.org/officeDocument/2006/relationships/image" Target="../media/image2440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226.png"/><Relationship Id="rId36" Type="http://schemas.openxmlformats.org/officeDocument/2006/relationships/image" Target="../media/image2310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400.png"/><Relationship Id="rId44" Type="http://schemas.openxmlformats.org/officeDocument/2006/relationships/image" Target="../media/image2430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8.png"/><Relationship Id="rId35" Type="http://schemas.openxmlformats.org/officeDocument/2006/relationships/image" Target="../media/image230.png"/><Relationship Id="rId43" Type="http://schemas.openxmlformats.org/officeDocument/2006/relationships/image" Target="../media/image2390.png"/><Relationship Id="rId8" Type="http://schemas.openxmlformats.org/officeDocument/2006/relationships/image" Target="../media/image206.png"/><Relationship Id="rId3" Type="http://schemas.openxmlformats.org/officeDocument/2006/relationships/image" Target="../media/image201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33" Type="http://schemas.openxmlformats.org/officeDocument/2006/relationships/image" Target="../media/image2420.png"/><Relationship Id="rId38" Type="http://schemas.openxmlformats.org/officeDocument/2006/relationships/image" Target="../media/image233.png"/><Relationship Id="rId46" Type="http://schemas.openxmlformats.org/officeDocument/2006/relationships/image" Target="../media/image238.png"/><Relationship Id="rId20" Type="http://schemas.openxmlformats.org/officeDocument/2006/relationships/image" Target="../media/image218.png"/><Relationship Id="rId41" Type="http://schemas.openxmlformats.org/officeDocument/2006/relationships/image" Target="../media/image23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0.png"/><Relationship Id="rId13" Type="http://schemas.openxmlformats.org/officeDocument/2006/relationships/image" Target="../media/image2480.png"/><Relationship Id="rId3" Type="http://schemas.openxmlformats.org/officeDocument/2006/relationships/image" Target="../media/image2410.png"/><Relationship Id="rId7" Type="http://schemas.openxmlformats.org/officeDocument/2006/relationships/image" Target="../media/image2430.png"/><Relationship Id="rId12" Type="http://schemas.openxmlformats.org/officeDocument/2006/relationships/image" Target="../media/image2470.png"/><Relationship Id="rId2" Type="http://schemas.openxmlformats.org/officeDocument/2006/relationships/image" Target="../media/image2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0.png"/><Relationship Id="rId11" Type="http://schemas.openxmlformats.org/officeDocument/2006/relationships/image" Target="../media/image2460.png"/><Relationship Id="rId5" Type="http://schemas.openxmlformats.org/officeDocument/2006/relationships/image" Target="../media/image2310.png"/><Relationship Id="rId10" Type="http://schemas.openxmlformats.org/officeDocument/2006/relationships/image" Target="../media/image238.png"/><Relationship Id="rId4" Type="http://schemas.openxmlformats.org/officeDocument/2006/relationships/image" Target="../media/image2451.png"/><Relationship Id="rId9" Type="http://schemas.openxmlformats.org/officeDocument/2006/relationships/image" Target="../media/image2450.png"/><Relationship Id="rId14" Type="http://schemas.openxmlformats.org/officeDocument/2006/relationships/image" Target="../media/image249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0.png"/><Relationship Id="rId13" Type="http://schemas.openxmlformats.org/officeDocument/2006/relationships/image" Target="../media/image2480.png"/><Relationship Id="rId3" Type="http://schemas.openxmlformats.org/officeDocument/2006/relationships/image" Target="../media/image2410.png"/><Relationship Id="rId7" Type="http://schemas.openxmlformats.org/officeDocument/2006/relationships/image" Target="../media/image2430.png"/><Relationship Id="rId12" Type="http://schemas.openxmlformats.org/officeDocument/2006/relationships/image" Target="../media/image2470.png"/><Relationship Id="rId2" Type="http://schemas.openxmlformats.org/officeDocument/2006/relationships/image" Target="../media/image2400.png"/><Relationship Id="rId16" Type="http://schemas.openxmlformats.org/officeDocument/2006/relationships/image" Target="../media/image2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0.png"/><Relationship Id="rId11" Type="http://schemas.openxmlformats.org/officeDocument/2006/relationships/image" Target="../media/image2460.png"/><Relationship Id="rId5" Type="http://schemas.openxmlformats.org/officeDocument/2006/relationships/image" Target="../media/image2310.png"/><Relationship Id="rId15" Type="http://schemas.openxmlformats.org/officeDocument/2006/relationships/image" Target="../media/image2510.png"/><Relationship Id="rId10" Type="http://schemas.openxmlformats.org/officeDocument/2006/relationships/image" Target="../media/image238.png"/><Relationship Id="rId4" Type="http://schemas.openxmlformats.org/officeDocument/2006/relationships/image" Target="../media/image2451.png"/><Relationship Id="rId9" Type="http://schemas.openxmlformats.org/officeDocument/2006/relationships/image" Target="../media/image2450.png"/><Relationship Id="rId14" Type="http://schemas.openxmlformats.org/officeDocument/2006/relationships/image" Target="../media/image250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0.png"/><Relationship Id="rId13" Type="http://schemas.openxmlformats.org/officeDocument/2006/relationships/image" Target="../media/image2480.png"/><Relationship Id="rId18" Type="http://schemas.openxmlformats.org/officeDocument/2006/relationships/image" Target="../media/image254.png"/><Relationship Id="rId3" Type="http://schemas.openxmlformats.org/officeDocument/2006/relationships/image" Target="../media/image2410.png"/><Relationship Id="rId7" Type="http://schemas.openxmlformats.org/officeDocument/2006/relationships/image" Target="../media/image2430.png"/><Relationship Id="rId12" Type="http://schemas.openxmlformats.org/officeDocument/2006/relationships/image" Target="../media/image2470.png"/><Relationship Id="rId17" Type="http://schemas.openxmlformats.org/officeDocument/2006/relationships/image" Target="../media/image253.png"/><Relationship Id="rId2" Type="http://schemas.openxmlformats.org/officeDocument/2006/relationships/image" Target="../media/image2400.png"/><Relationship Id="rId16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0.png"/><Relationship Id="rId11" Type="http://schemas.openxmlformats.org/officeDocument/2006/relationships/image" Target="../media/image2460.png"/><Relationship Id="rId5" Type="http://schemas.openxmlformats.org/officeDocument/2006/relationships/image" Target="../media/image2310.png"/><Relationship Id="rId15" Type="http://schemas.openxmlformats.org/officeDocument/2006/relationships/image" Target="../media/image2510.png"/><Relationship Id="rId10" Type="http://schemas.openxmlformats.org/officeDocument/2006/relationships/image" Target="../media/image238.png"/><Relationship Id="rId19" Type="http://schemas.openxmlformats.org/officeDocument/2006/relationships/image" Target="../media/image2490.png"/><Relationship Id="rId4" Type="http://schemas.openxmlformats.org/officeDocument/2006/relationships/image" Target="../media/image2451.png"/><Relationship Id="rId9" Type="http://schemas.openxmlformats.org/officeDocument/2006/relationships/image" Target="../media/image2450.png"/><Relationship Id="rId14" Type="http://schemas.openxmlformats.org/officeDocument/2006/relationships/image" Target="../media/image25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visualgo.net/en/sorting?mode=Merge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0.png"/><Relationship Id="rId13" Type="http://schemas.openxmlformats.org/officeDocument/2006/relationships/image" Target="../media/image2480.png"/><Relationship Id="rId18" Type="http://schemas.openxmlformats.org/officeDocument/2006/relationships/image" Target="../media/image254.png"/><Relationship Id="rId3" Type="http://schemas.openxmlformats.org/officeDocument/2006/relationships/image" Target="../media/image2410.png"/><Relationship Id="rId21" Type="http://schemas.openxmlformats.org/officeDocument/2006/relationships/image" Target="../media/image256.png"/><Relationship Id="rId7" Type="http://schemas.openxmlformats.org/officeDocument/2006/relationships/image" Target="../media/image2430.png"/><Relationship Id="rId12" Type="http://schemas.openxmlformats.org/officeDocument/2006/relationships/image" Target="../media/image2470.png"/><Relationship Id="rId17" Type="http://schemas.openxmlformats.org/officeDocument/2006/relationships/image" Target="../media/image253.png"/><Relationship Id="rId2" Type="http://schemas.openxmlformats.org/officeDocument/2006/relationships/image" Target="../media/image2400.png"/><Relationship Id="rId16" Type="http://schemas.openxmlformats.org/officeDocument/2006/relationships/image" Target="../media/image252.png"/><Relationship Id="rId20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0.png"/><Relationship Id="rId11" Type="http://schemas.openxmlformats.org/officeDocument/2006/relationships/image" Target="../media/image2460.png"/><Relationship Id="rId5" Type="http://schemas.openxmlformats.org/officeDocument/2006/relationships/image" Target="../media/image2310.png"/><Relationship Id="rId15" Type="http://schemas.openxmlformats.org/officeDocument/2006/relationships/image" Target="../media/image2510.png"/><Relationship Id="rId10" Type="http://schemas.openxmlformats.org/officeDocument/2006/relationships/image" Target="../media/image238.png"/><Relationship Id="rId19" Type="http://schemas.openxmlformats.org/officeDocument/2006/relationships/image" Target="../media/image2490.png"/><Relationship Id="rId4" Type="http://schemas.openxmlformats.org/officeDocument/2006/relationships/image" Target="../media/image2451.png"/><Relationship Id="rId9" Type="http://schemas.openxmlformats.org/officeDocument/2006/relationships/image" Target="../media/image2450.png"/><Relationship Id="rId14" Type="http://schemas.openxmlformats.org/officeDocument/2006/relationships/image" Target="../media/image2500.png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9" Type="http://schemas.openxmlformats.org/officeDocument/2006/relationships/image" Target="../media/image237.png"/><Relationship Id="rId21" Type="http://schemas.openxmlformats.org/officeDocument/2006/relationships/image" Target="../media/image219.png"/><Relationship Id="rId34" Type="http://schemas.openxmlformats.org/officeDocument/2006/relationships/image" Target="../media/image258.png"/><Relationship Id="rId7" Type="http://schemas.openxmlformats.org/officeDocument/2006/relationships/image" Target="../media/image205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33" Type="http://schemas.openxmlformats.org/officeDocument/2006/relationships/image" Target="../media/image257.png"/><Relationship Id="rId38" Type="http://schemas.openxmlformats.org/officeDocument/2006/relationships/image" Target="../media/image236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29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30.png"/><Relationship Id="rId37" Type="http://schemas.openxmlformats.org/officeDocument/2006/relationships/image" Target="../media/image235.png"/><Relationship Id="rId40" Type="http://schemas.openxmlformats.org/officeDocument/2006/relationships/image" Target="../media/image238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226.png"/><Relationship Id="rId36" Type="http://schemas.openxmlformats.org/officeDocument/2006/relationships/image" Target="../media/image234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29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8.png"/><Relationship Id="rId35" Type="http://schemas.openxmlformats.org/officeDocument/2006/relationships/image" Target="../media/image233.png"/><Relationship Id="rId8" Type="http://schemas.openxmlformats.org/officeDocument/2006/relationships/image" Target="../media/image206.png"/><Relationship Id="rId3" Type="http://schemas.openxmlformats.org/officeDocument/2006/relationships/image" Target="../media/image201.png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9" Type="http://schemas.openxmlformats.org/officeDocument/2006/relationships/image" Target="../media/image237.png"/><Relationship Id="rId21" Type="http://schemas.openxmlformats.org/officeDocument/2006/relationships/image" Target="../media/image219.png"/><Relationship Id="rId34" Type="http://schemas.openxmlformats.org/officeDocument/2006/relationships/image" Target="../media/image258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0" Type="http://schemas.openxmlformats.org/officeDocument/2006/relationships/image" Target="../media/image218.png"/><Relationship Id="rId29" Type="http://schemas.openxmlformats.org/officeDocument/2006/relationships/image" Target="../media/image227.png"/><Relationship Id="rId41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30.png"/><Relationship Id="rId37" Type="http://schemas.openxmlformats.org/officeDocument/2006/relationships/image" Target="../media/image235.png"/><Relationship Id="rId40" Type="http://schemas.openxmlformats.org/officeDocument/2006/relationships/image" Target="../media/image238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226.png"/><Relationship Id="rId36" Type="http://schemas.openxmlformats.org/officeDocument/2006/relationships/image" Target="../media/image234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29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8.png"/><Relationship Id="rId35" Type="http://schemas.openxmlformats.org/officeDocument/2006/relationships/image" Target="../media/image233.png"/><Relationship Id="rId8" Type="http://schemas.openxmlformats.org/officeDocument/2006/relationships/image" Target="../media/image206.png"/><Relationship Id="rId3" Type="http://schemas.openxmlformats.org/officeDocument/2006/relationships/image" Target="../media/image201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33" Type="http://schemas.openxmlformats.org/officeDocument/2006/relationships/image" Target="../media/image259.png"/><Relationship Id="rId38" Type="http://schemas.openxmlformats.org/officeDocument/2006/relationships/image" Target="../media/image236.png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1.png"/><Relationship Id="rId18" Type="http://schemas.openxmlformats.org/officeDocument/2006/relationships/image" Target="../media/image216.png"/><Relationship Id="rId26" Type="http://schemas.openxmlformats.org/officeDocument/2006/relationships/image" Target="../media/image224.png"/><Relationship Id="rId39" Type="http://schemas.openxmlformats.org/officeDocument/2006/relationships/image" Target="../media/image237.png"/><Relationship Id="rId21" Type="http://schemas.openxmlformats.org/officeDocument/2006/relationships/image" Target="../media/image219.png"/><Relationship Id="rId34" Type="http://schemas.openxmlformats.org/officeDocument/2006/relationships/image" Target="../media/image258.png"/><Relationship Id="rId42" Type="http://schemas.openxmlformats.org/officeDocument/2006/relationships/image" Target="../media/image261.png"/><Relationship Id="rId7" Type="http://schemas.openxmlformats.org/officeDocument/2006/relationships/image" Target="../media/image205.png"/><Relationship Id="rId2" Type="http://schemas.openxmlformats.org/officeDocument/2006/relationships/image" Target="../media/image200.png"/><Relationship Id="rId16" Type="http://schemas.openxmlformats.org/officeDocument/2006/relationships/image" Target="../media/image214.png"/><Relationship Id="rId29" Type="http://schemas.openxmlformats.org/officeDocument/2006/relationships/image" Target="../media/image2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png"/><Relationship Id="rId11" Type="http://schemas.openxmlformats.org/officeDocument/2006/relationships/image" Target="../media/image209.png"/><Relationship Id="rId24" Type="http://schemas.openxmlformats.org/officeDocument/2006/relationships/image" Target="../media/image222.png"/><Relationship Id="rId32" Type="http://schemas.openxmlformats.org/officeDocument/2006/relationships/image" Target="../media/image230.png"/><Relationship Id="rId37" Type="http://schemas.openxmlformats.org/officeDocument/2006/relationships/image" Target="../media/image235.png"/><Relationship Id="rId40" Type="http://schemas.openxmlformats.org/officeDocument/2006/relationships/image" Target="../media/image238.png"/><Relationship Id="rId45" Type="http://schemas.openxmlformats.org/officeDocument/2006/relationships/image" Target="../media/image264.png"/><Relationship Id="rId5" Type="http://schemas.openxmlformats.org/officeDocument/2006/relationships/image" Target="../media/image203.png"/><Relationship Id="rId15" Type="http://schemas.openxmlformats.org/officeDocument/2006/relationships/image" Target="../media/image213.png"/><Relationship Id="rId23" Type="http://schemas.openxmlformats.org/officeDocument/2006/relationships/image" Target="../media/image221.png"/><Relationship Id="rId28" Type="http://schemas.openxmlformats.org/officeDocument/2006/relationships/image" Target="../media/image226.png"/><Relationship Id="rId36" Type="http://schemas.openxmlformats.org/officeDocument/2006/relationships/image" Target="../media/image234.png"/><Relationship Id="rId10" Type="http://schemas.openxmlformats.org/officeDocument/2006/relationships/image" Target="../media/image208.png"/><Relationship Id="rId19" Type="http://schemas.openxmlformats.org/officeDocument/2006/relationships/image" Target="../media/image217.png"/><Relationship Id="rId31" Type="http://schemas.openxmlformats.org/officeDocument/2006/relationships/image" Target="../media/image229.png"/><Relationship Id="rId44" Type="http://schemas.openxmlformats.org/officeDocument/2006/relationships/image" Target="../media/image263.png"/><Relationship Id="rId4" Type="http://schemas.openxmlformats.org/officeDocument/2006/relationships/image" Target="../media/image202.png"/><Relationship Id="rId9" Type="http://schemas.openxmlformats.org/officeDocument/2006/relationships/image" Target="../media/image207.png"/><Relationship Id="rId14" Type="http://schemas.openxmlformats.org/officeDocument/2006/relationships/image" Target="../media/image212.png"/><Relationship Id="rId22" Type="http://schemas.openxmlformats.org/officeDocument/2006/relationships/image" Target="../media/image220.png"/><Relationship Id="rId27" Type="http://schemas.openxmlformats.org/officeDocument/2006/relationships/image" Target="../media/image225.png"/><Relationship Id="rId30" Type="http://schemas.openxmlformats.org/officeDocument/2006/relationships/image" Target="../media/image228.png"/><Relationship Id="rId35" Type="http://schemas.openxmlformats.org/officeDocument/2006/relationships/image" Target="../media/image233.png"/><Relationship Id="rId43" Type="http://schemas.openxmlformats.org/officeDocument/2006/relationships/image" Target="../media/image262.png"/><Relationship Id="rId8" Type="http://schemas.openxmlformats.org/officeDocument/2006/relationships/image" Target="../media/image206.png"/><Relationship Id="rId3" Type="http://schemas.openxmlformats.org/officeDocument/2006/relationships/image" Target="../media/image201.png"/><Relationship Id="rId12" Type="http://schemas.openxmlformats.org/officeDocument/2006/relationships/image" Target="../media/image210.png"/><Relationship Id="rId17" Type="http://schemas.openxmlformats.org/officeDocument/2006/relationships/image" Target="../media/image215.png"/><Relationship Id="rId25" Type="http://schemas.openxmlformats.org/officeDocument/2006/relationships/image" Target="../media/image223.png"/><Relationship Id="rId33" Type="http://schemas.openxmlformats.org/officeDocument/2006/relationships/image" Target="../media/image259.png"/><Relationship Id="rId38" Type="http://schemas.openxmlformats.org/officeDocument/2006/relationships/image" Target="../media/image236.png"/><Relationship Id="rId20" Type="http://schemas.openxmlformats.org/officeDocument/2006/relationships/image" Target="../media/image218.png"/><Relationship Id="rId41" Type="http://schemas.openxmlformats.org/officeDocument/2006/relationships/image" Target="../media/image2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42" Type="http://schemas.openxmlformats.org/officeDocument/2006/relationships/image" Target="../media/image262.png"/><Relationship Id="rId47" Type="http://schemas.openxmlformats.org/officeDocument/2006/relationships/image" Target="../media/image267.png"/><Relationship Id="rId46" Type="http://schemas.openxmlformats.org/officeDocument/2006/relationships/image" Target="../media/image266.png"/><Relationship Id="rId2" Type="http://schemas.openxmlformats.org/officeDocument/2006/relationships/image" Target="../media/image259.png"/><Relationship Id="rId41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238.png"/><Relationship Id="rId45" Type="http://schemas.openxmlformats.org/officeDocument/2006/relationships/image" Target="../media/image265.png"/><Relationship Id="rId49" Type="http://schemas.openxmlformats.org/officeDocument/2006/relationships/image" Target="../media/image269.png"/><Relationship Id="rId44" Type="http://schemas.openxmlformats.org/officeDocument/2006/relationships/image" Target="../media/image264.png"/><Relationship Id="rId43" Type="http://schemas.openxmlformats.org/officeDocument/2006/relationships/image" Target="../media/image263.png"/><Relationship Id="rId48" Type="http://schemas.openxmlformats.org/officeDocument/2006/relationships/image" Target="../media/image268.png"/></Relationships>
</file>

<file path=ppt/slides/_rels/slide65.xml.rels><?xml version="1.0" encoding="UTF-8" standalone="yes"?>
<Relationships xmlns="http://schemas.openxmlformats.org/package/2006/relationships"><Relationship Id="rId51" Type="http://schemas.openxmlformats.org/officeDocument/2006/relationships/image" Target="../media/image268.png"/><Relationship Id="rId3" Type="http://schemas.openxmlformats.org/officeDocument/2006/relationships/image" Target="../media/image258.png"/><Relationship Id="rId42" Type="http://schemas.openxmlformats.org/officeDocument/2006/relationships/image" Target="../media/image262.png"/><Relationship Id="rId47" Type="http://schemas.openxmlformats.org/officeDocument/2006/relationships/image" Target="../media/image270.png"/><Relationship Id="rId50" Type="http://schemas.openxmlformats.org/officeDocument/2006/relationships/image" Target="../media/image267.png"/><Relationship Id="rId46" Type="http://schemas.openxmlformats.org/officeDocument/2006/relationships/image" Target="../media/image266.png"/><Relationship Id="rId2" Type="http://schemas.openxmlformats.org/officeDocument/2006/relationships/image" Target="../media/image259.png"/><Relationship Id="rId41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238.png"/><Relationship Id="rId45" Type="http://schemas.openxmlformats.org/officeDocument/2006/relationships/image" Target="../media/image265.png"/><Relationship Id="rId49" Type="http://schemas.openxmlformats.org/officeDocument/2006/relationships/image" Target="../media/image272.png"/><Relationship Id="rId44" Type="http://schemas.openxmlformats.org/officeDocument/2006/relationships/image" Target="../media/image264.png"/><Relationship Id="rId52" Type="http://schemas.openxmlformats.org/officeDocument/2006/relationships/image" Target="../media/image269.png"/><Relationship Id="rId43" Type="http://schemas.openxmlformats.org/officeDocument/2006/relationships/image" Target="../media/image263.png"/><Relationship Id="rId48" Type="http://schemas.openxmlformats.org/officeDocument/2006/relationships/image" Target="../media/image120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hyperlink" Target="https://epubs.siam.org/doi/10.1137/1.9781611976496.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12" Type="http://schemas.openxmlformats.org/officeDocument/2006/relationships/image" Target="../media/image1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5" Type="http://schemas.openxmlformats.org/officeDocument/2006/relationships/image" Target="../media/image14.png"/><Relationship Id="rId10" Type="http://schemas.openxmlformats.org/officeDocument/2006/relationships/image" Target="../media/image21.png"/><Relationship Id="rId4" Type="http://schemas.openxmlformats.org/officeDocument/2006/relationships/hyperlink" Target="https://visualgo.net/en/sorting?mode=Merge" TargetMode="External"/><Relationship Id="rId9" Type="http://schemas.openxmlformats.org/officeDocument/2006/relationships/image" Target="../media/image20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visualgo.net/en/sorting?mode=Merge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10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visualgo.net/en/sorting?mode=Merge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10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E4B5-F169-A18D-77AD-14681CB4A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CS3230 – Design and Analysis of Algorithms </a:t>
            </a:r>
            <a:r>
              <a:rPr lang="en-US" sz="4000"/>
              <a:t>(S2 </a:t>
            </a:r>
            <a:r>
              <a:rPr lang="en-US" sz="4000" dirty="0"/>
              <a:t>AY2024/25)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8D309-A135-0DD5-C198-F5E7EDE21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b="1" dirty="0"/>
              <a:t>Lecture 2: Recurrences and Master Theorem</a:t>
            </a:r>
          </a:p>
        </p:txBody>
      </p:sp>
    </p:spTree>
    <p:extLst>
      <p:ext uri="{BB962C8B-B14F-4D97-AF65-F5344CB8AC3E}">
        <p14:creationId xmlns:p14="http://schemas.microsoft.com/office/powerpoint/2010/main" val="4083448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38F9-9AA5-304C-6BAB-912FBD72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recurrence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CC934-B1E5-1B5F-AED9-9E6A8C99E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solve a given recurrence:</a:t>
                </a:r>
              </a:p>
              <a:p>
                <a:pPr lvl="1"/>
                <a:r>
                  <a:rPr lang="en-US" dirty="0"/>
                  <a:t>Merge sort: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  <m:brk m:alnAt="7"/>
                      </m:rPr>
                      <a:rPr lang="el-G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  <a:p>
                <a:r>
                  <a:rPr lang="en-SG" b="1" dirty="0"/>
                  <a:t>Four methods:</a:t>
                </a:r>
              </a:p>
              <a:p>
                <a:pPr lvl="1"/>
                <a:r>
                  <a:rPr lang="en-SG" dirty="0"/>
                  <a:t>Telescoping</a:t>
                </a:r>
              </a:p>
              <a:p>
                <a:pPr lvl="1"/>
                <a:r>
                  <a:rPr lang="en-SG" dirty="0"/>
                  <a:t>Substitution</a:t>
                </a:r>
              </a:p>
              <a:p>
                <a:pPr lvl="1"/>
                <a:r>
                  <a:rPr lang="en-SG" dirty="0"/>
                  <a:t>Recursion tree</a:t>
                </a:r>
              </a:p>
              <a:p>
                <a:pPr lvl="1"/>
                <a:r>
                  <a:rPr lang="en-SG" dirty="0"/>
                  <a:t>Master theorem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CC934-B1E5-1B5F-AED9-9E6A8C99E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32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38F9-9AA5-304C-6BAB-912FBD72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recurrence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CC934-B1E5-1B5F-AED9-9E6A8C99E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to solve a given recurrence:</a:t>
                </a:r>
              </a:p>
              <a:p>
                <a:pPr lvl="1"/>
                <a:r>
                  <a:rPr lang="en-US" dirty="0"/>
                  <a:t>Merge sort: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  <m:brk m:alnAt="7"/>
                      </m:rPr>
                      <a:rPr lang="el-GR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SG" dirty="0"/>
              </a:p>
              <a:p>
                <a:pPr lvl="1"/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CC934-B1E5-1B5F-AED9-9E6A8C99E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F97C23-F536-0688-4C74-3FB9D3FE156F}"/>
                  </a:ext>
                </a:extLst>
              </p:cNvPr>
              <p:cNvSpPr/>
              <p:nvPr/>
            </p:nvSpPr>
            <p:spPr>
              <a:xfrm>
                <a:off x="1027552" y="3498389"/>
                <a:ext cx="9343268" cy="28956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b="1" dirty="0"/>
                  <a:t>Remarks: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then there exist two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SG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For </a:t>
                </a:r>
                <a:r>
                  <a:rPr lang="en-SG" u="sng" dirty="0"/>
                  <a:t>upper bound</a:t>
                </a:r>
                <a:r>
                  <a:rPr lang="en-SG" dirty="0"/>
                  <a:t> calculation, we can 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SG" dirty="0"/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SG" dirty="0"/>
                  <a:t>  (if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then there exist two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SG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SG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For </a:t>
                </a:r>
                <a:r>
                  <a:rPr lang="en-SG" u="sng" dirty="0"/>
                  <a:t>lower bound</a:t>
                </a:r>
                <a:r>
                  <a:rPr lang="en-SG" dirty="0"/>
                  <a:t> calculation, we can 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SG" dirty="0"/>
                  <a:t>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SG" dirty="0"/>
                      <m:t>(</m:t>
                    </m:r>
                    <m:r>
                      <m:rPr>
                        <m:nor/>
                      </m:rPr>
                      <a:rPr lang="en-SG" dirty="0"/>
                      <m:t>if</m:t>
                    </m:r>
                    <m:r>
                      <m:rPr>
                        <m:nor/>
                      </m:rPr>
                      <a:rPr lang="en-SG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SG" dirty="0"/>
                      <m:t>).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F97C23-F536-0688-4C74-3FB9D3FE15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52" y="3498389"/>
                <a:ext cx="9343268" cy="2895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5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D0D2-BAAC-9059-8A69-D6893B85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Telescoping series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E1EF-A950-BF9A-7C74-A9FF2D8B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 example: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D3D9F-7F20-B718-7825-244BFC21C47A}"/>
                  </a:ext>
                </a:extLst>
              </p:cNvPr>
              <p:cNvSpPr txBox="1"/>
              <p:nvPr/>
            </p:nvSpPr>
            <p:spPr>
              <a:xfrm>
                <a:off x="914399" y="2429562"/>
                <a:ext cx="7800053" cy="2630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SG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SG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D3D9F-7F20-B718-7825-244BFC21C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9" y="2429562"/>
                <a:ext cx="7800053" cy="26304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1A1983-EAAD-A4C2-0AE3-95249ADE1F23}"/>
              </a:ext>
            </a:extLst>
          </p:cNvPr>
          <p:cNvSpPr/>
          <p:nvPr/>
        </p:nvSpPr>
        <p:spPr>
          <a:xfrm>
            <a:off x="1880419" y="3502742"/>
            <a:ext cx="1364225" cy="796414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B696D4-C6D9-EFCB-CE92-C772C2F1B45E}"/>
              </a:ext>
            </a:extLst>
          </p:cNvPr>
          <p:cNvSpPr/>
          <p:nvPr/>
        </p:nvSpPr>
        <p:spPr>
          <a:xfrm>
            <a:off x="3311013" y="3502742"/>
            <a:ext cx="1054509" cy="796414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AE9ED8-F087-7342-709E-52435E2D0BC9}"/>
              </a:ext>
            </a:extLst>
          </p:cNvPr>
          <p:cNvSpPr/>
          <p:nvPr/>
        </p:nvSpPr>
        <p:spPr>
          <a:xfrm>
            <a:off x="4484657" y="3502742"/>
            <a:ext cx="1311460" cy="796414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8BEC17-EBC6-9FC2-34D3-5E76B07BA9D4}"/>
              </a:ext>
            </a:extLst>
          </p:cNvPr>
          <p:cNvSpPr/>
          <p:nvPr/>
        </p:nvSpPr>
        <p:spPr>
          <a:xfrm>
            <a:off x="5866416" y="3502742"/>
            <a:ext cx="1381759" cy="796414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59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B29-CDCA-18DF-0F3A-1EF117B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Telescoping method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Solve the recurrence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A18921-438B-E564-AD36-AE1D5247AB9F}"/>
              </a:ext>
            </a:extLst>
          </p:cNvPr>
          <p:cNvSpPr/>
          <p:nvPr/>
        </p:nvSpPr>
        <p:spPr>
          <a:xfrm>
            <a:off x="6885959" y="301528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B4FD84-74FA-0E5D-9301-8E31E8EF1EFF}"/>
                  </a:ext>
                </a:extLst>
              </p:cNvPr>
              <p:cNvSpPr txBox="1"/>
              <p:nvPr/>
            </p:nvSpPr>
            <p:spPr>
              <a:xfrm>
                <a:off x="1089660" y="3429000"/>
                <a:ext cx="9357360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For the sake of simplicity, we omit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SG" dirty="0"/>
                  <a:t> here and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SG" dirty="0"/>
                  <a:t>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SG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B4FD84-74FA-0E5D-9301-8E31E8EF1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660" y="3429000"/>
                <a:ext cx="9357360" cy="374270"/>
              </a:xfrm>
              <a:prstGeom prst="rect">
                <a:avLst/>
              </a:prstGeom>
              <a:blipFill>
                <a:blip r:embed="rId4"/>
                <a:stretch>
                  <a:fillRect l="-586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26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B29-CDCA-18DF-0F3A-1EF117B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Telescoping method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Solve the recurrence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D479B-2436-4C85-A429-8AD668A682AB}"/>
                  </a:ext>
                </a:extLst>
              </p:cNvPr>
              <p:cNvSpPr txBox="1"/>
              <p:nvPr/>
            </p:nvSpPr>
            <p:spPr>
              <a:xfrm>
                <a:off x="8883456" y="542361"/>
                <a:ext cx="2149237" cy="5542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SG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endParaRPr lang="en-SG" sz="1600" dirty="0"/>
              </a:p>
              <a:p>
                <a:endParaRPr lang="en-SG" sz="1600" dirty="0"/>
              </a:p>
              <a:p>
                <a:endParaRPr lang="en-SG" sz="1600" dirty="0"/>
              </a:p>
              <a:p>
                <a:endParaRPr lang="en-SG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SG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D479B-2436-4C85-A429-8AD668A68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456" y="542361"/>
                <a:ext cx="2149237" cy="5542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889CCF-530E-4572-CF03-A69D7C777611}"/>
              </a:ext>
            </a:extLst>
          </p:cNvPr>
          <p:cNvSpPr/>
          <p:nvPr/>
        </p:nvSpPr>
        <p:spPr>
          <a:xfrm rot="7366397">
            <a:off x="8860126" y="1235616"/>
            <a:ext cx="1876051" cy="416212"/>
          </a:xfrm>
          <a:prstGeom prst="roundRect">
            <a:avLst>
              <a:gd name="adj" fmla="val 50000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00B0A1-8D7A-0DF6-3CF2-D2B96A5FC41E}"/>
              </a:ext>
            </a:extLst>
          </p:cNvPr>
          <p:cNvSpPr/>
          <p:nvPr/>
        </p:nvSpPr>
        <p:spPr>
          <a:xfrm rot="7366397">
            <a:off x="8860126" y="2204446"/>
            <a:ext cx="1876051" cy="416212"/>
          </a:xfrm>
          <a:prstGeom prst="roundRect">
            <a:avLst>
              <a:gd name="adj" fmla="val 5000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C99FDF-E0F6-5162-1717-C12ED65E4D57}"/>
              </a:ext>
            </a:extLst>
          </p:cNvPr>
          <p:cNvSpPr/>
          <p:nvPr/>
        </p:nvSpPr>
        <p:spPr>
          <a:xfrm rot="7366397">
            <a:off x="8860126" y="3220569"/>
            <a:ext cx="1876051" cy="416212"/>
          </a:xfrm>
          <a:prstGeom prst="roundRect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AED186-9C43-EF32-BE01-4B5A9D3AAF00}"/>
              </a:ext>
            </a:extLst>
          </p:cNvPr>
          <p:cNvSpPr/>
          <p:nvPr/>
        </p:nvSpPr>
        <p:spPr>
          <a:xfrm rot="7366397">
            <a:off x="8860125" y="4788521"/>
            <a:ext cx="1876051" cy="416212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7D40836-9AC0-2CCE-CA89-BA8A042A5A90}"/>
              </a:ext>
            </a:extLst>
          </p:cNvPr>
          <p:cNvSpPr/>
          <p:nvPr/>
        </p:nvSpPr>
        <p:spPr>
          <a:xfrm>
            <a:off x="8579032" y="614102"/>
            <a:ext cx="455554" cy="5283885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47095C-DA98-5907-1E93-8F78553DBAAC}"/>
                  </a:ext>
                </a:extLst>
              </p:cNvPr>
              <p:cNvSpPr txBox="1"/>
              <p:nvPr/>
            </p:nvSpPr>
            <p:spPr>
              <a:xfrm>
                <a:off x="7850256" y="4330036"/>
                <a:ext cx="7696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47095C-DA98-5907-1E93-8F78553D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6" y="4330036"/>
                <a:ext cx="769620" cy="400110"/>
              </a:xfrm>
              <a:prstGeom prst="rect">
                <a:avLst/>
              </a:prstGeom>
              <a:blipFill>
                <a:blip r:embed="rId5"/>
                <a:stretch>
                  <a:fillRect l="-3968" b="-1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928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B29-CDCA-18DF-0F3A-1EF117B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Telescoping method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Solve the recurrence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D479B-2436-4C85-A429-8AD668A682AB}"/>
                  </a:ext>
                </a:extLst>
              </p:cNvPr>
              <p:cNvSpPr txBox="1"/>
              <p:nvPr/>
            </p:nvSpPr>
            <p:spPr>
              <a:xfrm>
                <a:off x="8883456" y="542361"/>
                <a:ext cx="2149237" cy="5542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SG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endParaRPr lang="en-SG" sz="1600" dirty="0"/>
              </a:p>
              <a:p>
                <a:endParaRPr lang="en-SG" sz="1600" dirty="0"/>
              </a:p>
              <a:p>
                <a:endParaRPr lang="en-SG" sz="1600" dirty="0"/>
              </a:p>
              <a:p>
                <a:endParaRPr lang="en-SG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SG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D479B-2436-4C85-A429-8AD668A68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456" y="542361"/>
                <a:ext cx="2149237" cy="55429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889CCF-530E-4572-CF03-A69D7C777611}"/>
              </a:ext>
            </a:extLst>
          </p:cNvPr>
          <p:cNvSpPr/>
          <p:nvPr/>
        </p:nvSpPr>
        <p:spPr>
          <a:xfrm rot="7366397">
            <a:off x="8860126" y="1235616"/>
            <a:ext cx="1876051" cy="416212"/>
          </a:xfrm>
          <a:prstGeom prst="roundRect">
            <a:avLst>
              <a:gd name="adj" fmla="val 50000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00B0A1-8D7A-0DF6-3CF2-D2B96A5FC41E}"/>
              </a:ext>
            </a:extLst>
          </p:cNvPr>
          <p:cNvSpPr/>
          <p:nvPr/>
        </p:nvSpPr>
        <p:spPr>
          <a:xfrm rot="7366397">
            <a:off x="8860126" y="2204446"/>
            <a:ext cx="1876051" cy="416212"/>
          </a:xfrm>
          <a:prstGeom prst="roundRect">
            <a:avLst>
              <a:gd name="adj" fmla="val 5000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C99FDF-E0F6-5162-1717-C12ED65E4D57}"/>
              </a:ext>
            </a:extLst>
          </p:cNvPr>
          <p:cNvSpPr/>
          <p:nvPr/>
        </p:nvSpPr>
        <p:spPr>
          <a:xfrm rot="7366397">
            <a:off x="8860126" y="3220569"/>
            <a:ext cx="1876051" cy="416212"/>
          </a:xfrm>
          <a:prstGeom prst="roundRect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AED186-9C43-EF32-BE01-4B5A9D3AAF00}"/>
              </a:ext>
            </a:extLst>
          </p:cNvPr>
          <p:cNvSpPr/>
          <p:nvPr/>
        </p:nvSpPr>
        <p:spPr>
          <a:xfrm rot="7366397">
            <a:off x="8860125" y="4788521"/>
            <a:ext cx="1876051" cy="416212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BB93FF-BE70-63FE-BBEE-90A8C31EAF1D}"/>
                  </a:ext>
                </a:extLst>
              </p:cNvPr>
              <p:cNvSpPr txBox="1"/>
              <p:nvPr/>
            </p:nvSpPr>
            <p:spPr>
              <a:xfrm>
                <a:off x="2615473" y="4157348"/>
                <a:ext cx="6096000" cy="1294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endParaRPr lang="en-US" sz="2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BB93FF-BE70-63FE-BBEE-90A8C31E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473" y="4157348"/>
                <a:ext cx="6096000" cy="1294137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D7D40836-9AC0-2CCE-CA89-BA8A042A5A90}"/>
              </a:ext>
            </a:extLst>
          </p:cNvPr>
          <p:cNvSpPr/>
          <p:nvPr/>
        </p:nvSpPr>
        <p:spPr>
          <a:xfrm>
            <a:off x="8579032" y="614102"/>
            <a:ext cx="455554" cy="5283885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47095C-DA98-5907-1E93-8F78553DBAAC}"/>
                  </a:ext>
                </a:extLst>
              </p:cNvPr>
              <p:cNvSpPr txBox="1"/>
              <p:nvPr/>
            </p:nvSpPr>
            <p:spPr>
              <a:xfrm>
                <a:off x="7850256" y="4330036"/>
                <a:ext cx="7696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47095C-DA98-5907-1E93-8F78553D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6" y="4330036"/>
                <a:ext cx="769620" cy="400110"/>
              </a:xfrm>
              <a:prstGeom prst="rect">
                <a:avLst/>
              </a:prstGeom>
              <a:blipFill>
                <a:blip r:embed="rId6"/>
                <a:stretch>
                  <a:fillRect l="-3968" b="-1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35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D479B-2436-4C85-A429-8AD668A682AB}"/>
                  </a:ext>
                </a:extLst>
              </p:cNvPr>
              <p:cNvSpPr txBox="1"/>
              <p:nvPr/>
            </p:nvSpPr>
            <p:spPr>
              <a:xfrm>
                <a:off x="8883456" y="542361"/>
                <a:ext cx="2149237" cy="5739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SG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endParaRPr lang="en-SG" sz="1600" dirty="0"/>
              </a:p>
              <a:p>
                <a:endParaRPr lang="en-SG" sz="1600" dirty="0"/>
              </a:p>
              <a:p>
                <a:endParaRPr lang="en-SG" sz="1600" dirty="0"/>
              </a:p>
              <a:p>
                <a:endParaRPr lang="en-SG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endParaRPr lang="en-SG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6D479B-2436-4C85-A429-8AD668A68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456" y="542361"/>
                <a:ext cx="2149237" cy="57398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889CCF-530E-4572-CF03-A69D7C777611}"/>
              </a:ext>
            </a:extLst>
          </p:cNvPr>
          <p:cNvSpPr/>
          <p:nvPr/>
        </p:nvSpPr>
        <p:spPr>
          <a:xfrm rot="7366397">
            <a:off x="8860126" y="1303086"/>
            <a:ext cx="1876051" cy="416212"/>
          </a:xfrm>
          <a:prstGeom prst="roundRect">
            <a:avLst>
              <a:gd name="adj" fmla="val 50000"/>
            </a:avLst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00B0A1-8D7A-0DF6-3CF2-D2B96A5FC41E}"/>
              </a:ext>
            </a:extLst>
          </p:cNvPr>
          <p:cNvSpPr/>
          <p:nvPr/>
        </p:nvSpPr>
        <p:spPr>
          <a:xfrm rot="7366397">
            <a:off x="8860126" y="2336456"/>
            <a:ext cx="1876051" cy="416212"/>
          </a:xfrm>
          <a:prstGeom prst="roundRect">
            <a:avLst>
              <a:gd name="adj" fmla="val 5000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C99FDF-E0F6-5162-1717-C12ED65E4D57}"/>
              </a:ext>
            </a:extLst>
          </p:cNvPr>
          <p:cNvSpPr/>
          <p:nvPr/>
        </p:nvSpPr>
        <p:spPr>
          <a:xfrm rot="7366397">
            <a:off x="8860126" y="3428592"/>
            <a:ext cx="1876051" cy="416212"/>
          </a:xfrm>
          <a:prstGeom prst="roundRect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AED186-9C43-EF32-BE01-4B5A9D3AAF00}"/>
              </a:ext>
            </a:extLst>
          </p:cNvPr>
          <p:cNvSpPr/>
          <p:nvPr/>
        </p:nvSpPr>
        <p:spPr>
          <a:xfrm rot="7366397">
            <a:off x="8860123" y="4926803"/>
            <a:ext cx="1876051" cy="416212"/>
          </a:xfrm>
          <a:prstGeom prst="roundRect">
            <a:avLst>
              <a:gd name="adj" fmla="val 50000"/>
            </a:avLst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CAB29-CDCA-18DF-0F3A-1EF117B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Telescoping method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Solve the recurrence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BB93FF-BE70-63FE-BBEE-90A8C31EAF1D}"/>
                  </a:ext>
                </a:extLst>
              </p:cNvPr>
              <p:cNvSpPr txBox="1"/>
              <p:nvPr/>
            </p:nvSpPr>
            <p:spPr>
              <a:xfrm>
                <a:off x="931840" y="4157348"/>
                <a:ext cx="6096000" cy="139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/>
                  </a:solidFill>
                </a:endParaRPr>
              </a:p>
              <a:p>
                <a:endParaRPr lang="en-US" sz="20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BB93FF-BE70-63FE-BBEE-90A8C31E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40" y="4157348"/>
                <a:ext cx="6096000" cy="1399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D7D40836-9AC0-2CCE-CA89-BA8A042A5A90}"/>
              </a:ext>
            </a:extLst>
          </p:cNvPr>
          <p:cNvSpPr/>
          <p:nvPr/>
        </p:nvSpPr>
        <p:spPr>
          <a:xfrm>
            <a:off x="8579032" y="614102"/>
            <a:ext cx="455554" cy="5283885"/>
          </a:xfrm>
          <a:prstGeom prst="leftBrace">
            <a:avLst>
              <a:gd name="adj1" fmla="val 8333"/>
              <a:gd name="adj2" fmla="val 743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47095C-DA98-5907-1E93-8F78553DBAAC}"/>
                  </a:ext>
                </a:extLst>
              </p:cNvPr>
              <p:cNvSpPr txBox="1"/>
              <p:nvPr/>
            </p:nvSpPr>
            <p:spPr>
              <a:xfrm>
                <a:off x="7850256" y="4330036"/>
                <a:ext cx="76962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SG" sz="20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47095C-DA98-5907-1E93-8F78553D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256" y="4330036"/>
                <a:ext cx="769620" cy="400110"/>
              </a:xfrm>
              <a:prstGeom prst="rect">
                <a:avLst/>
              </a:prstGeom>
              <a:blipFill>
                <a:blip r:embed="rId6"/>
                <a:stretch>
                  <a:fillRect l="-3968" b="-1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23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6260-CC09-2186-25E8-90ACE588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908F7-EDFD-A4B1-D5F3-C959C69929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: Guess a solution.</a:t>
                </a:r>
              </a:p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: Verify your solution by induction.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9908F7-EDFD-A4B1-D5F3-C959C69929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14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A8384-8D12-8EF1-592E-31112FA3A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02C6-9E12-3FF3-F87F-D5AB23CC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74EF1-543E-7CF3-6F76-5814A8F1C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585" y="3884102"/>
                <a:ext cx="7768905" cy="250187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200" dirty="0"/>
                  <a:t>Hanoi(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source, destination, temp)</a:t>
                </a:r>
              </a:p>
              <a:p>
                <a:pPr lvl="1"/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SG" sz="3200" dirty="0"/>
              </a:p>
              <a:p>
                <a:pPr lvl="2"/>
                <a:r>
                  <a:rPr lang="en-SG" sz="3200" dirty="0"/>
                  <a:t>Hanoi(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3200" dirty="0"/>
                  <a:t>, source, temp, destination)</a:t>
                </a:r>
              </a:p>
              <a:p>
                <a:pPr lvl="2"/>
                <a:r>
                  <a:rPr lang="en-SG" sz="3200" dirty="0"/>
                  <a:t>Move disk 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3200" dirty="0"/>
                  <a:t> from source to destination</a:t>
                </a:r>
              </a:p>
              <a:p>
                <a:pPr lvl="2"/>
                <a:r>
                  <a:rPr lang="en-SG" sz="3200" dirty="0"/>
                  <a:t>Hanoi(</a:t>
                </a:r>
                <a14:m>
                  <m:oMath xmlns:m="http://schemas.openxmlformats.org/officeDocument/2006/math"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3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G" sz="3200" dirty="0"/>
                  <a:t>, temp, destination, source)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74EF1-543E-7CF3-6F76-5814A8F1C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585" y="3884102"/>
                <a:ext cx="7768905" cy="2501873"/>
              </a:xfrm>
              <a:blipFill>
                <a:blip r:embed="rId3"/>
                <a:stretch>
                  <a:fillRect l="-1569" t="-4866" b="-36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72211BC-0CA1-A938-D9D8-89B6047F9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019" y="239289"/>
            <a:ext cx="5909380" cy="330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32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96B7-1245-DA58-A211-6AE3DF2D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D7CDA-18C6-57BD-2A9F-B820CBCE2D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(0)=0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Prove: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Base Cases: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(0)=0,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(1)=1</m:t>
                    </m:r>
                  </m:oMath>
                </a14:m>
                <a:endParaRPr lang="en-US" dirty="0"/>
              </a:p>
              <a:p>
                <a:r>
                  <a:rPr lang="en-SG" dirty="0"/>
                  <a:t>Induction Step: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SG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SG" i="1" dirty="0" smtClean="0">
                        <a:latin typeface="Cambria Math" panose="02040503050406030204" pitchFamily="18" charset="0"/>
                      </a:rPr>
                      <m:t>+1=2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SG" i="1" dirty="0" smtClean="0">
                        <a:latin typeface="Cambria Math" panose="02040503050406030204" pitchFamily="18" charset="0"/>
                      </a:rPr>
                      <m:t>−1)+1=</m:t>
                    </m:r>
                    <m:sSup>
                      <m:sSup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SG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D7CDA-18C6-57BD-2A9F-B820CBCE2D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36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6E01-ECA1-1DE6-168E-1A259272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running time of an algorithm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7C368-68E7-CE5A-FA47-F3D40E565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Goal: </a:t>
                </a:r>
                <a:r>
                  <a:rPr lang="en-US" sz="2400" dirty="0"/>
                  <a:t>For a given algorithm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, analyze the </a:t>
                </a:r>
                <a:r>
                  <a:rPr lang="en-US" sz="2400" u="sng" dirty="0"/>
                  <a:t>asymptotic</a:t>
                </a:r>
                <a:r>
                  <a:rPr lang="en-US" sz="2400" dirty="0"/>
                  <a:t> running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as a function of the input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7C368-68E7-CE5A-FA47-F3D40E565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054E521-F818-B8B6-1AF0-0306BE7C21D4}"/>
                  </a:ext>
                </a:extLst>
              </p:cNvPr>
              <p:cNvSpPr/>
              <p:nvPr/>
            </p:nvSpPr>
            <p:spPr>
              <a:xfrm>
                <a:off x="1833098" y="4001294"/>
                <a:ext cx="8525803" cy="7978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Unless otherwise stated, we consider the </a:t>
                </a:r>
                <a:r>
                  <a:rPr lang="en-US" sz="2400" u="sng" dirty="0"/>
                  <a:t>worst-case</a:t>
                </a:r>
                <a:r>
                  <a:rPr lang="en-US" sz="2400" dirty="0"/>
                  <a:t> running time.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is the worst-case running time over all possible inputs of size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054E521-F818-B8B6-1AF0-0306BE7C2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098" y="4001294"/>
                <a:ext cx="8525803" cy="797800"/>
              </a:xfrm>
              <a:prstGeom prst="roundRect">
                <a:avLst/>
              </a:prstGeom>
              <a:blipFill>
                <a:blip r:embed="rId3"/>
                <a:stretch>
                  <a:fillRect l="-571" t="-3008" r="-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7B04B-1114-F592-8308-5F6798E7EBAE}"/>
              </a:ext>
            </a:extLst>
          </p:cNvPr>
          <p:cNvCxnSpPr>
            <a:cxnSpLocks/>
          </p:cNvCxnSpPr>
          <p:nvPr/>
        </p:nvCxnSpPr>
        <p:spPr>
          <a:xfrm flipV="1">
            <a:off x="9769965" y="2258384"/>
            <a:ext cx="0" cy="165082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eft Brace 3">
            <a:extLst>
              <a:ext uri="{FF2B5EF4-FFF2-40B4-BE49-F238E27FC236}">
                <a16:creationId xmlns:a16="http://schemas.microsoft.com/office/drawing/2014/main" id="{18749241-5ACF-B694-6448-AC5341F738FD}"/>
              </a:ext>
            </a:extLst>
          </p:cNvPr>
          <p:cNvSpPr/>
          <p:nvPr/>
        </p:nvSpPr>
        <p:spPr>
          <a:xfrm rot="16200000">
            <a:off x="7862140" y="1062164"/>
            <a:ext cx="255499" cy="2867022"/>
          </a:xfrm>
          <a:prstGeom prst="leftBrace">
            <a:avLst>
              <a:gd name="adj1" fmla="val 8333"/>
              <a:gd name="adj2" fmla="val 4972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AEA13-AD34-1590-82FF-F8964C8B66B5}"/>
              </a:ext>
            </a:extLst>
          </p:cNvPr>
          <p:cNvSpPr txBox="1"/>
          <p:nvPr/>
        </p:nvSpPr>
        <p:spPr>
          <a:xfrm>
            <a:off x="7075489" y="2758362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Time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5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B29-CDCA-18DF-0F3A-1EF117B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Solve the recurrence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636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B29-CDCA-18DF-0F3A-1EF117B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Solve the recurrence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sz="2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/>
              </a:p>
              <a:p>
                <a:r>
                  <a:rPr lang="en-SG" sz="2400" b="1" dirty="0"/>
                  <a:t>Induction hypothesis: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4CED57B-0CF9-02A7-A9F4-EFBE7401C0AF}"/>
              </a:ext>
            </a:extLst>
          </p:cNvPr>
          <p:cNvSpPr/>
          <p:nvPr/>
        </p:nvSpPr>
        <p:spPr>
          <a:xfrm>
            <a:off x="5850536" y="351954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32A5B-F318-21A3-67FD-1E294C151129}"/>
                  </a:ext>
                </a:extLst>
              </p:cNvPr>
              <p:cNvSpPr txBox="1"/>
              <p:nvPr/>
            </p:nvSpPr>
            <p:spPr>
              <a:xfrm>
                <a:off x="3846308" y="3845859"/>
                <a:ext cx="62860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Guessing an upper bound of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we can prove this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2, 3, …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  </a:t>
                </a:r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32A5B-F318-21A3-67FD-1E294C151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308" y="3845859"/>
                <a:ext cx="6286051" cy="646331"/>
              </a:xfrm>
              <a:prstGeom prst="rect">
                <a:avLst/>
              </a:prstGeom>
              <a:blipFill>
                <a:blip r:embed="rId4"/>
                <a:stretch>
                  <a:fillRect l="-873" t="-5660" b="-141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427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B29-CDCA-18DF-0F3A-1EF117B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Solve the recurrence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/>
              </a:p>
              <a:p>
                <a:r>
                  <a:rPr lang="en-SG" sz="2400" b="1" dirty="0"/>
                  <a:t>Induction hypothesis: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183C07-1A19-8DAB-4BB3-1EFEA7EF8A36}"/>
                  </a:ext>
                </a:extLst>
              </p:cNvPr>
              <p:cNvSpPr/>
              <p:nvPr/>
            </p:nvSpPr>
            <p:spPr>
              <a:xfrm>
                <a:off x="726142" y="3576918"/>
                <a:ext cx="5029199" cy="9465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SG" sz="2400" b="1" dirty="0"/>
                  <a:t>Base case: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183C07-1A19-8DAB-4BB3-1EFEA7EF8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42" y="3576918"/>
                <a:ext cx="5029199" cy="946524"/>
              </a:xfrm>
              <a:prstGeom prst="roundRect">
                <a:avLst/>
              </a:prstGeom>
              <a:blipFill>
                <a:blip r:embed="rId4"/>
                <a:stretch>
                  <a:fillRect l="-846" b="-12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6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B29-CDCA-18DF-0F3A-1EF117B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Solve the recurrence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/>
              </a:p>
              <a:p>
                <a:r>
                  <a:rPr lang="en-SG" sz="2400" b="1" dirty="0"/>
                  <a:t>Induction hypothesis: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C613C7C-60A4-73D8-BDAC-D5B9927660CC}"/>
                  </a:ext>
                </a:extLst>
              </p:cNvPr>
              <p:cNvSpPr/>
              <p:nvPr/>
            </p:nvSpPr>
            <p:spPr>
              <a:xfrm>
                <a:off x="5963772" y="3590365"/>
                <a:ext cx="4672852" cy="272153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SG" sz="2400" b="1" dirty="0"/>
                  <a:t>Inductive step: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SG" sz="2400" dirty="0"/>
                  <a:t>.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SG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C613C7C-60A4-73D8-BDAC-D5B992766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772" y="3590365"/>
                <a:ext cx="4672852" cy="27215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183C07-1A19-8DAB-4BB3-1EFEA7EF8A36}"/>
                  </a:ext>
                </a:extLst>
              </p:cNvPr>
              <p:cNvSpPr/>
              <p:nvPr/>
            </p:nvSpPr>
            <p:spPr>
              <a:xfrm>
                <a:off x="726142" y="3576918"/>
                <a:ext cx="5029199" cy="9465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SG" sz="2400" b="1" dirty="0"/>
                  <a:t>Base case: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183C07-1A19-8DAB-4BB3-1EFEA7EF8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42" y="3576918"/>
                <a:ext cx="5029199" cy="946524"/>
              </a:xfrm>
              <a:prstGeom prst="roundRect">
                <a:avLst/>
              </a:prstGeom>
              <a:blipFill>
                <a:blip r:embed="rId5"/>
                <a:stretch>
                  <a:fillRect l="-846" b="-12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9969C-0B16-EFF4-92BE-A709AC77BE4A}"/>
                  </a:ext>
                </a:extLst>
              </p:cNvPr>
              <p:cNvSpPr txBox="1"/>
              <p:nvPr/>
            </p:nvSpPr>
            <p:spPr>
              <a:xfrm>
                <a:off x="532841" y="4713664"/>
                <a:ext cx="4521012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600" dirty="0"/>
                  <a:t>Induction hypothesis: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SG" sz="16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9969C-0B16-EFF4-92BE-A709AC77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41" y="4713664"/>
                <a:ext cx="4521012" cy="508537"/>
              </a:xfrm>
              <a:prstGeom prst="rect">
                <a:avLst/>
              </a:prstGeom>
              <a:blipFill>
                <a:blip r:embed="rId6"/>
                <a:stretch>
                  <a:fillRect l="-674" b="-3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7AEEE2-8CA2-15D0-6091-409DF43DA9D8}"/>
                  </a:ext>
                </a:extLst>
              </p:cNvPr>
              <p:cNvSpPr txBox="1"/>
              <p:nvPr/>
            </p:nvSpPr>
            <p:spPr>
              <a:xfrm>
                <a:off x="381002" y="5395622"/>
                <a:ext cx="46728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dirty="0"/>
                  <a:t>The function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600" dirty="0"/>
                  <a:t> is increasing when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SG" sz="16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7AEEE2-8CA2-15D0-6091-409DF43D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2" y="5395622"/>
                <a:ext cx="4672851" cy="338554"/>
              </a:xfrm>
              <a:prstGeom prst="rect">
                <a:avLst/>
              </a:prstGeom>
              <a:blipFill>
                <a:blip r:embed="rId7"/>
                <a:stretch>
                  <a:fillRect l="-783" t="-5357" b="-2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36DB0C-4C1B-CB62-50CE-53A9CE9137B1}"/>
              </a:ext>
            </a:extLst>
          </p:cNvPr>
          <p:cNvCxnSpPr>
            <a:cxnSpLocks/>
          </p:cNvCxnSpPr>
          <p:nvPr/>
        </p:nvCxnSpPr>
        <p:spPr>
          <a:xfrm>
            <a:off x="5109882" y="5009029"/>
            <a:ext cx="20036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B45879-B077-3F4C-9504-9D98C91C7796}"/>
              </a:ext>
            </a:extLst>
          </p:cNvPr>
          <p:cNvCxnSpPr>
            <a:cxnSpLocks/>
          </p:cNvCxnSpPr>
          <p:nvPr/>
        </p:nvCxnSpPr>
        <p:spPr>
          <a:xfrm>
            <a:off x="5109882" y="5607423"/>
            <a:ext cx="20036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1FA4B1-2676-6A2B-1E72-4C138738AEE9}"/>
                  </a:ext>
                </a:extLst>
              </p:cNvPr>
              <p:cNvSpPr txBox="1"/>
              <p:nvPr/>
            </p:nvSpPr>
            <p:spPr>
              <a:xfrm>
                <a:off x="5425886" y="6375246"/>
                <a:ext cx="359036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Therefore,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1FA4B1-2676-6A2B-1E72-4C138738A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886" y="6375246"/>
                <a:ext cx="3590366" cy="400110"/>
              </a:xfrm>
              <a:prstGeom prst="rect">
                <a:avLst/>
              </a:prstGeom>
              <a:blipFill>
                <a:blip r:embed="rId8"/>
                <a:stretch>
                  <a:fillRect l="-1698" t="-9231" b="-2769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222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AB29-CDCA-18DF-0F3A-1EF117B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mistake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Solve the recurrence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⌊"/>
                                      <m:endChr m:val="⌋"/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/>
              </a:p>
              <a:p>
                <a:r>
                  <a:rPr lang="en-SG" sz="2400" b="1" dirty="0"/>
                  <a:t>Induction hypothesis: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E515C-AB10-EE80-50C5-0CB8E6234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C613C7C-60A4-73D8-BDAC-D5B9927660CC}"/>
                  </a:ext>
                </a:extLst>
              </p:cNvPr>
              <p:cNvSpPr/>
              <p:nvPr/>
            </p:nvSpPr>
            <p:spPr>
              <a:xfrm>
                <a:off x="5963772" y="3590365"/>
                <a:ext cx="4672852" cy="272153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SG" sz="2400" b="1" dirty="0"/>
                  <a:t>Inductive step: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SG" sz="2400" dirty="0"/>
                  <a:t>.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sz="2000" dirty="0"/>
              </a:p>
              <a:p>
                <a:pPr lvl="1"/>
                <a:endParaRPr lang="en-SG" sz="2000" dirty="0"/>
              </a:p>
              <a:p>
                <a:pPr lvl="1"/>
                <a:endParaRPr lang="en-SG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C613C7C-60A4-73D8-BDAC-D5B992766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772" y="3590365"/>
                <a:ext cx="4672852" cy="272153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183C07-1A19-8DAB-4BB3-1EFEA7EF8A36}"/>
                  </a:ext>
                </a:extLst>
              </p:cNvPr>
              <p:cNvSpPr/>
              <p:nvPr/>
            </p:nvSpPr>
            <p:spPr>
              <a:xfrm>
                <a:off x="726142" y="3576918"/>
                <a:ext cx="5029199" cy="94652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SG" sz="2400" b="1" dirty="0"/>
                  <a:t>Base case: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000" dirty="0"/>
                  <a:t>.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183C07-1A19-8DAB-4BB3-1EFEA7EF8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42" y="3576918"/>
                <a:ext cx="5029199" cy="946524"/>
              </a:xfrm>
              <a:prstGeom prst="roundRect">
                <a:avLst/>
              </a:prstGeom>
              <a:blipFill>
                <a:blip r:embed="rId5"/>
                <a:stretch>
                  <a:fillRect l="-846" b="-12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9969C-0B16-EFF4-92BE-A709AC77BE4A}"/>
                  </a:ext>
                </a:extLst>
              </p:cNvPr>
              <p:cNvSpPr txBox="1"/>
              <p:nvPr/>
            </p:nvSpPr>
            <p:spPr>
              <a:xfrm>
                <a:off x="1662394" y="4709085"/>
                <a:ext cx="3447488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SG" sz="1600" dirty="0"/>
                  <a:t>Induction hypothesis: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16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99969C-0B16-EFF4-92BE-A709AC77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394" y="4709085"/>
                <a:ext cx="3447488" cy="508537"/>
              </a:xfrm>
              <a:prstGeom prst="rect">
                <a:avLst/>
              </a:prstGeom>
              <a:blipFill>
                <a:blip r:embed="rId6"/>
                <a:stretch>
                  <a:fillRect l="-1062" b="-35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36DB0C-4C1B-CB62-50CE-53A9CE9137B1}"/>
              </a:ext>
            </a:extLst>
          </p:cNvPr>
          <p:cNvCxnSpPr>
            <a:cxnSpLocks/>
          </p:cNvCxnSpPr>
          <p:nvPr/>
        </p:nvCxnSpPr>
        <p:spPr>
          <a:xfrm>
            <a:off x="5109882" y="5021251"/>
            <a:ext cx="200361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4C900B-96C7-9F9D-DF61-1B8A831B6DAB}"/>
                  </a:ext>
                </a:extLst>
              </p:cNvPr>
              <p:cNvSpPr txBox="1"/>
              <p:nvPr/>
            </p:nvSpPr>
            <p:spPr>
              <a:xfrm>
                <a:off x="7113494" y="5592188"/>
                <a:ext cx="35318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FF0000"/>
                    </a:solidFill>
                  </a:rPr>
                  <a:t>Incorrect proof!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You need to show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SG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4C900B-96C7-9F9D-DF61-1B8A831B6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494" y="5592188"/>
                <a:ext cx="3531816" cy="584775"/>
              </a:xfrm>
              <a:prstGeom prst="rect">
                <a:avLst/>
              </a:prstGeom>
              <a:blipFill>
                <a:blip r:embed="rId7"/>
                <a:stretch>
                  <a:fillRect l="-1036" t="-3125" b="-125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04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F7B8-C788-786C-D4E2-01E5A91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086E2B1-23E1-D04E-6EBD-E6CBF52C95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Solve the recurrence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086E2B1-23E1-D04E-6EBD-E6CBF52C9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672EC-5606-5843-69E8-F7E5EF9508AE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CB453B-5B39-FF69-A244-85B49DA02CED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(Recursion tree): </a:t>
            </a:r>
            <a:r>
              <a:rPr lang="en-US" sz="2000" dirty="0">
                <a:hlinkClick r:id="rId3"/>
              </a:rPr>
              <a:t>https://visualgo.net/en/recursion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043443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67CC571-A760-9069-9F59-6104FEE87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86FE-65F8-ACBC-9620-AEE9E7CB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2904CBC-BD4A-9F95-BCCE-9ECDA320B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Goal:</a:t>
                </a:r>
                <a:r>
                  <a:rPr lang="en-US" sz="2400" dirty="0"/>
                  <a:t> Solve the recurrence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086E2B1-23E1-D04E-6EBD-E6CBF52C95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FFF376-ED98-D98C-AE65-22466A5626D8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3957A9-9282-DFD0-9AC7-A1934BF644B9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(Recursion tree): </a:t>
            </a:r>
            <a:r>
              <a:rPr lang="en-US" sz="2000" dirty="0">
                <a:hlinkClick r:id="rId3"/>
              </a:rPr>
              <a:t>https://visualgo.net/en/recursion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D852113-CC3E-4CE9-53C4-3C2711550B49}"/>
                  </a:ext>
                </a:extLst>
              </p:cNvPr>
              <p:cNvSpPr/>
              <p:nvPr/>
            </p:nvSpPr>
            <p:spPr>
              <a:xfrm>
                <a:off x="3304601" y="4512731"/>
                <a:ext cx="5582798" cy="148602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800" dirty="0"/>
                  <a:t>Use this custom code for a visualization of the recursion tree, with n being a power of two, e.g.,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1, 2, 4, 8, 16, …</m:t>
                    </m:r>
                  </m:oMath>
                </a14:m>
                <a:endParaRPr lang="en-US" sz="1800" dirty="0"/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if (n == 1) /* base case */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1;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else /* recursive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caseS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*/</a:t>
                </a:r>
              </a:p>
              <a:p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f(n/2) + f(n/2);</a:t>
                </a:r>
                <a:endParaRPr lang="en-SG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C9C528E-E4AA-969E-9F06-ACDCDF3F8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601" y="4512731"/>
                <a:ext cx="5582798" cy="1486020"/>
              </a:xfrm>
              <a:prstGeom prst="roundRect">
                <a:avLst/>
              </a:prstGeom>
              <a:blipFill>
                <a:blip r:embed="rId4"/>
                <a:stretch>
                  <a:fillRect t="-2033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174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F7B8-C788-786C-D4E2-01E5A91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BBA741-6542-5D34-C766-E4DA6D2EB0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014295" y="2391566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/>
              <p:nvPr/>
            </p:nvSpPr>
            <p:spPr>
              <a:xfrm>
                <a:off x="5785318" y="2053012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18" y="2053012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9630B-67FB-4636-C9ED-429196BFDF0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2391566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/>
              <p:nvPr/>
            </p:nvSpPr>
            <p:spPr>
              <a:xfrm>
                <a:off x="3420438" y="279046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438" y="2790466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/>
              <p:nvPr/>
            </p:nvSpPr>
            <p:spPr>
              <a:xfrm>
                <a:off x="7545215" y="279046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15" y="2790466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672EC-5606-5843-69E8-F7E5EF9508AE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CB453B-5B39-FF69-A244-85B49DA02CED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(Recursion tree): </a:t>
            </a:r>
            <a:r>
              <a:rPr lang="en-US" sz="2000" dirty="0">
                <a:hlinkClick r:id="rId5"/>
              </a:rPr>
              <a:t>https://visualgo.net/en/recursion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B7BA22-E621-963D-077D-40E33DE62F0C}"/>
                  </a:ext>
                </a:extLst>
              </p:cNvPr>
              <p:cNvSpPr txBox="1"/>
              <p:nvPr/>
            </p:nvSpPr>
            <p:spPr>
              <a:xfrm>
                <a:off x="208453" y="2204347"/>
                <a:ext cx="233731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B7BA22-E621-963D-077D-40E33DE62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3" y="2204347"/>
                <a:ext cx="2337310" cy="582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2BDE7-E8B5-32FD-8119-EF62EE3AF7EC}"/>
                  </a:ext>
                </a:extLst>
              </p:cNvPr>
              <p:cNvSpPr txBox="1"/>
              <p:nvPr/>
            </p:nvSpPr>
            <p:spPr>
              <a:xfrm>
                <a:off x="3443288" y="419250"/>
                <a:ext cx="6099174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2BDE7-E8B5-32FD-8119-EF62EE3A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88" y="419250"/>
                <a:ext cx="6099174" cy="1271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282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F7B8-C788-786C-D4E2-01E5A91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BBA741-6542-5D34-C766-E4DA6D2EB0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014295" y="2391566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/>
              <p:nvPr/>
            </p:nvSpPr>
            <p:spPr>
              <a:xfrm>
                <a:off x="5785318" y="2053012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18" y="2053012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9630B-67FB-4636-C9ED-429196BFDF0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2391566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/>
              <p:nvPr/>
            </p:nvSpPr>
            <p:spPr>
              <a:xfrm>
                <a:off x="3420438" y="279046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438" y="2790466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/>
              <p:nvPr/>
            </p:nvSpPr>
            <p:spPr>
              <a:xfrm>
                <a:off x="7545215" y="279046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15" y="2790466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672EC-5606-5843-69E8-F7E5EF9508AE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CB453B-5B39-FF69-A244-85B49DA02CED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(Recursion tree): </a:t>
            </a:r>
            <a:r>
              <a:rPr lang="en-US" sz="2000" dirty="0">
                <a:hlinkClick r:id="rId5"/>
              </a:rPr>
              <a:t>https://visualgo.net/en/recursion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B7BA22-E621-963D-077D-40E33DE62F0C}"/>
                  </a:ext>
                </a:extLst>
              </p:cNvPr>
              <p:cNvSpPr txBox="1"/>
              <p:nvPr/>
            </p:nvSpPr>
            <p:spPr>
              <a:xfrm>
                <a:off x="208453" y="2204347"/>
                <a:ext cx="233731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B7BA22-E621-963D-077D-40E33DE62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3" y="2204347"/>
                <a:ext cx="2337310" cy="582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2BDE7-E8B5-32FD-8119-EF62EE3AF7EC}"/>
                  </a:ext>
                </a:extLst>
              </p:cNvPr>
              <p:cNvSpPr txBox="1"/>
              <p:nvPr/>
            </p:nvSpPr>
            <p:spPr>
              <a:xfrm>
                <a:off x="3443288" y="419250"/>
                <a:ext cx="6099174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2BDE7-E8B5-32FD-8119-EF62EE3A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88" y="419250"/>
                <a:ext cx="6099174" cy="1271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5221E2-02A0-F303-15B9-F89D2C1BDBC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2992759" y="3129020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000776-ABD9-80A6-FC48-0CC65555844F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4014295" y="3129020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0D6DF-7C85-9FFF-1484-6F0FBA13CBF7}"/>
                  </a:ext>
                </a:extLst>
              </p:cNvPr>
              <p:cNvSpPr txBox="1"/>
              <p:nvPr/>
            </p:nvSpPr>
            <p:spPr>
              <a:xfrm>
                <a:off x="2398902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0D6DF-7C85-9FFF-1484-6F0FBA13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02" y="3491344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5A2F3-FEFE-AFFD-8F70-A0CCD8AE0931}"/>
                  </a:ext>
                </a:extLst>
              </p:cNvPr>
              <p:cNvSpPr txBox="1"/>
              <p:nvPr/>
            </p:nvSpPr>
            <p:spPr>
              <a:xfrm>
                <a:off x="4441974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5A2F3-FEFE-AFFD-8F70-A0CCD8AE0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74" y="349134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F14BAA-E6B2-A1C3-9EEF-A2C7712BA49C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7119988" y="3129020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A89E3D-1C03-45B2-0C29-FCBFD20BD1BD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8139072" y="3129020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F31920-FB57-3B13-CB6A-8D3A5E6B9DB4}"/>
                  </a:ext>
                </a:extLst>
              </p:cNvPr>
              <p:cNvSpPr txBox="1"/>
              <p:nvPr/>
            </p:nvSpPr>
            <p:spPr>
              <a:xfrm>
                <a:off x="6526131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F31920-FB57-3B13-CB6A-8D3A5E6B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31" y="349134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AB07DF-5C51-732A-2B86-8B863B4980D7}"/>
                  </a:ext>
                </a:extLst>
              </p:cNvPr>
              <p:cNvSpPr txBox="1"/>
              <p:nvPr/>
            </p:nvSpPr>
            <p:spPr>
              <a:xfrm>
                <a:off x="8569203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/4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AB07DF-5C51-732A-2B86-8B863B498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203" y="3491344"/>
                <a:ext cx="1187713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8BD842D-3BBE-0263-3A26-12E917DCB9E9}"/>
                  </a:ext>
                </a:extLst>
              </p:cNvPr>
              <p:cNvSpPr txBox="1"/>
              <p:nvPr/>
            </p:nvSpPr>
            <p:spPr>
              <a:xfrm>
                <a:off x="208453" y="2939434"/>
                <a:ext cx="233731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8BD842D-3BBE-0263-3A26-12E917DC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3" y="2939434"/>
                <a:ext cx="2337310" cy="5821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918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F7B8-C788-786C-D4E2-01E5A91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BBA741-6542-5D34-C766-E4DA6D2EB0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014295" y="2391566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/>
              <p:nvPr/>
            </p:nvSpPr>
            <p:spPr>
              <a:xfrm>
                <a:off x="5785318" y="2053012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18" y="2053012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9630B-67FB-4636-C9ED-429196BFDF0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2391566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/>
              <p:nvPr/>
            </p:nvSpPr>
            <p:spPr>
              <a:xfrm>
                <a:off x="3420438" y="279046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438" y="2790466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/>
              <p:nvPr/>
            </p:nvSpPr>
            <p:spPr>
              <a:xfrm>
                <a:off x="7545215" y="279046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15" y="2790466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672EC-5606-5843-69E8-F7E5EF9508AE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CB453B-5B39-FF69-A244-85B49DA02CED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(Recursion tree): </a:t>
            </a:r>
            <a:r>
              <a:rPr lang="en-US" sz="2000" dirty="0">
                <a:hlinkClick r:id="rId5"/>
              </a:rPr>
              <a:t>https://visualgo.net/en/recursion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B7BA22-E621-963D-077D-40E33DE62F0C}"/>
                  </a:ext>
                </a:extLst>
              </p:cNvPr>
              <p:cNvSpPr txBox="1"/>
              <p:nvPr/>
            </p:nvSpPr>
            <p:spPr>
              <a:xfrm>
                <a:off x="208453" y="2204347"/>
                <a:ext cx="233731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B7BA22-E621-963D-077D-40E33DE62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3" y="2204347"/>
                <a:ext cx="2337310" cy="582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2BDE7-E8B5-32FD-8119-EF62EE3AF7EC}"/>
                  </a:ext>
                </a:extLst>
              </p:cNvPr>
              <p:cNvSpPr txBox="1"/>
              <p:nvPr/>
            </p:nvSpPr>
            <p:spPr>
              <a:xfrm>
                <a:off x="3443288" y="419250"/>
                <a:ext cx="6099174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2BDE7-E8B5-32FD-8119-EF62EE3A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88" y="419250"/>
                <a:ext cx="6099174" cy="1271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5221E2-02A0-F303-15B9-F89D2C1BDBC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2992759" y="3129020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000776-ABD9-80A6-FC48-0CC65555844F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4014295" y="3129020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0D6DF-7C85-9FFF-1484-6F0FBA13CBF7}"/>
                  </a:ext>
                </a:extLst>
              </p:cNvPr>
              <p:cNvSpPr txBox="1"/>
              <p:nvPr/>
            </p:nvSpPr>
            <p:spPr>
              <a:xfrm>
                <a:off x="2398902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0D6DF-7C85-9FFF-1484-6F0FBA13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02" y="3491344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5A2F3-FEFE-AFFD-8F70-A0CCD8AE0931}"/>
                  </a:ext>
                </a:extLst>
              </p:cNvPr>
              <p:cNvSpPr txBox="1"/>
              <p:nvPr/>
            </p:nvSpPr>
            <p:spPr>
              <a:xfrm>
                <a:off x="4441974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5A2F3-FEFE-AFFD-8F70-A0CCD8AE0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74" y="349134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F14BAA-E6B2-A1C3-9EEF-A2C7712BA49C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7119988" y="3129020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A89E3D-1C03-45B2-0C29-FCBFD20BD1BD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8139072" y="3129020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F31920-FB57-3B13-CB6A-8D3A5E6B9DB4}"/>
                  </a:ext>
                </a:extLst>
              </p:cNvPr>
              <p:cNvSpPr txBox="1"/>
              <p:nvPr/>
            </p:nvSpPr>
            <p:spPr>
              <a:xfrm>
                <a:off x="6526131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F31920-FB57-3B13-CB6A-8D3A5E6B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31" y="349134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AB07DF-5C51-732A-2B86-8B863B4980D7}"/>
                  </a:ext>
                </a:extLst>
              </p:cNvPr>
              <p:cNvSpPr txBox="1"/>
              <p:nvPr/>
            </p:nvSpPr>
            <p:spPr>
              <a:xfrm>
                <a:off x="8569203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AB07DF-5C51-732A-2B86-8B863B498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203" y="3491344"/>
                <a:ext cx="1187713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21A3AF-DB59-F295-E829-C99A2AD91C77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>
            <a:off x="2992759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D18777-5391-6D87-9155-0F51C4091C2B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flipH="1">
            <a:off x="2514601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2F944A-D1F3-F2C5-4BEE-2D82E3DC4D4E}"/>
                  </a:ext>
                </a:extLst>
              </p:cNvPr>
              <p:cNvSpPr txBox="1"/>
              <p:nvPr/>
            </p:nvSpPr>
            <p:spPr>
              <a:xfrm>
                <a:off x="2877060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2F944A-D1F3-F2C5-4BEE-2D82E3DC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60" y="4564985"/>
                <a:ext cx="118771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182CDB-8705-889F-75AC-9892C71AA07C}"/>
                  </a:ext>
                </a:extLst>
              </p:cNvPr>
              <p:cNvSpPr txBox="1"/>
              <p:nvPr/>
            </p:nvSpPr>
            <p:spPr>
              <a:xfrm>
                <a:off x="1920744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182CDB-8705-889F-75AC-9892C71A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744" y="4564985"/>
                <a:ext cx="1187713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FEE4EE-0428-59E3-69E8-ADBC68B9142D}"/>
                  </a:ext>
                </a:extLst>
              </p:cNvPr>
              <p:cNvSpPr txBox="1"/>
              <p:nvPr/>
            </p:nvSpPr>
            <p:spPr>
              <a:xfrm>
                <a:off x="1971223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FEE4EE-0428-59E3-69E8-ADBC68B91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23" y="5343717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7DD3-06DB-C0E3-218F-BC027E99C1E5}"/>
                  </a:ext>
                </a:extLst>
              </p:cNvPr>
              <p:cNvSpPr txBox="1"/>
              <p:nvPr/>
            </p:nvSpPr>
            <p:spPr>
              <a:xfrm>
                <a:off x="2449381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7DD3-06DB-C0E3-218F-BC027E99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381" y="5343717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CDD8C0-8FF1-21BC-F8CE-68B57DC4FE23}"/>
                  </a:ext>
                </a:extLst>
              </p:cNvPr>
              <p:cNvSpPr txBox="1"/>
              <p:nvPr/>
            </p:nvSpPr>
            <p:spPr>
              <a:xfrm>
                <a:off x="2992759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CDD8C0-8FF1-21BC-F8CE-68B57DC4F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759" y="5343717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C2ABF9-ED39-2336-6420-A6F9D61148EA}"/>
                  </a:ext>
                </a:extLst>
              </p:cNvPr>
              <p:cNvSpPr txBox="1"/>
              <p:nvPr/>
            </p:nvSpPr>
            <p:spPr>
              <a:xfrm>
                <a:off x="3470917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C2ABF9-ED39-2336-6420-A6F9D6114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17" y="5343717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118400-57C2-E70B-2CAF-D78E64DAC4F4}"/>
                  </a:ext>
                </a:extLst>
              </p:cNvPr>
              <p:cNvSpPr txBox="1"/>
              <p:nvPr/>
            </p:nvSpPr>
            <p:spPr>
              <a:xfrm>
                <a:off x="4014295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118400-57C2-E70B-2CAF-D78E64DA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295" y="5343717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D4F90-D9E4-5E07-FD77-7A69F79C7111}"/>
                  </a:ext>
                </a:extLst>
              </p:cNvPr>
              <p:cNvSpPr txBox="1"/>
              <p:nvPr/>
            </p:nvSpPr>
            <p:spPr>
              <a:xfrm>
                <a:off x="4492453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D4F90-D9E4-5E07-FD77-7A69F79C7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53" y="5343717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7D2096-CC84-9853-23F4-6DFE87C73C90}"/>
                  </a:ext>
                </a:extLst>
              </p:cNvPr>
              <p:cNvSpPr txBox="1"/>
              <p:nvPr/>
            </p:nvSpPr>
            <p:spPr>
              <a:xfrm>
                <a:off x="5035831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7D2096-CC84-9853-23F4-6DFE87C7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31" y="5343717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5ADA09-4C4E-AC9D-78E6-B7B3CF9F2D89}"/>
                  </a:ext>
                </a:extLst>
              </p:cNvPr>
              <p:cNvSpPr txBox="1"/>
              <p:nvPr/>
            </p:nvSpPr>
            <p:spPr>
              <a:xfrm>
                <a:off x="5513989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5ADA09-4C4E-AC9D-78E6-B7B3CF9F2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89" y="5343717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47565-6460-7544-46F4-5149766B7A1D}"/>
                  </a:ext>
                </a:extLst>
              </p:cNvPr>
              <p:cNvSpPr txBox="1"/>
              <p:nvPr/>
            </p:nvSpPr>
            <p:spPr>
              <a:xfrm>
                <a:off x="6098452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47565-6460-7544-46F4-5149766B7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52" y="5343717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9AF6D00-47D8-E7C3-A920-3CF48CDEBE4D}"/>
                  </a:ext>
                </a:extLst>
              </p:cNvPr>
              <p:cNvSpPr txBox="1"/>
              <p:nvPr/>
            </p:nvSpPr>
            <p:spPr>
              <a:xfrm>
                <a:off x="6576610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9AF6D00-47D8-E7C3-A920-3CF48CDE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610" y="5343717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B24467-A0AB-8D8B-36EA-F289176A35FF}"/>
                  </a:ext>
                </a:extLst>
              </p:cNvPr>
              <p:cNvSpPr txBox="1"/>
              <p:nvPr/>
            </p:nvSpPr>
            <p:spPr>
              <a:xfrm>
                <a:off x="7119988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B24467-A0AB-8D8B-36EA-F289176A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88" y="5343717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6DB5B5-123E-053B-AB10-306106E15412}"/>
                  </a:ext>
                </a:extLst>
              </p:cNvPr>
              <p:cNvSpPr txBox="1"/>
              <p:nvPr/>
            </p:nvSpPr>
            <p:spPr>
              <a:xfrm>
                <a:off x="7598146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6DB5B5-123E-053B-AB10-306106E1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146" y="5343717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B7C70-3520-48D8-48AA-8FD8F302AFD8}"/>
                  </a:ext>
                </a:extLst>
              </p:cNvPr>
              <p:cNvSpPr txBox="1"/>
              <p:nvPr/>
            </p:nvSpPr>
            <p:spPr>
              <a:xfrm>
                <a:off x="8141524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B7C70-3520-48D8-48AA-8FD8F302A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524" y="5343717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79E4AC-2FE6-DBD4-51CB-B4F342782DF9}"/>
                  </a:ext>
                </a:extLst>
              </p:cNvPr>
              <p:cNvSpPr txBox="1"/>
              <p:nvPr/>
            </p:nvSpPr>
            <p:spPr>
              <a:xfrm>
                <a:off x="8619682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79E4AC-2FE6-DBD4-51CB-B4F34278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682" y="5343717"/>
                <a:ext cx="543378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2E32E-5B74-1AF6-71FD-6F386EBE01D8}"/>
                  </a:ext>
                </a:extLst>
              </p:cNvPr>
              <p:cNvSpPr txBox="1"/>
              <p:nvPr/>
            </p:nvSpPr>
            <p:spPr>
              <a:xfrm>
                <a:off x="9163060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2E32E-5B74-1AF6-71FD-6F386EBE0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060" y="5343717"/>
                <a:ext cx="543378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32296F-E7A8-31FB-5B33-96F544A06D4A}"/>
                  </a:ext>
                </a:extLst>
              </p:cNvPr>
              <p:cNvSpPr txBox="1"/>
              <p:nvPr/>
            </p:nvSpPr>
            <p:spPr>
              <a:xfrm>
                <a:off x="9641218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32296F-E7A8-31FB-5B33-96F544A06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218" y="5343717"/>
                <a:ext cx="543378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C0FF58-4294-E4B4-877E-6E77C46C54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035831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B058BFD-4E3B-C6E1-D0B5-085CEBF4EA06}"/>
              </a:ext>
            </a:extLst>
          </p:cNvPr>
          <p:cNvCxnSpPr>
            <a:cxnSpLocks/>
            <a:stCxn id="20" idx="2"/>
            <a:endCxn id="72" idx="0"/>
          </p:cNvCxnSpPr>
          <p:nvPr/>
        </p:nvCxnSpPr>
        <p:spPr>
          <a:xfrm flipH="1">
            <a:off x="4557673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B0ED7BC-E22D-685A-BBE8-C727C188A2C5}"/>
                  </a:ext>
                </a:extLst>
              </p:cNvPr>
              <p:cNvSpPr txBox="1"/>
              <p:nvPr/>
            </p:nvSpPr>
            <p:spPr>
              <a:xfrm>
                <a:off x="4920132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B0ED7BC-E22D-685A-BBE8-C727C188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32" y="4564985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F424E3-EFD3-4A3E-FBC9-93E3B9E46396}"/>
                  </a:ext>
                </a:extLst>
              </p:cNvPr>
              <p:cNvSpPr txBox="1"/>
              <p:nvPr/>
            </p:nvSpPr>
            <p:spPr>
              <a:xfrm>
                <a:off x="3963816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F424E3-EFD3-4A3E-FBC9-93E3B9E4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816" y="4564985"/>
                <a:ext cx="1187713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BEA270-1DE4-3BD2-3D60-200511237BA3}"/>
              </a:ext>
            </a:extLst>
          </p:cNvPr>
          <p:cNvCxnSpPr>
            <a:cxnSpLocks/>
            <a:stCxn id="27" idx="2"/>
            <a:endCxn id="77" idx="0"/>
          </p:cNvCxnSpPr>
          <p:nvPr/>
        </p:nvCxnSpPr>
        <p:spPr>
          <a:xfrm>
            <a:off x="7119988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31B982-0F38-FC11-1308-0FE7BEFC10EE}"/>
              </a:ext>
            </a:extLst>
          </p:cNvPr>
          <p:cNvCxnSpPr>
            <a:cxnSpLocks/>
            <a:stCxn id="27" idx="2"/>
            <a:endCxn id="78" idx="0"/>
          </p:cNvCxnSpPr>
          <p:nvPr/>
        </p:nvCxnSpPr>
        <p:spPr>
          <a:xfrm flipH="1">
            <a:off x="6641830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A0908FD-73B9-E688-5E32-E8ADABE30F56}"/>
                  </a:ext>
                </a:extLst>
              </p:cNvPr>
              <p:cNvSpPr txBox="1"/>
              <p:nvPr/>
            </p:nvSpPr>
            <p:spPr>
              <a:xfrm>
                <a:off x="7004289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A0908FD-73B9-E688-5E32-E8ADABE3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289" y="4564985"/>
                <a:ext cx="1187713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C0B542-F946-C2A0-4F81-1BA19038F38C}"/>
                  </a:ext>
                </a:extLst>
              </p:cNvPr>
              <p:cNvSpPr txBox="1"/>
              <p:nvPr/>
            </p:nvSpPr>
            <p:spPr>
              <a:xfrm>
                <a:off x="6047973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C0B542-F946-C2A0-4F81-1BA19038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973" y="4564985"/>
                <a:ext cx="1187713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0B99FE7-DD54-5E7F-7F03-508CED8ABB5A}"/>
              </a:ext>
            </a:extLst>
          </p:cNvPr>
          <p:cNvCxnSpPr>
            <a:cxnSpLocks/>
            <a:stCxn id="28" idx="2"/>
            <a:endCxn id="81" idx="0"/>
          </p:cNvCxnSpPr>
          <p:nvPr/>
        </p:nvCxnSpPr>
        <p:spPr>
          <a:xfrm>
            <a:off x="9163060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B7FAE5-7C90-458E-E1D3-938E8D1DABF1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8684902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4EDB8E-6051-99E8-5DEE-BCCD775C3BB2}"/>
                  </a:ext>
                </a:extLst>
              </p:cNvPr>
              <p:cNvSpPr txBox="1"/>
              <p:nvPr/>
            </p:nvSpPr>
            <p:spPr>
              <a:xfrm>
                <a:off x="9047361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4EDB8E-6051-99E8-5DEE-BCCD775C3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361" y="4564985"/>
                <a:ext cx="1187713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372E44-9E95-5D56-42A9-918DA896EA02}"/>
                  </a:ext>
                </a:extLst>
              </p:cNvPr>
              <p:cNvSpPr txBox="1"/>
              <p:nvPr/>
            </p:nvSpPr>
            <p:spPr>
              <a:xfrm>
                <a:off x="8091045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372E44-9E95-5D56-42A9-918DA896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045" y="4564985"/>
                <a:ext cx="1187713" cy="3385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8BD842D-3BBE-0263-3A26-12E917DCB9E9}"/>
                  </a:ext>
                </a:extLst>
              </p:cNvPr>
              <p:cNvSpPr txBox="1"/>
              <p:nvPr/>
            </p:nvSpPr>
            <p:spPr>
              <a:xfrm>
                <a:off x="208453" y="2939434"/>
                <a:ext cx="233731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8BD842D-3BBE-0263-3A26-12E917DC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3" y="2939434"/>
                <a:ext cx="2337310" cy="58214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F236348-6914-710C-CEBE-3A04DE15B85D}"/>
                  </a:ext>
                </a:extLst>
              </p:cNvPr>
              <p:cNvSpPr txBox="1"/>
              <p:nvPr/>
            </p:nvSpPr>
            <p:spPr>
              <a:xfrm>
                <a:off x="208453" y="3681397"/>
                <a:ext cx="233731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F236348-6914-710C-CEBE-3A04DE15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3" y="3681397"/>
                <a:ext cx="2337310" cy="58214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88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6E01-ECA1-1DE6-168E-1A259272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running time of an algorithm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7C368-68E7-CE5A-FA47-F3D40E565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Goal: </a:t>
                </a:r>
                <a:r>
                  <a:rPr lang="en-US" sz="2400" dirty="0"/>
                  <a:t>For a given algorithm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, analyze the </a:t>
                </a:r>
                <a:r>
                  <a:rPr lang="en-US" sz="2400" u="sng" dirty="0"/>
                  <a:t>asymptotic</a:t>
                </a:r>
                <a:r>
                  <a:rPr lang="en-US" sz="2400" dirty="0"/>
                  <a:t> running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as a function of the input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Step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: Derive a recurrence.</a:t>
                </a:r>
              </a:p>
              <a:p>
                <a:pPr lvl="1"/>
                <a:r>
                  <a:rPr lang="en-US" sz="2000" dirty="0"/>
                  <a:t>Step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: Solve the recurrence.</a:t>
                </a: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7C368-68E7-CE5A-FA47-F3D40E565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48552D5-A456-F369-A1FB-030B1481493C}"/>
              </a:ext>
            </a:extLst>
          </p:cNvPr>
          <p:cNvSpPr txBox="1"/>
          <p:nvPr/>
        </p:nvSpPr>
        <p:spPr>
          <a:xfrm>
            <a:off x="3429001" y="1573491"/>
            <a:ext cx="1081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recursive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72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9797E-055E-0929-896A-1790FA41BBED}"/>
              </a:ext>
            </a:extLst>
          </p:cNvPr>
          <p:cNvSpPr/>
          <p:nvPr/>
        </p:nvSpPr>
        <p:spPr>
          <a:xfrm>
            <a:off x="1920378" y="3573446"/>
            <a:ext cx="9014322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C255F7-4610-2517-4D6E-365B8F5C5DEE}"/>
              </a:ext>
            </a:extLst>
          </p:cNvPr>
          <p:cNvSpPr/>
          <p:nvPr/>
        </p:nvSpPr>
        <p:spPr>
          <a:xfrm>
            <a:off x="1920378" y="2876817"/>
            <a:ext cx="9014322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A8AF5B-D240-2FD3-015F-1A14F14A82A9}"/>
              </a:ext>
            </a:extLst>
          </p:cNvPr>
          <p:cNvSpPr/>
          <p:nvPr/>
        </p:nvSpPr>
        <p:spPr>
          <a:xfrm>
            <a:off x="1920378" y="2135601"/>
            <a:ext cx="9014322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F7B8-C788-786C-D4E2-01E5A91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BBA741-6542-5D34-C766-E4DA6D2EB0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014295" y="2391566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/>
              <p:nvPr/>
            </p:nvSpPr>
            <p:spPr>
              <a:xfrm>
                <a:off x="5785318" y="2053012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18" y="2053012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9630B-67FB-4636-C9ED-429196BFDF0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2391566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/>
              <p:nvPr/>
            </p:nvSpPr>
            <p:spPr>
              <a:xfrm>
                <a:off x="3420438" y="279046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438" y="2790466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/>
              <p:nvPr/>
            </p:nvSpPr>
            <p:spPr>
              <a:xfrm>
                <a:off x="7545215" y="279046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15" y="2790466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672EC-5606-5843-69E8-F7E5EF9508AE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CB453B-5B39-FF69-A244-85B49DA02CED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(Recursion tree): </a:t>
            </a:r>
            <a:r>
              <a:rPr lang="en-US" sz="2000" dirty="0">
                <a:hlinkClick r:id="rId5"/>
              </a:rPr>
              <a:t>https://visualgo.net/en/recursion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2BDE7-E8B5-32FD-8119-EF62EE3AF7EC}"/>
                  </a:ext>
                </a:extLst>
              </p:cNvPr>
              <p:cNvSpPr txBox="1"/>
              <p:nvPr/>
            </p:nvSpPr>
            <p:spPr>
              <a:xfrm>
                <a:off x="3443288" y="419250"/>
                <a:ext cx="6099174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2BDE7-E8B5-32FD-8119-EF62EE3A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88" y="419250"/>
                <a:ext cx="6099174" cy="1271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5221E2-02A0-F303-15B9-F89D2C1BDBC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2992759" y="3129020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000776-ABD9-80A6-FC48-0CC65555844F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4014295" y="3129020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0D6DF-7C85-9FFF-1484-6F0FBA13CBF7}"/>
                  </a:ext>
                </a:extLst>
              </p:cNvPr>
              <p:cNvSpPr txBox="1"/>
              <p:nvPr/>
            </p:nvSpPr>
            <p:spPr>
              <a:xfrm>
                <a:off x="2398902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0D6DF-7C85-9FFF-1484-6F0FBA13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02" y="3491344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5A2F3-FEFE-AFFD-8F70-A0CCD8AE0931}"/>
                  </a:ext>
                </a:extLst>
              </p:cNvPr>
              <p:cNvSpPr txBox="1"/>
              <p:nvPr/>
            </p:nvSpPr>
            <p:spPr>
              <a:xfrm>
                <a:off x="4441974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5A2F3-FEFE-AFFD-8F70-A0CCD8AE0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74" y="3491344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F14BAA-E6B2-A1C3-9EEF-A2C7712BA49C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7119988" y="3129020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A89E3D-1C03-45B2-0C29-FCBFD20BD1BD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8139072" y="3129020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F31920-FB57-3B13-CB6A-8D3A5E6B9DB4}"/>
                  </a:ext>
                </a:extLst>
              </p:cNvPr>
              <p:cNvSpPr txBox="1"/>
              <p:nvPr/>
            </p:nvSpPr>
            <p:spPr>
              <a:xfrm>
                <a:off x="6526131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F31920-FB57-3B13-CB6A-8D3A5E6B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31" y="349134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AB07DF-5C51-732A-2B86-8B863B4980D7}"/>
                  </a:ext>
                </a:extLst>
              </p:cNvPr>
              <p:cNvSpPr txBox="1"/>
              <p:nvPr/>
            </p:nvSpPr>
            <p:spPr>
              <a:xfrm>
                <a:off x="8569203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AB07DF-5C51-732A-2B86-8B863B498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203" y="349134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21A3AF-DB59-F295-E829-C99A2AD91C77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>
            <a:off x="2992759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D18777-5391-6D87-9155-0F51C4091C2B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flipH="1">
            <a:off x="2514601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2F944A-D1F3-F2C5-4BEE-2D82E3DC4D4E}"/>
                  </a:ext>
                </a:extLst>
              </p:cNvPr>
              <p:cNvSpPr txBox="1"/>
              <p:nvPr/>
            </p:nvSpPr>
            <p:spPr>
              <a:xfrm>
                <a:off x="2877060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2F944A-D1F3-F2C5-4BEE-2D82E3DC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60" y="4564985"/>
                <a:ext cx="118771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182CDB-8705-889F-75AC-9892C71AA07C}"/>
                  </a:ext>
                </a:extLst>
              </p:cNvPr>
              <p:cNvSpPr txBox="1"/>
              <p:nvPr/>
            </p:nvSpPr>
            <p:spPr>
              <a:xfrm>
                <a:off x="1920744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182CDB-8705-889F-75AC-9892C71A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744" y="4564985"/>
                <a:ext cx="118771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FEE4EE-0428-59E3-69E8-ADBC68B9142D}"/>
                  </a:ext>
                </a:extLst>
              </p:cNvPr>
              <p:cNvSpPr txBox="1"/>
              <p:nvPr/>
            </p:nvSpPr>
            <p:spPr>
              <a:xfrm>
                <a:off x="1971223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FEE4EE-0428-59E3-69E8-ADBC68B91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23" y="5343717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7DD3-06DB-C0E3-218F-BC027E99C1E5}"/>
                  </a:ext>
                </a:extLst>
              </p:cNvPr>
              <p:cNvSpPr txBox="1"/>
              <p:nvPr/>
            </p:nvSpPr>
            <p:spPr>
              <a:xfrm>
                <a:off x="2449381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7DD3-06DB-C0E3-218F-BC027E99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381" y="5343717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CDD8C0-8FF1-21BC-F8CE-68B57DC4FE23}"/>
                  </a:ext>
                </a:extLst>
              </p:cNvPr>
              <p:cNvSpPr txBox="1"/>
              <p:nvPr/>
            </p:nvSpPr>
            <p:spPr>
              <a:xfrm>
                <a:off x="2992759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CDD8C0-8FF1-21BC-F8CE-68B57DC4F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759" y="5343717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C2ABF9-ED39-2336-6420-A6F9D61148EA}"/>
                  </a:ext>
                </a:extLst>
              </p:cNvPr>
              <p:cNvSpPr txBox="1"/>
              <p:nvPr/>
            </p:nvSpPr>
            <p:spPr>
              <a:xfrm>
                <a:off x="3470917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C2ABF9-ED39-2336-6420-A6F9D6114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17" y="5343717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118400-57C2-E70B-2CAF-D78E64DAC4F4}"/>
                  </a:ext>
                </a:extLst>
              </p:cNvPr>
              <p:cNvSpPr txBox="1"/>
              <p:nvPr/>
            </p:nvSpPr>
            <p:spPr>
              <a:xfrm>
                <a:off x="4014295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118400-57C2-E70B-2CAF-D78E64DA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295" y="5343717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D4F90-D9E4-5E07-FD77-7A69F79C7111}"/>
                  </a:ext>
                </a:extLst>
              </p:cNvPr>
              <p:cNvSpPr txBox="1"/>
              <p:nvPr/>
            </p:nvSpPr>
            <p:spPr>
              <a:xfrm>
                <a:off x="4492453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D4F90-D9E4-5E07-FD77-7A69F79C7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53" y="5343717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7D2096-CC84-9853-23F4-6DFE87C73C90}"/>
                  </a:ext>
                </a:extLst>
              </p:cNvPr>
              <p:cNvSpPr txBox="1"/>
              <p:nvPr/>
            </p:nvSpPr>
            <p:spPr>
              <a:xfrm>
                <a:off x="5035831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7D2096-CC84-9853-23F4-6DFE87C7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31" y="5343717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5ADA09-4C4E-AC9D-78E6-B7B3CF9F2D89}"/>
                  </a:ext>
                </a:extLst>
              </p:cNvPr>
              <p:cNvSpPr txBox="1"/>
              <p:nvPr/>
            </p:nvSpPr>
            <p:spPr>
              <a:xfrm>
                <a:off x="5513989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5ADA09-4C4E-AC9D-78E6-B7B3CF9F2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89" y="5343717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47565-6460-7544-46F4-5149766B7A1D}"/>
                  </a:ext>
                </a:extLst>
              </p:cNvPr>
              <p:cNvSpPr txBox="1"/>
              <p:nvPr/>
            </p:nvSpPr>
            <p:spPr>
              <a:xfrm>
                <a:off x="6098452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47565-6460-7544-46F4-5149766B7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52" y="5343717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9AF6D00-47D8-E7C3-A920-3CF48CDEBE4D}"/>
                  </a:ext>
                </a:extLst>
              </p:cNvPr>
              <p:cNvSpPr txBox="1"/>
              <p:nvPr/>
            </p:nvSpPr>
            <p:spPr>
              <a:xfrm>
                <a:off x="6576610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9AF6D00-47D8-E7C3-A920-3CF48CDE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610" y="5343717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B24467-A0AB-8D8B-36EA-F289176A35FF}"/>
                  </a:ext>
                </a:extLst>
              </p:cNvPr>
              <p:cNvSpPr txBox="1"/>
              <p:nvPr/>
            </p:nvSpPr>
            <p:spPr>
              <a:xfrm>
                <a:off x="7119988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B24467-A0AB-8D8B-36EA-F289176A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88" y="5343717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6DB5B5-123E-053B-AB10-306106E15412}"/>
                  </a:ext>
                </a:extLst>
              </p:cNvPr>
              <p:cNvSpPr txBox="1"/>
              <p:nvPr/>
            </p:nvSpPr>
            <p:spPr>
              <a:xfrm>
                <a:off x="7598146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6DB5B5-123E-053B-AB10-306106E1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146" y="5343717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B7C70-3520-48D8-48AA-8FD8F302AFD8}"/>
                  </a:ext>
                </a:extLst>
              </p:cNvPr>
              <p:cNvSpPr txBox="1"/>
              <p:nvPr/>
            </p:nvSpPr>
            <p:spPr>
              <a:xfrm>
                <a:off x="8141524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B7C70-3520-48D8-48AA-8FD8F302A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524" y="5343717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79E4AC-2FE6-DBD4-51CB-B4F342782DF9}"/>
                  </a:ext>
                </a:extLst>
              </p:cNvPr>
              <p:cNvSpPr txBox="1"/>
              <p:nvPr/>
            </p:nvSpPr>
            <p:spPr>
              <a:xfrm>
                <a:off x="8619682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79E4AC-2FE6-DBD4-51CB-B4F34278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682" y="5343717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2E32E-5B74-1AF6-71FD-6F386EBE01D8}"/>
                  </a:ext>
                </a:extLst>
              </p:cNvPr>
              <p:cNvSpPr txBox="1"/>
              <p:nvPr/>
            </p:nvSpPr>
            <p:spPr>
              <a:xfrm>
                <a:off x="9163060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2E32E-5B74-1AF6-71FD-6F386EBE0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060" y="5343717"/>
                <a:ext cx="543378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32296F-E7A8-31FB-5B33-96F544A06D4A}"/>
                  </a:ext>
                </a:extLst>
              </p:cNvPr>
              <p:cNvSpPr txBox="1"/>
              <p:nvPr/>
            </p:nvSpPr>
            <p:spPr>
              <a:xfrm>
                <a:off x="9641218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32296F-E7A8-31FB-5B33-96F544A06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218" y="5343717"/>
                <a:ext cx="543378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C0FF58-4294-E4B4-877E-6E77C46C54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035831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B058BFD-4E3B-C6E1-D0B5-085CEBF4EA06}"/>
              </a:ext>
            </a:extLst>
          </p:cNvPr>
          <p:cNvCxnSpPr>
            <a:cxnSpLocks/>
            <a:stCxn id="20" idx="2"/>
            <a:endCxn id="72" idx="0"/>
          </p:cNvCxnSpPr>
          <p:nvPr/>
        </p:nvCxnSpPr>
        <p:spPr>
          <a:xfrm flipH="1">
            <a:off x="4557673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B0ED7BC-E22D-685A-BBE8-C727C188A2C5}"/>
                  </a:ext>
                </a:extLst>
              </p:cNvPr>
              <p:cNvSpPr txBox="1"/>
              <p:nvPr/>
            </p:nvSpPr>
            <p:spPr>
              <a:xfrm>
                <a:off x="4920132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B0ED7BC-E22D-685A-BBE8-C727C188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32" y="4564985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F424E3-EFD3-4A3E-FBC9-93E3B9E46396}"/>
                  </a:ext>
                </a:extLst>
              </p:cNvPr>
              <p:cNvSpPr txBox="1"/>
              <p:nvPr/>
            </p:nvSpPr>
            <p:spPr>
              <a:xfrm>
                <a:off x="3963816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F424E3-EFD3-4A3E-FBC9-93E3B9E4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816" y="4564985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BEA270-1DE4-3BD2-3D60-200511237BA3}"/>
              </a:ext>
            </a:extLst>
          </p:cNvPr>
          <p:cNvCxnSpPr>
            <a:cxnSpLocks/>
            <a:stCxn id="27" idx="2"/>
            <a:endCxn id="77" idx="0"/>
          </p:cNvCxnSpPr>
          <p:nvPr/>
        </p:nvCxnSpPr>
        <p:spPr>
          <a:xfrm>
            <a:off x="7119988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31B982-0F38-FC11-1308-0FE7BEFC10EE}"/>
              </a:ext>
            </a:extLst>
          </p:cNvPr>
          <p:cNvCxnSpPr>
            <a:cxnSpLocks/>
            <a:stCxn id="27" idx="2"/>
            <a:endCxn id="78" idx="0"/>
          </p:cNvCxnSpPr>
          <p:nvPr/>
        </p:nvCxnSpPr>
        <p:spPr>
          <a:xfrm flipH="1">
            <a:off x="6641830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A0908FD-73B9-E688-5E32-E8ADABE30F56}"/>
                  </a:ext>
                </a:extLst>
              </p:cNvPr>
              <p:cNvSpPr txBox="1"/>
              <p:nvPr/>
            </p:nvSpPr>
            <p:spPr>
              <a:xfrm>
                <a:off x="7004289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A0908FD-73B9-E688-5E32-E8ADABE3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289" y="4564985"/>
                <a:ext cx="1187713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C0B542-F946-C2A0-4F81-1BA19038F38C}"/>
                  </a:ext>
                </a:extLst>
              </p:cNvPr>
              <p:cNvSpPr txBox="1"/>
              <p:nvPr/>
            </p:nvSpPr>
            <p:spPr>
              <a:xfrm>
                <a:off x="6047973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C0B542-F946-C2A0-4F81-1BA19038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973" y="4564985"/>
                <a:ext cx="1187713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0B99FE7-DD54-5E7F-7F03-508CED8ABB5A}"/>
              </a:ext>
            </a:extLst>
          </p:cNvPr>
          <p:cNvCxnSpPr>
            <a:cxnSpLocks/>
            <a:stCxn id="28" idx="2"/>
            <a:endCxn id="81" idx="0"/>
          </p:cNvCxnSpPr>
          <p:nvPr/>
        </p:nvCxnSpPr>
        <p:spPr>
          <a:xfrm>
            <a:off x="9163060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B7FAE5-7C90-458E-E1D3-938E8D1DABF1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8684902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4EDB8E-6051-99E8-5DEE-BCCD775C3BB2}"/>
                  </a:ext>
                </a:extLst>
              </p:cNvPr>
              <p:cNvSpPr txBox="1"/>
              <p:nvPr/>
            </p:nvSpPr>
            <p:spPr>
              <a:xfrm>
                <a:off x="9047361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4EDB8E-6051-99E8-5DEE-BCCD775C3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361" y="4564985"/>
                <a:ext cx="1187713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372E44-9E95-5D56-42A9-918DA896EA02}"/>
                  </a:ext>
                </a:extLst>
              </p:cNvPr>
              <p:cNvSpPr txBox="1"/>
              <p:nvPr/>
            </p:nvSpPr>
            <p:spPr>
              <a:xfrm>
                <a:off x="8091045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372E44-9E95-5D56-42A9-918DA896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045" y="4564985"/>
                <a:ext cx="1187713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7535F9-4CC7-C956-454E-01BFC06F6900}"/>
                  </a:ext>
                </a:extLst>
              </p:cNvPr>
              <p:cNvSpPr txBox="1"/>
              <p:nvPr/>
            </p:nvSpPr>
            <p:spPr>
              <a:xfrm>
                <a:off x="10468677" y="2053012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7535F9-4CC7-C956-454E-01BFC06F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677" y="2053012"/>
                <a:ext cx="621363" cy="3385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D38C07-73AA-2FA6-E260-C7CB2743C382}"/>
                  </a:ext>
                </a:extLst>
              </p:cNvPr>
              <p:cNvSpPr txBox="1"/>
              <p:nvPr/>
            </p:nvSpPr>
            <p:spPr>
              <a:xfrm>
                <a:off x="10468677" y="2790466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D38C07-73AA-2FA6-E260-C7CB2743C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677" y="2790466"/>
                <a:ext cx="621363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68DE07-E97E-C73E-CD38-160B798A3642}"/>
                  </a:ext>
                </a:extLst>
              </p:cNvPr>
              <p:cNvSpPr txBox="1"/>
              <p:nvPr/>
            </p:nvSpPr>
            <p:spPr>
              <a:xfrm>
                <a:off x="10468677" y="3482498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68DE07-E97E-C73E-CD38-160B798A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677" y="3482498"/>
                <a:ext cx="621363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0081E7-3E7A-D998-D88C-E766D0353528}"/>
              </a:ext>
            </a:extLst>
          </p:cNvPr>
          <p:cNvSpPr/>
          <p:nvPr/>
        </p:nvSpPr>
        <p:spPr>
          <a:xfrm>
            <a:off x="1920378" y="4694663"/>
            <a:ext cx="9014322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78659E-8533-9E34-A810-4E238E00185C}"/>
                  </a:ext>
                </a:extLst>
              </p:cNvPr>
              <p:cNvSpPr txBox="1"/>
              <p:nvPr/>
            </p:nvSpPr>
            <p:spPr>
              <a:xfrm>
                <a:off x="10468677" y="4603715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78659E-8533-9E34-A810-4E238E001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677" y="4603715"/>
                <a:ext cx="621363" cy="3385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503067FB-6E47-708C-EF1E-3FAD7252E932}"/>
              </a:ext>
            </a:extLst>
          </p:cNvPr>
          <p:cNvSpPr/>
          <p:nvPr/>
        </p:nvSpPr>
        <p:spPr>
          <a:xfrm rot="10800000">
            <a:off x="10776074" y="1987809"/>
            <a:ext cx="352992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9D55B1-B6C6-EA7A-7A91-581694A379F8}"/>
                  </a:ext>
                </a:extLst>
              </p:cNvPr>
              <p:cNvSpPr txBox="1"/>
              <p:nvPr/>
            </p:nvSpPr>
            <p:spPr>
              <a:xfrm>
                <a:off x="11136699" y="3897588"/>
                <a:ext cx="11272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9D55B1-B6C6-EA7A-7A91-581694A37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699" y="3897588"/>
                <a:ext cx="1127223" cy="338554"/>
              </a:xfrm>
              <a:prstGeom prst="rect">
                <a:avLst/>
              </a:prstGeom>
              <a:blipFill>
                <a:blip r:embed="rId38"/>
                <a:stretch>
                  <a:fillRect l="-541" t="-5357" r="-10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E239EC40-A76F-3671-3198-1743E414B2DD}"/>
              </a:ext>
            </a:extLst>
          </p:cNvPr>
          <p:cNvSpPr/>
          <p:nvPr/>
        </p:nvSpPr>
        <p:spPr>
          <a:xfrm rot="16200000">
            <a:off x="5943884" y="1557274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BF7663-A835-D49F-6910-2C57C1446AFB}"/>
                  </a:ext>
                </a:extLst>
              </p:cNvPr>
              <p:cNvSpPr txBox="1"/>
              <p:nvPr/>
            </p:nvSpPr>
            <p:spPr>
              <a:xfrm>
                <a:off x="5647777" y="5778553"/>
                <a:ext cx="8964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BF7663-A835-D49F-6910-2C57C144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7" y="5778553"/>
                <a:ext cx="896444" cy="338554"/>
              </a:xfrm>
              <a:prstGeom prst="rect">
                <a:avLst/>
              </a:prstGeom>
              <a:blipFill>
                <a:blip r:embed="rId3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99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9797E-055E-0929-896A-1790FA41BBED}"/>
              </a:ext>
            </a:extLst>
          </p:cNvPr>
          <p:cNvSpPr/>
          <p:nvPr/>
        </p:nvSpPr>
        <p:spPr>
          <a:xfrm>
            <a:off x="1920378" y="3573446"/>
            <a:ext cx="9014322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C255F7-4610-2517-4D6E-365B8F5C5DEE}"/>
              </a:ext>
            </a:extLst>
          </p:cNvPr>
          <p:cNvSpPr/>
          <p:nvPr/>
        </p:nvSpPr>
        <p:spPr>
          <a:xfrm>
            <a:off x="1920378" y="2876817"/>
            <a:ext cx="9014322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A8AF5B-D240-2FD3-015F-1A14F14A82A9}"/>
              </a:ext>
            </a:extLst>
          </p:cNvPr>
          <p:cNvSpPr/>
          <p:nvPr/>
        </p:nvSpPr>
        <p:spPr>
          <a:xfrm>
            <a:off x="1920378" y="2135601"/>
            <a:ext cx="9014322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F7B8-C788-786C-D4E2-01E5A91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BBA741-6542-5D34-C766-E4DA6D2EB0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014295" y="2391566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/>
              <p:nvPr/>
            </p:nvSpPr>
            <p:spPr>
              <a:xfrm>
                <a:off x="5785318" y="2053012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318" y="2053012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9630B-67FB-4636-C9ED-429196BFDF0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2391566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/>
              <p:nvPr/>
            </p:nvSpPr>
            <p:spPr>
              <a:xfrm>
                <a:off x="3420438" y="279046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438" y="2790466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/>
              <p:nvPr/>
            </p:nvSpPr>
            <p:spPr>
              <a:xfrm>
                <a:off x="7545215" y="279046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215" y="2790466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672EC-5606-5843-69E8-F7E5EF9508AE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CB453B-5B39-FF69-A244-85B49DA02CED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(Recursion tree): </a:t>
            </a:r>
            <a:r>
              <a:rPr lang="en-US" sz="2000" dirty="0">
                <a:hlinkClick r:id="rId5"/>
              </a:rPr>
              <a:t>https://visualgo.net/en/recursion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2BDE7-E8B5-32FD-8119-EF62EE3AF7EC}"/>
                  </a:ext>
                </a:extLst>
              </p:cNvPr>
              <p:cNvSpPr txBox="1"/>
              <p:nvPr/>
            </p:nvSpPr>
            <p:spPr>
              <a:xfrm>
                <a:off x="3443288" y="419250"/>
                <a:ext cx="6099174" cy="1271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62BDE7-E8B5-32FD-8119-EF62EE3A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88" y="419250"/>
                <a:ext cx="6099174" cy="1271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5221E2-02A0-F303-15B9-F89D2C1BDBC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2992759" y="3129020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000776-ABD9-80A6-FC48-0CC65555844F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4014295" y="3129020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0D6DF-7C85-9FFF-1484-6F0FBA13CBF7}"/>
                  </a:ext>
                </a:extLst>
              </p:cNvPr>
              <p:cNvSpPr txBox="1"/>
              <p:nvPr/>
            </p:nvSpPr>
            <p:spPr>
              <a:xfrm>
                <a:off x="2398902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0D6DF-7C85-9FFF-1484-6F0FBA13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902" y="3491344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5A2F3-FEFE-AFFD-8F70-A0CCD8AE0931}"/>
                  </a:ext>
                </a:extLst>
              </p:cNvPr>
              <p:cNvSpPr txBox="1"/>
              <p:nvPr/>
            </p:nvSpPr>
            <p:spPr>
              <a:xfrm>
                <a:off x="4441974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5A2F3-FEFE-AFFD-8F70-A0CCD8AE0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974" y="3491344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F14BAA-E6B2-A1C3-9EEF-A2C7712BA49C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7119988" y="3129020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A89E3D-1C03-45B2-0C29-FCBFD20BD1BD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8139072" y="3129020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F31920-FB57-3B13-CB6A-8D3A5E6B9DB4}"/>
                  </a:ext>
                </a:extLst>
              </p:cNvPr>
              <p:cNvSpPr txBox="1"/>
              <p:nvPr/>
            </p:nvSpPr>
            <p:spPr>
              <a:xfrm>
                <a:off x="6526131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F31920-FB57-3B13-CB6A-8D3A5E6B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31" y="349134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AB07DF-5C51-732A-2B86-8B863B4980D7}"/>
                  </a:ext>
                </a:extLst>
              </p:cNvPr>
              <p:cNvSpPr txBox="1"/>
              <p:nvPr/>
            </p:nvSpPr>
            <p:spPr>
              <a:xfrm>
                <a:off x="8569203" y="349134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AB07DF-5C51-732A-2B86-8B863B498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203" y="349134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21A3AF-DB59-F295-E829-C99A2AD91C77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>
            <a:off x="2992759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D18777-5391-6D87-9155-0F51C4091C2B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flipH="1">
            <a:off x="2514601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2F944A-D1F3-F2C5-4BEE-2D82E3DC4D4E}"/>
                  </a:ext>
                </a:extLst>
              </p:cNvPr>
              <p:cNvSpPr txBox="1"/>
              <p:nvPr/>
            </p:nvSpPr>
            <p:spPr>
              <a:xfrm>
                <a:off x="2877060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2F944A-D1F3-F2C5-4BEE-2D82E3DC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060" y="4564985"/>
                <a:ext cx="118771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182CDB-8705-889F-75AC-9892C71AA07C}"/>
                  </a:ext>
                </a:extLst>
              </p:cNvPr>
              <p:cNvSpPr txBox="1"/>
              <p:nvPr/>
            </p:nvSpPr>
            <p:spPr>
              <a:xfrm>
                <a:off x="1920744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182CDB-8705-889F-75AC-9892C71A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744" y="4564985"/>
                <a:ext cx="118771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FEE4EE-0428-59E3-69E8-ADBC68B9142D}"/>
                  </a:ext>
                </a:extLst>
              </p:cNvPr>
              <p:cNvSpPr txBox="1"/>
              <p:nvPr/>
            </p:nvSpPr>
            <p:spPr>
              <a:xfrm>
                <a:off x="1971223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FEE4EE-0428-59E3-69E8-ADBC68B91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223" y="5343717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7DD3-06DB-C0E3-218F-BC027E99C1E5}"/>
                  </a:ext>
                </a:extLst>
              </p:cNvPr>
              <p:cNvSpPr txBox="1"/>
              <p:nvPr/>
            </p:nvSpPr>
            <p:spPr>
              <a:xfrm>
                <a:off x="2449381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7DD3-06DB-C0E3-218F-BC027E99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381" y="5343717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CDD8C0-8FF1-21BC-F8CE-68B57DC4FE23}"/>
                  </a:ext>
                </a:extLst>
              </p:cNvPr>
              <p:cNvSpPr txBox="1"/>
              <p:nvPr/>
            </p:nvSpPr>
            <p:spPr>
              <a:xfrm>
                <a:off x="2992759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CDD8C0-8FF1-21BC-F8CE-68B57DC4F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759" y="5343717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C2ABF9-ED39-2336-6420-A6F9D61148EA}"/>
                  </a:ext>
                </a:extLst>
              </p:cNvPr>
              <p:cNvSpPr txBox="1"/>
              <p:nvPr/>
            </p:nvSpPr>
            <p:spPr>
              <a:xfrm>
                <a:off x="3470917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C2ABF9-ED39-2336-6420-A6F9D6114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17" y="5343717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118400-57C2-E70B-2CAF-D78E64DAC4F4}"/>
                  </a:ext>
                </a:extLst>
              </p:cNvPr>
              <p:cNvSpPr txBox="1"/>
              <p:nvPr/>
            </p:nvSpPr>
            <p:spPr>
              <a:xfrm>
                <a:off x="4014295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118400-57C2-E70B-2CAF-D78E64DA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295" y="5343717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D4F90-D9E4-5E07-FD77-7A69F79C7111}"/>
                  </a:ext>
                </a:extLst>
              </p:cNvPr>
              <p:cNvSpPr txBox="1"/>
              <p:nvPr/>
            </p:nvSpPr>
            <p:spPr>
              <a:xfrm>
                <a:off x="4492453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D4F90-D9E4-5E07-FD77-7A69F79C7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53" y="5343717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7D2096-CC84-9853-23F4-6DFE87C73C90}"/>
                  </a:ext>
                </a:extLst>
              </p:cNvPr>
              <p:cNvSpPr txBox="1"/>
              <p:nvPr/>
            </p:nvSpPr>
            <p:spPr>
              <a:xfrm>
                <a:off x="5035831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7D2096-CC84-9853-23F4-6DFE87C7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831" y="5343717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5ADA09-4C4E-AC9D-78E6-B7B3CF9F2D89}"/>
                  </a:ext>
                </a:extLst>
              </p:cNvPr>
              <p:cNvSpPr txBox="1"/>
              <p:nvPr/>
            </p:nvSpPr>
            <p:spPr>
              <a:xfrm>
                <a:off x="5513989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5ADA09-4C4E-AC9D-78E6-B7B3CF9F2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989" y="5343717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47565-6460-7544-46F4-5149766B7A1D}"/>
                  </a:ext>
                </a:extLst>
              </p:cNvPr>
              <p:cNvSpPr txBox="1"/>
              <p:nvPr/>
            </p:nvSpPr>
            <p:spPr>
              <a:xfrm>
                <a:off x="6098452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47565-6460-7544-46F4-5149766B7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52" y="5343717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9AF6D00-47D8-E7C3-A920-3CF48CDEBE4D}"/>
                  </a:ext>
                </a:extLst>
              </p:cNvPr>
              <p:cNvSpPr txBox="1"/>
              <p:nvPr/>
            </p:nvSpPr>
            <p:spPr>
              <a:xfrm>
                <a:off x="6576610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9AF6D00-47D8-E7C3-A920-3CF48CDE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610" y="5343717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B24467-A0AB-8D8B-36EA-F289176A35FF}"/>
                  </a:ext>
                </a:extLst>
              </p:cNvPr>
              <p:cNvSpPr txBox="1"/>
              <p:nvPr/>
            </p:nvSpPr>
            <p:spPr>
              <a:xfrm>
                <a:off x="7119988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B24467-A0AB-8D8B-36EA-F289176A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988" y="5343717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6DB5B5-123E-053B-AB10-306106E15412}"/>
                  </a:ext>
                </a:extLst>
              </p:cNvPr>
              <p:cNvSpPr txBox="1"/>
              <p:nvPr/>
            </p:nvSpPr>
            <p:spPr>
              <a:xfrm>
                <a:off x="7598146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6DB5B5-123E-053B-AB10-306106E1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146" y="5343717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B7C70-3520-48D8-48AA-8FD8F302AFD8}"/>
                  </a:ext>
                </a:extLst>
              </p:cNvPr>
              <p:cNvSpPr txBox="1"/>
              <p:nvPr/>
            </p:nvSpPr>
            <p:spPr>
              <a:xfrm>
                <a:off x="8141524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B7C70-3520-48D8-48AA-8FD8F302A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524" y="5343717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79E4AC-2FE6-DBD4-51CB-B4F342782DF9}"/>
                  </a:ext>
                </a:extLst>
              </p:cNvPr>
              <p:cNvSpPr txBox="1"/>
              <p:nvPr/>
            </p:nvSpPr>
            <p:spPr>
              <a:xfrm>
                <a:off x="8619682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79E4AC-2FE6-DBD4-51CB-B4F34278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682" y="5343717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2E32E-5B74-1AF6-71FD-6F386EBE01D8}"/>
                  </a:ext>
                </a:extLst>
              </p:cNvPr>
              <p:cNvSpPr txBox="1"/>
              <p:nvPr/>
            </p:nvSpPr>
            <p:spPr>
              <a:xfrm>
                <a:off x="9163060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2E32E-5B74-1AF6-71FD-6F386EBE0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060" y="5343717"/>
                <a:ext cx="543378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32296F-E7A8-31FB-5B33-96F544A06D4A}"/>
                  </a:ext>
                </a:extLst>
              </p:cNvPr>
              <p:cNvSpPr txBox="1"/>
              <p:nvPr/>
            </p:nvSpPr>
            <p:spPr>
              <a:xfrm>
                <a:off x="9641218" y="5343717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32296F-E7A8-31FB-5B33-96F544A06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218" y="5343717"/>
                <a:ext cx="543378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C0FF58-4294-E4B4-877E-6E77C46C54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035831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B058BFD-4E3B-C6E1-D0B5-085CEBF4EA06}"/>
              </a:ext>
            </a:extLst>
          </p:cNvPr>
          <p:cNvCxnSpPr>
            <a:cxnSpLocks/>
            <a:stCxn id="20" idx="2"/>
            <a:endCxn id="72" idx="0"/>
          </p:cNvCxnSpPr>
          <p:nvPr/>
        </p:nvCxnSpPr>
        <p:spPr>
          <a:xfrm flipH="1">
            <a:off x="4557673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B0ED7BC-E22D-685A-BBE8-C727C188A2C5}"/>
                  </a:ext>
                </a:extLst>
              </p:cNvPr>
              <p:cNvSpPr txBox="1"/>
              <p:nvPr/>
            </p:nvSpPr>
            <p:spPr>
              <a:xfrm>
                <a:off x="4920132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B0ED7BC-E22D-685A-BBE8-C727C188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132" y="4564985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F424E3-EFD3-4A3E-FBC9-93E3B9E46396}"/>
                  </a:ext>
                </a:extLst>
              </p:cNvPr>
              <p:cNvSpPr txBox="1"/>
              <p:nvPr/>
            </p:nvSpPr>
            <p:spPr>
              <a:xfrm>
                <a:off x="3963816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F424E3-EFD3-4A3E-FBC9-93E3B9E4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816" y="4564985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BEA270-1DE4-3BD2-3D60-200511237BA3}"/>
              </a:ext>
            </a:extLst>
          </p:cNvPr>
          <p:cNvCxnSpPr>
            <a:cxnSpLocks/>
            <a:stCxn id="27" idx="2"/>
            <a:endCxn id="77" idx="0"/>
          </p:cNvCxnSpPr>
          <p:nvPr/>
        </p:nvCxnSpPr>
        <p:spPr>
          <a:xfrm>
            <a:off x="7119988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31B982-0F38-FC11-1308-0FE7BEFC10EE}"/>
              </a:ext>
            </a:extLst>
          </p:cNvPr>
          <p:cNvCxnSpPr>
            <a:cxnSpLocks/>
            <a:stCxn id="27" idx="2"/>
            <a:endCxn id="78" idx="0"/>
          </p:cNvCxnSpPr>
          <p:nvPr/>
        </p:nvCxnSpPr>
        <p:spPr>
          <a:xfrm flipH="1">
            <a:off x="6641830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A0908FD-73B9-E688-5E32-E8ADABE30F56}"/>
                  </a:ext>
                </a:extLst>
              </p:cNvPr>
              <p:cNvSpPr txBox="1"/>
              <p:nvPr/>
            </p:nvSpPr>
            <p:spPr>
              <a:xfrm>
                <a:off x="7004289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A0908FD-73B9-E688-5E32-E8ADABE3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289" y="4564985"/>
                <a:ext cx="1187713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C0B542-F946-C2A0-4F81-1BA19038F38C}"/>
                  </a:ext>
                </a:extLst>
              </p:cNvPr>
              <p:cNvSpPr txBox="1"/>
              <p:nvPr/>
            </p:nvSpPr>
            <p:spPr>
              <a:xfrm>
                <a:off x="6047973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C0B542-F946-C2A0-4F81-1BA19038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973" y="4564985"/>
                <a:ext cx="1187713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0B99FE7-DD54-5E7F-7F03-508CED8ABB5A}"/>
              </a:ext>
            </a:extLst>
          </p:cNvPr>
          <p:cNvCxnSpPr>
            <a:cxnSpLocks/>
            <a:stCxn id="28" idx="2"/>
            <a:endCxn id="81" idx="0"/>
          </p:cNvCxnSpPr>
          <p:nvPr/>
        </p:nvCxnSpPr>
        <p:spPr>
          <a:xfrm>
            <a:off x="9163060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B7FAE5-7C90-458E-E1D3-938E8D1DABF1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8684902" y="3829898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4EDB8E-6051-99E8-5DEE-BCCD775C3BB2}"/>
                  </a:ext>
                </a:extLst>
              </p:cNvPr>
              <p:cNvSpPr txBox="1"/>
              <p:nvPr/>
            </p:nvSpPr>
            <p:spPr>
              <a:xfrm>
                <a:off x="9047361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4EDB8E-6051-99E8-5DEE-BCCD775C3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361" y="4564985"/>
                <a:ext cx="1187713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372E44-9E95-5D56-42A9-918DA896EA02}"/>
                  </a:ext>
                </a:extLst>
              </p:cNvPr>
              <p:cNvSpPr txBox="1"/>
              <p:nvPr/>
            </p:nvSpPr>
            <p:spPr>
              <a:xfrm>
                <a:off x="8091045" y="456498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372E44-9E95-5D56-42A9-918DA896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045" y="4564985"/>
                <a:ext cx="1187713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7535F9-4CC7-C956-454E-01BFC06F6900}"/>
                  </a:ext>
                </a:extLst>
              </p:cNvPr>
              <p:cNvSpPr txBox="1"/>
              <p:nvPr/>
            </p:nvSpPr>
            <p:spPr>
              <a:xfrm>
                <a:off x="10468677" y="2053012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7535F9-4CC7-C956-454E-01BFC06F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677" y="2053012"/>
                <a:ext cx="621363" cy="3385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D38C07-73AA-2FA6-E260-C7CB2743C382}"/>
                  </a:ext>
                </a:extLst>
              </p:cNvPr>
              <p:cNvSpPr txBox="1"/>
              <p:nvPr/>
            </p:nvSpPr>
            <p:spPr>
              <a:xfrm>
                <a:off x="10468677" y="2790466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D38C07-73AA-2FA6-E260-C7CB2743C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677" y="2790466"/>
                <a:ext cx="621363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68DE07-E97E-C73E-CD38-160B798A3642}"/>
                  </a:ext>
                </a:extLst>
              </p:cNvPr>
              <p:cNvSpPr txBox="1"/>
              <p:nvPr/>
            </p:nvSpPr>
            <p:spPr>
              <a:xfrm>
                <a:off x="10468677" y="3482498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68DE07-E97E-C73E-CD38-160B798A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677" y="3482498"/>
                <a:ext cx="621363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0081E7-3E7A-D998-D88C-E766D0353528}"/>
              </a:ext>
            </a:extLst>
          </p:cNvPr>
          <p:cNvSpPr/>
          <p:nvPr/>
        </p:nvSpPr>
        <p:spPr>
          <a:xfrm>
            <a:off x="1920378" y="4694663"/>
            <a:ext cx="9014322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78659E-8533-9E34-A810-4E238E00185C}"/>
                  </a:ext>
                </a:extLst>
              </p:cNvPr>
              <p:cNvSpPr txBox="1"/>
              <p:nvPr/>
            </p:nvSpPr>
            <p:spPr>
              <a:xfrm>
                <a:off x="10468677" y="4603715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78659E-8533-9E34-A810-4E238E001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677" y="4603715"/>
                <a:ext cx="621363" cy="3385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503067FB-6E47-708C-EF1E-3FAD7252E932}"/>
              </a:ext>
            </a:extLst>
          </p:cNvPr>
          <p:cNvSpPr/>
          <p:nvPr/>
        </p:nvSpPr>
        <p:spPr>
          <a:xfrm rot="10800000">
            <a:off x="10776074" y="1987809"/>
            <a:ext cx="352992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9D55B1-B6C6-EA7A-7A91-581694A379F8}"/>
                  </a:ext>
                </a:extLst>
              </p:cNvPr>
              <p:cNvSpPr txBox="1"/>
              <p:nvPr/>
            </p:nvSpPr>
            <p:spPr>
              <a:xfrm>
                <a:off x="11136699" y="3897588"/>
                <a:ext cx="11272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9D55B1-B6C6-EA7A-7A91-581694A37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699" y="3897588"/>
                <a:ext cx="1127223" cy="338554"/>
              </a:xfrm>
              <a:prstGeom prst="rect">
                <a:avLst/>
              </a:prstGeom>
              <a:blipFill>
                <a:blip r:embed="rId38"/>
                <a:stretch>
                  <a:fillRect l="-541" t="-5357" r="-10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124336-5588-1825-E97B-FAD5E4BDFEC1}"/>
                  </a:ext>
                </a:extLst>
              </p:cNvPr>
              <p:cNvSpPr txBox="1"/>
              <p:nvPr/>
            </p:nvSpPr>
            <p:spPr>
              <a:xfrm>
                <a:off x="9883647" y="1412363"/>
                <a:ext cx="22842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124336-5588-1825-E97B-FAD5E4BDF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647" y="1412363"/>
                <a:ext cx="2284293" cy="369332"/>
              </a:xfrm>
              <a:prstGeom prst="rect">
                <a:avLst/>
              </a:prstGeom>
              <a:blipFill>
                <a:blip r:embed="rId3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E239EC40-A76F-3671-3198-1743E414B2DD}"/>
              </a:ext>
            </a:extLst>
          </p:cNvPr>
          <p:cNvSpPr/>
          <p:nvPr/>
        </p:nvSpPr>
        <p:spPr>
          <a:xfrm rot="16200000">
            <a:off x="5943884" y="1557274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EF3565-A691-C58F-F22E-BF0B394C01E7}"/>
                  </a:ext>
                </a:extLst>
              </p:cNvPr>
              <p:cNvSpPr txBox="1"/>
              <p:nvPr/>
            </p:nvSpPr>
            <p:spPr>
              <a:xfrm>
                <a:off x="10235256" y="5324470"/>
                <a:ext cx="15658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𝑛𝑇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EF3565-A691-C58F-F22E-BF0B394C0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256" y="5324470"/>
                <a:ext cx="1565809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BF7663-A835-D49F-6910-2C57C1446AFB}"/>
                  </a:ext>
                </a:extLst>
              </p:cNvPr>
              <p:cNvSpPr txBox="1"/>
              <p:nvPr/>
            </p:nvSpPr>
            <p:spPr>
              <a:xfrm>
                <a:off x="5647777" y="5778553"/>
                <a:ext cx="8964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BF7663-A835-D49F-6910-2C57C144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777" y="5778553"/>
                <a:ext cx="896444" cy="338554"/>
              </a:xfrm>
              <a:prstGeom prst="rect">
                <a:avLst/>
              </a:prstGeom>
              <a:blipFill>
                <a:blip r:embed="rId4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B37CAFB-1CCE-F440-9EEA-F347F7939B38}"/>
                  </a:ext>
                </a:extLst>
              </p:cNvPr>
              <p:cNvSpPr/>
              <p:nvPr/>
            </p:nvSpPr>
            <p:spPr>
              <a:xfrm>
                <a:off x="838200" y="2007597"/>
                <a:ext cx="4265197" cy="41751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SG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B37CAFB-1CCE-F440-9EEA-F347F7939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7597"/>
                <a:ext cx="4265197" cy="417518"/>
              </a:xfrm>
              <a:prstGeom prst="roundRect">
                <a:avLst/>
              </a:prstGeom>
              <a:blipFill>
                <a:blip r:embed="rId42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488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216C2-44BB-E731-4A2A-8A66E42C62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600" dirty="0"/>
                  <a:t>Which of the following statements is </a:t>
                </a:r>
                <a:r>
                  <a:rPr lang="en-US" sz="3600" b="1" dirty="0"/>
                  <a:t>true</a:t>
                </a:r>
                <a:r>
                  <a:rPr lang="en-US" sz="3600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A216C2-44BB-E731-4A2A-8A66E42C6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D291BC9E-8DD8-243F-261F-D3A1333D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3685786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3C89FF-4FD3-7F4E-C64C-1AE82DB973CF}"/>
                  </a:ext>
                </a:extLst>
              </p:cNvPr>
              <p:cNvSpPr txBox="1"/>
              <p:nvPr/>
            </p:nvSpPr>
            <p:spPr>
              <a:xfrm>
                <a:off x="10759941" y="3696870"/>
                <a:ext cx="11877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3C89FF-4FD3-7F4E-C64C-1AE82DB97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941" y="3696870"/>
                <a:ext cx="118771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6586689-396C-5D37-EE62-B1570145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71E018-0A48-AAAB-1276-CC65C834E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2+3+⋯+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771E018-0A48-AAAB-1276-CC65C834E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7C0BA-6218-A0CA-1D7C-FF810297F539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10166087" y="1153289"/>
            <a:ext cx="426217" cy="3373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7ECAE1-9ED4-DD4D-B1DA-EC68ECEC2368}"/>
                  </a:ext>
                </a:extLst>
              </p:cNvPr>
              <p:cNvSpPr txBox="1"/>
              <p:nvPr/>
            </p:nvSpPr>
            <p:spPr>
              <a:xfrm>
                <a:off x="10281622" y="753179"/>
                <a:ext cx="6213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7ECAE1-9ED4-DD4D-B1DA-EC68ECEC2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1622" y="753179"/>
                <a:ext cx="6213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7B1ABB-12EB-303A-F0D4-B0BDF33841F8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10592304" y="1153289"/>
            <a:ext cx="761496" cy="3373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4F6E44-3B07-15BD-1D18-E05DB98807D7}"/>
                  </a:ext>
                </a:extLst>
              </p:cNvPr>
              <p:cNvSpPr txBox="1"/>
              <p:nvPr/>
            </p:nvSpPr>
            <p:spPr>
              <a:xfrm>
                <a:off x="9572230" y="1490633"/>
                <a:ext cx="11877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4F6E44-3B07-15BD-1D18-E05DB9880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230" y="1490633"/>
                <a:ext cx="118771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B28011-DB4C-4510-70B1-402A6097445E}"/>
                  </a:ext>
                </a:extLst>
              </p:cNvPr>
              <p:cNvSpPr txBox="1"/>
              <p:nvPr/>
            </p:nvSpPr>
            <p:spPr>
              <a:xfrm>
                <a:off x="10759943" y="1490633"/>
                <a:ext cx="11877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B28011-DB4C-4510-70B1-402A6097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943" y="1490633"/>
                <a:ext cx="118771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038304-696C-46CC-DDC7-03B015D3F212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9572231" y="1890743"/>
            <a:ext cx="593856" cy="400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D94836-108F-629E-F78E-DE204335FA3E}"/>
              </a:ext>
            </a:extLst>
          </p:cNvPr>
          <p:cNvCxnSpPr>
            <a:cxnSpLocks/>
            <a:stCxn id="20" idx="2"/>
            <a:endCxn id="31" idx="0"/>
          </p:cNvCxnSpPr>
          <p:nvPr/>
        </p:nvCxnSpPr>
        <p:spPr>
          <a:xfrm>
            <a:off x="10166087" y="1890743"/>
            <a:ext cx="1187712" cy="400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30B715-724A-4FA2-DEEB-EA39D2EDEF12}"/>
                  </a:ext>
                </a:extLst>
              </p:cNvPr>
              <p:cNvSpPr txBox="1"/>
              <p:nvPr/>
            </p:nvSpPr>
            <p:spPr>
              <a:xfrm>
                <a:off x="8978374" y="2290853"/>
                <a:ext cx="11877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30B715-724A-4FA2-DEEB-EA39D2EDE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374" y="2290853"/>
                <a:ext cx="118771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ECAAC8-3DD7-AB02-BD81-78FDC24A1D8E}"/>
                  </a:ext>
                </a:extLst>
              </p:cNvPr>
              <p:cNvSpPr txBox="1"/>
              <p:nvPr/>
            </p:nvSpPr>
            <p:spPr>
              <a:xfrm>
                <a:off x="10759942" y="2290853"/>
                <a:ext cx="11877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ECAAC8-3DD7-AB02-BD81-78FDC24A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942" y="2290853"/>
                <a:ext cx="118771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79AD3A-904B-783B-CA99-736522D266B4}"/>
              </a:ext>
            </a:extLst>
          </p:cNvPr>
          <p:cNvCxnSpPr>
            <a:cxnSpLocks/>
            <a:stCxn id="30" idx="2"/>
            <a:endCxn id="38" idx="0"/>
          </p:cNvCxnSpPr>
          <p:nvPr/>
        </p:nvCxnSpPr>
        <p:spPr>
          <a:xfrm flipH="1">
            <a:off x="8978374" y="2690963"/>
            <a:ext cx="593857" cy="366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EFADFD3-8BB8-A3BD-9EA6-A76BC2C00AE3}"/>
              </a:ext>
            </a:extLst>
          </p:cNvPr>
          <p:cNvCxnSpPr>
            <a:cxnSpLocks/>
            <a:stCxn id="30" idx="2"/>
            <a:endCxn id="39" idx="0"/>
          </p:cNvCxnSpPr>
          <p:nvPr/>
        </p:nvCxnSpPr>
        <p:spPr>
          <a:xfrm>
            <a:off x="9572231" y="2690963"/>
            <a:ext cx="1781568" cy="3660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082D4A-C184-F368-4A33-A1E525DB9D46}"/>
                  </a:ext>
                </a:extLst>
              </p:cNvPr>
              <p:cNvSpPr txBox="1"/>
              <p:nvPr/>
            </p:nvSpPr>
            <p:spPr>
              <a:xfrm>
                <a:off x="8384517" y="3057044"/>
                <a:ext cx="11877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082D4A-C184-F368-4A33-A1E525DB9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517" y="3057044"/>
                <a:ext cx="1187713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E92A8-810F-AF80-5F50-DA54146C37AB}"/>
                  </a:ext>
                </a:extLst>
              </p:cNvPr>
              <p:cNvSpPr txBox="1"/>
              <p:nvPr/>
            </p:nvSpPr>
            <p:spPr>
              <a:xfrm>
                <a:off x="10759942" y="3057044"/>
                <a:ext cx="11877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E92A8-810F-AF80-5F50-DA54146C3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942" y="3057044"/>
                <a:ext cx="118771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5B7BBF-E987-B539-4A39-4F212B058429}"/>
              </a:ext>
            </a:extLst>
          </p:cNvPr>
          <p:cNvCxnSpPr>
            <a:cxnSpLocks/>
          </p:cNvCxnSpPr>
          <p:nvPr/>
        </p:nvCxnSpPr>
        <p:spPr>
          <a:xfrm flipH="1">
            <a:off x="7906255" y="3678862"/>
            <a:ext cx="742385" cy="49916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B7F154-7EA1-F3EF-10D6-5CAAC11CCD39}"/>
              </a:ext>
            </a:extLst>
          </p:cNvPr>
          <p:cNvCxnSpPr>
            <a:cxnSpLocks/>
          </p:cNvCxnSpPr>
          <p:nvPr/>
        </p:nvCxnSpPr>
        <p:spPr>
          <a:xfrm>
            <a:off x="11353799" y="4261554"/>
            <a:ext cx="0" cy="62582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A96302-52B3-8366-54F6-87048437CB00}"/>
                  </a:ext>
                </a:extLst>
              </p:cNvPr>
              <p:cNvSpPr txBox="1"/>
              <p:nvPr/>
            </p:nvSpPr>
            <p:spPr>
              <a:xfrm>
                <a:off x="7076422" y="4336697"/>
                <a:ext cx="11877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(2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AA96302-52B3-8366-54F6-87048437C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422" y="4336697"/>
                <a:ext cx="1187713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FB33C36-199B-DE0E-13B8-637607619ADB}"/>
              </a:ext>
            </a:extLst>
          </p:cNvPr>
          <p:cNvCxnSpPr>
            <a:cxnSpLocks/>
            <a:stCxn id="38" idx="2"/>
            <a:endCxn id="51" idx="0"/>
          </p:cNvCxnSpPr>
          <p:nvPr/>
        </p:nvCxnSpPr>
        <p:spPr>
          <a:xfrm>
            <a:off x="8978374" y="3457154"/>
            <a:ext cx="2375424" cy="2397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973FD27-4CD9-590B-D5D6-4F8628578B5B}"/>
              </a:ext>
            </a:extLst>
          </p:cNvPr>
          <p:cNvCxnSpPr>
            <a:cxnSpLocks/>
            <a:stCxn id="54" idx="2"/>
            <a:endCxn id="74" idx="0"/>
          </p:cNvCxnSpPr>
          <p:nvPr/>
        </p:nvCxnSpPr>
        <p:spPr>
          <a:xfrm flipH="1">
            <a:off x="7668006" y="4736807"/>
            <a:ext cx="2273" cy="400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CAE3CBB-2FC6-C030-22D2-9B3432D8C836}"/>
              </a:ext>
            </a:extLst>
          </p:cNvPr>
          <p:cNvCxnSpPr>
            <a:cxnSpLocks/>
            <a:stCxn id="54" idx="2"/>
            <a:endCxn id="75" idx="0"/>
          </p:cNvCxnSpPr>
          <p:nvPr/>
        </p:nvCxnSpPr>
        <p:spPr>
          <a:xfrm>
            <a:off x="7670279" y="4736807"/>
            <a:ext cx="3683520" cy="4001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5E2BA2D-08A3-B006-06CF-4E406BDB67A3}"/>
                  </a:ext>
                </a:extLst>
              </p:cNvPr>
              <p:cNvSpPr txBox="1"/>
              <p:nvPr/>
            </p:nvSpPr>
            <p:spPr>
              <a:xfrm>
                <a:off x="7074149" y="5136917"/>
                <a:ext cx="11877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5E2BA2D-08A3-B006-06CF-4E406BDB6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149" y="5136917"/>
                <a:ext cx="118771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E098B0B-4A23-7E79-9993-F0E6E91DF814}"/>
                  </a:ext>
                </a:extLst>
              </p:cNvPr>
              <p:cNvSpPr txBox="1"/>
              <p:nvPr/>
            </p:nvSpPr>
            <p:spPr>
              <a:xfrm>
                <a:off x="10759942" y="5136917"/>
                <a:ext cx="118771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E098B0B-4A23-7E79-9993-F0E6E91DF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942" y="5136917"/>
                <a:ext cx="1187713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Left Brace 77">
            <a:extLst>
              <a:ext uri="{FF2B5EF4-FFF2-40B4-BE49-F238E27FC236}">
                <a16:creationId xmlns:a16="http://schemas.microsoft.com/office/drawing/2014/main" id="{3B69D19B-0011-C2C8-6D4F-45AF0433B1B8}"/>
              </a:ext>
            </a:extLst>
          </p:cNvPr>
          <p:cNvSpPr/>
          <p:nvPr/>
        </p:nvSpPr>
        <p:spPr>
          <a:xfrm rot="16200000">
            <a:off x="2559540" y="3186175"/>
            <a:ext cx="255499" cy="1187715"/>
          </a:xfrm>
          <a:prstGeom prst="leftBrace">
            <a:avLst>
              <a:gd name="adj1" fmla="val 8333"/>
              <a:gd name="adj2" fmla="val 4972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9" name="Left Brace 78">
            <a:extLst>
              <a:ext uri="{FF2B5EF4-FFF2-40B4-BE49-F238E27FC236}">
                <a16:creationId xmlns:a16="http://schemas.microsoft.com/office/drawing/2014/main" id="{2728E470-DE43-B3C7-835F-EC1BE70D3D23}"/>
              </a:ext>
            </a:extLst>
          </p:cNvPr>
          <p:cNvSpPr/>
          <p:nvPr/>
        </p:nvSpPr>
        <p:spPr>
          <a:xfrm rot="16200000">
            <a:off x="5659241" y="1693023"/>
            <a:ext cx="255499" cy="4174018"/>
          </a:xfrm>
          <a:prstGeom prst="leftBrace">
            <a:avLst>
              <a:gd name="adj1" fmla="val 8333"/>
              <a:gd name="adj2" fmla="val 4972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5602229-6557-BBFB-C439-80DC0606EB88}"/>
                  </a:ext>
                </a:extLst>
              </p:cNvPr>
              <p:cNvSpPr txBox="1"/>
              <p:nvPr/>
            </p:nvSpPr>
            <p:spPr>
              <a:xfrm>
                <a:off x="5229564" y="3944824"/>
                <a:ext cx="1114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5602229-6557-BBFB-C439-80DC0606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564" y="3944824"/>
                <a:ext cx="11148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F6174D-7864-E336-908D-6D1C96A8AC17}"/>
                  </a:ext>
                </a:extLst>
              </p:cNvPr>
              <p:cNvSpPr txBox="1"/>
              <p:nvPr/>
            </p:nvSpPr>
            <p:spPr>
              <a:xfrm>
                <a:off x="2129863" y="3944824"/>
                <a:ext cx="1114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3F6174D-7864-E336-908D-6D1C96A8A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863" y="3944824"/>
                <a:ext cx="111485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F29A677-98FC-A825-BABC-9232DA0D3D68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C62C898-640A-ED80-F614-0DD466EA2817}"/>
              </a:ext>
            </a:extLst>
          </p:cNvPr>
          <p:cNvSpPr txBox="1"/>
          <p:nvPr/>
        </p:nvSpPr>
        <p:spPr>
          <a:xfrm>
            <a:off x="171834" y="6384771"/>
            <a:ext cx="1185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(Worst-case analysis of quick sort): </a:t>
            </a:r>
            <a:r>
              <a:rPr lang="en-US" sz="2000" dirty="0">
                <a:solidFill>
                  <a:srgbClr val="0563C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https://visualgo.net/en/recursion?example=QuickSort</a:t>
            </a:r>
            <a:r>
              <a:rPr lang="en-US" sz="2000" dirty="0"/>
              <a:t> 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647648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16C2-44BB-E731-4A2A-8A66E42C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Who is the </a:t>
            </a:r>
            <a:r>
              <a:rPr lang="en-US" sz="3600" b="1" dirty="0"/>
              <a:t>Master of Algorithms </a:t>
            </a:r>
            <a:r>
              <a:rPr lang="en-US" sz="3600" dirty="0"/>
              <a:t>pictured below?</a:t>
            </a:r>
          </a:p>
          <a:p>
            <a:pPr lvl="4"/>
            <a:endParaRPr lang="en-US" sz="2600" dirty="0"/>
          </a:p>
          <a:p>
            <a:pPr lvl="1"/>
            <a:r>
              <a:rPr lang="en-US" sz="3200" dirty="0"/>
              <a:t>Robert Floyd</a:t>
            </a:r>
          </a:p>
          <a:p>
            <a:pPr lvl="4"/>
            <a:endParaRPr lang="en-US" sz="2600" dirty="0"/>
          </a:p>
          <a:p>
            <a:pPr lvl="1"/>
            <a:r>
              <a:rPr lang="en-US" sz="3200" dirty="0"/>
              <a:t>Richard Karp</a:t>
            </a:r>
          </a:p>
          <a:p>
            <a:pPr lvl="4"/>
            <a:endParaRPr lang="en-US" sz="2600" dirty="0"/>
          </a:p>
          <a:p>
            <a:pPr lvl="1"/>
            <a:r>
              <a:rPr lang="en-US" sz="3200" dirty="0"/>
              <a:t>Donald Knuth</a:t>
            </a:r>
          </a:p>
          <a:p>
            <a:pPr lvl="4"/>
            <a:endParaRPr lang="en-US" sz="2600" dirty="0"/>
          </a:p>
          <a:p>
            <a:pPr lvl="1"/>
            <a:r>
              <a:rPr lang="en-US" sz="3200" dirty="0"/>
              <a:t>Alan Turing</a:t>
            </a:r>
          </a:p>
          <a:p>
            <a:pPr lvl="1"/>
            <a:endParaRPr lang="en-S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18616-60EC-8DFD-0E24-8E66F79F6B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0" t="15563" r="25448" b="3371"/>
          <a:stretch/>
        </p:blipFill>
        <p:spPr>
          <a:xfrm>
            <a:off x="5335929" y="2780713"/>
            <a:ext cx="5049688" cy="3396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291BC9E-8DD8-243F-261F-D3A1333D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1171935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hape 154">
            <a:extLst>
              <a:ext uri="{FF2B5EF4-FFF2-40B4-BE49-F238E27FC236}">
                <a16:creationId xmlns:a16="http://schemas.microsoft.com/office/drawing/2014/main" id="{835D3F70-C040-D921-B46A-1FC770EA0A68}"/>
              </a:ext>
            </a:extLst>
          </p:cNvPr>
          <p:cNvPicPr preferRelativeResize="0"/>
          <p:nvPr/>
        </p:nvPicPr>
        <p:blipFill rotWithShape="1">
          <a:blip r:embed="rId2"/>
          <a:srcRect r="13562"/>
          <a:stretch/>
        </p:blipFill>
        <p:spPr>
          <a:xfrm>
            <a:off x="3274710" y="0"/>
            <a:ext cx="8917290" cy="685800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6FABE64-CA17-25F4-B583-242FBE36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  <a:endParaRPr lang="en-SG" dirty="0"/>
          </a:p>
        </p:txBody>
      </p:sp>
      <p:sp>
        <p:nvSpPr>
          <p:cNvPr id="7" name="Shape 153">
            <a:extLst>
              <a:ext uri="{FF2B5EF4-FFF2-40B4-BE49-F238E27FC236}">
                <a16:creationId xmlns:a16="http://schemas.microsoft.com/office/drawing/2014/main" id="{5B44EA8A-D230-5287-0C52-C844477F08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7264078" cy="4351338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3000" b="1" dirty="0"/>
              <a:t>Donald Knuth</a:t>
            </a:r>
          </a:p>
          <a:p>
            <a:pPr marL="0" indent="0">
              <a:spcBef>
                <a:spcPts val="0"/>
              </a:spcBef>
              <a:buNone/>
            </a:pPr>
            <a:endParaRPr sz="3000" dirty="0"/>
          </a:p>
          <a:p>
            <a:pPr>
              <a:spcBef>
                <a:spcPts val="0"/>
              </a:spcBef>
            </a:pPr>
            <a:r>
              <a:rPr lang="en" sz="2400" dirty="0"/>
              <a:t>1974 Turing Award (at the age of 36).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" sz="1600" dirty="0"/>
          </a:p>
          <a:p>
            <a:pPr>
              <a:spcBef>
                <a:spcPts val="0"/>
              </a:spcBef>
            </a:pPr>
            <a:r>
              <a:rPr lang="en" sz="2400" dirty="0"/>
              <a:t>Author of </a:t>
            </a:r>
            <a:r>
              <a:rPr lang="en" sz="2400" i="1" dirty="0"/>
              <a:t>The Art of Computer Programming</a:t>
            </a:r>
            <a:r>
              <a:rPr lang="en" sz="2400" dirty="0"/>
              <a:t>.</a:t>
            </a:r>
          </a:p>
          <a:p>
            <a:pPr lvl="3"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2400" dirty="0"/>
              <a:t>Creator of the </a:t>
            </a:r>
            <a:r>
              <a:rPr lang="en-US" sz="2400" dirty="0" err="1"/>
              <a:t>TeX</a:t>
            </a:r>
            <a:r>
              <a:rPr lang="en-US" sz="2400" dirty="0"/>
              <a:t> computer typesetting system.</a:t>
            </a:r>
          </a:p>
          <a:p>
            <a:pPr lvl="2"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2400" dirty="0"/>
              <a:t>The father of the analysis of algorithms.</a:t>
            </a:r>
          </a:p>
          <a:p>
            <a:pPr>
              <a:spcBef>
                <a:spcPts val="0"/>
              </a:spcBef>
            </a:pPr>
            <a:endParaRPr lang="en" sz="2400" dirty="0"/>
          </a:p>
          <a:p>
            <a:pPr lvl="1">
              <a:spcBef>
                <a:spcPts val="0"/>
              </a:spcBef>
            </a:pPr>
            <a:endParaRPr lang="en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62CC2A-028C-8580-82BE-4865CF98BA32}"/>
              </a:ext>
            </a:extLst>
          </p:cNvPr>
          <p:cNvSpPr/>
          <p:nvPr/>
        </p:nvSpPr>
        <p:spPr>
          <a:xfrm>
            <a:off x="586280" y="5162310"/>
            <a:ext cx="10767520" cy="7176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He contributed to the development of the rigorous analysis of the computational complexity of algorithms and systematized formal mathematical techniques for it. In the process, he also popularized the asymptotic notation.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42F9C-D66E-6A75-4D41-35D61997FD4B}"/>
              </a:ext>
            </a:extLst>
          </p:cNvPr>
          <p:cNvSpPr txBox="1"/>
          <p:nvPr/>
        </p:nvSpPr>
        <p:spPr>
          <a:xfrm>
            <a:off x="586280" y="6031210"/>
            <a:ext cx="47959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Source: </a:t>
            </a:r>
            <a:r>
              <a:rPr lang="en-SG" sz="1200" dirty="0">
                <a:hlinkClick r:id="rId3"/>
              </a:rPr>
              <a:t>https://en.wikipedia.org/wiki/Donald_Knuth</a:t>
            </a:r>
            <a:endParaRPr lang="en-SG" sz="1200" dirty="0"/>
          </a:p>
          <a:p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200683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B42-2F66-F39C-55D4-7E9D457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recurrence of the generic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a recurrence of the generic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b="1" dirty="0"/>
                  <a:t>Main idea: </a:t>
                </a:r>
                <a:r>
                  <a:rPr lang="en-US" dirty="0"/>
                  <a:t>Classify the work into two parts and compare their costs.</a:t>
                </a:r>
              </a:p>
              <a:p>
                <a:pPr lvl="1"/>
                <a:r>
                  <a:rPr lang="en-US" dirty="0"/>
                  <a:t>Splitting/combination.</a:t>
                </a:r>
              </a:p>
              <a:p>
                <a:pPr lvl="1"/>
                <a:r>
                  <a:rPr lang="en-US" dirty="0"/>
                  <a:t>Solving the base cases.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6D3DAEB-8618-910B-4BE5-FD49C9E025FD}"/>
              </a:ext>
            </a:extLst>
          </p:cNvPr>
          <p:cNvSpPr/>
          <p:nvPr/>
        </p:nvSpPr>
        <p:spPr>
          <a:xfrm>
            <a:off x="521494" y="4707731"/>
            <a:ext cx="11079956" cy="1535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05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B42-2F66-F39C-55D4-7E9D457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a recurrence of the generic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a recurrence of the generic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Goal: </a:t>
                </a:r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b="1" dirty="0"/>
                  <a:t>Main idea: </a:t>
                </a:r>
                <a:r>
                  <a:rPr lang="en-US" dirty="0"/>
                  <a:t>Classify the work into two types and compare their costs.</a:t>
                </a:r>
              </a:p>
              <a:p>
                <a:pPr lvl="1"/>
                <a:r>
                  <a:rPr lang="en-US" dirty="0"/>
                  <a:t>Splitting/combining.</a:t>
                </a:r>
              </a:p>
              <a:p>
                <a:pPr lvl="1"/>
                <a:r>
                  <a:rPr lang="en-US" dirty="0"/>
                  <a:t>Solving the base cases.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302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9797E-055E-0929-896A-1790FA41BBED}"/>
              </a:ext>
            </a:extLst>
          </p:cNvPr>
          <p:cNvSpPr/>
          <p:nvPr/>
        </p:nvSpPr>
        <p:spPr>
          <a:xfrm>
            <a:off x="655934" y="3712838"/>
            <a:ext cx="9014322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C255F7-4610-2517-4D6E-365B8F5C5DEE}"/>
              </a:ext>
            </a:extLst>
          </p:cNvPr>
          <p:cNvSpPr/>
          <p:nvPr/>
        </p:nvSpPr>
        <p:spPr>
          <a:xfrm>
            <a:off x="655934" y="3016209"/>
            <a:ext cx="9014322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A8AF5B-D240-2FD3-015F-1A14F14A82A9}"/>
              </a:ext>
            </a:extLst>
          </p:cNvPr>
          <p:cNvSpPr/>
          <p:nvPr/>
        </p:nvSpPr>
        <p:spPr>
          <a:xfrm>
            <a:off x="655934" y="2274993"/>
            <a:ext cx="9014322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F7B8-C788-786C-D4E2-01E5A913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work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BBA741-6542-5D34-C766-E4DA6D2EB0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749851" y="2530958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/>
              <p:nvPr/>
            </p:nvSpPr>
            <p:spPr>
              <a:xfrm>
                <a:off x="4520874" y="2192404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F6775-11E4-8B98-1EC5-BB4320A24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874" y="2192404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9630B-67FB-4636-C9ED-429196BFDF0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4831556" y="2530958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/>
              <p:nvPr/>
            </p:nvSpPr>
            <p:spPr>
              <a:xfrm>
                <a:off x="2155994" y="2929858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236712-B54A-FADA-6D66-19DDACE1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994" y="2929858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/>
              <p:nvPr/>
            </p:nvSpPr>
            <p:spPr>
              <a:xfrm>
                <a:off x="6280771" y="2929858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395241-21E2-A2B0-1069-853F5F9D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71" y="2929858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5221E2-02A0-F303-15B9-F89D2C1BDBC5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1728315" y="3268412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000776-ABD9-80A6-FC48-0CC65555844F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2749851" y="3268412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0D6DF-7C85-9FFF-1484-6F0FBA13CBF7}"/>
                  </a:ext>
                </a:extLst>
              </p:cNvPr>
              <p:cNvSpPr txBox="1"/>
              <p:nvPr/>
            </p:nvSpPr>
            <p:spPr>
              <a:xfrm>
                <a:off x="1134458" y="363073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1A0D6DF-7C85-9FFF-1484-6F0FBA13C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458" y="3630736"/>
                <a:ext cx="118771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5A2F3-FEFE-AFFD-8F70-A0CCD8AE0931}"/>
                  </a:ext>
                </a:extLst>
              </p:cNvPr>
              <p:cNvSpPr txBox="1"/>
              <p:nvPr/>
            </p:nvSpPr>
            <p:spPr>
              <a:xfrm>
                <a:off x="3177530" y="363073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35A2F3-FEFE-AFFD-8F70-A0CCD8AE0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530" y="3630736"/>
                <a:ext cx="118771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F14BAA-E6B2-A1C3-9EEF-A2C7712BA49C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5855544" y="3268412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A89E3D-1C03-45B2-0C29-FCBFD20BD1BD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>
            <a:off x="6874628" y="3268412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F31920-FB57-3B13-CB6A-8D3A5E6B9DB4}"/>
                  </a:ext>
                </a:extLst>
              </p:cNvPr>
              <p:cNvSpPr txBox="1"/>
              <p:nvPr/>
            </p:nvSpPr>
            <p:spPr>
              <a:xfrm>
                <a:off x="5261687" y="363073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2F31920-FB57-3B13-CB6A-8D3A5E6B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687" y="3630736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AB07DF-5C51-732A-2B86-8B863B4980D7}"/>
                  </a:ext>
                </a:extLst>
              </p:cNvPr>
              <p:cNvSpPr txBox="1"/>
              <p:nvPr/>
            </p:nvSpPr>
            <p:spPr>
              <a:xfrm>
                <a:off x="7304759" y="3630736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/4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1AB07DF-5C51-732A-2B86-8B863B498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59" y="3630736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21A3AF-DB59-F295-E829-C99A2AD91C77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>
          <a:xfrm>
            <a:off x="1728315" y="3969290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D18777-5391-6D87-9155-0F51C4091C2B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flipH="1">
            <a:off x="1250157" y="3969290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2F944A-D1F3-F2C5-4BEE-2D82E3DC4D4E}"/>
                  </a:ext>
                </a:extLst>
              </p:cNvPr>
              <p:cNvSpPr txBox="1"/>
              <p:nvPr/>
            </p:nvSpPr>
            <p:spPr>
              <a:xfrm>
                <a:off x="1612616" y="4704377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2F944A-D1F3-F2C5-4BEE-2D82E3DC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616" y="4704377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182CDB-8705-889F-75AC-9892C71AA07C}"/>
                  </a:ext>
                </a:extLst>
              </p:cNvPr>
              <p:cNvSpPr txBox="1"/>
              <p:nvPr/>
            </p:nvSpPr>
            <p:spPr>
              <a:xfrm>
                <a:off x="656300" y="4704377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182CDB-8705-889F-75AC-9892C71A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0" y="4704377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FEE4EE-0428-59E3-69E8-ADBC68B9142D}"/>
                  </a:ext>
                </a:extLst>
              </p:cNvPr>
              <p:cNvSpPr txBox="1"/>
              <p:nvPr/>
            </p:nvSpPr>
            <p:spPr>
              <a:xfrm>
                <a:off x="706779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FEE4EE-0428-59E3-69E8-ADBC68B91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79" y="5483109"/>
                <a:ext cx="54337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7DD3-06DB-C0E3-218F-BC027E99C1E5}"/>
                  </a:ext>
                </a:extLst>
              </p:cNvPr>
              <p:cNvSpPr txBox="1"/>
              <p:nvPr/>
            </p:nvSpPr>
            <p:spPr>
              <a:xfrm>
                <a:off x="1184937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67DD3-06DB-C0E3-218F-BC027E99C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37" y="5483109"/>
                <a:ext cx="5433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CDD8C0-8FF1-21BC-F8CE-68B57DC4FE23}"/>
                  </a:ext>
                </a:extLst>
              </p:cNvPr>
              <p:cNvSpPr txBox="1"/>
              <p:nvPr/>
            </p:nvSpPr>
            <p:spPr>
              <a:xfrm>
                <a:off x="1728315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CDD8C0-8FF1-21BC-F8CE-68B57DC4F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15" y="5483109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C2ABF9-ED39-2336-6420-A6F9D61148EA}"/>
                  </a:ext>
                </a:extLst>
              </p:cNvPr>
              <p:cNvSpPr txBox="1"/>
              <p:nvPr/>
            </p:nvSpPr>
            <p:spPr>
              <a:xfrm>
                <a:off x="2206473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C2ABF9-ED39-2336-6420-A6F9D6114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473" y="5483109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118400-57C2-E70B-2CAF-D78E64DAC4F4}"/>
                  </a:ext>
                </a:extLst>
              </p:cNvPr>
              <p:cNvSpPr txBox="1"/>
              <p:nvPr/>
            </p:nvSpPr>
            <p:spPr>
              <a:xfrm>
                <a:off x="2749851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5118400-57C2-E70B-2CAF-D78E64DA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851" y="5483109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D4F90-D9E4-5E07-FD77-7A69F79C7111}"/>
                  </a:ext>
                </a:extLst>
              </p:cNvPr>
              <p:cNvSpPr txBox="1"/>
              <p:nvPr/>
            </p:nvSpPr>
            <p:spPr>
              <a:xfrm>
                <a:off x="3228009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D4F90-D9E4-5E07-FD77-7A69F79C7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009" y="5483109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7D2096-CC84-9853-23F4-6DFE87C73C90}"/>
                  </a:ext>
                </a:extLst>
              </p:cNvPr>
              <p:cNvSpPr txBox="1"/>
              <p:nvPr/>
            </p:nvSpPr>
            <p:spPr>
              <a:xfrm>
                <a:off x="3771387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97D2096-CC84-9853-23F4-6DFE87C7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387" y="5483109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5ADA09-4C4E-AC9D-78E6-B7B3CF9F2D89}"/>
                  </a:ext>
                </a:extLst>
              </p:cNvPr>
              <p:cNvSpPr txBox="1"/>
              <p:nvPr/>
            </p:nvSpPr>
            <p:spPr>
              <a:xfrm>
                <a:off x="4249545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5ADA09-4C4E-AC9D-78E6-B7B3CF9F2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545" y="5483109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47565-6460-7544-46F4-5149766B7A1D}"/>
                  </a:ext>
                </a:extLst>
              </p:cNvPr>
              <p:cNvSpPr txBox="1"/>
              <p:nvPr/>
            </p:nvSpPr>
            <p:spPr>
              <a:xfrm>
                <a:off x="4834008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2D47565-6460-7544-46F4-5149766B7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08" y="5483109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9AF6D00-47D8-E7C3-A920-3CF48CDEBE4D}"/>
                  </a:ext>
                </a:extLst>
              </p:cNvPr>
              <p:cNvSpPr txBox="1"/>
              <p:nvPr/>
            </p:nvSpPr>
            <p:spPr>
              <a:xfrm>
                <a:off x="5312166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9AF6D00-47D8-E7C3-A920-3CF48CDE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66" y="5483109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B24467-A0AB-8D8B-36EA-F289176A35FF}"/>
                  </a:ext>
                </a:extLst>
              </p:cNvPr>
              <p:cNvSpPr txBox="1"/>
              <p:nvPr/>
            </p:nvSpPr>
            <p:spPr>
              <a:xfrm>
                <a:off x="5855544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B24467-A0AB-8D8B-36EA-F289176A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544" y="5483109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6DB5B5-123E-053B-AB10-306106E15412}"/>
                  </a:ext>
                </a:extLst>
              </p:cNvPr>
              <p:cNvSpPr txBox="1"/>
              <p:nvPr/>
            </p:nvSpPr>
            <p:spPr>
              <a:xfrm>
                <a:off x="6333702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6DB5B5-123E-053B-AB10-306106E1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702" y="5483109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B7C70-3520-48D8-48AA-8FD8F302AFD8}"/>
                  </a:ext>
                </a:extLst>
              </p:cNvPr>
              <p:cNvSpPr txBox="1"/>
              <p:nvPr/>
            </p:nvSpPr>
            <p:spPr>
              <a:xfrm>
                <a:off x="6877080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69B7C70-3520-48D8-48AA-8FD8F302A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80" y="5483109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79E4AC-2FE6-DBD4-51CB-B4F342782DF9}"/>
                  </a:ext>
                </a:extLst>
              </p:cNvPr>
              <p:cNvSpPr txBox="1"/>
              <p:nvPr/>
            </p:nvSpPr>
            <p:spPr>
              <a:xfrm>
                <a:off x="7355238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79E4AC-2FE6-DBD4-51CB-B4F342782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238" y="5483109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2E32E-5B74-1AF6-71FD-6F386EBE01D8}"/>
                  </a:ext>
                </a:extLst>
              </p:cNvPr>
              <p:cNvSpPr txBox="1"/>
              <p:nvPr/>
            </p:nvSpPr>
            <p:spPr>
              <a:xfrm>
                <a:off x="7898616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A82E32E-5B74-1AF6-71FD-6F386EBE0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616" y="5483109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32296F-E7A8-31FB-5B33-96F544A06D4A}"/>
                  </a:ext>
                </a:extLst>
              </p:cNvPr>
              <p:cNvSpPr txBox="1"/>
              <p:nvPr/>
            </p:nvSpPr>
            <p:spPr>
              <a:xfrm>
                <a:off x="8376774" y="5483109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32296F-E7A8-31FB-5B33-96F544A06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774" y="5483109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3C0FF58-4294-E4B4-877E-6E77C46C542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771387" y="3969290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B058BFD-4E3B-C6E1-D0B5-085CEBF4EA06}"/>
              </a:ext>
            </a:extLst>
          </p:cNvPr>
          <p:cNvCxnSpPr>
            <a:cxnSpLocks/>
            <a:stCxn id="20" idx="2"/>
            <a:endCxn id="72" idx="0"/>
          </p:cNvCxnSpPr>
          <p:nvPr/>
        </p:nvCxnSpPr>
        <p:spPr>
          <a:xfrm flipH="1">
            <a:off x="3293229" y="3969290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B0ED7BC-E22D-685A-BBE8-C727C188A2C5}"/>
                  </a:ext>
                </a:extLst>
              </p:cNvPr>
              <p:cNvSpPr txBox="1"/>
              <p:nvPr/>
            </p:nvSpPr>
            <p:spPr>
              <a:xfrm>
                <a:off x="3655688" y="4704377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B0ED7BC-E22D-685A-BBE8-C727C188A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688" y="4704377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F424E3-EFD3-4A3E-FBC9-93E3B9E46396}"/>
                  </a:ext>
                </a:extLst>
              </p:cNvPr>
              <p:cNvSpPr txBox="1"/>
              <p:nvPr/>
            </p:nvSpPr>
            <p:spPr>
              <a:xfrm>
                <a:off x="2699372" y="4704377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EF424E3-EFD3-4A3E-FBC9-93E3B9E4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72" y="4704377"/>
                <a:ext cx="1187713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7BEA270-1DE4-3BD2-3D60-200511237BA3}"/>
              </a:ext>
            </a:extLst>
          </p:cNvPr>
          <p:cNvCxnSpPr>
            <a:cxnSpLocks/>
            <a:stCxn id="27" idx="2"/>
            <a:endCxn id="77" idx="0"/>
          </p:cNvCxnSpPr>
          <p:nvPr/>
        </p:nvCxnSpPr>
        <p:spPr>
          <a:xfrm>
            <a:off x="5855544" y="3969290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31B982-0F38-FC11-1308-0FE7BEFC10EE}"/>
              </a:ext>
            </a:extLst>
          </p:cNvPr>
          <p:cNvCxnSpPr>
            <a:cxnSpLocks/>
            <a:stCxn id="27" idx="2"/>
            <a:endCxn id="78" idx="0"/>
          </p:cNvCxnSpPr>
          <p:nvPr/>
        </p:nvCxnSpPr>
        <p:spPr>
          <a:xfrm flipH="1">
            <a:off x="5377386" y="3969290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A0908FD-73B9-E688-5E32-E8ADABE30F56}"/>
                  </a:ext>
                </a:extLst>
              </p:cNvPr>
              <p:cNvSpPr txBox="1"/>
              <p:nvPr/>
            </p:nvSpPr>
            <p:spPr>
              <a:xfrm>
                <a:off x="5739845" y="4704377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A0908FD-73B9-E688-5E32-E8ADABE3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45" y="4704377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C0B542-F946-C2A0-4F81-1BA19038F38C}"/>
                  </a:ext>
                </a:extLst>
              </p:cNvPr>
              <p:cNvSpPr txBox="1"/>
              <p:nvPr/>
            </p:nvSpPr>
            <p:spPr>
              <a:xfrm>
                <a:off x="4783529" y="4704377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C0B542-F946-C2A0-4F81-1BA19038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529" y="4704377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0B99FE7-DD54-5E7F-7F03-508CED8ABB5A}"/>
              </a:ext>
            </a:extLst>
          </p:cNvPr>
          <p:cNvCxnSpPr>
            <a:cxnSpLocks/>
            <a:stCxn id="28" idx="2"/>
            <a:endCxn id="81" idx="0"/>
          </p:cNvCxnSpPr>
          <p:nvPr/>
        </p:nvCxnSpPr>
        <p:spPr>
          <a:xfrm>
            <a:off x="7898616" y="3969290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9B7FAE5-7C90-458E-E1D3-938E8D1DABF1}"/>
              </a:ext>
            </a:extLst>
          </p:cNvPr>
          <p:cNvCxnSpPr>
            <a:cxnSpLocks/>
            <a:stCxn id="28" idx="2"/>
            <a:endCxn id="82" idx="0"/>
          </p:cNvCxnSpPr>
          <p:nvPr/>
        </p:nvCxnSpPr>
        <p:spPr>
          <a:xfrm flipH="1">
            <a:off x="7420458" y="3969290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4EDB8E-6051-99E8-5DEE-BCCD775C3BB2}"/>
                  </a:ext>
                </a:extLst>
              </p:cNvPr>
              <p:cNvSpPr txBox="1"/>
              <p:nvPr/>
            </p:nvSpPr>
            <p:spPr>
              <a:xfrm>
                <a:off x="7782917" y="4704377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E4EDB8E-6051-99E8-5DEE-BCCD775C3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917" y="4704377"/>
                <a:ext cx="1187713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372E44-9E95-5D56-42A9-918DA896EA02}"/>
                  </a:ext>
                </a:extLst>
              </p:cNvPr>
              <p:cNvSpPr txBox="1"/>
              <p:nvPr/>
            </p:nvSpPr>
            <p:spPr>
              <a:xfrm>
                <a:off x="6826601" y="4704377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1B372E44-9E95-5D56-42A9-918DA896E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601" y="4704377"/>
                <a:ext cx="1187713" cy="33855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7535F9-4CC7-C956-454E-01BFC06F6900}"/>
                  </a:ext>
                </a:extLst>
              </p:cNvPr>
              <p:cNvSpPr txBox="1"/>
              <p:nvPr/>
            </p:nvSpPr>
            <p:spPr>
              <a:xfrm>
                <a:off x="9204233" y="2192404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7535F9-4CC7-C956-454E-01BFC06F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233" y="2192404"/>
                <a:ext cx="621363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D38C07-73AA-2FA6-E260-C7CB2743C382}"/>
                  </a:ext>
                </a:extLst>
              </p:cNvPr>
              <p:cNvSpPr txBox="1"/>
              <p:nvPr/>
            </p:nvSpPr>
            <p:spPr>
              <a:xfrm>
                <a:off x="9204233" y="2929858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D38C07-73AA-2FA6-E260-C7CB2743C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233" y="2929858"/>
                <a:ext cx="621363" cy="3385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68DE07-E97E-C73E-CD38-160B798A3642}"/>
                  </a:ext>
                </a:extLst>
              </p:cNvPr>
              <p:cNvSpPr txBox="1"/>
              <p:nvPr/>
            </p:nvSpPr>
            <p:spPr>
              <a:xfrm>
                <a:off x="9204233" y="3621890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68DE07-E97E-C73E-CD38-160B798A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233" y="3621890"/>
                <a:ext cx="621363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0081E7-3E7A-D998-D88C-E766D0353528}"/>
              </a:ext>
            </a:extLst>
          </p:cNvPr>
          <p:cNvSpPr/>
          <p:nvPr/>
        </p:nvSpPr>
        <p:spPr>
          <a:xfrm>
            <a:off x="655934" y="4834055"/>
            <a:ext cx="9014322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78659E-8533-9E34-A810-4E238E00185C}"/>
                  </a:ext>
                </a:extLst>
              </p:cNvPr>
              <p:cNvSpPr txBox="1"/>
              <p:nvPr/>
            </p:nvSpPr>
            <p:spPr>
              <a:xfrm>
                <a:off x="9204233" y="4743107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F78659E-8533-9E34-A810-4E238E001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4233" y="4743107"/>
                <a:ext cx="621363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Brace 29">
            <a:extLst>
              <a:ext uri="{FF2B5EF4-FFF2-40B4-BE49-F238E27FC236}">
                <a16:creationId xmlns:a16="http://schemas.microsoft.com/office/drawing/2014/main" id="{503067FB-6E47-708C-EF1E-3FAD7252E932}"/>
              </a:ext>
            </a:extLst>
          </p:cNvPr>
          <p:cNvSpPr/>
          <p:nvPr/>
        </p:nvSpPr>
        <p:spPr>
          <a:xfrm rot="10800000">
            <a:off x="9511630" y="2127201"/>
            <a:ext cx="352992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9D55B1-B6C6-EA7A-7A91-581694A379F8}"/>
                  </a:ext>
                </a:extLst>
              </p:cNvPr>
              <p:cNvSpPr txBox="1"/>
              <p:nvPr/>
            </p:nvSpPr>
            <p:spPr>
              <a:xfrm>
                <a:off x="9872255" y="4036980"/>
                <a:ext cx="112722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9D55B1-B6C6-EA7A-7A91-581694A37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255" y="4036980"/>
                <a:ext cx="1127223" cy="338554"/>
              </a:xfrm>
              <a:prstGeom prst="rect">
                <a:avLst/>
              </a:prstGeom>
              <a:blipFill>
                <a:blip r:embed="rId37"/>
                <a:stretch>
                  <a:fillRect t="-5357" r="-162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124336-5588-1825-E97B-FAD5E4BDFEC1}"/>
                  </a:ext>
                </a:extLst>
              </p:cNvPr>
              <p:cNvSpPr txBox="1"/>
              <p:nvPr/>
            </p:nvSpPr>
            <p:spPr>
              <a:xfrm>
                <a:off x="8619203" y="1551755"/>
                <a:ext cx="22842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124336-5588-1825-E97B-FAD5E4BDF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203" y="1551755"/>
                <a:ext cx="2284293" cy="369332"/>
              </a:xfrm>
              <a:prstGeom prst="rect">
                <a:avLst/>
              </a:prstGeom>
              <a:blipFill>
                <a:blip r:embed="rId3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E239EC40-A76F-3671-3198-1743E414B2DD}"/>
              </a:ext>
            </a:extLst>
          </p:cNvPr>
          <p:cNvSpPr/>
          <p:nvPr/>
        </p:nvSpPr>
        <p:spPr>
          <a:xfrm rot="16200000">
            <a:off x="4679440" y="1696666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EF3565-A691-C58F-F22E-BF0B394C01E7}"/>
                  </a:ext>
                </a:extLst>
              </p:cNvPr>
              <p:cNvSpPr txBox="1"/>
              <p:nvPr/>
            </p:nvSpPr>
            <p:spPr>
              <a:xfrm>
                <a:off x="8970812" y="5463862"/>
                <a:ext cx="15658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𝑛𝑇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EF3565-A691-C58F-F22E-BF0B394C0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812" y="5463862"/>
                <a:ext cx="1565809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BF7663-A835-D49F-6910-2C57C1446AFB}"/>
                  </a:ext>
                </a:extLst>
              </p:cNvPr>
              <p:cNvSpPr txBox="1"/>
              <p:nvPr/>
            </p:nvSpPr>
            <p:spPr>
              <a:xfrm>
                <a:off x="4383333" y="5917945"/>
                <a:ext cx="8964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FBF7663-A835-D49F-6910-2C57C1446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333" y="5917945"/>
                <a:ext cx="896444" cy="338554"/>
              </a:xfrm>
              <a:prstGeom prst="rect">
                <a:avLst/>
              </a:prstGeom>
              <a:blipFill>
                <a:blip r:embed="rId40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B37CAFB-1CCE-F440-9EEA-F347F7939B38}"/>
                  </a:ext>
                </a:extLst>
              </p:cNvPr>
              <p:cNvSpPr/>
              <p:nvPr/>
            </p:nvSpPr>
            <p:spPr>
              <a:xfrm>
                <a:off x="838200" y="1551755"/>
                <a:ext cx="4265197" cy="417518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𝑐𝑛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SG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1B37CAFB-1CCE-F440-9EEA-F347F7939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51755"/>
                <a:ext cx="4265197" cy="417518"/>
              </a:xfrm>
              <a:prstGeom prst="roundRect">
                <a:avLst/>
              </a:prstGeom>
              <a:blipFill>
                <a:blip r:embed="rId41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226DBDC-0020-B902-D21B-2DDE555FCCAA}"/>
              </a:ext>
            </a:extLst>
          </p:cNvPr>
          <p:cNvSpPr txBox="1"/>
          <p:nvPr/>
        </p:nvSpPr>
        <p:spPr>
          <a:xfrm>
            <a:off x="7310462" y="491548"/>
            <a:ext cx="44023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S</a:t>
            </a:r>
            <a:r>
              <a:rPr lang="en-US" sz="1800" u="sng" dirty="0"/>
              <a:t>plit</a:t>
            </a:r>
            <a:r>
              <a:rPr lang="en-US" sz="1800" dirty="0"/>
              <a:t> a problem into sub-problems.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C</a:t>
            </a:r>
            <a:r>
              <a:rPr lang="en-US" sz="1800" u="sng" dirty="0"/>
              <a:t>ombine</a:t>
            </a:r>
            <a:r>
              <a:rPr lang="en-US" sz="1800" dirty="0"/>
              <a:t> the solutions of subproblems.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21455-6E13-C8C9-2CC6-3D97D4390463}"/>
              </a:ext>
            </a:extLst>
          </p:cNvPr>
          <p:cNvSpPr txBox="1"/>
          <p:nvPr/>
        </p:nvSpPr>
        <p:spPr>
          <a:xfrm>
            <a:off x="7310462" y="5894925"/>
            <a:ext cx="440233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Solving the base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cost is linear in the </a:t>
            </a:r>
            <a:r>
              <a:rPr lang="en-US" sz="1800" u="sng" dirty="0"/>
              <a:t>number of leaves</a:t>
            </a:r>
            <a:r>
              <a:rPr lang="en-US" sz="1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73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B42-2F66-F39C-55D4-7E9D457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 recurrence of the generic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1961EA3-67A0-B98A-AC25-81143C845699}"/>
              </a:ext>
            </a:extLst>
          </p:cNvPr>
          <p:cNvSpPr/>
          <p:nvPr/>
        </p:nvSpPr>
        <p:spPr>
          <a:xfrm>
            <a:off x="10429679" y="2426554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82974-EBDD-D8E1-CCFA-D6989F565CB9}"/>
              </a:ext>
            </a:extLst>
          </p:cNvPr>
          <p:cNvSpPr txBox="1"/>
          <p:nvPr/>
        </p:nvSpPr>
        <p:spPr>
          <a:xfrm>
            <a:off x="8978303" y="2840271"/>
            <a:ext cx="31421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Splitting/combining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19B80-5A43-D7AB-597F-A4C170265533}"/>
              </a:ext>
            </a:extLst>
          </p:cNvPr>
          <p:cNvSpPr txBox="1"/>
          <p:nvPr/>
        </p:nvSpPr>
        <p:spPr>
          <a:xfrm>
            <a:off x="3343275" y="2840271"/>
            <a:ext cx="4062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Solving the base cases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D508AFC-D07F-E70D-CFDA-C9AD6BD45FDC}"/>
              </a:ext>
            </a:extLst>
          </p:cNvPr>
          <p:cNvSpPr/>
          <p:nvPr/>
        </p:nvSpPr>
        <p:spPr>
          <a:xfrm rot="10800000">
            <a:off x="4943279" y="3551059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652F83-5AC9-AFBE-6FA7-8B1CE2E836ED}"/>
                  </a:ext>
                </a:extLst>
              </p:cNvPr>
              <p:cNvSpPr txBox="1"/>
              <p:nvPr/>
            </p:nvSpPr>
            <p:spPr>
              <a:xfrm>
                <a:off x="1465066" y="4001294"/>
                <a:ext cx="9802306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The number of leaves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sz="2400" dirty="0"/>
                  <a:t> is the </a:t>
                </a:r>
                <a:r>
                  <a:rPr lang="en-US" sz="2400" u="sng" dirty="0"/>
                  <a:t>critical exponent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652F83-5AC9-AFBE-6FA7-8B1CE2E83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66" y="4001294"/>
                <a:ext cx="9802306" cy="468205"/>
              </a:xfrm>
              <a:prstGeom prst="rect">
                <a:avLst/>
              </a:prstGeom>
              <a:blipFill>
                <a:blip r:embed="rId3"/>
                <a:stretch>
                  <a:fillRect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2FC81AD-89B5-EDD0-DA2D-42077D34ED9F}"/>
                  </a:ext>
                </a:extLst>
              </p:cNvPr>
              <p:cNvSpPr/>
              <p:nvPr/>
            </p:nvSpPr>
            <p:spPr>
              <a:xfrm>
                <a:off x="2339083" y="4618158"/>
                <a:ext cx="5483454" cy="134366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Recursion tree: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Tree height: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number of children of a node: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number of leaves: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2FC81AD-89B5-EDD0-DA2D-42077D34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083" y="4618158"/>
                <a:ext cx="5483454" cy="1343666"/>
              </a:xfrm>
              <a:prstGeom prst="roundRect">
                <a:avLst/>
              </a:prstGeom>
              <a:blipFill>
                <a:blip r:embed="rId4"/>
                <a:stretch>
                  <a:fillRect l="-444" t="-4955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929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6E01-ECA1-1DE6-168E-1A259272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running time of an algorithm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7C368-68E7-CE5A-FA47-F3D40E565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Goal: </a:t>
                </a:r>
                <a:r>
                  <a:rPr lang="en-US" sz="2400" dirty="0"/>
                  <a:t>For a given algorithm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/>
                  <a:t>, analyze the </a:t>
                </a:r>
                <a:r>
                  <a:rPr lang="en-US" sz="2400" u="sng" dirty="0"/>
                  <a:t>asymptotic</a:t>
                </a:r>
                <a:r>
                  <a:rPr lang="en-US" sz="2400" dirty="0"/>
                  <a:t> running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as a function of the input size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dirty="0"/>
                  <a:t>Step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: Derive a recurrence.</a:t>
                </a:r>
              </a:p>
              <a:p>
                <a:pPr lvl="1"/>
                <a:r>
                  <a:rPr lang="en-US" sz="2000" dirty="0"/>
                  <a:t>Step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: Solve the recurrence.</a:t>
                </a:r>
                <a:endParaRPr lang="en-SG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7C368-68E7-CE5A-FA47-F3D40E565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2081D0B-31F6-0864-21D0-D713D5D6C99E}"/>
                  </a:ext>
                </a:extLst>
              </p:cNvPr>
              <p:cNvSpPr/>
              <p:nvPr/>
            </p:nvSpPr>
            <p:spPr>
              <a:xfrm>
                <a:off x="636609" y="3742521"/>
                <a:ext cx="4593314" cy="114857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latin typeface="Cambria Math" panose="02040503050406030204" pitchFamily="18" charset="0"/>
                        </a:rPr>
                        <m:t>𝐅𝐢𝐛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dirty="0"/>
                  <a:t>, return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Else, return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𝐅𝐢𝐛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dirty="0">
                        <a:latin typeface="Cambria Math" panose="02040503050406030204" pitchFamily="18" charset="0"/>
                      </a:rPr>
                      <m:t>𝐅𝐢𝐛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2081D0B-31F6-0864-21D0-D713D5D6C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9" y="3742521"/>
                <a:ext cx="4593314" cy="1148575"/>
              </a:xfrm>
              <a:prstGeom prst="roundRect">
                <a:avLst/>
              </a:prstGeom>
              <a:blipFill>
                <a:blip r:embed="rId4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66F9D83-A572-83F1-8776-84152B960582}"/>
              </a:ext>
            </a:extLst>
          </p:cNvPr>
          <p:cNvSpPr/>
          <p:nvPr/>
        </p:nvSpPr>
        <p:spPr>
          <a:xfrm rot="5400000">
            <a:off x="5677836" y="4177419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6F4FBDCE-2A5F-9A7F-CE4C-3FBABAEF6A67}"/>
              </a:ext>
            </a:extLst>
          </p:cNvPr>
          <p:cNvSpPr/>
          <p:nvPr/>
        </p:nvSpPr>
        <p:spPr>
          <a:xfrm rot="10800000">
            <a:off x="8516746" y="4987392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54E4F-5C7C-8EEF-682F-26D3DB52D2FE}"/>
                  </a:ext>
                </a:extLst>
              </p:cNvPr>
              <p:cNvSpPr txBox="1"/>
              <p:nvPr/>
            </p:nvSpPr>
            <p:spPr>
              <a:xfrm>
                <a:off x="6398013" y="5581660"/>
                <a:ext cx="478759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54E4F-5C7C-8EEF-682F-26D3DB52D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013" y="5581660"/>
                <a:ext cx="4787591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0FE-C671-EC00-1C74-411B2C8DBB45}"/>
                  </a:ext>
                </a:extLst>
              </p:cNvPr>
              <p:cNvSpPr txBox="1"/>
              <p:nvPr/>
            </p:nvSpPr>
            <p:spPr>
              <a:xfrm>
                <a:off x="6237244" y="3927374"/>
                <a:ext cx="5490124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6F90FE-C671-EC00-1C74-411B2C8DB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44" y="3927374"/>
                <a:ext cx="5490124" cy="778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49FA07-4F8C-4B08-E388-530B3F2C5158}"/>
                  </a:ext>
                </a:extLst>
              </p:cNvPr>
              <p:cNvSpPr txBox="1"/>
              <p:nvPr/>
            </p:nvSpPr>
            <p:spPr>
              <a:xfrm>
                <a:off x="5431514" y="3809945"/>
                <a:ext cx="897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49FA07-4F8C-4B08-E388-530B3F2C5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514" y="3809945"/>
                <a:ext cx="897808" cy="369332"/>
              </a:xfrm>
              <a:prstGeom prst="rect">
                <a:avLst/>
              </a:prstGeom>
              <a:blipFill>
                <a:blip r:embed="rId7"/>
                <a:stretch>
                  <a:fillRect l="-6122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FFB130-6DFF-4FBE-3890-62D1FE3269F2}"/>
                  </a:ext>
                </a:extLst>
              </p:cNvPr>
              <p:cNvSpPr txBox="1"/>
              <p:nvPr/>
            </p:nvSpPr>
            <p:spPr>
              <a:xfrm>
                <a:off x="8791809" y="4932586"/>
                <a:ext cx="897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SG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FFB130-6DFF-4FBE-3890-62D1FE32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809" y="4932586"/>
                <a:ext cx="897808" cy="369332"/>
              </a:xfrm>
              <a:prstGeom prst="rect">
                <a:avLst/>
              </a:prstGeom>
              <a:blipFill>
                <a:blip r:embed="rId8"/>
                <a:stretch>
                  <a:fillRect l="-540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11870EE-DDE1-B6E3-45CA-04E464461812}"/>
              </a:ext>
            </a:extLst>
          </p:cNvPr>
          <p:cNvSpPr txBox="1"/>
          <p:nvPr/>
        </p:nvSpPr>
        <p:spPr>
          <a:xfrm>
            <a:off x="3429001" y="1573491"/>
            <a:ext cx="1081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recursive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159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B42-2F66-F39C-55D4-7E9D457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aster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 recurrence of the generic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2FC81AD-89B5-EDD0-DA2D-42077D34ED9F}"/>
                  </a:ext>
                </a:extLst>
              </p:cNvPr>
              <p:cNvSpPr/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Two types of work: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Solving the </a:t>
                </a:r>
                <a:r>
                  <a:rPr lang="en-US" sz="2000" dirty="0">
                    <a:solidFill>
                      <a:schemeClr val="tx1"/>
                    </a:solidFill>
                  </a:rPr>
                  <a:t>base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Splitting/combining: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2FC81AD-89B5-EDD0-DA2D-42077D34E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  <a:blipFill>
                <a:blip r:embed="rId3"/>
                <a:stretch>
                  <a:fillRect l="-523" t="-2155" b="-6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667D7C-2A54-9DA8-7480-B96FCD5215CC}"/>
              </a:ext>
            </a:extLst>
          </p:cNvPr>
          <p:cNvSpPr txBox="1"/>
          <p:nvPr/>
        </p:nvSpPr>
        <p:spPr>
          <a:xfrm>
            <a:off x="9760322" y="681037"/>
            <a:ext cx="167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Dominant term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B4F32E-CF4C-D486-29B6-49E82187A59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205369" y="865703"/>
            <a:ext cx="5549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BCE3962-8ACA-775B-5510-A8B0C5441236}"/>
                  </a:ext>
                </a:extLst>
              </p:cNvPr>
              <p:cNvSpPr/>
              <p:nvPr/>
            </p:nvSpPr>
            <p:spPr>
              <a:xfrm>
                <a:off x="1221245" y="2771776"/>
                <a:ext cx="5608179" cy="8834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Case 1: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BCE3962-8ACA-775B-5510-A8B0C54412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5" y="2771776"/>
                <a:ext cx="5608179" cy="883444"/>
              </a:xfrm>
              <a:prstGeom prst="roundRect">
                <a:avLst/>
              </a:prstGeom>
              <a:blipFill>
                <a:blip r:embed="rId4"/>
                <a:stretch>
                  <a:fillRect l="-759" t="-68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48A23F1-4485-3FBD-D8D0-3224C46BEB90}"/>
              </a:ext>
            </a:extLst>
          </p:cNvPr>
          <p:cNvSpPr/>
          <p:nvPr/>
        </p:nvSpPr>
        <p:spPr>
          <a:xfrm rot="5400000">
            <a:off x="7203386" y="3074109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A06B12-F302-C901-4B96-9DBF585AD763}"/>
                  </a:ext>
                </a:extLst>
              </p:cNvPr>
              <p:cNvSpPr txBox="1"/>
              <p:nvPr/>
            </p:nvSpPr>
            <p:spPr>
              <a:xfrm>
                <a:off x="7743826" y="2951888"/>
                <a:ext cx="3693407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A06B12-F302-C901-4B96-9DBF585AD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826" y="2951888"/>
                <a:ext cx="3693407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192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B42-2F66-F39C-55D4-7E9D457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aster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 recurrence of the generic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5F84AA3-DB83-0A9C-A7D3-D48877674675}"/>
              </a:ext>
            </a:extLst>
          </p:cNvPr>
          <p:cNvSpPr txBox="1"/>
          <p:nvPr/>
        </p:nvSpPr>
        <p:spPr>
          <a:xfrm>
            <a:off x="9760322" y="970106"/>
            <a:ext cx="167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Comparable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4EA790E-92C0-7C20-A1B4-361A53D2297D}"/>
              </a:ext>
            </a:extLst>
          </p:cNvPr>
          <p:cNvSpPr/>
          <p:nvPr/>
        </p:nvSpPr>
        <p:spPr>
          <a:xfrm rot="10800000">
            <a:off x="9297422" y="822345"/>
            <a:ext cx="462899" cy="699606"/>
          </a:xfrm>
          <a:prstGeom prst="leftBrace">
            <a:avLst>
              <a:gd name="adj1" fmla="val 8333"/>
              <a:gd name="adj2" fmla="val 50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75713D6-8F5E-DF5A-ADE8-6ED21FD6B02F}"/>
                  </a:ext>
                </a:extLst>
              </p:cNvPr>
              <p:cNvSpPr/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Two types of work: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Solving the </a:t>
                </a:r>
                <a:r>
                  <a:rPr lang="en-US" sz="2000" dirty="0">
                    <a:solidFill>
                      <a:schemeClr val="tx1"/>
                    </a:solidFill>
                  </a:rPr>
                  <a:t>base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Splitting/combining: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75713D6-8F5E-DF5A-ADE8-6ED21FD6B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  <a:blipFill>
                <a:blip r:embed="rId3"/>
                <a:stretch>
                  <a:fillRect l="-523" t="-2155" b="-6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01E6C7-7113-82EE-A7E2-B59772034CE5}"/>
                  </a:ext>
                </a:extLst>
              </p:cNvPr>
              <p:cNvSpPr/>
              <p:nvPr/>
            </p:nvSpPr>
            <p:spPr>
              <a:xfrm>
                <a:off x="1221245" y="2771776"/>
                <a:ext cx="5608179" cy="8834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Case 1: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C01E6C7-7113-82EE-A7E2-B59772034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5" y="2771776"/>
                <a:ext cx="5608179" cy="883444"/>
              </a:xfrm>
              <a:prstGeom prst="roundRect">
                <a:avLst/>
              </a:prstGeom>
              <a:blipFill>
                <a:blip r:embed="rId4"/>
                <a:stretch>
                  <a:fillRect l="-759" t="-68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A904422-ACE7-E00D-860F-8677B503077F}"/>
              </a:ext>
            </a:extLst>
          </p:cNvPr>
          <p:cNvSpPr/>
          <p:nvPr/>
        </p:nvSpPr>
        <p:spPr>
          <a:xfrm rot="5400000">
            <a:off x="7203386" y="3074109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EB48D95-E702-D777-BCA9-D73F52BED43A}"/>
              </a:ext>
            </a:extLst>
          </p:cNvPr>
          <p:cNvSpPr/>
          <p:nvPr/>
        </p:nvSpPr>
        <p:spPr>
          <a:xfrm rot="5400000">
            <a:off x="7203386" y="419567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33E31D-A8D2-3938-FAE5-3D20E237CF4B}"/>
                  </a:ext>
                </a:extLst>
              </p:cNvPr>
              <p:cNvSpPr txBox="1"/>
              <p:nvPr/>
            </p:nvSpPr>
            <p:spPr>
              <a:xfrm>
                <a:off x="7743826" y="2951888"/>
                <a:ext cx="3693407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33E31D-A8D2-3938-FAE5-3D20E237C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826" y="2951888"/>
                <a:ext cx="3693407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C3D1A9-A59A-5489-5D1D-C6BEAF10D043}"/>
                  </a:ext>
                </a:extLst>
              </p:cNvPr>
              <p:cNvSpPr txBox="1"/>
              <p:nvPr/>
            </p:nvSpPr>
            <p:spPr>
              <a:xfrm>
                <a:off x="7743826" y="4078151"/>
                <a:ext cx="4264730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C3D1A9-A59A-5489-5D1D-C6BEAF10D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826" y="4078151"/>
                <a:ext cx="4264730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4DBE8A8-6D11-458E-5F4E-2FACB9A652F9}"/>
                  </a:ext>
                </a:extLst>
              </p:cNvPr>
              <p:cNvSpPr/>
              <p:nvPr/>
            </p:nvSpPr>
            <p:spPr>
              <a:xfrm>
                <a:off x="1221245" y="3893345"/>
                <a:ext cx="5608179" cy="8834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Case 2: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4DBE8A8-6D11-458E-5F4E-2FACB9A65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5" y="3893345"/>
                <a:ext cx="5608179" cy="883444"/>
              </a:xfrm>
              <a:prstGeom prst="roundRect">
                <a:avLst/>
              </a:prstGeom>
              <a:blipFill>
                <a:blip r:embed="rId7"/>
                <a:stretch>
                  <a:fillRect l="-759" t="-680" r="-75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9744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B42-2F66-F39C-55D4-7E9D457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aster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 recurrence of the generic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B8518D7-D24C-D8BA-B779-8C36DD56A4CA}"/>
                  </a:ext>
                </a:extLst>
              </p:cNvPr>
              <p:cNvSpPr/>
              <p:nvPr/>
            </p:nvSpPr>
            <p:spPr>
              <a:xfrm>
                <a:off x="1221245" y="2771776"/>
                <a:ext cx="5608179" cy="8834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Case 1: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B8518D7-D24C-D8BA-B779-8C36DD56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5" y="2771776"/>
                <a:ext cx="5608179" cy="883444"/>
              </a:xfrm>
              <a:prstGeom prst="roundRect">
                <a:avLst/>
              </a:prstGeom>
              <a:blipFill>
                <a:blip r:embed="rId3"/>
                <a:stretch>
                  <a:fillRect l="-759" t="-68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ABE5FC-2949-14D3-F8DE-2E64F00DE99A}"/>
                  </a:ext>
                </a:extLst>
              </p:cNvPr>
              <p:cNvSpPr/>
              <p:nvPr/>
            </p:nvSpPr>
            <p:spPr>
              <a:xfrm>
                <a:off x="1221245" y="3893345"/>
                <a:ext cx="5608179" cy="88344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Case 2: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ABE5FC-2949-14D3-F8DE-2E64F00DE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5" y="3893345"/>
                <a:ext cx="5608179" cy="883444"/>
              </a:xfrm>
              <a:prstGeom prst="roundRect">
                <a:avLst/>
              </a:prstGeom>
              <a:blipFill>
                <a:blip r:embed="rId4"/>
                <a:stretch>
                  <a:fillRect l="-759" t="-680" r="-759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C0993FC-9C9B-7887-2004-F67D5F5CF828}"/>
                  </a:ext>
                </a:extLst>
              </p:cNvPr>
              <p:cNvSpPr/>
              <p:nvPr/>
            </p:nvSpPr>
            <p:spPr>
              <a:xfrm>
                <a:off x="1221245" y="5014913"/>
                <a:ext cx="5608180" cy="116204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Case 3: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for some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sz="20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C0993FC-9C9B-7887-2004-F67D5F5CF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45" y="5014913"/>
                <a:ext cx="5608180" cy="1162049"/>
              </a:xfrm>
              <a:prstGeom prst="roundRect">
                <a:avLst/>
              </a:prstGeom>
              <a:blipFill>
                <a:blip r:embed="rId5"/>
                <a:stretch>
                  <a:fillRect l="-542" t="-1563" b="-6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813722-0F5A-777B-0B5E-A9FA0E2DC52B}"/>
              </a:ext>
            </a:extLst>
          </p:cNvPr>
          <p:cNvSpPr/>
          <p:nvPr/>
        </p:nvSpPr>
        <p:spPr>
          <a:xfrm rot="5400000">
            <a:off x="7203386" y="3074109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E443ED3-5716-B4AB-FCEF-6EA1DCC533A8}"/>
              </a:ext>
            </a:extLst>
          </p:cNvPr>
          <p:cNvSpPr/>
          <p:nvPr/>
        </p:nvSpPr>
        <p:spPr>
          <a:xfrm rot="5400000">
            <a:off x="7203386" y="419567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F1BF013-49C5-CBA6-3C95-C8D13F6281AE}"/>
              </a:ext>
            </a:extLst>
          </p:cNvPr>
          <p:cNvSpPr/>
          <p:nvPr/>
        </p:nvSpPr>
        <p:spPr>
          <a:xfrm rot="5400000">
            <a:off x="7203386" y="545654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50CB0D-9BD5-A902-FD63-9942E9401EC2}"/>
                  </a:ext>
                </a:extLst>
              </p:cNvPr>
              <p:cNvSpPr txBox="1"/>
              <p:nvPr/>
            </p:nvSpPr>
            <p:spPr>
              <a:xfrm>
                <a:off x="7743826" y="2951888"/>
                <a:ext cx="3693407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50CB0D-9BD5-A902-FD63-9942E9401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826" y="2951888"/>
                <a:ext cx="3693407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ED71C-DE92-51E0-4A1A-9B28B8FAF94D}"/>
                  </a:ext>
                </a:extLst>
              </p:cNvPr>
              <p:cNvSpPr txBox="1"/>
              <p:nvPr/>
            </p:nvSpPr>
            <p:spPr>
              <a:xfrm>
                <a:off x="7743826" y="4078151"/>
                <a:ext cx="4264730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ED71C-DE92-51E0-4A1A-9B28B8FA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826" y="4078151"/>
                <a:ext cx="4264730" cy="5786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76ACA-E89F-3141-3C4C-D49AB6852522}"/>
                  </a:ext>
                </a:extLst>
              </p:cNvPr>
              <p:cNvSpPr txBox="1"/>
              <p:nvPr/>
            </p:nvSpPr>
            <p:spPr>
              <a:xfrm>
                <a:off x="7743826" y="5306594"/>
                <a:ext cx="4264730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76ACA-E89F-3141-3C4C-D49AB6852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826" y="5306594"/>
                <a:ext cx="4264730" cy="5786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ABCFA0-7794-7CA6-1193-3D8C14BF3402}"/>
              </a:ext>
            </a:extLst>
          </p:cNvPr>
          <p:cNvSpPr txBox="1"/>
          <p:nvPr/>
        </p:nvSpPr>
        <p:spPr>
          <a:xfrm>
            <a:off x="9760322" y="1282372"/>
            <a:ext cx="167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Dominant term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C50DD3-E762-3F5B-8DE3-295F7F54B67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205369" y="1467038"/>
            <a:ext cx="5549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ACB0C337-32DB-3E72-1C72-D336D4DBB315}"/>
              </a:ext>
            </a:extLst>
          </p:cNvPr>
          <p:cNvSpPr/>
          <p:nvPr/>
        </p:nvSpPr>
        <p:spPr>
          <a:xfrm rot="16200000">
            <a:off x="2546989" y="5323204"/>
            <a:ext cx="353848" cy="1941016"/>
          </a:xfrm>
          <a:prstGeom prst="leftBrace">
            <a:avLst>
              <a:gd name="adj1" fmla="val 8333"/>
              <a:gd name="adj2" fmla="val 50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EF30E0-65A6-14AD-1084-040F1657568E}"/>
                  </a:ext>
                </a:extLst>
              </p:cNvPr>
              <p:cNvSpPr txBox="1"/>
              <p:nvPr/>
            </p:nvSpPr>
            <p:spPr>
              <a:xfrm>
                <a:off x="405377" y="6410461"/>
                <a:ext cx="11381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regularity condition</a:t>
                </a:r>
                <a:r>
                  <a:rPr lang="en-US" dirty="0"/>
                  <a:t> ensuring that the s</a:t>
                </a:r>
                <a:r>
                  <a:rPr lang="en-US" sz="1800" dirty="0">
                    <a:solidFill>
                      <a:schemeClr val="tx1"/>
                    </a:solidFill>
                  </a:rPr>
                  <a:t>plitting/combining</a:t>
                </a:r>
                <a:r>
                  <a:rPr lang="en-US" dirty="0"/>
                  <a:t> cost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at the top level of recursion is the dominant term.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EF30E0-65A6-14AD-1084-040F16575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77" y="6410461"/>
                <a:ext cx="11381246" cy="369332"/>
              </a:xfrm>
              <a:prstGeom prst="rect">
                <a:avLst/>
              </a:prstGeom>
              <a:blipFill>
                <a:blip r:embed="rId10"/>
                <a:stretch>
                  <a:fillRect l="-428" t="-10000" r="-42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E19318C-C89E-5165-AF02-BD922A6BDA13}"/>
                  </a:ext>
                </a:extLst>
              </p:cNvPr>
              <p:cNvSpPr/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Two types of work: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Solving the </a:t>
                </a:r>
                <a:r>
                  <a:rPr lang="en-US" sz="2000" dirty="0">
                    <a:solidFill>
                      <a:schemeClr val="tx1"/>
                    </a:solidFill>
                  </a:rPr>
                  <a:t>base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Splitting/combining: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E19318C-C89E-5165-AF02-BD922A6BD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  <a:blipFill>
                <a:blip r:embed="rId11"/>
                <a:stretch>
                  <a:fillRect l="-523" t="-2155" b="-6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278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B42-2F66-F39C-55D4-7E9D457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 recurrence of the generic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B8518D7-D24C-D8BA-B779-8C36DD56A4CA}"/>
                  </a:ext>
                </a:extLst>
              </p:cNvPr>
              <p:cNvSpPr/>
              <p:nvPr/>
            </p:nvSpPr>
            <p:spPr>
              <a:xfrm>
                <a:off x="408446" y="3141621"/>
                <a:ext cx="4259018" cy="70333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1: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B8518D7-D24C-D8BA-B779-8C36DD56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6" y="3141621"/>
                <a:ext cx="4259018" cy="703332"/>
              </a:xfrm>
              <a:prstGeom prst="roundRect">
                <a:avLst/>
              </a:prstGeom>
              <a:blipFill>
                <a:blip r:embed="rId3"/>
                <a:stretch>
                  <a:fillRect l="-571" t="-3390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ABE5FC-2949-14D3-F8DE-2E64F00DE99A}"/>
                  </a:ext>
                </a:extLst>
              </p:cNvPr>
              <p:cNvSpPr/>
              <p:nvPr/>
            </p:nvSpPr>
            <p:spPr>
              <a:xfrm>
                <a:off x="408446" y="3959000"/>
                <a:ext cx="4259018" cy="70333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2: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ABE5FC-2949-14D3-F8DE-2E64F00DE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6" y="3959000"/>
                <a:ext cx="4259018" cy="703332"/>
              </a:xfrm>
              <a:prstGeom prst="roundRect">
                <a:avLst/>
              </a:prstGeom>
              <a:blipFill>
                <a:blip r:embed="rId4"/>
                <a:stretch>
                  <a:fillRect l="-571" t="-3390" r="-428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C0993FC-9C9B-7887-2004-F67D5F5CF828}"/>
                  </a:ext>
                </a:extLst>
              </p:cNvPr>
              <p:cNvSpPr/>
              <p:nvPr/>
            </p:nvSpPr>
            <p:spPr>
              <a:xfrm>
                <a:off x="408445" y="4773682"/>
                <a:ext cx="4259019" cy="92513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3: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C0993FC-9C9B-7887-2004-F67D5F5CF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5" y="4773682"/>
                <a:ext cx="4259019" cy="925136"/>
              </a:xfrm>
              <a:prstGeom prst="roundRect">
                <a:avLst/>
              </a:prstGeom>
              <a:blipFill>
                <a:blip r:embed="rId5"/>
                <a:stretch>
                  <a:fillRect l="-285" t="-5844" b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813722-0F5A-777B-0B5E-A9FA0E2DC52B}"/>
              </a:ext>
            </a:extLst>
          </p:cNvPr>
          <p:cNvSpPr/>
          <p:nvPr/>
        </p:nvSpPr>
        <p:spPr>
          <a:xfrm rot="5400000">
            <a:off x="4857310" y="335389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E443ED3-5716-B4AB-FCEF-6EA1DCC533A8}"/>
              </a:ext>
            </a:extLst>
          </p:cNvPr>
          <p:cNvSpPr/>
          <p:nvPr/>
        </p:nvSpPr>
        <p:spPr>
          <a:xfrm rot="5400000">
            <a:off x="4857309" y="4171276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F1BF013-49C5-CBA6-3C95-C8D13F6281AE}"/>
              </a:ext>
            </a:extLst>
          </p:cNvPr>
          <p:cNvSpPr/>
          <p:nvPr/>
        </p:nvSpPr>
        <p:spPr>
          <a:xfrm rot="5400000">
            <a:off x="4857308" y="5096860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50CB0D-9BD5-A902-FD63-9942E9401EC2}"/>
                  </a:ext>
                </a:extLst>
              </p:cNvPr>
              <p:cNvSpPr txBox="1"/>
              <p:nvPr/>
            </p:nvSpPr>
            <p:spPr>
              <a:xfrm>
                <a:off x="5182006" y="3290795"/>
                <a:ext cx="216926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50CB0D-9BD5-A902-FD63-9942E9401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3290795"/>
                <a:ext cx="2169261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ED71C-DE92-51E0-4A1A-9B28B8FAF94D}"/>
                  </a:ext>
                </a:extLst>
              </p:cNvPr>
              <p:cNvSpPr txBox="1"/>
              <p:nvPr/>
            </p:nvSpPr>
            <p:spPr>
              <a:xfrm>
                <a:off x="5182006" y="4108174"/>
                <a:ext cx="25048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ED71C-DE92-51E0-4A1A-9B28B8FA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4108174"/>
                <a:ext cx="2504818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76ACA-E89F-3141-3C4C-D49AB6852522}"/>
                  </a:ext>
                </a:extLst>
              </p:cNvPr>
              <p:cNvSpPr txBox="1"/>
              <p:nvPr/>
            </p:nvSpPr>
            <p:spPr>
              <a:xfrm>
                <a:off x="5182006" y="5033758"/>
                <a:ext cx="25048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76ACA-E89F-3141-3C4C-D49AB6852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5033758"/>
                <a:ext cx="2504818" cy="404983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72137-C32A-E100-A395-6CF17F2CF397}"/>
                  </a:ext>
                </a:extLst>
              </p:cNvPr>
              <p:cNvSpPr txBox="1"/>
              <p:nvPr/>
            </p:nvSpPr>
            <p:spPr>
              <a:xfrm>
                <a:off x="792038" y="2704821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72137-C32A-E100-A395-6CF17F2C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38" y="2704821"/>
                <a:ext cx="3155950" cy="369332"/>
              </a:xfrm>
              <a:prstGeom prst="rect">
                <a:avLst/>
              </a:prstGeom>
              <a:blipFill>
                <a:blip r:embed="rId9"/>
                <a:stretch>
                  <a:fillRect l="-173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F58ED3BA-F29F-B55A-FC2C-50E477DD3C74}"/>
              </a:ext>
            </a:extLst>
          </p:cNvPr>
          <p:cNvSpPr/>
          <p:nvPr/>
        </p:nvSpPr>
        <p:spPr>
          <a:xfrm rot="16200000">
            <a:off x="1718644" y="4979392"/>
            <a:ext cx="210538" cy="1715814"/>
          </a:xfrm>
          <a:prstGeom prst="leftBrace">
            <a:avLst>
              <a:gd name="adj1" fmla="val 8333"/>
              <a:gd name="adj2" fmla="val 50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7D5EF-8D7F-39D0-2CA0-282D7161CF43}"/>
              </a:ext>
            </a:extLst>
          </p:cNvPr>
          <p:cNvSpPr txBox="1"/>
          <p:nvPr/>
        </p:nvSpPr>
        <p:spPr>
          <a:xfrm>
            <a:off x="792038" y="5942568"/>
            <a:ext cx="206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Regularity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F90EC1F-599A-3188-D49C-F0F3FD57ECDD}"/>
                  </a:ext>
                </a:extLst>
              </p:cNvPr>
              <p:cNvSpPr/>
              <p:nvPr/>
            </p:nvSpPr>
            <p:spPr>
              <a:xfrm>
                <a:off x="7750758" y="3076661"/>
                <a:ext cx="3649204" cy="195709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S</a:t>
                </a:r>
                <a:r>
                  <a:rPr lang="en-US" altLang="zh-CN" sz="2000" b="1" dirty="0"/>
                  <a:t>olve</a:t>
                </a:r>
                <a:r>
                  <a:rPr lang="en-US" sz="2000" b="1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Case 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F90EC1F-599A-3188-D49C-F0F3FD57E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58" y="3076661"/>
                <a:ext cx="3649204" cy="1957097"/>
              </a:xfrm>
              <a:prstGeom prst="roundRect">
                <a:avLst/>
              </a:prstGeom>
              <a:blipFill>
                <a:blip r:embed="rId10"/>
                <a:stretch>
                  <a:fillRect b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F8FE80B-61AC-BDC0-3C43-2AA0C28803E7}"/>
                  </a:ext>
                </a:extLst>
              </p:cNvPr>
              <p:cNvSpPr/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Two types of work: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Solving the </a:t>
                </a:r>
                <a:r>
                  <a:rPr lang="en-US" sz="2000" dirty="0">
                    <a:solidFill>
                      <a:schemeClr val="tx1"/>
                    </a:solidFill>
                  </a:rPr>
                  <a:t>base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Splitting/combining: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F8FE80B-61AC-BDC0-3C43-2AA0C2880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  <a:blipFill>
                <a:blip r:embed="rId11"/>
                <a:stretch>
                  <a:fillRect l="-523" t="-2155" b="-6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091F58E-B0FF-BD6A-E23B-CFA807EC31FB}"/>
              </a:ext>
            </a:extLst>
          </p:cNvPr>
          <p:cNvSpPr txBox="1"/>
          <p:nvPr/>
        </p:nvSpPr>
        <p:spPr>
          <a:xfrm>
            <a:off x="9760322" y="681037"/>
            <a:ext cx="167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Dominant term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9B953F-5D0A-CCC6-6A80-6E63F255CF06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9205369" y="865703"/>
            <a:ext cx="5549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58B6C0-9E31-8002-C62D-889ABA2947A2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1AC7C-ECEA-2027-4733-A1C891EB0D89}"/>
                  </a:ext>
                </a:extLst>
              </p:cNvPr>
              <p:cNvSpPr txBox="1"/>
              <p:nvPr/>
            </p:nvSpPr>
            <p:spPr>
              <a:xfrm>
                <a:off x="108624" y="6384771"/>
                <a:ext cx="11981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 err="1"/>
                  <a:t>VisuAlgo</a:t>
                </a:r>
                <a:r>
                  <a:rPr lang="en-SG" sz="2000" dirty="0"/>
                  <a:t> (Master theorem): </a:t>
                </a:r>
                <a:r>
                  <a:rPr lang="en-SG" sz="2000" dirty="0">
                    <a:hlinkClick r:id="rId12"/>
                  </a:rPr>
                  <a:t>https://visualgo.net/en/recursion?example=MT1L2</a:t>
                </a:r>
                <a:r>
                  <a:rPr lang="en-SG" sz="2000" dirty="0"/>
                  <a:t> – you can change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21AC7C-ECEA-2027-4733-A1C891EB0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4" y="6384771"/>
                <a:ext cx="11981776" cy="400110"/>
              </a:xfrm>
              <a:prstGeom prst="rect">
                <a:avLst/>
              </a:prstGeom>
              <a:blipFill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540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B42-2F66-F39C-55D4-7E9D457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 recurrence of the generic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B8518D7-D24C-D8BA-B779-8C36DD56A4CA}"/>
                  </a:ext>
                </a:extLst>
              </p:cNvPr>
              <p:cNvSpPr/>
              <p:nvPr/>
            </p:nvSpPr>
            <p:spPr>
              <a:xfrm>
                <a:off x="408446" y="3141621"/>
                <a:ext cx="4259018" cy="70333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1: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B8518D7-D24C-D8BA-B779-8C36DD56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6" y="3141621"/>
                <a:ext cx="4259018" cy="703332"/>
              </a:xfrm>
              <a:prstGeom prst="roundRect">
                <a:avLst/>
              </a:prstGeom>
              <a:blipFill>
                <a:blip r:embed="rId3"/>
                <a:stretch>
                  <a:fillRect l="-571" t="-3390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ABE5FC-2949-14D3-F8DE-2E64F00DE99A}"/>
                  </a:ext>
                </a:extLst>
              </p:cNvPr>
              <p:cNvSpPr/>
              <p:nvPr/>
            </p:nvSpPr>
            <p:spPr>
              <a:xfrm>
                <a:off x="408446" y="3959000"/>
                <a:ext cx="4259018" cy="70333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2: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ABE5FC-2949-14D3-F8DE-2E64F00DE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6" y="3959000"/>
                <a:ext cx="4259018" cy="703332"/>
              </a:xfrm>
              <a:prstGeom prst="roundRect">
                <a:avLst/>
              </a:prstGeom>
              <a:blipFill>
                <a:blip r:embed="rId4"/>
                <a:stretch>
                  <a:fillRect l="-571" t="-3390" r="-428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C0993FC-9C9B-7887-2004-F67D5F5CF828}"/>
                  </a:ext>
                </a:extLst>
              </p:cNvPr>
              <p:cNvSpPr/>
              <p:nvPr/>
            </p:nvSpPr>
            <p:spPr>
              <a:xfrm>
                <a:off x="408445" y="4773682"/>
                <a:ext cx="4259019" cy="92513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3: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C0993FC-9C9B-7887-2004-F67D5F5CF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5" y="4773682"/>
                <a:ext cx="4259019" cy="925136"/>
              </a:xfrm>
              <a:prstGeom prst="roundRect">
                <a:avLst/>
              </a:prstGeom>
              <a:blipFill>
                <a:blip r:embed="rId5"/>
                <a:stretch>
                  <a:fillRect l="-285" t="-5844" b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813722-0F5A-777B-0B5E-A9FA0E2DC52B}"/>
              </a:ext>
            </a:extLst>
          </p:cNvPr>
          <p:cNvSpPr/>
          <p:nvPr/>
        </p:nvSpPr>
        <p:spPr>
          <a:xfrm rot="5400000">
            <a:off x="4857310" y="335389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E443ED3-5716-B4AB-FCEF-6EA1DCC533A8}"/>
              </a:ext>
            </a:extLst>
          </p:cNvPr>
          <p:cNvSpPr/>
          <p:nvPr/>
        </p:nvSpPr>
        <p:spPr>
          <a:xfrm rot="5400000">
            <a:off x="4857309" y="4171276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F1BF013-49C5-CBA6-3C95-C8D13F6281AE}"/>
              </a:ext>
            </a:extLst>
          </p:cNvPr>
          <p:cNvSpPr/>
          <p:nvPr/>
        </p:nvSpPr>
        <p:spPr>
          <a:xfrm rot="5400000">
            <a:off x="4857308" y="5096860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50CB0D-9BD5-A902-FD63-9942E9401EC2}"/>
                  </a:ext>
                </a:extLst>
              </p:cNvPr>
              <p:cNvSpPr txBox="1"/>
              <p:nvPr/>
            </p:nvSpPr>
            <p:spPr>
              <a:xfrm>
                <a:off x="5182006" y="3290795"/>
                <a:ext cx="216926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50CB0D-9BD5-A902-FD63-9942E9401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3290795"/>
                <a:ext cx="2169261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ED71C-DE92-51E0-4A1A-9B28B8FAF94D}"/>
                  </a:ext>
                </a:extLst>
              </p:cNvPr>
              <p:cNvSpPr txBox="1"/>
              <p:nvPr/>
            </p:nvSpPr>
            <p:spPr>
              <a:xfrm>
                <a:off x="5182006" y="4108174"/>
                <a:ext cx="25048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ED71C-DE92-51E0-4A1A-9B28B8FA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4108174"/>
                <a:ext cx="2504818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76ACA-E89F-3141-3C4C-D49AB6852522}"/>
                  </a:ext>
                </a:extLst>
              </p:cNvPr>
              <p:cNvSpPr txBox="1"/>
              <p:nvPr/>
            </p:nvSpPr>
            <p:spPr>
              <a:xfrm>
                <a:off x="5182006" y="5033758"/>
                <a:ext cx="25048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76ACA-E89F-3141-3C4C-D49AB6852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5033758"/>
                <a:ext cx="2504818" cy="404983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72137-C32A-E100-A395-6CF17F2CF397}"/>
                  </a:ext>
                </a:extLst>
              </p:cNvPr>
              <p:cNvSpPr txBox="1"/>
              <p:nvPr/>
            </p:nvSpPr>
            <p:spPr>
              <a:xfrm>
                <a:off x="792038" y="2704821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72137-C32A-E100-A395-6CF17F2C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38" y="2704821"/>
                <a:ext cx="3155950" cy="369332"/>
              </a:xfrm>
              <a:prstGeom prst="rect">
                <a:avLst/>
              </a:prstGeom>
              <a:blipFill>
                <a:blip r:embed="rId9"/>
                <a:stretch>
                  <a:fillRect l="-173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F58ED3BA-F29F-B55A-FC2C-50E477DD3C74}"/>
              </a:ext>
            </a:extLst>
          </p:cNvPr>
          <p:cNvSpPr/>
          <p:nvPr/>
        </p:nvSpPr>
        <p:spPr>
          <a:xfrm rot="16200000">
            <a:off x="1718644" y="4979392"/>
            <a:ext cx="210538" cy="1715814"/>
          </a:xfrm>
          <a:prstGeom prst="leftBrace">
            <a:avLst>
              <a:gd name="adj1" fmla="val 8333"/>
              <a:gd name="adj2" fmla="val 50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7D5EF-8D7F-39D0-2CA0-282D7161CF43}"/>
              </a:ext>
            </a:extLst>
          </p:cNvPr>
          <p:cNvSpPr txBox="1"/>
          <p:nvPr/>
        </p:nvSpPr>
        <p:spPr>
          <a:xfrm>
            <a:off x="792038" y="5942568"/>
            <a:ext cx="206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Regularity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F90EC1F-599A-3188-D49C-F0F3FD57ECDD}"/>
                  </a:ext>
                </a:extLst>
              </p:cNvPr>
              <p:cNvSpPr/>
              <p:nvPr/>
            </p:nvSpPr>
            <p:spPr>
              <a:xfrm>
                <a:off x="7750758" y="3076661"/>
                <a:ext cx="4117584" cy="1957097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S</a:t>
                </a:r>
                <a:r>
                  <a:rPr lang="en-US" altLang="zh-CN" sz="2000" b="1" dirty="0"/>
                  <a:t>olve</a:t>
                </a:r>
                <a:r>
                  <a:rPr lang="en-US" sz="2000" b="1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Case 2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F90EC1F-599A-3188-D49C-F0F3FD57E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58" y="3076661"/>
                <a:ext cx="4117584" cy="1957097"/>
              </a:xfrm>
              <a:prstGeom prst="roundRect">
                <a:avLst/>
              </a:prstGeom>
              <a:blipFill>
                <a:blip r:embed="rId10"/>
                <a:stretch>
                  <a:fillRect b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F8FE80B-61AC-BDC0-3C43-2AA0C28803E7}"/>
                  </a:ext>
                </a:extLst>
              </p:cNvPr>
              <p:cNvSpPr/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Two types of work: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Solving the </a:t>
                </a:r>
                <a:r>
                  <a:rPr lang="en-US" sz="2000" dirty="0">
                    <a:solidFill>
                      <a:schemeClr val="tx1"/>
                    </a:solidFill>
                  </a:rPr>
                  <a:t>base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Splitting/combining: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F8FE80B-61AC-BDC0-3C43-2AA0C2880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  <a:blipFill>
                <a:blip r:embed="rId11"/>
                <a:stretch>
                  <a:fillRect l="-523" t="-2155" b="-6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8598CE-EABA-3935-2432-D1E78EEA1A6F}"/>
              </a:ext>
            </a:extLst>
          </p:cNvPr>
          <p:cNvSpPr txBox="1"/>
          <p:nvPr/>
        </p:nvSpPr>
        <p:spPr>
          <a:xfrm>
            <a:off x="9760322" y="970106"/>
            <a:ext cx="167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Comparable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D6E3219-FB01-4646-8308-6EC1F8B0247D}"/>
              </a:ext>
            </a:extLst>
          </p:cNvPr>
          <p:cNvSpPr/>
          <p:nvPr/>
        </p:nvSpPr>
        <p:spPr>
          <a:xfrm rot="10800000">
            <a:off x="9297422" y="822345"/>
            <a:ext cx="462899" cy="699606"/>
          </a:xfrm>
          <a:prstGeom prst="leftBrace">
            <a:avLst>
              <a:gd name="adj1" fmla="val 8333"/>
              <a:gd name="adj2" fmla="val 50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2A33C0-FC80-9F70-153A-F3223464FB98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FE283C-9E34-306E-D4CD-E65391247B61}"/>
                  </a:ext>
                </a:extLst>
              </p:cNvPr>
              <p:cNvSpPr txBox="1"/>
              <p:nvPr/>
            </p:nvSpPr>
            <p:spPr>
              <a:xfrm>
                <a:off x="108624" y="6384771"/>
                <a:ext cx="11981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 err="1"/>
                  <a:t>VisuAlgo</a:t>
                </a:r>
                <a:r>
                  <a:rPr lang="en-SG" sz="2000" dirty="0"/>
                  <a:t> (Master theorem): </a:t>
                </a:r>
                <a:r>
                  <a:rPr lang="en-SG" sz="2000" dirty="0">
                    <a:hlinkClick r:id="rId12"/>
                  </a:rPr>
                  <a:t>https://visualgo.net/en/recursion?example=MT1L2</a:t>
                </a:r>
                <a:r>
                  <a:rPr lang="en-SG" sz="2000" dirty="0"/>
                  <a:t> – you can change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2FE283C-9E34-306E-D4CD-E65391247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4" y="6384771"/>
                <a:ext cx="11981776" cy="400110"/>
              </a:xfrm>
              <a:prstGeom prst="rect">
                <a:avLst/>
              </a:prstGeom>
              <a:blipFill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418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B42-2F66-F39C-55D4-7E9D457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36" y="1591230"/>
                <a:ext cx="113538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Q</a:t>
                </a:r>
                <a:r>
                  <a:rPr lang="en-US" altLang="zh-CN" b="1" dirty="0"/>
                  <a:t>uestion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satisfies which case of the master theorem?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36" y="1591230"/>
                <a:ext cx="11353800" cy="4351338"/>
              </a:xfrm>
              <a:blipFill>
                <a:blip r:embed="rId2"/>
                <a:stretch>
                  <a:fillRect l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B8518D7-D24C-D8BA-B779-8C36DD56A4CA}"/>
                  </a:ext>
                </a:extLst>
              </p:cNvPr>
              <p:cNvSpPr/>
              <p:nvPr/>
            </p:nvSpPr>
            <p:spPr>
              <a:xfrm>
                <a:off x="408446" y="3141621"/>
                <a:ext cx="4259018" cy="70333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1: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B8518D7-D24C-D8BA-B779-8C36DD56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6" y="3141621"/>
                <a:ext cx="4259018" cy="703332"/>
              </a:xfrm>
              <a:prstGeom prst="roundRect">
                <a:avLst/>
              </a:prstGeom>
              <a:blipFill>
                <a:blip r:embed="rId3"/>
                <a:stretch>
                  <a:fillRect l="-571" t="-3390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ABE5FC-2949-14D3-F8DE-2E64F00DE99A}"/>
                  </a:ext>
                </a:extLst>
              </p:cNvPr>
              <p:cNvSpPr/>
              <p:nvPr/>
            </p:nvSpPr>
            <p:spPr>
              <a:xfrm>
                <a:off x="408446" y="3959000"/>
                <a:ext cx="4259018" cy="70333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2: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ABE5FC-2949-14D3-F8DE-2E64F00DE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6" y="3959000"/>
                <a:ext cx="4259018" cy="703332"/>
              </a:xfrm>
              <a:prstGeom prst="roundRect">
                <a:avLst/>
              </a:prstGeom>
              <a:blipFill>
                <a:blip r:embed="rId4"/>
                <a:stretch>
                  <a:fillRect l="-571" t="-3390" r="-428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C0993FC-9C9B-7887-2004-F67D5F5CF828}"/>
                  </a:ext>
                </a:extLst>
              </p:cNvPr>
              <p:cNvSpPr/>
              <p:nvPr/>
            </p:nvSpPr>
            <p:spPr>
              <a:xfrm>
                <a:off x="408445" y="4773682"/>
                <a:ext cx="4259019" cy="92513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3: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C0993FC-9C9B-7887-2004-F67D5F5CF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5" y="4773682"/>
                <a:ext cx="4259019" cy="925136"/>
              </a:xfrm>
              <a:prstGeom prst="roundRect">
                <a:avLst/>
              </a:prstGeom>
              <a:blipFill>
                <a:blip r:embed="rId5"/>
                <a:stretch>
                  <a:fillRect l="-285" t="-5844" b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813722-0F5A-777B-0B5E-A9FA0E2DC52B}"/>
              </a:ext>
            </a:extLst>
          </p:cNvPr>
          <p:cNvSpPr/>
          <p:nvPr/>
        </p:nvSpPr>
        <p:spPr>
          <a:xfrm rot="5400000">
            <a:off x="4857310" y="335389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E443ED3-5716-B4AB-FCEF-6EA1DCC533A8}"/>
              </a:ext>
            </a:extLst>
          </p:cNvPr>
          <p:cNvSpPr/>
          <p:nvPr/>
        </p:nvSpPr>
        <p:spPr>
          <a:xfrm rot="5400000">
            <a:off x="4857309" y="4171276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F1BF013-49C5-CBA6-3C95-C8D13F6281AE}"/>
              </a:ext>
            </a:extLst>
          </p:cNvPr>
          <p:cNvSpPr/>
          <p:nvPr/>
        </p:nvSpPr>
        <p:spPr>
          <a:xfrm rot="5400000">
            <a:off x="4857308" y="5096860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50CB0D-9BD5-A902-FD63-9942E9401EC2}"/>
                  </a:ext>
                </a:extLst>
              </p:cNvPr>
              <p:cNvSpPr txBox="1"/>
              <p:nvPr/>
            </p:nvSpPr>
            <p:spPr>
              <a:xfrm>
                <a:off x="5182006" y="3290795"/>
                <a:ext cx="216926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50CB0D-9BD5-A902-FD63-9942E9401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3290795"/>
                <a:ext cx="2169261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ED71C-DE92-51E0-4A1A-9B28B8FAF94D}"/>
                  </a:ext>
                </a:extLst>
              </p:cNvPr>
              <p:cNvSpPr txBox="1"/>
              <p:nvPr/>
            </p:nvSpPr>
            <p:spPr>
              <a:xfrm>
                <a:off x="5182006" y="4108174"/>
                <a:ext cx="25048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ED71C-DE92-51E0-4A1A-9B28B8FA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4108174"/>
                <a:ext cx="2504818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76ACA-E89F-3141-3C4C-D49AB6852522}"/>
                  </a:ext>
                </a:extLst>
              </p:cNvPr>
              <p:cNvSpPr txBox="1"/>
              <p:nvPr/>
            </p:nvSpPr>
            <p:spPr>
              <a:xfrm>
                <a:off x="5182006" y="5033758"/>
                <a:ext cx="25048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76ACA-E89F-3141-3C4C-D49AB6852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5033758"/>
                <a:ext cx="2504818" cy="404983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72137-C32A-E100-A395-6CF17F2CF397}"/>
                  </a:ext>
                </a:extLst>
              </p:cNvPr>
              <p:cNvSpPr txBox="1"/>
              <p:nvPr/>
            </p:nvSpPr>
            <p:spPr>
              <a:xfrm>
                <a:off x="792038" y="2438266"/>
                <a:ext cx="315595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sz="1800" b="0" dirty="0">
                  <a:solidFill>
                    <a:schemeClr val="tx1"/>
                  </a:solidFill>
                </a:endParaRPr>
              </a:p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72137-C32A-E100-A395-6CF17F2C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38" y="2438266"/>
                <a:ext cx="3155950" cy="646331"/>
              </a:xfrm>
              <a:prstGeom prst="rect">
                <a:avLst/>
              </a:prstGeom>
              <a:blipFill>
                <a:blip r:embed="rId9"/>
                <a:stretch>
                  <a:fillRect l="-173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F58ED3BA-F29F-B55A-FC2C-50E477DD3C74}"/>
              </a:ext>
            </a:extLst>
          </p:cNvPr>
          <p:cNvSpPr/>
          <p:nvPr/>
        </p:nvSpPr>
        <p:spPr>
          <a:xfrm rot="16200000">
            <a:off x="1718644" y="4979392"/>
            <a:ext cx="210538" cy="1715814"/>
          </a:xfrm>
          <a:prstGeom prst="leftBrace">
            <a:avLst>
              <a:gd name="adj1" fmla="val 8333"/>
              <a:gd name="adj2" fmla="val 50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7D5EF-8D7F-39D0-2CA0-282D7161CF43}"/>
              </a:ext>
            </a:extLst>
          </p:cNvPr>
          <p:cNvSpPr txBox="1"/>
          <p:nvPr/>
        </p:nvSpPr>
        <p:spPr>
          <a:xfrm>
            <a:off x="792038" y="5942568"/>
            <a:ext cx="206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Regularity condition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470FFD-8678-296B-D108-B63041764FF0}"/>
              </a:ext>
            </a:extLst>
          </p:cNvPr>
          <p:cNvSpPr txBox="1">
            <a:spLocks/>
          </p:cNvSpPr>
          <p:nvPr/>
        </p:nvSpPr>
        <p:spPr>
          <a:xfrm flipH="1">
            <a:off x="7941731" y="2829117"/>
            <a:ext cx="3841821" cy="2609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C</a:t>
            </a:r>
            <a:r>
              <a:rPr lang="en-US" altLang="zh-CN" dirty="0"/>
              <a:t>ase 1.</a:t>
            </a:r>
          </a:p>
          <a:p>
            <a:pPr>
              <a:lnSpc>
                <a:spcPct val="150000"/>
              </a:lnSpc>
            </a:pPr>
            <a:r>
              <a:rPr lang="en-US" dirty="0"/>
              <a:t>Case 2.</a:t>
            </a:r>
          </a:p>
          <a:p>
            <a:pPr>
              <a:lnSpc>
                <a:spcPct val="150000"/>
              </a:lnSpc>
            </a:pPr>
            <a:r>
              <a:rPr lang="en-US" dirty="0"/>
              <a:t>Case 3.</a:t>
            </a:r>
          </a:p>
          <a:p>
            <a:pPr>
              <a:lnSpc>
                <a:spcPct val="150000"/>
              </a:lnSpc>
            </a:pPr>
            <a:r>
              <a:rPr lang="en-US" dirty="0"/>
              <a:t>None of the above.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5030E6-D8D0-CC0A-A427-40B918CBC362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D18AEC-2575-37A9-6671-DED301A5724A}"/>
                  </a:ext>
                </a:extLst>
              </p:cNvPr>
              <p:cNvSpPr txBox="1"/>
              <p:nvPr/>
            </p:nvSpPr>
            <p:spPr>
              <a:xfrm>
                <a:off x="108624" y="6384771"/>
                <a:ext cx="11981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 err="1"/>
                  <a:t>VisuAlgo</a:t>
                </a:r>
                <a:r>
                  <a:rPr lang="en-SG" sz="2000" dirty="0"/>
                  <a:t> (Master theorem): </a:t>
                </a:r>
                <a:r>
                  <a:rPr lang="en-SG" sz="2000" dirty="0">
                    <a:hlinkClick r:id="rId10"/>
                  </a:rPr>
                  <a:t>https://visualgo.net/en/recursion?example=MT1L2</a:t>
                </a:r>
                <a:r>
                  <a:rPr lang="en-SG" sz="2000" dirty="0"/>
                  <a:t> – you can change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D18AEC-2575-37A9-6671-DED301A57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4" y="6384771"/>
                <a:ext cx="11981776" cy="400110"/>
              </a:xfrm>
              <a:prstGeom prst="rect">
                <a:avLst/>
              </a:prstGeom>
              <a:blipFill>
                <a:blip r:embed="rId11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032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6B42-2F66-F39C-55D4-7E9D457C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nswer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a recurrence of the generic form: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DAE453-758E-078F-F660-E41659F12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B8518D7-D24C-D8BA-B779-8C36DD56A4CA}"/>
                  </a:ext>
                </a:extLst>
              </p:cNvPr>
              <p:cNvSpPr/>
              <p:nvPr/>
            </p:nvSpPr>
            <p:spPr>
              <a:xfrm>
                <a:off x="408446" y="3141621"/>
                <a:ext cx="4259018" cy="70333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1: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B8518D7-D24C-D8BA-B779-8C36DD56A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6" y="3141621"/>
                <a:ext cx="4259018" cy="703332"/>
              </a:xfrm>
              <a:prstGeom prst="roundRect">
                <a:avLst/>
              </a:prstGeom>
              <a:blipFill>
                <a:blip r:embed="rId3"/>
                <a:stretch>
                  <a:fillRect l="-571" t="-3390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ABE5FC-2949-14D3-F8DE-2E64F00DE99A}"/>
                  </a:ext>
                </a:extLst>
              </p:cNvPr>
              <p:cNvSpPr/>
              <p:nvPr/>
            </p:nvSpPr>
            <p:spPr>
              <a:xfrm>
                <a:off x="408446" y="3959000"/>
                <a:ext cx="4259018" cy="70333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2: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ABE5FC-2949-14D3-F8DE-2E64F00DE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6" y="3959000"/>
                <a:ext cx="4259018" cy="703332"/>
              </a:xfrm>
              <a:prstGeom prst="roundRect">
                <a:avLst/>
              </a:prstGeom>
              <a:blipFill>
                <a:blip r:embed="rId4"/>
                <a:stretch>
                  <a:fillRect l="-571" t="-3390" r="-428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C0993FC-9C9B-7887-2004-F67D5F5CF828}"/>
                  </a:ext>
                </a:extLst>
              </p:cNvPr>
              <p:cNvSpPr/>
              <p:nvPr/>
            </p:nvSpPr>
            <p:spPr>
              <a:xfrm>
                <a:off x="408445" y="4773682"/>
                <a:ext cx="4259019" cy="92513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3: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C0993FC-9C9B-7887-2004-F67D5F5CF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45" y="4773682"/>
                <a:ext cx="4259019" cy="925136"/>
              </a:xfrm>
              <a:prstGeom prst="roundRect">
                <a:avLst/>
              </a:prstGeom>
              <a:blipFill>
                <a:blip r:embed="rId5"/>
                <a:stretch>
                  <a:fillRect l="-285" t="-5844" b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A813722-0F5A-777B-0B5E-A9FA0E2DC52B}"/>
              </a:ext>
            </a:extLst>
          </p:cNvPr>
          <p:cNvSpPr/>
          <p:nvPr/>
        </p:nvSpPr>
        <p:spPr>
          <a:xfrm rot="5400000">
            <a:off x="4857310" y="335389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E443ED3-5716-B4AB-FCEF-6EA1DCC533A8}"/>
              </a:ext>
            </a:extLst>
          </p:cNvPr>
          <p:cNvSpPr/>
          <p:nvPr/>
        </p:nvSpPr>
        <p:spPr>
          <a:xfrm rot="5400000">
            <a:off x="4857309" y="4171276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F1BF013-49C5-CBA6-3C95-C8D13F6281AE}"/>
              </a:ext>
            </a:extLst>
          </p:cNvPr>
          <p:cNvSpPr/>
          <p:nvPr/>
        </p:nvSpPr>
        <p:spPr>
          <a:xfrm rot="5400000">
            <a:off x="4857308" y="5096860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50CB0D-9BD5-A902-FD63-9942E9401EC2}"/>
                  </a:ext>
                </a:extLst>
              </p:cNvPr>
              <p:cNvSpPr txBox="1"/>
              <p:nvPr/>
            </p:nvSpPr>
            <p:spPr>
              <a:xfrm>
                <a:off x="5182006" y="3290795"/>
                <a:ext cx="216926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50CB0D-9BD5-A902-FD63-9942E9401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3290795"/>
                <a:ext cx="2169261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ED71C-DE92-51E0-4A1A-9B28B8FAF94D}"/>
                  </a:ext>
                </a:extLst>
              </p:cNvPr>
              <p:cNvSpPr txBox="1"/>
              <p:nvPr/>
            </p:nvSpPr>
            <p:spPr>
              <a:xfrm>
                <a:off x="5182006" y="4108174"/>
                <a:ext cx="25048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8ED71C-DE92-51E0-4A1A-9B28B8FA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4108174"/>
                <a:ext cx="2504818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76ACA-E89F-3141-3C4C-D49AB6852522}"/>
                  </a:ext>
                </a:extLst>
              </p:cNvPr>
              <p:cNvSpPr txBox="1"/>
              <p:nvPr/>
            </p:nvSpPr>
            <p:spPr>
              <a:xfrm>
                <a:off x="5182006" y="5033758"/>
                <a:ext cx="25048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976ACA-E89F-3141-3C4C-D49AB6852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06" y="5033758"/>
                <a:ext cx="2504818" cy="404983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72137-C32A-E100-A395-6CF17F2CF397}"/>
                  </a:ext>
                </a:extLst>
              </p:cNvPr>
              <p:cNvSpPr txBox="1"/>
              <p:nvPr/>
            </p:nvSpPr>
            <p:spPr>
              <a:xfrm>
                <a:off x="792038" y="2704821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472137-C32A-E100-A395-6CF17F2CF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38" y="2704821"/>
                <a:ext cx="3155950" cy="369332"/>
              </a:xfrm>
              <a:prstGeom prst="rect">
                <a:avLst/>
              </a:prstGeom>
              <a:blipFill>
                <a:blip r:embed="rId9"/>
                <a:stretch>
                  <a:fillRect l="-173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F58ED3BA-F29F-B55A-FC2C-50E477DD3C74}"/>
              </a:ext>
            </a:extLst>
          </p:cNvPr>
          <p:cNvSpPr/>
          <p:nvPr/>
        </p:nvSpPr>
        <p:spPr>
          <a:xfrm rot="16200000">
            <a:off x="1718644" y="4979392"/>
            <a:ext cx="210538" cy="1715814"/>
          </a:xfrm>
          <a:prstGeom prst="leftBrace">
            <a:avLst>
              <a:gd name="adj1" fmla="val 8333"/>
              <a:gd name="adj2" fmla="val 50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7D5EF-8D7F-39D0-2CA0-282D7161CF43}"/>
              </a:ext>
            </a:extLst>
          </p:cNvPr>
          <p:cNvSpPr txBox="1"/>
          <p:nvPr/>
        </p:nvSpPr>
        <p:spPr>
          <a:xfrm>
            <a:off x="792038" y="5942568"/>
            <a:ext cx="206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Regularity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F90EC1F-599A-3188-D49C-F0F3FD57ECDD}"/>
                  </a:ext>
                </a:extLst>
              </p:cNvPr>
              <p:cNvSpPr/>
              <p:nvPr/>
            </p:nvSpPr>
            <p:spPr>
              <a:xfrm>
                <a:off x="7686824" y="3074844"/>
                <a:ext cx="4181518" cy="281305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S</a:t>
                </a:r>
                <a:r>
                  <a:rPr lang="en-US" altLang="zh-CN" sz="2000" b="1" dirty="0"/>
                  <a:t>olve</a:t>
                </a:r>
                <a:r>
                  <a:rPr lang="en-US" sz="2000" b="1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Regularity condition: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1600" b="0" dirty="0"/>
                  <a:t>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Case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F90EC1F-599A-3188-D49C-F0F3FD57E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824" y="3074844"/>
                <a:ext cx="4181518" cy="281305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F8FE80B-61AC-BDC0-3C43-2AA0C28803E7}"/>
                  </a:ext>
                </a:extLst>
              </p:cNvPr>
              <p:cNvSpPr/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b="1" dirty="0"/>
                  <a:t>Two types of work: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Solving the </a:t>
                </a:r>
                <a:r>
                  <a:rPr lang="en-US" sz="2000" dirty="0">
                    <a:solidFill>
                      <a:schemeClr val="tx1"/>
                    </a:solidFill>
                  </a:rPr>
                  <a:t>base cases: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Splitting/combining: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F8FE80B-61AC-BDC0-3C43-2AA0C2880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686" y="289078"/>
                <a:ext cx="3488250" cy="1401610"/>
              </a:xfrm>
              <a:prstGeom prst="roundRect">
                <a:avLst/>
              </a:prstGeom>
              <a:blipFill>
                <a:blip r:embed="rId11"/>
                <a:stretch>
                  <a:fillRect l="-523" t="-2155" b="-6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D0B886-BD21-7BA0-B374-18A07548C14D}"/>
              </a:ext>
            </a:extLst>
          </p:cNvPr>
          <p:cNvSpPr txBox="1"/>
          <p:nvPr/>
        </p:nvSpPr>
        <p:spPr>
          <a:xfrm>
            <a:off x="9760322" y="1282372"/>
            <a:ext cx="1676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Dominant term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7C92C1-A677-1E75-2B8C-114A2C2BA7E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205369" y="1467038"/>
            <a:ext cx="55495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819897-60F2-FEF5-F714-FFD861855956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E9608C-1E12-567B-E6F1-E2570B0BDE6B}"/>
                  </a:ext>
                </a:extLst>
              </p:cNvPr>
              <p:cNvSpPr txBox="1"/>
              <p:nvPr/>
            </p:nvSpPr>
            <p:spPr>
              <a:xfrm>
                <a:off x="108624" y="6384771"/>
                <a:ext cx="119817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 err="1"/>
                  <a:t>VisuAlgo</a:t>
                </a:r>
                <a:r>
                  <a:rPr lang="en-SG" sz="2000" dirty="0"/>
                  <a:t> (Master theorem): </a:t>
                </a:r>
                <a:r>
                  <a:rPr lang="en-SG" sz="2000" dirty="0">
                    <a:hlinkClick r:id="rId12"/>
                  </a:rPr>
                  <a:t>https://visualgo.net/en/recursion?example=MT1L2</a:t>
                </a:r>
                <a:r>
                  <a:rPr lang="en-SG" sz="2000" dirty="0"/>
                  <a:t> – you can change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E9608C-1E12-567B-E6F1-E2570B0BD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24" y="6384771"/>
                <a:ext cx="11981776" cy="400110"/>
              </a:xfrm>
              <a:prstGeom prst="rect">
                <a:avLst/>
              </a:prstGeom>
              <a:blipFill>
                <a:blip r:embed="rId1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607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F5A0-6063-10E2-3079-DB352F27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CB6FD-62AA-63ED-0698-A66883414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master theorem does not cover all recurrences of the generic form: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/>
                  <a:t>Example: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CB6FD-62AA-63ED-0698-A66883414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1E8ED3D-773F-3D13-8E1B-9709F5592262}"/>
                  </a:ext>
                </a:extLst>
              </p:cNvPr>
              <p:cNvSpPr/>
              <p:nvPr/>
            </p:nvSpPr>
            <p:spPr>
              <a:xfrm>
                <a:off x="5271708" y="2680297"/>
                <a:ext cx="6082092" cy="1497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Critical exponent: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sup>
                    </m:sSup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 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Not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SG" b="0" i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C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ase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 1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Not Case 2.</a:t>
                </a:r>
                <a:endParaRPr lang="en-SG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Not Case 3.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1E8ED3D-773F-3D13-8E1B-9709F5592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708" y="2680297"/>
                <a:ext cx="6082092" cy="1497406"/>
              </a:xfrm>
              <a:prstGeom prst="roundRect">
                <a:avLst/>
              </a:prstGeom>
              <a:blipFill>
                <a:blip r:embed="rId3"/>
                <a:stretch>
                  <a:fillRect b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445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F5A0-6063-10E2-3079-DB352F27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CB6FD-62AA-63ED-0698-A66883414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master theorem does not cover all recurrences of the generic form: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/>
                  <a:t>Example: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Exercise: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ra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e>
                    </m:d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CB6FD-62AA-63ED-0698-A66883414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1E8ED3D-773F-3D13-8E1B-9709F5592262}"/>
                  </a:ext>
                </a:extLst>
              </p:cNvPr>
              <p:cNvSpPr/>
              <p:nvPr/>
            </p:nvSpPr>
            <p:spPr>
              <a:xfrm>
                <a:off x="5271708" y="2680297"/>
                <a:ext cx="6082092" cy="149740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Critical exponent: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sup>
                    </m:sSup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 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Not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SG" b="0" i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C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ase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sym typeface="Wingdings" panose="05000000000000000000" pitchFamily="2" charset="2"/>
                      </a:rPr>
                      <m:t> 1</m:t>
                    </m:r>
                  </m:oMath>
                </a14:m>
                <a:r>
                  <a:rPr lang="en-SG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 for 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Not Case 2.</a:t>
                </a:r>
                <a:endParaRPr lang="en-SG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rad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0+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Not Case 3.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1E8ED3D-773F-3D13-8E1B-9709F5592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708" y="2680297"/>
                <a:ext cx="6082092" cy="1497406"/>
              </a:xfrm>
              <a:prstGeom prst="roundRect">
                <a:avLst/>
              </a:prstGeom>
              <a:blipFill>
                <a:blip r:embed="rId3"/>
                <a:stretch>
                  <a:fillRect b="-2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A5B9EB5-5A65-3027-775E-C4DCB55CF08C}"/>
              </a:ext>
            </a:extLst>
          </p:cNvPr>
          <p:cNvSpPr/>
          <p:nvPr/>
        </p:nvSpPr>
        <p:spPr>
          <a:xfrm rot="5400000">
            <a:off x="4814976" y="533509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1EB16-855C-DEAB-E4DC-546D302E1810}"/>
              </a:ext>
            </a:extLst>
          </p:cNvPr>
          <p:cNvSpPr txBox="1"/>
          <p:nvPr/>
        </p:nvSpPr>
        <p:spPr>
          <a:xfrm>
            <a:off x="5340751" y="52898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Indeed, all three cases are not applicable.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35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F5A0-6063-10E2-3079-DB352F27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CB6FD-62AA-63ED-0698-A66883414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condition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is redundant in Case 3.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CB6FD-62AA-63ED-0698-A66883414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F0A1419-0B15-6F6E-37A2-FB9B2B0A45B7}"/>
                  </a:ext>
                </a:extLst>
              </p:cNvPr>
              <p:cNvSpPr/>
              <p:nvPr/>
            </p:nvSpPr>
            <p:spPr>
              <a:xfrm>
                <a:off x="838200" y="3605481"/>
                <a:ext cx="4259019" cy="92513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3: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F0A1419-0B15-6F6E-37A2-FB9B2B0A45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05481"/>
                <a:ext cx="4259019" cy="925136"/>
              </a:xfrm>
              <a:prstGeom prst="roundRect">
                <a:avLst/>
              </a:prstGeom>
              <a:blipFill>
                <a:blip r:embed="rId3"/>
                <a:stretch>
                  <a:fillRect l="-429" t="-5844" b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E24DF072-FB29-5A2D-4F8E-44856A65BA9E}"/>
              </a:ext>
            </a:extLst>
          </p:cNvPr>
          <p:cNvSpPr/>
          <p:nvPr/>
        </p:nvSpPr>
        <p:spPr>
          <a:xfrm rot="16200000">
            <a:off x="2148399" y="3811191"/>
            <a:ext cx="210538" cy="1715814"/>
          </a:xfrm>
          <a:prstGeom prst="leftBrace">
            <a:avLst>
              <a:gd name="adj1" fmla="val 8333"/>
              <a:gd name="adj2" fmla="val 5019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9BD89-B747-17F6-AB71-B2ED1B78225E}"/>
              </a:ext>
            </a:extLst>
          </p:cNvPr>
          <p:cNvSpPr txBox="1"/>
          <p:nvPr/>
        </p:nvSpPr>
        <p:spPr>
          <a:xfrm>
            <a:off x="1221793" y="4774367"/>
            <a:ext cx="206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Regularity condition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F516D7-32E1-E22B-1F0A-8B3C6B56B724}"/>
                  </a:ext>
                </a:extLst>
              </p:cNvPr>
              <p:cNvSpPr txBox="1"/>
              <p:nvPr/>
            </p:nvSpPr>
            <p:spPr>
              <a:xfrm>
                <a:off x="8978446" y="800142"/>
                <a:ext cx="20138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F516D7-32E1-E22B-1F0A-8B3C6B56B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446" y="800142"/>
                <a:ext cx="2013824" cy="369332"/>
              </a:xfrm>
              <a:prstGeom prst="rect">
                <a:avLst/>
              </a:prstGeom>
              <a:blipFill>
                <a:blip r:embed="rId4"/>
                <a:stretch>
                  <a:fillRect l="-909" b="-1311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0C04AC-47DA-2122-4FC8-BC8C6BCBE71D}"/>
                  </a:ext>
                </a:extLst>
              </p:cNvPr>
              <p:cNvSpPr txBox="1"/>
              <p:nvPr/>
            </p:nvSpPr>
            <p:spPr>
              <a:xfrm>
                <a:off x="8956383" y="1989216"/>
                <a:ext cx="2013824" cy="46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0C04AC-47DA-2122-4FC8-BC8C6BCBE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383" y="1989216"/>
                <a:ext cx="2013824" cy="4629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2AB24BA-CB39-58D1-A38A-6CC75DB84516}"/>
              </a:ext>
            </a:extLst>
          </p:cNvPr>
          <p:cNvSpPr/>
          <p:nvPr/>
        </p:nvSpPr>
        <p:spPr>
          <a:xfrm rot="10800000">
            <a:off x="9847826" y="1517061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39E5A-2F44-2B6D-9FC4-FF90D6E1A055}"/>
                  </a:ext>
                </a:extLst>
              </p:cNvPr>
              <p:cNvSpPr txBox="1"/>
              <p:nvPr/>
            </p:nvSpPr>
            <p:spPr>
              <a:xfrm>
                <a:off x="8906459" y="3373870"/>
                <a:ext cx="2013824" cy="5713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39E5A-2F44-2B6D-9FC4-FF90D6E1A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459" y="3373870"/>
                <a:ext cx="2013824" cy="5713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AF4747-6871-7077-C691-E010B360BAAC}"/>
                  </a:ext>
                </a:extLst>
              </p:cNvPr>
              <p:cNvSpPr txBox="1"/>
              <p:nvPr/>
            </p:nvSpPr>
            <p:spPr>
              <a:xfrm>
                <a:off x="5844117" y="4763673"/>
                <a:ext cx="5849511" cy="1203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FAF4747-6871-7077-C691-E010B360B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117" y="4763673"/>
                <a:ext cx="5849511" cy="12039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87EAC81-ED4C-5382-12C0-0B240CBC85C7}"/>
              </a:ext>
            </a:extLst>
          </p:cNvPr>
          <p:cNvSpPr/>
          <p:nvPr/>
        </p:nvSpPr>
        <p:spPr>
          <a:xfrm rot="10800000">
            <a:off x="9847826" y="2950262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7038A8C9-9BB5-DD25-687F-3672B7E190AE}"/>
              </a:ext>
            </a:extLst>
          </p:cNvPr>
          <p:cNvSpPr/>
          <p:nvPr/>
        </p:nvSpPr>
        <p:spPr>
          <a:xfrm rot="10800000">
            <a:off x="9847826" y="433340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8099AC-ACC5-ADA7-8FB3-81462A189438}"/>
                  </a:ext>
                </a:extLst>
              </p:cNvPr>
              <p:cNvSpPr txBox="1"/>
              <p:nvPr/>
            </p:nvSpPr>
            <p:spPr>
              <a:xfrm>
                <a:off x="6358711" y="5594816"/>
                <a:ext cx="3032311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8099AC-ACC5-ADA7-8FB3-81462A189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711" y="5594816"/>
                <a:ext cx="3032311" cy="5821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49A004-4207-888F-6C21-73B97CD68BDB}"/>
                  </a:ext>
                </a:extLst>
              </p:cNvPr>
              <p:cNvSpPr txBox="1"/>
              <p:nvPr/>
            </p:nvSpPr>
            <p:spPr>
              <a:xfrm>
                <a:off x="9241137" y="5708223"/>
                <a:ext cx="1679146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49A004-4207-888F-6C21-73B97CD68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137" y="5708223"/>
                <a:ext cx="1679146" cy="3782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AB82A8-0B3D-7986-74B7-137A374D203B}"/>
                  </a:ext>
                </a:extLst>
              </p:cNvPr>
              <p:cNvSpPr txBox="1"/>
              <p:nvPr/>
            </p:nvSpPr>
            <p:spPr>
              <a:xfrm>
                <a:off x="1221793" y="3177065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AB82A8-0B3D-7986-74B7-137A374D2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793" y="3177065"/>
                <a:ext cx="3155950" cy="369332"/>
              </a:xfrm>
              <a:prstGeom prst="rect">
                <a:avLst/>
              </a:prstGeom>
              <a:blipFill>
                <a:blip r:embed="rId10"/>
                <a:stretch>
                  <a:fillRect l="-15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1C3E18C-206A-EF76-C207-181052DD049C}"/>
              </a:ext>
            </a:extLst>
          </p:cNvPr>
          <p:cNvSpPr txBox="1"/>
          <p:nvPr/>
        </p:nvSpPr>
        <p:spPr>
          <a:xfrm>
            <a:off x="8881496" y="430810"/>
            <a:ext cx="206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Regularity condition </a:t>
            </a:r>
          </a:p>
        </p:txBody>
      </p:sp>
    </p:spTree>
    <p:extLst>
      <p:ext uri="{BB962C8B-B14F-4D97-AF65-F5344CB8AC3E}">
        <p14:creationId xmlns:p14="http://schemas.microsoft.com/office/powerpoint/2010/main" val="373783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6C78-2297-0800-A5AB-FB0A00EB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F6CAFC-BD34-CFFA-F906-F2A83DD7031A}"/>
                  </a:ext>
                </a:extLst>
              </p:cNvPr>
              <p:cNvSpPr/>
              <p:nvPr/>
            </p:nvSpPr>
            <p:spPr>
              <a:xfrm>
                <a:off x="1073272" y="1700755"/>
                <a:ext cx="4442714" cy="172824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0" dirty="0" smtClean="0">
                          <a:latin typeface="Cambria Math" panose="02040503050406030204" pitchFamily="18" charset="0"/>
                        </a:rPr>
                        <m:t>𝐌𝐞𝐫𝐠𝐞𝐒𝐨𝐫𝐭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dirty="0"/>
                  <a:t>, do the following steps.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𝐌𝐞𝐫𝐠𝐞𝐒𝐨𝐫𝐭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1..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 smtClean="0">
                        <a:latin typeface="Cambria Math" panose="02040503050406030204" pitchFamily="18" charset="0"/>
                      </a:rPr>
                      <m:t>𝐌𝐞𝐫𝐠𝐞𝐒𝐨𝐫𝐭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+1..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“Merge” the two sorted arrays.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F6CAFC-BD34-CFFA-F906-F2A83DD70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72" y="1700755"/>
                <a:ext cx="4442714" cy="1728245"/>
              </a:xfrm>
              <a:prstGeom prst="roundRect">
                <a:avLst/>
              </a:prstGeom>
              <a:blipFill>
                <a:blip r:embed="rId2"/>
                <a:stretch>
                  <a:fillRect b="-24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656513A-E059-C27F-667D-E9124AD51E03}"/>
              </a:ext>
            </a:extLst>
          </p:cNvPr>
          <p:cNvSpPr/>
          <p:nvPr/>
        </p:nvSpPr>
        <p:spPr>
          <a:xfrm>
            <a:off x="2418446" y="354197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C2BCA-4FE3-C796-90BF-96EE55270FF9}"/>
              </a:ext>
            </a:extLst>
          </p:cNvPr>
          <p:cNvSpPr txBox="1"/>
          <p:nvPr/>
        </p:nvSpPr>
        <p:spPr>
          <a:xfrm>
            <a:off x="1359444" y="3980359"/>
            <a:ext cx="23930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omit the details.</a:t>
            </a:r>
            <a:endParaRPr lang="en-SG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4BD247-930B-15BE-81E4-76D0A62FA530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6B396-32A8-02D2-234B-9F79DD95FB10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(Merge sort): </a:t>
            </a:r>
            <a:r>
              <a:rPr lang="en-SG" sz="2000" dirty="0">
                <a:hlinkClick r:id="rId3"/>
              </a:rPr>
              <a:t>https://visualgo.net/en/sorting?mode=Merge</a:t>
            </a:r>
            <a:endParaRPr lang="en-SG" sz="2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40E0F0-3EBA-A3DC-5064-A06DCA19F375}"/>
              </a:ext>
            </a:extLst>
          </p:cNvPr>
          <p:cNvCxnSpPr>
            <a:cxnSpLocks/>
          </p:cNvCxnSpPr>
          <p:nvPr/>
        </p:nvCxnSpPr>
        <p:spPr>
          <a:xfrm>
            <a:off x="788792" y="1973069"/>
            <a:ext cx="4013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049D98-566A-A592-3BC5-1AF87CED3D3A}"/>
                  </a:ext>
                </a:extLst>
              </p:cNvPr>
              <p:cNvSpPr txBox="1"/>
              <p:nvPr/>
            </p:nvSpPr>
            <p:spPr>
              <a:xfrm>
                <a:off x="74591" y="1770775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049D98-566A-A592-3BC5-1AF87CED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1" y="1770775"/>
                <a:ext cx="7797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B2D839-F6D5-D78F-E601-D4D5F16758D9}"/>
                  </a:ext>
                </a:extLst>
              </p:cNvPr>
              <p:cNvSpPr txBox="1"/>
              <p:nvPr/>
            </p:nvSpPr>
            <p:spPr>
              <a:xfrm>
                <a:off x="6177022" y="1770775"/>
                <a:ext cx="46916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Question: </a:t>
                </a:r>
                <a:r>
                  <a:rPr lang="en-US" sz="2000" dirty="0"/>
                  <a:t>How to derive a recurrence for the running time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of Merge sort?</a:t>
                </a:r>
                <a:r>
                  <a:rPr lang="en-US" sz="2000" dirty="0"/>
                  <a:t> </a:t>
                </a:r>
                <a:endParaRPr lang="en-SG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B2D839-F6D5-D78F-E601-D4D5F1675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22" y="1770775"/>
                <a:ext cx="4691605" cy="707886"/>
              </a:xfrm>
              <a:prstGeom prst="rect">
                <a:avLst/>
              </a:prstGeom>
              <a:blipFill>
                <a:blip r:embed="rId5"/>
                <a:stretch>
                  <a:fillRect l="-1299" t="-4274" b="-136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404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E196CB-5951-B73B-D45F-ED4F5079F2FC}"/>
              </a:ext>
            </a:extLst>
          </p:cNvPr>
          <p:cNvSpPr/>
          <p:nvPr/>
        </p:nvSpPr>
        <p:spPr>
          <a:xfrm>
            <a:off x="2497913" y="4590032"/>
            <a:ext cx="8147885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7A334-1370-43A6-1FD7-4F179C5D24B6}"/>
              </a:ext>
            </a:extLst>
          </p:cNvPr>
          <p:cNvSpPr/>
          <p:nvPr/>
        </p:nvSpPr>
        <p:spPr>
          <a:xfrm>
            <a:off x="2497913" y="3468815"/>
            <a:ext cx="8147886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1FDA3-A799-14BC-F3CB-8D19CE81B4C2}"/>
              </a:ext>
            </a:extLst>
          </p:cNvPr>
          <p:cNvSpPr/>
          <p:nvPr/>
        </p:nvSpPr>
        <p:spPr>
          <a:xfrm>
            <a:off x="2497913" y="2772186"/>
            <a:ext cx="8147886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FABB3-0890-ABB0-8593-1A0ABD6516DC}"/>
              </a:ext>
            </a:extLst>
          </p:cNvPr>
          <p:cNvSpPr/>
          <p:nvPr/>
        </p:nvSpPr>
        <p:spPr>
          <a:xfrm>
            <a:off x="2497913" y="2030970"/>
            <a:ext cx="8147886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494E4-8FEE-6C91-5AE8-49555F0B3A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540986" y="2286935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/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8FF96-6EB5-4399-FBAB-36014335CFC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22691" y="2286935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/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/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CD9955-8CFD-C3BB-6C68-D161205C0D85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519450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871EE-BBBF-F071-4350-52B7CCA1FC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540986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/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/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38999A-3099-5459-ABFF-5DBBA50EB42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7646679" y="3024389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90888-9A95-0D25-6435-E2ECC567657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665763" y="3024389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/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/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0BD154-72D1-46A6-65E8-C9BDCD3BACE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519450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FA9D4-44F7-2DBC-7925-23116B46BEF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304129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/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/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/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/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/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/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/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/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/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/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/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/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/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/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/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/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/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/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94AFC-9AB0-7004-FD56-57613386E31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6252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BD1AA3-74A3-ED8E-0CFF-ECDF743647A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5084364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/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/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F88D95-8760-077E-AE1F-BD7DDCE9383E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7646679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D820CC-D0F0-EF35-CF99-6238C84D871E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716852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/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/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1F5B82-FE16-F28B-E9F6-2858B90A328D}"/>
              </a:ext>
            </a:extLst>
          </p:cNvPr>
          <p:cNvCxnSpPr>
            <a:cxnSpLocks/>
            <a:stCxn id="19" idx="2"/>
            <a:endCxn id="50" idx="0"/>
          </p:cNvCxnSpPr>
          <p:nvPr/>
        </p:nvCxnSpPr>
        <p:spPr>
          <a:xfrm>
            <a:off x="968975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DD39CE-550C-511C-5DE9-4E1DDF8B958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flipH="1">
            <a:off x="9211593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/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/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/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blipFill>
                <a:blip r:embed="rId3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5449A9F4-CF09-FA1C-F3B0-B0BFFABD10CD}"/>
              </a:ext>
            </a:extLst>
          </p:cNvPr>
          <p:cNvSpPr/>
          <p:nvPr/>
        </p:nvSpPr>
        <p:spPr>
          <a:xfrm rot="16200000">
            <a:off x="6470575" y="1452643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/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blipFill>
                <a:blip r:embed="rId32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2A64E667-28BC-78E8-B1E6-FF62B6FA3D84}"/>
              </a:ext>
            </a:extLst>
          </p:cNvPr>
          <p:cNvSpPr/>
          <p:nvPr/>
        </p:nvSpPr>
        <p:spPr>
          <a:xfrm rot="10800000">
            <a:off x="10667062" y="1883178"/>
            <a:ext cx="233615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733970" y="110416"/>
                <a:ext cx="4213742" cy="67949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Case 3: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970" y="110416"/>
                <a:ext cx="4213742" cy="679492"/>
              </a:xfrm>
              <a:prstGeom prst="roundRect">
                <a:avLst/>
              </a:prstGeom>
              <a:blipFill>
                <a:blip r:embed="rId33"/>
                <a:stretch>
                  <a:fillRect l="-577" t="-3509" b="-122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88885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95745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957453" cy="404983"/>
              </a:xfrm>
              <a:prstGeom prst="rect">
                <a:avLst/>
              </a:prstGeom>
              <a:blipFill>
                <a:blip r:embed="rId34"/>
                <a:stretch>
                  <a:fillRect l="-1649" t="-3030" b="-212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29131AF5-BF58-9FB6-24B8-AB57DEA444F8}"/>
              </a:ext>
            </a:extLst>
          </p:cNvPr>
          <p:cNvSpPr/>
          <p:nvPr/>
        </p:nvSpPr>
        <p:spPr>
          <a:xfrm rot="5400000">
            <a:off x="6228999" y="1665242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/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027106B9-E2F0-052E-28F9-97A313011FBB}"/>
              </a:ext>
            </a:extLst>
          </p:cNvPr>
          <p:cNvSpPr/>
          <p:nvPr/>
        </p:nvSpPr>
        <p:spPr>
          <a:xfrm rot="5400000">
            <a:off x="8296606" y="2409803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/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>
            <a:extLst>
              <a:ext uri="{FF2B5EF4-FFF2-40B4-BE49-F238E27FC236}">
                <a16:creationId xmlns:a16="http://schemas.microsoft.com/office/drawing/2014/main" id="{4A544420-E66A-9E2F-8EE7-E2377E49823B}"/>
              </a:ext>
            </a:extLst>
          </p:cNvPr>
          <p:cNvSpPr/>
          <p:nvPr/>
        </p:nvSpPr>
        <p:spPr>
          <a:xfrm rot="5400000">
            <a:off x="4140582" y="240980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/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12A91FFE-714F-DF32-F2B4-8128487BF587}"/>
              </a:ext>
            </a:extLst>
          </p:cNvPr>
          <p:cNvSpPr/>
          <p:nvPr/>
        </p:nvSpPr>
        <p:spPr>
          <a:xfrm rot="5400000">
            <a:off x="3146736" y="310797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/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>
            <a:extLst>
              <a:ext uri="{FF2B5EF4-FFF2-40B4-BE49-F238E27FC236}">
                <a16:creationId xmlns:a16="http://schemas.microsoft.com/office/drawing/2014/main" id="{D2E3041E-4D74-A586-A198-D1E35E9D8E70}"/>
              </a:ext>
            </a:extLst>
          </p:cNvPr>
          <p:cNvSpPr/>
          <p:nvPr/>
        </p:nvSpPr>
        <p:spPr>
          <a:xfrm rot="5400000">
            <a:off x="5194149" y="3107975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/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18AFA566-5264-14C0-504F-838EDA9B90A3}"/>
              </a:ext>
            </a:extLst>
          </p:cNvPr>
          <p:cNvSpPr/>
          <p:nvPr/>
        </p:nvSpPr>
        <p:spPr>
          <a:xfrm rot="5400000">
            <a:off x="7271895" y="3107976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/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07C0A452-A700-34E0-ADCE-139A38EEFCC0}"/>
              </a:ext>
            </a:extLst>
          </p:cNvPr>
          <p:cNvSpPr/>
          <p:nvPr/>
        </p:nvSpPr>
        <p:spPr>
          <a:xfrm rot="5400000">
            <a:off x="9319236" y="3107977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/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4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4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4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291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E196CB-5951-B73B-D45F-ED4F5079F2FC}"/>
              </a:ext>
            </a:extLst>
          </p:cNvPr>
          <p:cNvSpPr/>
          <p:nvPr/>
        </p:nvSpPr>
        <p:spPr>
          <a:xfrm>
            <a:off x="2497913" y="4590032"/>
            <a:ext cx="8147885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7A334-1370-43A6-1FD7-4F179C5D24B6}"/>
              </a:ext>
            </a:extLst>
          </p:cNvPr>
          <p:cNvSpPr/>
          <p:nvPr/>
        </p:nvSpPr>
        <p:spPr>
          <a:xfrm>
            <a:off x="2497913" y="3468815"/>
            <a:ext cx="8147886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1FDA3-A799-14BC-F3CB-8D19CE81B4C2}"/>
              </a:ext>
            </a:extLst>
          </p:cNvPr>
          <p:cNvSpPr/>
          <p:nvPr/>
        </p:nvSpPr>
        <p:spPr>
          <a:xfrm>
            <a:off x="2497913" y="2772186"/>
            <a:ext cx="8147886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FABB3-0890-ABB0-8593-1A0ABD6516DC}"/>
              </a:ext>
            </a:extLst>
          </p:cNvPr>
          <p:cNvSpPr/>
          <p:nvPr/>
        </p:nvSpPr>
        <p:spPr>
          <a:xfrm>
            <a:off x="2497913" y="2030970"/>
            <a:ext cx="8147886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494E4-8FEE-6C91-5AE8-49555F0B3A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540986" y="2286935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/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8FF96-6EB5-4399-FBAB-36014335CFC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22691" y="2286935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/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/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CD9955-8CFD-C3BB-6C68-D161205C0D85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519450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871EE-BBBF-F071-4350-52B7CCA1FC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540986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/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/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38999A-3099-5459-ABFF-5DBBA50EB42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7646679" y="3024389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90888-9A95-0D25-6435-E2ECC567657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665763" y="3024389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/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/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0BD154-72D1-46A6-65E8-C9BDCD3BACE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519450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FA9D4-44F7-2DBC-7925-23116B46BEF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304129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/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/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/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/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/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/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/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/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/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/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/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/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/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/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/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/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/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/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94AFC-9AB0-7004-FD56-57613386E31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6252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BD1AA3-74A3-ED8E-0CFF-ECDF743647A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5084364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/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/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F88D95-8760-077E-AE1F-BD7DDCE9383E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7646679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D820CC-D0F0-EF35-CF99-6238C84D871E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716852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/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/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1F5B82-FE16-F28B-E9F6-2858B90A328D}"/>
              </a:ext>
            </a:extLst>
          </p:cNvPr>
          <p:cNvCxnSpPr>
            <a:cxnSpLocks/>
            <a:stCxn id="19" idx="2"/>
            <a:endCxn id="50" idx="0"/>
          </p:cNvCxnSpPr>
          <p:nvPr/>
        </p:nvCxnSpPr>
        <p:spPr>
          <a:xfrm>
            <a:off x="968975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DD39CE-550C-511C-5DE9-4E1DDF8B958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flipH="1">
            <a:off x="9211593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/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/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/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blipFill>
                <a:blip r:embed="rId3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5449A9F4-CF09-FA1C-F3B0-B0BFFABD10CD}"/>
              </a:ext>
            </a:extLst>
          </p:cNvPr>
          <p:cNvSpPr/>
          <p:nvPr/>
        </p:nvSpPr>
        <p:spPr>
          <a:xfrm rot="16200000">
            <a:off x="6470575" y="1452643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/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blipFill>
                <a:blip r:embed="rId32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2A64E667-28BC-78E8-B1E6-FF62B6FA3D84}"/>
              </a:ext>
            </a:extLst>
          </p:cNvPr>
          <p:cNvSpPr/>
          <p:nvPr/>
        </p:nvSpPr>
        <p:spPr>
          <a:xfrm rot="10800000">
            <a:off x="10667062" y="1883178"/>
            <a:ext cx="233615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733970" y="110416"/>
                <a:ext cx="4213742" cy="67949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3: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970" y="110416"/>
                <a:ext cx="4213742" cy="679492"/>
              </a:xfrm>
              <a:prstGeom prst="roundRect">
                <a:avLst/>
              </a:prstGeom>
              <a:blipFill>
                <a:blip r:embed="rId33"/>
                <a:stretch>
                  <a:fillRect l="-577" t="-3509" b="-122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88885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95745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957453" cy="404983"/>
              </a:xfrm>
              <a:prstGeom prst="rect">
                <a:avLst/>
              </a:prstGeom>
              <a:blipFill>
                <a:blip r:embed="rId34"/>
                <a:stretch>
                  <a:fillRect l="-1649" t="-3030" b="-212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29131AF5-BF58-9FB6-24B8-AB57DEA444F8}"/>
              </a:ext>
            </a:extLst>
          </p:cNvPr>
          <p:cNvSpPr/>
          <p:nvPr/>
        </p:nvSpPr>
        <p:spPr>
          <a:xfrm rot="5400000">
            <a:off x="6228999" y="1665242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/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027106B9-E2F0-052E-28F9-97A313011FBB}"/>
              </a:ext>
            </a:extLst>
          </p:cNvPr>
          <p:cNvSpPr/>
          <p:nvPr/>
        </p:nvSpPr>
        <p:spPr>
          <a:xfrm rot="5400000">
            <a:off x="8296606" y="2409803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/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>
            <a:extLst>
              <a:ext uri="{FF2B5EF4-FFF2-40B4-BE49-F238E27FC236}">
                <a16:creationId xmlns:a16="http://schemas.microsoft.com/office/drawing/2014/main" id="{4A544420-E66A-9E2F-8EE7-E2377E49823B}"/>
              </a:ext>
            </a:extLst>
          </p:cNvPr>
          <p:cNvSpPr/>
          <p:nvPr/>
        </p:nvSpPr>
        <p:spPr>
          <a:xfrm rot="5400000">
            <a:off x="4140582" y="240980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/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12A91FFE-714F-DF32-F2B4-8128487BF587}"/>
              </a:ext>
            </a:extLst>
          </p:cNvPr>
          <p:cNvSpPr/>
          <p:nvPr/>
        </p:nvSpPr>
        <p:spPr>
          <a:xfrm rot="5400000">
            <a:off x="3146736" y="310797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/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>
            <a:extLst>
              <a:ext uri="{FF2B5EF4-FFF2-40B4-BE49-F238E27FC236}">
                <a16:creationId xmlns:a16="http://schemas.microsoft.com/office/drawing/2014/main" id="{D2E3041E-4D74-A586-A198-D1E35E9D8E70}"/>
              </a:ext>
            </a:extLst>
          </p:cNvPr>
          <p:cNvSpPr/>
          <p:nvPr/>
        </p:nvSpPr>
        <p:spPr>
          <a:xfrm rot="5400000">
            <a:off x="5194149" y="3107975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/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18AFA566-5264-14C0-504F-838EDA9B90A3}"/>
              </a:ext>
            </a:extLst>
          </p:cNvPr>
          <p:cNvSpPr/>
          <p:nvPr/>
        </p:nvSpPr>
        <p:spPr>
          <a:xfrm rot="5400000">
            <a:off x="7271895" y="3107976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/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07C0A452-A700-34E0-ADCE-139A38EEFCC0}"/>
              </a:ext>
            </a:extLst>
          </p:cNvPr>
          <p:cNvSpPr/>
          <p:nvPr/>
        </p:nvSpPr>
        <p:spPr>
          <a:xfrm rot="5400000">
            <a:off x="9319236" y="3107977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/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F63BDB-DB24-6429-F563-B0898F18C268}"/>
              </a:ext>
            </a:extLst>
          </p:cNvPr>
          <p:cNvSpPr/>
          <p:nvPr/>
        </p:nvSpPr>
        <p:spPr>
          <a:xfrm>
            <a:off x="2366682" y="5274333"/>
            <a:ext cx="8416346" cy="1303385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33E2D-6337-9FE7-D934-E70090FCF078}"/>
                  </a:ext>
                </a:extLst>
              </p:cNvPr>
              <p:cNvSpPr txBox="1"/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/>
                  <a:t>Solving the base cases: </a:t>
                </a:r>
                <a:r>
                  <a:rPr lang="en-US" sz="1800" dirty="0"/>
                  <a:t>The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33E2D-6337-9FE7-D934-E70090FCF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blipFill>
                <a:blip r:embed="rId41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4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4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4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2830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E196CB-5951-B73B-D45F-ED4F5079F2FC}"/>
              </a:ext>
            </a:extLst>
          </p:cNvPr>
          <p:cNvSpPr/>
          <p:nvPr/>
        </p:nvSpPr>
        <p:spPr>
          <a:xfrm>
            <a:off x="2497913" y="4590032"/>
            <a:ext cx="8147885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7A334-1370-43A6-1FD7-4F179C5D24B6}"/>
              </a:ext>
            </a:extLst>
          </p:cNvPr>
          <p:cNvSpPr/>
          <p:nvPr/>
        </p:nvSpPr>
        <p:spPr>
          <a:xfrm>
            <a:off x="2497913" y="3468815"/>
            <a:ext cx="8147886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1FDA3-A799-14BC-F3CB-8D19CE81B4C2}"/>
              </a:ext>
            </a:extLst>
          </p:cNvPr>
          <p:cNvSpPr/>
          <p:nvPr/>
        </p:nvSpPr>
        <p:spPr>
          <a:xfrm>
            <a:off x="2497913" y="2772186"/>
            <a:ext cx="8147886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FABB3-0890-ABB0-8593-1A0ABD6516DC}"/>
              </a:ext>
            </a:extLst>
          </p:cNvPr>
          <p:cNvSpPr/>
          <p:nvPr/>
        </p:nvSpPr>
        <p:spPr>
          <a:xfrm>
            <a:off x="2497913" y="2030970"/>
            <a:ext cx="8147886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494E4-8FEE-6C91-5AE8-49555F0B3A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540986" y="2286935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/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8FF96-6EB5-4399-FBAB-36014335CFC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22691" y="2286935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/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/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CD9955-8CFD-C3BB-6C68-D161205C0D85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519450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871EE-BBBF-F071-4350-52B7CCA1FC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540986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/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/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38999A-3099-5459-ABFF-5DBBA50EB42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7646679" y="3024389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90888-9A95-0D25-6435-E2ECC567657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665763" y="3024389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/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/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0BD154-72D1-46A6-65E8-C9BDCD3BACE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519450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FA9D4-44F7-2DBC-7925-23116B46BEF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304129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/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/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/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/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/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/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/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/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/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/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/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/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/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/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/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/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/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/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94AFC-9AB0-7004-FD56-57613386E31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6252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BD1AA3-74A3-ED8E-0CFF-ECDF743647A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5084364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/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/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F88D95-8760-077E-AE1F-BD7DDCE9383E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7646679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D820CC-D0F0-EF35-CF99-6238C84D871E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716852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/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/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1F5B82-FE16-F28B-E9F6-2858B90A328D}"/>
              </a:ext>
            </a:extLst>
          </p:cNvPr>
          <p:cNvCxnSpPr>
            <a:cxnSpLocks/>
            <a:stCxn id="19" idx="2"/>
            <a:endCxn id="50" idx="0"/>
          </p:cNvCxnSpPr>
          <p:nvPr/>
        </p:nvCxnSpPr>
        <p:spPr>
          <a:xfrm>
            <a:off x="968975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DD39CE-550C-511C-5DE9-4E1DDF8B958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flipH="1">
            <a:off x="9211593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/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/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/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blipFill>
                <a:blip r:embed="rId3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5449A9F4-CF09-FA1C-F3B0-B0BFFABD10CD}"/>
              </a:ext>
            </a:extLst>
          </p:cNvPr>
          <p:cNvSpPr/>
          <p:nvPr/>
        </p:nvSpPr>
        <p:spPr>
          <a:xfrm rot="16200000">
            <a:off x="6470575" y="1452643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/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blipFill>
                <a:blip r:embed="rId32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2A64E667-28BC-78E8-B1E6-FF62B6FA3D84}"/>
              </a:ext>
            </a:extLst>
          </p:cNvPr>
          <p:cNvSpPr/>
          <p:nvPr/>
        </p:nvSpPr>
        <p:spPr>
          <a:xfrm rot="10800000">
            <a:off x="10667062" y="1883178"/>
            <a:ext cx="233615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733970" y="110416"/>
                <a:ext cx="4213742" cy="67949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3: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970" y="110416"/>
                <a:ext cx="4213742" cy="679492"/>
              </a:xfrm>
              <a:prstGeom prst="roundRect">
                <a:avLst/>
              </a:prstGeom>
              <a:blipFill>
                <a:blip r:embed="rId33"/>
                <a:stretch>
                  <a:fillRect l="-577" t="-3509" b="-122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88885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95745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957453" cy="404983"/>
              </a:xfrm>
              <a:prstGeom prst="rect">
                <a:avLst/>
              </a:prstGeom>
              <a:blipFill>
                <a:blip r:embed="rId34"/>
                <a:stretch>
                  <a:fillRect l="-1649" t="-3030" b="-212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29131AF5-BF58-9FB6-24B8-AB57DEA444F8}"/>
              </a:ext>
            </a:extLst>
          </p:cNvPr>
          <p:cNvSpPr/>
          <p:nvPr/>
        </p:nvSpPr>
        <p:spPr>
          <a:xfrm rot="5400000">
            <a:off x="6228999" y="1665242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/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027106B9-E2F0-052E-28F9-97A313011FBB}"/>
              </a:ext>
            </a:extLst>
          </p:cNvPr>
          <p:cNvSpPr/>
          <p:nvPr/>
        </p:nvSpPr>
        <p:spPr>
          <a:xfrm rot="5400000">
            <a:off x="8296606" y="2409803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/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>
            <a:extLst>
              <a:ext uri="{FF2B5EF4-FFF2-40B4-BE49-F238E27FC236}">
                <a16:creationId xmlns:a16="http://schemas.microsoft.com/office/drawing/2014/main" id="{4A544420-E66A-9E2F-8EE7-E2377E49823B}"/>
              </a:ext>
            </a:extLst>
          </p:cNvPr>
          <p:cNvSpPr/>
          <p:nvPr/>
        </p:nvSpPr>
        <p:spPr>
          <a:xfrm rot="5400000">
            <a:off x="4140582" y="240980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/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12A91FFE-714F-DF32-F2B4-8128487BF587}"/>
              </a:ext>
            </a:extLst>
          </p:cNvPr>
          <p:cNvSpPr/>
          <p:nvPr/>
        </p:nvSpPr>
        <p:spPr>
          <a:xfrm rot="5400000">
            <a:off x="3146736" y="310797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/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>
            <a:extLst>
              <a:ext uri="{FF2B5EF4-FFF2-40B4-BE49-F238E27FC236}">
                <a16:creationId xmlns:a16="http://schemas.microsoft.com/office/drawing/2014/main" id="{D2E3041E-4D74-A586-A198-D1E35E9D8E70}"/>
              </a:ext>
            </a:extLst>
          </p:cNvPr>
          <p:cNvSpPr/>
          <p:nvPr/>
        </p:nvSpPr>
        <p:spPr>
          <a:xfrm rot="5400000">
            <a:off x="5194149" y="3107975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/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18AFA566-5264-14C0-504F-838EDA9B90A3}"/>
              </a:ext>
            </a:extLst>
          </p:cNvPr>
          <p:cNvSpPr/>
          <p:nvPr/>
        </p:nvSpPr>
        <p:spPr>
          <a:xfrm rot="5400000">
            <a:off x="7271895" y="3107976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/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07C0A452-A700-34E0-ADCE-139A38EEFCC0}"/>
              </a:ext>
            </a:extLst>
          </p:cNvPr>
          <p:cNvSpPr/>
          <p:nvPr/>
        </p:nvSpPr>
        <p:spPr>
          <a:xfrm rot="5400000">
            <a:off x="9319236" y="3107977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/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F63BDB-DB24-6429-F563-B0898F18C268}"/>
              </a:ext>
            </a:extLst>
          </p:cNvPr>
          <p:cNvSpPr/>
          <p:nvPr/>
        </p:nvSpPr>
        <p:spPr>
          <a:xfrm>
            <a:off x="2366682" y="5274333"/>
            <a:ext cx="8416346" cy="1303385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33E2D-6337-9FE7-D934-E70090FCF078}"/>
                  </a:ext>
                </a:extLst>
              </p:cNvPr>
              <p:cNvSpPr txBox="1"/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/>
                  <a:t>Solving the base cases: </a:t>
                </a:r>
                <a:r>
                  <a:rPr lang="en-US" sz="1800" dirty="0"/>
                  <a:t>The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33E2D-6337-9FE7-D934-E70090FCF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blipFill>
                <a:blip r:embed="rId41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1888430-A212-F307-938A-1E7D83A63A5C}"/>
              </a:ext>
            </a:extLst>
          </p:cNvPr>
          <p:cNvSpPr/>
          <p:nvPr/>
        </p:nvSpPr>
        <p:spPr>
          <a:xfrm>
            <a:off x="135712" y="1412241"/>
            <a:ext cx="2343884" cy="371856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4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4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4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40B6C3-F2CA-FBAB-6137-BCE75AFF26BB}"/>
                  </a:ext>
                </a:extLst>
              </p:cNvPr>
              <p:cNvSpPr txBox="1"/>
              <p:nvPr/>
            </p:nvSpPr>
            <p:spPr>
              <a:xfrm>
                <a:off x="90775" y="5606226"/>
                <a:ext cx="2356660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Just need to show that this part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40B6C3-F2CA-FBAB-6137-BCE75AFF2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" y="5606226"/>
                <a:ext cx="2356660" cy="681982"/>
              </a:xfrm>
              <a:prstGeom prst="rect">
                <a:avLst/>
              </a:prstGeom>
              <a:blipFill>
                <a:blip r:embed="rId45"/>
                <a:stretch>
                  <a:fillRect l="-2332" t="-5357" r="-1554" b="-116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6B5C28A9-4997-1A89-BEEF-2B17392A9527}"/>
              </a:ext>
            </a:extLst>
          </p:cNvPr>
          <p:cNvSpPr/>
          <p:nvPr/>
        </p:nvSpPr>
        <p:spPr>
          <a:xfrm>
            <a:off x="1214629" y="527433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AC26AA-8EE6-25C4-D7D6-0855E31968F7}"/>
              </a:ext>
            </a:extLst>
          </p:cNvPr>
          <p:cNvSpPr txBox="1"/>
          <p:nvPr/>
        </p:nvSpPr>
        <p:spPr>
          <a:xfrm>
            <a:off x="139641" y="1492847"/>
            <a:ext cx="4402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 </a:t>
            </a:r>
          </a:p>
        </p:txBody>
      </p:sp>
    </p:spTree>
    <p:extLst>
      <p:ext uri="{BB962C8B-B14F-4D97-AF65-F5344CB8AC3E}">
        <p14:creationId xmlns:p14="http://schemas.microsoft.com/office/powerpoint/2010/main" val="10191380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733970" y="110416"/>
                <a:ext cx="4213742" cy="67949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3: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SG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970" y="110416"/>
                <a:ext cx="4213742" cy="679492"/>
              </a:xfrm>
              <a:prstGeom prst="roundRect">
                <a:avLst/>
              </a:prstGeom>
              <a:blipFill>
                <a:blip r:embed="rId2"/>
                <a:stretch>
                  <a:fillRect l="-577" t="-3509" b="-122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88885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957453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957453" cy="404983"/>
              </a:xfrm>
              <a:prstGeom prst="rect">
                <a:avLst/>
              </a:prstGeom>
              <a:blipFill>
                <a:blip r:embed="rId3"/>
                <a:stretch>
                  <a:fillRect l="-1649" t="-3030" b="-212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40B6C3-F2CA-FBAB-6137-BCE75AFF26BB}"/>
                  </a:ext>
                </a:extLst>
              </p:cNvPr>
              <p:cNvSpPr txBox="1"/>
              <p:nvPr/>
            </p:nvSpPr>
            <p:spPr>
              <a:xfrm>
                <a:off x="90775" y="5606226"/>
                <a:ext cx="2356660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Just need to show that this part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40B6C3-F2CA-FBAB-6137-BCE75AFF2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" y="5606226"/>
                <a:ext cx="2356660" cy="681982"/>
              </a:xfrm>
              <a:prstGeom prst="rect">
                <a:avLst/>
              </a:prstGeom>
              <a:blipFill>
                <a:blip r:embed="rId41"/>
                <a:stretch>
                  <a:fillRect l="-2332" t="-5357" r="-1554" b="-116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6B5C28A9-4997-1A89-BEEF-2B17392A9527}"/>
              </a:ext>
            </a:extLst>
          </p:cNvPr>
          <p:cNvSpPr/>
          <p:nvPr/>
        </p:nvSpPr>
        <p:spPr>
          <a:xfrm>
            <a:off x="1214629" y="527433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AC26AA-8EE6-25C4-D7D6-0855E31968F7}"/>
              </a:ext>
            </a:extLst>
          </p:cNvPr>
          <p:cNvSpPr txBox="1"/>
          <p:nvPr/>
        </p:nvSpPr>
        <p:spPr>
          <a:xfrm>
            <a:off x="139641" y="1492847"/>
            <a:ext cx="4402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 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381EAAC-AA53-C818-7F38-C9029CA41724}"/>
              </a:ext>
            </a:extLst>
          </p:cNvPr>
          <p:cNvSpPr/>
          <p:nvPr/>
        </p:nvSpPr>
        <p:spPr>
          <a:xfrm>
            <a:off x="135712" y="1412241"/>
            <a:ext cx="2343884" cy="371856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A667EE4-1461-CC28-FF56-D6CF4D6978E1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A667EE4-1461-CC28-FF56-D6CF4D69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4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3987C4-B450-4D3B-BAB1-35662DF132BF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23987C4-B450-4D3B-BAB1-35662DF13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4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4759A8-2D41-B7F6-0CBC-01211DC05EF5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4759A8-2D41-B7F6-0CBC-01211DC05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4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D07B29B1-E473-2C3C-0881-2CCEDA295D73}"/>
              </a:ext>
            </a:extLst>
          </p:cNvPr>
          <p:cNvSpPr txBox="1"/>
          <p:nvPr/>
        </p:nvSpPr>
        <p:spPr>
          <a:xfrm>
            <a:off x="139641" y="1492847"/>
            <a:ext cx="4402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2D72D-0B03-BA8B-C675-C69DA6F971B3}"/>
                  </a:ext>
                </a:extLst>
              </p:cNvPr>
              <p:cNvSpPr txBox="1"/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F82D72D-0B03-BA8B-C675-C69DA6F97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4C4FC7B-518E-6C49-67DA-DFC386CCD35B}"/>
                  </a:ext>
                </a:extLst>
              </p:cNvPr>
              <p:cNvSpPr txBox="1"/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4C4FC7B-518E-6C49-67DA-DFC386CCD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blipFill>
                <a:blip r:embed="rId4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Left Brace 89">
            <a:extLst>
              <a:ext uri="{FF2B5EF4-FFF2-40B4-BE49-F238E27FC236}">
                <a16:creationId xmlns:a16="http://schemas.microsoft.com/office/drawing/2014/main" id="{B349EC49-62AF-87AF-5FAA-4A3CC19D9934}"/>
              </a:ext>
            </a:extLst>
          </p:cNvPr>
          <p:cNvSpPr/>
          <p:nvPr/>
        </p:nvSpPr>
        <p:spPr>
          <a:xfrm rot="10800000" flipH="1">
            <a:off x="1329660" y="1883178"/>
            <a:ext cx="202437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19">
                <a:extLst>
                  <a:ext uri="{FF2B5EF4-FFF2-40B4-BE49-F238E27FC236}">
                    <a16:creationId xmlns:a16="http://schemas.microsoft.com/office/drawing/2014/main" id="{D58D355A-677A-8AAB-30C4-E4DD76A91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116" y="2675352"/>
                <a:ext cx="929293" cy="3329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𝑐𝑓</m:t>
                      </m:r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Rectangle 19">
                <a:extLst>
                  <a:ext uri="{FF2B5EF4-FFF2-40B4-BE49-F238E27FC236}">
                    <a16:creationId xmlns:a16="http://schemas.microsoft.com/office/drawing/2014/main" id="{D58D355A-677A-8AAB-30C4-E4DD76A91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116" y="2675352"/>
                <a:ext cx="929293" cy="332912"/>
              </a:xfrm>
              <a:prstGeom prst="rect">
                <a:avLst/>
              </a:prstGeom>
              <a:blipFill>
                <a:blip r:embed="rId47"/>
                <a:stretch>
                  <a:fillRect b="-148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19">
                <a:extLst>
                  <a:ext uri="{FF2B5EF4-FFF2-40B4-BE49-F238E27FC236}">
                    <a16:creationId xmlns:a16="http://schemas.microsoft.com/office/drawing/2014/main" id="{A43EE059-F1B6-E8D0-B3EE-F6FD0C2F6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116" y="3382096"/>
                <a:ext cx="1034450" cy="33784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600" baseline="30000" dirty="0"/>
              </a:p>
            </p:txBody>
          </p:sp>
        </mc:Choice>
        <mc:Fallback xmlns="">
          <p:sp>
            <p:nvSpPr>
              <p:cNvPr id="92" name="Rectangle 19">
                <a:extLst>
                  <a:ext uri="{FF2B5EF4-FFF2-40B4-BE49-F238E27FC236}">
                    <a16:creationId xmlns:a16="http://schemas.microsoft.com/office/drawing/2014/main" id="{A43EE059-F1B6-E8D0-B3EE-F6FD0C2F6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2116" y="3382096"/>
                <a:ext cx="1034450" cy="337849"/>
              </a:xfrm>
              <a:prstGeom prst="rect">
                <a:avLst/>
              </a:prstGeom>
              <a:blipFill>
                <a:blip r:embed="rId48"/>
                <a:stretch>
                  <a:fillRect b="-127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6F85646B-8C52-9646-8F2A-A1B2E9A5230E}"/>
              </a:ext>
            </a:extLst>
          </p:cNvPr>
          <p:cNvSpPr txBox="1"/>
          <p:nvPr/>
        </p:nvSpPr>
        <p:spPr>
          <a:xfrm>
            <a:off x="2768534" y="3941020"/>
            <a:ext cx="430887" cy="3744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/>
              <a:t>……</a:t>
            </a:r>
            <a:endParaRPr lang="en-SG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EEF9B9A8-8E62-0842-30EF-F71DD6602B53}"/>
                  </a:ext>
                </a:extLst>
              </p:cNvPr>
              <p:cNvSpPr/>
              <p:nvPr/>
            </p:nvSpPr>
            <p:spPr>
              <a:xfrm>
                <a:off x="3528725" y="5365153"/>
                <a:ext cx="6854931" cy="54428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overall cost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+⋯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EEF9B9A8-8E62-0842-30EF-F71DD6602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725" y="5365153"/>
                <a:ext cx="6854931" cy="544282"/>
              </a:xfrm>
              <a:prstGeom prst="roundRect">
                <a:avLst/>
              </a:prstGeom>
              <a:blipFill>
                <a:blip r:embed="rId49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Left Brace 94">
            <a:extLst>
              <a:ext uri="{FF2B5EF4-FFF2-40B4-BE49-F238E27FC236}">
                <a16:creationId xmlns:a16="http://schemas.microsoft.com/office/drawing/2014/main" id="{DB540D34-D090-EAFD-1D80-F7CEFE47B4DC}"/>
              </a:ext>
            </a:extLst>
          </p:cNvPr>
          <p:cNvSpPr/>
          <p:nvPr/>
        </p:nvSpPr>
        <p:spPr>
          <a:xfrm rot="5400000" flipH="1">
            <a:off x="8231354" y="5244261"/>
            <a:ext cx="202437" cy="1648935"/>
          </a:xfrm>
          <a:prstGeom prst="leftBrace">
            <a:avLst>
              <a:gd name="adj1" fmla="val 8333"/>
              <a:gd name="adj2" fmla="val 50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D9B779B-BD7C-ABCB-C618-292DF3229167}"/>
                  </a:ext>
                </a:extLst>
              </p:cNvPr>
              <p:cNvSpPr txBox="1"/>
              <p:nvPr/>
            </p:nvSpPr>
            <p:spPr>
              <a:xfrm>
                <a:off x="7705431" y="6154321"/>
                <a:ext cx="13704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terms</a:t>
                </a: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D9B779B-BD7C-ABCB-C618-292DF3229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431" y="6154321"/>
                <a:ext cx="1370491" cy="338554"/>
              </a:xfrm>
              <a:prstGeom prst="rect">
                <a:avLst/>
              </a:prstGeom>
              <a:blipFill>
                <a:blip r:embed="rId50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3978568-5072-D65E-31D9-A95CA80C573A}"/>
                  </a:ext>
                </a:extLst>
              </p:cNvPr>
              <p:cNvSpPr txBox="1"/>
              <p:nvPr/>
            </p:nvSpPr>
            <p:spPr>
              <a:xfrm>
                <a:off x="5681120" y="4186572"/>
                <a:ext cx="6096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3978568-5072-D65E-31D9-A95CA80C5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20" y="4186572"/>
                <a:ext cx="6096000" cy="6127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518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E196CB-5951-B73B-D45F-ED4F5079F2FC}"/>
              </a:ext>
            </a:extLst>
          </p:cNvPr>
          <p:cNvSpPr/>
          <p:nvPr/>
        </p:nvSpPr>
        <p:spPr>
          <a:xfrm>
            <a:off x="2497913" y="4590032"/>
            <a:ext cx="8147885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7A334-1370-43A6-1FD7-4F179C5D24B6}"/>
              </a:ext>
            </a:extLst>
          </p:cNvPr>
          <p:cNvSpPr/>
          <p:nvPr/>
        </p:nvSpPr>
        <p:spPr>
          <a:xfrm>
            <a:off x="2497913" y="3468815"/>
            <a:ext cx="8147886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1FDA3-A799-14BC-F3CB-8D19CE81B4C2}"/>
              </a:ext>
            </a:extLst>
          </p:cNvPr>
          <p:cNvSpPr/>
          <p:nvPr/>
        </p:nvSpPr>
        <p:spPr>
          <a:xfrm>
            <a:off x="2497913" y="2772186"/>
            <a:ext cx="8147886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FABB3-0890-ABB0-8593-1A0ABD6516DC}"/>
              </a:ext>
            </a:extLst>
          </p:cNvPr>
          <p:cNvSpPr/>
          <p:nvPr/>
        </p:nvSpPr>
        <p:spPr>
          <a:xfrm>
            <a:off x="2497913" y="2030970"/>
            <a:ext cx="8147886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494E4-8FEE-6C91-5AE8-49555F0B3A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540986" y="2286935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/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8FF96-6EB5-4399-FBAB-36014335CFC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22691" y="2286935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/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/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CD9955-8CFD-C3BB-6C68-D161205C0D85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519450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871EE-BBBF-F071-4350-52B7CCA1FC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540986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/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/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38999A-3099-5459-ABFF-5DBBA50EB42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7646679" y="3024389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90888-9A95-0D25-6435-E2ECC567657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665763" y="3024389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/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/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0BD154-72D1-46A6-65E8-C9BDCD3BACE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519450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FA9D4-44F7-2DBC-7925-23116B46BEF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304129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/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/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/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/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/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/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/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/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/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/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/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/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/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/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/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/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/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/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94AFC-9AB0-7004-FD56-57613386E31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6252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BD1AA3-74A3-ED8E-0CFF-ECDF743647A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5084364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/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/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F88D95-8760-077E-AE1F-BD7DDCE9383E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7646679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D820CC-D0F0-EF35-CF99-6238C84D871E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716852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/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/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1F5B82-FE16-F28B-E9F6-2858B90A328D}"/>
              </a:ext>
            </a:extLst>
          </p:cNvPr>
          <p:cNvCxnSpPr>
            <a:cxnSpLocks/>
            <a:stCxn id="19" idx="2"/>
            <a:endCxn id="50" idx="0"/>
          </p:cNvCxnSpPr>
          <p:nvPr/>
        </p:nvCxnSpPr>
        <p:spPr>
          <a:xfrm>
            <a:off x="968975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DD39CE-550C-511C-5DE9-4E1DDF8B958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flipH="1">
            <a:off x="9211593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/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/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/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blipFill>
                <a:blip r:embed="rId3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5449A9F4-CF09-FA1C-F3B0-B0BFFABD10CD}"/>
              </a:ext>
            </a:extLst>
          </p:cNvPr>
          <p:cNvSpPr/>
          <p:nvPr/>
        </p:nvSpPr>
        <p:spPr>
          <a:xfrm rot="16200000">
            <a:off x="6470575" y="1452643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/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blipFill>
                <a:blip r:embed="rId32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2A64E667-28BC-78E8-B1E6-FF62B6FA3D84}"/>
              </a:ext>
            </a:extLst>
          </p:cNvPr>
          <p:cNvSpPr/>
          <p:nvPr/>
        </p:nvSpPr>
        <p:spPr>
          <a:xfrm rot="10800000">
            <a:off x="10667062" y="1883178"/>
            <a:ext cx="233615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  <a:blipFill>
                <a:blip r:embed="rId33"/>
                <a:stretch>
                  <a:fillRect l="-728" r="-43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blipFill>
                <a:blip r:embed="rId34"/>
                <a:stretch>
                  <a:fillRect l="-2247" t="-3030" b="-212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29131AF5-BF58-9FB6-24B8-AB57DEA444F8}"/>
              </a:ext>
            </a:extLst>
          </p:cNvPr>
          <p:cNvSpPr/>
          <p:nvPr/>
        </p:nvSpPr>
        <p:spPr>
          <a:xfrm rot="5400000">
            <a:off x="6228999" y="1665242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/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027106B9-E2F0-052E-28F9-97A313011FBB}"/>
              </a:ext>
            </a:extLst>
          </p:cNvPr>
          <p:cNvSpPr/>
          <p:nvPr/>
        </p:nvSpPr>
        <p:spPr>
          <a:xfrm rot="5400000">
            <a:off x="8296606" y="2409803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/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>
            <a:extLst>
              <a:ext uri="{FF2B5EF4-FFF2-40B4-BE49-F238E27FC236}">
                <a16:creationId xmlns:a16="http://schemas.microsoft.com/office/drawing/2014/main" id="{4A544420-E66A-9E2F-8EE7-E2377E49823B}"/>
              </a:ext>
            </a:extLst>
          </p:cNvPr>
          <p:cNvSpPr/>
          <p:nvPr/>
        </p:nvSpPr>
        <p:spPr>
          <a:xfrm rot="5400000">
            <a:off x="4140582" y="240980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/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12A91FFE-714F-DF32-F2B4-8128487BF587}"/>
              </a:ext>
            </a:extLst>
          </p:cNvPr>
          <p:cNvSpPr/>
          <p:nvPr/>
        </p:nvSpPr>
        <p:spPr>
          <a:xfrm rot="5400000">
            <a:off x="3146736" y="310797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/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>
            <a:extLst>
              <a:ext uri="{FF2B5EF4-FFF2-40B4-BE49-F238E27FC236}">
                <a16:creationId xmlns:a16="http://schemas.microsoft.com/office/drawing/2014/main" id="{D2E3041E-4D74-A586-A198-D1E35E9D8E70}"/>
              </a:ext>
            </a:extLst>
          </p:cNvPr>
          <p:cNvSpPr/>
          <p:nvPr/>
        </p:nvSpPr>
        <p:spPr>
          <a:xfrm rot="5400000">
            <a:off x="5194149" y="3107975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/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18AFA566-5264-14C0-504F-838EDA9B90A3}"/>
              </a:ext>
            </a:extLst>
          </p:cNvPr>
          <p:cNvSpPr/>
          <p:nvPr/>
        </p:nvSpPr>
        <p:spPr>
          <a:xfrm rot="5400000">
            <a:off x="7271895" y="3107976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/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07C0A452-A700-34E0-ADCE-139A38EEFCC0}"/>
              </a:ext>
            </a:extLst>
          </p:cNvPr>
          <p:cNvSpPr/>
          <p:nvPr/>
        </p:nvSpPr>
        <p:spPr>
          <a:xfrm rot="5400000">
            <a:off x="9319236" y="3107977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/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20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E196CB-5951-B73B-D45F-ED4F5079F2FC}"/>
              </a:ext>
            </a:extLst>
          </p:cNvPr>
          <p:cNvSpPr/>
          <p:nvPr/>
        </p:nvSpPr>
        <p:spPr>
          <a:xfrm>
            <a:off x="2497913" y="4590032"/>
            <a:ext cx="8147885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748BF72-3DE2-B042-C7EB-490AA9C865A5}"/>
              </a:ext>
            </a:extLst>
          </p:cNvPr>
          <p:cNvSpPr/>
          <p:nvPr/>
        </p:nvSpPr>
        <p:spPr>
          <a:xfrm>
            <a:off x="2366682" y="5274333"/>
            <a:ext cx="8416346" cy="1303385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7A334-1370-43A6-1FD7-4F179C5D24B6}"/>
              </a:ext>
            </a:extLst>
          </p:cNvPr>
          <p:cNvSpPr/>
          <p:nvPr/>
        </p:nvSpPr>
        <p:spPr>
          <a:xfrm>
            <a:off x="2497913" y="3468815"/>
            <a:ext cx="8147886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1FDA3-A799-14BC-F3CB-8D19CE81B4C2}"/>
              </a:ext>
            </a:extLst>
          </p:cNvPr>
          <p:cNvSpPr/>
          <p:nvPr/>
        </p:nvSpPr>
        <p:spPr>
          <a:xfrm>
            <a:off x="2497913" y="2772186"/>
            <a:ext cx="8147886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FABB3-0890-ABB0-8593-1A0ABD6516DC}"/>
              </a:ext>
            </a:extLst>
          </p:cNvPr>
          <p:cNvSpPr/>
          <p:nvPr/>
        </p:nvSpPr>
        <p:spPr>
          <a:xfrm>
            <a:off x="2497913" y="2030970"/>
            <a:ext cx="8147886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494E4-8FEE-6C91-5AE8-49555F0B3A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540986" y="2286935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/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8FF96-6EB5-4399-FBAB-36014335CFC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22691" y="2286935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/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/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CD9955-8CFD-C3BB-6C68-D161205C0D85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519450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871EE-BBBF-F071-4350-52B7CCA1FC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540986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/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/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38999A-3099-5459-ABFF-5DBBA50EB42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7646679" y="3024389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90888-9A95-0D25-6435-E2ECC567657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665763" y="3024389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/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/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0BD154-72D1-46A6-65E8-C9BDCD3BACE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519450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FA9D4-44F7-2DBC-7925-23116B46BEF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304129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/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/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/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/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/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/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/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/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/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/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/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/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/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/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/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/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/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/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94AFC-9AB0-7004-FD56-57613386E31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6252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BD1AA3-74A3-ED8E-0CFF-ECDF743647A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5084364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/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/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F88D95-8760-077E-AE1F-BD7DDCE9383E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7646679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D820CC-D0F0-EF35-CF99-6238C84D871E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716852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/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/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1F5B82-FE16-F28B-E9F6-2858B90A328D}"/>
              </a:ext>
            </a:extLst>
          </p:cNvPr>
          <p:cNvCxnSpPr>
            <a:cxnSpLocks/>
            <a:stCxn id="19" idx="2"/>
            <a:endCxn id="50" idx="0"/>
          </p:cNvCxnSpPr>
          <p:nvPr/>
        </p:nvCxnSpPr>
        <p:spPr>
          <a:xfrm>
            <a:off x="968975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DD39CE-550C-511C-5DE9-4E1DDF8B958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flipH="1">
            <a:off x="9211593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/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/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/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blipFill>
                <a:blip r:embed="rId3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5449A9F4-CF09-FA1C-F3B0-B0BFFABD10CD}"/>
              </a:ext>
            </a:extLst>
          </p:cNvPr>
          <p:cNvSpPr/>
          <p:nvPr/>
        </p:nvSpPr>
        <p:spPr>
          <a:xfrm rot="16200000">
            <a:off x="6470575" y="1452643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/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blipFill>
                <a:blip r:embed="rId32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2A64E667-28BC-78E8-B1E6-FF62B6FA3D84}"/>
              </a:ext>
            </a:extLst>
          </p:cNvPr>
          <p:cNvSpPr/>
          <p:nvPr/>
        </p:nvSpPr>
        <p:spPr>
          <a:xfrm rot="10800000">
            <a:off x="10667062" y="1883178"/>
            <a:ext cx="233615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1: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  <a:blipFill>
                <a:blip r:embed="rId33"/>
                <a:stretch>
                  <a:fillRect l="-728" r="-437" b="-6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blipFill>
                <a:blip r:embed="rId34"/>
                <a:stretch>
                  <a:fillRect l="-2247" t="-3030" b="-212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29131AF5-BF58-9FB6-24B8-AB57DEA444F8}"/>
              </a:ext>
            </a:extLst>
          </p:cNvPr>
          <p:cNvSpPr/>
          <p:nvPr/>
        </p:nvSpPr>
        <p:spPr>
          <a:xfrm rot="5400000">
            <a:off x="6228999" y="1665242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/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027106B9-E2F0-052E-28F9-97A313011FBB}"/>
              </a:ext>
            </a:extLst>
          </p:cNvPr>
          <p:cNvSpPr/>
          <p:nvPr/>
        </p:nvSpPr>
        <p:spPr>
          <a:xfrm rot="5400000">
            <a:off x="8296606" y="2409803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/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>
            <a:extLst>
              <a:ext uri="{FF2B5EF4-FFF2-40B4-BE49-F238E27FC236}">
                <a16:creationId xmlns:a16="http://schemas.microsoft.com/office/drawing/2014/main" id="{4A544420-E66A-9E2F-8EE7-E2377E49823B}"/>
              </a:ext>
            </a:extLst>
          </p:cNvPr>
          <p:cNvSpPr/>
          <p:nvPr/>
        </p:nvSpPr>
        <p:spPr>
          <a:xfrm rot="5400000">
            <a:off x="4140582" y="240980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/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12A91FFE-714F-DF32-F2B4-8128487BF587}"/>
              </a:ext>
            </a:extLst>
          </p:cNvPr>
          <p:cNvSpPr/>
          <p:nvPr/>
        </p:nvSpPr>
        <p:spPr>
          <a:xfrm rot="5400000">
            <a:off x="3146736" y="310797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/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>
            <a:extLst>
              <a:ext uri="{FF2B5EF4-FFF2-40B4-BE49-F238E27FC236}">
                <a16:creationId xmlns:a16="http://schemas.microsoft.com/office/drawing/2014/main" id="{D2E3041E-4D74-A586-A198-D1E35E9D8E70}"/>
              </a:ext>
            </a:extLst>
          </p:cNvPr>
          <p:cNvSpPr/>
          <p:nvPr/>
        </p:nvSpPr>
        <p:spPr>
          <a:xfrm rot="5400000">
            <a:off x="5194149" y="3107975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/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18AFA566-5264-14C0-504F-838EDA9B90A3}"/>
              </a:ext>
            </a:extLst>
          </p:cNvPr>
          <p:cNvSpPr/>
          <p:nvPr/>
        </p:nvSpPr>
        <p:spPr>
          <a:xfrm rot="5400000">
            <a:off x="7271895" y="3107976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/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07C0A452-A700-34E0-ADCE-139A38EEFCC0}"/>
              </a:ext>
            </a:extLst>
          </p:cNvPr>
          <p:cNvSpPr/>
          <p:nvPr/>
        </p:nvSpPr>
        <p:spPr>
          <a:xfrm rot="5400000">
            <a:off x="9319236" y="3107977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/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1D1B45-7086-C02B-2539-1435795B3A47}"/>
                  </a:ext>
                </a:extLst>
              </p:cNvPr>
              <p:cNvSpPr txBox="1"/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Solving the base cases: </a:t>
                </a:r>
                <a:r>
                  <a:rPr lang="en-US" sz="1800" dirty="0"/>
                  <a:t>The cost is already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1D1B45-7086-C02B-2539-1435795B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blipFill>
                <a:blip r:embed="rId40"/>
                <a:stretch>
                  <a:fillRect l="-1072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EE3EDA-C2A2-1660-41C4-7A0D09301A26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EE3EDA-C2A2-1660-41C4-7A0D09301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1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0315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E196CB-5951-B73B-D45F-ED4F5079F2FC}"/>
              </a:ext>
            </a:extLst>
          </p:cNvPr>
          <p:cNvSpPr/>
          <p:nvPr/>
        </p:nvSpPr>
        <p:spPr>
          <a:xfrm>
            <a:off x="2497913" y="4590032"/>
            <a:ext cx="8147885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610B581-DEC6-4EA6-2E0D-33789183B1BD}"/>
              </a:ext>
            </a:extLst>
          </p:cNvPr>
          <p:cNvSpPr/>
          <p:nvPr/>
        </p:nvSpPr>
        <p:spPr>
          <a:xfrm>
            <a:off x="135712" y="1412241"/>
            <a:ext cx="2343884" cy="371856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748BF72-3DE2-B042-C7EB-490AA9C865A5}"/>
              </a:ext>
            </a:extLst>
          </p:cNvPr>
          <p:cNvSpPr/>
          <p:nvPr/>
        </p:nvSpPr>
        <p:spPr>
          <a:xfrm>
            <a:off x="2366682" y="5274333"/>
            <a:ext cx="8416346" cy="1303385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7A334-1370-43A6-1FD7-4F179C5D24B6}"/>
              </a:ext>
            </a:extLst>
          </p:cNvPr>
          <p:cNvSpPr/>
          <p:nvPr/>
        </p:nvSpPr>
        <p:spPr>
          <a:xfrm>
            <a:off x="2497913" y="3468815"/>
            <a:ext cx="8147886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1FDA3-A799-14BC-F3CB-8D19CE81B4C2}"/>
              </a:ext>
            </a:extLst>
          </p:cNvPr>
          <p:cNvSpPr/>
          <p:nvPr/>
        </p:nvSpPr>
        <p:spPr>
          <a:xfrm>
            <a:off x="2497913" y="2772186"/>
            <a:ext cx="8147886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FABB3-0890-ABB0-8593-1A0ABD6516DC}"/>
              </a:ext>
            </a:extLst>
          </p:cNvPr>
          <p:cNvSpPr/>
          <p:nvPr/>
        </p:nvSpPr>
        <p:spPr>
          <a:xfrm>
            <a:off x="2497913" y="2030970"/>
            <a:ext cx="8147886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494E4-8FEE-6C91-5AE8-49555F0B3A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540986" y="2286935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/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8FF96-6EB5-4399-FBAB-36014335CFC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22691" y="2286935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/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/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CD9955-8CFD-C3BB-6C68-D161205C0D85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519450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871EE-BBBF-F071-4350-52B7CCA1FC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540986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/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/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38999A-3099-5459-ABFF-5DBBA50EB42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7646679" y="3024389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90888-9A95-0D25-6435-E2ECC567657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665763" y="3024389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/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/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0BD154-72D1-46A6-65E8-C9BDCD3BACE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519450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FA9D4-44F7-2DBC-7925-23116B46BEF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304129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/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/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/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/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/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/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/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/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/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/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/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/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/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/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/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/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/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/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94AFC-9AB0-7004-FD56-57613386E31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6252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BD1AA3-74A3-ED8E-0CFF-ECDF743647A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5084364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/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/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F88D95-8760-077E-AE1F-BD7DDCE9383E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7646679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D820CC-D0F0-EF35-CF99-6238C84D871E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716852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/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/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1F5B82-FE16-F28B-E9F6-2858B90A328D}"/>
              </a:ext>
            </a:extLst>
          </p:cNvPr>
          <p:cNvCxnSpPr>
            <a:cxnSpLocks/>
            <a:stCxn id="19" idx="2"/>
            <a:endCxn id="50" idx="0"/>
          </p:cNvCxnSpPr>
          <p:nvPr/>
        </p:nvCxnSpPr>
        <p:spPr>
          <a:xfrm>
            <a:off x="968975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DD39CE-550C-511C-5DE9-4E1DDF8B958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flipH="1">
            <a:off x="9211593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/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/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B34EC1-09E9-82CD-6EB6-88F8DCAD3B93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B34EC1-09E9-82CD-6EB6-88F8DCAD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3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F02FCD-2628-3025-39CC-FC084C2350FB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F02FCD-2628-3025-39CC-FC084C23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3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262BFD-A143-55B4-73B0-E8387DB237BC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262BFD-A143-55B4-73B0-E8387DB23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3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/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blipFill>
                <a:blip r:embed="rId3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5449A9F4-CF09-FA1C-F3B0-B0BFFABD10CD}"/>
              </a:ext>
            </a:extLst>
          </p:cNvPr>
          <p:cNvSpPr/>
          <p:nvPr/>
        </p:nvSpPr>
        <p:spPr>
          <a:xfrm rot="16200000">
            <a:off x="6470575" y="1452643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/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blipFill>
                <a:blip r:embed="rId35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2A64E667-28BC-78E8-B1E6-FF62B6FA3D84}"/>
              </a:ext>
            </a:extLst>
          </p:cNvPr>
          <p:cNvSpPr/>
          <p:nvPr/>
        </p:nvSpPr>
        <p:spPr>
          <a:xfrm rot="10800000">
            <a:off x="10667062" y="1883178"/>
            <a:ext cx="233615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1: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  <a:blipFill>
                <a:blip r:embed="rId36"/>
                <a:stretch>
                  <a:fillRect l="-728" r="-437" b="-6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blipFill>
                <a:blip r:embed="rId37"/>
                <a:stretch>
                  <a:fillRect l="-2247" t="-3030" b="-212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29131AF5-BF58-9FB6-24B8-AB57DEA444F8}"/>
              </a:ext>
            </a:extLst>
          </p:cNvPr>
          <p:cNvSpPr/>
          <p:nvPr/>
        </p:nvSpPr>
        <p:spPr>
          <a:xfrm rot="5400000">
            <a:off x="6228999" y="1665242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/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027106B9-E2F0-052E-28F9-97A313011FBB}"/>
              </a:ext>
            </a:extLst>
          </p:cNvPr>
          <p:cNvSpPr/>
          <p:nvPr/>
        </p:nvSpPr>
        <p:spPr>
          <a:xfrm rot="5400000">
            <a:off x="8296606" y="2409803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/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>
            <a:extLst>
              <a:ext uri="{FF2B5EF4-FFF2-40B4-BE49-F238E27FC236}">
                <a16:creationId xmlns:a16="http://schemas.microsoft.com/office/drawing/2014/main" id="{4A544420-E66A-9E2F-8EE7-E2377E49823B}"/>
              </a:ext>
            </a:extLst>
          </p:cNvPr>
          <p:cNvSpPr/>
          <p:nvPr/>
        </p:nvSpPr>
        <p:spPr>
          <a:xfrm rot="5400000">
            <a:off x="4140582" y="240980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/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12A91FFE-714F-DF32-F2B4-8128487BF587}"/>
              </a:ext>
            </a:extLst>
          </p:cNvPr>
          <p:cNvSpPr/>
          <p:nvPr/>
        </p:nvSpPr>
        <p:spPr>
          <a:xfrm rot="5400000">
            <a:off x="3146736" y="310797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/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>
            <a:extLst>
              <a:ext uri="{FF2B5EF4-FFF2-40B4-BE49-F238E27FC236}">
                <a16:creationId xmlns:a16="http://schemas.microsoft.com/office/drawing/2014/main" id="{D2E3041E-4D74-A586-A198-D1E35E9D8E70}"/>
              </a:ext>
            </a:extLst>
          </p:cNvPr>
          <p:cNvSpPr/>
          <p:nvPr/>
        </p:nvSpPr>
        <p:spPr>
          <a:xfrm rot="5400000">
            <a:off x="5194149" y="3107975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/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18AFA566-5264-14C0-504F-838EDA9B90A3}"/>
              </a:ext>
            </a:extLst>
          </p:cNvPr>
          <p:cNvSpPr/>
          <p:nvPr/>
        </p:nvSpPr>
        <p:spPr>
          <a:xfrm rot="5400000">
            <a:off x="7271895" y="3107976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/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07C0A452-A700-34E0-ADCE-139A38EEFCC0}"/>
              </a:ext>
            </a:extLst>
          </p:cNvPr>
          <p:cNvSpPr/>
          <p:nvPr/>
        </p:nvSpPr>
        <p:spPr>
          <a:xfrm rot="5400000">
            <a:off x="9319236" y="3107977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/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1D1B45-7086-C02B-2539-1435795B3A47}"/>
                  </a:ext>
                </a:extLst>
              </p:cNvPr>
              <p:cNvSpPr txBox="1"/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Solving the base cases: </a:t>
                </a:r>
                <a:r>
                  <a:rPr lang="en-US" sz="1800" dirty="0"/>
                  <a:t>The cost is already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61D1B45-7086-C02B-2539-1435795B3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blipFill>
                <a:blip r:embed="rId43"/>
                <a:stretch>
                  <a:fillRect l="-1072" t="-9091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130ED48D-F6C7-FB65-4D22-57A18177B4DB}"/>
              </a:ext>
            </a:extLst>
          </p:cNvPr>
          <p:cNvSpPr txBox="1"/>
          <p:nvPr/>
        </p:nvSpPr>
        <p:spPr>
          <a:xfrm>
            <a:off x="139641" y="1492847"/>
            <a:ext cx="4402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8879A3-8464-F3EC-E5D4-743FADD70AF5}"/>
                  </a:ext>
                </a:extLst>
              </p:cNvPr>
              <p:cNvSpPr txBox="1"/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8879A3-8464-F3EC-E5D4-743FADD7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4A2790-183B-8399-A64E-CE66E67CCBF5}"/>
                  </a:ext>
                </a:extLst>
              </p:cNvPr>
              <p:cNvSpPr txBox="1"/>
              <p:nvPr/>
            </p:nvSpPr>
            <p:spPr>
              <a:xfrm>
                <a:off x="90775" y="5606226"/>
                <a:ext cx="2343884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Just need to show that this part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4A2790-183B-8399-A64E-CE66E67C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" y="5606226"/>
                <a:ext cx="2343884" cy="681982"/>
              </a:xfrm>
              <a:prstGeom prst="rect">
                <a:avLst/>
              </a:prstGeom>
              <a:blipFill>
                <a:blip r:embed="rId45"/>
                <a:stretch>
                  <a:fillRect l="-2344" t="-5357" r="-2083" b="-116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962633FC-4245-BC05-4237-300BD535004C}"/>
              </a:ext>
            </a:extLst>
          </p:cNvPr>
          <p:cNvSpPr/>
          <p:nvPr/>
        </p:nvSpPr>
        <p:spPr>
          <a:xfrm>
            <a:off x="1214629" y="527433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CEE4249-9A0B-D0F6-0ED8-C5693D2C943F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9CEE4249-9A0B-D0F6-0ED8-C5693D2C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6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714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610B581-DEC6-4EA6-2E0D-33789183B1BD}"/>
              </a:ext>
            </a:extLst>
          </p:cNvPr>
          <p:cNvSpPr/>
          <p:nvPr/>
        </p:nvSpPr>
        <p:spPr>
          <a:xfrm>
            <a:off x="135712" y="1412241"/>
            <a:ext cx="2343884" cy="371856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B34EC1-09E9-82CD-6EB6-88F8DCAD3B93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B34EC1-09E9-82CD-6EB6-88F8DCAD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F02FCD-2628-3025-39CC-FC084C2350FB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F02FCD-2628-3025-39CC-FC084C23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262BFD-A143-55B4-73B0-E8387DB237BC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262BFD-A143-55B4-73B0-E8387DB23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1: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  <a:blipFill>
                <a:blip r:embed="rId5"/>
                <a:stretch>
                  <a:fillRect l="-728" r="-437" b="-6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blipFill>
                <a:blip r:embed="rId6"/>
                <a:stretch>
                  <a:fillRect l="-2247" t="-3030" b="-212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130ED48D-F6C7-FB65-4D22-57A18177B4DB}"/>
              </a:ext>
            </a:extLst>
          </p:cNvPr>
          <p:cNvSpPr txBox="1"/>
          <p:nvPr/>
        </p:nvSpPr>
        <p:spPr>
          <a:xfrm>
            <a:off x="139641" y="1492847"/>
            <a:ext cx="4402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8879A3-8464-F3EC-E5D4-743FADD70AF5}"/>
                  </a:ext>
                </a:extLst>
              </p:cNvPr>
              <p:cNvSpPr txBox="1"/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8879A3-8464-F3EC-E5D4-743FADD7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4A2790-183B-8399-A64E-CE66E67CCBF5}"/>
                  </a:ext>
                </a:extLst>
              </p:cNvPr>
              <p:cNvSpPr txBox="1"/>
              <p:nvPr/>
            </p:nvSpPr>
            <p:spPr>
              <a:xfrm>
                <a:off x="90775" y="5606226"/>
                <a:ext cx="2343884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Just need to show that this part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4A2790-183B-8399-A64E-CE66E67C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" y="5606226"/>
                <a:ext cx="2343884" cy="681982"/>
              </a:xfrm>
              <a:prstGeom prst="rect">
                <a:avLst/>
              </a:prstGeom>
              <a:blipFill>
                <a:blip r:embed="rId8"/>
                <a:stretch>
                  <a:fillRect l="-2344" t="-5357" r="-2083" b="-116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962633FC-4245-BC05-4237-300BD535004C}"/>
              </a:ext>
            </a:extLst>
          </p:cNvPr>
          <p:cNvSpPr/>
          <p:nvPr/>
        </p:nvSpPr>
        <p:spPr>
          <a:xfrm>
            <a:off x="1214629" y="527433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DFD294-ECB5-1822-7DBE-512604B618EA}"/>
                  </a:ext>
                </a:extLst>
              </p:cNvPr>
              <p:cNvSpPr txBox="1"/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DFD294-ECB5-1822-7DBE-512604B61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blipFill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eft Brace 55">
            <a:extLst>
              <a:ext uri="{FF2B5EF4-FFF2-40B4-BE49-F238E27FC236}">
                <a16:creationId xmlns:a16="http://schemas.microsoft.com/office/drawing/2014/main" id="{0A547C87-E69D-12F0-9BF4-87574197042C}"/>
              </a:ext>
            </a:extLst>
          </p:cNvPr>
          <p:cNvSpPr/>
          <p:nvPr/>
        </p:nvSpPr>
        <p:spPr>
          <a:xfrm rot="10800000" flipH="1">
            <a:off x="1329660" y="1883178"/>
            <a:ext cx="202437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0D4160-F550-6A49-56E7-4A95D23C83C3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0D4160-F550-6A49-56E7-4A95D23C8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1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93A04C-9554-2E35-E32F-6F4EC22060FA}"/>
                  </a:ext>
                </a:extLst>
              </p:cNvPr>
              <p:cNvSpPr txBox="1"/>
              <p:nvPr/>
            </p:nvSpPr>
            <p:spPr>
              <a:xfrm>
                <a:off x="2578742" y="1941608"/>
                <a:ext cx="621363" cy="34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93A04C-9554-2E35-E32F-6F4EC2206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1941608"/>
                <a:ext cx="621363" cy="347788"/>
              </a:xfrm>
              <a:prstGeom prst="rect">
                <a:avLst/>
              </a:prstGeom>
              <a:blipFill>
                <a:blip r:embed="rId11"/>
                <a:stretch>
                  <a:fillRect r="-35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CA0AD-B959-92C1-088A-7DD38350C58F}"/>
                  </a:ext>
                </a:extLst>
              </p:cNvPr>
              <p:cNvSpPr txBox="1"/>
              <p:nvPr/>
            </p:nvSpPr>
            <p:spPr>
              <a:xfrm>
                <a:off x="2578742" y="2527657"/>
                <a:ext cx="1751211" cy="581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CA0AD-B959-92C1-088A-7DD38350C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2527657"/>
                <a:ext cx="1751211" cy="581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5419C-1C1E-3B89-0A14-78270343FCBE}"/>
                  </a:ext>
                </a:extLst>
              </p:cNvPr>
              <p:cNvSpPr txBox="1"/>
              <p:nvPr/>
            </p:nvSpPr>
            <p:spPr>
              <a:xfrm>
                <a:off x="2578742" y="3216129"/>
                <a:ext cx="1751211" cy="581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5419C-1C1E-3B89-0A14-78270343F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3216129"/>
                <a:ext cx="1751211" cy="581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D8BAF71-57B3-94AF-D918-B4D38459F13B}"/>
              </a:ext>
            </a:extLst>
          </p:cNvPr>
          <p:cNvSpPr/>
          <p:nvPr/>
        </p:nvSpPr>
        <p:spPr>
          <a:xfrm>
            <a:off x="2627981" y="383721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25AB40-EBED-4F67-62CC-2F5F17D84EF7}"/>
                  </a:ext>
                </a:extLst>
              </p:cNvPr>
              <p:cNvSpPr txBox="1"/>
              <p:nvPr/>
            </p:nvSpPr>
            <p:spPr>
              <a:xfrm>
                <a:off x="2479596" y="4217520"/>
                <a:ext cx="2226875" cy="583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such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25AB40-EBED-4F67-62CC-2F5F17D84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596" y="4217520"/>
                <a:ext cx="2226875" cy="583558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4164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610B581-DEC6-4EA6-2E0D-33789183B1BD}"/>
              </a:ext>
            </a:extLst>
          </p:cNvPr>
          <p:cNvSpPr/>
          <p:nvPr/>
        </p:nvSpPr>
        <p:spPr>
          <a:xfrm>
            <a:off x="135712" y="1412241"/>
            <a:ext cx="2343884" cy="371856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B34EC1-09E9-82CD-6EB6-88F8DCAD3B93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B34EC1-09E9-82CD-6EB6-88F8DCAD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F02FCD-2628-3025-39CC-FC084C2350FB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F02FCD-2628-3025-39CC-FC084C23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262BFD-A143-55B4-73B0-E8387DB237BC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262BFD-A143-55B4-73B0-E8387DB23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1: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  <a:blipFill>
                <a:blip r:embed="rId5"/>
                <a:stretch>
                  <a:fillRect l="-728" r="-437" b="-6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blipFill>
                <a:blip r:embed="rId6"/>
                <a:stretch>
                  <a:fillRect l="-2247" t="-3030" b="-212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130ED48D-F6C7-FB65-4D22-57A18177B4DB}"/>
              </a:ext>
            </a:extLst>
          </p:cNvPr>
          <p:cNvSpPr txBox="1"/>
          <p:nvPr/>
        </p:nvSpPr>
        <p:spPr>
          <a:xfrm>
            <a:off x="139641" y="1492847"/>
            <a:ext cx="4402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8879A3-8464-F3EC-E5D4-743FADD70AF5}"/>
                  </a:ext>
                </a:extLst>
              </p:cNvPr>
              <p:cNvSpPr txBox="1"/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8879A3-8464-F3EC-E5D4-743FADD7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4A2790-183B-8399-A64E-CE66E67CCBF5}"/>
                  </a:ext>
                </a:extLst>
              </p:cNvPr>
              <p:cNvSpPr txBox="1"/>
              <p:nvPr/>
            </p:nvSpPr>
            <p:spPr>
              <a:xfrm>
                <a:off x="90775" y="5606226"/>
                <a:ext cx="2343884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Just need to show that this part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4A2790-183B-8399-A64E-CE66E67C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" y="5606226"/>
                <a:ext cx="2343884" cy="681982"/>
              </a:xfrm>
              <a:prstGeom prst="rect">
                <a:avLst/>
              </a:prstGeom>
              <a:blipFill>
                <a:blip r:embed="rId8"/>
                <a:stretch>
                  <a:fillRect l="-2344" t="-5357" r="-2083" b="-116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962633FC-4245-BC05-4237-300BD535004C}"/>
              </a:ext>
            </a:extLst>
          </p:cNvPr>
          <p:cNvSpPr/>
          <p:nvPr/>
        </p:nvSpPr>
        <p:spPr>
          <a:xfrm>
            <a:off x="1214629" y="527433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DFD294-ECB5-1822-7DBE-512604B618EA}"/>
                  </a:ext>
                </a:extLst>
              </p:cNvPr>
              <p:cNvSpPr txBox="1"/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DFD294-ECB5-1822-7DBE-512604B61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blipFill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eft Brace 55">
            <a:extLst>
              <a:ext uri="{FF2B5EF4-FFF2-40B4-BE49-F238E27FC236}">
                <a16:creationId xmlns:a16="http://schemas.microsoft.com/office/drawing/2014/main" id="{0A547C87-E69D-12F0-9BF4-87574197042C}"/>
              </a:ext>
            </a:extLst>
          </p:cNvPr>
          <p:cNvSpPr/>
          <p:nvPr/>
        </p:nvSpPr>
        <p:spPr>
          <a:xfrm rot="10800000" flipH="1">
            <a:off x="1329660" y="1883178"/>
            <a:ext cx="202437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0D4160-F550-6A49-56E7-4A95D23C83C3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0D4160-F550-6A49-56E7-4A95D23C8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1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93A04C-9554-2E35-E32F-6F4EC22060FA}"/>
                  </a:ext>
                </a:extLst>
              </p:cNvPr>
              <p:cNvSpPr txBox="1"/>
              <p:nvPr/>
            </p:nvSpPr>
            <p:spPr>
              <a:xfrm>
                <a:off x="2578742" y="1941608"/>
                <a:ext cx="621363" cy="34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93A04C-9554-2E35-E32F-6F4EC2206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1941608"/>
                <a:ext cx="621363" cy="347788"/>
              </a:xfrm>
              <a:prstGeom prst="rect">
                <a:avLst/>
              </a:prstGeom>
              <a:blipFill>
                <a:blip r:embed="rId11"/>
                <a:stretch>
                  <a:fillRect r="-35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CA0AD-B959-92C1-088A-7DD38350C58F}"/>
                  </a:ext>
                </a:extLst>
              </p:cNvPr>
              <p:cNvSpPr txBox="1"/>
              <p:nvPr/>
            </p:nvSpPr>
            <p:spPr>
              <a:xfrm>
                <a:off x="2578742" y="2527657"/>
                <a:ext cx="1751211" cy="581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CA0AD-B959-92C1-088A-7DD38350C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2527657"/>
                <a:ext cx="1751211" cy="581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5419C-1C1E-3B89-0A14-78270343FCBE}"/>
                  </a:ext>
                </a:extLst>
              </p:cNvPr>
              <p:cNvSpPr txBox="1"/>
              <p:nvPr/>
            </p:nvSpPr>
            <p:spPr>
              <a:xfrm>
                <a:off x="2578742" y="3216129"/>
                <a:ext cx="1751211" cy="581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5419C-1C1E-3B89-0A14-78270343F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3216129"/>
                <a:ext cx="1751211" cy="581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8F388A-741E-FC03-A829-0F7DA8501BBE}"/>
                  </a:ext>
                </a:extLst>
              </p:cNvPr>
              <p:cNvSpPr txBox="1"/>
              <p:nvPr/>
            </p:nvSpPr>
            <p:spPr>
              <a:xfrm>
                <a:off x="4488277" y="2685835"/>
                <a:ext cx="1925970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8F388A-741E-FC03-A829-0F7DA850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685835"/>
                <a:ext cx="1925970" cy="3495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D301A-8083-F2AF-21AD-8EA363058D98}"/>
                  </a:ext>
                </a:extLst>
              </p:cNvPr>
              <p:cNvSpPr txBox="1"/>
              <p:nvPr/>
            </p:nvSpPr>
            <p:spPr>
              <a:xfrm>
                <a:off x="4488277" y="3332090"/>
                <a:ext cx="1925970" cy="418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D301A-8083-F2AF-21AD-8EA363058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3332090"/>
                <a:ext cx="1925970" cy="4188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D8BAF71-57B3-94AF-D918-B4D38459F13B}"/>
              </a:ext>
            </a:extLst>
          </p:cNvPr>
          <p:cNvSpPr/>
          <p:nvPr/>
        </p:nvSpPr>
        <p:spPr>
          <a:xfrm>
            <a:off x="2627981" y="383721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25AB40-EBED-4F67-62CC-2F5F17D84EF7}"/>
                  </a:ext>
                </a:extLst>
              </p:cNvPr>
              <p:cNvSpPr txBox="1"/>
              <p:nvPr/>
            </p:nvSpPr>
            <p:spPr>
              <a:xfrm>
                <a:off x="2479596" y="4217520"/>
                <a:ext cx="2226875" cy="583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such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25AB40-EBED-4F67-62CC-2F5F17D84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596" y="4217520"/>
                <a:ext cx="2226875" cy="583558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0131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610B581-DEC6-4EA6-2E0D-33789183B1BD}"/>
              </a:ext>
            </a:extLst>
          </p:cNvPr>
          <p:cNvSpPr/>
          <p:nvPr/>
        </p:nvSpPr>
        <p:spPr>
          <a:xfrm>
            <a:off x="135712" y="1412241"/>
            <a:ext cx="2343884" cy="371856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B34EC1-09E9-82CD-6EB6-88F8DCAD3B93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B34EC1-09E9-82CD-6EB6-88F8DCAD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F02FCD-2628-3025-39CC-FC084C2350FB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F02FCD-2628-3025-39CC-FC084C23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262BFD-A143-55B4-73B0-E8387DB237BC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262BFD-A143-55B4-73B0-E8387DB23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1: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  <a:blipFill>
                <a:blip r:embed="rId5"/>
                <a:stretch>
                  <a:fillRect l="-728" r="-437" b="-6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blipFill>
                <a:blip r:embed="rId6"/>
                <a:stretch>
                  <a:fillRect l="-2247" t="-3030" b="-212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130ED48D-F6C7-FB65-4D22-57A18177B4DB}"/>
              </a:ext>
            </a:extLst>
          </p:cNvPr>
          <p:cNvSpPr txBox="1"/>
          <p:nvPr/>
        </p:nvSpPr>
        <p:spPr>
          <a:xfrm>
            <a:off x="139641" y="1492847"/>
            <a:ext cx="4402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8879A3-8464-F3EC-E5D4-743FADD70AF5}"/>
                  </a:ext>
                </a:extLst>
              </p:cNvPr>
              <p:cNvSpPr txBox="1"/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8879A3-8464-F3EC-E5D4-743FADD7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4A2790-183B-8399-A64E-CE66E67CCBF5}"/>
                  </a:ext>
                </a:extLst>
              </p:cNvPr>
              <p:cNvSpPr txBox="1"/>
              <p:nvPr/>
            </p:nvSpPr>
            <p:spPr>
              <a:xfrm>
                <a:off x="90775" y="5606226"/>
                <a:ext cx="2343884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Just need to show that this part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4A2790-183B-8399-A64E-CE66E67C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" y="5606226"/>
                <a:ext cx="2343884" cy="681982"/>
              </a:xfrm>
              <a:prstGeom prst="rect">
                <a:avLst/>
              </a:prstGeom>
              <a:blipFill>
                <a:blip r:embed="rId8"/>
                <a:stretch>
                  <a:fillRect l="-2344" t="-5357" r="-2083" b="-116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962633FC-4245-BC05-4237-300BD535004C}"/>
              </a:ext>
            </a:extLst>
          </p:cNvPr>
          <p:cNvSpPr/>
          <p:nvPr/>
        </p:nvSpPr>
        <p:spPr>
          <a:xfrm>
            <a:off x="1214629" y="527433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DFD294-ECB5-1822-7DBE-512604B618EA}"/>
                  </a:ext>
                </a:extLst>
              </p:cNvPr>
              <p:cNvSpPr txBox="1"/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DFD294-ECB5-1822-7DBE-512604B61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blipFill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eft Brace 55">
            <a:extLst>
              <a:ext uri="{FF2B5EF4-FFF2-40B4-BE49-F238E27FC236}">
                <a16:creationId xmlns:a16="http://schemas.microsoft.com/office/drawing/2014/main" id="{0A547C87-E69D-12F0-9BF4-87574197042C}"/>
              </a:ext>
            </a:extLst>
          </p:cNvPr>
          <p:cNvSpPr/>
          <p:nvPr/>
        </p:nvSpPr>
        <p:spPr>
          <a:xfrm rot="10800000" flipH="1">
            <a:off x="1329660" y="1883178"/>
            <a:ext cx="202437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0D4160-F550-6A49-56E7-4A95D23C83C3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0D4160-F550-6A49-56E7-4A95D23C8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1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93A04C-9554-2E35-E32F-6F4EC22060FA}"/>
                  </a:ext>
                </a:extLst>
              </p:cNvPr>
              <p:cNvSpPr txBox="1"/>
              <p:nvPr/>
            </p:nvSpPr>
            <p:spPr>
              <a:xfrm>
                <a:off x="2578742" y="1941608"/>
                <a:ext cx="621363" cy="34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93A04C-9554-2E35-E32F-6F4EC2206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1941608"/>
                <a:ext cx="621363" cy="347788"/>
              </a:xfrm>
              <a:prstGeom prst="rect">
                <a:avLst/>
              </a:prstGeom>
              <a:blipFill>
                <a:blip r:embed="rId11"/>
                <a:stretch>
                  <a:fillRect r="-35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CA0AD-B959-92C1-088A-7DD38350C58F}"/>
                  </a:ext>
                </a:extLst>
              </p:cNvPr>
              <p:cNvSpPr txBox="1"/>
              <p:nvPr/>
            </p:nvSpPr>
            <p:spPr>
              <a:xfrm>
                <a:off x="2578742" y="2527657"/>
                <a:ext cx="1751211" cy="581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CA0AD-B959-92C1-088A-7DD38350C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2527657"/>
                <a:ext cx="1751211" cy="581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5419C-1C1E-3B89-0A14-78270343FCBE}"/>
                  </a:ext>
                </a:extLst>
              </p:cNvPr>
              <p:cNvSpPr txBox="1"/>
              <p:nvPr/>
            </p:nvSpPr>
            <p:spPr>
              <a:xfrm>
                <a:off x="2578742" y="3216129"/>
                <a:ext cx="1751211" cy="581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5419C-1C1E-3B89-0A14-78270343F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3216129"/>
                <a:ext cx="1751211" cy="581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8F388A-741E-FC03-A829-0F7DA8501BBE}"/>
                  </a:ext>
                </a:extLst>
              </p:cNvPr>
              <p:cNvSpPr txBox="1"/>
              <p:nvPr/>
            </p:nvSpPr>
            <p:spPr>
              <a:xfrm>
                <a:off x="4488277" y="2685835"/>
                <a:ext cx="1925970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8F388A-741E-FC03-A829-0F7DA850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685835"/>
                <a:ext cx="1925970" cy="3495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D301A-8083-F2AF-21AD-8EA363058D98}"/>
                  </a:ext>
                </a:extLst>
              </p:cNvPr>
              <p:cNvSpPr txBox="1"/>
              <p:nvPr/>
            </p:nvSpPr>
            <p:spPr>
              <a:xfrm>
                <a:off x="4488277" y="3332090"/>
                <a:ext cx="1925970" cy="418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D301A-8083-F2AF-21AD-8EA363058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3332090"/>
                <a:ext cx="1925970" cy="4188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C889A9-7334-A1DD-1D71-DB98F660EE57}"/>
                  </a:ext>
                </a:extLst>
              </p:cNvPr>
              <p:cNvSpPr txBox="1"/>
              <p:nvPr/>
            </p:nvSpPr>
            <p:spPr>
              <a:xfrm>
                <a:off x="6633083" y="2685835"/>
                <a:ext cx="1925970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C889A9-7334-A1DD-1D71-DB98F660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83" y="2685835"/>
                <a:ext cx="1925970" cy="349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0495A2-7C3D-F122-9F14-F8DD7BFCF57E}"/>
                  </a:ext>
                </a:extLst>
              </p:cNvPr>
              <p:cNvSpPr txBox="1"/>
              <p:nvPr/>
            </p:nvSpPr>
            <p:spPr>
              <a:xfrm>
                <a:off x="6633083" y="3390085"/>
                <a:ext cx="1925970" cy="34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0495A2-7C3D-F122-9F14-F8DD7BFCF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83" y="3390085"/>
                <a:ext cx="1925970" cy="3477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01ED8F9-7CEC-4056-D00F-6E865F7D5903}"/>
              </a:ext>
            </a:extLst>
          </p:cNvPr>
          <p:cNvSpPr/>
          <p:nvPr/>
        </p:nvSpPr>
        <p:spPr>
          <a:xfrm>
            <a:off x="6692142" y="383721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BB6F93-F2B9-6253-CD2D-63D9AC33E2E4}"/>
                  </a:ext>
                </a:extLst>
              </p:cNvPr>
              <p:cNvSpPr txBox="1"/>
              <p:nvPr/>
            </p:nvSpPr>
            <p:spPr>
              <a:xfrm>
                <a:off x="6304334" y="4166320"/>
                <a:ext cx="1050678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BB6F93-F2B9-6253-CD2D-63D9AC33E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334" y="4166320"/>
                <a:ext cx="1050678" cy="3429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D8BAF71-57B3-94AF-D918-B4D38459F13B}"/>
              </a:ext>
            </a:extLst>
          </p:cNvPr>
          <p:cNvSpPr/>
          <p:nvPr/>
        </p:nvSpPr>
        <p:spPr>
          <a:xfrm>
            <a:off x="2627981" y="383721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25AB40-EBED-4F67-62CC-2F5F17D84EF7}"/>
                  </a:ext>
                </a:extLst>
              </p:cNvPr>
              <p:cNvSpPr txBox="1"/>
              <p:nvPr/>
            </p:nvSpPr>
            <p:spPr>
              <a:xfrm>
                <a:off x="2479596" y="4217520"/>
                <a:ext cx="2226875" cy="583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such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25AB40-EBED-4F67-62CC-2F5F17D84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596" y="4217520"/>
                <a:ext cx="2226875" cy="583558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39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6C78-2297-0800-A5AB-FB0A00EB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F6CAFC-BD34-CFFA-F906-F2A83DD7031A}"/>
                  </a:ext>
                </a:extLst>
              </p:cNvPr>
              <p:cNvSpPr/>
              <p:nvPr/>
            </p:nvSpPr>
            <p:spPr>
              <a:xfrm>
                <a:off x="1073272" y="1700755"/>
                <a:ext cx="4442714" cy="172824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𝐌𝐞𝐫𝐠𝐞𝐒𝐨𝐫𝐭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dirty="0"/>
                  <a:t>, do the following steps.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𝐌𝐞𝐫𝐠𝐞𝐒𝐨𝐫𝐭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1..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𝐌𝐞𝐫𝐠𝐞𝐒𝐨𝐫𝐭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“Merge” the two sorted arrays.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F6CAFC-BD34-CFFA-F906-F2A83DD70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72" y="1700755"/>
                <a:ext cx="4442714" cy="1728245"/>
              </a:xfrm>
              <a:prstGeom prst="roundRect">
                <a:avLst/>
              </a:prstGeom>
              <a:blipFill>
                <a:blip r:embed="rId2"/>
                <a:stretch>
                  <a:fillRect b="-24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4BD247-930B-15BE-81E4-76D0A62FA530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6B396-32A8-02D2-234B-9F79DD95FB10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(Merge sort): </a:t>
            </a:r>
            <a:r>
              <a:rPr lang="en-SG" sz="2000" dirty="0">
                <a:hlinkClick r:id="rId3"/>
              </a:rPr>
              <a:t>https://visualgo.net/en/sorting?mode=Merge</a:t>
            </a:r>
            <a:endParaRPr lang="en-SG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EBFA0-3FA9-A0B9-A2EC-24355AA11EE5}"/>
              </a:ext>
            </a:extLst>
          </p:cNvPr>
          <p:cNvCxnSpPr>
            <a:cxnSpLocks/>
          </p:cNvCxnSpPr>
          <p:nvPr/>
        </p:nvCxnSpPr>
        <p:spPr>
          <a:xfrm flipH="1">
            <a:off x="5032669" y="2583180"/>
            <a:ext cx="8208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BF5E9C-0A2E-CC02-0113-2C50F78610BF}"/>
              </a:ext>
            </a:extLst>
          </p:cNvPr>
          <p:cNvCxnSpPr>
            <a:cxnSpLocks/>
          </p:cNvCxnSpPr>
          <p:nvPr/>
        </p:nvCxnSpPr>
        <p:spPr>
          <a:xfrm flipH="1">
            <a:off x="5285678" y="2903220"/>
            <a:ext cx="56787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40E0F0-3EBA-A3DC-5064-A06DCA19F375}"/>
              </a:ext>
            </a:extLst>
          </p:cNvPr>
          <p:cNvCxnSpPr>
            <a:cxnSpLocks/>
          </p:cNvCxnSpPr>
          <p:nvPr/>
        </p:nvCxnSpPr>
        <p:spPr>
          <a:xfrm>
            <a:off x="788792" y="1973069"/>
            <a:ext cx="4013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049D98-566A-A592-3BC5-1AF87CED3D3A}"/>
                  </a:ext>
                </a:extLst>
              </p:cNvPr>
              <p:cNvSpPr txBox="1"/>
              <p:nvPr/>
            </p:nvSpPr>
            <p:spPr>
              <a:xfrm>
                <a:off x="74591" y="1770775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049D98-566A-A592-3BC5-1AF87CED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1" y="1770775"/>
                <a:ext cx="7797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989DE5-5EFA-CFEA-6568-C40B8148433F}"/>
                  </a:ext>
                </a:extLst>
              </p:cNvPr>
              <p:cNvSpPr txBox="1"/>
              <p:nvPr/>
            </p:nvSpPr>
            <p:spPr>
              <a:xfrm>
                <a:off x="5821856" y="2742225"/>
                <a:ext cx="9650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989DE5-5EFA-CFEA-6568-C40B81484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56" y="2742225"/>
                <a:ext cx="9650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F7D5E6-AC2A-785E-6AA4-EE390B496724}"/>
                  </a:ext>
                </a:extLst>
              </p:cNvPr>
              <p:cNvSpPr txBox="1"/>
              <p:nvPr/>
            </p:nvSpPr>
            <p:spPr>
              <a:xfrm>
                <a:off x="5821856" y="2407524"/>
                <a:ext cx="9650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F7D5E6-AC2A-785E-6AA4-EE390B496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56" y="2407524"/>
                <a:ext cx="965023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FC09B7-ACF4-1B5C-9F6B-FC3C793E5E2E}"/>
                  </a:ext>
                </a:extLst>
              </p:cNvPr>
              <p:cNvSpPr txBox="1"/>
              <p:nvPr/>
            </p:nvSpPr>
            <p:spPr>
              <a:xfrm>
                <a:off x="7257511" y="2564877"/>
                <a:ext cx="4934489" cy="1538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Here we approximate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SG" sz="2000" dirty="0"/>
                  <a:t>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SG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This is slightly sloppy.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As we will later discuss, removing floors and ceilings does not affect the asymptotic complexity in most of the cases.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FC09B7-ACF4-1B5C-9F6B-FC3C793E5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511" y="2564877"/>
                <a:ext cx="4934489" cy="1538883"/>
              </a:xfrm>
              <a:prstGeom prst="rect">
                <a:avLst/>
              </a:prstGeom>
              <a:blipFill>
                <a:blip r:embed="rId7"/>
                <a:stretch>
                  <a:fillRect l="-3214" t="-5159" r="-1978" b="-912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B5132-535A-47FD-16DE-A2FE5C76C6CE}"/>
              </a:ext>
            </a:extLst>
          </p:cNvPr>
          <p:cNvCxnSpPr>
            <a:cxnSpLocks/>
          </p:cNvCxnSpPr>
          <p:nvPr/>
        </p:nvCxnSpPr>
        <p:spPr>
          <a:xfrm flipH="1">
            <a:off x="5032669" y="2282238"/>
            <a:ext cx="8208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C88694-5829-A246-5F7D-5FEF1DEF39B2}"/>
                  </a:ext>
                </a:extLst>
              </p:cNvPr>
              <p:cNvSpPr txBox="1"/>
              <p:nvPr/>
            </p:nvSpPr>
            <p:spPr>
              <a:xfrm>
                <a:off x="6034147" y="2072821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C88694-5829-A246-5F7D-5FEF1DEF3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47" y="2072821"/>
                <a:ext cx="7797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EC113AF5-FB34-173F-9109-03AE21857BAB}"/>
              </a:ext>
            </a:extLst>
          </p:cNvPr>
          <p:cNvSpPr/>
          <p:nvPr/>
        </p:nvSpPr>
        <p:spPr>
          <a:xfrm rot="10800000">
            <a:off x="6731403" y="2442153"/>
            <a:ext cx="455554" cy="634775"/>
          </a:xfrm>
          <a:prstGeom prst="leftBrace">
            <a:avLst>
              <a:gd name="adj1" fmla="val 8333"/>
              <a:gd name="adj2" fmla="val 585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51704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610B581-DEC6-4EA6-2E0D-33789183B1BD}"/>
              </a:ext>
            </a:extLst>
          </p:cNvPr>
          <p:cNvSpPr/>
          <p:nvPr/>
        </p:nvSpPr>
        <p:spPr>
          <a:xfrm>
            <a:off x="135712" y="1412241"/>
            <a:ext cx="2343884" cy="371856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B34EC1-09E9-82CD-6EB6-88F8DCAD3B93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DB34EC1-09E9-82CD-6EB6-88F8DCAD3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F02FCD-2628-3025-39CC-FC084C2350FB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FF02FCD-2628-3025-39CC-FC084C23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262BFD-A143-55B4-73B0-E8387DB237BC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7262BFD-A143-55B4-73B0-E8387DB23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1: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99" y="169187"/>
                <a:ext cx="4172672" cy="527071"/>
              </a:xfrm>
              <a:prstGeom prst="roundRect">
                <a:avLst/>
              </a:prstGeom>
              <a:blipFill>
                <a:blip r:embed="rId5"/>
                <a:stretch>
                  <a:fillRect l="-728" r="-437" b="-68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169261" cy="404983"/>
              </a:xfrm>
              <a:prstGeom prst="rect">
                <a:avLst/>
              </a:prstGeom>
              <a:blipFill>
                <a:blip r:embed="rId6"/>
                <a:stretch>
                  <a:fillRect l="-2247" t="-3030" b="-212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130ED48D-F6C7-FB65-4D22-57A18177B4DB}"/>
              </a:ext>
            </a:extLst>
          </p:cNvPr>
          <p:cNvSpPr txBox="1"/>
          <p:nvPr/>
        </p:nvSpPr>
        <p:spPr>
          <a:xfrm>
            <a:off x="139641" y="1492847"/>
            <a:ext cx="4402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8879A3-8464-F3EC-E5D4-743FADD70AF5}"/>
                  </a:ext>
                </a:extLst>
              </p:cNvPr>
              <p:cNvSpPr txBox="1"/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28879A3-8464-F3EC-E5D4-743FADD70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4A2790-183B-8399-A64E-CE66E67CCBF5}"/>
                  </a:ext>
                </a:extLst>
              </p:cNvPr>
              <p:cNvSpPr txBox="1"/>
              <p:nvPr/>
            </p:nvSpPr>
            <p:spPr>
              <a:xfrm>
                <a:off x="90775" y="5606226"/>
                <a:ext cx="2343884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Just need to show that this part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4A2790-183B-8399-A64E-CE66E67CC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" y="5606226"/>
                <a:ext cx="2343884" cy="681982"/>
              </a:xfrm>
              <a:prstGeom prst="rect">
                <a:avLst/>
              </a:prstGeom>
              <a:blipFill>
                <a:blip r:embed="rId8"/>
                <a:stretch>
                  <a:fillRect l="-2344" t="-5357" r="-2083" b="-116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962633FC-4245-BC05-4237-300BD535004C}"/>
              </a:ext>
            </a:extLst>
          </p:cNvPr>
          <p:cNvSpPr/>
          <p:nvPr/>
        </p:nvSpPr>
        <p:spPr>
          <a:xfrm>
            <a:off x="1214629" y="527433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DFD294-ECB5-1822-7DBE-512604B618EA}"/>
                  </a:ext>
                </a:extLst>
              </p:cNvPr>
              <p:cNvSpPr txBox="1"/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DFD294-ECB5-1822-7DBE-512604B61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blipFill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Left Brace 55">
            <a:extLst>
              <a:ext uri="{FF2B5EF4-FFF2-40B4-BE49-F238E27FC236}">
                <a16:creationId xmlns:a16="http://schemas.microsoft.com/office/drawing/2014/main" id="{0A547C87-E69D-12F0-9BF4-87574197042C}"/>
              </a:ext>
            </a:extLst>
          </p:cNvPr>
          <p:cNvSpPr/>
          <p:nvPr/>
        </p:nvSpPr>
        <p:spPr>
          <a:xfrm rot="10800000" flipH="1">
            <a:off x="1329660" y="1883178"/>
            <a:ext cx="202437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0D4160-F550-6A49-56E7-4A95D23C83C3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30D4160-F550-6A49-56E7-4A95D23C8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1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93A04C-9554-2E35-E32F-6F4EC22060FA}"/>
                  </a:ext>
                </a:extLst>
              </p:cNvPr>
              <p:cNvSpPr txBox="1"/>
              <p:nvPr/>
            </p:nvSpPr>
            <p:spPr>
              <a:xfrm>
                <a:off x="2578742" y="1941608"/>
                <a:ext cx="621363" cy="34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93A04C-9554-2E35-E32F-6F4EC2206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1941608"/>
                <a:ext cx="621363" cy="347788"/>
              </a:xfrm>
              <a:prstGeom prst="rect">
                <a:avLst/>
              </a:prstGeom>
              <a:blipFill>
                <a:blip r:embed="rId11"/>
                <a:stretch>
                  <a:fillRect r="-352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CA0AD-B959-92C1-088A-7DD38350C58F}"/>
                  </a:ext>
                </a:extLst>
              </p:cNvPr>
              <p:cNvSpPr txBox="1"/>
              <p:nvPr/>
            </p:nvSpPr>
            <p:spPr>
              <a:xfrm>
                <a:off x="2578742" y="2527657"/>
                <a:ext cx="1751211" cy="581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CA0AD-B959-92C1-088A-7DD38350C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2527657"/>
                <a:ext cx="1751211" cy="581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5419C-1C1E-3B89-0A14-78270343FCBE}"/>
                  </a:ext>
                </a:extLst>
              </p:cNvPr>
              <p:cNvSpPr txBox="1"/>
              <p:nvPr/>
            </p:nvSpPr>
            <p:spPr>
              <a:xfrm>
                <a:off x="2578742" y="3216129"/>
                <a:ext cx="1751211" cy="5815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5419C-1C1E-3B89-0A14-78270343F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742" y="3216129"/>
                <a:ext cx="1751211" cy="5815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8F388A-741E-FC03-A829-0F7DA8501BBE}"/>
                  </a:ext>
                </a:extLst>
              </p:cNvPr>
              <p:cNvSpPr txBox="1"/>
              <p:nvPr/>
            </p:nvSpPr>
            <p:spPr>
              <a:xfrm>
                <a:off x="4488277" y="2685835"/>
                <a:ext cx="1925970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8F388A-741E-FC03-A829-0F7DA850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685835"/>
                <a:ext cx="1925970" cy="3495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D301A-8083-F2AF-21AD-8EA363058D98}"/>
                  </a:ext>
                </a:extLst>
              </p:cNvPr>
              <p:cNvSpPr txBox="1"/>
              <p:nvPr/>
            </p:nvSpPr>
            <p:spPr>
              <a:xfrm>
                <a:off x="4488277" y="3332090"/>
                <a:ext cx="1925970" cy="418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8D301A-8083-F2AF-21AD-8EA363058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3332090"/>
                <a:ext cx="1925970" cy="4188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C889A9-7334-A1DD-1D71-DB98F660EE57}"/>
                  </a:ext>
                </a:extLst>
              </p:cNvPr>
              <p:cNvSpPr txBox="1"/>
              <p:nvPr/>
            </p:nvSpPr>
            <p:spPr>
              <a:xfrm>
                <a:off x="6633083" y="2685835"/>
                <a:ext cx="1925970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C889A9-7334-A1DD-1D71-DB98F660E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83" y="2685835"/>
                <a:ext cx="1925970" cy="349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0495A2-7C3D-F122-9F14-F8DD7BFCF57E}"/>
                  </a:ext>
                </a:extLst>
              </p:cNvPr>
              <p:cNvSpPr txBox="1"/>
              <p:nvPr/>
            </p:nvSpPr>
            <p:spPr>
              <a:xfrm>
                <a:off x="6633083" y="3390085"/>
                <a:ext cx="1925970" cy="34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0495A2-7C3D-F122-9F14-F8DD7BFCF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083" y="3390085"/>
                <a:ext cx="1925970" cy="3477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01ED8F9-7CEC-4056-D00F-6E865F7D5903}"/>
              </a:ext>
            </a:extLst>
          </p:cNvPr>
          <p:cNvSpPr/>
          <p:nvPr/>
        </p:nvSpPr>
        <p:spPr>
          <a:xfrm>
            <a:off x="6692142" y="383721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BB6F93-F2B9-6253-CD2D-63D9AC33E2E4}"/>
                  </a:ext>
                </a:extLst>
              </p:cNvPr>
              <p:cNvSpPr txBox="1"/>
              <p:nvPr/>
            </p:nvSpPr>
            <p:spPr>
              <a:xfrm>
                <a:off x="6304334" y="4166320"/>
                <a:ext cx="1050678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BB6F93-F2B9-6253-CD2D-63D9AC33E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334" y="4166320"/>
                <a:ext cx="1050678" cy="3429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D8BAF71-57B3-94AF-D918-B4D38459F13B}"/>
              </a:ext>
            </a:extLst>
          </p:cNvPr>
          <p:cNvSpPr/>
          <p:nvPr/>
        </p:nvSpPr>
        <p:spPr>
          <a:xfrm>
            <a:off x="2627981" y="3837217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25AB40-EBED-4F67-62CC-2F5F17D84EF7}"/>
                  </a:ext>
                </a:extLst>
              </p:cNvPr>
              <p:cNvSpPr txBox="1"/>
              <p:nvPr/>
            </p:nvSpPr>
            <p:spPr>
              <a:xfrm>
                <a:off x="2479596" y="4217520"/>
                <a:ext cx="2226875" cy="583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such</m:t>
                      </m:r>
                      <m: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</m:oMath>
                  </m:oMathPara>
                </a14:m>
                <a:endParaRPr lang="en-SG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25AB40-EBED-4F67-62CC-2F5F17D84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596" y="4217520"/>
                <a:ext cx="2226875" cy="583558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95DE724-E3FF-748B-BB29-F9FD839A6A27}"/>
                  </a:ext>
                </a:extLst>
              </p:cNvPr>
              <p:cNvSpPr/>
              <p:nvPr/>
            </p:nvSpPr>
            <p:spPr>
              <a:xfrm>
                <a:off x="3200105" y="5182880"/>
                <a:ext cx="8491383" cy="72655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Overall cost: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195DE724-E3FF-748B-BB29-F9FD839A6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05" y="5182880"/>
                <a:ext cx="8491383" cy="726555"/>
              </a:xfrm>
              <a:prstGeom prst="roundRect">
                <a:avLst/>
              </a:prstGeom>
              <a:blipFill>
                <a:blip r:embed="rId20"/>
                <a:stretch>
                  <a:fillRect l="-287" t="-24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29A8347D-6B2A-675A-43D3-B4CFB075428F}"/>
              </a:ext>
            </a:extLst>
          </p:cNvPr>
          <p:cNvSpPr/>
          <p:nvPr/>
        </p:nvSpPr>
        <p:spPr>
          <a:xfrm rot="5400000" flipH="1">
            <a:off x="5187958" y="5153062"/>
            <a:ext cx="202437" cy="1918447"/>
          </a:xfrm>
          <a:prstGeom prst="leftBrace">
            <a:avLst>
              <a:gd name="adj1" fmla="val 8333"/>
              <a:gd name="adj2" fmla="val 50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599FBA-5B1B-C518-272B-3415322A0AEF}"/>
                  </a:ext>
                </a:extLst>
              </p:cNvPr>
              <p:cNvSpPr txBox="1"/>
              <p:nvPr/>
            </p:nvSpPr>
            <p:spPr>
              <a:xfrm>
                <a:off x="4638050" y="6197876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terms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599FBA-5B1B-C518-272B-3415322A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050" y="6197876"/>
                <a:ext cx="1302251" cy="338554"/>
              </a:xfrm>
              <a:prstGeom prst="rect">
                <a:avLst/>
              </a:prstGeom>
              <a:blipFill>
                <a:blip r:embed="rId21"/>
                <a:stretch>
                  <a:fillRect l="-469"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93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E196CB-5951-B73B-D45F-ED4F5079F2FC}"/>
              </a:ext>
            </a:extLst>
          </p:cNvPr>
          <p:cNvSpPr/>
          <p:nvPr/>
        </p:nvSpPr>
        <p:spPr>
          <a:xfrm>
            <a:off x="2497913" y="4590032"/>
            <a:ext cx="8147885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7A334-1370-43A6-1FD7-4F179C5D24B6}"/>
              </a:ext>
            </a:extLst>
          </p:cNvPr>
          <p:cNvSpPr/>
          <p:nvPr/>
        </p:nvSpPr>
        <p:spPr>
          <a:xfrm>
            <a:off x="2497913" y="3468815"/>
            <a:ext cx="8147886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1FDA3-A799-14BC-F3CB-8D19CE81B4C2}"/>
              </a:ext>
            </a:extLst>
          </p:cNvPr>
          <p:cNvSpPr/>
          <p:nvPr/>
        </p:nvSpPr>
        <p:spPr>
          <a:xfrm>
            <a:off x="2497913" y="2772186"/>
            <a:ext cx="8147886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FABB3-0890-ABB0-8593-1A0ABD6516DC}"/>
              </a:ext>
            </a:extLst>
          </p:cNvPr>
          <p:cNvSpPr/>
          <p:nvPr/>
        </p:nvSpPr>
        <p:spPr>
          <a:xfrm>
            <a:off x="2497913" y="2030970"/>
            <a:ext cx="8147886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494E4-8FEE-6C91-5AE8-49555F0B3A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540986" y="2286935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/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8FF96-6EB5-4399-FBAB-36014335CFC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22691" y="2286935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/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/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CD9955-8CFD-C3BB-6C68-D161205C0D85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519450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871EE-BBBF-F071-4350-52B7CCA1FC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540986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/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/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38999A-3099-5459-ABFF-5DBBA50EB42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7646679" y="3024389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90888-9A95-0D25-6435-E2ECC567657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665763" y="3024389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/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/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0BD154-72D1-46A6-65E8-C9BDCD3BACE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519450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FA9D4-44F7-2DBC-7925-23116B46BEF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304129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/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/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/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/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/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/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/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/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/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/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/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/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/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/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/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/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/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/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94AFC-9AB0-7004-FD56-57613386E31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6252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BD1AA3-74A3-ED8E-0CFF-ECDF743647A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5084364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/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/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F88D95-8760-077E-AE1F-BD7DDCE9383E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7646679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D820CC-D0F0-EF35-CF99-6238C84D871E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716852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/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/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1F5B82-FE16-F28B-E9F6-2858B90A328D}"/>
              </a:ext>
            </a:extLst>
          </p:cNvPr>
          <p:cNvCxnSpPr>
            <a:cxnSpLocks/>
            <a:stCxn id="19" idx="2"/>
            <a:endCxn id="50" idx="0"/>
          </p:cNvCxnSpPr>
          <p:nvPr/>
        </p:nvCxnSpPr>
        <p:spPr>
          <a:xfrm>
            <a:off x="968975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DD39CE-550C-511C-5DE9-4E1DDF8B958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flipH="1">
            <a:off x="9211593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/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/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/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blipFill>
                <a:blip r:embed="rId3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5449A9F4-CF09-FA1C-F3B0-B0BFFABD10CD}"/>
              </a:ext>
            </a:extLst>
          </p:cNvPr>
          <p:cNvSpPr/>
          <p:nvPr/>
        </p:nvSpPr>
        <p:spPr>
          <a:xfrm rot="16200000">
            <a:off x="6470575" y="1452643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/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blipFill>
                <a:blip r:embed="rId32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2A64E667-28BC-78E8-B1E6-FF62B6FA3D84}"/>
              </a:ext>
            </a:extLst>
          </p:cNvPr>
          <p:cNvSpPr/>
          <p:nvPr/>
        </p:nvSpPr>
        <p:spPr>
          <a:xfrm rot="10800000">
            <a:off x="10667062" y="1883178"/>
            <a:ext cx="233615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517771" y="217963"/>
                <a:ext cx="4575356" cy="47829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771" y="217963"/>
                <a:ext cx="4575356" cy="478295"/>
              </a:xfrm>
              <a:prstGeom prst="roundRect">
                <a:avLst/>
              </a:prstGeom>
              <a:blipFill>
                <a:blip r:embed="rId33"/>
                <a:stretch>
                  <a:fillRect l="-664" r="-93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957453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957453" cy="681982"/>
              </a:xfrm>
              <a:prstGeom prst="rect">
                <a:avLst/>
              </a:prstGeom>
              <a:blipFill>
                <a:blip r:embed="rId34"/>
                <a:stretch>
                  <a:fillRect l="-1649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29131AF5-BF58-9FB6-24B8-AB57DEA444F8}"/>
              </a:ext>
            </a:extLst>
          </p:cNvPr>
          <p:cNvSpPr/>
          <p:nvPr/>
        </p:nvSpPr>
        <p:spPr>
          <a:xfrm rot="5400000">
            <a:off x="6228999" y="1665242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/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027106B9-E2F0-052E-28F9-97A313011FBB}"/>
              </a:ext>
            </a:extLst>
          </p:cNvPr>
          <p:cNvSpPr/>
          <p:nvPr/>
        </p:nvSpPr>
        <p:spPr>
          <a:xfrm rot="5400000">
            <a:off x="8296606" y="2409803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/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>
            <a:extLst>
              <a:ext uri="{FF2B5EF4-FFF2-40B4-BE49-F238E27FC236}">
                <a16:creationId xmlns:a16="http://schemas.microsoft.com/office/drawing/2014/main" id="{4A544420-E66A-9E2F-8EE7-E2377E49823B}"/>
              </a:ext>
            </a:extLst>
          </p:cNvPr>
          <p:cNvSpPr/>
          <p:nvPr/>
        </p:nvSpPr>
        <p:spPr>
          <a:xfrm rot="5400000">
            <a:off x="4140582" y="240980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/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12A91FFE-714F-DF32-F2B4-8128487BF587}"/>
              </a:ext>
            </a:extLst>
          </p:cNvPr>
          <p:cNvSpPr/>
          <p:nvPr/>
        </p:nvSpPr>
        <p:spPr>
          <a:xfrm rot="5400000">
            <a:off x="3146736" y="310797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/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>
            <a:extLst>
              <a:ext uri="{FF2B5EF4-FFF2-40B4-BE49-F238E27FC236}">
                <a16:creationId xmlns:a16="http://schemas.microsoft.com/office/drawing/2014/main" id="{D2E3041E-4D74-A586-A198-D1E35E9D8E70}"/>
              </a:ext>
            </a:extLst>
          </p:cNvPr>
          <p:cNvSpPr/>
          <p:nvPr/>
        </p:nvSpPr>
        <p:spPr>
          <a:xfrm rot="5400000">
            <a:off x="5194149" y="3107975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/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18AFA566-5264-14C0-504F-838EDA9B90A3}"/>
              </a:ext>
            </a:extLst>
          </p:cNvPr>
          <p:cNvSpPr/>
          <p:nvPr/>
        </p:nvSpPr>
        <p:spPr>
          <a:xfrm rot="5400000">
            <a:off x="7271895" y="3107976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/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07C0A452-A700-34E0-ADCE-139A38EEFCC0}"/>
              </a:ext>
            </a:extLst>
          </p:cNvPr>
          <p:cNvSpPr/>
          <p:nvPr/>
        </p:nvSpPr>
        <p:spPr>
          <a:xfrm rot="5400000">
            <a:off x="9319236" y="3107977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/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7132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E196CB-5951-B73B-D45F-ED4F5079F2FC}"/>
              </a:ext>
            </a:extLst>
          </p:cNvPr>
          <p:cNvSpPr/>
          <p:nvPr/>
        </p:nvSpPr>
        <p:spPr>
          <a:xfrm>
            <a:off x="2497913" y="4590032"/>
            <a:ext cx="8147885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7A334-1370-43A6-1FD7-4F179C5D24B6}"/>
              </a:ext>
            </a:extLst>
          </p:cNvPr>
          <p:cNvSpPr/>
          <p:nvPr/>
        </p:nvSpPr>
        <p:spPr>
          <a:xfrm>
            <a:off x="2497913" y="3468815"/>
            <a:ext cx="8147886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1FDA3-A799-14BC-F3CB-8D19CE81B4C2}"/>
              </a:ext>
            </a:extLst>
          </p:cNvPr>
          <p:cNvSpPr/>
          <p:nvPr/>
        </p:nvSpPr>
        <p:spPr>
          <a:xfrm>
            <a:off x="2497913" y="2772186"/>
            <a:ext cx="8147886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FABB3-0890-ABB0-8593-1A0ABD6516DC}"/>
              </a:ext>
            </a:extLst>
          </p:cNvPr>
          <p:cNvSpPr/>
          <p:nvPr/>
        </p:nvSpPr>
        <p:spPr>
          <a:xfrm>
            <a:off x="2497913" y="2030970"/>
            <a:ext cx="8147886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494E4-8FEE-6C91-5AE8-49555F0B3A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540986" y="2286935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/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8FF96-6EB5-4399-FBAB-36014335CFC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22691" y="2286935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/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/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CD9955-8CFD-C3BB-6C68-D161205C0D85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519450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871EE-BBBF-F071-4350-52B7CCA1FC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540986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/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/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38999A-3099-5459-ABFF-5DBBA50EB42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7646679" y="3024389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90888-9A95-0D25-6435-E2ECC567657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665763" y="3024389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/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/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0BD154-72D1-46A6-65E8-C9BDCD3BACE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519450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FA9D4-44F7-2DBC-7925-23116B46BEF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304129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/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/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/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/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/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/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/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/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/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/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/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/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/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/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/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/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/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/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94AFC-9AB0-7004-FD56-57613386E31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6252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BD1AA3-74A3-ED8E-0CFF-ECDF743647A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5084364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/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/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F88D95-8760-077E-AE1F-BD7DDCE9383E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7646679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D820CC-D0F0-EF35-CF99-6238C84D871E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716852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/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/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1F5B82-FE16-F28B-E9F6-2858B90A328D}"/>
              </a:ext>
            </a:extLst>
          </p:cNvPr>
          <p:cNvCxnSpPr>
            <a:cxnSpLocks/>
            <a:stCxn id="19" idx="2"/>
            <a:endCxn id="50" idx="0"/>
          </p:cNvCxnSpPr>
          <p:nvPr/>
        </p:nvCxnSpPr>
        <p:spPr>
          <a:xfrm>
            <a:off x="968975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DD39CE-550C-511C-5DE9-4E1DDF8B958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flipH="1">
            <a:off x="9211593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/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/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/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blipFill>
                <a:blip r:embed="rId3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5449A9F4-CF09-FA1C-F3B0-B0BFFABD10CD}"/>
              </a:ext>
            </a:extLst>
          </p:cNvPr>
          <p:cNvSpPr/>
          <p:nvPr/>
        </p:nvSpPr>
        <p:spPr>
          <a:xfrm rot="16200000">
            <a:off x="6470575" y="1452643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/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blipFill>
                <a:blip r:embed="rId32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2A64E667-28BC-78E8-B1E6-FF62B6FA3D84}"/>
              </a:ext>
            </a:extLst>
          </p:cNvPr>
          <p:cNvSpPr/>
          <p:nvPr/>
        </p:nvSpPr>
        <p:spPr>
          <a:xfrm rot="10800000">
            <a:off x="10667062" y="1883178"/>
            <a:ext cx="233615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517771" y="217963"/>
                <a:ext cx="4575356" cy="47829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2: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771" y="217963"/>
                <a:ext cx="4575356" cy="478295"/>
              </a:xfrm>
              <a:prstGeom prst="roundRect">
                <a:avLst/>
              </a:prstGeom>
              <a:blipFill>
                <a:blip r:embed="rId33"/>
                <a:stretch>
                  <a:fillRect l="-664" r="-93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957453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957453" cy="681982"/>
              </a:xfrm>
              <a:prstGeom prst="rect">
                <a:avLst/>
              </a:prstGeom>
              <a:blipFill>
                <a:blip r:embed="rId34"/>
                <a:stretch>
                  <a:fillRect l="-1649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29131AF5-BF58-9FB6-24B8-AB57DEA444F8}"/>
              </a:ext>
            </a:extLst>
          </p:cNvPr>
          <p:cNvSpPr/>
          <p:nvPr/>
        </p:nvSpPr>
        <p:spPr>
          <a:xfrm rot="5400000">
            <a:off x="6228999" y="1665242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/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027106B9-E2F0-052E-28F9-97A313011FBB}"/>
              </a:ext>
            </a:extLst>
          </p:cNvPr>
          <p:cNvSpPr/>
          <p:nvPr/>
        </p:nvSpPr>
        <p:spPr>
          <a:xfrm rot="5400000">
            <a:off x="8296606" y="2409803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/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>
            <a:extLst>
              <a:ext uri="{FF2B5EF4-FFF2-40B4-BE49-F238E27FC236}">
                <a16:creationId xmlns:a16="http://schemas.microsoft.com/office/drawing/2014/main" id="{4A544420-E66A-9E2F-8EE7-E2377E49823B}"/>
              </a:ext>
            </a:extLst>
          </p:cNvPr>
          <p:cNvSpPr/>
          <p:nvPr/>
        </p:nvSpPr>
        <p:spPr>
          <a:xfrm rot="5400000">
            <a:off x="4140582" y="240980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/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12A91FFE-714F-DF32-F2B4-8128487BF587}"/>
              </a:ext>
            </a:extLst>
          </p:cNvPr>
          <p:cNvSpPr/>
          <p:nvPr/>
        </p:nvSpPr>
        <p:spPr>
          <a:xfrm rot="5400000">
            <a:off x="3146736" y="310797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/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>
            <a:extLst>
              <a:ext uri="{FF2B5EF4-FFF2-40B4-BE49-F238E27FC236}">
                <a16:creationId xmlns:a16="http://schemas.microsoft.com/office/drawing/2014/main" id="{D2E3041E-4D74-A586-A198-D1E35E9D8E70}"/>
              </a:ext>
            </a:extLst>
          </p:cNvPr>
          <p:cNvSpPr/>
          <p:nvPr/>
        </p:nvSpPr>
        <p:spPr>
          <a:xfrm rot="5400000">
            <a:off x="5194149" y="3107975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/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18AFA566-5264-14C0-504F-838EDA9B90A3}"/>
              </a:ext>
            </a:extLst>
          </p:cNvPr>
          <p:cNvSpPr/>
          <p:nvPr/>
        </p:nvSpPr>
        <p:spPr>
          <a:xfrm rot="5400000">
            <a:off x="7271895" y="3107976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/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07C0A452-A700-34E0-ADCE-139A38EEFCC0}"/>
              </a:ext>
            </a:extLst>
          </p:cNvPr>
          <p:cNvSpPr/>
          <p:nvPr/>
        </p:nvSpPr>
        <p:spPr>
          <a:xfrm rot="5400000">
            <a:off x="9319236" y="3107977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/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F63BDB-DB24-6429-F563-B0898F18C268}"/>
              </a:ext>
            </a:extLst>
          </p:cNvPr>
          <p:cNvSpPr/>
          <p:nvPr/>
        </p:nvSpPr>
        <p:spPr>
          <a:xfrm>
            <a:off x="2366682" y="5274333"/>
            <a:ext cx="8416346" cy="1303385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33E2D-6337-9FE7-D934-E70090FCF078}"/>
                  </a:ext>
                </a:extLst>
              </p:cNvPr>
              <p:cNvSpPr txBox="1"/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Solving the base cases: </a:t>
                </a:r>
                <a:r>
                  <a:rPr lang="en-US" sz="1800" dirty="0"/>
                  <a:t>The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33E2D-6337-9FE7-D934-E70090FCF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blipFill>
                <a:blip r:embed="rId41"/>
                <a:stretch>
                  <a:fillRect l="-1072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3943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1E196CB-5951-B73B-D45F-ED4F5079F2FC}"/>
              </a:ext>
            </a:extLst>
          </p:cNvPr>
          <p:cNvSpPr/>
          <p:nvPr/>
        </p:nvSpPr>
        <p:spPr>
          <a:xfrm>
            <a:off x="2497913" y="4590032"/>
            <a:ext cx="8147885" cy="174349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7A334-1370-43A6-1FD7-4F179C5D24B6}"/>
              </a:ext>
            </a:extLst>
          </p:cNvPr>
          <p:cNvSpPr/>
          <p:nvPr/>
        </p:nvSpPr>
        <p:spPr>
          <a:xfrm>
            <a:off x="2497913" y="3468815"/>
            <a:ext cx="8147886" cy="174349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F1FDA3-A799-14BC-F3CB-8D19CE81B4C2}"/>
              </a:ext>
            </a:extLst>
          </p:cNvPr>
          <p:cNvSpPr/>
          <p:nvPr/>
        </p:nvSpPr>
        <p:spPr>
          <a:xfrm>
            <a:off x="2497913" y="2772186"/>
            <a:ext cx="8147886" cy="174349"/>
          </a:xfrm>
          <a:prstGeom prst="roundRect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2FABB3-0890-ABB0-8593-1A0ABD6516DC}"/>
              </a:ext>
            </a:extLst>
          </p:cNvPr>
          <p:cNvSpPr/>
          <p:nvPr/>
        </p:nvSpPr>
        <p:spPr>
          <a:xfrm>
            <a:off x="2497913" y="2030970"/>
            <a:ext cx="8147886" cy="174349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2494E4-8FEE-6C91-5AE8-49555F0B3A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4540986" y="2286935"/>
            <a:ext cx="2081705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/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617540-FCF6-390A-5D38-8845744B3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009" y="1948381"/>
                <a:ext cx="621363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68FF96-6EB5-4399-FBAB-36014335CFC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6622691" y="2286935"/>
            <a:ext cx="2043072" cy="3989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/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38DE85-4CEC-1D89-0825-2261C77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129" y="2685835"/>
                <a:ext cx="1187713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/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D3ECFB-F44C-8F17-8168-FC8DAE76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906" y="2685835"/>
                <a:ext cx="1187713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CD9955-8CFD-C3BB-6C68-D161205C0D85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3519450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8871EE-BBBF-F071-4350-52B7CCA1FC18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540986" y="3024389"/>
            <a:ext cx="1021536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/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06CB55-7E6B-B2DA-E19F-E3AAAC467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593" y="3386713"/>
                <a:ext cx="1187713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/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C5C24-9B3E-1CA7-556C-D778658D1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665" y="3386713"/>
                <a:ext cx="1187713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38999A-3099-5459-ABFF-5DBBA50EB42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7646679" y="3024389"/>
            <a:ext cx="1019084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590888-9A95-0D25-6435-E2ECC5676579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>
            <a:off x="8665763" y="3024389"/>
            <a:ext cx="1023988" cy="3623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/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F0324-8DD5-70E3-CEAF-2C7E5A373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822" y="3386713"/>
                <a:ext cx="118771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/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C162C8-7B52-12F2-AADD-98DB192E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94" y="3386713"/>
                <a:ext cx="1187713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0BD154-72D1-46A6-65E8-C9BDCD3BACE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>
            <a:off x="3519450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5FA9D4-44F7-2DBC-7925-23116B46BEF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304129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/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F5B75F-F969-39CC-378D-20572F9E7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751" y="4460354"/>
                <a:ext cx="11877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/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8B21ABB-D40B-A0C9-4587-1581C967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435" y="4460354"/>
                <a:ext cx="118771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/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BCEFFD-A272-CC06-FA45-72BE9474A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914" y="5239086"/>
                <a:ext cx="54337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/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0504D-F4A4-0326-A3C8-DEE6326A2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072" y="5239086"/>
                <a:ext cx="543378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/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5765A-C8D3-A3A8-F056-96228F5A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0" y="5239086"/>
                <a:ext cx="543378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/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2C40B7-8329-7D42-7C08-DDAB5EC1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08" y="5239086"/>
                <a:ext cx="543378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/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B6A8F6-CB99-B35B-D65E-DAF544AD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986" y="5239086"/>
                <a:ext cx="543378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/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6EBAC-EDD1-D8CD-8292-C26C3736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144" y="5239086"/>
                <a:ext cx="543378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/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9A745E-F452-9443-DE2B-DF3AE62D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22" y="5239086"/>
                <a:ext cx="54337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/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FF44597-E55D-7C27-2528-6E847E930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80" y="5239086"/>
                <a:ext cx="543378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/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0E7E13-9433-3897-5820-AF5E811C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143" y="5239086"/>
                <a:ext cx="543378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/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F53C59-4F1D-8DC5-389F-266524770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301" y="5239086"/>
                <a:ext cx="543378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/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8731279-FCCA-3800-4DB1-69C6CBF3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679" y="5239086"/>
                <a:ext cx="543378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/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5C28A0-4D65-8C68-09CF-F457BD24E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837" y="5239086"/>
                <a:ext cx="543378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/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140A46-C73B-CC30-C5A6-4B7B2F5B9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215" y="5239086"/>
                <a:ext cx="543378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/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217659-48EA-F83C-255F-FAF40A4F1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373" y="5239086"/>
                <a:ext cx="543378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/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2443C0-7056-F912-8D47-E135BC5D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751" y="5239086"/>
                <a:ext cx="543378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/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DB15029-207A-F353-15E6-C728D28A1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909" y="5239086"/>
                <a:ext cx="543378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94AFC-9AB0-7004-FD56-57613386E31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62522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BD1AA3-74A3-ED8E-0CFF-ECDF743647A9}"/>
              </a:ext>
            </a:extLst>
          </p:cNvPr>
          <p:cNvCxnSpPr>
            <a:cxnSpLocks/>
            <a:stCxn id="15" idx="2"/>
            <a:endCxn id="43" idx="0"/>
          </p:cNvCxnSpPr>
          <p:nvPr/>
        </p:nvCxnSpPr>
        <p:spPr>
          <a:xfrm flipH="1">
            <a:off x="5084364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/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508DE-AE2F-6D46-1E18-A74106792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23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/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8147D-8A77-15E2-6BB6-7F233F5F9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507" y="4460354"/>
                <a:ext cx="1187713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F88D95-8760-077E-AE1F-BD7DDCE9383E}"/>
              </a:ext>
            </a:extLst>
          </p:cNvPr>
          <p:cNvCxnSpPr>
            <a:cxnSpLocks/>
            <a:stCxn id="18" idx="2"/>
            <a:endCxn id="46" idx="0"/>
          </p:cNvCxnSpPr>
          <p:nvPr/>
        </p:nvCxnSpPr>
        <p:spPr>
          <a:xfrm>
            <a:off x="7646679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8D820CC-D0F0-EF35-CF99-6238C84D871E}"/>
              </a:ext>
            </a:extLst>
          </p:cNvPr>
          <p:cNvCxnSpPr>
            <a:cxnSpLocks/>
            <a:stCxn id="18" idx="2"/>
            <a:endCxn id="47" idx="0"/>
          </p:cNvCxnSpPr>
          <p:nvPr/>
        </p:nvCxnSpPr>
        <p:spPr>
          <a:xfrm flipH="1">
            <a:off x="716852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/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F3EF87E-5F6E-76DF-2F0F-5F0E83B2D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980" y="4460354"/>
                <a:ext cx="1187713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/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BCC6E5-91BD-C1CF-4C95-F6CAD0AFC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664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1F5B82-FE16-F28B-E9F6-2858B90A328D}"/>
              </a:ext>
            </a:extLst>
          </p:cNvPr>
          <p:cNvCxnSpPr>
            <a:cxnSpLocks/>
            <a:stCxn id="19" idx="2"/>
            <a:endCxn id="50" idx="0"/>
          </p:cNvCxnSpPr>
          <p:nvPr/>
        </p:nvCxnSpPr>
        <p:spPr>
          <a:xfrm>
            <a:off x="9689751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2DD39CE-550C-511C-5DE9-4E1DDF8B958F}"/>
              </a:ext>
            </a:extLst>
          </p:cNvPr>
          <p:cNvCxnSpPr>
            <a:cxnSpLocks/>
            <a:stCxn id="19" idx="2"/>
            <a:endCxn id="51" idx="0"/>
          </p:cNvCxnSpPr>
          <p:nvPr/>
        </p:nvCxnSpPr>
        <p:spPr>
          <a:xfrm flipH="1">
            <a:off x="9211593" y="3725267"/>
            <a:ext cx="478158" cy="7350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/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013BA41-2C4B-0113-2EE2-7DE8BE3A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052" y="4460354"/>
                <a:ext cx="118771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/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3BC69D0-1F3C-02C5-1AFF-23C93E2B9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736" y="4460354"/>
                <a:ext cx="1187713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/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20E911-C438-C777-BA38-1E20957E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749" y="3807330"/>
                <a:ext cx="1302251" cy="338554"/>
              </a:xfrm>
              <a:prstGeom prst="rect">
                <a:avLst/>
              </a:prstGeom>
              <a:blipFill>
                <a:blip r:embed="rId3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>
            <a:extLst>
              <a:ext uri="{FF2B5EF4-FFF2-40B4-BE49-F238E27FC236}">
                <a16:creationId xmlns:a16="http://schemas.microsoft.com/office/drawing/2014/main" id="{5449A9F4-CF09-FA1C-F3B0-B0BFFABD10CD}"/>
              </a:ext>
            </a:extLst>
          </p:cNvPr>
          <p:cNvSpPr/>
          <p:nvPr/>
        </p:nvSpPr>
        <p:spPr>
          <a:xfrm rot="16200000">
            <a:off x="6470575" y="1452643"/>
            <a:ext cx="240036" cy="8241388"/>
          </a:xfrm>
          <a:prstGeom prst="leftBrace">
            <a:avLst>
              <a:gd name="adj1" fmla="val 8333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/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1600" dirty="0"/>
                  <a:t> leaves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2575C26-58AD-99B2-E7C2-68F4A547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467" y="5673922"/>
                <a:ext cx="2491295" cy="349583"/>
              </a:xfrm>
              <a:prstGeom prst="rect">
                <a:avLst/>
              </a:prstGeom>
              <a:blipFill>
                <a:blip r:embed="rId32"/>
                <a:stretch>
                  <a:fillRect t="-1754" b="-228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Left Brace 61">
            <a:extLst>
              <a:ext uri="{FF2B5EF4-FFF2-40B4-BE49-F238E27FC236}">
                <a16:creationId xmlns:a16="http://schemas.microsoft.com/office/drawing/2014/main" id="{2A64E667-28BC-78E8-B1E6-FF62B6FA3D84}"/>
              </a:ext>
            </a:extLst>
          </p:cNvPr>
          <p:cNvSpPr/>
          <p:nvPr/>
        </p:nvSpPr>
        <p:spPr>
          <a:xfrm rot="10800000">
            <a:off x="10667062" y="1883178"/>
            <a:ext cx="233615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517771" y="217963"/>
                <a:ext cx="4575356" cy="47829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2: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771" y="217963"/>
                <a:ext cx="4575356" cy="478295"/>
              </a:xfrm>
              <a:prstGeom prst="roundRect">
                <a:avLst/>
              </a:prstGeom>
              <a:blipFill>
                <a:blip r:embed="rId33"/>
                <a:stretch>
                  <a:fillRect l="-664" r="-93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957453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957453" cy="681982"/>
              </a:xfrm>
              <a:prstGeom prst="rect">
                <a:avLst/>
              </a:prstGeom>
              <a:blipFill>
                <a:blip r:embed="rId34"/>
                <a:stretch>
                  <a:fillRect l="-1649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 65">
            <a:extLst>
              <a:ext uri="{FF2B5EF4-FFF2-40B4-BE49-F238E27FC236}">
                <a16:creationId xmlns:a16="http://schemas.microsoft.com/office/drawing/2014/main" id="{29131AF5-BF58-9FB6-24B8-AB57DEA444F8}"/>
              </a:ext>
            </a:extLst>
          </p:cNvPr>
          <p:cNvSpPr/>
          <p:nvPr/>
        </p:nvSpPr>
        <p:spPr>
          <a:xfrm rot="5400000">
            <a:off x="6228999" y="1665242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/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2AF88BD-7E1E-43EE-6AFB-44BB6B5BA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534" y="2379472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027106B9-E2F0-052E-28F9-97A313011FBB}"/>
              </a:ext>
            </a:extLst>
          </p:cNvPr>
          <p:cNvSpPr/>
          <p:nvPr/>
        </p:nvSpPr>
        <p:spPr>
          <a:xfrm rot="5400000">
            <a:off x="8296606" y="2409803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/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04C8C4-CA10-C2E2-C1F8-53152F964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141" y="3126070"/>
                <a:ext cx="362060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 70">
            <a:extLst>
              <a:ext uri="{FF2B5EF4-FFF2-40B4-BE49-F238E27FC236}">
                <a16:creationId xmlns:a16="http://schemas.microsoft.com/office/drawing/2014/main" id="{4A544420-E66A-9E2F-8EE7-E2377E49823B}"/>
              </a:ext>
            </a:extLst>
          </p:cNvPr>
          <p:cNvSpPr/>
          <p:nvPr/>
        </p:nvSpPr>
        <p:spPr>
          <a:xfrm rot="5400000">
            <a:off x="4140582" y="240980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/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8CA27-4764-8602-50EA-92F2397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117" y="3126071"/>
                <a:ext cx="362060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12A91FFE-714F-DF32-F2B4-8128487BF587}"/>
              </a:ext>
            </a:extLst>
          </p:cNvPr>
          <p:cNvSpPr/>
          <p:nvPr/>
        </p:nvSpPr>
        <p:spPr>
          <a:xfrm rot="5400000">
            <a:off x="3146736" y="3107974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/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783B13-4658-87F5-575B-866EC7FDD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271" y="3824241"/>
                <a:ext cx="362060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Arc 74">
            <a:extLst>
              <a:ext uri="{FF2B5EF4-FFF2-40B4-BE49-F238E27FC236}">
                <a16:creationId xmlns:a16="http://schemas.microsoft.com/office/drawing/2014/main" id="{D2E3041E-4D74-A586-A198-D1E35E9D8E70}"/>
              </a:ext>
            </a:extLst>
          </p:cNvPr>
          <p:cNvSpPr/>
          <p:nvPr/>
        </p:nvSpPr>
        <p:spPr>
          <a:xfrm rot="5400000">
            <a:off x="5194149" y="3107975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/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6761AE-00CD-24C1-3411-6074D1831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84" y="3824242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Arc 76">
            <a:extLst>
              <a:ext uri="{FF2B5EF4-FFF2-40B4-BE49-F238E27FC236}">
                <a16:creationId xmlns:a16="http://schemas.microsoft.com/office/drawing/2014/main" id="{18AFA566-5264-14C0-504F-838EDA9B90A3}"/>
              </a:ext>
            </a:extLst>
          </p:cNvPr>
          <p:cNvSpPr/>
          <p:nvPr/>
        </p:nvSpPr>
        <p:spPr>
          <a:xfrm rot="5400000">
            <a:off x="7271895" y="3107976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/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63C9790-AB95-63ED-D5B7-F03A5825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30" y="3824243"/>
                <a:ext cx="362060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>
            <a:extLst>
              <a:ext uri="{FF2B5EF4-FFF2-40B4-BE49-F238E27FC236}">
                <a16:creationId xmlns:a16="http://schemas.microsoft.com/office/drawing/2014/main" id="{07C0A452-A700-34E0-ADCE-139A38EEFCC0}"/>
              </a:ext>
            </a:extLst>
          </p:cNvPr>
          <p:cNvSpPr/>
          <p:nvPr/>
        </p:nvSpPr>
        <p:spPr>
          <a:xfrm rot="5400000">
            <a:off x="9319236" y="3107977"/>
            <a:ext cx="808646" cy="1087859"/>
          </a:xfrm>
          <a:prstGeom prst="arc">
            <a:avLst>
              <a:gd name="adj1" fmla="val 16200000"/>
              <a:gd name="adj2" fmla="val 5391336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/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G" sz="12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8390BF2-D5C4-847E-DF39-C03FBD0D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771" y="3824244"/>
                <a:ext cx="362060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3F63BDB-DB24-6429-F563-B0898F18C268}"/>
              </a:ext>
            </a:extLst>
          </p:cNvPr>
          <p:cNvSpPr/>
          <p:nvPr/>
        </p:nvSpPr>
        <p:spPr>
          <a:xfrm>
            <a:off x="2366682" y="5274333"/>
            <a:ext cx="8416346" cy="1303385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33E2D-6337-9FE7-D934-E70090FCF078}"/>
                  </a:ext>
                </a:extLst>
              </p:cNvPr>
              <p:cNvSpPr txBox="1"/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Solving the base cases: </a:t>
                </a:r>
                <a:r>
                  <a:rPr lang="en-US" sz="1800" dirty="0"/>
                  <a:t>The cost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SG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8633E2D-6337-9FE7-D934-E70090FCF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896" y="6172735"/>
                <a:ext cx="6255918" cy="404983"/>
              </a:xfrm>
              <a:prstGeom prst="rect">
                <a:avLst/>
              </a:prstGeom>
              <a:blipFill>
                <a:blip r:embed="rId41"/>
                <a:stretch>
                  <a:fillRect l="-1072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1888430-A212-F307-938A-1E7D83A63A5C}"/>
              </a:ext>
            </a:extLst>
          </p:cNvPr>
          <p:cNvSpPr/>
          <p:nvPr/>
        </p:nvSpPr>
        <p:spPr>
          <a:xfrm>
            <a:off x="135712" y="1412241"/>
            <a:ext cx="2343884" cy="371856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4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4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4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40B6C3-F2CA-FBAB-6137-BCE75AFF26BB}"/>
                  </a:ext>
                </a:extLst>
              </p:cNvPr>
              <p:cNvSpPr txBox="1"/>
              <p:nvPr/>
            </p:nvSpPr>
            <p:spPr>
              <a:xfrm>
                <a:off x="90775" y="5606226"/>
                <a:ext cx="2356660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Need to show that this part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40B6C3-F2CA-FBAB-6137-BCE75AFF2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" y="5606226"/>
                <a:ext cx="2356660" cy="681982"/>
              </a:xfrm>
              <a:prstGeom prst="rect">
                <a:avLst/>
              </a:prstGeom>
              <a:blipFill>
                <a:blip r:embed="rId45"/>
                <a:stretch>
                  <a:fillRect l="-2332" t="-5357" r="-3627" b="-1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6B5C28A9-4997-1A89-BEEF-2B17392A9527}"/>
              </a:ext>
            </a:extLst>
          </p:cNvPr>
          <p:cNvSpPr/>
          <p:nvPr/>
        </p:nvSpPr>
        <p:spPr>
          <a:xfrm>
            <a:off x="1214629" y="527433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AC26AA-8EE6-25C4-D7D6-0855E31968F7}"/>
              </a:ext>
            </a:extLst>
          </p:cNvPr>
          <p:cNvSpPr txBox="1"/>
          <p:nvPr/>
        </p:nvSpPr>
        <p:spPr>
          <a:xfrm>
            <a:off x="139641" y="1492847"/>
            <a:ext cx="4402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 </a:t>
            </a:r>
          </a:p>
        </p:txBody>
      </p:sp>
    </p:spTree>
    <p:extLst>
      <p:ext uri="{BB962C8B-B14F-4D97-AF65-F5344CB8AC3E}">
        <p14:creationId xmlns:p14="http://schemas.microsoft.com/office/powerpoint/2010/main" val="3260956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517771" y="217963"/>
                <a:ext cx="4575356" cy="47829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2: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771" y="217963"/>
                <a:ext cx="4575356" cy="478295"/>
              </a:xfrm>
              <a:prstGeom prst="roundRect">
                <a:avLst/>
              </a:prstGeom>
              <a:blipFill>
                <a:blip r:embed="rId2"/>
                <a:stretch>
                  <a:fillRect l="-664" r="-93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957453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957453" cy="681982"/>
              </a:xfrm>
              <a:prstGeom prst="rect">
                <a:avLst/>
              </a:prstGeom>
              <a:blipFill>
                <a:blip r:embed="rId3"/>
                <a:stretch>
                  <a:fillRect l="-1649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1888430-A212-F307-938A-1E7D83A63A5C}"/>
              </a:ext>
            </a:extLst>
          </p:cNvPr>
          <p:cNvSpPr/>
          <p:nvPr/>
        </p:nvSpPr>
        <p:spPr>
          <a:xfrm>
            <a:off x="135712" y="1412241"/>
            <a:ext cx="2343884" cy="371856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4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4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4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40B6C3-F2CA-FBAB-6137-BCE75AFF26BB}"/>
                  </a:ext>
                </a:extLst>
              </p:cNvPr>
              <p:cNvSpPr txBox="1"/>
              <p:nvPr/>
            </p:nvSpPr>
            <p:spPr>
              <a:xfrm>
                <a:off x="90775" y="5606226"/>
                <a:ext cx="2356660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Need to show that this part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40B6C3-F2CA-FBAB-6137-BCE75AFF2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" y="5606226"/>
                <a:ext cx="2356660" cy="681982"/>
              </a:xfrm>
              <a:prstGeom prst="rect">
                <a:avLst/>
              </a:prstGeom>
              <a:blipFill>
                <a:blip r:embed="rId44"/>
                <a:stretch>
                  <a:fillRect l="-2332" t="-5357" r="-3627" b="-1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6B5C28A9-4997-1A89-BEEF-2B17392A9527}"/>
              </a:ext>
            </a:extLst>
          </p:cNvPr>
          <p:cNvSpPr/>
          <p:nvPr/>
        </p:nvSpPr>
        <p:spPr>
          <a:xfrm>
            <a:off x="1214629" y="527433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AC26AA-8EE6-25C4-D7D6-0855E31968F7}"/>
              </a:ext>
            </a:extLst>
          </p:cNvPr>
          <p:cNvSpPr txBox="1"/>
          <p:nvPr/>
        </p:nvSpPr>
        <p:spPr>
          <a:xfrm>
            <a:off x="139641" y="1492847"/>
            <a:ext cx="4402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C856BE-E6CA-0922-54AA-4E3AAF873C27}"/>
                  </a:ext>
                </a:extLst>
              </p:cNvPr>
              <p:cNvSpPr txBox="1"/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C856BE-E6CA-0922-54AA-4E3AAF873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0773273-6987-1D75-98D5-A17474AACD44}"/>
                  </a:ext>
                </a:extLst>
              </p:cNvPr>
              <p:cNvSpPr txBox="1"/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0773273-6987-1D75-98D5-A17474AAC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blipFill>
                <a:blip r:embed="rId4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Left Brace 84">
            <a:extLst>
              <a:ext uri="{FF2B5EF4-FFF2-40B4-BE49-F238E27FC236}">
                <a16:creationId xmlns:a16="http://schemas.microsoft.com/office/drawing/2014/main" id="{0B52F079-5E68-470A-5E0F-AA20A1FF825B}"/>
              </a:ext>
            </a:extLst>
          </p:cNvPr>
          <p:cNvSpPr/>
          <p:nvPr/>
        </p:nvSpPr>
        <p:spPr>
          <a:xfrm rot="10800000" flipH="1">
            <a:off x="1329660" y="1883178"/>
            <a:ext cx="202437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14562B-4DF1-8A42-89B2-846C990BC2D3}"/>
              </a:ext>
            </a:extLst>
          </p:cNvPr>
          <p:cNvSpPr txBox="1"/>
          <p:nvPr/>
        </p:nvSpPr>
        <p:spPr>
          <a:xfrm>
            <a:off x="2737756" y="3941020"/>
            <a:ext cx="430887" cy="3744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/>
              <a:t>……</a:t>
            </a:r>
            <a:endParaRPr lang="en-SG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B34114C7-8191-303E-C75D-371D54972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756" y="1934362"/>
                <a:ext cx="3290901" cy="3702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fName>
                        <m:e>
                          <m: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en-US" sz="16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B34114C7-8191-303E-C75D-371D549728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7756" y="1934362"/>
                <a:ext cx="3290901" cy="370294"/>
              </a:xfrm>
              <a:prstGeom prst="rect">
                <a:avLst/>
              </a:prstGeom>
              <a:blipFill>
                <a:blip r:embed="rId47"/>
                <a:stretch>
                  <a:fillRect b="-65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9">
                <a:extLst>
                  <a:ext uri="{FF2B5EF4-FFF2-40B4-BE49-F238E27FC236}">
                    <a16:creationId xmlns:a16="http://schemas.microsoft.com/office/drawing/2014/main" id="{4D848676-D4AD-8DEF-C4AD-DE9AC2B7B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756" y="3187122"/>
                <a:ext cx="6093784" cy="7287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SG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SG" alt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SG" alt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SG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SG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en-US" sz="16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19">
                <a:extLst>
                  <a:ext uri="{FF2B5EF4-FFF2-40B4-BE49-F238E27FC236}">
                    <a16:creationId xmlns:a16="http://schemas.microsoft.com/office/drawing/2014/main" id="{4D848676-D4AD-8DEF-C4AD-DE9AC2B7B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7756" y="3187122"/>
                <a:ext cx="6093784" cy="72872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9">
                <a:extLst>
                  <a:ext uri="{FF2B5EF4-FFF2-40B4-BE49-F238E27FC236}">
                    <a16:creationId xmlns:a16="http://schemas.microsoft.com/office/drawing/2014/main" id="{4CA25D36-4CAF-5E05-F83C-CD8887342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756" y="2489946"/>
                <a:ext cx="5573117" cy="7287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en-US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19">
                <a:extLst>
                  <a:ext uri="{FF2B5EF4-FFF2-40B4-BE49-F238E27FC236}">
                    <a16:creationId xmlns:a16="http://schemas.microsoft.com/office/drawing/2014/main" id="{4CA25D36-4CAF-5E05-F83C-CD8887342B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7756" y="2489946"/>
                <a:ext cx="5573117" cy="72872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3645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6450-5951-503F-4C5A-0FBBC70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master theorem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/>
              <p:nvPr/>
            </p:nvSpPr>
            <p:spPr>
              <a:xfrm>
                <a:off x="7517771" y="217963"/>
                <a:ext cx="4575356" cy="47829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Case 2: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538FF73-B277-89E0-8110-5C70144BD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771" y="217963"/>
                <a:ext cx="4575356" cy="478295"/>
              </a:xfrm>
              <a:prstGeom prst="roundRect">
                <a:avLst/>
              </a:prstGeom>
              <a:blipFill>
                <a:blip r:embed="rId2"/>
                <a:stretch>
                  <a:fillRect l="-664" r="-93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1FAFE7C-48E6-DECA-A7FE-82CFFC38FE9D}"/>
              </a:ext>
            </a:extLst>
          </p:cNvPr>
          <p:cNvSpPr/>
          <p:nvPr/>
        </p:nvSpPr>
        <p:spPr>
          <a:xfrm rot="10800000">
            <a:off x="9636003" y="841868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/>
              <p:nvPr/>
            </p:nvSpPr>
            <p:spPr>
              <a:xfrm>
                <a:off x="8688903" y="1198503"/>
                <a:ext cx="2957453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3C308A-BD67-BD35-DC22-31BF25EF9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903" y="1198503"/>
                <a:ext cx="2957453" cy="681982"/>
              </a:xfrm>
              <a:prstGeom prst="rect">
                <a:avLst/>
              </a:prstGeom>
              <a:blipFill>
                <a:blip r:embed="rId3"/>
                <a:stretch>
                  <a:fillRect l="-1649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/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solidFill>
                      <a:schemeClr val="tx1"/>
                    </a:solidFill>
                  </a:rPr>
                  <a:t>C</a:t>
                </a:r>
                <a:r>
                  <a:rPr lang="en-US" dirty="0"/>
                  <a:t>ritical exponent: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C5DF1E-AD2D-DEAA-4846-E367FBD43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277" y="217963"/>
                <a:ext cx="3155950" cy="369332"/>
              </a:xfrm>
              <a:prstGeom prst="rect">
                <a:avLst/>
              </a:prstGeom>
              <a:blipFill>
                <a:blip r:embed="rId40"/>
                <a:stretch>
                  <a:fillRect l="-1544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1888430-A212-F307-938A-1E7D83A63A5C}"/>
              </a:ext>
            </a:extLst>
          </p:cNvPr>
          <p:cNvSpPr/>
          <p:nvPr/>
        </p:nvSpPr>
        <p:spPr>
          <a:xfrm>
            <a:off x="135712" y="1412241"/>
            <a:ext cx="2343884" cy="371856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/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0298448-E931-4192-04A2-F0970408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09" y="1948381"/>
                <a:ext cx="621363" cy="338554"/>
              </a:xfrm>
              <a:prstGeom prst="rect">
                <a:avLst/>
              </a:prstGeom>
              <a:blipFill>
                <a:blip r:embed="rId4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/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9C3D917-64B6-C394-7E2E-EED91628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915" y="2685835"/>
                <a:ext cx="981958" cy="338554"/>
              </a:xfrm>
              <a:prstGeom prst="rect">
                <a:avLst/>
              </a:prstGeom>
              <a:blipFill>
                <a:blip r:embed="rId4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/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4B978D1-7E00-835B-9922-B691E0270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61" y="3377867"/>
                <a:ext cx="1187712" cy="338554"/>
              </a:xfrm>
              <a:prstGeom prst="rect">
                <a:avLst/>
              </a:prstGeom>
              <a:blipFill>
                <a:blip r:embed="rId4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40B6C3-F2CA-FBAB-6137-BCE75AFF26BB}"/>
                  </a:ext>
                </a:extLst>
              </p:cNvPr>
              <p:cNvSpPr txBox="1"/>
              <p:nvPr/>
            </p:nvSpPr>
            <p:spPr>
              <a:xfrm>
                <a:off x="90775" y="5606226"/>
                <a:ext cx="2356660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Need to show that this part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040B6C3-F2CA-FBAB-6137-BCE75AFF2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5" y="5606226"/>
                <a:ext cx="2356660" cy="681982"/>
              </a:xfrm>
              <a:prstGeom prst="rect">
                <a:avLst/>
              </a:prstGeom>
              <a:blipFill>
                <a:blip r:embed="rId44"/>
                <a:stretch>
                  <a:fillRect l="-2332" t="-5357" r="-3627" b="-1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6B5C28A9-4997-1A89-BEEF-2B17392A9527}"/>
              </a:ext>
            </a:extLst>
          </p:cNvPr>
          <p:cNvSpPr/>
          <p:nvPr/>
        </p:nvSpPr>
        <p:spPr>
          <a:xfrm>
            <a:off x="1214629" y="5274333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AC26AA-8EE6-25C4-D7D6-0855E31968F7}"/>
              </a:ext>
            </a:extLst>
          </p:cNvPr>
          <p:cNvSpPr txBox="1"/>
          <p:nvPr/>
        </p:nvSpPr>
        <p:spPr>
          <a:xfrm>
            <a:off x="139641" y="1492847"/>
            <a:ext cx="44023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Splitting/combining: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C856BE-E6CA-0922-54AA-4E3AAF873C27}"/>
                  </a:ext>
                </a:extLst>
              </p:cNvPr>
              <p:cNvSpPr txBox="1"/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1C856BE-E6CA-0922-54AA-4E3AAF873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847" y="4460354"/>
                <a:ext cx="1187713" cy="338554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0773273-6987-1D75-98D5-A17474AACD44}"/>
                  </a:ext>
                </a:extLst>
              </p:cNvPr>
              <p:cNvSpPr txBox="1"/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levels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0773273-6987-1D75-98D5-A17474AAC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12" y="3807330"/>
                <a:ext cx="1302251" cy="338554"/>
              </a:xfrm>
              <a:prstGeom prst="rect">
                <a:avLst/>
              </a:prstGeom>
              <a:blipFill>
                <a:blip r:embed="rId4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Left Brace 84">
            <a:extLst>
              <a:ext uri="{FF2B5EF4-FFF2-40B4-BE49-F238E27FC236}">
                <a16:creationId xmlns:a16="http://schemas.microsoft.com/office/drawing/2014/main" id="{0B52F079-5E68-470A-5E0F-AA20A1FF825B}"/>
              </a:ext>
            </a:extLst>
          </p:cNvPr>
          <p:cNvSpPr/>
          <p:nvPr/>
        </p:nvSpPr>
        <p:spPr>
          <a:xfrm rot="10800000" flipH="1">
            <a:off x="1329660" y="1883178"/>
            <a:ext cx="202437" cy="2954460"/>
          </a:xfrm>
          <a:prstGeom prst="leftBrace">
            <a:avLst>
              <a:gd name="adj1" fmla="val 8333"/>
              <a:gd name="adj2" fmla="val 284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AE88F17-9474-B1DA-C017-58924BB8371C}"/>
                  </a:ext>
                </a:extLst>
              </p:cNvPr>
              <p:cNvSpPr/>
              <p:nvPr/>
            </p:nvSpPr>
            <p:spPr>
              <a:xfrm>
                <a:off x="3200106" y="5182880"/>
                <a:ext cx="7257194" cy="72655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000" b="1" dirty="0"/>
                  <a:t>Overall cost: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S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SG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fName>
                          <m:e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SG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AE88F17-9474-B1DA-C017-58924BB83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106" y="5182880"/>
                <a:ext cx="7257194" cy="726555"/>
              </a:xfrm>
              <a:prstGeom prst="roundRect">
                <a:avLst/>
              </a:prstGeom>
              <a:blipFill>
                <a:blip r:embed="rId47"/>
                <a:stretch>
                  <a:fillRect l="-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F89EEC49-7444-5CBA-90FE-A7044713142E}"/>
              </a:ext>
            </a:extLst>
          </p:cNvPr>
          <p:cNvSpPr/>
          <p:nvPr/>
        </p:nvSpPr>
        <p:spPr>
          <a:xfrm rot="5400000" flipH="1">
            <a:off x="6891884" y="4606251"/>
            <a:ext cx="202437" cy="3012067"/>
          </a:xfrm>
          <a:prstGeom prst="leftBrace">
            <a:avLst>
              <a:gd name="adj1" fmla="val 8333"/>
              <a:gd name="adj2" fmla="val 50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4D6960-0DAD-4AD5-050F-399DFB1E3C09}"/>
                  </a:ext>
                </a:extLst>
              </p:cNvPr>
              <p:cNvSpPr txBox="1"/>
              <p:nvPr/>
            </p:nvSpPr>
            <p:spPr>
              <a:xfrm>
                <a:off x="6341976" y="6197876"/>
                <a:ext cx="4708316" cy="5145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600" dirty="0"/>
                  <a:t> terms, half of them being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US" sz="1600" i="1" dirty="0" err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i="1" dirty="0" err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i="0" dirty="0" err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1600" i="1" dirty="0" err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4D6960-0DAD-4AD5-050F-399DFB1E3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76" y="6197876"/>
                <a:ext cx="4708316" cy="514564"/>
              </a:xfrm>
              <a:prstGeom prst="rect">
                <a:avLst/>
              </a:prstGeom>
              <a:blipFill>
                <a:blip r:embed="rId48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DF0E4C-41BA-F8B8-E38D-8D0BB94DA796}"/>
                  </a:ext>
                </a:extLst>
              </p:cNvPr>
              <p:cNvSpPr txBox="1"/>
              <p:nvPr/>
            </p:nvSpPr>
            <p:spPr>
              <a:xfrm>
                <a:off x="2895979" y="4636189"/>
                <a:ext cx="9009836" cy="707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SG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func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en-US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SG" alt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⋯∈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dirty="0"/>
              </a:p>
              <a:p>
                <a:endParaRPr lang="en-SG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ADF0E4C-41BA-F8B8-E38D-8D0BB94DA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979" y="4636189"/>
                <a:ext cx="9009836" cy="70705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2791DDA2-A6F3-CED2-F32A-5582C6422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756" y="1934362"/>
                <a:ext cx="3290901" cy="37029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en-US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fName>
                        <m:e>
                          <m: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en-US" sz="16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19">
                <a:extLst>
                  <a:ext uri="{FF2B5EF4-FFF2-40B4-BE49-F238E27FC236}">
                    <a16:creationId xmlns:a16="http://schemas.microsoft.com/office/drawing/2014/main" id="{2791DDA2-A6F3-CED2-F32A-5582C6422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7756" y="1934362"/>
                <a:ext cx="3290901" cy="370294"/>
              </a:xfrm>
              <a:prstGeom prst="rect">
                <a:avLst/>
              </a:prstGeom>
              <a:blipFill>
                <a:blip r:embed="rId50"/>
                <a:stretch>
                  <a:fillRect b="-65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9">
                <a:extLst>
                  <a:ext uri="{FF2B5EF4-FFF2-40B4-BE49-F238E27FC236}">
                    <a16:creationId xmlns:a16="http://schemas.microsoft.com/office/drawing/2014/main" id="{61462DFC-E323-9374-BB4E-F6332AFF5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756" y="3187122"/>
                <a:ext cx="6093784" cy="7287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SG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SG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SG" alt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SG" alt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SG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SG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en-US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en-US" sz="1600" baseline="30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19">
                <a:extLst>
                  <a:ext uri="{FF2B5EF4-FFF2-40B4-BE49-F238E27FC236}">
                    <a16:creationId xmlns:a16="http://schemas.microsoft.com/office/drawing/2014/main" id="{61462DFC-E323-9374-BB4E-F6332AFF5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7756" y="3187122"/>
                <a:ext cx="6093784" cy="728726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47CDAF9-C4AF-64C0-830C-BA329020E724}"/>
              </a:ext>
            </a:extLst>
          </p:cNvPr>
          <p:cNvSpPr txBox="1"/>
          <p:nvPr/>
        </p:nvSpPr>
        <p:spPr>
          <a:xfrm>
            <a:off x="2737756" y="3941020"/>
            <a:ext cx="430887" cy="37446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/>
              <a:t>……</a:t>
            </a:r>
            <a:endParaRPr lang="en-SG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896A4F2C-54E6-0BDF-F5A6-CE60FA96A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756" y="2489946"/>
                <a:ext cx="5573117" cy="72872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en-US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en-US" sz="16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en-US" sz="16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896A4F2C-54E6-0BDF-F5A6-CE60FA96A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7756" y="2489946"/>
                <a:ext cx="5573117" cy="728726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925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49A7-DACF-92DE-ECF9-11CF56B8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Floors and ceilings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A48E-A520-7E18-4B2B-F2BF18114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the master theorem, floors and ceilings within the recursive subproblem sizes </a:t>
            </a:r>
            <a:r>
              <a:rPr lang="en-US" u="sng" dirty="0"/>
              <a:t>do not affect</a:t>
            </a:r>
            <a:r>
              <a:rPr lang="en-US" dirty="0"/>
              <a:t> the asymptotic growth of the function.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Optional readings:</a:t>
            </a:r>
          </a:p>
          <a:p>
            <a:pPr lvl="1"/>
            <a:r>
              <a:rPr lang="en-US" dirty="0"/>
              <a:t>Section 4.7 of CLRS 4e “</a:t>
            </a:r>
            <a:r>
              <a:rPr lang="en-US" dirty="0" err="1"/>
              <a:t>Akra</a:t>
            </a:r>
            <a:r>
              <a:rPr lang="en-US" dirty="0"/>
              <a:t>–</a:t>
            </a:r>
            <a:r>
              <a:rPr lang="en-US" dirty="0" err="1"/>
              <a:t>Bazzi</a:t>
            </a:r>
            <a:r>
              <a:rPr lang="en-US" dirty="0"/>
              <a:t> recurrences.”</a:t>
            </a:r>
          </a:p>
          <a:p>
            <a:pPr lvl="1"/>
            <a:r>
              <a:rPr lang="en-US" dirty="0"/>
              <a:t>William </a:t>
            </a:r>
            <a:r>
              <a:rPr lang="en-US" dirty="0" err="1"/>
              <a:t>Kuszmaul</a:t>
            </a:r>
            <a:r>
              <a:rPr lang="en-US" dirty="0"/>
              <a:t> and Charles E. </a:t>
            </a:r>
            <a:r>
              <a:rPr lang="en-US" dirty="0" err="1"/>
              <a:t>Leiserson</a:t>
            </a:r>
            <a:r>
              <a:rPr lang="en-US" dirty="0"/>
              <a:t>. “Floors and Ceilings in Divide-and-Conquer Recurrences.” Symposium on Simplicity in Algorithms (SOSA 2021). </a:t>
            </a:r>
            <a:r>
              <a:rPr lang="en-US" dirty="0">
                <a:hlinkClick r:id="rId2"/>
              </a:rPr>
              <a:t>https://epubs.siam.org/doi/10.1137/1.9781611976496.15</a:t>
            </a:r>
            <a:endParaRPr lang="en-US" dirty="0"/>
          </a:p>
          <a:p>
            <a:pPr lvl="1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ECEFA7-85CF-1463-73E9-75BC6E5E886F}"/>
                  </a:ext>
                </a:extLst>
              </p:cNvPr>
              <p:cNvSpPr txBox="1"/>
              <p:nvPr/>
            </p:nvSpPr>
            <p:spPr>
              <a:xfrm>
                <a:off x="355642" y="2793281"/>
                <a:ext cx="4748584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ECEFA7-85CF-1463-73E9-75BC6E5E8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42" y="2793281"/>
                <a:ext cx="4748584" cy="1271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A0874-1459-2CEF-B485-C257B907383F}"/>
                  </a:ext>
                </a:extLst>
              </p:cNvPr>
              <p:cNvSpPr txBox="1"/>
              <p:nvPr/>
            </p:nvSpPr>
            <p:spPr>
              <a:xfrm>
                <a:off x="5757580" y="2793281"/>
                <a:ext cx="6078778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⌈"/>
                                        <m:endChr m:val="⌉"/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⌊"/>
                                        <m:endChr m:val="⌋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2A0874-1459-2CEF-B485-C257B9073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580" y="2793281"/>
                <a:ext cx="6078778" cy="12714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9676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slides are modified from previous editions of this course and similar course elsewhere. </a:t>
            </a:r>
          </a:p>
          <a:p>
            <a:r>
              <a:rPr lang="en-US" b="1" dirty="0"/>
              <a:t>List of credits: </a:t>
            </a:r>
          </a:p>
          <a:p>
            <a:pPr lvl="1"/>
            <a:r>
              <a:rPr lang="en-US" dirty="0"/>
              <a:t>Surender </a:t>
            </a:r>
            <a:r>
              <a:rPr lang="en-US" dirty="0" err="1"/>
              <a:t>Baswana</a:t>
            </a:r>
            <a:endParaRPr lang="en-US" dirty="0"/>
          </a:p>
          <a:p>
            <a:pPr lvl="1"/>
            <a:r>
              <a:rPr lang="en-US" dirty="0" err="1"/>
              <a:t>Diptarka</a:t>
            </a:r>
            <a:r>
              <a:rPr lang="en-US" dirty="0"/>
              <a:t> Chakraborty</a:t>
            </a:r>
          </a:p>
          <a:p>
            <a:pPr lvl="1"/>
            <a:r>
              <a:rPr lang="en-US" dirty="0"/>
              <a:t>Yi-Jun Chang</a:t>
            </a:r>
          </a:p>
          <a:p>
            <a:pPr lvl="1"/>
            <a:r>
              <a:rPr lang="en-US" dirty="0"/>
              <a:t>Erik </a:t>
            </a:r>
            <a:r>
              <a:rPr lang="en-US" dirty="0" err="1"/>
              <a:t>Demaine</a:t>
            </a:r>
            <a:endParaRPr lang="en-US" dirty="0"/>
          </a:p>
          <a:p>
            <a:pPr lvl="1"/>
            <a:r>
              <a:rPr lang="en-US" dirty="0"/>
              <a:t>Steven Halim</a:t>
            </a:r>
          </a:p>
          <a:p>
            <a:pPr lvl="1"/>
            <a:r>
              <a:rPr lang="en-US" dirty="0"/>
              <a:t>Sanjay Jain</a:t>
            </a:r>
          </a:p>
          <a:p>
            <a:pPr lvl="1"/>
            <a:r>
              <a:rPr lang="en-US" dirty="0"/>
              <a:t>Wee Sun Lee</a:t>
            </a:r>
          </a:p>
          <a:p>
            <a:pPr lvl="1"/>
            <a:r>
              <a:rPr lang="en-US" dirty="0"/>
              <a:t>Charles </a:t>
            </a:r>
            <a:r>
              <a:rPr lang="en-US" dirty="0" err="1"/>
              <a:t>Leiserson</a:t>
            </a:r>
            <a:endParaRPr lang="en-US" dirty="0"/>
          </a:p>
          <a:p>
            <a:pPr lvl="1"/>
            <a:r>
              <a:rPr lang="en-US" dirty="0"/>
              <a:t>Hon Wai Leong</a:t>
            </a:r>
          </a:p>
          <a:p>
            <a:pPr lvl="1"/>
            <a:r>
              <a:rPr lang="en-US" dirty="0" err="1"/>
              <a:t>Warut</a:t>
            </a:r>
            <a:r>
              <a:rPr lang="en-US" dirty="0"/>
              <a:t> </a:t>
            </a:r>
            <a:r>
              <a:rPr lang="en-US" dirty="0" err="1"/>
              <a:t>Suksompong</a:t>
            </a:r>
            <a:endParaRPr lang="en-US" dirty="0"/>
          </a:p>
          <a:p>
            <a:pPr lvl="1"/>
            <a:r>
              <a:rPr lang="en-US" dirty="0"/>
              <a:t>Wing-Kin Sun</a:t>
            </a:r>
            <a:r>
              <a:rPr lang="en-US" altLang="zh-CN" dirty="0"/>
              <a:t>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0934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6C78-2297-0800-A5AB-FB0A00EB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A4BED0-9B01-5F3B-379A-27D92843119A}"/>
                  </a:ext>
                </a:extLst>
              </p:cNvPr>
              <p:cNvSpPr txBox="1"/>
              <p:nvPr/>
            </p:nvSpPr>
            <p:spPr>
              <a:xfrm>
                <a:off x="6211747" y="702956"/>
                <a:ext cx="5894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, 5, 7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, 4, 6</m:t>
                          </m:r>
                        </m:e>
                      </m:d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2, 4, 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A4BED0-9B01-5F3B-379A-27D928431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7" y="702956"/>
                <a:ext cx="58943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F6CAFC-BD34-CFFA-F906-F2A83DD7031A}"/>
                  </a:ext>
                </a:extLst>
              </p:cNvPr>
              <p:cNvSpPr/>
              <p:nvPr/>
            </p:nvSpPr>
            <p:spPr>
              <a:xfrm>
                <a:off x="1073272" y="1700755"/>
                <a:ext cx="4442714" cy="172824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𝐌𝐞𝐫𝐠𝐞𝐒𝐨𝐫𝐭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dirty="0"/>
                  <a:t>, do the following steps.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𝐌𝐞𝐫𝐠𝐞𝐒𝐨𝐫𝐭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1..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𝐌𝐞𝐫𝐠𝐞𝐒𝐨𝐫𝐭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“Merge” the two sorted arrays.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F6CAFC-BD34-CFFA-F906-F2A83DD70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72" y="1700755"/>
                <a:ext cx="4442714" cy="1728245"/>
              </a:xfrm>
              <a:prstGeom prst="roundRect">
                <a:avLst/>
              </a:prstGeom>
              <a:blipFill>
                <a:blip r:embed="rId3"/>
                <a:stretch>
                  <a:fillRect b="-24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4BD247-930B-15BE-81E4-76D0A62FA530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6B396-32A8-02D2-234B-9F79DD95FB10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(Merge sort): </a:t>
            </a:r>
            <a:r>
              <a:rPr lang="en-SG" sz="2000" dirty="0">
                <a:hlinkClick r:id="rId4"/>
              </a:rPr>
              <a:t>https://visualgo.net/en/sorting?mode=Merge</a:t>
            </a:r>
            <a:endParaRPr lang="en-SG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353CC8-44B3-1054-0C36-3BED3D5F3939}"/>
                  </a:ext>
                </a:extLst>
              </p:cNvPr>
              <p:cNvSpPr txBox="1"/>
              <p:nvPr/>
            </p:nvSpPr>
            <p:spPr>
              <a:xfrm>
                <a:off x="6211747" y="1383385"/>
                <a:ext cx="5894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, 4, 6</m:t>
                          </m:r>
                        </m:e>
                      </m:d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2, 4, 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353CC8-44B3-1054-0C36-3BED3D5F3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7" y="1383385"/>
                <a:ext cx="58943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09854B-2D69-02D7-C117-6A424DC94A55}"/>
                  </a:ext>
                </a:extLst>
              </p:cNvPr>
              <p:cNvSpPr txBox="1"/>
              <p:nvPr/>
            </p:nvSpPr>
            <p:spPr>
              <a:xfrm>
                <a:off x="6211747" y="2063814"/>
                <a:ext cx="5894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, 6</m:t>
                          </m:r>
                        </m:e>
                      </m:d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2, 4, 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09854B-2D69-02D7-C117-6A424DC9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7" y="2063814"/>
                <a:ext cx="58943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AA68DE-B3FB-0DDB-EEEC-29FC51BF60E5}"/>
                  </a:ext>
                </a:extLst>
              </p:cNvPr>
              <p:cNvSpPr txBox="1"/>
              <p:nvPr/>
            </p:nvSpPr>
            <p:spPr>
              <a:xfrm>
                <a:off x="6211747" y="2744243"/>
                <a:ext cx="5894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2, 4, </m:t>
                          </m:r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2, 4, 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AA68DE-B3FB-0DDB-EEEC-29FC51BF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7" y="2744243"/>
                <a:ext cx="58943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AED0B-AC16-3A60-284E-22DE7D6EEDD5}"/>
                  </a:ext>
                </a:extLst>
              </p:cNvPr>
              <p:cNvSpPr txBox="1"/>
              <p:nvPr/>
            </p:nvSpPr>
            <p:spPr>
              <a:xfrm>
                <a:off x="6211747" y="3424672"/>
                <a:ext cx="5894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1, 5, </m:t>
                          </m:r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2, 4, </m:t>
                          </m:r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2, 4, 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4AED0B-AC16-3A60-284E-22DE7D6EE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7" y="3424672"/>
                <a:ext cx="58943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0A5B65-215F-3492-1C6C-1A063D10C68E}"/>
                  </a:ext>
                </a:extLst>
              </p:cNvPr>
              <p:cNvSpPr txBox="1"/>
              <p:nvPr/>
            </p:nvSpPr>
            <p:spPr>
              <a:xfrm>
                <a:off x="6211747" y="4105101"/>
                <a:ext cx="5894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1, 5, </m:t>
                          </m:r>
                          <m:r>
                            <a:rPr lang="en-US" sz="1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2, 4, 6</m:t>
                          </m:r>
                        </m:e>
                      </m:d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2, 4, 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0A5B65-215F-3492-1C6C-1A063D10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7" y="4105101"/>
                <a:ext cx="58943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B1684F-A99A-8BD0-F6C9-A89AACF6C694}"/>
                  </a:ext>
                </a:extLst>
              </p:cNvPr>
              <p:cNvSpPr txBox="1"/>
              <p:nvPr/>
            </p:nvSpPr>
            <p:spPr>
              <a:xfrm>
                <a:off x="6211747" y="4785530"/>
                <a:ext cx="5894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1, 5, 7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2, 4, 6</m:t>
                          </m:r>
                        </m:e>
                      </m:d>
                      <m:r>
                        <a:rPr lang="en-US" sz="1800" b="0" i="0" dirty="0" smtClean="0">
                          <a:latin typeface="Cambria Math" panose="02040503050406030204" pitchFamily="18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2, 4, 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7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B1684F-A99A-8BD0-F6C9-A89AACF6C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47" y="4785530"/>
                <a:ext cx="58943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66A6F0B-D4C5-39C3-A1D7-0AA23264FC61}"/>
              </a:ext>
            </a:extLst>
          </p:cNvPr>
          <p:cNvSpPr/>
          <p:nvPr/>
        </p:nvSpPr>
        <p:spPr>
          <a:xfrm>
            <a:off x="10849093" y="652272"/>
            <a:ext cx="190500" cy="39321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EE8E3F-098A-5975-AFE8-9D7732BECCFF}"/>
              </a:ext>
            </a:extLst>
          </p:cNvPr>
          <p:cNvSpPr/>
          <p:nvPr/>
        </p:nvSpPr>
        <p:spPr>
          <a:xfrm>
            <a:off x="10620492" y="652272"/>
            <a:ext cx="228601" cy="30921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28A579-B34C-519D-199A-B4F1342119E6}"/>
              </a:ext>
            </a:extLst>
          </p:cNvPr>
          <p:cNvSpPr/>
          <p:nvPr/>
        </p:nvSpPr>
        <p:spPr>
          <a:xfrm>
            <a:off x="10407132" y="749809"/>
            <a:ext cx="228601" cy="23477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74413-071B-78D5-E1FC-9B687D893B03}"/>
              </a:ext>
            </a:extLst>
          </p:cNvPr>
          <p:cNvSpPr/>
          <p:nvPr/>
        </p:nvSpPr>
        <p:spPr>
          <a:xfrm>
            <a:off x="10201391" y="749809"/>
            <a:ext cx="228601" cy="163017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5BF696-0BC8-A65C-8EFD-7A9CB98D1239}"/>
              </a:ext>
            </a:extLst>
          </p:cNvPr>
          <p:cNvSpPr/>
          <p:nvPr/>
        </p:nvSpPr>
        <p:spPr>
          <a:xfrm>
            <a:off x="9988031" y="749809"/>
            <a:ext cx="228601" cy="11419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0889A4-345B-C4AC-64DE-A7A8044FC071}"/>
              </a:ext>
            </a:extLst>
          </p:cNvPr>
          <p:cNvSpPr/>
          <p:nvPr/>
        </p:nvSpPr>
        <p:spPr>
          <a:xfrm>
            <a:off x="9873730" y="749809"/>
            <a:ext cx="228601" cy="4198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EBFA0-3FA9-A0B9-A2EC-24355AA11EE5}"/>
              </a:ext>
            </a:extLst>
          </p:cNvPr>
          <p:cNvCxnSpPr>
            <a:cxnSpLocks/>
          </p:cNvCxnSpPr>
          <p:nvPr/>
        </p:nvCxnSpPr>
        <p:spPr>
          <a:xfrm flipH="1">
            <a:off x="5032669" y="2583180"/>
            <a:ext cx="8208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359458-5C3C-F824-AEB3-BAD397CA4AFF}"/>
              </a:ext>
            </a:extLst>
          </p:cNvPr>
          <p:cNvCxnSpPr>
            <a:cxnSpLocks/>
          </p:cNvCxnSpPr>
          <p:nvPr/>
        </p:nvCxnSpPr>
        <p:spPr>
          <a:xfrm flipH="1">
            <a:off x="5350632" y="3200400"/>
            <a:ext cx="5029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40E0F0-3EBA-A3DC-5064-A06DCA19F375}"/>
              </a:ext>
            </a:extLst>
          </p:cNvPr>
          <p:cNvCxnSpPr>
            <a:cxnSpLocks/>
          </p:cNvCxnSpPr>
          <p:nvPr/>
        </p:nvCxnSpPr>
        <p:spPr>
          <a:xfrm>
            <a:off x="788792" y="1973069"/>
            <a:ext cx="4013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049D98-566A-A592-3BC5-1AF87CED3D3A}"/>
                  </a:ext>
                </a:extLst>
              </p:cNvPr>
              <p:cNvSpPr txBox="1"/>
              <p:nvPr/>
            </p:nvSpPr>
            <p:spPr>
              <a:xfrm>
                <a:off x="74591" y="1770775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049D98-566A-A592-3BC5-1AF87CED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1" y="1770775"/>
                <a:ext cx="7797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989DE5-5EFA-CFEA-6568-C40B8148433F}"/>
                  </a:ext>
                </a:extLst>
              </p:cNvPr>
              <p:cNvSpPr txBox="1"/>
              <p:nvPr/>
            </p:nvSpPr>
            <p:spPr>
              <a:xfrm>
                <a:off x="5821856" y="2742225"/>
                <a:ext cx="9650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989DE5-5EFA-CFEA-6568-C40B81484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56" y="2742225"/>
                <a:ext cx="965023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40EAB5-967D-1B77-CEC7-795E822BEEA7}"/>
                  </a:ext>
                </a:extLst>
              </p:cNvPr>
              <p:cNvSpPr txBox="1"/>
              <p:nvPr/>
            </p:nvSpPr>
            <p:spPr>
              <a:xfrm>
                <a:off x="6034147" y="3014560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40EAB5-967D-1B77-CEC7-795E822B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47" y="3014560"/>
                <a:ext cx="77978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F7D5E6-AC2A-785E-6AA4-EE390B496724}"/>
                  </a:ext>
                </a:extLst>
              </p:cNvPr>
              <p:cNvSpPr txBox="1"/>
              <p:nvPr/>
            </p:nvSpPr>
            <p:spPr>
              <a:xfrm>
                <a:off x="5821856" y="2407524"/>
                <a:ext cx="9650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F7D5E6-AC2A-785E-6AA4-EE390B496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56" y="2407524"/>
                <a:ext cx="965023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Left Brace 47">
            <a:extLst>
              <a:ext uri="{FF2B5EF4-FFF2-40B4-BE49-F238E27FC236}">
                <a16:creationId xmlns:a16="http://schemas.microsoft.com/office/drawing/2014/main" id="{FE884516-1C20-9557-0173-8EA5B5FD0661}"/>
              </a:ext>
            </a:extLst>
          </p:cNvPr>
          <p:cNvSpPr/>
          <p:nvPr/>
        </p:nvSpPr>
        <p:spPr>
          <a:xfrm>
            <a:off x="6731403" y="644583"/>
            <a:ext cx="455554" cy="4564616"/>
          </a:xfrm>
          <a:prstGeom prst="leftBrace">
            <a:avLst>
              <a:gd name="adj1" fmla="val 8333"/>
              <a:gd name="adj2" fmla="val 560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941458-DC7C-A1E7-014E-835B23AE09E9}"/>
              </a:ext>
            </a:extLst>
          </p:cNvPr>
          <p:cNvCxnSpPr>
            <a:cxnSpLocks/>
          </p:cNvCxnSpPr>
          <p:nvPr/>
        </p:nvCxnSpPr>
        <p:spPr>
          <a:xfrm flipH="1">
            <a:off x="5032669" y="2282238"/>
            <a:ext cx="8208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F55FAF2-35F3-3BE0-2E2F-FFE2E16C194D}"/>
                  </a:ext>
                </a:extLst>
              </p:cNvPr>
              <p:cNvSpPr txBox="1"/>
              <p:nvPr/>
            </p:nvSpPr>
            <p:spPr>
              <a:xfrm>
                <a:off x="6034147" y="2072821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F55FAF2-35F3-3BE0-2E2F-FFE2E16C1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47" y="2072821"/>
                <a:ext cx="77978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5187DE-C375-F91A-2323-D14A6043821C}"/>
              </a:ext>
            </a:extLst>
          </p:cNvPr>
          <p:cNvCxnSpPr>
            <a:cxnSpLocks/>
          </p:cNvCxnSpPr>
          <p:nvPr/>
        </p:nvCxnSpPr>
        <p:spPr>
          <a:xfrm flipH="1">
            <a:off x="5285678" y="2903220"/>
            <a:ext cx="56787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64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6C78-2297-0800-A5AB-FB0A00EB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F6CAFC-BD34-CFFA-F906-F2A83DD7031A}"/>
                  </a:ext>
                </a:extLst>
              </p:cNvPr>
              <p:cNvSpPr/>
              <p:nvPr/>
            </p:nvSpPr>
            <p:spPr>
              <a:xfrm>
                <a:off x="1073272" y="1700755"/>
                <a:ext cx="4442714" cy="172824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𝐌𝐞𝐫𝐠𝐞𝐒𝐨𝐫𝐭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dirty="0"/>
                  <a:t>, do the following steps.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𝐌𝐞𝐫𝐠𝐞𝐒𝐨𝐫𝐭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1..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𝐌𝐞𝐫𝐠𝐞𝐒𝐨𝐫𝐭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“Merge” the two sorted arrays.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F6CAFC-BD34-CFFA-F906-F2A83DD70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72" y="1700755"/>
                <a:ext cx="4442714" cy="1728245"/>
              </a:xfrm>
              <a:prstGeom prst="roundRect">
                <a:avLst/>
              </a:prstGeom>
              <a:blipFill>
                <a:blip r:embed="rId2"/>
                <a:stretch>
                  <a:fillRect b="-24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4BD247-930B-15BE-81E4-76D0A62FA530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6B396-32A8-02D2-234B-9F79DD95FB10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(Merge sort): </a:t>
            </a:r>
            <a:r>
              <a:rPr lang="en-SG" sz="2000" dirty="0">
                <a:hlinkClick r:id="rId3"/>
              </a:rPr>
              <a:t>https://visualgo.net/en/sorting?mode=Merge</a:t>
            </a:r>
            <a:endParaRPr lang="en-SG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EBFA0-3FA9-A0B9-A2EC-24355AA11EE5}"/>
              </a:ext>
            </a:extLst>
          </p:cNvPr>
          <p:cNvCxnSpPr>
            <a:cxnSpLocks/>
          </p:cNvCxnSpPr>
          <p:nvPr/>
        </p:nvCxnSpPr>
        <p:spPr>
          <a:xfrm flipH="1">
            <a:off x="5032669" y="2583180"/>
            <a:ext cx="8208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40E0F0-3EBA-A3DC-5064-A06DCA19F375}"/>
              </a:ext>
            </a:extLst>
          </p:cNvPr>
          <p:cNvCxnSpPr>
            <a:cxnSpLocks/>
          </p:cNvCxnSpPr>
          <p:nvPr/>
        </p:nvCxnSpPr>
        <p:spPr>
          <a:xfrm>
            <a:off x="788792" y="1973069"/>
            <a:ext cx="4013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049D98-566A-A592-3BC5-1AF87CED3D3A}"/>
                  </a:ext>
                </a:extLst>
              </p:cNvPr>
              <p:cNvSpPr txBox="1"/>
              <p:nvPr/>
            </p:nvSpPr>
            <p:spPr>
              <a:xfrm>
                <a:off x="74591" y="1770775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049D98-566A-A592-3BC5-1AF87CED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1" y="1770775"/>
                <a:ext cx="7797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989DE5-5EFA-CFEA-6568-C40B8148433F}"/>
                  </a:ext>
                </a:extLst>
              </p:cNvPr>
              <p:cNvSpPr txBox="1"/>
              <p:nvPr/>
            </p:nvSpPr>
            <p:spPr>
              <a:xfrm>
                <a:off x="5821856" y="2742225"/>
                <a:ext cx="9650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989DE5-5EFA-CFEA-6568-C40B81484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56" y="2742225"/>
                <a:ext cx="9650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40EAB5-967D-1B77-CEC7-795E822BEEA7}"/>
                  </a:ext>
                </a:extLst>
              </p:cNvPr>
              <p:cNvSpPr txBox="1"/>
              <p:nvPr/>
            </p:nvSpPr>
            <p:spPr>
              <a:xfrm>
                <a:off x="6034147" y="3014560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40EAB5-967D-1B77-CEC7-795E822B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47" y="3014560"/>
                <a:ext cx="7797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F7D5E6-AC2A-785E-6AA4-EE390B496724}"/>
                  </a:ext>
                </a:extLst>
              </p:cNvPr>
              <p:cNvSpPr txBox="1"/>
              <p:nvPr/>
            </p:nvSpPr>
            <p:spPr>
              <a:xfrm>
                <a:off x="5821856" y="2407524"/>
                <a:ext cx="9650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F7D5E6-AC2A-785E-6AA4-EE390B496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56" y="2407524"/>
                <a:ext cx="96502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941458-DC7C-A1E7-014E-835B23AE09E9}"/>
              </a:ext>
            </a:extLst>
          </p:cNvPr>
          <p:cNvCxnSpPr>
            <a:cxnSpLocks/>
          </p:cNvCxnSpPr>
          <p:nvPr/>
        </p:nvCxnSpPr>
        <p:spPr>
          <a:xfrm flipH="1">
            <a:off x="5032669" y="2282238"/>
            <a:ext cx="8208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F55FAF2-35F3-3BE0-2E2F-FFE2E16C194D}"/>
                  </a:ext>
                </a:extLst>
              </p:cNvPr>
              <p:cNvSpPr txBox="1"/>
              <p:nvPr/>
            </p:nvSpPr>
            <p:spPr>
              <a:xfrm>
                <a:off x="6034147" y="2072821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F55FAF2-35F3-3BE0-2E2F-FFE2E16C1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47" y="2072821"/>
                <a:ext cx="7797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8731E-1002-FACC-43AE-549556B7DFE3}"/>
                  </a:ext>
                </a:extLst>
              </p:cNvPr>
              <p:cNvSpPr txBox="1"/>
              <p:nvPr/>
            </p:nvSpPr>
            <p:spPr>
              <a:xfrm>
                <a:off x="7219429" y="2072821"/>
                <a:ext cx="4748584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8731E-1002-FACC-43AE-549556B7D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429" y="2072821"/>
                <a:ext cx="4748584" cy="12714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82E1EEEF-65D3-5005-4F52-939AC7C91B47}"/>
              </a:ext>
            </a:extLst>
          </p:cNvPr>
          <p:cNvSpPr/>
          <p:nvPr/>
        </p:nvSpPr>
        <p:spPr>
          <a:xfrm rot="10800000">
            <a:off x="6731403" y="2140107"/>
            <a:ext cx="455554" cy="1204152"/>
          </a:xfrm>
          <a:prstGeom prst="leftBrace">
            <a:avLst>
              <a:gd name="adj1" fmla="val 8333"/>
              <a:gd name="adj2" fmla="val 52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BA7B70-F2CE-8E10-DB1C-A7E09DA789CD}"/>
              </a:ext>
            </a:extLst>
          </p:cNvPr>
          <p:cNvCxnSpPr>
            <a:cxnSpLocks/>
          </p:cNvCxnSpPr>
          <p:nvPr/>
        </p:nvCxnSpPr>
        <p:spPr>
          <a:xfrm flipH="1">
            <a:off x="5285678" y="2903220"/>
            <a:ext cx="56787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A1F308-85D7-3F33-7E9D-41067CAA5006}"/>
              </a:ext>
            </a:extLst>
          </p:cNvPr>
          <p:cNvCxnSpPr>
            <a:cxnSpLocks/>
          </p:cNvCxnSpPr>
          <p:nvPr/>
        </p:nvCxnSpPr>
        <p:spPr>
          <a:xfrm flipH="1">
            <a:off x="5350632" y="3200400"/>
            <a:ext cx="5029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09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6C78-2297-0800-A5AB-FB0A00EB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F6CAFC-BD34-CFFA-F906-F2A83DD7031A}"/>
                  </a:ext>
                </a:extLst>
              </p:cNvPr>
              <p:cNvSpPr/>
              <p:nvPr/>
            </p:nvSpPr>
            <p:spPr>
              <a:xfrm>
                <a:off x="1073272" y="1700755"/>
                <a:ext cx="4442714" cy="1728245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 panose="02040503050406030204" pitchFamily="18" charset="0"/>
                        </a:rPr>
                        <m:t>𝐌𝐞𝐫𝐠𝐞𝐒𝐨𝐫𝐭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dirty="0"/>
                  <a:t>, do the following steps.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𝐌𝐞𝐫𝐠𝐞𝐒𝐨𝐫𝐭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1..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𝐌𝐞𝐫𝐠𝐞𝐒𝐨𝐫𝐭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“Merge” the two sorted arrays.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3F6CAFC-BD34-CFFA-F906-F2A83DD70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272" y="1700755"/>
                <a:ext cx="4442714" cy="1728245"/>
              </a:xfrm>
              <a:prstGeom prst="roundRect">
                <a:avLst/>
              </a:prstGeom>
              <a:blipFill>
                <a:blip r:embed="rId2"/>
                <a:stretch>
                  <a:fillRect b="-24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4BD247-930B-15BE-81E4-76D0A62FA530}"/>
              </a:ext>
            </a:extLst>
          </p:cNvPr>
          <p:cNvCxnSpPr>
            <a:cxnSpLocks/>
          </p:cNvCxnSpPr>
          <p:nvPr/>
        </p:nvCxnSpPr>
        <p:spPr>
          <a:xfrm>
            <a:off x="0" y="63227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A6B396-32A8-02D2-234B-9F79DD95FB10}"/>
              </a:ext>
            </a:extLst>
          </p:cNvPr>
          <p:cNvSpPr txBox="1"/>
          <p:nvPr/>
        </p:nvSpPr>
        <p:spPr>
          <a:xfrm>
            <a:off x="2341597" y="6384771"/>
            <a:ext cx="7515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 err="1"/>
              <a:t>VisuAlgo</a:t>
            </a:r>
            <a:r>
              <a:rPr lang="en-SG" sz="2000" dirty="0"/>
              <a:t> (Merge sort): </a:t>
            </a:r>
            <a:r>
              <a:rPr lang="en-SG" sz="2000" dirty="0">
                <a:hlinkClick r:id="rId3"/>
              </a:rPr>
              <a:t>https://visualgo.net/en/sorting?mode=Merge</a:t>
            </a:r>
            <a:endParaRPr lang="en-SG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FEBFA0-3FA9-A0B9-A2EC-24355AA11EE5}"/>
              </a:ext>
            </a:extLst>
          </p:cNvPr>
          <p:cNvCxnSpPr>
            <a:cxnSpLocks/>
          </p:cNvCxnSpPr>
          <p:nvPr/>
        </p:nvCxnSpPr>
        <p:spPr>
          <a:xfrm flipH="1">
            <a:off x="5032669" y="2583180"/>
            <a:ext cx="8208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40E0F0-3EBA-A3DC-5064-A06DCA19F375}"/>
              </a:ext>
            </a:extLst>
          </p:cNvPr>
          <p:cNvCxnSpPr>
            <a:cxnSpLocks/>
          </p:cNvCxnSpPr>
          <p:nvPr/>
        </p:nvCxnSpPr>
        <p:spPr>
          <a:xfrm>
            <a:off x="788792" y="1973069"/>
            <a:ext cx="4013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049D98-566A-A592-3BC5-1AF87CED3D3A}"/>
                  </a:ext>
                </a:extLst>
              </p:cNvPr>
              <p:cNvSpPr txBox="1"/>
              <p:nvPr/>
            </p:nvSpPr>
            <p:spPr>
              <a:xfrm>
                <a:off x="74591" y="1770775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7049D98-566A-A592-3BC5-1AF87CED3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1" y="1770775"/>
                <a:ext cx="7797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989DE5-5EFA-CFEA-6568-C40B8148433F}"/>
                  </a:ext>
                </a:extLst>
              </p:cNvPr>
              <p:cNvSpPr txBox="1"/>
              <p:nvPr/>
            </p:nvSpPr>
            <p:spPr>
              <a:xfrm>
                <a:off x="5821856" y="2742225"/>
                <a:ext cx="9650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4989DE5-5EFA-CFEA-6568-C40B81484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56" y="2742225"/>
                <a:ext cx="96502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40EAB5-967D-1B77-CEC7-795E822BEEA7}"/>
                  </a:ext>
                </a:extLst>
              </p:cNvPr>
              <p:cNvSpPr txBox="1"/>
              <p:nvPr/>
            </p:nvSpPr>
            <p:spPr>
              <a:xfrm>
                <a:off x="6034147" y="3014560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40EAB5-967D-1B77-CEC7-795E822B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47" y="3014560"/>
                <a:ext cx="7797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F7D5E6-AC2A-785E-6AA4-EE390B496724}"/>
                  </a:ext>
                </a:extLst>
              </p:cNvPr>
              <p:cNvSpPr txBox="1"/>
              <p:nvPr/>
            </p:nvSpPr>
            <p:spPr>
              <a:xfrm>
                <a:off x="5821856" y="2407524"/>
                <a:ext cx="9650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F7D5E6-AC2A-785E-6AA4-EE390B496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856" y="2407524"/>
                <a:ext cx="965023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941458-DC7C-A1E7-014E-835B23AE09E9}"/>
              </a:ext>
            </a:extLst>
          </p:cNvPr>
          <p:cNvCxnSpPr>
            <a:cxnSpLocks/>
          </p:cNvCxnSpPr>
          <p:nvPr/>
        </p:nvCxnSpPr>
        <p:spPr>
          <a:xfrm flipH="1">
            <a:off x="5032669" y="2282238"/>
            <a:ext cx="8208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F55FAF2-35F3-3BE0-2E2F-FFE2E16C194D}"/>
                  </a:ext>
                </a:extLst>
              </p:cNvPr>
              <p:cNvSpPr txBox="1"/>
              <p:nvPr/>
            </p:nvSpPr>
            <p:spPr>
              <a:xfrm>
                <a:off x="6034147" y="2072821"/>
                <a:ext cx="779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F55FAF2-35F3-3BE0-2E2F-FFE2E16C1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47" y="2072821"/>
                <a:ext cx="77978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8731E-1002-FACC-43AE-549556B7DFE3}"/>
                  </a:ext>
                </a:extLst>
              </p:cNvPr>
              <p:cNvSpPr txBox="1"/>
              <p:nvPr/>
            </p:nvSpPr>
            <p:spPr>
              <a:xfrm>
                <a:off x="7219429" y="2072821"/>
                <a:ext cx="4748584" cy="1271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l-G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48731E-1002-FACC-43AE-549556B7D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429" y="2072821"/>
                <a:ext cx="4748584" cy="12714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82E1EEEF-65D3-5005-4F52-939AC7C91B47}"/>
              </a:ext>
            </a:extLst>
          </p:cNvPr>
          <p:cNvSpPr/>
          <p:nvPr/>
        </p:nvSpPr>
        <p:spPr>
          <a:xfrm rot="10800000">
            <a:off x="6731403" y="2140107"/>
            <a:ext cx="455554" cy="1204152"/>
          </a:xfrm>
          <a:prstGeom prst="leftBrace">
            <a:avLst>
              <a:gd name="adj1" fmla="val 8333"/>
              <a:gd name="adj2" fmla="val 521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BA7B70-F2CE-8E10-DB1C-A7E09DA789CD}"/>
              </a:ext>
            </a:extLst>
          </p:cNvPr>
          <p:cNvCxnSpPr>
            <a:cxnSpLocks/>
          </p:cNvCxnSpPr>
          <p:nvPr/>
        </p:nvCxnSpPr>
        <p:spPr>
          <a:xfrm flipH="1">
            <a:off x="5285678" y="2903220"/>
            <a:ext cx="56787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A1F308-85D7-3F33-7E9D-41067CAA5006}"/>
              </a:ext>
            </a:extLst>
          </p:cNvPr>
          <p:cNvCxnSpPr>
            <a:cxnSpLocks/>
          </p:cNvCxnSpPr>
          <p:nvPr/>
        </p:nvCxnSpPr>
        <p:spPr>
          <a:xfrm flipH="1">
            <a:off x="5350632" y="3200400"/>
            <a:ext cx="50292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7C7C923-A1D8-DB13-55E5-CA4BCE082F96}"/>
              </a:ext>
            </a:extLst>
          </p:cNvPr>
          <p:cNvSpPr/>
          <p:nvPr/>
        </p:nvSpPr>
        <p:spPr>
          <a:xfrm>
            <a:off x="9365655" y="3370996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CA12AC-A9D0-C40B-B64E-B8D3961F3EA2}"/>
              </a:ext>
            </a:extLst>
          </p:cNvPr>
          <p:cNvSpPr txBox="1"/>
          <p:nvPr/>
        </p:nvSpPr>
        <p:spPr>
          <a:xfrm>
            <a:off x="8642798" y="3711805"/>
            <a:ext cx="17207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Inductive step</a:t>
            </a:r>
            <a:endParaRPr lang="en-SG" sz="2000" b="1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52E7A8-9DD9-9B46-A34A-A1A5E5E0F1E2}"/>
              </a:ext>
            </a:extLst>
          </p:cNvPr>
          <p:cNvSpPr/>
          <p:nvPr/>
        </p:nvSpPr>
        <p:spPr>
          <a:xfrm rot="10800000">
            <a:off x="9365655" y="1742364"/>
            <a:ext cx="275063" cy="278780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8AB96-6E4D-5CF8-29EE-B983D9636FAC}"/>
              </a:ext>
            </a:extLst>
          </p:cNvPr>
          <p:cNvSpPr txBox="1"/>
          <p:nvPr/>
        </p:nvSpPr>
        <p:spPr>
          <a:xfrm>
            <a:off x="8889742" y="1231714"/>
            <a:ext cx="1226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Base case</a:t>
            </a:r>
            <a:endParaRPr lang="en-SG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4ACF91-62E8-3943-DF58-6419914D7151}"/>
                  </a:ext>
                </a:extLst>
              </p:cNvPr>
              <p:cNvSpPr txBox="1"/>
              <p:nvPr/>
            </p:nvSpPr>
            <p:spPr>
              <a:xfrm>
                <a:off x="1545800" y="4853777"/>
                <a:ext cx="91003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Note: </a:t>
                </a:r>
                <a:r>
                  <a:rPr lang="en-US" sz="2000" dirty="0"/>
                  <a:t>We often omit stating the base case because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SG" sz="2000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whenever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SG" sz="20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SG" sz="2000" dirty="0"/>
                  <a:t>The precise constant does not matter in most of the cases.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4ACF91-62E8-3943-DF58-6419914D7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800" y="4853777"/>
                <a:ext cx="9100399" cy="707886"/>
              </a:xfrm>
              <a:prstGeom prst="rect">
                <a:avLst/>
              </a:prstGeom>
              <a:blipFill>
                <a:blip r:embed="rId10"/>
                <a:stretch>
                  <a:fillRect l="-737" t="-4310" r="-134" b="-1465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671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53360</TotalTime>
  <Words>5715</Words>
  <Application>Microsoft Office PowerPoint</Application>
  <PresentationFormat>Widescreen</PresentationFormat>
  <Paragraphs>1289</Paragraphs>
  <Slides>67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CS3230 – Design and Analysis of Algorithms (S2 AY2024/25)</vt:lpstr>
      <vt:lpstr>Analyzing the running time of an algorithm</vt:lpstr>
      <vt:lpstr>Analyzing the running time of an algorithm</vt:lpstr>
      <vt:lpstr>Analyzing the running time of an algorithm</vt:lpstr>
      <vt:lpstr>Merge sort</vt:lpstr>
      <vt:lpstr>Merge sort</vt:lpstr>
      <vt:lpstr>Merge sort</vt:lpstr>
      <vt:lpstr>Merge sort</vt:lpstr>
      <vt:lpstr>Merge sort</vt:lpstr>
      <vt:lpstr>Solving a recurrence</vt:lpstr>
      <vt:lpstr>Solving a recurrence</vt:lpstr>
      <vt:lpstr>Telescoping series</vt:lpstr>
      <vt:lpstr>Telescoping method</vt:lpstr>
      <vt:lpstr>Telescoping method</vt:lpstr>
      <vt:lpstr>Telescoping method</vt:lpstr>
      <vt:lpstr>Telescoping method</vt:lpstr>
      <vt:lpstr>Substitution method</vt:lpstr>
      <vt:lpstr>Tower of Hanoi</vt:lpstr>
      <vt:lpstr>Analysis:</vt:lpstr>
      <vt:lpstr>Substitution method</vt:lpstr>
      <vt:lpstr>Substitution method</vt:lpstr>
      <vt:lpstr>Substitution method</vt:lpstr>
      <vt:lpstr>Substitution method</vt:lpstr>
      <vt:lpstr>A common mistake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Question</vt:lpstr>
      <vt:lpstr>Answer</vt:lpstr>
      <vt:lpstr>Question</vt:lpstr>
      <vt:lpstr>Answer</vt:lpstr>
      <vt:lpstr>Solving a recurrence of the generic form</vt:lpstr>
      <vt:lpstr>Solving a recurrence of the generic form</vt:lpstr>
      <vt:lpstr>Two types of work</vt:lpstr>
      <vt:lpstr>Two types of work</vt:lpstr>
      <vt:lpstr>Master theorem</vt:lpstr>
      <vt:lpstr>Master theorem</vt:lpstr>
      <vt:lpstr>Master theorem</vt:lpstr>
      <vt:lpstr>Examples</vt:lpstr>
      <vt:lpstr>Examples</vt:lpstr>
      <vt:lpstr>Question</vt:lpstr>
      <vt:lpstr>Answer</vt:lpstr>
      <vt:lpstr>Remarks</vt:lpstr>
      <vt:lpstr>Remarks</vt:lpstr>
      <vt:lpstr>Remarks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Proof of the master theorem</vt:lpstr>
      <vt:lpstr>Floors and ceilings</vt:lpstr>
      <vt:lpstr>Acknowledgement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CS3230 Lecture 1</dc:title>
  <dc:creator>sung_wing_kin sung_wing_kin</dc:creator>
  <cp:lastModifiedBy>Jain, Sanjay</cp:lastModifiedBy>
  <cp:revision>384</cp:revision>
  <dcterms:created xsi:type="dcterms:W3CDTF">2018-12-28T07:06:55Z</dcterms:created>
  <dcterms:modified xsi:type="dcterms:W3CDTF">2025-01-23T04:41:55Z</dcterms:modified>
</cp:coreProperties>
</file>