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46b5fdf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46b5fdf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46b5fdf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46b5fdf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6b5fdf3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6b5fdf3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46b5fdf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46b5fdf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6b5fdf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46b5fdf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6b5fdf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6b5fdf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6b5fdf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46b5fdf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6b5fd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46b5fd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46b5fdf3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46b5fdf3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6b5fdf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46b5fdf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6b5fdf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6b5fdf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46b5fdf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46b5fdf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46b5fdf3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46b5fdf3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65af785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65af785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65af785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65af785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65af785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65af785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65af785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65af785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6b5fdf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6b5fdf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46b5fdf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46b5fdf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46b5fdf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46b5fdf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46b5fdf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46b5fdf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fa4848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8fa4848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6b5fdf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6b5fdf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46b5fdf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46b5fdf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8fa48484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8fa48484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Chaque déclaration est du type : propriété : valeur;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500"/>
              <a:t> Voici la syntaxe générale d’une feuille de style </a:t>
            </a:r>
            <a:r>
              <a:rPr lang="fr" sz="3500">
                <a:solidFill>
                  <a:srgbClr val="FF00FF"/>
                </a:solidFill>
              </a:rPr>
              <a:t>CSS</a:t>
            </a:r>
            <a:r>
              <a:rPr lang="fr" sz="3500"/>
              <a:t> : 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/>
          </a:blip>
          <a:srcRect b="279" l="0" r="0" t="-280"/>
          <a:stretch/>
        </p:blipFill>
        <p:spPr>
          <a:xfrm>
            <a:off x="0" y="125"/>
            <a:ext cx="9144000" cy="5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0" y="0"/>
            <a:ext cx="9144000" cy="5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Exemple :</a:t>
            </a:r>
            <a:endParaRPr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</a:t>
            </a:r>
            <a:r>
              <a:rPr lang="fr" sz="4800">
                <a:solidFill>
                  <a:srgbClr val="0000FF"/>
                </a:solidFill>
              </a:rPr>
              <a:t>P</a:t>
            </a:r>
            <a:r>
              <a:rPr lang="fr" sz="4800"/>
              <a:t> { color: </a:t>
            </a:r>
            <a:r>
              <a:rPr lang="fr" sz="4800">
                <a:solidFill>
                  <a:srgbClr val="FF00FF"/>
                </a:solidFill>
              </a:rPr>
              <a:t>green</a:t>
            </a:r>
            <a:r>
              <a:rPr lang="fr" sz="4800"/>
              <a:t>;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00"/>
              <a:t>font-size : </a:t>
            </a:r>
            <a:r>
              <a:rPr lang="fr" sz="4800">
                <a:solidFill>
                  <a:srgbClr val="FF00FF"/>
                </a:solidFill>
              </a:rPr>
              <a:t>10px</a:t>
            </a:r>
            <a:r>
              <a:rPr lang="fr" sz="4800"/>
              <a:t>; </a:t>
            </a:r>
            <a:endParaRPr sz="3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800"/>
              <a:t>} 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0" y="0"/>
            <a:ext cx="9238200" cy="4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            </a:t>
            </a:r>
            <a:r>
              <a:rPr lang="fr" sz="4700"/>
              <a:t> 3 Emplacement</a:t>
            </a:r>
            <a:r>
              <a:rPr lang="fr" sz="2600"/>
              <a:t>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500">
                <a:solidFill>
                  <a:schemeClr val="dk1"/>
                </a:solidFill>
              </a:rPr>
              <a:t>3.1 Écrire le code dans un élément </a:t>
            </a:r>
            <a:r>
              <a:rPr lang="fr" sz="4500">
                <a:solidFill>
                  <a:schemeClr val="accent1"/>
                </a:solidFill>
              </a:rPr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7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977"/>
              <a:t>3.2 Écrire le code </a:t>
            </a:r>
            <a:r>
              <a:rPr lang="fr" sz="4977">
                <a:solidFill>
                  <a:srgbClr val="FF00FF"/>
                </a:solidFill>
              </a:rPr>
              <a:t>CSS</a:t>
            </a:r>
            <a:r>
              <a:rPr lang="fr" sz="4977"/>
              <a:t> dans l’en-tête de la page </a:t>
            </a:r>
            <a:r>
              <a:rPr lang="fr" sz="4977">
                <a:solidFill>
                  <a:schemeClr val="accent1"/>
                </a:solidFill>
              </a:rPr>
              <a:t>html</a:t>
            </a:r>
            <a:r>
              <a:rPr lang="fr" sz="4977"/>
              <a:t> (feuille de style interne):</a:t>
            </a:r>
            <a:endParaRPr sz="49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5700" y="0"/>
            <a:ext cx="1097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>
                <a:solidFill>
                  <a:schemeClr val="dk1"/>
                </a:solidFill>
              </a:rPr>
              <a:t>3</a:t>
            </a:r>
            <a:r>
              <a:rPr lang="fr" sz="4700">
                <a:solidFill>
                  <a:schemeClr val="dk1"/>
                </a:solidFill>
              </a:rPr>
              <a:t>.3 Dans un fichier .</a:t>
            </a:r>
            <a:r>
              <a:rPr lang="fr" sz="4700">
                <a:solidFill>
                  <a:srgbClr val="FF00FF"/>
                </a:solidFill>
              </a:rPr>
              <a:t>css</a:t>
            </a:r>
            <a:r>
              <a:rPr lang="fr" sz="4700">
                <a:solidFill>
                  <a:schemeClr val="dk1"/>
                </a:solidFill>
              </a:rPr>
              <a:t> (méthode recommandée) 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425" y="0"/>
            <a:ext cx="10161426" cy="5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0" y="0"/>
            <a:ext cx="9080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19875"/>
            <a:ext cx="10071499" cy="52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</a:t>
            </a:r>
            <a:r>
              <a:rPr lang="fr" sz="5300">
                <a:solidFill>
                  <a:schemeClr val="accent1"/>
                </a:solidFill>
              </a:rPr>
              <a:t> </a:t>
            </a:r>
            <a:r>
              <a:rPr lang="fr" sz="8577"/>
              <a:t> </a:t>
            </a:r>
            <a:r>
              <a:rPr lang="fr" sz="8577">
                <a:solidFill>
                  <a:srgbClr val="FF00FF"/>
                </a:solidFill>
              </a:rPr>
              <a:t>CSS</a:t>
            </a:r>
            <a:endParaRPr sz="8577">
              <a:solidFill>
                <a:srgbClr val="FF00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" y="17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sz="4300"/>
              <a:t>Sommaire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300"/>
              <a:t>1 Introduction 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300"/>
              <a:t> 2 Syntaxe de base du CSS 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300"/>
              <a:t>3 Emplacement</a:t>
            </a:r>
            <a:endParaRPr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333333"/>
                </a:solidFill>
                <a:highlight>
                  <a:srgbClr val="FFFFFF"/>
                </a:highlight>
              </a:rPr>
              <a:t>                                             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4. Sélecteurs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200"/>
              <a:t>4.1 Sélecteur </a:t>
            </a:r>
            <a:r>
              <a:rPr lang="fr" sz="5200">
                <a:solidFill>
                  <a:srgbClr val="E06666"/>
                </a:solidFill>
              </a:rPr>
              <a:t>CSS</a:t>
            </a:r>
            <a:r>
              <a:rPr lang="fr" sz="5200"/>
              <a:t> simple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5200"/>
              <a:t>Un sélecteur est un des moyens les plus simples pour appliquer un style. Un sélecteur simple permet de cibler les éléments qui correspondent au nom indiqué </a:t>
            </a:r>
            <a:endParaRPr sz="5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4.1.a </a:t>
            </a:r>
            <a:r>
              <a:rPr lang="fr" sz="4400">
                <a:solidFill>
                  <a:schemeClr val="dk1"/>
                </a:solidFill>
                <a:highlight>
                  <a:srgbClr val="FFFFFF"/>
                </a:highlight>
              </a:rPr>
              <a:t>Le sélecteur d'identifiant </a:t>
            </a:r>
            <a:r>
              <a:rPr lang="fr" sz="4400">
                <a:solidFill>
                  <a:schemeClr val="accent4"/>
                </a:solidFill>
                <a:highlight>
                  <a:srgbClr val="FFFFFF"/>
                </a:highlight>
              </a:rPr>
              <a:t>CSS</a:t>
            </a:r>
            <a:endParaRPr sz="44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25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 sélecteur d'id utilise l'attribut id d'un élément </a:t>
            </a:r>
            <a:r>
              <a:rPr lang="fr" sz="4825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 </a:t>
            </a:r>
            <a:r>
              <a:rPr lang="fr" sz="4825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pour sélectionner un élément spécifique.</a:t>
            </a:r>
            <a:endParaRPr sz="4825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825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L'identifiant d'un élément est unique dans une page, donc le sélecteur d'identifiant est utilisé pour sélectionner un élément unique !</a:t>
            </a:r>
            <a:endParaRPr sz="4825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5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                              </a:t>
            </a:r>
            <a:r>
              <a:rPr lang="fr" sz="3200"/>
              <a:t>Exemple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#para1 </a:t>
            </a:r>
            <a:r>
              <a:rPr lang="fr" sz="3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text-align</a:t>
            </a:r>
            <a:r>
              <a:rPr lang="fr" sz="3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3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lang="fr" sz="3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color</a:t>
            </a:r>
            <a:r>
              <a:rPr lang="fr" sz="3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3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fr" sz="3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3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3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}</a:t>
            </a:r>
            <a:endParaRPr sz="5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00">
                <a:solidFill>
                  <a:schemeClr val="dk1"/>
                </a:solidFill>
                <a:highlight>
                  <a:srgbClr val="FFFFFF"/>
                </a:highlight>
              </a:rPr>
              <a:t>4.2</a:t>
            </a:r>
            <a:r>
              <a:rPr lang="fr" sz="51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fr" sz="3400">
                <a:solidFill>
                  <a:schemeClr val="dk1"/>
                </a:solidFill>
                <a:highlight>
                  <a:srgbClr val="FFFFFF"/>
                </a:highlight>
              </a:rPr>
              <a:t>a Le sélecteur de classe </a:t>
            </a:r>
            <a:r>
              <a:rPr lang="fr" sz="3400">
                <a:solidFill>
                  <a:schemeClr val="accent4"/>
                </a:solidFill>
                <a:highlight>
                  <a:srgbClr val="FFFFFF"/>
                </a:highlight>
              </a:rPr>
              <a:t>CSS</a:t>
            </a:r>
            <a:endParaRPr sz="34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 sélecteur de classe sélectionne les éléments </a:t>
            </a:r>
            <a:r>
              <a:rPr lang="fr" sz="3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fr" sz="3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avec un attribut de classe spécifique.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Pour sélectionner des éléments avec une classe spécifique, écrivez un point (.) suivi du nom de la classe</a:t>
            </a:r>
            <a:endParaRPr sz="3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         </a:t>
            </a:r>
            <a:r>
              <a:rPr lang="fr" sz="3400"/>
              <a:t>Exemple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.center </a:t>
            </a:r>
            <a:r>
              <a:rPr lang="fr" sz="4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text-align</a:t>
            </a:r>
            <a:r>
              <a:rPr lang="fr" sz="4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4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fr" sz="4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" sz="4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color</a:t>
            </a:r>
            <a:r>
              <a:rPr lang="fr" sz="4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4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fr" sz="4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0000FF"/>
              </a:solidFill>
            </a:endParaRPr>
          </a:p>
        </p:txBody>
      </p:sp>
      <p:pic>
        <p:nvPicPr>
          <p:cNvPr id="188" name="Google Shape;1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4 Sélecteurs et propriétés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200"/>
              <a:t>4.1 Sélecteurs </a:t>
            </a:r>
            <a:r>
              <a:rPr lang="fr" sz="5200">
                <a:solidFill>
                  <a:srgbClr val="FF00FF"/>
                </a:solidFill>
              </a:rPr>
              <a:t>CSS </a:t>
            </a:r>
            <a:r>
              <a:rPr lang="fr" sz="5200"/>
              <a:t>simples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5200"/>
              <a:t> 4.2 Les propriétés </a:t>
            </a:r>
            <a:r>
              <a:rPr lang="fr" sz="5200">
                <a:solidFill>
                  <a:srgbClr val="FF00FF"/>
                </a:solidFill>
              </a:rPr>
              <a:t>CSS</a:t>
            </a:r>
            <a:endParaRPr sz="52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800"/>
              <a:t>5</a:t>
            </a:r>
            <a:r>
              <a:rPr lang="fr" sz="5777"/>
              <a:t> Héritage en </a:t>
            </a:r>
            <a:r>
              <a:rPr lang="fr" sz="5777">
                <a:solidFill>
                  <a:srgbClr val="FF00FF"/>
                </a:solidFill>
              </a:rPr>
              <a:t>CSS</a:t>
            </a:r>
            <a:r>
              <a:rPr lang="fr" sz="5777"/>
              <a:t> </a:t>
            </a:r>
            <a:endParaRPr sz="5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77"/>
              <a:t>6 Les polices d'écriture en </a:t>
            </a:r>
            <a:r>
              <a:rPr lang="fr" sz="5777">
                <a:solidFill>
                  <a:srgbClr val="FF00FF"/>
                </a:solidFill>
              </a:rPr>
              <a:t>CSS</a:t>
            </a:r>
            <a:r>
              <a:rPr lang="fr" sz="5777"/>
              <a:t> </a:t>
            </a:r>
            <a:endParaRPr sz="5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77"/>
              <a:t> 7 Les éléments </a:t>
            </a:r>
            <a:r>
              <a:rPr lang="fr" sz="5777">
                <a:solidFill>
                  <a:srgbClr val="0000FF"/>
                </a:solidFill>
              </a:rPr>
              <a:t>HTM</a:t>
            </a:r>
            <a:r>
              <a:rPr lang="fr" sz="5777"/>
              <a:t>L / </a:t>
            </a:r>
            <a:r>
              <a:rPr lang="fr" sz="5777">
                <a:solidFill>
                  <a:srgbClr val="FF00FF"/>
                </a:solidFill>
              </a:rPr>
              <a:t>CSS</a:t>
            </a:r>
            <a:r>
              <a:rPr lang="fr" sz="5777"/>
              <a:t> et les blocs </a:t>
            </a:r>
            <a:endParaRPr sz="57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77"/>
              <a:t> 8 Gestion des espaces </a:t>
            </a:r>
            <a:endParaRPr sz="577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5777"/>
              <a:t> 9 Les ombrages en </a:t>
            </a:r>
            <a:r>
              <a:rPr lang="fr" sz="5777">
                <a:solidFill>
                  <a:srgbClr val="FF00FF"/>
                </a:solidFill>
              </a:rPr>
              <a:t>CSS</a:t>
            </a:r>
            <a:endParaRPr sz="5777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4092"/>
              <a:t>                   1 Introduction</a:t>
            </a:r>
            <a:r>
              <a:rPr lang="fr" sz="1965"/>
              <a:t> </a:t>
            </a:r>
            <a:endParaRPr sz="19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fr" sz="4223"/>
              <a:t>Les feuilles de styles, également appelées </a:t>
            </a:r>
            <a:r>
              <a:rPr lang="fr" sz="4223">
                <a:solidFill>
                  <a:srgbClr val="FF00FF"/>
                </a:solidFill>
              </a:rPr>
              <a:t>CSS</a:t>
            </a:r>
            <a:r>
              <a:rPr lang="fr" sz="4223"/>
              <a:t> (</a:t>
            </a:r>
            <a:r>
              <a:rPr lang="fr" sz="4223">
                <a:solidFill>
                  <a:srgbClr val="FF00FF"/>
                </a:solidFill>
              </a:rPr>
              <a:t>C</a:t>
            </a:r>
            <a:r>
              <a:rPr lang="fr" sz="4223"/>
              <a:t>ascading </a:t>
            </a:r>
            <a:r>
              <a:rPr lang="fr" sz="4223">
                <a:solidFill>
                  <a:srgbClr val="FF00FF"/>
                </a:solidFill>
              </a:rPr>
              <a:t>S</a:t>
            </a:r>
            <a:r>
              <a:rPr lang="fr" sz="4223"/>
              <a:t>tyle </a:t>
            </a:r>
            <a:r>
              <a:rPr lang="fr" sz="4223">
                <a:solidFill>
                  <a:srgbClr val="FF00FF"/>
                </a:solidFill>
              </a:rPr>
              <a:t>S</a:t>
            </a:r>
            <a:r>
              <a:rPr lang="fr" sz="4223"/>
              <a:t>heets). Associé à des balises </a:t>
            </a:r>
            <a:r>
              <a:rPr lang="fr" sz="4223">
                <a:solidFill>
                  <a:srgbClr val="0000FF"/>
                </a:solidFill>
              </a:rPr>
              <a:t>html</a:t>
            </a:r>
            <a:r>
              <a:rPr lang="fr" sz="4223"/>
              <a:t> ou </a:t>
            </a:r>
            <a:r>
              <a:rPr lang="fr" sz="4223"/>
              <a:t>créées</a:t>
            </a:r>
            <a:r>
              <a:rPr lang="fr" sz="4223"/>
              <a:t> par des utilisateurs, les styles définissent la façon dont le navigateur présentera la page.</a:t>
            </a:r>
            <a:endParaRPr sz="4223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fr" sz="4223"/>
              <a:t> Les styles permettent d’appliquer une charte graphique homogène tant au niveau des polices, des fonds, des bordures que des couleurs utilisées.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231"/>
              <a:buFont typeface="Arial"/>
              <a:buNone/>
            </a:pPr>
            <a:r>
              <a:rPr lang="fr" sz="3638"/>
              <a:t> </a:t>
            </a:r>
            <a:r>
              <a:rPr lang="fr" sz="4338"/>
              <a:t>Créer une feuille de style, c’est assurer une mise en pages cohérente et plus simple à mettre à jour. Ainsi, pour modifier l’apparence des titres d’un site de plusieurs pages, il est inutile d’ouvrir obligatoirement chaque page </a:t>
            </a:r>
            <a:r>
              <a:rPr lang="fr" sz="4338">
                <a:solidFill>
                  <a:srgbClr val="0000FF"/>
                </a:solidFill>
              </a:rPr>
              <a:t>html</a:t>
            </a:r>
            <a:r>
              <a:rPr lang="fr" sz="4338"/>
              <a:t> pour appliquer la transformation.</a:t>
            </a:r>
            <a:endParaRPr sz="433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2 Syntaxe de base du </a:t>
            </a:r>
            <a:r>
              <a:rPr lang="fr" sz="4400">
                <a:solidFill>
                  <a:srgbClr val="FF00FF"/>
                </a:solidFill>
              </a:rPr>
              <a:t>CSS</a:t>
            </a:r>
            <a:r>
              <a:rPr lang="fr" sz="4400"/>
              <a:t> Principe: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400"/>
              <a:t>Une règle de style comprend :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400"/>
              <a:t> 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400"/>
              <a:t>• un sélecteur : il s’agit des balises concernées par cette règle ;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400"/>
              <a:t>• un bloc de déclarations : il indique les propriétés à attribuer à ces balises.</a:t>
            </a:r>
            <a:r>
              <a:rPr lang="fr" sz="3300"/>
              <a:t> 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