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ef7ea31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ef7ea31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ef7ea31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ef7ea31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ef7ea31d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ef7ea31d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ef7ea31d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ef7ea31d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ef7ea31d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ef7ea31d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7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             </a:t>
            </a:r>
            <a:r>
              <a:rPr b="1" lang="fr" sz="3000"/>
              <a:t>   </a:t>
            </a:r>
            <a:r>
              <a:rPr b="1" lang="fr" sz="2550">
                <a:solidFill>
                  <a:schemeClr val="dk1"/>
                </a:solidFill>
                <a:highlight>
                  <a:srgbClr val="FFFFFF"/>
                </a:highlight>
              </a:rPr>
              <a:t>Qu’est-ce que Bootstrap?</a:t>
            </a:r>
            <a:endParaRPr b="1" sz="2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3000">
                <a:solidFill>
                  <a:srgbClr val="333333"/>
                </a:solidFill>
                <a:highlight>
                  <a:srgbClr val="FFFFFF"/>
                </a:highlight>
              </a:rPr>
              <a:t>Bootstrap est une collection d’outils gratuits et open source permettant de créer des sites Web et des applications Web </a:t>
            </a:r>
            <a:r>
              <a:rPr lang="fr" sz="3000">
                <a:solidFill>
                  <a:srgbClr val="333333"/>
                </a:solidFill>
                <a:highlight>
                  <a:srgbClr val="FFFFFF"/>
                </a:highlight>
              </a:rPr>
              <a:t>réactives.</a:t>
            </a:r>
            <a:r>
              <a:rPr lang="fr" sz="3000">
                <a:solidFill>
                  <a:srgbClr val="333333"/>
                </a:solidFill>
                <a:highlight>
                  <a:srgbClr val="FFFFFF"/>
                </a:highlight>
              </a:rPr>
              <a:t> Il s’agit du </a:t>
            </a:r>
            <a:r>
              <a:rPr lang="fr" sz="3000">
                <a:solidFill>
                  <a:srgbClr val="333333"/>
                </a:solidFill>
                <a:highlight>
                  <a:srgbClr val="FFFFFF"/>
                </a:highlight>
              </a:rPr>
              <a:t>bibliothèque</a:t>
            </a:r>
            <a:r>
              <a:rPr lang="fr" sz="3000">
                <a:solidFill>
                  <a:srgbClr val="333333"/>
                </a:solidFill>
                <a:highlight>
                  <a:srgbClr val="FFFFFF"/>
                </a:highlight>
              </a:rPr>
              <a:t> HTML, CSS et JavaScript le plus populaire pour développer des sites Web réactifs et mobiles.</a:t>
            </a:r>
            <a:endParaRPr sz="5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35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                               </a:t>
            </a:r>
            <a:r>
              <a:rPr b="1" lang="fr" sz="21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fr" sz="2750">
                <a:solidFill>
                  <a:schemeClr val="dk1"/>
                </a:solidFill>
                <a:highlight>
                  <a:srgbClr val="FFFFFF"/>
                </a:highlight>
              </a:rPr>
              <a:t>Pourquoi utiliser Bootstrap</a:t>
            </a:r>
            <a:endParaRPr b="1" sz="27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</a:t>
            </a:r>
            <a:endParaRPr sz="3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4200"/>
              <a:t> </a:t>
            </a:r>
            <a:r>
              <a:rPr lang="fr" sz="2400">
                <a:solidFill>
                  <a:schemeClr val="dk1"/>
                </a:solidFill>
                <a:highlight>
                  <a:srgbClr val="FFFFFF"/>
                </a:highlight>
              </a:rPr>
              <a:t>Bootstrap est facile à utiliser, n’importe qui ayant une connaissance basique des langages HTML et CSS peut le comprendre. De plus, cette  bibliothèque  correspond a une </a:t>
            </a:r>
            <a:r>
              <a:rPr lang="fr" sz="2400">
                <a:solidFill>
                  <a:srgbClr val="5E36F3"/>
                </a:solidFill>
                <a:highlight>
                  <a:srgbClr val="FFFFFF"/>
                </a:highlight>
              </a:rPr>
              <a:t>solution “responsive” </a:t>
            </a:r>
            <a:r>
              <a:rPr lang="fr" sz="2400">
                <a:solidFill>
                  <a:schemeClr val="dk1"/>
                </a:solidFill>
                <a:highlight>
                  <a:srgbClr val="FFFFFF"/>
                </a:highlight>
              </a:rPr>
              <a:t>qui s’ajuste aux téléphones, aux tablettes et aux ordinateurs.</a:t>
            </a:r>
            <a:endParaRPr sz="4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26250" y="25050"/>
            <a:ext cx="9091500" cy="50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333333"/>
                </a:solidFill>
                <a:highlight>
                  <a:srgbClr val="FFFFFF"/>
                </a:highlight>
              </a:rPr>
              <a:t>                                                                          </a:t>
            </a:r>
            <a:r>
              <a:rPr b="1" lang="fr" sz="2000">
                <a:solidFill>
                  <a:srgbClr val="333333"/>
                </a:solidFill>
                <a:highlight>
                  <a:srgbClr val="FFFFFF"/>
                </a:highlight>
              </a:rPr>
              <a:t>Comment utiliser Bootstrap?</a:t>
            </a:r>
            <a:endParaRPr b="1"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fr" sz="2600">
                <a:solidFill>
                  <a:srgbClr val="333333"/>
                </a:solidFill>
                <a:highlight>
                  <a:srgbClr val="FFFFFF"/>
                </a:highlight>
              </a:rPr>
              <a:t>Il existe deux façons d’inclure Bootstrap sur le site Web:</a:t>
            </a:r>
            <a:endParaRPr sz="2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9250" lvl="0" marL="914400" rtl="0" algn="l">
              <a:spcBef>
                <a:spcPts val="1900"/>
              </a:spcBef>
              <a:spcAft>
                <a:spcPts val="0"/>
              </a:spcAft>
              <a:buClr>
                <a:srgbClr val="FF0000"/>
              </a:buClr>
              <a:buSzPts val="1900"/>
              <a:buChar char="●"/>
            </a:pPr>
            <a:r>
              <a:rPr lang="fr" sz="1900">
                <a:solidFill>
                  <a:srgbClr val="FF0000"/>
                </a:solidFill>
                <a:highlight>
                  <a:srgbClr val="FFFFFF"/>
                </a:highlight>
              </a:rPr>
              <a:t>Incluez Boots</a:t>
            </a:r>
            <a:r>
              <a:rPr lang="fr" sz="1900">
                <a:solidFill>
                  <a:srgbClr val="FF0000"/>
                </a:solidFill>
                <a:highlight>
                  <a:srgbClr val="FFFFFF"/>
                </a:highlight>
              </a:rPr>
              <a:t>trap à partir du lien CDN.</a:t>
            </a:r>
            <a:endParaRPr sz="19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Char char="●"/>
            </a:pPr>
            <a:r>
              <a:rPr lang="fr" sz="1900">
                <a:solidFill>
                  <a:srgbClr val="FF0000"/>
                </a:solidFill>
                <a:highlight>
                  <a:srgbClr val="FFFFFF"/>
                </a:highlight>
              </a:rPr>
              <a:t>Téléchargez Bootstrap sur getbootstrap.com et utilisez-le.</a:t>
            </a:r>
            <a:endParaRPr sz="19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</a:t>
            </a:r>
            <a:r>
              <a:rPr b="1" lang="fr" sz="2900"/>
              <a:t>     </a:t>
            </a:r>
            <a:r>
              <a:rPr b="1" lang="fr" sz="2900"/>
              <a:t>DÉMONSTRATION</a:t>
            </a:r>
            <a:endParaRPr b="1" sz="2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2900"/>
              <a:t>                                 </a:t>
            </a:r>
            <a:r>
              <a:rPr b="1" lang="fr" sz="5800">
                <a:solidFill>
                  <a:srgbClr val="5E36F3"/>
                </a:solidFill>
              </a:rPr>
              <a:t>?</a:t>
            </a:r>
            <a:endParaRPr b="1" sz="5800">
              <a:solidFill>
                <a:srgbClr val="5E36F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rgbClr val="FF0000"/>
                </a:solidFill>
                <a:highlight>
                  <a:srgbClr val="FFFFFF"/>
                </a:highlight>
              </a:rPr>
              <a:t>                                           </a:t>
            </a:r>
            <a:r>
              <a:rPr b="1" lang="fr" sz="1900" u="sng">
                <a:solidFill>
                  <a:schemeClr val="accent1"/>
                </a:solidFill>
                <a:highlight>
                  <a:srgbClr val="FFFFFF"/>
                </a:highlight>
              </a:rPr>
              <a:t>mots </a:t>
            </a:r>
            <a:r>
              <a:rPr b="1" lang="fr" sz="1900" u="sng">
                <a:solidFill>
                  <a:schemeClr val="accent1"/>
                </a:solidFill>
                <a:highlight>
                  <a:srgbClr val="FFFFFF"/>
                </a:highlight>
              </a:rPr>
              <a:t>clés</a:t>
            </a:r>
            <a:r>
              <a:rPr b="1" lang="fr" sz="1900" u="sng">
                <a:solidFill>
                  <a:schemeClr val="accent1"/>
                </a:solidFill>
                <a:highlight>
                  <a:srgbClr val="FFFFFF"/>
                </a:highlight>
              </a:rPr>
              <a:t> </a:t>
            </a:r>
            <a:endParaRPr sz="1700" u="sng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rPr b="1" lang="fr" sz="4015">
                <a:solidFill>
                  <a:srgbClr val="5E36F3"/>
                </a:solidFill>
                <a:highlight>
                  <a:srgbClr val="FFFFFF"/>
                </a:highlight>
              </a:rPr>
              <a:t>solution responsives</a:t>
            </a:r>
            <a:r>
              <a:rPr b="1" lang="fr" sz="5101">
                <a:solidFill>
                  <a:srgbClr val="5E36F3"/>
                </a:solidFill>
                <a:highlight>
                  <a:srgbClr val="FFFFFF"/>
                </a:highlight>
              </a:rPr>
              <a:t>:</a:t>
            </a:r>
            <a:r>
              <a:rPr lang="fr" sz="2735">
                <a:solidFill>
                  <a:schemeClr val="dk1"/>
                </a:solidFill>
                <a:highlight>
                  <a:srgbClr val="F7F7F7"/>
                </a:highlight>
              </a:rPr>
              <a:t>Un site responsive est un site qui est conçu et développé de façon à pouvoir s’adapter à toutes les </a:t>
            </a:r>
            <a:r>
              <a:rPr lang="fr" sz="2566">
                <a:solidFill>
                  <a:schemeClr val="dk1"/>
                </a:solidFill>
                <a:highlight>
                  <a:srgbClr val="F7F7F7"/>
                </a:highlight>
              </a:rPr>
              <a:t>résolutions d’écran.</a:t>
            </a:r>
            <a:endParaRPr sz="2566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45720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rPr b="1" lang="fr" sz="2801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b="1" lang="fr" sz="2801">
                <a:solidFill>
                  <a:srgbClr val="1155CC"/>
                </a:solidFill>
                <a:highlight>
                  <a:srgbClr val="FFFFFF"/>
                </a:highlight>
              </a:rPr>
              <a:t>Applications Web réactives:</a:t>
            </a:r>
            <a:r>
              <a:rPr lang="fr" sz="1500">
                <a:solidFill>
                  <a:srgbClr val="333333"/>
                </a:solidFill>
                <a:highlight>
                  <a:srgbClr val="FFFFFF"/>
                </a:highlight>
              </a:rPr>
              <a:t>  </a:t>
            </a:r>
            <a:r>
              <a:rPr lang="fr" sz="3227">
                <a:solidFill>
                  <a:srgbClr val="333333"/>
                </a:solidFill>
                <a:highlight>
                  <a:srgbClr val="FFFFFF"/>
                </a:highlight>
              </a:rPr>
              <a:t>sont un moyen puissant de développer des applications Web</a:t>
            </a:r>
            <a:endParaRPr sz="3227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rPr b="1" lang="fr" sz="3552">
                <a:solidFill>
                  <a:schemeClr val="accent1"/>
                </a:solidFill>
                <a:highlight>
                  <a:srgbClr val="FFFFFF"/>
                </a:highlight>
              </a:rPr>
              <a:t>CDN</a:t>
            </a:r>
            <a:r>
              <a:rPr b="1" lang="fr" sz="2552">
                <a:solidFill>
                  <a:srgbClr val="333333"/>
                </a:solidFill>
                <a:highlight>
                  <a:srgbClr val="FFFFFF"/>
                </a:highlight>
              </a:rPr>
              <a:t>:</a:t>
            </a:r>
            <a:r>
              <a:rPr lang="fr" sz="3994">
                <a:solidFill>
                  <a:srgbClr val="202124"/>
                </a:solidFill>
                <a:highlight>
                  <a:srgbClr val="F8F9FA"/>
                </a:highlight>
              </a:rPr>
              <a:t>réseau de diffusion de contenu</a:t>
            </a:r>
            <a:endParaRPr sz="3994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45720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indent="0" lvl="0" marL="45720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rgbClr val="FF0000"/>
                </a:solidFill>
                <a:highlight>
                  <a:srgbClr val="FFFFFF"/>
                </a:highlight>
              </a:rPr>
              <a:t>                   </a:t>
            </a:r>
            <a:endParaRPr sz="2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3600"/>
              </a:spcBef>
              <a:spcAft>
                <a:spcPts val="3600"/>
              </a:spcAft>
              <a:buNone/>
            </a:pPr>
            <a:r>
              <a:t/>
            </a:r>
            <a:endParaRPr b="1" sz="1900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