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08"/>
  </p:notesMasterIdLst>
  <p:handoutMasterIdLst>
    <p:handoutMasterId r:id="rId109"/>
  </p:handoutMasterIdLst>
  <p:sldIdLst>
    <p:sldId id="337" r:id="rId2"/>
    <p:sldId id="338" r:id="rId3"/>
    <p:sldId id="454" r:id="rId4"/>
    <p:sldId id="340" r:id="rId5"/>
    <p:sldId id="341" r:id="rId6"/>
    <p:sldId id="342" r:id="rId7"/>
    <p:sldId id="343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445" r:id="rId21"/>
    <p:sldId id="446" r:id="rId22"/>
    <p:sldId id="363" r:id="rId23"/>
    <p:sldId id="364" r:id="rId24"/>
    <p:sldId id="365" r:id="rId25"/>
    <p:sldId id="366" r:id="rId26"/>
    <p:sldId id="447" r:id="rId27"/>
    <p:sldId id="367" r:id="rId28"/>
    <p:sldId id="448" r:id="rId29"/>
    <p:sldId id="368" r:id="rId30"/>
    <p:sldId id="369" r:id="rId31"/>
    <p:sldId id="370" r:id="rId32"/>
    <p:sldId id="371" r:id="rId33"/>
    <p:sldId id="372" r:id="rId34"/>
    <p:sldId id="373" r:id="rId35"/>
    <p:sldId id="449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450" r:id="rId49"/>
    <p:sldId id="386" r:id="rId50"/>
    <p:sldId id="387" r:id="rId51"/>
    <p:sldId id="388" r:id="rId52"/>
    <p:sldId id="389" r:id="rId53"/>
    <p:sldId id="390" r:id="rId54"/>
    <p:sldId id="451" r:id="rId55"/>
    <p:sldId id="391" r:id="rId56"/>
    <p:sldId id="392" r:id="rId57"/>
    <p:sldId id="393" r:id="rId58"/>
    <p:sldId id="394" r:id="rId59"/>
    <p:sldId id="395" r:id="rId60"/>
    <p:sldId id="452" r:id="rId61"/>
    <p:sldId id="453" r:id="rId62"/>
    <p:sldId id="396" r:id="rId63"/>
    <p:sldId id="397" r:id="rId64"/>
    <p:sldId id="398" r:id="rId65"/>
    <p:sldId id="399" r:id="rId66"/>
    <p:sldId id="400" r:id="rId67"/>
    <p:sldId id="401" r:id="rId68"/>
    <p:sldId id="402" r:id="rId69"/>
    <p:sldId id="403" r:id="rId70"/>
    <p:sldId id="404" r:id="rId71"/>
    <p:sldId id="405" r:id="rId72"/>
    <p:sldId id="406" r:id="rId73"/>
    <p:sldId id="407" r:id="rId74"/>
    <p:sldId id="409" r:id="rId75"/>
    <p:sldId id="410" r:id="rId76"/>
    <p:sldId id="411" r:id="rId77"/>
    <p:sldId id="412" r:id="rId78"/>
    <p:sldId id="413" r:id="rId79"/>
    <p:sldId id="414" r:id="rId80"/>
    <p:sldId id="415" r:id="rId81"/>
    <p:sldId id="416" r:id="rId82"/>
    <p:sldId id="417" r:id="rId83"/>
    <p:sldId id="418" r:id="rId84"/>
    <p:sldId id="419" r:id="rId85"/>
    <p:sldId id="420" r:id="rId86"/>
    <p:sldId id="421" r:id="rId87"/>
    <p:sldId id="422" r:id="rId88"/>
    <p:sldId id="423" r:id="rId89"/>
    <p:sldId id="424" r:id="rId90"/>
    <p:sldId id="427" r:id="rId91"/>
    <p:sldId id="428" r:id="rId92"/>
    <p:sldId id="429" r:id="rId93"/>
    <p:sldId id="430" r:id="rId94"/>
    <p:sldId id="431" r:id="rId95"/>
    <p:sldId id="432" r:id="rId96"/>
    <p:sldId id="433" r:id="rId97"/>
    <p:sldId id="434" r:id="rId98"/>
    <p:sldId id="435" r:id="rId99"/>
    <p:sldId id="437" r:id="rId100"/>
    <p:sldId id="438" r:id="rId101"/>
    <p:sldId id="439" r:id="rId102"/>
    <p:sldId id="440" r:id="rId103"/>
    <p:sldId id="441" r:id="rId104"/>
    <p:sldId id="442" r:id="rId105"/>
    <p:sldId id="443" r:id="rId106"/>
    <p:sldId id="444" r:id="rId10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6600"/>
    <a:srgbClr val="FF5050"/>
    <a:srgbClr val="FF0000"/>
    <a:srgbClr val="CC0000"/>
    <a:srgbClr val="FFFF00"/>
    <a:srgbClr val="CC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9"/>
    <p:restoredTop sz="94660"/>
  </p:normalViewPr>
  <p:slideViewPr>
    <p:cSldViewPr>
      <p:cViewPr varScale="1">
        <p:scale>
          <a:sx n="99" d="100"/>
          <a:sy n="99" d="100"/>
        </p:scale>
        <p:origin x="146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898"/>
    </p:cViewPr>
  </p:sorterViewPr>
  <p:notesViewPr>
    <p:cSldViewPr>
      <p:cViewPr varScale="1">
        <p:scale>
          <a:sx n="61" d="100"/>
          <a:sy n="61" d="100"/>
        </p:scale>
        <p:origin x="-171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768077-AFA9-4C9E-A76C-B52167E00E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BDDB8B-1E8F-447F-9B14-E30CC7DB42F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702FE-7C3B-41ED-8BD9-27B6F1B28D91}" type="slidenum">
              <a:rPr lang="en-US"/>
              <a:pPr/>
              <a:t>12</a:t>
            </a:fld>
            <a:endParaRPr 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Kurose and Ross forgot to say anything about wrapping the carry and adding it to low order bit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90E2A-A179-4AD5-9D57-96E1ADB1DEBC}" type="slidenum">
              <a:rPr lang="en-US"/>
              <a:pPr/>
              <a:t>69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7086600" y="61722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ftr" sz="quarter" idx="3"/>
          </p:nvPr>
        </p:nvSpPr>
        <p:spPr>
          <a:xfrm>
            <a:off x="3581400" y="6400800"/>
            <a:ext cx="28956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 Introduction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3000" y="6400800"/>
            <a:ext cx="1905000" cy="457200"/>
          </a:xfrm>
        </p:spPr>
        <p:txBody>
          <a:bodyPr/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fld id="{7C65FC89-F3E1-4769-8F31-23253EEF3436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3102" name="Object 30"/>
          <p:cNvGraphicFramePr>
            <a:graphicFrameLocks noChangeAspect="1"/>
          </p:cNvGraphicFramePr>
          <p:nvPr/>
        </p:nvGraphicFramePr>
        <p:xfrm>
          <a:off x="152400" y="0"/>
          <a:ext cx="800100" cy="676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Bitmap Image" r:id="rId2" imgW="800212" imgH="6761905" progId="PBrush">
                  <p:embed/>
                </p:oleObj>
              </mc:Choice>
              <mc:Fallback>
                <p:oleObj name="Bitmap Image" r:id="rId2" imgW="800212" imgH="6761905" progId="PBrush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0"/>
                        <a:ext cx="800100" cy="676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05" name="Picture 33" descr="Wp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5867400"/>
            <a:ext cx="1524000" cy="8763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A6902-F4F6-42A1-93DA-7B7734223C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EA9BD-5557-4CA3-8FD0-23C19F67D8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866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6400800"/>
            <a:ext cx="1905000" cy="457200"/>
          </a:xfrm>
        </p:spPr>
        <p:txBody>
          <a:bodyPr/>
          <a:lstStyle>
            <a:lvl1pPr algn="l">
              <a:defRPr/>
            </a:lvl1pPr>
          </a:lstStyle>
          <a:p>
            <a:fld id="{984A2608-E577-417B-B8FB-87C78BB046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5B4D54-26A6-4082-82A2-8F0E41429D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E134CF-5FED-48C2-98FA-4CC6600A7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DCCECD-9A9B-40D2-8381-4FB5C7431C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55729-44D2-4749-87A8-7D1BCEC801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63326-3662-44B3-B6C8-A0C6481B5B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22F2BD-08F7-4730-BA47-8715E3A3CA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E8B00-6D5A-4885-A3CC-9526AD039D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75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Arial" charset="0"/>
              </a:defRPr>
            </a:lvl1pPr>
          </a:lstStyle>
          <a:p>
            <a:r>
              <a:rPr lang="en-US"/>
              <a:t> Introduction</a:t>
            </a:r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" charset="0"/>
              </a:defRPr>
            </a:lvl1pPr>
          </a:lstStyle>
          <a:p>
            <a:fld id="{BE4BF1C0-6193-41AA-B6EE-A579CBE2B5D3}" type="slidenum">
              <a:rPr lang="en-US"/>
              <a:pPr/>
              <a:t>‹#›</a:t>
            </a:fld>
            <a:endParaRPr lang="en-US"/>
          </a:p>
        </p:txBody>
      </p:sp>
      <p:graphicFrame>
        <p:nvGraphicFramePr>
          <p:cNvPr id="2079" name="Object 31"/>
          <p:cNvGraphicFramePr>
            <a:graphicFrameLocks noChangeAspect="1"/>
          </p:cNvGraphicFramePr>
          <p:nvPr/>
        </p:nvGraphicFramePr>
        <p:xfrm>
          <a:off x="0" y="0"/>
          <a:ext cx="533400" cy="676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Bitmap Image" r:id="rId13" imgW="800212" imgH="6761905" progId="PBrush">
                  <p:embed/>
                </p:oleObj>
              </mc:Choice>
              <mc:Fallback>
                <p:oleObj name="Bitmap Image" r:id="rId13" imgW="800212" imgH="6761905" progId="PBrush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533400" cy="676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5490A8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82" name="Picture 34" descr="Wpi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772400" y="6042025"/>
            <a:ext cx="1219200" cy="7016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9900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9900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9900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9900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9900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9900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9900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9900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50000"/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Char char="–"/>
        <a:defRPr kumimoji="1"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4.xml"/><Relationship Id="rId4" Type="http://schemas.openxmlformats.org/officeDocument/2006/relationships/oleObject" Target="../embeddings/oleObject52.bin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4.bin"/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3.bin"/><Relationship Id="rId2" Type="http://schemas.openxmlformats.org/officeDocument/2006/relationships/image" Target="../media/image3.wmf"/><Relationship Id="rId16" Type="http://schemas.openxmlformats.org/officeDocument/2006/relationships/oleObject" Target="../embeddings/oleObject12.bin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emf"/><Relationship Id="rId5" Type="http://schemas.openxmlformats.org/officeDocument/2006/relationships/image" Target="../media/image5.emf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5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pearsoncmg.com/aw/aw_kurose_network_4/applets/go-back-n/index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pearsoncmg.com/aw/aw_kurose_network_4/applets/SR/index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4.xml"/><Relationship Id="rId4" Type="http://schemas.openxmlformats.org/officeDocument/2006/relationships/oleObject" Target="../embeddings/oleObject35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2.bin"/><Relationship Id="rId18" Type="http://schemas.openxmlformats.org/officeDocument/2006/relationships/oleObject" Target="../embeddings/oleObject27.bin"/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12" Type="http://schemas.openxmlformats.org/officeDocument/2006/relationships/oleObject" Target="../embeddings/oleObject21.bin"/><Relationship Id="rId17" Type="http://schemas.openxmlformats.org/officeDocument/2006/relationships/oleObject" Target="../embeddings/oleObject26.bin"/><Relationship Id="rId2" Type="http://schemas.openxmlformats.org/officeDocument/2006/relationships/image" Target="../media/image3.wmf"/><Relationship Id="rId16" Type="http://schemas.openxmlformats.org/officeDocument/2006/relationships/oleObject" Target="../embeddings/oleObject25.bin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7.emf"/><Relationship Id="rId5" Type="http://schemas.openxmlformats.org/officeDocument/2006/relationships/image" Target="../media/image5.emf"/><Relationship Id="rId15" Type="http://schemas.openxmlformats.org/officeDocument/2006/relationships/oleObject" Target="../embeddings/oleObject24.bin"/><Relationship Id="rId10" Type="http://schemas.openxmlformats.org/officeDocument/2006/relationships/oleObject" Target="../embeddings/oleObject20.bin"/><Relationship Id="rId19" Type="http://schemas.openxmlformats.org/officeDocument/2006/relationships/oleObject" Target="../embeddings/oleObject28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3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9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6.xml"/><Relationship Id="rId4" Type="http://schemas.openxmlformats.org/officeDocument/2006/relationships/oleObject" Target="../embeddings/oleObject41.bin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6.xml"/><Relationship Id="rId4" Type="http://schemas.openxmlformats.org/officeDocument/2006/relationships/oleObject" Target="../embeddings/oleObject43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4.xml"/><Relationship Id="rId4" Type="http://schemas.openxmlformats.org/officeDocument/2006/relationships/oleObject" Target="../embeddings/oleObject4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4.xml"/><Relationship Id="rId4" Type="http://schemas.openxmlformats.org/officeDocument/2006/relationships/oleObject" Target="../embeddings/oleObject47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4.xml"/><Relationship Id="rId4" Type="http://schemas.openxmlformats.org/officeDocument/2006/relationships/oleObject" Target="../embeddings/oleObject49.bin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914400" y="1676400"/>
            <a:ext cx="8229600" cy="2590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4400" dirty="0"/>
              <a:t>Transport Layer</a:t>
            </a:r>
            <a:br>
              <a:rPr lang="en-US" sz="4400" dirty="0"/>
            </a:br>
            <a:br>
              <a:rPr lang="en-US" sz="4400" dirty="0"/>
            </a:br>
            <a:r>
              <a:rPr lang="en-US" dirty="0"/>
              <a:t>CS</a:t>
            </a:r>
            <a:r>
              <a:rPr lang="en-US" sz="3200" dirty="0"/>
              <a:t> 3516 – Computer Networks</a:t>
            </a:r>
            <a:br>
              <a:rPr lang="en-US" sz="4400" b="1" dirty="0"/>
            </a:br>
            <a:endParaRPr lang="en-US" sz="44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43900" cy="1143000"/>
          </a:xfrm>
        </p:spPr>
        <p:txBody>
          <a:bodyPr/>
          <a:lstStyle/>
          <a:p>
            <a:r>
              <a:rPr lang="en-US" sz="3600" dirty="0"/>
              <a:t>UDP: more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447800"/>
            <a:ext cx="3810000" cy="4648200"/>
          </a:xfrm>
        </p:spPr>
        <p:txBody>
          <a:bodyPr/>
          <a:lstStyle/>
          <a:p>
            <a:r>
              <a:rPr lang="en-US" sz="2000" dirty="0"/>
              <a:t>Often used for streaming (video/audio) or game apps</a:t>
            </a:r>
          </a:p>
          <a:p>
            <a:pPr lvl="1"/>
            <a:r>
              <a:rPr lang="en-US" sz="2000" dirty="0"/>
              <a:t>loss tolerant</a:t>
            </a:r>
          </a:p>
          <a:p>
            <a:pPr lvl="1"/>
            <a:r>
              <a:rPr lang="en-US" sz="2000" dirty="0"/>
              <a:t>rate sensitive</a:t>
            </a:r>
          </a:p>
          <a:p>
            <a:r>
              <a:rPr lang="en-US" sz="2400" dirty="0"/>
              <a:t>other UDP uses</a:t>
            </a:r>
          </a:p>
          <a:p>
            <a:pPr lvl="1"/>
            <a:r>
              <a:rPr lang="en-US" sz="2000" dirty="0"/>
              <a:t>DNS</a:t>
            </a:r>
          </a:p>
          <a:p>
            <a:pPr lvl="1"/>
            <a:r>
              <a:rPr lang="en-US" sz="2000" dirty="0"/>
              <a:t>SNMP</a:t>
            </a:r>
            <a:endParaRPr lang="en-US" sz="1800" dirty="0"/>
          </a:p>
          <a:p>
            <a:r>
              <a:rPr lang="en-US" sz="2000" dirty="0"/>
              <a:t>reliable transfer over UDP: add reliability at application layer</a:t>
            </a:r>
          </a:p>
          <a:p>
            <a:pPr lvl="1"/>
            <a:r>
              <a:rPr lang="en-US" sz="2000" dirty="0"/>
              <a:t>application-specific error recovery!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5251450" y="2117725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source port #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7031038" y="2117725"/>
            <a:ext cx="1452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dest port #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 flipV="1">
            <a:off x="5248275" y="289560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6407150" y="1665288"/>
            <a:ext cx="949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32 bits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6124575" y="3951288"/>
            <a:ext cx="15017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Application</a:t>
            </a:r>
          </a:p>
          <a:p>
            <a:r>
              <a:rPr lang="en-US" sz="2000"/>
              <a:t>data </a:t>
            </a:r>
          </a:p>
          <a:p>
            <a:r>
              <a:rPr lang="en-US" sz="2000"/>
              <a:t>(message)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5695950" y="5518150"/>
            <a:ext cx="2655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UDP segment format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 flipV="1">
            <a:off x="6905625" y="2505075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5632450" y="2508250"/>
            <a:ext cx="850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length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7180263" y="2498725"/>
            <a:ext cx="1208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checksum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4776" name="Text Box 24"/>
          <p:cNvSpPr txBox="1">
            <a:spLocks noChangeArrowheads="1"/>
          </p:cNvSpPr>
          <p:nvPr/>
        </p:nvSpPr>
        <p:spPr bwMode="auto">
          <a:xfrm>
            <a:off x="3497263" y="2212975"/>
            <a:ext cx="1608137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/>
              <a:t>Length, in</a:t>
            </a:r>
          </a:p>
          <a:p>
            <a:pPr algn="r"/>
            <a:r>
              <a:rPr lang="en-US" sz="1800"/>
              <a:t>bytes of UDP</a:t>
            </a:r>
          </a:p>
          <a:p>
            <a:pPr algn="r"/>
            <a:r>
              <a:rPr lang="en-US" sz="1800"/>
              <a:t>segment,</a:t>
            </a:r>
          </a:p>
          <a:p>
            <a:pPr algn="r"/>
            <a:r>
              <a:rPr lang="en-US" sz="1800"/>
              <a:t>including</a:t>
            </a:r>
          </a:p>
          <a:p>
            <a:pPr algn="r"/>
            <a:r>
              <a:rPr lang="en-US" sz="1800"/>
              <a:t>header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>
            <a:off x="4981575" y="2543175"/>
            <a:ext cx="714375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498475"/>
            <a:ext cx="7772400" cy="1143000"/>
          </a:xfrm>
        </p:spPr>
        <p:txBody>
          <a:bodyPr/>
          <a:lstStyle/>
          <a:p>
            <a:r>
              <a:rPr lang="en-US" sz="3200"/>
              <a:t>Summary: TCP Congestion Control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751013"/>
            <a:ext cx="7772400" cy="4648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sz="2400"/>
              <a:t>when </a:t>
            </a:r>
            <a:r>
              <a:rPr lang="en-US" sz="2400" b="1">
                <a:latin typeface="Courier New" pitchFamily="49" charset="0"/>
              </a:rPr>
              <a:t>cwnd &lt; ssthresh</a:t>
            </a:r>
            <a:r>
              <a:rPr lang="en-US" sz="2400"/>
              <a:t>, sender in </a:t>
            </a:r>
            <a:r>
              <a:rPr lang="en-US" sz="2400">
                <a:solidFill>
                  <a:srgbClr val="FF0000"/>
                </a:solidFill>
              </a:rPr>
              <a:t>slow-start</a:t>
            </a:r>
            <a:r>
              <a:rPr lang="en-US" sz="2400"/>
              <a:t> phase, window grows exponentially.</a:t>
            </a:r>
          </a:p>
          <a:p>
            <a:pPr>
              <a:spcBef>
                <a:spcPct val="70000"/>
              </a:spcBef>
            </a:pPr>
            <a:r>
              <a:rPr lang="en-US" sz="2400"/>
              <a:t>when </a:t>
            </a:r>
            <a:r>
              <a:rPr lang="en-US" sz="2400" b="1">
                <a:latin typeface="Courier New" pitchFamily="49" charset="0"/>
              </a:rPr>
              <a:t>cwnd &gt;= ssthresh</a:t>
            </a:r>
            <a:r>
              <a:rPr lang="en-US" sz="2400"/>
              <a:t>, sender is in </a:t>
            </a:r>
            <a:r>
              <a:rPr lang="en-US" sz="2400">
                <a:solidFill>
                  <a:srgbClr val="FF0000"/>
                </a:solidFill>
              </a:rPr>
              <a:t>congestion-avoidance</a:t>
            </a:r>
            <a:r>
              <a:rPr lang="en-US" sz="2400"/>
              <a:t> phase, window grows linearly.</a:t>
            </a:r>
          </a:p>
          <a:p>
            <a:pPr>
              <a:spcBef>
                <a:spcPct val="70000"/>
              </a:spcBef>
            </a:pPr>
            <a:r>
              <a:rPr lang="en-US" sz="2400"/>
              <a:t>when </a:t>
            </a:r>
            <a:r>
              <a:rPr lang="en-US" sz="2400">
                <a:solidFill>
                  <a:srgbClr val="FF0000"/>
                </a:solidFill>
              </a:rPr>
              <a:t>triple duplicate ACK</a:t>
            </a:r>
            <a:r>
              <a:rPr lang="en-US" sz="2400"/>
              <a:t> occurs, </a:t>
            </a:r>
            <a:r>
              <a:rPr lang="en-US" sz="2400" b="1">
                <a:latin typeface="Courier New" pitchFamily="49" charset="0"/>
              </a:rPr>
              <a:t>ssthresh </a:t>
            </a:r>
            <a:r>
              <a:rPr lang="en-US" sz="2400"/>
              <a:t>set to </a:t>
            </a:r>
            <a:r>
              <a:rPr lang="en-US" sz="2400" b="1">
                <a:latin typeface="Courier New" pitchFamily="49" charset="0"/>
              </a:rPr>
              <a:t>cwnd/2, cwnd </a:t>
            </a:r>
            <a:r>
              <a:rPr lang="en-US" sz="2400"/>
              <a:t>set to ~ </a:t>
            </a:r>
            <a:r>
              <a:rPr lang="en-US" sz="2400" b="1">
                <a:latin typeface="Courier New" pitchFamily="49" charset="0"/>
              </a:rPr>
              <a:t>ssthresh</a:t>
            </a:r>
          </a:p>
          <a:p>
            <a:pPr>
              <a:spcBef>
                <a:spcPct val="70000"/>
              </a:spcBef>
            </a:pPr>
            <a:r>
              <a:rPr lang="en-US" sz="2400"/>
              <a:t>when </a:t>
            </a:r>
            <a:r>
              <a:rPr lang="en-US" sz="2400">
                <a:solidFill>
                  <a:srgbClr val="FF0000"/>
                </a:solidFill>
              </a:rPr>
              <a:t>timeout</a:t>
            </a:r>
            <a:r>
              <a:rPr lang="en-US" sz="2400"/>
              <a:t> occurs, </a:t>
            </a:r>
            <a:r>
              <a:rPr lang="en-US" sz="2400" b="1">
                <a:latin typeface="Courier New" pitchFamily="49" charset="0"/>
              </a:rPr>
              <a:t>ssthresh</a:t>
            </a:r>
            <a:r>
              <a:rPr lang="en-US" sz="2400"/>
              <a:t> set to </a:t>
            </a:r>
            <a:r>
              <a:rPr lang="en-US" sz="2400" b="1">
                <a:latin typeface="Courier New" pitchFamily="49" charset="0"/>
              </a:rPr>
              <a:t>cwnd/2, cwnd</a:t>
            </a:r>
            <a:r>
              <a:rPr lang="en-US" sz="2400"/>
              <a:t> set to 1 MSS.</a:t>
            </a:r>
            <a:r>
              <a:rPr lang="en-US" sz="2000"/>
              <a:t> </a:t>
            </a:r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throughput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u="sng" dirty="0">
                <a:solidFill>
                  <a:srgbClr val="FF0000"/>
                </a:solidFill>
              </a:rPr>
              <a:t>Q:</a:t>
            </a:r>
            <a:r>
              <a:rPr lang="en-US" dirty="0"/>
              <a:t> what’s average throughout of TCP as function of window size, RTT?</a:t>
            </a:r>
          </a:p>
          <a:p>
            <a:pPr lvl="1"/>
            <a:r>
              <a:rPr lang="en-US" dirty="0"/>
              <a:t>ignoring slow start</a:t>
            </a:r>
          </a:p>
          <a:p>
            <a:r>
              <a:rPr lang="en-US" dirty="0"/>
              <a:t>Let W be window size when loss occurs.</a:t>
            </a:r>
          </a:p>
          <a:p>
            <a:pPr lvl="1"/>
            <a:r>
              <a:rPr lang="en-US" sz="2800" dirty="0"/>
              <a:t>when window is W, throughput is W/RTT</a:t>
            </a:r>
          </a:p>
          <a:p>
            <a:pPr lvl="1"/>
            <a:r>
              <a:rPr lang="en-US" sz="2800" dirty="0"/>
              <a:t>just after loss, window drops to W/2, throughput to W/2RTT. </a:t>
            </a:r>
          </a:p>
          <a:p>
            <a:pPr lvl="1"/>
            <a:r>
              <a:rPr lang="en-US" sz="2800" dirty="0"/>
              <a:t>average throughout: .75 W/RTT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TCP Futures: TCP over “long, fat pipes”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Example: 1500 byte segments, 100ms RTT, want 10 </a:t>
            </a:r>
            <a:r>
              <a:rPr lang="en-US" sz="2400" dirty="0" err="1"/>
              <a:t>Gbps</a:t>
            </a:r>
            <a:r>
              <a:rPr lang="en-US" sz="2400" dirty="0"/>
              <a:t> throughput</a:t>
            </a:r>
          </a:p>
          <a:p>
            <a:r>
              <a:rPr lang="en-US" sz="2400" dirty="0"/>
              <a:t>Requires window size W = 83,333 in-flight segments!</a:t>
            </a:r>
          </a:p>
          <a:p>
            <a:r>
              <a:rPr lang="en-US" sz="2400" dirty="0"/>
              <a:t>throughput in terms of loss rate: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latin typeface="MS Mincho" pitchFamily="49" charset="-128"/>
                <a:ea typeface="MS Mincho" pitchFamily="49" charset="-128"/>
              </a:rPr>
              <a:t>➜ </a:t>
            </a:r>
            <a:r>
              <a:rPr lang="en-US" sz="2400" dirty="0"/>
              <a:t>L = 2</a:t>
            </a:r>
            <a:r>
              <a:rPr lang="el-GR" sz="2400" dirty="0"/>
              <a:t>·</a:t>
            </a:r>
            <a:r>
              <a:rPr lang="en-US" sz="2400" dirty="0"/>
              <a:t>10</a:t>
            </a:r>
            <a:r>
              <a:rPr lang="en-US" sz="2400" baseline="30000" dirty="0"/>
              <a:t>-10  </a:t>
            </a:r>
            <a:r>
              <a:rPr lang="en-US" sz="2400" i="1" dirty="0">
                <a:solidFill>
                  <a:srgbClr val="FF0000"/>
                </a:solidFill>
              </a:rPr>
              <a:t>Wow</a:t>
            </a:r>
          </a:p>
          <a:p>
            <a:r>
              <a:rPr lang="en-US" sz="2400" dirty="0"/>
              <a:t>New versions of TCP for high-speed</a:t>
            </a:r>
            <a:endParaRPr lang="en-US" sz="2400" baseline="30000" dirty="0"/>
          </a:p>
          <a:p>
            <a:endParaRPr lang="en-US" sz="2400" dirty="0"/>
          </a:p>
        </p:txBody>
      </p:sp>
      <p:graphicFrame>
        <p:nvGraphicFramePr>
          <p:cNvPr id="324612" name="Object 4"/>
          <p:cNvGraphicFramePr>
            <a:graphicFrameLocks noChangeAspect="1"/>
          </p:cNvGraphicFramePr>
          <p:nvPr/>
        </p:nvGraphicFramePr>
        <p:xfrm>
          <a:off x="3276600" y="3733800"/>
          <a:ext cx="15621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94" name="Equation" r:id="rId2" imgW="685800" imgH="419040" progId="Equation.3">
                  <p:embed/>
                </p:oleObj>
              </mc:Choice>
              <mc:Fallback>
                <p:oleObj name="Equation" r:id="rId2" imgW="68580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733800"/>
                        <a:ext cx="1562100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412875"/>
            <a:ext cx="7620000" cy="21907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</a:rPr>
              <a:t>fairness goal:</a:t>
            </a:r>
            <a:r>
              <a:rPr lang="en-US" sz="2400"/>
              <a:t> if K TCP sessions share same bottleneck link of bandwidth R, each should have average rate of R/K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676400" y="3048000"/>
            <a:ext cx="5016500" cy="2344738"/>
            <a:chOff x="2510" y="2444"/>
            <a:chExt cx="3160" cy="1477"/>
          </a:xfrm>
        </p:grpSpPr>
        <p:sp>
          <p:nvSpPr>
            <p:cNvPr id="214018" name="Line 2"/>
            <p:cNvSpPr>
              <a:spLocks noChangeShapeType="1"/>
            </p:cNvSpPr>
            <p:nvPr/>
          </p:nvSpPr>
          <p:spPr bwMode="auto">
            <a:xfrm>
              <a:off x="4422" y="3180"/>
              <a:ext cx="1218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14023" name="Object 7"/>
            <p:cNvGraphicFramePr>
              <a:graphicFrameLocks noChangeAspect="1"/>
            </p:cNvGraphicFramePr>
            <p:nvPr/>
          </p:nvGraphicFramePr>
          <p:xfrm>
            <a:off x="2846" y="3284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18" name="Clip" r:id="rId2" imgW="1305000" imgH="1085760" progId="">
                    <p:embed/>
                  </p:oleObj>
                </mc:Choice>
                <mc:Fallback>
                  <p:oleObj name="Clip" r:id="rId2" imgW="1305000" imgH="108576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6" y="3284"/>
                          <a:ext cx="40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4024" name="Oval 8"/>
            <p:cNvSpPr>
              <a:spLocks noChangeArrowheads="1"/>
            </p:cNvSpPr>
            <p:nvPr/>
          </p:nvSpPr>
          <p:spPr bwMode="auto">
            <a:xfrm>
              <a:off x="3670" y="3144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25" name="Rectangle 9"/>
            <p:cNvSpPr>
              <a:spLocks noChangeArrowheads="1"/>
            </p:cNvSpPr>
            <p:nvPr/>
          </p:nvSpPr>
          <p:spPr bwMode="auto">
            <a:xfrm>
              <a:off x="3670" y="3101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4026" name="Oval 10"/>
            <p:cNvSpPr>
              <a:spLocks noChangeArrowheads="1"/>
            </p:cNvSpPr>
            <p:nvPr/>
          </p:nvSpPr>
          <p:spPr bwMode="auto">
            <a:xfrm>
              <a:off x="3676" y="2957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894" y="2976"/>
              <a:ext cx="314" cy="75"/>
              <a:chOff x="2208" y="2184"/>
              <a:chExt cx="176" cy="69"/>
            </a:xfrm>
          </p:grpSpPr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214029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030" name="Line 1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031" name="Line 1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214033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034" name="Line 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035" name="Line 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14036" name="Oval 20"/>
            <p:cNvSpPr>
              <a:spLocks noChangeArrowheads="1"/>
            </p:cNvSpPr>
            <p:nvPr/>
          </p:nvSpPr>
          <p:spPr bwMode="auto">
            <a:xfrm>
              <a:off x="4846" y="3150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37" name="Line 21"/>
            <p:cNvSpPr>
              <a:spLocks noChangeShapeType="1"/>
            </p:cNvSpPr>
            <p:nvPr/>
          </p:nvSpPr>
          <p:spPr bwMode="auto">
            <a:xfrm>
              <a:off x="4852" y="3137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38" name="Rectangle 22"/>
            <p:cNvSpPr>
              <a:spLocks noChangeArrowheads="1"/>
            </p:cNvSpPr>
            <p:nvPr/>
          </p:nvSpPr>
          <p:spPr bwMode="auto">
            <a:xfrm>
              <a:off x="4852" y="3113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4039" name="Oval 23"/>
            <p:cNvSpPr>
              <a:spLocks noChangeArrowheads="1"/>
            </p:cNvSpPr>
            <p:nvPr/>
          </p:nvSpPr>
          <p:spPr bwMode="auto">
            <a:xfrm>
              <a:off x="4858" y="2969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14040" name="Object 24"/>
            <p:cNvGraphicFramePr>
              <a:graphicFrameLocks noChangeAspect="1"/>
            </p:cNvGraphicFramePr>
            <p:nvPr/>
          </p:nvGraphicFramePr>
          <p:xfrm>
            <a:off x="2816" y="2660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19" name="Clip" r:id="rId4" imgW="1305000" imgH="1085760" progId="">
                    <p:embed/>
                  </p:oleObj>
                </mc:Choice>
                <mc:Fallback>
                  <p:oleObj name="Clip" r:id="rId4" imgW="1305000" imgH="108576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6" y="2660"/>
                          <a:ext cx="40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4041" name="Rectangle 25"/>
            <p:cNvSpPr>
              <a:spLocks noChangeArrowheads="1"/>
            </p:cNvSpPr>
            <p:nvPr/>
          </p:nvSpPr>
          <p:spPr bwMode="auto">
            <a:xfrm>
              <a:off x="4647" y="3060"/>
              <a:ext cx="93" cy="12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42" name="Rectangle 26"/>
            <p:cNvSpPr>
              <a:spLocks noChangeArrowheads="1"/>
            </p:cNvSpPr>
            <p:nvPr/>
          </p:nvSpPr>
          <p:spPr bwMode="auto">
            <a:xfrm>
              <a:off x="4212" y="3099"/>
              <a:ext cx="93" cy="12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43" name="Rectangle 27"/>
            <p:cNvSpPr>
              <a:spLocks noChangeArrowheads="1"/>
            </p:cNvSpPr>
            <p:nvPr/>
          </p:nvSpPr>
          <p:spPr bwMode="auto">
            <a:xfrm>
              <a:off x="4395" y="3060"/>
              <a:ext cx="93" cy="12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44" name="Text Box 28"/>
            <p:cNvSpPr txBox="1">
              <a:spLocks noChangeArrowheads="1"/>
            </p:cNvSpPr>
            <p:nvPr/>
          </p:nvSpPr>
          <p:spPr bwMode="auto">
            <a:xfrm>
              <a:off x="2798" y="2444"/>
              <a:ext cx="123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TCP connection 1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14045" name="Text Box 29"/>
            <p:cNvSpPr txBox="1">
              <a:spLocks noChangeArrowheads="1"/>
            </p:cNvSpPr>
            <p:nvPr/>
          </p:nvSpPr>
          <p:spPr bwMode="auto">
            <a:xfrm>
              <a:off x="3653" y="3344"/>
              <a:ext cx="837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bottleneck</a:t>
              </a:r>
            </a:p>
            <a:p>
              <a:r>
                <a:rPr lang="en-US" sz="1800"/>
                <a:t>router</a:t>
              </a:r>
            </a:p>
            <a:p>
              <a:r>
                <a:rPr lang="en-US" sz="1800"/>
                <a:t>capacity R</a:t>
              </a:r>
              <a:endParaRPr lang="en-US" sz="1800">
                <a:latin typeface="Times New Roman" pitchFamily="18" charset="0"/>
              </a:endParaRPr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5064" y="3006"/>
              <a:ext cx="314" cy="75"/>
              <a:chOff x="2208" y="2184"/>
              <a:chExt cx="176" cy="69"/>
            </a:xfrm>
          </p:grpSpPr>
          <p:grpSp>
            <p:nvGrpSpPr>
              <p:cNvPr id="7" name="Group 31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214048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049" name="Line 3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050" name="Line 3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35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214052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053" name="Line 3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054" name="Line 3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14055" name="Text Box 39"/>
            <p:cNvSpPr txBox="1">
              <a:spLocks noChangeArrowheads="1"/>
            </p:cNvSpPr>
            <p:nvPr/>
          </p:nvSpPr>
          <p:spPr bwMode="auto">
            <a:xfrm>
              <a:off x="2510" y="3422"/>
              <a:ext cx="95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TCP </a:t>
              </a:r>
            </a:p>
            <a:p>
              <a:pPr algn="l"/>
              <a:r>
                <a:rPr lang="en-US" sz="1800"/>
                <a:t>connection 2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14056" name="Freeform 40"/>
            <p:cNvSpPr>
              <a:spLocks/>
            </p:cNvSpPr>
            <p:nvPr/>
          </p:nvSpPr>
          <p:spPr bwMode="auto">
            <a:xfrm>
              <a:off x="3258" y="2730"/>
              <a:ext cx="2412" cy="4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8" y="390"/>
                </a:cxn>
                <a:cxn ang="0">
                  <a:pos x="2412" y="432"/>
                </a:cxn>
              </a:cxnLst>
              <a:rect l="0" t="0" r="r" b="b"/>
              <a:pathLst>
                <a:path w="2412" h="453">
                  <a:moveTo>
                    <a:pt x="0" y="0"/>
                  </a:moveTo>
                  <a:cubicBezTo>
                    <a:pt x="93" y="65"/>
                    <a:pt x="156" y="318"/>
                    <a:pt x="558" y="390"/>
                  </a:cubicBezTo>
                  <a:cubicBezTo>
                    <a:pt x="959" y="453"/>
                    <a:pt x="2026" y="423"/>
                    <a:pt x="2412" y="432"/>
                  </a:cubicBezTo>
                </a:path>
              </a:pathLst>
            </a:custGeom>
            <a:noFill/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57" name="Rectangle 41"/>
            <p:cNvSpPr>
              <a:spLocks noChangeArrowheads="1"/>
            </p:cNvSpPr>
            <p:nvPr/>
          </p:nvSpPr>
          <p:spPr bwMode="auto">
            <a:xfrm>
              <a:off x="4314" y="3099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58" name="Freeform 42"/>
            <p:cNvSpPr>
              <a:spLocks/>
            </p:cNvSpPr>
            <p:nvPr/>
          </p:nvSpPr>
          <p:spPr bwMode="auto">
            <a:xfrm>
              <a:off x="3222" y="3193"/>
              <a:ext cx="2412" cy="453"/>
            </a:xfrm>
            <a:custGeom>
              <a:avLst/>
              <a:gdLst/>
              <a:ahLst/>
              <a:cxnLst>
                <a:cxn ang="0">
                  <a:pos x="0" y="453"/>
                </a:cxn>
                <a:cxn ang="0">
                  <a:pos x="558" y="63"/>
                </a:cxn>
                <a:cxn ang="0">
                  <a:pos x="2412" y="29"/>
                </a:cxn>
              </a:cxnLst>
              <a:rect l="0" t="0" r="r" b="b"/>
              <a:pathLst>
                <a:path w="2412" h="453">
                  <a:moveTo>
                    <a:pt x="0" y="453"/>
                  </a:moveTo>
                  <a:cubicBezTo>
                    <a:pt x="93" y="388"/>
                    <a:pt x="156" y="134"/>
                    <a:pt x="558" y="63"/>
                  </a:cubicBezTo>
                  <a:cubicBezTo>
                    <a:pt x="959" y="0"/>
                    <a:pt x="2026" y="36"/>
                    <a:pt x="2412" y="2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4059" name="Rectangle 4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r>
              <a:rPr lang="en-US"/>
              <a:t>TCP Fairness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dirty="0"/>
              <a:t>Why is TCP fair?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00175"/>
            <a:ext cx="83058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/>
              <a:t>Two competing sessions:</a:t>
            </a:r>
          </a:p>
          <a:p>
            <a:r>
              <a:rPr lang="en-US" sz="2000" dirty="0"/>
              <a:t>Additive increase gives slope of 1, as throughout increases</a:t>
            </a:r>
          </a:p>
          <a:p>
            <a:r>
              <a:rPr lang="en-US" sz="2000" dirty="0"/>
              <a:t>multiplicative decrease decreases throughput proportionally </a:t>
            </a:r>
          </a:p>
        </p:txBody>
      </p:sp>
      <p:sp>
        <p:nvSpPr>
          <p:cNvPr id="215044" name="Line 4"/>
          <p:cNvSpPr>
            <a:spLocks noChangeShapeType="1"/>
          </p:cNvSpPr>
          <p:nvPr/>
        </p:nvSpPr>
        <p:spPr bwMode="auto">
          <a:xfrm>
            <a:off x="2400300" y="5848350"/>
            <a:ext cx="3638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45" name="Line 5"/>
          <p:cNvSpPr>
            <a:spLocks noChangeShapeType="1"/>
          </p:cNvSpPr>
          <p:nvPr/>
        </p:nvSpPr>
        <p:spPr bwMode="auto">
          <a:xfrm flipV="1">
            <a:off x="2400300" y="2752725"/>
            <a:ext cx="0" cy="308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46" name="Line 6"/>
          <p:cNvSpPr>
            <a:spLocks noChangeShapeType="1"/>
          </p:cNvSpPr>
          <p:nvPr/>
        </p:nvSpPr>
        <p:spPr bwMode="auto">
          <a:xfrm rot="-2938105" flipH="1" flipV="1">
            <a:off x="1793875" y="4487863"/>
            <a:ext cx="3560763" cy="142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47" name="Line 7"/>
          <p:cNvSpPr>
            <a:spLocks noChangeShapeType="1"/>
          </p:cNvSpPr>
          <p:nvPr/>
        </p:nvSpPr>
        <p:spPr bwMode="auto">
          <a:xfrm>
            <a:off x="2381250" y="3000375"/>
            <a:ext cx="2819400" cy="28098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48" name="Text Box 8"/>
          <p:cNvSpPr txBox="1">
            <a:spLocks noChangeArrowheads="1"/>
          </p:cNvSpPr>
          <p:nvPr/>
        </p:nvSpPr>
        <p:spPr bwMode="auto">
          <a:xfrm>
            <a:off x="2030413" y="2828925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R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215049" name="Text Box 9"/>
          <p:cNvSpPr txBox="1">
            <a:spLocks noChangeArrowheads="1"/>
          </p:cNvSpPr>
          <p:nvPr/>
        </p:nvSpPr>
        <p:spPr bwMode="auto">
          <a:xfrm>
            <a:off x="4983163" y="5876925"/>
            <a:ext cx="403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 dirty="0"/>
              <a:t>R</a:t>
            </a:r>
            <a:endParaRPr lang="en-US" sz="900" dirty="0">
              <a:latin typeface="Times New Roman" pitchFamily="18" charset="0"/>
            </a:endParaRPr>
          </a:p>
        </p:txBody>
      </p:sp>
      <p:sp>
        <p:nvSpPr>
          <p:cNvPr id="215050" name="Text Box 10"/>
          <p:cNvSpPr txBox="1">
            <a:spLocks noChangeArrowheads="1"/>
          </p:cNvSpPr>
          <p:nvPr/>
        </p:nvSpPr>
        <p:spPr bwMode="auto">
          <a:xfrm>
            <a:off x="3259138" y="2819400"/>
            <a:ext cx="3546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equal bandwidth share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215051" name="Text Box 11"/>
          <p:cNvSpPr txBox="1">
            <a:spLocks noChangeArrowheads="1"/>
          </p:cNvSpPr>
          <p:nvPr/>
        </p:nvSpPr>
        <p:spPr bwMode="auto">
          <a:xfrm>
            <a:off x="2362200" y="5857875"/>
            <a:ext cx="3024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Connection 1 throughput</a:t>
            </a:r>
            <a:endParaRPr lang="en-US" sz="1000" dirty="0">
              <a:latin typeface="Times New Roman" pitchFamily="18" charset="0"/>
            </a:endParaRPr>
          </a:p>
        </p:txBody>
      </p:sp>
      <p:sp>
        <p:nvSpPr>
          <p:cNvPr id="215052" name="Text Box 12"/>
          <p:cNvSpPr txBox="1">
            <a:spLocks noChangeArrowheads="1"/>
          </p:cNvSpPr>
          <p:nvPr/>
        </p:nvSpPr>
        <p:spPr bwMode="auto">
          <a:xfrm rot="-5396642">
            <a:off x="667787" y="4167767"/>
            <a:ext cx="30606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Connection 2 throughput</a:t>
            </a:r>
            <a:endParaRPr lang="en-US" sz="900" dirty="0">
              <a:latin typeface="Times New Roman" pitchFamily="18" charset="0"/>
            </a:endParaRPr>
          </a:p>
        </p:txBody>
      </p:sp>
      <p:sp>
        <p:nvSpPr>
          <p:cNvPr id="215053" name="Line 13"/>
          <p:cNvSpPr>
            <a:spLocks noChangeShapeType="1"/>
          </p:cNvSpPr>
          <p:nvPr/>
        </p:nvSpPr>
        <p:spPr bwMode="auto">
          <a:xfrm rot="-2938105" flipH="1" flipV="1">
            <a:off x="3503612" y="5105401"/>
            <a:ext cx="1293813" cy="4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algn="r"/>
            <a:endParaRPr lang="en-US" sz="1600"/>
          </a:p>
        </p:txBody>
      </p:sp>
      <p:sp>
        <p:nvSpPr>
          <p:cNvPr id="215054" name="Text Box 14"/>
          <p:cNvSpPr txBox="1">
            <a:spLocks noChangeArrowheads="1"/>
          </p:cNvSpPr>
          <p:nvPr/>
        </p:nvSpPr>
        <p:spPr bwMode="auto">
          <a:xfrm>
            <a:off x="4173538" y="4676775"/>
            <a:ext cx="45370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/>
              <a:t>congestion avoidance: additive increase</a:t>
            </a:r>
            <a:endParaRPr lang="en-US" sz="700">
              <a:latin typeface="Times New Roman" pitchFamily="18" charset="0"/>
            </a:endParaRPr>
          </a:p>
        </p:txBody>
      </p:sp>
      <p:sp>
        <p:nvSpPr>
          <p:cNvPr id="215055" name="Line 15"/>
          <p:cNvSpPr>
            <a:spLocks noChangeShapeType="1"/>
          </p:cNvSpPr>
          <p:nvPr/>
        </p:nvSpPr>
        <p:spPr bwMode="auto">
          <a:xfrm flipH="1">
            <a:off x="3390900" y="4638675"/>
            <a:ext cx="1171575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r"/>
            <a:endParaRPr lang="en-US" sz="1600"/>
          </a:p>
        </p:txBody>
      </p:sp>
      <p:sp>
        <p:nvSpPr>
          <p:cNvPr id="215056" name="Text Box 16"/>
          <p:cNvSpPr txBox="1">
            <a:spLocks noChangeArrowheads="1"/>
          </p:cNvSpPr>
          <p:nvPr/>
        </p:nvSpPr>
        <p:spPr bwMode="auto">
          <a:xfrm>
            <a:off x="4603750" y="4437063"/>
            <a:ext cx="31999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/>
              <a:t>loss: decrease window by factor of 2</a:t>
            </a:r>
            <a:endParaRPr lang="en-US" sz="700">
              <a:latin typeface="Times New Roman" pitchFamily="18" charset="0"/>
            </a:endParaRPr>
          </a:p>
        </p:txBody>
      </p:sp>
      <p:sp>
        <p:nvSpPr>
          <p:cNvPr id="215057" name="Line 17"/>
          <p:cNvSpPr>
            <a:spLocks noChangeShapeType="1"/>
          </p:cNvSpPr>
          <p:nvPr/>
        </p:nvSpPr>
        <p:spPr bwMode="auto">
          <a:xfrm rot="-2938105" flipH="1" flipV="1">
            <a:off x="3182938" y="4778375"/>
            <a:ext cx="1303337" cy="23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algn="r"/>
            <a:endParaRPr lang="en-US" sz="1600"/>
          </a:p>
        </p:txBody>
      </p:sp>
      <p:sp>
        <p:nvSpPr>
          <p:cNvPr id="215058" name="Text Box 18"/>
          <p:cNvSpPr txBox="1">
            <a:spLocks noChangeArrowheads="1"/>
          </p:cNvSpPr>
          <p:nvPr/>
        </p:nvSpPr>
        <p:spPr bwMode="auto">
          <a:xfrm>
            <a:off x="3887788" y="4191000"/>
            <a:ext cx="45370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dirty="0"/>
              <a:t>congestion avoidance: additive increase</a:t>
            </a:r>
            <a:endParaRPr lang="en-US" sz="700" dirty="0">
              <a:latin typeface="Times New Roman" pitchFamily="18" charset="0"/>
            </a:endParaRPr>
          </a:p>
        </p:txBody>
      </p:sp>
      <p:sp>
        <p:nvSpPr>
          <p:cNvPr id="215059" name="Line 19"/>
          <p:cNvSpPr>
            <a:spLocks noChangeShapeType="1"/>
          </p:cNvSpPr>
          <p:nvPr/>
        </p:nvSpPr>
        <p:spPr bwMode="auto">
          <a:xfrm flipH="1">
            <a:off x="3248025" y="4352925"/>
            <a:ext cx="981075" cy="765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60" name="Text Box 20"/>
          <p:cNvSpPr txBox="1">
            <a:spLocks noChangeArrowheads="1"/>
          </p:cNvSpPr>
          <p:nvPr/>
        </p:nvSpPr>
        <p:spPr bwMode="auto">
          <a:xfrm>
            <a:off x="4203700" y="3989388"/>
            <a:ext cx="31999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/>
              <a:t>loss: decrease window by factor of 2</a:t>
            </a:r>
            <a:endParaRPr lang="en-US" sz="700">
              <a:latin typeface="Times New Roman" pitchFamily="18" charset="0"/>
            </a:endParaRPr>
          </a:p>
        </p:txBody>
      </p:sp>
      <p:sp>
        <p:nvSpPr>
          <p:cNvPr id="215061" name="Line 21"/>
          <p:cNvSpPr>
            <a:spLocks noChangeShapeType="1"/>
          </p:cNvSpPr>
          <p:nvPr/>
        </p:nvSpPr>
        <p:spPr bwMode="auto">
          <a:xfrm rot="-2938105" flipH="1" flipV="1">
            <a:off x="3039269" y="46315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62" name="Line 22"/>
          <p:cNvSpPr>
            <a:spLocks noChangeShapeType="1"/>
          </p:cNvSpPr>
          <p:nvPr/>
        </p:nvSpPr>
        <p:spPr bwMode="auto">
          <a:xfrm flipH="1">
            <a:off x="3181350" y="4171950"/>
            <a:ext cx="911225" cy="889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63" name="Line 23"/>
          <p:cNvSpPr>
            <a:spLocks noChangeShapeType="1"/>
          </p:cNvSpPr>
          <p:nvPr/>
        </p:nvSpPr>
        <p:spPr bwMode="auto">
          <a:xfrm rot="-2938105" flipH="1" flipV="1">
            <a:off x="2959894" y="45680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50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5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3" grpId="0" animBg="1"/>
      <p:bldP spid="215054" grpId="0" autoUpdateAnimBg="0"/>
      <p:bldP spid="215055" grpId="0" animBg="1"/>
      <p:bldP spid="215056" grpId="0" autoUpdateAnimBg="0"/>
      <p:bldP spid="215057" grpId="0" animBg="1"/>
      <p:bldP spid="215058" grpId="0" autoUpdateAnimBg="0"/>
      <p:bldP spid="215059" grpId="0" animBg="1"/>
      <p:bldP spid="215060" grpId="0" autoUpdateAnimBg="0"/>
      <p:bldP spid="215061" grpId="0" animBg="1"/>
      <p:bldP spid="215062" grpId="0" animBg="1"/>
      <p:bldP spid="21506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/>
              <a:t>Fairness (more)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38100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Fairness and UDP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Multimedia apps often do not use TCP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do not want rate throttled by congestion control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Instead use UDP: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pump audio/video at constant rate, tolerate packet loss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143000"/>
            <a:ext cx="43434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Fairness and Parallel TCP Connections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Nothing prevents app from opening parallel connections between 2 hosts.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Web browsers do this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Example: link of rate R supporting 9 connections;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new app asks for 1 TCP, gets rate R/10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new app asks for 11 TCPs, gets R/2 !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Chapter 3: Summary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3413" y="1360488"/>
            <a:ext cx="4398962" cy="3952875"/>
          </a:xfrm>
        </p:spPr>
        <p:txBody>
          <a:bodyPr/>
          <a:lstStyle/>
          <a:p>
            <a:r>
              <a:rPr lang="en-US" sz="2400" dirty="0"/>
              <a:t>Principles behind transport layer services:</a:t>
            </a:r>
          </a:p>
          <a:p>
            <a:pPr lvl="1"/>
            <a:r>
              <a:rPr lang="en-US" dirty="0"/>
              <a:t>multiplexing, </a:t>
            </a:r>
            <a:r>
              <a:rPr lang="en-US" dirty="0" err="1"/>
              <a:t>demultiplexing</a:t>
            </a:r>
            <a:endParaRPr lang="en-US" dirty="0"/>
          </a:p>
          <a:p>
            <a:pPr lvl="1"/>
            <a:r>
              <a:rPr lang="en-US" dirty="0"/>
              <a:t>reliable data transfer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congestion control</a:t>
            </a:r>
          </a:p>
          <a:p>
            <a:r>
              <a:rPr lang="en-US" sz="2400" dirty="0"/>
              <a:t>Instantiation and implementation in the Internet</a:t>
            </a:r>
          </a:p>
          <a:p>
            <a:pPr lvl="1"/>
            <a:r>
              <a:rPr lang="en-US" dirty="0"/>
              <a:t>UDP</a:t>
            </a:r>
          </a:p>
          <a:p>
            <a:pPr lvl="1"/>
            <a:r>
              <a:rPr lang="en-US" dirty="0"/>
              <a:t>TCP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19713" y="3465513"/>
            <a:ext cx="3333750" cy="24574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Next:</a:t>
            </a:r>
            <a:endParaRPr lang="en-US" sz="2400" dirty="0"/>
          </a:p>
          <a:p>
            <a:r>
              <a:rPr lang="en-US" sz="2400" dirty="0"/>
              <a:t>leaving the network “edge” (application, transport layers)</a:t>
            </a:r>
          </a:p>
          <a:p>
            <a:r>
              <a:rPr lang="en-US" sz="2400" dirty="0"/>
              <a:t>into the network “core”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UDP: checksum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557463"/>
            <a:ext cx="3657600" cy="34956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Sender:</a:t>
            </a:r>
            <a:endParaRPr lang="en-US" sz="2400" dirty="0"/>
          </a:p>
          <a:p>
            <a:r>
              <a:rPr lang="en-US" sz="2000" dirty="0"/>
              <a:t>treat segment contents as sequence of 16-bit integers</a:t>
            </a:r>
          </a:p>
          <a:p>
            <a:r>
              <a:rPr lang="en-US" sz="2000" dirty="0"/>
              <a:t>checksum: addition (1’s complement sum) of segment contents</a:t>
            </a:r>
          </a:p>
          <a:p>
            <a:r>
              <a:rPr lang="en-US" sz="2000" dirty="0"/>
              <a:t>sender puts checksum value into UDP checksum field</a:t>
            </a:r>
          </a:p>
          <a:p>
            <a:pPr>
              <a:buFont typeface="ZapfDingbats" pitchFamily="82" charset="2"/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2575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Receiver:</a:t>
            </a:r>
            <a:endParaRPr lang="en-US" sz="2400" dirty="0"/>
          </a:p>
          <a:p>
            <a:r>
              <a:rPr lang="en-US" sz="2000" dirty="0"/>
              <a:t>compute checksum of received segment</a:t>
            </a:r>
          </a:p>
          <a:p>
            <a:r>
              <a:rPr lang="en-US" sz="2000" dirty="0"/>
              <a:t>check if computed checksum equals checksum field value:</a:t>
            </a:r>
          </a:p>
          <a:p>
            <a:pPr lvl="1"/>
            <a:r>
              <a:rPr lang="en-US" sz="2000" dirty="0"/>
              <a:t>NO - error detected</a:t>
            </a:r>
          </a:p>
          <a:p>
            <a:pPr lvl="1"/>
            <a:r>
              <a:rPr lang="en-US" sz="2000" dirty="0"/>
              <a:t>YES - no error detected. </a:t>
            </a:r>
            <a:r>
              <a:rPr lang="en-US" sz="2000" i="1" dirty="0"/>
              <a:t>But maybe errors nonetheless?</a:t>
            </a:r>
            <a:r>
              <a:rPr lang="en-US" sz="2000" dirty="0"/>
              <a:t> More later ….</a:t>
            </a:r>
          </a:p>
          <a:p>
            <a:endParaRPr lang="en-US" sz="2400" dirty="0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695325" y="1457325"/>
            <a:ext cx="7924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  <a:latin typeface="+mn-lt"/>
              </a:rPr>
              <a:t>Goal:</a:t>
            </a:r>
            <a:r>
              <a:rPr lang="en-US" sz="2400" dirty="0">
                <a:latin typeface="+mn-lt"/>
              </a:rPr>
              <a:t> detect “errors” (e.g., flipped bits) in transmitted segment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85800"/>
          </a:xfrm>
        </p:spPr>
        <p:txBody>
          <a:bodyPr/>
          <a:lstStyle/>
          <a:p>
            <a:r>
              <a:rPr lang="en-US" altLang="en-US"/>
              <a:t>Internet Checksum Example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772400" cy="914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2400" dirty="0"/>
              <a:t>Example: add two 16-bit integers</a:t>
            </a:r>
          </a:p>
        </p:txBody>
      </p:sp>
      <p:sp>
        <p:nvSpPr>
          <p:cNvPr id="326660" name="Text Box 4"/>
          <p:cNvSpPr txBox="1">
            <a:spLocks noChangeArrowheads="1"/>
          </p:cNvSpPr>
          <p:nvPr/>
        </p:nvSpPr>
        <p:spPr bwMode="auto">
          <a:xfrm>
            <a:off x="2133600" y="1981200"/>
            <a:ext cx="6400800" cy="234632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en-US" sz="2000" b="1" dirty="0">
                <a:solidFill>
                  <a:schemeClr val="bg1"/>
                </a:solidFill>
              </a:rPr>
              <a:t>1</a:t>
            </a:r>
            <a:r>
              <a:rPr lang="en-US" altLang="en-US" sz="2000" b="1" dirty="0"/>
              <a:t>  1  1  1  0  0  1  1  0  0  1  1  0  0  1  1  0</a:t>
            </a:r>
          </a:p>
          <a:p>
            <a:pPr algn="l"/>
            <a:r>
              <a:rPr lang="en-US" altLang="en-US" sz="2000" b="1" dirty="0">
                <a:solidFill>
                  <a:schemeClr val="bg1"/>
                </a:solidFill>
              </a:rPr>
              <a:t>1</a:t>
            </a:r>
            <a:r>
              <a:rPr lang="en-US" altLang="en-US" sz="2000" b="1" dirty="0"/>
              <a:t>  1  1  0  1  0  1  0  1  0  1  0  1  0  1  0  1</a:t>
            </a:r>
          </a:p>
          <a:p>
            <a:pPr algn="l">
              <a:lnSpc>
                <a:spcPct val="120000"/>
              </a:lnSpc>
            </a:pPr>
            <a:endParaRPr lang="en-US" altLang="en-US" sz="2000" b="1" dirty="0"/>
          </a:p>
          <a:p>
            <a:pPr algn="l"/>
            <a:r>
              <a:rPr lang="en-US" altLang="en-US" sz="2000" b="1" dirty="0"/>
              <a:t>1  1  0  1  1  1  0  1  1  1  0  1  1  1  0  1  1</a:t>
            </a:r>
          </a:p>
          <a:p>
            <a:pPr algn="l">
              <a:lnSpc>
                <a:spcPct val="120000"/>
              </a:lnSpc>
            </a:pPr>
            <a:endParaRPr lang="en-US" altLang="en-US" sz="2000" b="1" dirty="0"/>
          </a:p>
          <a:p>
            <a:pPr algn="l"/>
            <a:r>
              <a:rPr lang="en-US" altLang="en-US" sz="2000" b="1" dirty="0">
                <a:solidFill>
                  <a:schemeClr val="bg1"/>
                </a:solidFill>
              </a:rPr>
              <a:t>1</a:t>
            </a:r>
            <a:r>
              <a:rPr lang="en-US" altLang="en-US" sz="2000" b="1" dirty="0"/>
              <a:t>  1  0  1  1  1  0  1  1  1  0  1  1  1  1  0  0</a:t>
            </a:r>
          </a:p>
          <a:p>
            <a:pPr algn="l"/>
            <a:r>
              <a:rPr lang="en-US" altLang="en-US" sz="2000" b="1" dirty="0">
                <a:solidFill>
                  <a:schemeClr val="bg1"/>
                </a:solidFill>
              </a:rPr>
              <a:t>1</a:t>
            </a:r>
            <a:r>
              <a:rPr lang="en-US" altLang="en-US" sz="2000" b="1" dirty="0"/>
              <a:t>  0  1  0  0  0  1  0  0  0  1  0  0  0  0  1  1</a:t>
            </a:r>
            <a:endParaRPr lang="en-US" altLang="en-US" sz="2400" b="1" dirty="0"/>
          </a:p>
        </p:txBody>
      </p:sp>
      <p:sp>
        <p:nvSpPr>
          <p:cNvPr id="326661" name="Line 5"/>
          <p:cNvSpPr>
            <a:spLocks noChangeShapeType="1"/>
          </p:cNvSpPr>
          <p:nvPr/>
        </p:nvSpPr>
        <p:spPr bwMode="auto">
          <a:xfrm flipH="1">
            <a:off x="2057400" y="280828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662" name="Oval 6"/>
          <p:cNvSpPr>
            <a:spLocks noChangeArrowheads="1"/>
          </p:cNvSpPr>
          <p:nvPr/>
        </p:nvSpPr>
        <p:spPr bwMode="auto">
          <a:xfrm>
            <a:off x="2133600" y="298450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663" name="Text Box 7"/>
          <p:cNvSpPr txBox="1">
            <a:spLocks noChangeArrowheads="1"/>
          </p:cNvSpPr>
          <p:nvPr/>
        </p:nvSpPr>
        <p:spPr bwMode="auto">
          <a:xfrm>
            <a:off x="533400" y="2940050"/>
            <a:ext cx="154622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med"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en-US" sz="2000" dirty="0"/>
              <a:t>wraparound</a:t>
            </a:r>
          </a:p>
        </p:txBody>
      </p:sp>
      <p:sp>
        <p:nvSpPr>
          <p:cNvPr id="326664" name="Text Box 8"/>
          <p:cNvSpPr txBox="1">
            <a:spLocks noChangeArrowheads="1"/>
          </p:cNvSpPr>
          <p:nvPr/>
        </p:nvSpPr>
        <p:spPr bwMode="auto">
          <a:xfrm>
            <a:off x="1443038" y="3548063"/>
            <a:ext cx="636587" cy="39687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en-US" sz="2000"/>
              <a:t>sum</a:t>
            </a:r>
          </a:p>
        </p:txBody>
      </p:sp>
      <p:sp>
        <p:nvSpPr>
          <p:cNvPr id="326665" name="Text Box 9"/>
          <p:cNvSpPr txBox="1">
            <a:spLocks noChangeArrowheads="1"/>
          </p:cNvSpPr>
          <p:nvPr/>
        </p:nvSpPr>
        <p:spPr bwMode="auto">
          <a:xfrm>
            <a:off x="760413" y="3900488"/>
            <a:ext cx="1319212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med"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en-US" sz="2000"/>
              <a:t>checksum</a:t>
            </a:r>
          </a:p>
        </p:txBody>
      </p:sp>
      <p:sp>
        <p:nvSpPr>
          <p:cNvPr id="326666" name="Line 10"/>
          <p:cNvSpPr>
            <a:spLocks noChangeShapeType="1"/>
          </p:cNvSpPr>
          <p:nvPr/>
        </p:nvSpPr>
        <p:spPr bwMode="auto">
          <a:xfrm flipH="1">
            <a:off x="2057400" y="352742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667" name="Freeform 11"/>
          <p:cNvSpPr>
            <a:spLocks/>
          </p:cNvSpPr>
          <p:nvPr/>
        </p:nvSpPr>
        <p:spPr bwMode="auto">
          <a:xfrm>
            <a:off x="2295525" y="3290888"/>
            <a:ext cx="6013450" cy="92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8"/>
              </a:cxn>
              <a:cxn ang="0">
                <a:pos x="3788" y="58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33400" y="45720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50000"/>
              <a:buFontTx/>
              <a:buChar char="•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 receiver, add 2 integers and checksum … should be all 1’s.  If not, bit</a:t>
            </a:r>
            <a:r>
              <a:rPr kumimoji="1" lang="en-US" alt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error (correction?  </a:t>
            </a:r>
            <a:r>
              <a:rPr kumimoji="1" lang="en-US" alt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next)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 outline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3.1 Transport-layer services</a:t>
            </a:r>
          </a:p>
          <a:p>
            <a:r>
              <a:rPr lang="en-US" sz="2400"/>
              <a:t>3.2 Multiplexing and demultiplexing</a:t>
            </a:r>
          </a:p>
          <a:p>
            <a:r>
              <a:rPr lang="en-US" sz="2400"/>
              <a:t>3.3 Connectionless transport: UDP</a:t>
            </a:r>
          </a:p>
          <a:p>
            <a:r>
              <a:rPr lang="en-US" sz="2400">
                <a:solidFill>
                  <a:srgbClr val="FF0000"/>
                </a:solidFill>
              </a:rPr>
              <a:t>3.4 Principles of reliable data transfer</a:t>
            </a:r>
            <a:endParaRPr lang="en-US" sz="2400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/>
              <a:t>3.5 Connection-oriented transport: TCP</a:t>
            </a:r>
          </a:p>
          <a:p>
            <a:pPr lvl="1"/>
            <a:r>
              <a:rPr lang="en-US" sz="2000"/>
              <a:t>segment structure</a:t>
            </a:r>
          </a:p>
          <a:p>
            <a:pPr lvl="1"/>
            <a:r>
              <a:rPr lang="en-US" sz="2000"/>
              <a:t>reliable data transfer</a:t>
            </a:r>
          </a:p>
          <a:p>
            <a:pPr lvl="1"/>
            <a:r>
              <a:rPr lang="en-US" sz="2000"/>
              <a:t>flow control</a:t>
            </a:r>
          </a:p>
          <a:p>
            <a:pPr lvl="1"/>
            <a:r>
              <a:rPr lang="en-US" sz="2000"/>
              <a:t>connection management</a:t>
            </a:r>
          </a:p>
          <a:p>
            <a:r>
              <a:rPr lang="en-US" sz="2400"/>
              <a:t>3.6 Principles of congestion control</a:t>
            </a:r>
          </a:p>
          <a:p>
            <a:r>
              <a:rPr lang="en-US" sz="2400"/>
              <a:t>3.7 TCP congestion control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Principles of Reliable data transfer</a:t>
            </a:r>
            <a:endParaRPr 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3500"/>
            <a:ext cx="7658100" cy="838200"/>
          </a:xfrm>
        </p:spPr>
        <p:txBody>
          <a:bodyPr/>
          <a:lstStyle/>
          <a:p>
            <a:r>
              <a:rPr lang="en-US" sz="2000"/>
              <a:t>important in app., transport, link layers</a:t>
            </a:r>
          </a:p>
          <a:p>
            <a:r>
              <a:rPr lang="en-US" sz="2000"/>
              <a:t>top-10 list of important networking topics!</a:t>
            </a:r>
          </a:p>
          <a:p>
            <a:endParaRPr lang="en-US" sz="2400"/>
          </a:p>
        </p:txBody>
      </p:sp>
      <p:sp>
        <p:nvSpPr>
          <p:cNvPr id="282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r>
              <a:rPr lang="en-US" sz="2000"/>
              <a:t>characteristics of unreliable channel will determine complexity of reliable data transfer protocol (rdt)</a:t>
            </a:r>
            <a:endParaRPr lang="en-US" sz="2400"/>
          </a:p>
        </p:txBody>
      </p:sp>
      <p:pic>
        <p:nvPicPr>
          <p:cNvPr id="282629" name="Picture 5" descr="rdt_servi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</p:spPr>
      </p:pic>
      <p:sp>
        <p:nvSpPr>
          <p:cNvPr id="282631" name="Rectangle 7"/>
          <p:cNvSpPr>
            <a:spLocks noChangeArrowheads="1"/>
          </p:cNvSpPr>
          <p:nvPr/>
        </p:nvSpPr>
        <p:spPr bwMode="auto">
          <a:xfrm>
            <a:off x="3962400" y="3276600"/>
            <a:ext cx="4800600" cy="2209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Principles of Reliable data transfer</a:t>
            </a:r>
            <a:endParaRPr lang="en-US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3500"/>
            <a:ext cx="7658100" cy="838200"/>
          </a:xfrm>
        </p:spPr>
        <p:txBody>
          <a:bodyPr/>
          <a:lstStyle/>
          <a:p>
            <a:r>
              <a:rPr lang="en-US" sz="2000"/>
              <a:t>important in app., transport, link layers</a:t>
            </a:r>
          </a:p>
          <a:p>
            <a:r>
              <a:rPr lang="en-US" sz="2000"/>
              <a:t>top-10 list of important networking topics!</a:t>
            </a:r>
          </a:p>
          <a:p>
            <a:endParaRPr lang="en-US" sz="2400"/>
          </a:p>
        </p:txBody>
      </p:sp>
      <p:sp>
        <p:nvSpPr>
          <p:cNvPr id="3317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r>
              <a:rPr lang="en-US" sz="2000"/>
              <a:t>characteristics of unreliable channel will determine complexity of reliable data transfer protocol (rdt)</a:t>
            </a:r>
            <a:endParaRPr lang="en-US" sz="2400"/>
          </a:p>
        </p:txBody>
      </p:sp>
      <p:pic>
        <p:nvPicPr>
          <p:cNvPr id="331781" name="Picture 5" descr="rdt_servi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</p:spPr>
      </p:pic>
      <p:sp>
        <p:nvSpPr>
          <p:cNvPr id="331782" name="Rectangle 6"/>
          <p:cNvSpPr>
            <a:spLocks noChangeArrowheads="1"/>
          </p:cNvSpPr>
          <p:nvPr/>
        </p:nvSpPr>
        <p:spPr bwMode="auto">
          <a:xfrm>
            <a:off x="3962400" y="3352800"/>
            <a:ext cx="46482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382000" cy="1143000"/>
          </a:xfrm>
        </p:spPr>
        <p:txBody>
          <a:bodyPr/>
          <a:lstStyle/>
          <a:p>
            <a:r>
              <a:rPr lang="en-US" sz="3600" dirty="0"/>
              <a:t>Principles of Reliable Data </a:t>
            </a:r>
            <a:r>
              <a:rPr lang="en-US" dirty="0"/>
              <a:t>T</a:t>
            </a:r>
            <a:r>
              <a:rPr lang="en-US" sz="3600" dirty="0"/>
              <a:t>ransfer</a:t>
            </a:r>
            <a:endParaRPr lang="en-US" dirty="0"/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3500"/>
            <a:ext cx="7658100" cy="838200"/>
          </a:xfrm>
        </p:spPr>
        <p:txBody>
          <a:bodyPr/>
          <a:lstStyle/>
          <a:p>
            <a:r>
              <a:rPr lang="en-US" sz="2000"/>
              <a:t>important in app., transport, link layers</a:t>
            </a:r>
          </a:p>
          <a:p>
            <a:r>
              <a:rPr lang="en-US" sz="2000"/>
              <a:t>top-10 list of important networking topics!</a:t>
            </a:r>
          </a:p>
          <a:p>
            <a:endParaRPr lang="en-US" sz="2400"/>
          </a:p>
        </p:txBody>
      </p:sp>
      <p:sp>
        <p:nvSpPr>
          <p:cNvPr id="3328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857250"/>
          </a:xfrm>
        </p:spPr>
        <p:txBody>
          <a:bodyPr/>
          <a:lstStyle/>
          <a:p>
            <a:r>
              <a:rPr lang="en-US" sz="2000" dirty="0"/>
              <a:t>Characteristics of unreliable channel will determine complexity of reliable data transfer protocol (</a:t>
            </a:r>
            <a:r>
              <a:rPr lang="en-US" sz="2000" dirty="0" err="1">
                <a:solidFill>
                  <a:srgbClr val="009900"/>
                </a:solidFill>
              </a:rPr>
              <a:t>rdt</a:t>
            </a:r>
            <a:r>
              <a:rPr lang="en-US" sz="2000" dirty="0"/>
              <a:t>)</a:t>
            </a:r>
            <a:endParaRPr lang="en-US" sz="2400" dirty="0"/>
          </a:p>
        </p:txBody>
      </p:sp>
      <p:pic>
        <p:nvPicPr>
          <p:cNvPr id="332805" name="Picture 5" descr="rdt_servi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 rot="16200000">
            <a:off x="7760367" y="4203032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(Zoom next slide)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1143000"/>
          </a:xfrm>
        </p:spPr>
        <p:txBody>
          <a:bodyPr/>
          <a:lstStyle/>
          <a:p>
            <a:r>
              <a:rPr lang="en-US" sz="3200" dirty="0"/>
              <a:t>Reliable Data Transfer: Getting Started</a:t>
            </a:r>
            <a:endParaRPr lang="en-US" dirty="0"/>
          </a:p>
        </p:txBody>
      </p:sp>
      <p:pic>
        <p:nvPicPr>
          <p:cNvPr id="283651" name="Picture 3" descr="rdt_part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2100" y="2652713"/>
            <a:ext cx="5969000" cy="2386012"/>
          </a:xfrm>
          <a:prstGeom prst="rect">
            <a:avLst/>
          </a:prstGeom>
          <a:noFill/>
        </p:spPr>
      </p:pic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1020763" y="3113088"/>
            <a:ext cx="83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send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side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7167563" y="3122613"/>
            <a:ext cx="12207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receive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side</a:t>
            </a:r>
            <a:endParaRPr lang="en-US" sz="2400" dirty="0">
              <a:latin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2401" y="1460500"/>
            <a:ext cx="4040188" cy="1416050"/>
            <a:chOff x="96" y="920"/>
            <a:chExt cx="2545" cy="892"/>
          </a:xfrm>
        </p:grpSpPr>
        <p:sp>
          <p:nvSpPr>
            <p:cNvPr id="283655" name="Text Box 7"/>
            <p:cNvSpPr txBox="1">
              <a:spLocks noChangeArrowheads="1"/>
            </p:cNvSpPr>
            <p:nvPr/>
          </p:nvSpPr>
          <p:spPr bwMode="auto">
            <a:xfrm>
              <a:off x="143" y="920"/>
              <a:ext cx="2498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rgbClr val="FF0000"/>
                  </a:solidFill>
                  <a:latin typeface="Courier New" pitchFamily="49" charset="0"/>
                </a:rPr>
                <a:t>rdt_send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</a:rPr>
                <a:t>():</a:t>
              </a:r>
              <a:r>
                <a:rPr lang="en-US" sz="1800" dirty="0">
                  <a:latin typeface="Times New Roman" pitchFamily="18" charset="0"/>
                </a:rPr>
                <a:t> </a:t>
              </a:r>
              <a:r>
                <a:rPr lang="en-US" sz="1800" dirty="0"/>
                <a:t>called from above, (e.g., by app.). Passed data to </a:t>
              </a:r>
            </a:p>
            <a:p>
              <a:r>
                <a:rPr lang="en-US" sz="1800" dirty="0"/>
                <a:t>deliver to receiver upper layer</a:t>
              </a: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96" y="930"/>
              <a:ext cx="2514" cy="882"/>
              <a:chOff x="96" y="942"/>
              <a:chExt cx="2514" cy="882"/>
            </a:xfrm>
          </p:grpSpPr>
          <p:sp>
            <p:nvSpPr>
              <p:cNvPr id="283657" name="Line 9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658" name="Rectangle 10"/>
              <p:cNvSpPr>
                <a:spLocks noChangeArrowheads="1"/>
              </p:cNvSpPr>
              <p:nvPr/>
            </p:nvSpPr>
            <p:spPr bwMode="auto">
              <a:xfrm>
                <a:off x="96" y="942"/>
                <a:ext cx="2514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76225" y="4381500"/>
            <a:ext cx="3762375" cy="1862138"/>
            <a:chOff x="174" y="2760"/>
            <a:chExt cx="2370" cy="1173"/>
          </a:xfrm>
        </p:grpSpPr>
        <p:sp>
          <p:nvSpPr>
            <p:cNvPr id="283660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udt_send():</a:t>
              </a:r>
              <a:r>
                <a:rPr lang="en-US" sz="1800">
                  <a:latin typeface="Times New Roman" pitchFamily="18" charset="0"/>
                </a:rPr>
                <a:t> </a:t>
              </a:r>
              <a:r>
                <a:rPr lang="en-US" sz="1800"/>
                <a:t>called by rdt,</a:t>
              </a:r>
            </a:p>
            <a:p>
              <a:r>
                <a:rPr lang="en-US" sz="1800"/>
                <a:t>to transfer packet over </a:t>
              </a:r>
            </a:p>
            <a:p>
              <a:r>
                <a:rPr lang="en-US" sz="1800"/>
                <a:t>unreliable channel to receiver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174" y="2760"/>
              <a:ext cx="2370" cy="1170"/>
              <a:chOff x="174" y="2760"/>
              <a:chExt cx="2370" cy="1170"/>
            </a:xfrm>
          </p:grpSpPr>
          <p:sp>
            <p:nvSpPr>
              <p:cNvPr id="283662" name="Line 14"/>
              <p:cNvSpPr>
                <a:spLocks noChangeShapeType="1"/>
              </p:cNvSpPr>
              <p:nvPr/>
            </p:nvSpPr>
            <p:spPr bwMode="auto">
              <a:xfrm flipV="1">
                <a:off x="882" y="2760"/>
                <a:ext cx="228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663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922838" y="4362450"/>
            <a:ext cx="3965575" cy="1647825"/>
            <a:chOff x="3101" y="2748"/>
            <a:chExt cx="2498" cy="1038"/>
          </a:xfrm>
        </p:grpSpPr>
        <p:sp>
          <p:nvSpPr>
            <p:cNvPr id="283665" name="Text Box 17"/>
            <p:cNvSpPr txBox="1">
              <a:spLocks noChangeArrowheads="1"/>
            </p:cNvSpPr>
            <p:nvPr/>
          </p:nvSpPr>
          <p:spPr bwMode="auto">
            <a:xfrm>
              <a:off x="3101" y="3368"/>
              <a:ext cx="24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rdt_rcv():</a:t>
              </a:r>
              <a:r>
                <a:rPr lang="en-US" sz="1800">
                  <a:latin typeface="Times New Roman" pitchFamily="18" charset="0"/>
                </a:rPr>
                <a:t> </a:t>
              </a:r>
              <a:r>
                <a:rPr lang="en-US" sz="1800"/>
                <a:t>called when packet arrives on rcv-side of channel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3120" y="2748"/>
              <a:ext cx="2412" cy="1038"/>
              <a:chOff x="3120" y="2748"/>
              <a:chExt cx="2412" cy="1038"/>
            </a:xfrm>
          </p:grpSpPr>
          <p:sp>
            <p:nvSpPr>
              <p:cNvPr id="283667" name="Line 19"/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668" name="Rectangle 20"/>
              <p:cNvSpPr>
                <a:spLocks noChangeArrowheads="1"/>
              </p:cNvSpPr>
              <p:nvPr/>
            </p:nvSpPr>
            <p:spPr bwMode="auto">
              <a:xfrm>
                <a:off x="3120" y="3390"/>
                <a:ext cx="2412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981575" y="1470025"/>
            <a:ext cx="3762375" cy="1349375"/>
            <a:chOff x="3138" y="926"/>
            <a:chExt cx="2370" cy="850"/>
          </a:xfrm>
        </p:grpSpPr>
        <p:sp>
          <p:nvSpPr>
            <p:cNvPr id="283670" name="Text Box 22"/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deliver_data():</a:t>
              </a:r>
              <a:r>
                <a:rPr lang="en-US" sz="1800">
                  <a:latin typeface="Times New Roman" pitchFamily="18" charset="0"/>
                </a:rPr>
                <a:t> </a:t>
              </a:r>
              <a:r>
                <a:rPr lang="en-US" sz="1800"/>
                <a:t>called by </a:t>
              </a:r>
              <a:r>
                <a:rPr lang="en-US" sz="1800" b="1">
                  <a:latin typeface="Courier New" pitchFamily="49" charset="0"/>
                </a:rPr>
                <a:t>rdt</a:t>
              </a:r>
              <a:r>
                <a:rPr lang="en-US" sz="1800"/>
                <a:t> to deliver data to upper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138" y="942"/>
              <a:ext cx="2370" cy="834"/>
              <a:chOff x="3138" y="942"/>
              <a:chExt cx="2370" cy="834"/>
            </a:xfrm>
          </p:grpSpPr>
          <p:sp>
            <p:nvSpPr>
              <p:cNvPr id="283672" name="Line 24"/>
              <p:cNvSpPr>
                <a:spLocks noChangeShapeType="1"/>
              </p:cNvSpPr>
              <p:nvPr/>
            </p:nvSpPr>
            <p:spPr bwMode="auto">
              <a:xfrm flipH="1">
                <a:off x="4560" y="1344"/>
                <a:ext cx="150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673" name="Rectangle 25"/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1143000"/>
          </a:xfrm>
        </p:spPr>
        <p:txBody>
          <a:bodyPr/>
          <a:lstStyle/>
          <a:p>
            <a:r>
              <a:rPr lang="en-US" sz="3200" dirty="0"/>
              <a:t>Reliable Data Transfer: Getting Started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304925"/>
            <a:ext cx="7258050" cy="3352800"/>
          </a:xfrm>
          <a:noFill/>
          <a:ln/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We’ll:</a:t>
            </a:r>
            <a:endParaRPr lang="en-US" sz="2400" dirty="0"/>
          </a:p>
          <a:p>
            <a:r>
              <a:rPr lang="en-US" sz="2400" dirty="0"/>
              <a:t>Incrementally develop sender, receiver sides of reliable data transfer protocol (</a:t>
            </a:r>
            <a:r>
              <a:rPr lang="en-US" sz="2400" dirty="0" err="1">
                <a:solidFill>
                  <a:srgbClr val="009900"/>
                </a:solidFill>
              </a:rPr>
              <a:t>rdt</a:t>
            </a:r>
            <a:r>
              <a:rPr lang="en-US" sz="2400" dirty="0"/>
              <a:t>)</a:t>
            </a:r>
          </a:p>
          <a:p>
            <a:r>
              <a:rPr lang="en-US" sz="2400" dirty="0"/>
              <a:t>Consider only unidirectional data transfer</a:t>
            </a:r>
          </a:p>
          <a:p>
            <a:pPr lvl="1"/>
            <a:r>
              <a:rPr lang="en-US" sz="2000" dirty="0"/>
              <a:t>but control info will flow on both directions!</a:t>
            </a:r>
          </a:p>
          <a:p>
            <a:r>
              <a:rPr lang="en-US" sz="2400" dirty="0"/>
              <a:t>Use finite state machines (FSM)  to specify sender, receiver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63875" y="4619625"/>
            <a:ext cx="917575" cy="942975"/>
            <a:chOff x="670" y="3294"/>
            <a:chExt cx="578" cy="594"/>
          </a:xfrm>
        </p:grpSpPr>
        <p:sp>
          <p:nvSpPr>
            <p:cNvPr id="284677" name="Oval 5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78" name="Oval 6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79" name="Text Box 7"/>
            <p:cNvSpPr txBox="1">
              <a:spLocks noChangeArrowheads="1"/>
            </p:cNvSpPr>
            <p:nvPr/>
          </p:nvSpPr>
          <p:spPr bwMode="auto">
            <a:xfrm>
              <a:off x="670" y="3425"/>
              <a:ext cx="53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state 1</a:t>
              </a:r>
            </a:p>
          </p:txBody>
        </p:sp>
      </p:grpSp>
      <p:sp>
        <p:nvSpPr>
          <p:cNvPr id="284680" name="Freeform 8"/>
          <p:cNvSpPr>
            <a:spLocks/>
          </p:cNvSpPr>
          <p:nvPr/>
        </p:nvSpPr>
        <p:spPr bwMode="auto">
          <a:xfrm>
            <a:off x="3981450" y="4638675"/>
            <a:ext cx="3952875" cy="285750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1446" y="168"/>
              </a:cxn>
            </a:cxnLst>
            <a:rect l="0" t="0" r="r" b="b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816850" y="4724400"/>
            <a:ext cx="917575" cy="942975"/>
            <a:chOff x="670" y="3294"/>
            <a:chExt cx="578" cy="594"/>
          </a:xfrm>
        </p:grpSpPr>
        <p:sp>
          <p:nvSpPr>
            <p:cNvPr id="284682" name="Oval 10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3" name="Oval 11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4" name="Text Box 12"/>
            <p:cNvSpPr txBox="1">
              <a:spLocks noChangeArrowheads="1"/>
            </p:cNvSpPr>
            <p:nvPr/>
          </p:nvSpPr>
          <p:spPr bwMode="auto">
            <a:xfrm>
              <a:off x="670" y="3425"/>
              <a:ext cx="53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state 2</a:t>
              </a:r>
            </a:p>
          </p:txBody>
        </p:sp>
      </p:grpSp>
      <p:sp>
        <p:nvSpPr>
          <p:cNvPr id="284685" name="Text Box 13"/>
          <p:cNvSpPr txBox="1">
            <a:spLocks noChangeArrowheads="1"/>
          </p:cNvSpPr>
          <p:nvPr/>
        </p:nvSpPr>
        <p:spPr bwMode="auto">
          <a:xfrm>
            <a:off x="4110038" y="4013200"/>
            <a:ext cx="28969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rgbClr val="009900"/>
                </a:solidFill>
              </a:rPr>
              <a:t>event causing state transition</a:t>
            </a:r>
            <a:endParaRPr lang="en-US" sz="2400" i="1" dirty="0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84686" name="Text Box 14"/>
          <p:cNvSpPr txBox="1">
            <a:spLocks noChangeArrowheads="1"/>
          </p:cNvSpPr>
          <p:nvPr/>
        </p:nvSpPr>
        <p:spPr bwMode="auto">
          <a:xfrm>
            <a:off x="4021138" y="4308475"/>
            <a:ext cx="31470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rgbClr val="009900"/>
                </a:solidFill>
              </a:rPr>
              <a:t>actions taken on state transition</a:t>
            </a:r>
            <a:endParaRPr lang="en-US" sz="2400" i="1" dirty="0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84687" name="Line 15"/>
          <p:cNvSpPr>
            <a:spLocks noChangeShapeType="1"/>
          </p:cNvSpPr>
          <p:nvPr/>
        </p:nvSpPr>
        <p:spPr bwMode="auto">
          <a:xfrm>
            <a:off x="4105275" y="4352925"/>
            <a:ext cx="33813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688" name="Rectangle 16"/>
          <p:cNvSpPr>
            <a:spLocks noChangeArrowheads="1"/>
          </p:cNvSpPr>
          <p:nvPr/>
        </p:nvSpPr>
        <p:spPr bwMode="auto">
          <a:xfrm>
            <a:off x="228600" y="4648200"/>
            <a:ext cx="2771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800" dirty="0">
                <a:solidFill>
                  <a:srgbClr val="FF0000"/>
                </a:solidFill>
              </a:rPr>
              <a:t>state:</a:t>
            </a:r>
            <a:r>
              <a:rPr lang="en-US" sz="1800" dirty="0"/>
              <a:t> when in this “state” next state uniquely determined by next </a:t>
            </a:r>
            <a:r>
              <a:rPr lang="en-US" sz="1800" i="1" dirty="0"/>
              <a:t>event</a:t>
            </a:r>
          </a:p>
        </p:txBody>
      </p:sp>
      <p:sp>
        <p:nvSpPr>
          <p:cNvPr id="284689" name="Freeform 17"/>
          <p:cNvSpPr>
            <a:spLocks/>
          </p:cNvSpPr>
          <p:nvPr/>
        </p:nvSpPr>
        <p:spPr bwMode="auto">
          <a:xfrm>
            <a:off x="3381375" y="5562600"/>
            <a:ext cx="95250" cy="581025"/>
          </a:xfrm>
          <a:custGeom>
            <a:avLst/>
            <a:gdLst/>
            <a:ahLst/>
            <a:cxnLst>
              <a:cxn ang="0">
                <a:pos x="48" y="366"/>
              </a:cxn>
              <a:cxn ang="0">
                <a:pos x="60" y="0"/>
              </a:cxn>
            </a:cxnLst>
            <a:rect l="0" t="0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690" name="Freeform 18"/>
          <p:cNvSpPr>
            <a:spLocks/>
          </p:cNvSpPr>
          <p:nvPr/>
        </p:nvSpPr>
        <p:spPr bwMode="auto">
          <a:xfrm flipH="1" flipV="1">
            <a:off x="8524875" y="5600700"/>
            <a:ext cx="95250" cy="581025"/>
          </a:xfrm>
          <a:custGeom>
            <a:avLst/>
            <a:gdLst/>
            <a:ahLst/>
            <a:cxnLst>
              <a:cxn ang="0">
                <a:pos x="48" y="366"/>
              </a:cxn>
              <a:cxn ang="0">
                <a:pos x="60" y="0"/>
              </a:cxn>
            </a:cxnLst>
            <a:rect l="0" t="0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691" name="Line 19"/>
          <p:cNvSpPr>
            <a:spLocks noChangeShapeType="1"/>
          </p:cNvSpPr>
          <p:nvPr/>
        </p:nvSpPr>
        <p:spPr bwMode="auto">
          <a:xfrm>
            <a:off x="3905250" y="5305425"/>
            <a:ext cx="1571625" cy="752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724400" y="5029200"/>
            <a:ext cx="942975" cy="674688"/>
            <a:chOff x="3516" y="3260"/>
            <a:chExt cx="594" cy="425"/>
          </a:xfrm>
        </p:grpSpPr>
        <p:sp>
          <p:nvSpPr>
            <p:cNvPr id="284693" name="Text Box 21"/>
            <p:cNvSpPr txBox="1">
              <a:spLocks noChangeArrowheads="1"/>
            </p:cNvSpPr>
            <p:nvPr/>
          </p:nvSpPr>
          <p:spPr bwMode="auto">
            <a:xfrm>
              <a:off x="3564" y="3260"/>
              <a:ext cx="4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1" dirty="0">
                  <a:solidFill>
                    <a:srgbClr val="009900"/>
                  </a:solidFill>
                </a:rPr>
                <a:t>event</a:t>
              </a:r>
              <a:endParaRPr lang="en-US" sz="2400" i="1" dirty="0">
                <a:solidFill>
                  <a:srgbClr val="009900"/>
                </a:solidFill>
                <a:latin typeface="Times New Roman" pitchFamily="18" charset="0"/>
              </a:endParaRPr>
            </a:p>
          </p:txBody>
        </p:sp>
        <p:sp>
          <p:nvSpPr>
            <p:cNvPr id="284694" name="Text Box 22"/>
            <p:cNvSpPr txBox="1">
              <a:spLocks noChangeArrowheads="1"/>
            </p:cNvSpPr>
            <p:nvPr/>
          </p:nvSpPr>
          <p:spPr bwMode="auto">
            <a:xfrm>
              <a:off x="3532" y="3452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1" dirty="0">
                  <a:solidFill>
                    <a:srgbClr val="009900"/>
                  </a:solidFill>
                </a:rPr>
                <a:t>actions</a:t>
              </a:r>
              <a:endParaRPr lang="en-US" sz="2400" i="1" dirty="0">
                <a:solidFill>
                  <a:srgbClr val="009900"/>
                </a:solidFill>
                <a:latin typeface="Times New Roman" pitchFamily="18" charset="0"/>
              </a:endParaRPr>
            </a:p>
          </p:txBody>
        </p:sp>
        <p:sp>
          <p:nvSpPr>
            <p:cNvPr id="284695" name="Line 23"/>
            <p:cNvSpPr>
              <a:spLocks noChangeShapeType="1"/>
            </p:cNvSpPr>
            <p:nvPr/>
          </p:nvSpPr>
          <p:spPr bwMode="auto">
            <a:xfrm>
              <a:off x="3516" y="3480"/>
              <a:ext cx="5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sz="3200" u="none" dirty="0"/>
              <a:t>Rdt1.0: </a:t>
            </a:r>
            <a:r>
              <a:rPr lang="en-US" sz="3200" dirty="0"/>
              <a:t>Reliable Transfer over a Reliable Channel</a:t>
            </a:r>
            <a:endParaRPr lang="en-US" sz="4400" dirty="0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331913"/>
            <a:ext cx="7896225" cy="3019425"/>
          </a:xfrm>
        </p:spPr>
        <p:txBody>
          <a:bodyPr/>
          <a:lstStyle/>
          <a:p>
            <a:r>
              <a:rPr lang="en-US" sz="2400" dirty="0"/>
              <a:t>Underlying channel perfectly reliable</a:t>
            </a:r>
          </a:p>
          <a:p>
            <a:pPr lvl="1"/>
            <a:r>
              <a:rPr lang="en-US" sz="2000" dirty="0"/>
              <a:t>no bit errors</a:t>
            </a:r>
          </a:p>
          <a:p>
            <a:pPr lvl="1"/>
            <a:r>
              <a:rPr lang="en-US" sz="2000" dirty="0"/>
              <a:t>no loss of packets</a:t>
            </a:r>
          </a:p>
          <a:p>
            <a:r>
              <a:rPr lang="en-US" sz="2400" dirty="0"/>
              <a:t>Separate FSMs for sender, receiver:</a:t>
            </a:r>
          </a:p>
          <a:p>
            <a:pPr lvl="1"/>
            <a:r>
              <a:rPr lang="en-US" sz="2000" dirty="0"/>
              <a:t>sender sends data into underlying channel</a:t>
            </a:r>
          </a:p>
          <a:p>
            <a:pPr lvl="1"/>
            <a:r>
              <a:rPr lang="en-US" sz="2000" dirty="0"/>
              <a:t>receiver read data from underlying channel</a:t>
            </a:r>
          </a:p>
        </p:txBody>
      </p:sp>
      <p:sp>
        <p:nvSpPr>
          <p:cNvPr id="285700" name="Oval 4"/>
          <p:cNvSpPr>
            <a:spLocks noChangeArrowheads="1"/>
          </p:cNvSpPr>
          <p:nvPr/>
        </p:nvSpPr>
        <p:spPr bwMode="auto">
          <a:xfrm>
            <a:off x="947738" y="4292600"/>
            <a:ext cx="955675" cy="101123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884238" y="4378325"/>
            <a:ext cx="1098550" cy="9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latin typeface="Arial" charset="0"/>
              </a:rPr>
              <a:t>Wait for call from above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85702" name="Freeform 6"/>
          <p:cNvSpPr>
            <a:spLocks/>
          </p:cNvSpPr>
          <p:nvPr/>
        </p:nvSpPr>
        <p:spPr bwMode="auto">
          <a:xfrm>
            <a:off x="1757363" y="4276725"/>
            <a:ext cx="611187" cy="1027112"/>
          </a:xfrm>
          <a:custGeom>
            <a:avLst/>
            <a:gdLst/>
            <a:ahLst/>
            <a:cxnLst>
              <a:cxn ang="0">
                <a:pos x="0" y="195"/>
              </a:cxn>
              <a:cxn ang="0">
                <a:pos x="0" y="855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5703" name="Text Box 7"/>
          <p:cNvSpPr txBox="1">
            <a:spLocks noChangeArrowheads="1"/>
          </p:cNvSpPr>
          <p:nvPr/>
        </p:nvSpPr>
        <p:spPr bwMode="auto">
          <a:xfrm>
            <a:off x="2209800" y="4800600"/>
            <a:ext cx="2682875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dirty="0">
                <a:latin typeface="Arial" charset="0"/>
              </a:rPr>
              <a:t>packet = </a:t>
            </a:r>
            <a:r>
              <a:rPr lang="en-US" sz="1600" dirty="0" err="1">
                <a:latin typeface="Arial" charset="0"/>
              </a:rPr>
              <a:t>make_pkt</a:t>
            </a:r>
            <a:r>
              <a:rPr lang="en-US" sz="1600" dirty="0">
                <a:latin typeface="Arial" charset="0"/>
              </a:rPr>
              <a:t>(data)</a:t>
            </a:r>
          </a:p>
          <a:p>
            <a:pPr algn="l"/>
            <a:r>
              <a:rPr lang="en-US" sz="1600" dirty="0" err="1">
                <a:latin typeface="Arial" charset="0"/>
              </a:rPr>
              <a:t>udt_send</a:t>
            </a:r>
            <a:r>
              <a:rPr lang="en-US" sz="1600" dirty="0">
                <a:latin typeface="Arial" charset="0"/>
              </a:rPr>
              <a:t>(packet)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2168525" y="4333875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rdt_send(data)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5705" name="Line 9"/>
          <p:cNvSpPr>
            <a:spLocks noChangeShapeType="1"/>
          </p:cNvSpPr>
          <p:nvPr/>
        </p:nvSpPr>
        <p:spPr bwMode="auto">
          <a:xfrm>
            <a:off x="2268538" y="4676775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5706" name="Line 10"/>
          <p:cNvSpPr>
            <a:spLocks noChangeShapeType="1"/>
          </p:cNvSpPr>
          <p:nvPr/>
        </p:nvSpPr>
        <p:spPr bwMode="auto">
          <a:xfrm>
            <a:off x="623888" y="4276725"/>
            <a:ext cx="385762" cy="2428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5707" name="Text Box 11"/>
          <p:cNvSpPr txBox="1">
            <a:spLocks noChangeArrowheads="1"/>
          </p:cNvSpPr>
          <p:nvPr/>
        </p:nvSpPr>
        <p:spPr bwMode="auto">
          <a:xfrm>
            <a:off x="6475413" y="4659312"/>
            <a:ext cx="24876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800">
                <a:latin typeface="Arial" charset="0"/>
              </a:rPr>
              <a:t>extract (packet,data)</a:t>
            </a:r>
          </a:p>
          <a:p>
            <a:pPr algn="l"/>
            <a:r>
              <a:rPr lang="en-US" sz="1800">
                <a:latin typeface="Arial" charset="0"/>
              </a:rPr>
              <a:t>deliver_data(data)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285708" name="Oval 12"/>
          <p:cNvSpPr>
            <a:spLocks noChangeArrowheads="1"/>
          </p:cNvSpPr>
          <p:nvPr/>
        </p:nvSpPr>
        <p:spPr bwMode="auto">
          <a:xfrm>
            <a:off x="5256213" y="4278312"/>
            <a:ext cx="955675" cy="1011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5709" name="Text Box 13"/>
          <p:cNvSpPr txBox="1">
            <a:spLocks noChangeArrowheads="1"/>
          </p:cNvSpPr>
          <p:nvPr/>
        </p:nvSpPr>
        <p:spPr bwMode="auto">
          <a:xfrm>
            <a:off x="5192713" y="4364037"/>
            <a:ext cx="1098550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>
                <a:latin typeface="Arial" charset="0"/>
              </a:rPr>
              <a:t>Wait for call from below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85710" name="Freeform 14"/>
          <p:cNvSpPr>
            <a:spLocks/>
          </p:cNvSpPr>
          <p:nvPr/>
        </p:nvSpPr>
        <p:spPr bwMode="auto">
          <a:xfrm>
            <a:off x="6065838" y="4262437"/>
            <a:ext cx="611187" cy="1027113"/>
          </a:xfrm>
          <a:custGeom>
            <a:avLst/>
            <a:gdLst/>
            <a:ahLst/>
            <a:cxnLst>
              <a:cxn ang="0">
                <a:pos x="0" y="195"/>
              </a:cxn>
              <a:cxn ang="0">
                <a:pos x="0" y="855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5711" name="Text Box 15"/>
          <p:cNvSpPr txBox="1">
            <a:spLocks noChangeArrowheads="1"/>
          </p:cNvSpPr>
          <p:nvPr/>
        </p:nvSpPr>
        <p:spPr bwMode="auto">
          <a:xfrm>
            <a:off x="6477000" y="4319587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en-US" sz="1600">
              <a:latin typeface="Times New Roman" pitchFamily="18" charset="0"/>
            </a:endParaRPr>
          </a:p>
        </p:txBody>
      </p:sp>
      <p:sp>
        <p:nvSpPr>
          <p:cNvPr id="285712" name="Line 16"/>
          <p:cNvSpPr>
            <a:spLocks noChangeShapeType="1"/>
          </p:cNvSpPr>
          <p:nvPr/>
        </p:nvSpPr>
        <p:spPr bwMode="auto">
          <a:xfrm>
            <a:off x="6577013" y="4662487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5713" name="Line 17"/>
          <p:cNvSpPr>
            <a:spLocks noChangeShapeType="1"/>
          </p:cNvSpPr>
          <p:nvPr/>
        </p:nvSpPr>
        <p:spPr bwMode="auto">
          <a:xfrm>
            <a:off x="4932363" y="4262437"/>
            <a:ext cx="385762" cy="2428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5714" name="Rectangle 18"/>
          <p:cNvSpPr>
            <a:spLocks noChangeArrowheads="1"/>
          </p:cNvSpPr>
          <p:nvPr/>
        </p:nvSpPr>
        <p:spPr bwMode="auto">
          <a:xfrm>
            <a:off x="6491288" y="4338637"/>
            <a:ext cx="15552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rdt_rcv(packet)</a:t>
            </a:r>
          </a:p>
        </p:txBody>
      </p:sp>
      <p:sp>
        <p:nvSpPr>
          <p:cNvPr id="285715" name="Text Box 19"/>
          <p:cNvSpPr txBox="1">
            <a:spLocks noChangeArrowheads="1"/>
          </p:cNvSpPr>
          <p:nvPr/>
        </p:nvSpPr>
        <p:spPr bwMode="auto">
          <a:xfrm>
            <a:off x="2057400" y="5943600"/>
            <a:ext cx="9877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sender</a:t>
            </a:r>
          </a:p>
        </p:txBody>
      </p:sp>
      <p:sp>
        <p:nvSpPr>
          <p:cNvPr id="285716" name="Text Box 20"/>
          <p:cNvSpPr txBox="1">
            <a:spLocks noChangeArrowheads="1"/>
          </p:cNvSpPr>
          <p:nvPr/>
        </p:nvSpPr>
        <p:spPr bwMode="auto">
          <a:xfrm>
            <a:off x="6019800" y="5943600"/>
            <a:ext cx="11737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receiver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14800" y="6019800"/>
            <a:ext cx="1040670" cy="52322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Easy!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3: Transport Layer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5814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Goals:</a:t>
            </a:r>
            <a:endParaRPr lang="en-US" sz="2400" dirty="0"/>
          </a:p>
          <a:p>
            <a:r>
              <a:rPr lang="en-US" sz="2400" dirty="0"/>
              <a:t>Understand principles behind transport layer services:</a:t>
            </a:r>
          </a:p>
          <a:p>
            <a:pPr lvl="1"/>
            <a:r>
              <a:rPr lang="en-US" sz="2000" dirty="0"/>
              <a:t>Multiplexing / </a:t>
            </a:r>
            <a:r>
              <a:rPr lang="en-US" sz="2000" dirty="0" err="1"/>
              <a:t>demultiplexing</a:t>
            </a:r>
            <a:endParaRPr lang="en-US" sz="2000" dirty="0"/>
          </a:p>
          <a:p>
            <a:pPr lvl="1"/>
            <a:r>
              <a:rPr lang="en-US" sz="2000" dirty="0"/>
              <a:t>Reliable data transfer</a:t>
            </a:r>
          </a:p>
          <a:p>
            <a:pPr lvl="1"/>
            <a:r>
              <a:rPr lang="en-US" sz="2000" dirty="0"/>
              <a:t>Flow control</a:t>
            </a:r>
          </a:p>
          <a:p>
            <a:pPr lvl="1"/>
            <a:r>
              <a:rPr lang="en-US" sz="2000" dirty="0"/>
              <a:t>Congestion control</a:t>
            </a: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8163" y="1346200"/>
            <a:ext cx="4267200" cy="4648200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Learn about transport layer protocols in the Internet:</a:t>
            </a:r>
          </a:p>
          <a:p>
            <a:pPr lvl="1"/>
            <a:r>
              <a:rPr lang="en-US" sz="2000" dirty="0"/>
              <a:t>UDP: connectionless transport</a:t>
            </a:r>
          </a:p>
          <a:p>
            <a:pPr lvl="1"/>
            <a:r>
              <a:rPr lang="en-US" sz="2000" dirty="0"/>
              <a:t>TCP: connection-oriented transport</a:t>
            </a:r>
          </a:p>
          <a:p>
            <a:pPr lvl="1"/>
            <a:r>
              <a:rPr lang="en-US" sz="2000" dirty="0"/>
              <a:t>TCP congestion control</a:t>
            </a:r>
            <a:endParaRPr lang="en-US" sz="18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Taking a Message over Phone?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is clear?</a:t>
            </a:r>
          </a:p>
          <a:p>
            <a:r>
              <a:rPr lang="en-US" dirty="0"/>
              <a:t>Message is garbled?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What if Taking a Message over Phone?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447800"/>
            <a:ext cx="7772400" cy="5029200"/>
          </a:xfrm>
        </p:spPr>
        <p:txBody>
          <a:bodyPr/>
          <a:lstStyle/>
          <a:p>
            <a:r>
              <a:rPr lang="en-US" dirty="0"/>
              <a:t>Message is clear?</a:t>
            </a:r>
          </a:p>
          <a:p>
            <a:pPr lvl="1"/>
            <a:r>
              <a:rPr lang="en-US" dirty="0"/>
              <a:t>Ok</a:t>
            </a:r>
          </a:p>
          <a:p>
            <a:r>
              <a:rPr lang="en-US" dirty="0"/>
              <a:t>Message is garbled?</a:t>
            </a:r>
          </a:p>
          <a:p>
            <a:pPr lvl="1"/>
            <a:r>
              <a:rPr lang="en-US" dirty="0"/>
              <a:t>Ask to repeat</a:t>
            </a:r>
          </a:p>
          <a:p>
            <a:pPr lvl="1"/>
            <a:r>
              <a:rPr lang="en-US" dirty="0"/>
              <a:t>May not need whole message</a:t>
            </a:r>
          </a:p>
          <a:p>
            <a:r>
              <a:rPr lang="en-US" dirty="0"/>
              <a:t>In networks, called Automatic Repeat </a:t>
            </a:r>
            <a:r>
              <a:rPr lang="en-US" dirty="0" err="1"/>
              <a:t>reQuest</a:t>
            </a:r>
            <a:r>
              <a:rPr lang="en-US" dirty="0"/>
              <a:t> (</a:t>
            </a:r>
            <a:r>
              <a:rPr lang="en-US" dirty="0">
                <a:solidFill>
                  <a:srgbClr val="009900"/>
                </a:solidFill>
              </a:rPr>
              <a:t>ARQ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Need error detection</a:t>
            </a:r>
          </a:p>
          <a:p>
            <a:pPr lvl="1"/>
            <a:r>
              <a:rPr lang="en-US" dirty="0"/>
              <a:t>Receiver feedback</a:t>
            </a:r>
          </a:p>
          <a:p>
            <a:pPr lvl="1"/>
            <a:r>
              <a:rPr lang="en-US" dirty="0"/>
              <a:t>Retransmission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sz="3200" u="none" dirty="0"/>
              <a:t>Rdt2.0: </a:t>
            </a:r>
            <a:r>
              <a:rPr lang="en-US" sz="3200" dirty="0"/>
              <a:t>Channel with Bit Errors (no Loss)</a:t>
            </a:r>
            <a:endParaRPr lang="en-US" dirty="0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2975" y="1333500"/>
            <a:ext cx="7896225" cy="4448175"/>
          </a:xfrm>
        </p:spPr>
        <p:txBody>
          <a:bodyPr/>
          <a:lstStyle/>
          <a:p>
            <a:r>
              <a:rPr lang="en-US" sz="2400" dirty="0"/>
              <a:t>Underlying channel may flip bits in packet</a:t>
            </a:r>
          </a:p>
          <a:p>
            <a:pPr lvl="1"/>
            <a:r>
              <a:rPr lang="en-US" sz="2000" dirty="0"/>
              <a:t>Checksum to detect bit errors</a:t>
            </a:r>
          </a:p>
          <a:p>
            <a:r>
              <a:rPr lang="en-US" sz="2400" i="1" dirty="0"/>
              <a:t>The</a:t>
            </a:r>
            <a:r>
              <a:rPr lang="en-US" sz="2400" dirty="0"/>
              <a:t> question: how to recover from errors:</a:t>
            </a:r>
          </a:p>
          <a:p>
            <a:pPr lvl="1"/>
            <a:r>
              <a:rPr lang="en-US" sz="2000" i="1" dirty="0">
                <a:solidFill>
                  <a:srgbClr val="FF0000"/>
                </a:solidFill>
              </a:rPr>
              <a:t>acknowledgements (ACKs):</a:t>
            </a:r>
            <a:r>
              <a:rPr lang="en-US" sz="2000" dirty="0"/>
              <a:t> receiver explicitly tells sender that </a:t>
            </a:r>
            <a:r>
              <a:rPr lang="en-US" sz="2000" dirty="0" err="1"/>
              <a:t>pkt</a:t>
            </a:r>
            <a:r>
              <a:rPr lang="en-US" sz="2000" dirty="0"/>
              <a:t> received OK</a:t>
            </a:r>
          </a:p>
          <a:p>
            <a:pPr lvl="1"/>
            <a:r>
              <a:rPr lang="en-US" sz="2000" i="1" dirty="0">
                <a:solidFill>
                  <a:srgbClr val="FF0000"/>
                </a:solidFill>
              </a:rPr>
              <a:t>negative acknowledgements (NAKs):</a:t>
            </a:r>
            <a:r>
              <a:rPr lang="en-US" sz="2000" dirty="0"/>
              <a:t> receiver explicitly tells sender that </a:t>
            </a:r>
            <a:r>
              <a:rPr lang="en-US" sz="2000" dirty="0" err="1"/>
              <a:t>pkt</a:t>
            </a:r>
            <a:r>
              <a:rPr lang="en-US" sz="2000" dirty="0"/>
              <a:t> had errors</a:t>
            </a:r>
          </a:p>
          <a:p>
            <a:pPr lvl="1"/>
            <a:r>
              <a:rPr lang="en-US" sz="2000" dirty="0"/>
              <a:t>Sender retransmits </a:t>
            </a:r>
            <a:r>
              <a:rPr lang="en-US" sz="2000" dirty="0" err="1"/>
              <a:t>pkt</a:t>
            </a:r>
            <a:r>
              <a:rPr lang="en-US" sz="2000" dirty="0"/>
              <a:t> on receipt of NAK</a:t>
            </a:r>
          </a:p>
          <a:p>
            <a:r>
              <a:rPr lang="en-US" sz="2400" dirty="0"/>
              <a:t>New mechanisms in </a:t>
            </a:r>
            <a:r>
              <a:rPr lang="en-US" sz="2400" b="1" dirty="0">
                <a:latin typeface="Courier New" pitchFamily="49" charset="0"/>
              </a:rPr>
              <a:t>rdt2.0</a:t>
            </a:r>
            <a:r>
              <a:rPr lang="en-US" sz="2400" dirty="0"/>
              <a:t> (beyond </a:t>
            </a:r>
            <a:r>
              <a:rPr lang="en-US" sz="2400" b="1" dirty="0">
                <a:latin typeface="Courier New" pitchFamily="49" charset="0"/>
              </a:rPr>
              <a:t>rdt1.0</a:t>
            </a:r>
            <a:r>
              <a:rPr lang="en-US" sz="2400" dirty="0"/>
              <a:t>):</a:t>
            </a:r>
          </a:p>
          <a:p>
            <a:pPr lvl="1"/>
            <a:r>
              <a:rPr lang="en-US" sz="2000" dirty="0"/>
              <a:t>Error detection</a:t>
            </a:r>
          </a:p>
          <a:p>
            <a:pPr lvl="1"/>
            <a:r>
              <a:rPr lang="en-US" sz="2000" dirty="0"/>
              <a:t>Receiver feedback: control </a:t>
            </a:r>
            <a:r>
              <a:rPr lang="en-US" sz="2000" dirty="0" err="1"/>
              <a:t>msgs</a:t>
            </a:r>
            <a:r>
              <a:rPr lang="en-US" sz="2000" dirty="0"/>
              <a:t> (ACK,NAK) </a:t>
            </a:r>
            <a:r>
              <a:rPr lang="en-US" sz="2000" dirty="0" err="1"/>
              <a:t>rcvr</a:t>
            </a:r>
            <a:r>
              <a:rPr lang="en-US" sz="2000" dirty="0" err="1">
                <a:sym typeface="Wingdings" pitchFamily="2" charset="2"/>
              </a:rPr>
              <a:t></a:t>
            </a:r>
            <a:r>
              <a:rPr lang="en-US" sz="2000" dirty="0" err="1"/>
              <a:t>sender</a:t>
            </a:r>
            <a:endParaRPr 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sz="3600" dirty="0"/>
              <a:t>dt2.0: FSM Specification</a:t>
            </a:r>
            <a:endParaRPr lang="en-US" dirty="0"/>
          </a:p>
        </p:txBody>
      </p:sp>
      <p:sp>
        <p:nvSpPr>
          <p:cNvPr id="287747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685800" y="2286000"/>
            <a:ext cx="10048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latin typeface="Arial" charset="0"/>
              </a:rPr>
              <a:t>Wait for call from above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87749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dirty="0" err="1">
                <a:latin typeface="Arial" charset="0"/>
              </a:rPr>
              <a:t>sndpkt</a:t>
            </a:r>
            <a:r>
              <a:rPr lang="en-US" sz="1600" dirty="0">
                <a:latin typeface="Arial" charset="0"/>
              </a:rPr>
              <a:t> = </a:t>
            </a:r>
            <a:r>
              <a:rPr lang="en-US" sz="1600" dirty="0" err="1">
                <a:latin typeface="Arial" charset="0"/>
              </a:rPr>
              <a:t>make_pkt</a:t>
            </a:r>
            <a:r>
              <a:rPr lang="en-US" sz="1600" dirty="0">
                <a:latin typeface="Arial" charset="0"/>
              </a:rPr>
              <a:t>(data, checksum)</a:t>
            </a:r>
          </a:p>
          <a:p>
            <a:pPr algn="l"/>
            <a:r>
              <a:rPr lang="en-US" sz="1600" dirty="0" err="1">
                <a:latin typeface="Arial" charset="0"/>
              </a:rPr>
              <a:t>udt_send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sndpkt</a:t>
            </a:r>
            <a:r>
              <a:rPr lang="en-US" sz="1600" dirty="0">
                <a:latin typeface="Arial" charset="0"/>
              </a:rPr>
              <a:t>)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287750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7751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dirty="0">
                <a:latin typeface="Arial" charset="0"/>
              </a:rPr>
              <a:t>extract(</a:t>
            </a:r>
            <a:r>
              <a:rPr lang="en-US" sz="1600" dirty="0" err="1">
                <a:latin typeface="Arial" charset="0"/>
              </a:rPr>
              <a:t>rcvpkt,data</a:t>
            </a:r>
            <a:r>
              <a:rPr lang="en-US" sz="1600" dirty="0">
                <a:latin typeface="Arial" charset="0"/>
              </a:rPr>
              <a:t>)</a:t>
            </a:r>
          </a:p>
          <a:p>
            <a:pPr algn="l"/>
            <a:r>
              <a:rPr lang="en-US" sz="1600" dirty="0" err="1">
                <a:latin typeface="Arial" charset="0"/>
              </a:rPr>
              <a:t>deliver_data</a:t>
            </a:r>
            <a:r>
              <a:rPr lang="en-US" sz="1600" dirty="0">
                <a:latin typeface="Arial" charset="0"/>
              </a:rPr>
              <a:t>(data)</a:t>
            </a:r>
          </a:p>
          <a:p>
            <a:pPr algn="l"/>
            <a:r>
              <a:rPr lang="en-US" sz="1600" dirty="0" err="1">
                <a:latin typeface="Arial" charset="0"/>
              </a:rPr>
              <a:t>udt_send</a:t>
            </a:r>
            <a:r>
              <a:rPr lang="en-US" sz="1600" dirty="0">
                <a:latin typeface="Arial" charset="0"/>
              </a:rPr>
              <a:t>(ACK)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287752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dirty="0" err="1">
                <a:latin typeface="Arial" charset="0"/>
              </a:rPr>
              <a:t>rdt_rcv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rcvpkt</a:t>
            </a:r>
            <a:r>
              <a:rPr lang="en-US" sz="1600" dirty="0">
                <a:latin typeface="Arial" charset="0"/>
              </a:rPr>
              <a:t>) &amp;&amp; </a:t>
            </a:r>
          </a:p>
          <a:p>
            <a:pPr algn="l"/>
            <a:r>
              <a:rPr lang="en-US" sz="1600" dirty="0">
                <a:latin typeface="Arial" charset="0"/>
              </a:rPr>
              <a:t>   </a:t>
            </a:r>
            <a:r>
              <a:rPr lang="en-US" sz="1600" dirty="0" err="1">
                <a:latin typeface="Arial" charset="0"/>
              </a:rPr>
              <a:t>notcorrupt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rcvpkt</a:t>
            </a:r>
            <a:r>
              <a:rPr lang="en-US" sz="1600" dirty="0">
                <a:latin typeface="Arial" charset="0"/>
              </a:rPr>
              <a:t>)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287753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7754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7755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7756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rdt_rcv(rcvpkt) &amp;&amp; isACK(rcvpkt)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7757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7758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/>
            <a:ahLst/>
            <a:cxnLst>
              <a:cxn ang="0">
                <a:pos x="0" y="195"/>
              </a:cxn>
              <a:cxn ang="0">
                <a:pos x="0" y="855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udt_send(sndpkt)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7760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rdt_rcv(rcvpkt) &amp;&amp;</a:t>
            </a:r>
          </a:p>
          <a:p>
            <a:pPr algn="l"/>
            <a:r>
              <a:rPr lang="en-US" sz="1600">
                <a:latin typeface="Arial" charset="0"/>
              </a:rPr>
              <a:t>   isNAK(rcvpkt)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7761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287763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>
                  <a:latin typeface="Arial" charset="0"/>
                </a:rPr>
                <a:t>udt_send(NAK)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87764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>
                  <a:latin typeface="Arial" charset="0"/>
                </a:rPr>
                <a:t>rdt_rcv(rcvpkt) &amp;&amp; </a:t>
              </a:r>
            </a:p>
            <a:p>
              <a:pPr algn="l"/>
              <a:r>
                <a:rPr lang="en-US" sz="1600">
                  <a:latin typeface="Arial" charset="0"/>
                </a:rPr>
                <a:t>  corrupt(rcvpkt)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87765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287767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/>
            </a:p>
          </p:txBody>
        </p:sp>
        <p:sp>
          <p:nvSpPr>
            <p:cNvPr id="287768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dirty="0">
                  <a:latin typeface="Arial" charset="0"/>
                </a:rPr>
                <a:t>Wait for ACK or NAK</a:t>
              </a:r>
              <a:endParaRPr lang="en-US" sz="1400" dirty="0">
                <a:latin typeface="Times New Roman" pitchFamily="18" charset="0"/>
              </a:endParaRPr>
            </a:p>
          </p:txBody>
        </p:sp>
      </p:grpSp>
      <p:sp>
        <p:nvSpPr>
          <p:cNvPr id="287769" name="Line 25"/>
          <p:cNvSpPr>
            <a:spLocks noChangeShapeType="1"/>
          </p:cNvSpPr>
          <p:nvPr/>
        </p:nvSpPr>
        <p:spPr bwMode="auto">
          <a:xfrm>
            <a:off x="6334125" y="3497263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7770" name="Freeform 26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/>
            <a:ahLst/>
            <a:cxnLst>
              <a:cxn ang="0">
                <a:pos x="361" y="671"/>
              </a:cxn>
              <a:cxn ang="0">
                <a:pos x="1017" y="740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677025" y="3568700"/>
            <a:ext cx="1200150" cy="962025"/>
            <a:chOff x="1335" y="3347"/>
            <a:chExt cx="756" cy="606"/>
          </a:xfrm>
        </p:grpSpPr>
        <p:sp>
          <p:nvSpPr>
            <p:cNvPr id="287772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7773" name="Text Box 29"/>
            <p:cNvSpPr txBox="1">
              <a:spLocks noChangeArrowheads="1"/>
            </p:cNvSpPr>
            <p:nvPr/>
          </p:nvSpPr>
          <p:spPr bwMode="auto">
            <a:xfrm>
              <a:off x="1335" y="3400"/>
              <a:ext cx="75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dirty="0">
                  <a:latin typeface="Arial" charset="0"/>
                </a:rPr>
                <a:t>Wait for </a:t>
              </a:r>
              <a:r>
                <a:rPr lang="en-US" sz="1400" dirty="0">
                  <a:latin typeface="Arial" charset="0"/>
                </a:rPr>
                <a:t>call</a:t>
              </a:r>
              <a:r>
                <a:rPr lang="en-US" sz="1600" dirty="0">
                  <a:latin typeface="Arial" charset="0"/>
                </a:rPr>
                <a:t> from below</a:t>
              </a:r>
              <a:endParaRPr lang="en-US" sz="1600" dirty="0">
                <a:latin typeface="Times New Roman" pitchFamily="18" charset="0"/>
              </a:endParaRPr>
            </a:p>
          </p:txBody>
        </p:sp>
      </p:grpSp>
      <p:sp>
        <p:nvSpPr>
          <p:cNvPr id="287774" name="Freeform 30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/>
            <a:ahLst/>
            <a:cxnLst>
              <a:cxn ang="0">
                <a:pos x="361" y="671"/>
              </a:cxn>
              <a:cxn ang="0">
                <a:pos x="1017" y="740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7775" name="Text Box 31"/>
          <p:cNvSpPr txBox="1">
            <a:spLocks noChangeArrowheads="1"/>
          </p:cNvSpPr>
          <p:nvPr/>
        </p:nvSpPr>
        <p:spPr bwMode="auto">
          <a:xfrm>
            <a:off x="1600200" y="4191000"/>
            <a:ext cx="9877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sender</a:t>
            </a:r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auto">
          <a:xfrm>
            <a:off x="6913563" y="1479550"/>
            <a:ext cx="11737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receiver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87777" name="Line 33"/>
          <p:cNvSpPr>
            <a:spLocks noChangeShapeType="1"/>
          </p:cNvSpPr>
          <p:nvPr/>
        </p:nvSpPr>
        <p:spPr bwMode="auto">
          <a:xfrm>
            <a:off x="349250" y="2166938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7778" name="Text Box 34"/>
          <p:cNvSpPr txBox="1">
            <a:spLocks noChangeArrowheads="1"/>
          </p:cNvSpPr>
          <p:nvPr/>
        </p:nvSpPr>
        <p:spPr bwMode="auto">
          <a:xfrm>
            <a:off x="1031875" y="1212850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rdt_send(data)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7779" name="Text Box 35"/>
          <p:cNvSpPr txBox="1">
            <a:spLocks noChangeArrowheads="1"/>
          </p:cNvSpPr>
          <p:nvPr/>
        </p:nvSpPr>
        <p:spPr bwMode="auto">
          <a:xfrm>
            <a:off x="1462088" y="3786188"/>
            <a:ext cx="3257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sz="3600" dirty="0"/>
              <a:t>dt2.0: Operation with No </a:t>
            </a:r>
            <a:r>
              <a:rPr lang="en-US" dirty="0"/>
              <a:t>E</a:t>
            </a:r>
            <a:r>
              <a:rPr lang="en-US" sz="3600" dirty="0"/>
              <a:t>rrors</a:t>
            </a:r>
            <a:endParaRPr lang="en-US" dirty="0"/>
          </a:p>
        </p:txBody>
      </p:sp>
      <p:sp>
        <p:nvSpPr>
          <p:cNvPr id="288771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685800" y="2362200"/>
            <a:ext cx="10048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latin typeface="Arial" charset="0"/>
              </a:rPr>
              <a:t>Wait for call from above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88773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snkpkt = make_pkt(data, checksum)</a:t>
            </a:r>
          </a:p>
          <a:p>
            <a:pPr algn="l"/>
            <a:r>
              <a:rPr lang="en-US" sz="1600">
                <a:latin typeface="Arial" charset="0"/>
              </a:rPr>
              <a:t>udt_send(sndpkt)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8774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extract(rcvpkt,data)</a:t>
            </a:r>
          </a:p>
          <a:p>
            <a:pPr algn="l"/>
            <a:r>
              <a:rPr lang="en-US" sz="1600">
                <a:latin typeface="Arial" charset="0"/>
              </a:rPr>
              <a:t>deliver_data(data)</a:t>
            </a:r>
          </a:p>
          <a:p>
            <a:pPr algn="l"/>
            <a:r>
              <a:rPr lang="en-US" sz="1600">
                <a:latin typeface="Arial" charset="0"/>
              </a:rPr>
              <a:t>udt_send(ACK)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8776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rdt_rcv(rcvpkt) &amp;&amp; </a:t>
            </a:r>
          </a:p>
          <a:p>
            <a:pPr algn="l"/>
            <a:r>
              <a:rPr lang="en-US" sz="1600">
                <a:latin typeface="Arial" charset="0"/>
              </a:rPr>
              <a:t>   notcorrupt(rcvpkt)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8777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8778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8779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8780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rdt_rcv(rcvpkt) &amp;&amp; isACK(rcvpkt)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8781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8782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/>
            <a:ahLst/>
            <a:cxnLst>
              <a:cxn ang="0">
                <a:pos x="0" y="195"/>
              </a:cxn>
              <a:cxn ang="0">
                <a:pos x="0" y="855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8783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udt_send(sndpkt)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8784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rdt_rcv(rcvpkt) &amp;&amp;</a:t>
            </a:r>
          </a:p>
          <a:p>
            <a:pPr algn="l"/>
            <a:r>
              <a:rPr lang="en-US" sz="1600">
                <a:latin typeface="Arial" charset="0"/>
              </a:rPr>
              <a:t>   isNAK(rcvpkt)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8785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288787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>
                  <a:latin typeface="Arial" charset="0"/>
                </a:rPr>
                <a:t>udt_send(NAK)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88788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>
                  <a:latin typeface="Arial" charset="0"/>
                </a:rPr>
                <a:t>rdt_rcv(rcvpkt) &amp;&amp; </a:t>
              </a:r>
            </a:p>
            <a:p>
              <a:pPr algn="l"/>
              <a:r>
                <a:rPr lang="en-US" sz="1600">
                  <a:latin typeface="Arial" charset="0"/>
                </a:rPr>
                <a:t>  corrupt(rcvpkt)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88789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288791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8792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dirty="0">
                  <a:latin typeface="Arial" charset="0"/>
                </a:rPr>
                <a:t>Wait for ACK or NAK</a:t>
              </a:r>
              <a:endParaRPr lang="en-US" sz="1400" dirty="0">
                <a:latin typeface="Times New Roman" pitchFamily="18" charset="0"/>
              </a:endParaRPr>
            </a:p>
          </p:txBody>
        </p:sp>
      </p:grpSp>
      <p:sp>
        <p:nvSpPr>
          <p:cNvPr id="288793" name="Freeform 25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/>
            <a:ahLst/>
            <a:cxnLst>
              <a:cxn ang="0">
                <a:pos x="361" y="671"/>
              </a:cxn>
              <a:cxn ang="0">
                <a:pos x="1017" y="740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8794" name="Oval 26"/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8795" name="Text Box 27"/>
          <p:cNvSpPr txBox="1">
            <a:spLocks noChangeArrowheads="1"/>
          </p:cNvSpPr>
          <p:nvPr/>
        </p:nvSpPr>
        <p:spPr bwMode="auto">
          <a:xfrm>
            <a:off x="6677025" y="3652838"/>
            <a:ext cx="10953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latin typeface="Arial" charset="0"/>
              </a:rPr>
              <a:t>Wait for call from below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88796" name="Freeform 28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/>
            <a:ahLst/>
            <a:cxnLst>
              <a:cxn ang="0">
                <a:pos x="361" y="671"/>
              </a:cxn>
              <a:cxn ang="0">
                <a:pos x="1017" y="740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288798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8799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288801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8802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288803" name="Text Box 35"/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rdt_send(data)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8804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288805" name="Freeform 37"/>
          <p:cNvSpPr>
            <a:spLocks/>
          </p:cNvSpPr>
          <p:nvPr/>
        </p:nvSpPr>
        <p:spPr bwMode="auto">
          <a:xfrm>
            <a:off x="1011238" y="2006600"/>
            <a:ext cx="6697662" cy="3060700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1003" y="0"/>
              </a:cxn>
              <a:cxn ang="0">
                <a:pos x="3387" y="1928"/>
              </a:cxn>
              <a:cxn ang="0">
                <a:pos x="4219" y="1928"/>
              </a:cxn>
            </a:cxnLst>
            <a:rect l="0" t="0" r="r" b="b"/>
            <a:pathLst>
              <a:path w="4219" h="1928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sz="1600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288807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8808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288809" name="Oval 41"/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8810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288811" name="Freeform 43"/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/>
            <a:ahLst/>
            <a:cxnLst>
              <a:cxn ang="0">
                <a:pos x="4200" y="1424"/>
              </a:cxn>
              <a:cxn ang="0">
                <a:pos x="3224" y="1424"/>
              </a:cxn>
              <a:cxn ang="0">
                <a:pos x="1880" y="0"/>
              </a:cxn>
              <a:cxn ang="0">
                <a:pos x="0" y="0"/>
              </a:cxn>
            </a:cxnLst>
            <a:rect l="0" t="0" r="r" b="b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sz="1600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288813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8814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288815" name="Oval 47"/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8816" name="Text Box 48"/>
          <p:cNvSpPr txBox="1">
            <a:spLocks noChangeArrowheads="1"/>
          </p:cNvSpPr>
          <p:nvPr/>
        </p:nvSpPr>
        <p:spPr bwMode="auto">
          <a:xfrm>
            <a:off x="1409700" y="3854450"/>
            <a:ext cx="3257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Symbol" pitchFamily="18" charset="2"/>
              </a:rPr>
              <a:t>L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1600200" y="4191000"/>
            <a:ext cx="9877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sender</a:t>
            </a:r>
          </a:p>
        </p:txBody>
      </p: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6913563" y="1479550"/>
            <a:ext cx="11737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receiver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8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04" grpId="0" animBg="1"/>
      <p:bldP spid="288805" grpId="0" animBg="1"/>
      <p:bldP spid="288809" grpId="0" animBg="1"/>
      <p:bldP spid="288810" grpId="0" animBg="1"/>
      <p:bldP spid="288811" grpId="0" animBg="1"/>
      <p:bldP spid="288815" grpId="0" animBg="1"/>
      <p:bldP spid="28881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sz="3600" dirty="0"/>
              <a:t>dt2.0: Error </a:t>
            </a:r>
            <a:r>
              <a:rPr lang="en-US" dirty="0"/>
              <a:t>S</a:t>
            </a:r>
            <a:r>
              <a:rPr lang="en-US" sz="3600" dirty="0"/>
              <a:t>cenario</a:t>
            </a:r>
            <a:endParaRPr lang="en-US" dirty="0"/>
          </a:p>
        </p:txBody>
      </p:sp>
      <p:sp>
        <p:nvSpPr>
          <p:cNvPr id="289795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100" dirty="0"/>
          </a:p>
        </p:txBody>
      </p:sp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685800" y="2286000"/>
            <a:ext cx="10048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latin typeface="Arial" charset="0"/>
              </a:rPr>
              <a:t>Wait for call from above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89797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snkpkt = make_pkt(data, checksum)</a:t>
            </a:r>
          </a:p>
          <a:p>
            <a:pPr algn="l"/>
            <a:r>
              <a:rPr lang="en-US" sz="1600">
                <a:latin typeface="Arial" charset="0"/>
              </a:rPr>
              <a:t>udt_send(sndpkt)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9798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9799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extract(rcvpkt,data)</a:t>
            </a:r>
          </a:p>
          <a:p>
            <a:pPr algn="l"/>
            <a:r>
              <a:rPr lang="en-US" sz="1600">
                <a:latin typeface="Arial" charset="0"/>
              </a:rPr>
              <a:t>deliver_data(data)</a:t>
            </a:r>
          </a:p>
          <a:p>
            <a:pPr algn="l"/>
            <a:r>
              <a:rPr lang="en-US" sz="1600">
                <a:latin typeface="Arial" charset="0"/>
              </a:rPr>
              <a:t>udt_send(ACK)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9800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rdt_rcv(rcvpkt) &amp;&amp; </a:t>
            </a:r>
          </a:p>
          <a:p>
            <a:pPr algn="l"/>
            <a:r>
              <a:rPr lang="en-US" sz="1600">
                <a:latin typeface="Arial" charset="0"/>
              </a:rPr>
              <a:t>   notcorrupt(rcvpkt)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9801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9802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9803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9804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rdt_rcv(rcvpkt) &amp;&amp; isACK(rcvpkt)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9805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9806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/>
            <a:ahLst/>
            <a:cxnLst>
              <a:cxn ang="0">
                <a:pos x="0" y="195"/>
              </a:cxn>
              <a:cxn ang="0">
                <a:pos x="0" y="855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9807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udt_send(sndpkt)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9808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rdt_rcv(rcvpkt) &amp;&amp;</a:t>
            </a:r>
          </a:p>
          <a:p>
            <a:pPr algn="l"/>
            <a:r>
              <a:rPr lang="en-US" sz="1600">
                <a:latin typeface="Arial" charset="0"/>
              </a:rPr>
              <a:t>   isNAK(rcvpkt)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9809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289811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>
                  <a:latin typeface="Arial" charset="0"/>
                </a:rPr>
                <a:t>udt_send(NAK)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89812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>
                  <a:latin typeface="Arial" charset="0"/>
                </a:rPr>
                <a:t>rdt_rcv(rcvpkt) &amp;&amp; </a:t>
              </a:r>
            </a:p>
            <a:p>
              <a:pPr algn="l"/>
              <a:r>
                <a:rPr lang="en-US" sz="1600">
                  <a:latin typeface="Arial" charset="0"/>
                </a:rPr>
                <a:t>  corrupt(rcvpkt)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89813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289815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9816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dirty="0">
                  <a:latin typeface="Arial" charset="0"/>
                </a:rPr>
                <a:t>Wait for ACK or NAK</a:t>
              </a:r>
              <a:endParaRPr lang="en-US" sz="1400" dirty="0">
                <a:latin typeface="Times New Roman" pitchFamily="18" charset="0"/>
              </a:endParaRPr>
            </a:p>
          </p:txBody>
        </p:sp>
      </p:grpSp>
      <p:sp>
        <p:nvSpPr>
          <p:cNvPr id="289817" name="Freeform 25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/>
            <a:ahLst/>
            <a:cxnLst>
              <a:cxn ang="0">
                <a:pos x="361" y="671"/>
              </a:cxn>
              <a:cxn ang="0">
                <a:pos x="1017" y="740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9818" name="Oval 26"/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9819" name="Text Box 27"/>
          <p:cNvSpPr txBox="1">
            <a:spLocks noChangeArrowheads="1"/>
          </p:cNvSpPr>
          <p:nvPr/>
        </p:nvSpPr>
        <p:spPr bwMode="auto">
          <a:xfrm>
            <a:off x="6677025" y="3652838"/>
            <a:ext cx="10953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latin typeface="Arial" charset="0"/>
              </a:rPr>
              <a:t>Wait for call from below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89820" name="Freeform 28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/>
            <a:ahLst/>
            <a:cxnLst>
              <a:cxn ang="0">
                <a:pos x="361" y="671"/>
              </a:cxn>
              <a:cxn ang="0">
                <a:pos x="1017" y="740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289822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9823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289825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9826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289827" name="Text Box 35"/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rdt_send(data)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9828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289829" name="Freeform 37"/>
          <p:cNvSpPr>
            <a:spLocks/>
          </p:cNvSpPr>
          <p:nvPr/>
        </p:nvSpPr>
        <p:spPr bwMode="auto">
          <a:xfrm>
            <a:off x="1011238" y="2006600"/>
            <a:ext cx="6940550" cy="654050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1003" y="0"/>
              </a:cxn>
              <a:cxn ang="0">
                <a:pos x="3508" y="412"/>
              </a:cxn>
              <a:cxn ang="0">
                <a:pos x="4372" y="412"/>
              </a:cxn>
            </a:cxnLst>
            <a:rect l="0" t="0" r="r" b="b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sz="1600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289831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9832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289833" name="Oval 41"/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9834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289835" name="Freeform 43"/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/>
            <a:ahLst/>
            <a:cxnLst>
              <a:cxn ang="0">
                <a:pos x="4200" y="1424"/>
              </a:cxn>
              <a:cxn ang="0">
                <a:pos x="3224" y="1424"/>
              </a:cxn>
              <a:cxn ang="0">
                <a:pos x="1880" y="0"/>
              </a:cxn>
              <a:cxn ang="0">
                <a:pos x="0" y="0"/>
              </a:cxn>
            </a:cxnLst>
            <a:rect l="0" t="0" r="r" b="b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sz="1600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289837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9838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289839" name="Oval 47"/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9840" name="Line 48"/>
          <p:cNvSpPr>
            <a:spLocks noChangeShapeType="1"/>
          </p:cNvSpPr>
          <p:nvPr/>
        </p:nvSpPr>
        <p:spPr bwMode="auto">
          <a:xfrm>
            <a:off x="6553200" y="2493963"/>
            <a:ext cx="0" cy="817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289841" name="Freeform 49"/>
          <p:cNvSpPr>
            <a:spLocks/>
          </p:cNvSpPr>
          <p:nvPr/>
        </p:nvSpPr>
        <p:spPr bwMode="auto">
          <a:xfrm>
            <a:off x="3657600" y="2216150"/>
            <a:ext cx="4378325" cy="1025525"/>
          </a:xfrm>
          <a:custGeom>
            <a:avLst/>
            <a:gdLst/>
            <a:ahLst/>
            <a:cxnLst>
              <a:cxn ang="0">
                <a:pos x="2758" y="646"/>
              </a:cxn>
              <a:cxn ang="0">
                <a:pos x="1763" y="629"/>
              </a:cxn>
              <a:cxn ang="0">
                <a:pos x="1039" y="0"/>
              </a:cxn>
              <a:cxn ang="0">
                <a:pos x="0" y="0"/>
              </a:cxn>
            </a:cxnLst>
            <a:rect l="0" t="0" r="r" b="b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289842" name="Line 50"/>
          <p:cNvSpPr>
            <a:spLocks noChangeShapeType="1"/>
          </p:cNvSpPr>
          <p:nvPr/>
        </p:nvSpPr>
        <p:spPr bwMode="auto">
          <a:xfrm>
            <a:off x="3548063" y="2090738"/>
            <a:ext cx="0" cy="846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289843" name="Freeform 51"/>
          <p:cNvSpPr>
            <a:spLocks/>
          </p:cNvSpPr>
          <p:nvPr/>
        </p:nvSpPr>
        <p:spPr bwMode="auto">
          <a:xfrm>
            <a:off x="3643313" y="2951163"/>
            <a:ext cx="4073525" cy="213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13" y="0"/>
              </a:cxn>
              <a:cxn ang="0">
                <a:pos x="1650" y="1344"/>
              </a:cxn>
              <a:cxn ang="0">
                <a:pos x="2566" y="1344"/>
              </a:cxn>
            </a:cxnLst>
            <a:rect l="0" t="0" r="r" b="b"/>
            <a:pathLst>
              <a:path w="2566" h="1344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289844" name="Text Box 52"/>
          <p:cNvSpPr txBox="1">
            <a:spLocks noChangeArrowheads="1"/>
          </p:cNvSpPr>
          <p:nvPr/>
        </p:nvSpPr>
        <p:spPr bwMode="auto">
          <a:xfrm>
            <a:off x="1435100" y="3868738"/>
            <a:ext cx="3257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Symbol" pitchFamily="18" charset="2"/>
              </a:rPr>
              <a:t>L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1600200" y="4191000"/>
            <a:ext cx="9877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sender</a:t>
            </a:r>
          </a:p>
        </p:txBody>
      </p:sp>
      <p:sp>
        <p:nvSpPr>
          <p:cNvPr id="56" name="Text Box 32"/>
          <p:cNvSpPr txBox="1">
            <a:spLocks noChangeArrowheads="1"/>
          </p:cNvSpPr>
          <p:nvPr/>
        </p:nvSpPr>
        <p:spPr bwMode="auto">
          <a:xfrm>
            <a:off x="6913563" y="1479550"/>
            <a:ext cx="11737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receiver</a:t>
            </a: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914400" y="5029200"/>
            <a:ext cx="3467100" cy="1428750"/>
            <a:chOff x="4895850" y="4495800"/>
            <a:chExt cx="3467100" cy="1428750"/>
          </a:xfrm>
        </p:grpSpPr>
        <p:sp>
          <p:nvSpPr>
            <p:cNvPr id="59" name="Text Box 5"/>
            <p:cNvSpPr txBox="1">
              <a:spLocks noChangeArrowheads="1"/>
            </p:cNvSpPr>
            <p:nvPr/>
          </p:nvSpPr>
          <p:spPr bwMode="auto">
            <a:xfrm>
              <a:off x="4983163" y="4818063"/>
              <a:ext cx="3287712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latin typeface="+mn-lt"/>
                </a:rPr>
                <a:t>Sender sends one packet, </a:t>
              </a:r>
            </a:p>
            <a:p>
              <a:pPr algn="l"/>
              <a:r>
                <a:rPr lang="en-US" sz="2000">
                  <a:latin typeface="+mn-lt"/>
                </a:rPr>
                <a:t>then waits for receiver </a:t>
              </a:r>
            </a:p>
            <a:p>
              <a:pPr algn="l"/>
              <a:r>
                <a:rPr lang="en-US" sz="2000">
                  <a:latin typeface="+mn-lt"/>
                </a:rPr>
                <a:t>response</a:t>
              </a:r>
              <a:endParaRPr lang="en-US" sz="2400">
                <a:latin typeface="+mn-lt"/>
              </a:endParaRPr>
            </a:p>
          </p:txBody>
        </p:sp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4895850" y="4495800"/>
              <a:ext cx="3467100" cy="14287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grpSp>
          <p:nvGrpSpPr>
            <p:cNvPr id="61" name="Group 7"/>
            <p:cNvGrpSpPr>
              <a:grpSpLocks/>
            </p:cNvGrpSpPr>
            <p:nvPr/>
          </p:nvGrpSpPr>
          <p:grpSpPr bwMode="auto">
            <a:xfrm>
              <a:off x="4986340" y="4522790"/>
              <a:ext cx="1755775" cy="396875"/>
              <a:chOff x="2943" y="2669"/>
              <a:chExt cx="1106" cy="250"/>
            </a:xfrm>
          </p:grpSpPr>
          <p:sp>
            <p:nvSpPr>
              <p:cNvPr id="62" name="Rectangle 8"/>
              <p:cNvSpPr>
                <a:spLocks noChangeArrowheads="1"/>
              </p:cNvSpPr>
              <p:nvPr/>
            </p:nvSpPr>
            <p:spPr bwMode="auto">
              <a:xfrm>
                <a:off x="2976" y="2712"/>
                <a:ext cx="1038" cy="1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3" name="Text Box 9"/>
              <p:cNvSpPr txBox="1">
                <a:spLocks noChangeArrowheads="1"/>
              </p:cNvSpPr>
              <p:nvPr/>
            </p:nvSpPr>
            <p:spPr bwMode="auto">
              <a:xfrm>
                <a:off x="2943" y="2669"/>
                <a:ext cx="110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rgbClr val="009900"/>
                    </a:solidFill>
                    <a:latin typeface="+mn-lt"/>
                  </a:rPr>
                  <a:t>stop and wait</a:t>
                </a:r>
                <a:endParaRPr lang="en-US" sz="2400" dirty="0">
                  <a:solidFill>
                    <a:srgbClr val="009900"/>
                  </a:solidFill>
                  <a:latin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9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9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98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98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89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89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89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2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28" grpId="0" animBg="1"/>
      <p:bldP spid="289829" grpId="0" animBg="1"/>
      <p:bldP spid="289833" grpId="0" animBg="1"/>
      <p:bldP spid="289834" grpId="0" animBg="1"/>
      <p:bldP spid="289835" grpId="0" animBg="1"/>
      <p:bldP spid="289839" grpId="0" animBg="1"/>
      <p:bldP spid="289839" grpId="1" animBg="1"/>
      <p:bldP spid="289840" grpId="0" animBg="1"/>
      <p:bldP spid="289841" grpId="0" animBg="1"/>
      <p:bldP spid="289842" grpId="0" animBg="1"/>
      <p:bldP spid="2898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43000"/>
          </a:xfrm>
        </p:spPr>
        <p:txBody>
          <a:bodyPr/>
          <a:lstStyle/>
          <a:p>
            <a:r>
              <a:rPr lang="en-US" dirty="0"/>
              <a:t>Rdt2.0 Has a Fatal Flaw!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2286000"/>
            <a:ext cx="10048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latin typeface="Arial" charset="0"/>
              </a:rPr>
              <a:t>Wait for call from above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dirty="0" err="1">
                <a:latin typeface="Arial" charset="0"/>
              </a:rPr>
              <a:t>sndpkt</a:t>
            </a:r>
            <a:r>
              <a:rPr lang="en-US" sz="1600" dirty="0">
                <a:latin typeface="Arial" charset="0"/>
              </a:rPr>
              <a:t> = </a:t>
            </a:r>
            <a:r>
              <a:rPr lang="en-US" sz="1600" dirty="0" err="1">
                <a:latin typeface="Arial" charset="0"/>
              </a:rPr>
              <a:t>make_pkt</a:t>
            </a:r>
            <a:r>
              <a:rPr lang="en-US" sz="1600" dirty="0">
                <a:latin typeface="Arial" charset="0"/>
              </a:rPr>
              <a:t>(data, checksum)</a:t>
            </a:r>
          </a:p>
          <a:p>
            <a:pPr algn="l"/>
            <a:r>
              <a:rPr lang="en-US" sz="1600" dirty="0" err="1">
                <a:latin typeface="Arial" charset="0"/>
              </a:rPr>
              <a:t>udt_send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sndpkt</a:t>
            </a:r>
            <a:r>
              <a:rPr lang="en-US" sz="1600" dirty="0">
                <a:latin typeface="Arial" charset="0"/>
              </a:rPr>
              <a:t>)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dirty="0">
                <a:latin typeface="Arial" charset="0"/>
              </a:rPr>
              <a:t>extract(</a:t>
            </a:r>
            <a:r>
              <a:rPr lang="en-US" sz="1600" dirty="0" err="1">
                <a:latin typeface="Arial" charset="0"/>
              </a:rPr>
              <a:t>rcvpkt,data</a:t>
            </a:r>
            <a:r>
              <a:rPr lang="en-US" sz="1600" dirty="0">
                <a:latin typeface="Arial" charset="0"/>
              </a:rPr>
              <a:t>)</a:t>
            </a:r>
          </a:p>
          <a:p>
            <a:pPr algn="l"/>
            <a:r>
              <a:rPr lang="en-US" sz="1600" dirty="0" err="1">
                <a:latin typeface="Arial" charset="0"/>
              </a:rPr>
              <a:t>deliver_data</a:t>
            </a:r>
            <a:r>
              <a:rPr lang="en-US" sz="1600" dirty="0">
                <a:latin typeface="Arial" charset="0"/>
              </a:rPr>
              <a:t>(data)</a:t>
            </a:r>
          </a:p>
          <a:p>
            <a:pPr algn="l"/>
            <a:r>
              <a:rPr lang="en-US" sz="1600" dirty="0" err="1">
                <a:latin typeface="Arial" charset="0"/>
              </a:rPr>
              <a:t>udt_send</a:t>
            </a:r>
            <a:r>
              <a:rPr lang="en-US" sz="1600" dirty="0">
                <a:latin typeface="Arial" charset="0"/>
              </a:rPr>
              <a:t>(ACK)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dirty="0" err="1">
                <a:latin typeface="Arial" charset="0"/>
              </a:rPr>
              <a:t>rdt_rcv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rcvpkt</a:t>
            </a:r>
            <a:r>
              <a:rPr lang="en-US" sz="1600" dirty="0">
                <a:latin typeface="Arial" charset="0"/>
              </a:rPr>
              <a:t>) &amp;&amp; </a:t>
            </a:r>
          </a:p>
          <a:p>
            <a:pPr algn="l"/>
            <a:r>
              <a:rPr lang="en-US" sz="1600" dirty="0">
                <a:latin typeface="Arial" charset="0"/>
              </a:rPr>
              <a:t>   </a:t>
            </a:r>
            <a:r>
              <a:rPr lang="en-US" sz="1600" dirty="0" err="1">
                <a:latin typeface="Arial" charset="0"/>
              </a:rPr>
              <a:t>notcorrupt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rcvpkt</a:t>
            </a:r>
            <a:r>
              <a:rPr lang="en-US" sz="1600" dirty="0">
                <a:latin typeface="Arial" charset="0"/>
              </a:rPr>
              <a:t>)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rdt_rcv(rcvpkt) &amp;&amp; isACK(rcvpkt)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/>
            <a:ahLst/>
            <a:cxnLst>
              <a:cxn ang="0">
                <a:pos x="0" y="195"/>
              </a:cxn>
              <a:cxn ang="0">
                <a:pos x="0" y="855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udt_send(sndpkt)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rdt_rcv(rcvpkt) &amp;&amp;</a:t>
            </a:r>
          </a:p>
          <a:p>
            <a:pPr algn="l"/>
            <a:r>
              <a:rPr lang="en-US" sz="1600">
                <a:latin typeface="Arial" charset="0"/>
              </a:rPr>
              <a:t>   isNAK(rcvpkt)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>
                  <a:latin typeface="Arial" charset="0"/>
                </a:rPr>
                <a:t>udt_send(NAK)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>
                  <a:latin typeface="Arial" charset="0"/>
                </a:rPr>
                <a:t>rdt_rcv(rcvpkt) &amp;&amp; </a:t>
              </a:r>
            </a:p>
            <a:p>
              <a:pPr algn="l"/>
              <a:r>
                <a:rPr lang="en-US" sz="1600">
                  <a:latin typeface="Arial" charset="0"/>
                </a:rPr>
                <a:t>  corrupt(rcvpkt)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dirty="0">
                  <a:latin typeface="Arial" charset="0"/>
                </a:rPr>
                <a:t>Wait for ACK or NAK</a:t>
              </a:r>
              <a:endParaRPr lang="en-US" sz="1400" dirty="0">
                <a:latin typeface="Times New Roman" pitchFamily="18" charset="0"/>
              </a:endParaRPr>
            </a:p>
          </p:txBody>
        </p:sp>
      </p:grp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6334125" y="3497263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/>
            <a:ahLst/>
            <a:cxnLst>
              <a:cxn ang="0">
                <a:pos x="361" y="671"/>
              </a:cxn>
              <a:cxn ang="0">
                <a:pos x="1017" y="740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677025" y="3568700"/>
            <a:ext cx="1200150" cy="962025"/>
            <a:chOff x="1335" y="3347"/>
            <a:chExt cx="756" cy="606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35" y="3400"/>
              <a:ext cx="75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dirty="0">
                  <a:latin typeface="Arial" charset="0"/>
                </a:rPr>
                <a:t>Wait for </a:t>
              </a:r>
              <a:r>
                <a:rPr lang="en-US" sz="1400" dirty="0">
                  <a:latin typeface="Arial" charset="0"/>
                </a:rPr>
                <a:t>call</a:t>
              </a:r>
              <a:r>
                <a:rPr lang="en-US" sz="1600" dirty="0">
                  <a:latin typeface="Arial" charset="0"/>
                </a:rPr>
                <a:t> from below</a:t>
              </a:r>
              <a:endParaRPr lang="en-US" sz="1600" dirty="0">
                <a:latin typeface="Times New Roman" pitchFamily="18" charset="0"/>
              </a:endParaRPr>
            </a:p>
          </p:txBody>
        </p:sp>
      </p:grpSp>
      <p:sp>
        <p:nvSpPr>
          <p:cNvPr id="31" name="Freeform 30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/>
            <a:ahLst/>
            <a:cxnLst>
              <a:cxn ang="0">
                <a:pos x="361" y="671"/>
              </a:cxn>
              <a:cxn ang="0">
                <a:pos x="1017" y="740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600200" y="4191000"/>
            <a:ext cx="9877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sender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6913563" y="1479550"/>
            <a:ext cx="11737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receiver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349250" y="2166938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1031875" y="1212850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rdt_send(data)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1462088" y="3786188"/>
            <a:ext cx="3257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Symbol" pitchFamily="18" charset="2"/>
              </a:rPr>
              <a:t>L</a:t>
            </a:r>
          </a:p>
        </p:txBody>
      </p:sp>
      <p:sp>
        <p:nvSpPr>
          <p:cNvPr id="37" name="TextBox 36"/>
          <p:cNvSpPr txBox="1"/>
          <p:nvPr/>
        </p:nvSpPr>
        <p:spPr>
          <a:xfrm flipH="1">
            <a:off x="1828800" y="5334000"/>
            <a:ext cx="1859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9900"/>
                </a:solidFill>
                <a:latin typeface="+mn-lt"/>
              </a:rPr>
              <a:t>???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Rdt2.0 Has a Fatal Flaw!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What happens if ACK/NAK corrupted?</a:t>
            </a:r>
            <a:endParaRPr lang="en-US" sz="2400" dirty="0"/>
          </a:p>
          <a:p>
            <a:r>
              <a:rPr lang="en-US" sz="2000" dirty="0"/>
              <a:t>Sender doesn’t know what happened at receiver!</a:t>
            </a:r>
          </a:p>
          <a:p>
            <a:r>
              <a:rPr lang="en-US" sz="2000" dirty="0"/>
              <a:t>Can’t just retransmit: possible duplicate</a:t>
            </a:r>
          </a:p>
          <a:p>
            <a:r>
              <a:rPr lang="en-US" sz="2000" dirty="0"/>
              <a:t>How to handle duplicates?</a:t>
            </a:r>
            <a:endParaRPr lang="en-US" sz="2400" dirty="0"/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endParaRPr lang="en-US" sz="2000" dirty="0"/>
          </a:p>
          <a:p>
            <a:pPr>
              <a:buFont typeface="ZapfDingbats" pitchFamily="82" charset="2"/>
              <a:buNone/>
            </a:pPr>
            <a:endParaRPr lang="en-US" sz="2400" dirty="0"/>
          </a:p>
          <a:p>
            <a:pPr>
              <a:buFont typeface="ZapfDingbats" pitchFamily="82" charset="2"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Rdt2.0 Has a Fatal Flaw!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What happens if ACK/NAK corrupted?</a:t>
            </a:r>
            <a:endParaRPr lang="en-US" sz="2400" dirty="0"/>
          </a:p>
          <a:p>
            <a:r>
              <a:rPr lang="en-US" sz="2000" dirty="0"/>
              <a:t>Sender doesn’t know what happened at receiver!</a:t>
            </a:r>
          </a:p>
          <a:p>
            <a:r>
              <a:rPr lang="en-US" sz="2000" dirty="0"/>
              <a:t>Can’t just retransmit: possible duplicate</a:t>
            </a:r>
            <a:endParaRPr lang="en-US" sz="2400" dirty="0"/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endParaRPr lang="en-US" sz="2000" dirty="0"/>
          </a:p>
          <a:p>
            <a:pPr>
              <a:buFont typeface="ZapfDingbats" pitchFamily="82" charset="2"/>
              <a:buNone/>
            </a:pPr>
            <a:endParaRPr lang="en-US" sz="2400" dirty="0"/>
          </a:p>
          <a:p>
            <a:pPr>
              <a:buFont typeface="ZapfDingbats" pitchFamily="82" charset="2"/>
              <a:buNone/>
            </a:pPr>
            <a:endParaRPr lang="en-US" sz="2400" dirty="0"/>
          </a:p>
        </p:txBody>
      </p:sp>
      <p:sp>
        <p:nvSpPr>
          <p:cNvPr id="2908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3810000" cy="25622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Handling duplicates: </a:t>
            </a:r>
          </a:p>
          <a:p>
            <a:r>
              <a:rPr lang="en-US" sz="2000" dirty="0"/>
              <a:t>Sender retransmits current </a:t>
            </a:r>
            <a:r>
              <a:rPr lang="en-US" sz="2000" dirty="0" err="1"/>
              <a:t>pkt</a:t>
            </a:r>
            <a:r>
              <a:rPr lang="en-US" sz="2000" dirty="0"/>
              <a:t> if ACK/NAK garbled</a:t>
            </a:r>
          </a:p>
          <a:p>
            <a:r>
              <a:rPr lang="en-US" sz="2000" dirty="0"/>
              <a:t>Sender adds </a:t>
            </a:r>
            <a:r>
              <a:rPr lang="en-US" sz="2000" i="1" dirty="0">
                <a:solidFill>
                  <a:schemeClr val="accent2"/>
                </a:solidFill>
              </a:rPr>
              <a:t>sequence number</a:t>
            </a:r>
            <a:r>
              <a:rPr lang="en-US" sz="2000" dirty="0"/>
              <a:t> to each </a:t>
            </a:r>
            <a:r>
              <a:rPr lang="en-US" sz="2000" dirty="0" err="1"/>
              <a:t>pkt</a:t>
            </a:r>
            <a:endParaRPr lang="en-US" sz="2000" dirty="0"/>
          </a:p>
          <a:p>
            <a:pPr lvl="1"/>
            <a:r>
              <a:rPr lang="en-US" sz="1600" dirty="0"/>
              <a:t>Can use 1 bit (for now)</a:t>
            </a:r>
          </a:p>
          <a:p>
            <a:r>
              <a:rPr lang="en-US" sz="2000" dirty="0"/>
              <a:t>receiver discards (doesn’t deliver up) duplicate </a:t>
            </a:r>
            <a:r>
              <a:rPr lang="en-US" sz="2000" dirty="0" err="1"/>
              <a:t>pkt</a:t>
            </a:r>
            <a:endParaRPr 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763000" cy="1143000"/>
          </a:xfrm>
        </p:spPr>
        <p:txBody>
          <a:bodyPr/>
          <a:lstStyle/>
          <a:p>
            <a:r>
              <a:rPr lang="en-US" sz="3200" dirty="0"/>
              <a:t>Rdt2.1: Sender, Handles Garbled ACK/NAKs</a:t>
            </a:r>
            <a:endParaRPr lang="en-US" dirty="0"/>
          </a:p>
        </p:txBody>
      </p:sp>
      <p:sp>
        <p:nvSpPr>
          <p:cNvPr id="291843" name="Oval 3"/>
          <p:cNvSpPr>
            <a:spLocks noChangeArrowheads="1"/>
          </p:cNvSpPr>
          <p:nvPr/>
        </p:nvSpPr>
        <p:spPr bwMode="auto">
          <a:xfrm>
            <a:off x="2868613" y="2306638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2895600" y="2395538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050" dirty="0">
                <a:latin typeface="Arial" charset="0"/>
              </a:rPr>
              <a:t>Wait for call 0 from above</a:t>
            </a:r>
            <a:endParaRPr lang="en-US" sz="1050" dirty="0">
              <a:latin typeface="Times New Roman" pitchFamily="18" charset="0"/>
            </a:endParaRPr>
          </a:p>
        </p:txBody>
      </p:sp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3124200" y="1577975"/>
            <a:ext cx="3694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sndpkt = make_pkt(0, data, checksum)</a:t>
            </a:r>
          </a:p>
          <a:p>
            <a:pPr algn="l"/>
            <a:r>
              <a:rPr lang="en-US" sz="1600">
                <a:latin typeface="Arial" charset="0"/>
              </a:rPr>
              <a:t>udt_send(sndpkt)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91846" name="Text Box 6"/>
          <p:cNvSpPr txBox="1">
            <a:spLocks noChangeArrowheads="1"/>
          </p:cNvSpPr>
          <p:nvPr/>
        </p:nvSpPr>
        <p:spPr bwMode="auto">
          <a:xfrm>
            <a:off x="3138488" y="1265238"/>
            <a:ext cx="2111375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rdt_send(data)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91847" name="Line 7"/>
          <p:cNvSpPr>
            <a:spLocks noChangeShapeType="1"/>
          </p:cNvSpPr>
          <p:nvPr/>
        </p:nvSpPr>
        <p:spPr bwMode="auto">
          <a:xfrm>
            <a:off x="3255963" y="1630363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91848" name="Line 8"/>
          <p:cNvSpPr>
            <a:spLocks noChangeShapeType="1"/>
          </p:cNvSpPr>
          <p:nvPr/>
        </p:nvSpPr>
        <p:spPr bwMode="auto">
          <a:xfrm>
            <a:off x="2593975" y="2262188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91849" name="Freeform 9"/>
          <p:cNvSpPr>
            <a:spLocks/>
          </p:cNvSpPr>
          <p:nvPr/>
        </p:nvSpPr>
        <p:spPr bwMode="auto">
          <a:xfrm rot="14610547">
            <a:off x="2179638" y="4603750"/>
            <a:ext cx="952500" cy="469900"/>
          </a:xfrm>
          <a:custGeom>
            <a:avLst/>
            <a:gdLst/>
            <a:ahLst/>
            <a:cxnLst>
              <a:cxn ang="0">
                <a:pos x="361" y="671"/>
              </a:cxn>
              <a:cxn ang="0">
                <a:pos x="1017" y="740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776425" y="2254250"/>
            <a:ext cx="1014773" cy="865188"/>
            <a:chOff x="2893" y="1499"/>
            <a:chExt cx="615" cy="510"/>
          </a:xfrm>
        </p:grpSpPr>
        <p:sp>
          <p:nvSpPr>
            <p:cNvPr id="291851" name="Oval 11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291852" name="Text Box 12"/>
            <p:cNvSpPr txBox="1">
              <a:spLocks noChangeArrowheads="1"/>
            </p:cNvSpPr>
            <p:nvPr/>
          </p:nvSpPr>
          <p:spPr bwMode="auto">
            <a:xfrm>
              <a:off x="2954" y="1535"/>
              <a:ext cx="55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50" dirty="0">
                  <a:latin typeface="Arial" charset="0"/>
                </a:rPr>
                <a:t>Wait for ACK or NAK 0</a:t>
              </a:r>
              <a:endParaRPr lang="en-US" sz="1050" dirty="0">
                <a:latin typeface="Times New Roman" pitchFamily="18" charset="0"/>
              </a:endParaRPr>
            </a:p>
          </p:txBody>
        </p:sp>
      </p:grpSp>
      <p:sp>
        <p:nvSpPr>
          <p:cNvPr id="291853" name="Freeform 13"/>
          <p:cNvSpPr>
            <a:spLocks/>
          </p:cNvSpPr>
          <p:nvPr/>
        </p:nvSpPr>
        <p:spPr bwMode="auto">
          <a:xfrm flipV="1">
            <a:off x="3425825" y="2132013"/>
            <a:ext cx="1482725" cy="220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91854" name="Freeform 14"/>
          <p:cNvSpPr>
            <a:spLocks/>
          </p:cNvSpPr>
          <p:nvPr/>
        </p:nvSpPr>
        <p:spPr bwMode="auto">
          <a:xfrm rot="-1357180">
            <a:off x="5589588" y="2116138"/>
            <a:ext cx="466725" cy="685800"/>
          </a:xfrm>
          <a:custGeom>
            <a:avLst/>
            <a:gdLst/>
            <a:ahLst/>
            <a:cxnLst>
              <a:cxn ang="0">
                <a:pos x="0" y="195"/>
              </a:cxn>
              <a:cxn ang="0">
                <a:pos x="0" y="855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91855" name="Text Box 15"/>
          <p:cNvSpPr txBox="1">
            <a:spLocks noChangeArrowheads="1"/>
          </p:cNvSpPr>
          <p:nvPr/>
        </p:nvSpPr>
        <p:spPr bwMode="auto">
          <a:xfrm>
            <a:off x="5913438" y="2678113"/>
            <a:ext cx="2262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udt_send(sndpkt)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91856" name="Text Box 16"/>
          <p:cNvSpPr txBox="1">
            <a:spLocks noChangeArrowheads="1"/>
          </p:cNvSpPr>
          <p:nvPr/>
        </p:nvSpPr>
        <p:spPr bwMode="auto">
          <a:xfrm>
            <a:off x="5875338" y="1920875"/>
            <a:ext cx="256381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dirty="0" err="1">
                <a:latin typeface="Arial" charset="0"/>
              </a:rPr>
              <a:t>rdt_rcv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rcvpkt</a:t>
            </a:r>
            <a:r>
              <a:rPr lang="en-US" sz="1600" dirty="0">
                <a:latin typeface="Arial" charset="0"/>
              </a:rPr>
              <a:t>) &amp;&amp;  </a:t>
            </a:r>
          </a:p>
          <a:p>
            <a:pPr algn="l"/>
            <a:r>
              <a:rPr lang="en-US" sz="1600" dirty="0">
                <a:latin typeface="Arial" charset="0"/>
              </a:rPr>
              <a:t>(corrupt(</a:t>
            </a:r>
            <a:r>
              <a:rPr lang="en-US" sz="1600" dirty="0" err="1">
                <a:latin typeface="Arial" charset="0"/>
              </a:rPr>
              <a:t>rcvpkt</a:t>
            </a:r>
            <a:r>
              <a:rPr lang="en-US" sz="1600" dirty="0">
                <a:latin typeface="Arial" charset="0"/>
              </a:rPr>
              <a:t>) ||</a:t>
            </a:r>
          </a:p>
          <a:p>
            <a:pPr algn="l"/>
            <a:r>
              <a:rPr lang="en-US" sz="1600" dirty="0" err="1">
                <a:latin typeface="Arial" charset="0"/>
              </a:rPr>
              <a:t>isNAK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rcvpkt</a:t>
            </a:r>
            <a:r>
              <a:rPr lang="en-US" sz="1600" dirty="0">
                <a:latin typeface="Arial" charset="0"/>
              </a:rPr>
              <a:t>) )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291857" name="Line 17"/>
          <p:cNvSpPr>
            <a:spLocks noChangeShapeType="1"/>
          </p:cNvSpPr>
          <p:nvPr/>
        </p:nvSpPr>
        <p:spPr bwMode="auto">
          <a:xfrm>
            <a:off x="6045200" y="2717800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91858" name="Freeform 18"/>
          <p:cNvSpPr>
            <a:spLocks/>
          </p:cNvSpPr>
          <p:nvPr/>
        </p:nvSpPr>
        <p:spPr bwMode="auto">
          <a:xfrm rot="16200000" flipV="1">
            <a:off x="2201863" y="3492500"/>
            <a:ext cx="1266825" cy="123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91859" name="Freeform 19"/>
          <p:cNvSpPr>
            <a:spLocks/>
          </p:cNvSpPr>
          <p:nvPr/>
        </p:nvSpPr>
        <p:spPr bwMode="auto">
          <a:xfrm>
            <a:off x="3600450" y="4779963"/>
            <a:ext cx="1606550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91860" name="Freeform 20"/>
          <p:cNvSpPr>
            <a:spLocks/>
          </p:cNvSpPr>
          <p:nvPr/>
        </p:nvSpPr>
        <p:spPr bwMode="auto">
          <a:xfrm rot="5400000" flipH="1" flipV="1">
            <a:off x="4970462" y="3440113"/>
            <a:ext cx="1363663" cy="204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91861" name="Text Box 21"/>
          <p:cNvSpPr txBox="1">
            <a:spLocks noChangeArrowheads="1"/>
          </p:cNvSpPr>
          <p:nvPr/>
        </p:nvSpPr>
        <p:spPr bwMode="auto">
          <a:xfrm>
            <a:off x="3365500" y="5364163"/>
            <a:ext cx="37639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dirty="0" err="1">
                <a:latin typeface="Arial" charset="0"/>
              </a:rPr>
              <a:t>sndpkt</a:t>
            </a:r>
            <a:r>
              <a:rPr lang="en-US" sz="1600" dirty="0">
                <a:latin typeface="Arial" charset="0"/>
              </a:rPr>
              <a:t> = </a:t>
            </a:r>
            <a:r>
              <a:rPr lang="en-US" sz="1600" dirty="0" err="1">
                <a:latin typeface="Arial" charset="0"/>
              </a:rPr>
              <a:t>make_pkt</a:t>
            </a:r>
            <a:r>
              <a:rPr lang="en-US" sz="1600" dirty="0">
                <a:latin typeface="Arial" charset="0"/>
              </a:rPr>
              <a:t>(1, data, checksum)</a:t>
            </a:r>
          </a:p>
          <a:p>
            <a:pPr algn="l"/>
            <a:r>
              <a:rPr lang="en-US" sz="1600" dirty="0" err="1">
                <a:latin typeface="Arial" charset="0"/>
              </a:rPr>
              <a:t>udt_send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sndpkt</a:t>
            </a:r>
            <a:r>
              <a:rPr lang="en-US" sz="1600" dirty="0">
                <a:latin typeface="Arial" charset="0"/>
              </a:rPr>
              <a:t>)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291862" name="Text Box 22"/>
          <p:cNvSpPr txBox="1">
            <a:spLocks noChangeArrowheads="1"/>
          </p:cNvSpPr>
          <p:nvPr/>
        </p:nvSpPr>
        <p:spPr bwMode="auto">
          <a:xfrm>
            <a:off x="3435350" y="5026025"/>
            <a:ext cx="238918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rdt_send(data)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91863" name="Line 23"/>
          <p:cNvSpPr>
            <a:spLocks noChangeShapeType="1"/>
          </p:cNvSpPr>
          <p:nvPr/>
        </p:nvSpPr>
        <p:spPr bwMode="auto">
          <a:xfrm>
            <a:off x="3482975" y="5378450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91864" name="Text Box 24"/>
          <p:cNvSpPr txBox="1">
            <a:spLocks noChangeArrowheads="1"/>
          </p:cNvSpPr>
          <p:nvPr/>
        </p:nvSpPr>
        <p:spPr bwMode="auto">
          <a:xfrm>
            <a:off x="5692775" y="3173413"/>
            <a:ext cx="29956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rdt_rcv(rcvpkt)   </a:t>
            </a:r>
          </a:p>
          <a:p>
            <a:pPr algn="l"/>
            <a:r>
              <a:rPr lang="en-US" sz="1600">
                <a:latin typeface="Arial" charset="0"/>
              </a:rPr>
              <a:t>&amp;&amp; notcorrupt(rcvpkt) </a:t>
            </a:r>
          </a:p>
          <a:p>
            <a:pPr algn="l"/>
            <a:r>
              <a:rPr lang="en-US" sz="1600">
                <a:latin typeface="Arial" charset="0"/>
              </a:rPr>
              <a:t>&amp;&amp; isACK(rcvpkt) </a:t>
            </a:r>
          </a:p>
        </p:txBody>
      </p:sp>
      <p:sp>
        <p:nvSpPr>
          <p:cNvPr id="291865" name="Line 25"/>
          <p:cNvSpPr>
            <a:spLocks noChangeShapeType="1"/>
          </p:cNvSpPr>
          <p:nvPr/>
        </p:nvSpPr>
        <p:spPr bwMode="auto">
          <a:xfrm>
            <a:off x="5821363" y="39846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91866" name="Text Box 26"/>
          <p:cNvSpPr txBox="1">
            <a:spLocks noChangeArrowheads="1"/>
          </p:cNvSpPr>
          <p:nvPr/>
        </p:nvSpPr>
        <p:spPr bwMode="auto">
          <a:xfrm>
            <a:off x="720725" y="5435600"/>
            <a:ext cx="1819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udt_send(sndpkt)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91867" name="Text Box 27"/>
          <p:cNvSpPr txBox="1">
            <a:spLocks noChangeArrowheads="1"/>
          </p:cNvSpPr>
          <p:nvPr/>
        </p:nvSpPr>
        <p:spPr bwMode="auto">
          <a:xfrm>
            <a:off x="695325" y="4618038"/>
            <a:ext cx="20113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rdt_rcv(rcvpkt) &amp;&amp;  </a:t>
            </a:r>
          </a:p>
          <a:p>
            <a:pPr algn="l"/>
            <a:r>
              <a:rPr lang="en-US" sz="1600">
                <a:latin typeface="Arial" charset="0"/>
              </a:rPr>
              <a:t>( corrupt(rcvpkt) ||</a:t>
            </a:r>
          </a:p>
          <a:p>
            <a:pPr algn="l"/>
            <a:r>
              <a:rPr lang="en-US" sz="1600">
                <a:latin typeface="Arial" charset="0"/>
              </a:rPr>
              <a:t>isNAK(rcvpkt) 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91868" name="Line 28"/>
          <p:cNvSpPr>
            <a:spLocks noChangeShapeType="1"/>
          </p:cNvSpPr>
          <p:nvPr/>
        </p:nvSpPr>
        <p:spPr bwMode="auto">
          <a:xfrm>
            <a:off x="811213" y="5443538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91869" name="Text Box 29"/>
          <p:cNvSpPr txBox="1">
            <a:spLocks noChangeArrowheads="1"/>
          </p:cNvSpPr>
          <p:nvPr/>
        </p:nvSpPr>
        <p:spPr bwMode="auto">
          <a:xfrm>
            <a:off x="638175" y="3086100"/>
            <a:ext cx="210978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rdt_rcv(rcvpkt)   </a:t>
            </a:r>
          </a:p>
          <a:p>
            <a:pPr algn="l"/>
            <a:r>
              <a:rPr lang="en-US" sz="1600">
                <a:latin typeface="Arial" charset="0"/>
              </a:rPr>
              <a:t>&amp;&amp; notcorrupt(rcvpkt) </a:t>
            </a:r>
          </a:p>
          <a:p>
            <a:pPr algn="l"/>
            <a:r>
              <a:rPr lang="en-US" sz="1600">
                <a:latin typeface="Arial" charset="0"/>
              </a:rPr>
              <a:t>&amp;&amp; isACK(rcvpkt)</a:t>
            </a:r>
            <a:r>
              <a:rPr lang="en-US" sz="700">
                <a:latin typeface="Arial" charset="0"/>
              </a:rPr>
              <a:t> 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91870" name="Line 30"/>
          <p:cNvSpPr>
            <a:spLocks noChangeShapeType="1"/>
          </p:cNvSpPr>
          <p:nvPr/>
        </p:nvSpPr>
        <p:spPr bwMode="auto">
          <a:xfrm>
            <a:off x="782638" y="3854450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852988" y="4200525"/>
            <a:ext cx="1117600" cy="823913"/>
            <a:chOff x="4156" y="2812"/>
            <a:chExt cx="704" cy="519"/>
          </a:xfrm>
        </p:grpSpPr>
        <p:sp>
          <p:nvSpPr>
            <p:cNvPr id="291872" name="Oval 32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291873" name="Text Box 33"/>
            <p:cNvSpPr txBox="1">
              <a:spLocks noChangeArrowheads="1"/>
            </p:cNvSpPr>
            <p:nvPr/>
          </p:nvSpPr>
          <p:spPr bwMode="auto">
            <a:xfrm>
              <a:off x="4156" y="2870"/>
              <a:ext cx="7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50">
                  <a:latin typeface="Arial" charset="0"/>
                </a:rPr>
                <a:t>Wait for</a:t>
              </a:r>
            </a:p>
            <a:p>
              <a:pPr algn="ctr"/>
              <a:r>
                <a:rPr lang="en-US" sz="1050">
                  <a:latin typeface="Arial" charset="0"/>
                </a:rPr>
                <a:t> call 1 from above</a:t>
              </a:r>
              <a:endParaRPr lang="en-US" sz="1050">
                <a:latin typeface="Times New Roman" pitchFamily="18" charset="0"/>
              </a:endParaRP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728909" y="4146550"/>
            <a:ext cx="981075" cy="823913"/>
            <a:chOff x="4957" y="3266"/>
            <a:chExt cx="618" cy="519"/>
          </a:xfrm>
        </p:grpSpPr>
        <p:sp>
          <p:nvSpPr>
            <p:cNvPr id="291875" name="Oval 35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291876" name="Text Box 36"/>
            <p:cNvSpPr txBox="1">
              <a:spLocks noChangeArrowheads="1"/>
            </p:cNvSpPr>
            <p:nvPr/>
          </p:nvSpPr>
          <p:spPr bwMode="auto">
            <a:xfrm>
              <a:off x="5014" y="3319"/>
              <a:ext cx="561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50" dirty="0">
                  <a:latin typeface="Arial" charset="0"/>
                </a:rPr>
                <a:t>Wait for ACK or NAK 1</a:t>
              </a:r>
              <a:endParaRPr lang="en-US" sz="1050" dirty="0">
                <a:latin typeface="Times New Roman" pitchFamily="18" charset="0"/>
              </a:endParaRPr>
            </a:p>
          </p:txBody>
        </p:sp>
      </p:grpSp>
      <p:sp>
        <p:nvSpPr>
          <p:cNvPr id="291877" name="Text Box 37"/>
          <p:cNvSpPr txBox="1">
            <a:spLocks noChangeArrowheads="1"/>
          </p:cNvSpPr>
          <p:nvPr/>
        </p:nvSpPr>
        <p:spPr bwMode="auto">
          <a:xfrm>
            <a:off x="6203950" y="3994150"/>
            <a:ext cx="3257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Symbol" pitchFamily="18" charset="2"/>
              </a:rPr>
              <a:t>L</a:t>
            </a:r>
          </a:p>
        </p:txBody>
      </p:sp>
      <p:sp>
        <p:nvSpPr>
          <p:cNvPr id="291878" name="Text Box 38"/>
          <p:cNvSpPr txBox="1">
            <a:spLocks noChangeArrowheads="1"/>
          </p:cNvSpPr>
          <p:nvPr/>
        </p:nvSpPr>
        <p:spPr bwMode="auto">
          <a:xfrm>
            <a:off x="1354138" y="3868738"/>
            <a:ext cx="3257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Symbol" pitchFamily="18" charset="2"/>
              </a:rPr>
              <a:t>L</a:t>
            </a:r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4648200" y="4191000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 outline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3.1 Transport-layer services</a:t>
            </a:r>
          </a:p>
          <a:p>
            <a:r>
              <a:rPr lang="en-US" sz="2400" dirty="0"/>
              <a:t>3.2 Addressing, Establishing and Releasing Connection, Flow Control and Buffering, Error Control, Multiplexing and demultiplexing, Crash Recovery</a:t>
            </a:r>
          </a:p>
          <a:p>
            <a:r>
              <a:rPr lang="en-US" sz="2400" dirty="0"/>
              <a:t>3.3 Connectionless transport: UDP</a:t>
            </a:r>
          </a:p>
        </p:txBody>
      </p:sp>
      <p:sp>
        <p:nvSpPr>
          <p:cNvPr id="2488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 dirty="0"/>
              <a:t>3.4 Principles of reliable data transfer</a:t>
            </a:r>
          </a:p>
          <a:p>
            <a:r>
              <a:rPr lang="en-US" sz="2400" dirty="0"/>
              <a:t>3.5 Connection-oriented transport: TCP</a:t>
            </a:r>
          </a:p>
          <a:p>
            <a:pPr lvl="1"/>
            <a:r>
              <a:rPr lang="en-US" sz="2000" dirty="0"/>
              <a:t>segment structure</a:t>
            </a:r>
          </a:p>
          <a:p>
            <a:pPr lvl="1"/>
            <a:r>
              <a:rPr lang="en-US" sz="2000" dirty="0"/>
              <a:t>reliable data transfer</a:t>
            </a:r>
          </a:p>
          <a:p>
            <a:pPr lvl="1"/>
            <a:r>
              <a:rPr lang="en-US" sz="2000" dirty="0"/>
              <a:t>flow control</a:t>
            </a:r>
          </a:p>
          <a:p>
            <a:pPr lvl="1"/>
            <a:r>
              <a:rPr lang="en-US" sz="2000" dirty="0"/>
              <a:t>connection management</a:t>
            </a:r>
          </a:p>
          <a:p>
            <a:r>
              <a:rPr lang="en-US" sz="2400" dirty="0"/>
              <a:t>3.6 Principles of congestion control</a:t>
            </a:r>
          </a:p>
          <a:p>
            <a:r>
              <a:rPr lang="en-US" sz="2400" dirty="0"/>
              <a:t>3.7 TCP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767688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92" name="Text Box 28"/>
          <p:cNvSpPr txBox="1">
            <a:spLocks noChangeArrowheads="1"/>
          </p:cNvSpPr>
          <p:nvPr/>
        </p:nvSpPr>
        <p:spPr bwMode="auto">
          <a:xfrm>
            <a:off x="141288" y="2598738"/>
            <a:ext cx="2871787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charset="0"/>
              </a:rPr>
              <a:t>rdt_rcv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 &amp;&amp; corrupt(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92893" name="Line 29"/>
          <p:cNvSpPr>
            <a:spLocks noChangeShapeType="1"/>
          </p:cNvSpPr>
          <p:nvPr/>
        </p:nvSpPr>
        <p:spPr bwMode="auto">
          <a:xfrm>
            <a:off x="279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2895" name="Text Box 31"/>
          <p:cNvSpPr txBox="1">
            <a:spLocks noChangeArrowheads="1"/>
          </p:cNvSpPr>
          <p:nvPr/>
        </p:nvSpPr>
        <p:spPr bwMode="auto">
          <a:xfrm>
            <a:off x="201613" y="2940050"/>
            <a:ext cx="3027362" cy="409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 = </a:t>
            </a:r>
            <a:r>
              <a:rPr lang="en-US" sz="1400" dirty="0" err="1">
                <a:latin typeface="Arial" charset="0"/>
              </a:rPr>
              <a:t>make_pkt</a:t>
            </a:r>
            <a:r>
              <a:rPr lang="en-US" sz="1400" dirty="0">
                <a:latin typeface="Arial" charset="0"/>
              </a:rPr>
              <a:t>(NAK, </a:t>
            </a:r>
            <a:r>
              <a:rPr lang="en-US" sz="1400" dirty="0" err="1">
                <a:latin typeface="Arial" charset="0"/>
              </a:rPr>
              <a:t>chksum</a:t>
            </a:r>
            <a:r>
              <a:rPr lang="en-US" sz="1400" dirty="0">
                <a:latin typeface="Arial" charset="0"/>
              </a:rPr>
              <a:t>)</a:t>
            </a:r>
          </a:p>
          <a:p>
            <a:pPr algn="l"/>
            <a:r>
              <a:rPr lang="en-US" sz="1400" dirty="0" err="1">
                <a:latin typeface="Arial" charset="0"/>
              </a:rPr>
              <a:t>udt_send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8600"/>
            <a:ext cx="8648700" cy="1143000"/>
          </a:xfrm>
        </p:spPr>
        <p:txBody>
          <a:bodyPr/>
          <a:lstStyle/>
          <a:p>
            <a:r>
              <a:rPr lang="en-US" sz="3200" dirty="0"/>
              <a:t>Rdt2.1: Receiver, Handles Garbled </a:t>
            </a:r>
            <a:r>
              <a:rPr lang="en-US" sz="2800" dirty="0"/>
              <a:t>ACK/NAKs</a:t>
            </a:r>
            <a:endParaRPr lang="en-US" sz="32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38475" y="3352800"/>
            <a:ext cx="817563" cy="795338"/>
            <a:chOff x="963" y="1131"/>
            <a:chExt cx="515" cy="501"/>
          </a:xfrm>
        </p:grpSpPr>
        <p:sp>
          <p:nvSpPr>
            <p:cNvPr id="292868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2000"/>
            </a:p>
          </p:txBody>
        </p:sp>
        <p:sp>
          <p:nvSpPr>
            <p:cNvPr id="292869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latin typeface="Arial" charset="0"/>
                </a:rPr>
                <a:t>Wait for </a:t>
              </a:r>
            </a:p>
            <a:p>
              <a:pPr algn="ctr"/>
              <a:r>
                <a:rPr lang="en-US" sz="1200">
                  <a:latin typeface="Arial" charset="0"/>
                </a:rPr>
                <a:t>0 from below</a:t>
              </a:r>
              <a:endParaRPr lang="en-US" sz="1200">
                <a:latin typeface="Times New Roman" pitchFamily="18" charset="0"/>
              </a:endParaRPr>
            </a:p>
          </p:txBody>
        </p:sp>
      </p:grpSp>
      <p:sp>
        <p:nvSpPr>
          <p:cNvPr id="292871" name="Freeform 7"/>
          <p:cNvSpPr>
            <a:spLocks/>
          </p:cNvSpPr>
          <p:nvPr/>
        </p:nvSpPr>
        <p:spPr bwMode="auto">
          <a:xfrm flipV="1">
            <a:off x="3556000" y="2600325"/>
            <a:ext cx="1590675" cy="785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6116638" y="2959100"/>
            <a:ext cx="30273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sndpkt = make_pkt(NAK,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2873" name="Text Box 9"/>
          <p:cNvSpPr txBox="1">
            <a:spLocks noChangeArrowheads="1"/>
          </p:cNvSpPr>
          <p:nvPr/>
        </p:nvSpPr>
        <p:spPr bwMode="auto">
          <a:xfrm>
            <a:off x="6119813" y="3671888"/>
            <a:ext cx="26241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&amp;&amp; </a:t>
            </a:r>
          </a:p>
          <a:p>
            <a:pPr algn="l"/>
            <a:r>
              <a:rPr lang="en-US" sz="1400">
                <a:latin typeface="Arial" charset="0"/>
              </a:rPr>
              <a:t>   not corrupt(rcvpkt) &amp;&amp;</a:t>
            </a:r>
          </a:p>
          <a:p>
            <a:pPr algn="l"/>
            <a:r>
              <a:rPr lang="en-US" sz="1400">
                <a:latin typeface="Arial" charset="0"/>
              </a:rPr>
              <a:t>   has_seq0(rcvpkt)</a:t>
            </a: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292874" name="Line 10"/>
          <p:cNvSpPr>
            <a:spLocks noChangeShapeType="1"/>
          </p:cNvSpPr>
          <p:nvPr/>
        </p:nvSpPr>
        <p:spPr bwMode="auto">
          <a:xfrm>
            <a:off x="6203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2875" name="Freeform 11"/>
          <p:cNvSpPr>
            <a:spLocks/>
          </p:cNvSpPr>
          <p:nvPr/>
        </p:nvSpPr>
        <p:spPr bwMode="auto">
          <a:xfrm>
            <a:off x="3573463" y="4168775"/>
            <a:ext cx="1590675" cy="688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2876" name="Text Box 12"/>
          <p:cNvSpPr txBox="1">
            <a:spLocks noChangeArrowheads="1"/>
          </p:cNvSpPr>
          <p:nvPr/>
        </p:nvSpPr>
        <p:spPr bwMode="auto">
          <a:xfrm>
            <a:off x="2962275" y="4749800"/>
            <a:ext cx="3581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&amp;&amp; notcorrupt(rcvpkt) </a:t>
            </a:r>
          </a:p>
          <a:p>
            <a:pPr algn="l"/>
            <a:r>
              <a:rPr lang="en-US" sz="1400">
                <a:latin typeface="Arial" charset="0"/>
              </a:rPr>
              <a:t>  &amp;&amp; has_seq1(rcvpkt)</a:t>
            </a:r>
            <a:r>
              <a:rPr lang="en-US">
                <a:latin typeface="Arial" charset="0"/>
              </a:rPr>
              <a:t>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92877" name="Line 13"/>
          <p:cNvSpPr>
            <a:spLocks noChangeShapeType="1"/>
          </p:cNvSpPr>
          <p:nvPr/>
        </p:nvSpPr>
        <p:spPr bwMode="auto">
          <a:xfrm>
            <a:off x="3048000" y="5410200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2878" name="Text Box 14"/>
          <p:cNvSpPr txBox="1">
            <a:spLocks noChangeArrowheads="1"/>
          </p:cNvSpPr>
          <p:nvPr/>
        </p:nvSpPr>
        <p:spPr bwMode="auto">
          <a:xfrm>
            <a:off x="2971800" y="5362575"/>
            <a:ext cx="3852863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extract(rcvpkt,data)</a:t>
            </a:r>
          </a:p>
          <a:p>
            <a:pPr algn="l"/>
            <a:r>
              <a:rPr lang="en-US" sz="1400">
                <a:latin typeface="Arial" charset="0"/>
              </a:rPr>
              <a:t>deliver_data(data)</a:t>
            </a:r>
          </a:p>
          <a:p>
            <a:pPr algn="l"/>
            <a:r>
              <a:rPr lang="en-US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737100" y="3387725"/>
            <a:ext cx="825500" cy="796925"/>
            <a:chOff x="4398" y="3133"/>
            <a:chExt cx="520" cy="502"/>
          </a:xfrm>
        </p:grpSpPr>
        <p:sp>
          <p:nvSpPr>
            <p:cNvPr id="292880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2000"/>
            </a:p>
          </p:txBody>
        </p:sp>
        <p:sp>
          <p:nvSpPr>
            <p:cNvPr id="292881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latin typeface="Arial" charset="0"/>
                </a:rPr>
                <a:t>Wait for </a:t>
              </a:r>
            </a:p>
            <a:p>
              <a:pPr algn="ctr"/>
              <a:r>
                <a:rPr lang="en-US" sz="1200">
                  <a:latin typeface="Arial" charset="0"/>
                </a:rPr>
                <a:t>1 from below</a:t>
              </a:r>
              <a:endParaRPr lang="en-US" sz="1200">
                <a:latin typeface="Times New Roman" pitchFamily="18" charset="0"/>
              </a:endParaRPr>
            </a:p>
          </p:txBody>
        </p:sp>
      </p:grpSp>
      <p:sp>
        <p:nvSpPr>
          <p:cNvPr id="292882" name="Freeform 18"/>
          <p:cNvSpPr>
            <a:spLocks/>
          </p:cNvSpPr>
          <p:nvPr/>
        </p:nvSpPr>
        <p:spPr bwMode="auto">
          <a:xfrm rot="-1361013">
            <a:off x="5437188" y="2979738"/>
            <a:ext cx="839787" cy="863600"/>
          </a:xfrm>
          <a:custGeom>
            <a:avLst/>
            <a:gdLst/>
            <a:ahLst/>
            <a:cxnLst>
              <a:cxn ang="0">
                <a:pos x="39" y="1136"/>
              </a:cxn>
              <a:cxn ang="0">
                <a:pos x="0" y="77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2883" name="Text Box 19"/>
          <p:cNvSpPr txBox="1">
            <a:spLocks noChangeArrowheads="1"/>
          </p:cNvSpPr>
          <p:nvPr/>
        </p:nvSpPr>
        <p:spPr bwMode="auto">
          <a:xfrm>
            <a:off x="3124200" y="1284288"/>
            <a:ext cx="39814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&amp;&amp; notcorrupt(rcvpkt) </a:t>
            </a:r>
          </a:p>
          <a:p>
            <a:pPr algn="l"/>
            <a:r>
              <a:rPr lang="en-US" sz="1400">
                <a:latin typeface="Arial" charset="0"/>
              </a:rPr>
              <a:t>  &amp;&amp; has_seq0(rcvpkt) 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2884" name="Line 20"/>
          <p:cNvSpPr>
            <a:spLocks noChangeShapeType="1"/>
          </p:cNvSpPr>
          <p:nvPr/>
        </p:nvSpPr>
        <p:spPr bwMode="auto">
          <a:xfrm>
            <a:off x="3233738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2885" name="Text Box 21"/>
          <p:cNvSpPr txBox="1">
            <a:spLocks noChangeArrowheads="1"/>
          </p:cNvSpPr>
          <p:nvPr/>
        </p:nvSpPr>
        <p:spPr bwMode="auto">
          <a:xfrm>
            <a:off x="3136900" y="1811338"/>
            <a:ext cx="347503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extract(rcvpkt,data)</a:t>
            </a:r>
          </a:p>
          <a:p>
            <a:pPr algn="l"/>
            <a:r>
              <a:rPr lang="en-US" sz="1400">
                <a:latin typeface="Arial" charset="0"/>
              </a:rPr>
              <a:t>deliver_data(data)</a:t>
            </a:r>
          </a:p>
          <a:p>
            <a:pPr algn="l"/>
            <a:r>
              <a:rPr lang="en-US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2886" name="Freeform 22"/>
          <p:cNvSpPr>
            <a:spLocks/>
          </p:cNvSpPr>
          <p:nvPr/>
        </p:nvSpPr>
        <p:spPr bwMode="auto">
          <a:xfrm rot="1020547">
            <a:off x="5461000" y="3703638"/>
            <a:ext cx="839788" cy="863600"/>
          </a:xfrm>
          <a:custGeom>
            <a:avLst/>
            <a:gdLst/>
            <a:ahLst/>
            <a:cxnLst>
              <a:cxn ang="0">
                <a:pos x="39" y="1136"/>
              </a:cxn>
              <a:cxn ang="0">
                <a:pos x="0" y="77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2887" name="Text Box 23"/>
          <p:cNvSpPr txBox="1">
            <a:spLocks noChangeArrowheads="1"/>
          </p:cNvSpPr>
          <p:nvPr/>
        </p:nvSpPr>
        <p:spPr bwMode="auto">
          <a:xfrm>
            <a:off x="6067425" y="2662238"/>
            <a:ext cx="28717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charset="0"/>
              </a:rPr>
              <a:t>rdt_rcv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 &amp;&amp; corrupt(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92888" name="Line 24"/>
          <p:cNvSpPr>
            <a:spLocks noChangeShapeType="1"/>
          </p:cNvSpPr>
          <p:nvPr/>
        </p:nvSpPr>
        <p:spPr bwMode="auto">
          <a:xfrm>
            <a:off x="6205538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2889" name="Text Box 25"/>
          <p:cNvSpPr txBox="1">
            <a:spLocks noChangeArrowheads="1"/>
          </p:cNvSpPr>
          <p:nvPr/>
        </p:nvSpPr>
        <p:spPr bwMode="auto">
          <a:xfrm>
            <a:off x="6075363" y="4424363"/>
            <a:ext cx="2940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2890" name="Text Box 26"/>
          <p:cNvSpPr txBox="1">
            <a:spLocks noChangeArrowheads="1"/>
          </p:cNvSpPr>
          <p:nvPr/>
        </p:nvSpPr>
        <p:spPr bwMode="auto">
          <a:xfrm>
            <a:off x="193675" y="3651250"/>
            <a:ext cx="2624138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charset="0"/>
              </a:rPr>
              <a:t>rdt_rcv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 &amp;&amp; </a:t>
            </a:r>
          </a:p>
          <a:p>
            <a:pPr algn="l"/>
            <a:r>
              <a:rPr lang="en-US" sz="1400" dirty="0">
                <a:latin typeface="Arial" charset="0"/>
              </a:rPr>
              <a:t>   not corrupt(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 &amp;&amp;</a:t>
            </a:r>
          </a:p>
          <a:p>
            <a:pPr algn="l"/>
            <a:r>
              <a:rPr lang="en-US" sz="1400" dirty="0">
                <a:latin typeface="Arial" charset="0"/>
              </a:rPr>
              <a:t>   has_seq1(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</a:t>
            </a:r>
          </a:p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292891" name="Line 27"/>
          <p:cNvSpPr>
            <a:spLocks noChangeShapeType="1"/>
          </p:cNvSpPr>
          <p:nvPr/>
        </p:nvSpPr>
        <p:spPr bwMode="auto">
          <a:xfrm>
            <a:off x="277813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2894" name="Text Box 30"/>
          <p:cNvSpPr txBox="1">
            <a:spLocks noChangeArrowheads="1"/>
          </p:cNvSpPr>
          <p:nvPr/>
        </p:nvSpPr>
        <p:spPr bwMode="auto">
          <a:xfrm>
            <a:off x="225425" y="4381500"/>
            <a:ext cx="2940050" cy="409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2896" name="Freeform 32"/>
          <p:cNvSpPr>
            <a:spLocks/>
          </p:cNvSpPr>
          <p:nvPr/>
        </p:nvSpPr>
        <p:spPr bwMode="auto">
          <a:xfrm rot="20579453" flipH="1">
            <a:off x="2235200" y="3640138"/>
            <a:ext cx="839788" cy="863600"/>
          </a:xfrm>
          <a:custGeom>
            <a:avLst/>
            <a:gdLst/>
            <a:ahLst/>
            <a:cxnLst>
              <a:cxn ang="0">
                <a:pos x="39" y="1136"/>
              </a:cxn>
              <a:cxn ang="0">
                <a:pos x="0" y="77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2897" name="Freeform 33"/>
          <p:cNvSpPr>
            <a:spLocks/>
          </p:cNvSpPr>
          <p:nvPr/>
        </p:nvSpPr>
        <p:spPr bwMode="auto">
          <a:xfrm rot="1361013" flipH="1">
            <a:off x="2222500" y="2992438"/>
            <a:ext cx="839788" cy="863600"/>
          </a:xfrm>
          <a:custGeom>
            <a:avLst/>
            <a:gdLst/>
            <a:ahLst/>
            <a:cxnLst>
              <a:cxn ang="0">
                <a:pos x="39" y="1136"/>
              </a:cxn>
              <a:cxn ang="0">
                <a:pos x="0" y="77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2870" name="Line 6"/>
          <p:cNvSpPr>
            <a:spLocks noChangeShapeType="1"/>
          </p:cNvSpPr>
          <p:nvPr/>
        </p:nvSpPr>
        <p:spPr bwMode="auto">
          <a:xfrm>
            <a:off x="3200399" y="3047999"/>
            <a:ext cx="93663" cy="31432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4648200" y="3048000"/>
            <a:ext cx="190500" cy="3937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27"/>
          <p:cNvSpPr>
            <a:spLocks noChangeShapeType="1"/>
          </p:cNvSpPr>
          <p:nvPr/>
        </p:nvSpPr>
        <p:spPr bwMode="auto">
          <a:xfrm>
            <a:off x="381000" y="2971800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Rdt2.1: Discussion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Sender:</a:t>
            </a:r>
            <a:endParaRPr lang="en-US" sz="2400" dirty="0"/>
          </a:p>
          <a:p>
            <a:r>
              <a:rPr lang="en-US" sz="2400" dirty="0" err="1"/>
              <a:t>seq</a:t>
            </a:r>
            <a:r>
              <a:rPr lang="en-US" sz="2400" dirty="0"/>
              <a:t> # added to </a:t>
            </a:r>
            <a:r>
              <a:rPr lang="en-US" sz="2400" dirty="0" err="1"/>
              <a:t>pkt</a:t>
            </a:r>
            <a:endParaRPr lang="en-US" sz="2400" dirty="0"/>
          </a:p>
          <a:p>
            <a:r>
              <a:rPr lang="en-US" sz="2400" dirty="0"/>
              <a:t>two seq. #’s (0,1) will suffice</a:t>
            </a:r>
          </a:p>
          <a:p>
            <a:r>
              <a:rPr lang="en-US" sz="2400" dirty="0"/>
              <a:t>must check if received ACK/NAK corrupted </a:t>
            </a:r>
          </a:p>
          <a:p>
            <a:r>
              <a:rPr lang="en-US" sz="2400" dirty="0"/>
              <a:t>twice as many states</a:t>
            </a:r>
          </a:p>
          <a:p>
            <a:pPr lvl="1"/>
            <a:r>
              <a:rPr lang="en-US" sz="2000" dirty="0"/>
              <a:t>state must “remember” whether “current” </a:t>
            </a:r>
            <a:r>
              <a:rPr lang="en-US" sz="2000" dirty="0" err="1"/>
              <a:t>pkt</a:t>
            </a:r>
            <a:r>
              <a:rPr lang="en-US" sz="2000" dirty="0"/>
              <a:t> has 0 or 1 seq. #</a:t>
            </a:r>
          </a:p>
          <a:p>
            <a:endParaRPr lang="en-US" sz="2400" dirty="0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Receiver:</a:t>
            </a:r>
            <a:endParaRPr lang="en-US" sz="2400"/>
          </a:p>
          <a:p>
            <a:r>
              <a:rPr lang="en-US" sz="2400"/>
              <a:t>must check if received packet is duplicate</a:t>
            </a:r>
          </a:p>
          <a:p>
            <a:pPr lvl="1"/>
            <a:r>
              <a:rPr lang="en-US" sz="2000"/>
              <a:t>state indicates whether 0 or 1 is expected pkt seq #</a:t>
            </a:r>
          </a:p>
          <a:p>
            <a:r>
              <a:rPr lang="en-US" sz="2400"/>
              <a:t>note: receiver can </a:t>
            </a:r>
            <a:r>
              <a:rPr lang="en-US" sz="2400" i="1"/>
              <a:t>not</a:t>
            </a:r>
            <a:r>
              <a:rPr lang="en-US" sz="2400"/>
              <a:t> know if its last ACK/NAK received OK at sender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sz="3600" dirty="0"/>
              <a:t>dt2.2: a NAK-free Protocol</a:t>
            </a:r>
            <a:endParaRPr lang="en-US" dirty="0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81150"/>
            <a:ext cx="7645400" cy="3295650"/>
          </a:xfrm>
        </p:spPr>
        <p:txBody>
          <a:bodyPr/>
          <a:lstStyle/>
          <a:p>
            <a:r>
              <a:rPr lang="en-US" sz="2400" dirty="0"/>
              <a:t>Reduce type of response </a:t>
            </a:r>
            <a:r>
              <a:rPr lang="en-US" sz="2400" dirty="0">
                <a:sym typeface="Wingdings" pitchFamily="2" charset="2"/>
              </a:rPr>
              <a:t> ACK only</a:t>
            </a:r>
            <a:endParaRPr lang="en-US" sz="2400" dirty="0"/>
          </a:p>
          <a:p>
            <a:r>
              <a:rPr lang="en-US" sz="2400" dirty="0"/>
              <a:t>Same functionality as rdt2.1, using ACKs only</a:t>
            </a:r>
          </a:p>
          <a:p>
            <a:r>
              <a:rPr lang="en-US" sz="2400" dirty="0"/>
              <a:t>Instead of NAK, receiver sends ACK for last </a:t>
            </a:r>
            <a:r>
              <a:rPr lang="en-US" sz="2400" dirty="0" err="1"/>
              <a:t>pkt</a:t>
            </a:r>
            <a:r>
              <a:rPr lang="en-US" sz="2400" dirty="0"/>
              <a:t> received OK</a:t>
            </a:r>
          </a:p>
          <a:p>
            <a:pPr lvl="1"/>
            <a:r>
              <a:rPr lang="en-US" sz="2000" dirty="0"/>
              <a:t>receiver must </a:t>
            </a:r>
            <a:r>
              <a:rPr lang="en-US" sz="2000" i="1" dirty="0"/>
              <a:t>explicitly</a:t>
            </a:r>
            <a:r>
              <a:rPr lang="en-US" sz="2000" dirty="0"/>
              <a:t> include </a:t>
            </a:r>
            <a:r>
              <a:rPr lang="en-US" sz="2000" dirty="0" err="1"/>
              <a:t>seq</a:t>
            </a:r>
            <a:r>
              <a:rPr lang="en-US" sz="2000" dirty="0"/>
              <a:t> # of </a:t>
            </a:r>
            <a:r>
              <a:rPr lang="en-US" sz="2000" dirty="0" err="1"/>
              <a:t>pkt</a:t>
            </a:r>
            <a:r>
              <a:rPr lang="en-US" sz="2000" dirty="0"/>
              <a:t> being </a:t>
            </a:r>
            <a:r>
              <a:rPr lang="en-US" sz="2000" dirty="0" err="1"/>
              <a:t>ACKed</a:t>
            </a:r>
            <a:r>
              <a:rPr lang="en-US" sz="2000" dirty="0"/>
              <a:t> </a:t>
            </a:r>
          </a:p>
          <a:p>
            <a:r>
              <a:rPr lang="en-US" sz="2400" dirty="0"/>
              <a:t>Duplicate ACK at sender results in same action as NAK: </a:t>
            </a:r>
            <a:r>
              <a:rPr lang="en-US" sz="2400" i="1" dirty="0"/>
              <a:t>retransmit current </a:t>
            </a:r>
            <a:r>
              <a:rPr lang="en-US" sz="2400" i="1" dirty="0" err="1"/>
              <a:t>pkt</a:t>
            </a:r>
            <a:endParaRPr 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68" name="Text Box 32"/>
          <p:cNvSpPr txBox="1">
            <a:spLocks noChangeArrowheads="1"/>
          </p:cNvSpPr>
          <p:nvPr/>
        </p:nvSpPr>
        <p:spPr bwMode="auto">
          <a:xfrm>
            <a:off x="9525" y="3824288"/>
            <a:ext cx="2360613" cy="8239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charset="0"/>
              </a:rPr>
              <a:t>rdt_rcv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 &amp;&amp; </a:t>
            </a:r>
          </a:p>
          <a:p>
            <a:pPr algn="l"/>
            <a:r>
              <a:rPr lang="en-US" sz="1400" dirty="0">
                <a:latin typeface="Arial" charset="0"/>
              </a:rPr>
              <a:t>   (corrupt(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 ||</a:t>
            </a:r>
          </a:p>
          <a:p>
            <a:pPr algn="l"/>
            <a:r>
              <a:rPr lang="en-US" sz="1400" dirty="0">
                <a:latin typeface="Arial" charset="0"/>
              </a:rPr>
              <a:t>     </a:t>
            </a: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has_seq1(</a:t>
            </a:r>
            <a:r>
              <a:rPr lang="en-US" sz="1400" b="1" dirty="0" err="1">
                <a:solidFill>
                  <a:srgbClr val="FF0000"/>
                </a:solidFill>
                <a:latin typeface="Arial" charset="0"/>
              </a:rPr>
              <a:t>rcvpkt</a:t>
            </a: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))</a:t>
            </a:r>
            <a:endParaRPr lang="en-US" sz="1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95969" name="Text Box 33"/>
          <p:cNvSpPr txBox="1">
            <a:spLocks noChangeArrowheads="1"/>
          </p:cNvSpPr>
          <p:nvPr/>
        </p:nvSpPr>
        <p:spPr bwMode="auto">
          <a:xfrm>
            <a:off x="0" y="4648200"/>
            <a:ext cx="2038350" cy="409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b="1" dirty="0" err="1">
                <a:solidFill>
                  <a:srgbClr val="FF0000"/>
                </a:solidFill>
                <a:latin typeface="Arial" charset="0"/>
              </a:rPr>
              <a:t>udt_send</a:t>
            </a: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Arial" charset="0"/>
              </a:rPr>
              <a:t>sndpkt</a:t>
            </a: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)</a:t>
            </a:r>
            <a:endParaRPr lang="en-US" sz="1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173038"/>
            <a:ext cx="7772400" cy="1143000"/>
          </a:xfrm>
        </p:spPr>
        <p:txBody>
          <a:bodyPr/>
          <a:lstStyle/>
          <a:p>
            <a:r>
              <a:rPr lang="en-US" sz="3200" dirty="0"/>
              <a:t>Rdt2.2: Sender &amp; Receiver Fragments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87639" y="2220913"/>
            <a:ext cx="917575" cy="838200"/>
            <a:chOff x="1483" y="2062"/>
            <a:chExt cx="578" cy="528"/>
          </a:xfrm>
        </p:grpSpPr>
        <p:sp>
          <p:nvSpPr>
            <p:cNvPr id="295940" name="Oval 4"/>
            <p:cNvSpPr>
              <a:spLocks noChangeArrowheads="1"/>
            </p:cNvSpPr>
            <p:nvPr/>
          </p:nvSpPr>
          <p:spPr bwMode="auto">
            <a:xfrm>
              <a:off x="1483" y="2062"/>
              <a:ext cx="578" cy="52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95941" name="Text Box 5"/>
            <p:cNvSpPr txBox="1">
              <a:spLocks noChangeArrowheads="1"/>
            </p:cNvSpPr>
            <p:nvPr/>
          </p:nvSpPr>
          <p:spPr bwMode="auto">
            <a:xfrm>
              <a:off x="1518" y="2110"/>
              <a:ext cx="48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dirty="0">
                  <a:latin typeface="Arial" charset="0"/>
                </a:rPr>
                <a:t>Wait for call 0 from above</a:t>
              </a:r>
              <a:endParaRPr lang="en-US" sz="1000" dirty="0">
                <a:latin typeface="Times New Roman" pitchFamily="18" charset="0"/>
              </a:endParaRPr>
            </a:p>
          </p:txBody>
        </p:sp>
      </p:grpSp>
      <p:sp>
        <p:nvSpPr>
          <p:cNvPr id="295942" name="Text Box 6"/>
          <p:cNvSpPr txBox="1">
            <a:spLocks noChangeArrowheads="1"/>
          </p:cNvSpPr>
          <p:nvPr/>
        </p:nvSpPr>
        <p:spPr bwMode="auto">
          <a:xfrm>
            <a:off x="2957513" y="1519238"/>
            <a:ext cx="3722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sndpkt = make_pkt(0, data, checksum)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5943" name="Text Box 7"/>
          <p:cNvSpPr txBox="1">
            <a:spLocks noChangeArrowheads="1"/>
          </p:cNvSpPr>
          <p:nvPr/>
        </p:nvSpPr>
        <p:spPr bwMode="auto">
          <a:xfrm>
            <a:off x="2970213" y="1238250"/>
            <a:ext cx="1724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rdt_send(data)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5944" name="Line 8"/>
          <p:cNvSpPr>
            <a:spLocks noChangeShapeType="1"/>
          </p:cNvSpPr>
          <p:nvPr/>
        </p:nvSpPr>
        <p:spPr bwMode="auto">
          <a:xfrm>
            <a:off x="3032125" y="1574800"/>
            <a:ext cx="3552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295945" name="Line 9"/>
          <p:cNvSpPr>
            <a:spLocks noChangeShapeType="1"/>
          </p:cNvSpPr>
          <p:nvPr/>
        </p:nvSpPr>
        <p:spPr bwMode="auto">
          <a:xfrm>
            <a:off x="2427288" y="2084388"/>
            <a:ext cx="419100" cy="2301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 sz="1400"/>
          </a:p>
        </p:txBody>
      </p:sp>
      <p:sp>
        <p:nvSpPr>
          <p:cNvPr id="295946" name="Freeform 10"/>
          <p:cNvSpPr>
            <a:spLocks/>
          </p:cNvSpPr>
          <p:nvPr/>
        </p:nvSpPr>
        <p:spPr bwMode="auto">
          <a:xfrm flipV="1">
            <a:off x="3327400" y="2019300"/>
            <a:ext cx="1897063" cy="206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400"/>
          </a:p>
        </p:txBody>
      </p:sp>
      <p:sp>
        <p:nvSpPr>
          <p:cNvPr id="295947" name="Freeform 11"/>
          <p:cNvSpPr>
            <a:spLocks/>
          </p:cNvSpPr>
          <p:nvPr/>
        </p:nvSpPr>
        <p:spPr bwMode="auto">
          <a:xfrm rot="-1357180">
            <a:off x="5802313" y="1944688"/>
            <a:ext cx="452437" cy="860425"/>
          </a:xfrm>
          <a:custGeom>
            <a:avLst/>
            <a:gdLst/>
            <a:ahLst/>
            <a:cxnLst>
              <a:cxn ang="0">
                <a:pos x="0" y="195"/>
              </a:cxn>
              <a:cxn ang="0">
                <a:pos x="0" y="855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400"/>
          </a:p>
        </p:txBody>
      </p:sp>
      <p:sp>
        <p:nvSpPr>
          <p:cNvPr id="295948" name="Text Box 12"/>
          <p:cNvSpPr txBox="1">
            <a:spLocks noChangeArrowheads="1"/>
          </p:cNvSpPr>
          <p:nvPr/>
        </p:nvSpPr>
        <p:spPr bwMode="auto">
          <a:xfrm>
            <a:off x="6315075" y="2651125"/>
            <a:ext cx="2124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b="1">
                <a:solidFill>
                  <a:srgbClr val="FF0000"/>
                </a:solidFill>
                <a:latin typeface="Arial" charset="0"/>
              </a:rPr>
              <a:t>udt_send(sndpkt)</a:t>
            </a:r>
            <a:endParaRPr lang="en-US" sz="1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95949" name="Text Box 13"/>
          <p:cNvSpPr txBox="1">
            <a:spLocks noChangeArrowheads="1"/>
          </p:cNvSpPr>
          <p:nvPr/>
        </p:nvSpPr>
        <p:spPr bwMode="auto">
          <a:xfrm>
            <a:off x="6218238" y="1863725"/>
            <a:ext cx="27178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charset="0"/>
              </a:rPr>
              <a:t>rdt_rcv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 &amp;&amp;  </a:t>
            </a:r>
          </a:p>
          <a:p>
            <a:pPr algn="l"/>
            <a:r>
              <a:rPr lang="en-US" sz="1400" dirty="0">
                <a:latin typeface="Arial" charset="0"/>
              </a:rPr>
              <a:t>( corrupt(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 ||</a:t>
            </a:r>
          </a:p>
          <a:p>
            <a:pPr algn="l"/>
            <a:r>
              <a:rPr lang="en-US" sz="1400" dirty="0">
                <a:latin typeface="Arial" charset="0"/>
              </a:rPr>
              <a:t>  </a:t>
            </a:r>
            <a:r>
              <a:rPr lang="en-US" sz="1400" b="1" dirty="0" err="1">
                <a:solidFill>
                  <a:srgbClr val="FF0000"/>
                </a:solidFill>
                <a:latin typeface="Arial" charset="0"/>
              </a:rPr>
              <a:t>isACK</a:t>
            </a: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(rcvpkt,1)</a:t>
            </a:r>
            <a:r>
              <a:rPr lang="en-US" sz="1400" dirty="0">
                <a:latin typeface="Arial" charset="0"/>
              </a:rPr>
              <a:t> 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95950" name="Line 14"/>
          <p:cNvSpPr>
            <a:spLocks noChangeShapeType="1"/>
          </p:cNvSpPr>
          <p:nvPr/>
        </p:nvSpPr>
        <p:spPr bwMode="auto">
          <a:xfrm flipV="1">
            <a:off x="6418263" y="2644775"/>
            <a:ext cx="14208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295951" name="Freeform 15"/>
          <p:cNvSpPr>
            <a:spLocks/>
          </p:cNvSpPr>
          <p:nvPr/>
        </p:nvSpPr>
        <p:spPr bwMode="auto">
          <a:xfrm>
            <a:off x="5948363" y="2844800"/>
            <a:ext cx="203200" cy="1228725"/>
          </a:xfrm>
          <a:custGeom>
            <a:avLst/>
            <a:gdLst/>
            <a:ahLst/>
            <a:cxnLst>
              <a:cxn ang="0">
                <a:pos x="67" y="774"/>
              </a:cxn>
              <a:cxn ang="0">
                <a:pos x="0" y="0"/>
              </a:cxn>
            </a:cxnLst>
            <a:rect l="0" t="0" r="r" b="b"/>
            <a:pathLst>
              <a:path w="128" h="774">
                <a:moveTo>
                  <a:pt x="67" y="774"/>
                </a:moveTo>
                <a:cubicBezTo>
                  <a:pt x="128" y="425"/>
                  <a:pt x="81" y="0"/>
                  <a:pt x="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 sz="1400"/>
          </a:p>
        </p:txBody>
      </p:sp>
      <p:sp>
        <p:nvSpPr>
          <p:cNvPr id="295952" name="Text Box 16"/>
          <p:cNvSpPr txBox="1">
            <a:spLocks noChangeArrowheads="1"/>
          </p:cNvSpPr>
          <p:nvPr/>
        </p:nvSpPr>
        <p:spPr bwMode="auto">
          <a:xfrm>
            <a:off x="6092825" y="3255963"/>
            <a:ext cx="2413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  </a:t>
            </a:r>
          </a:p>
          <a:p>
            <a:pPr algn="l"/>
            <a:r>
              <a:rPr lang="en-US" sz="1400">
                <a:latin typeface="Arial" charset="0"/>
              </a:rPr>
              <a:t>&amp;&amp; notcorrupt(rcvpkt) </a:t>
            </a:r>
          </a:p>
          <a:p>
            <a:pPr algn="l"/>
            <a:r>
              <a:rPr lang="en-US" sz="1400">
                <a:latin typeface="Arial" charset="0"/>
              </a:rPr>
              <a:t>&amp;&amp; </a:t>
            </a:r>
            <a:r>
              <a:rPr lang="en-US" sz="1400" b="1">
                <a:solidFill>
                  <a:srgbClr val="FF0000"/>
                </a:solidFill>
                <a:latin typeface="Arial" charset="0"/>
              </a:rPr>
              <a:t>isACK(rcvpkt,0)</a:t>
            </a:r>
            <a:r>
              <a:rPr lang="en-US" sz="600">
                <a:latin typeface="Arial" charset="0"/>
              </a:rPr>
              <a:t> 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5953" name="Line 17"/>
          <p:cNvSpPr>
            <a:spLocks noChangeShapeType="1"/>
          </p:cNvSpPr>
          <p:nvPr/>
        </p:nvSpPr>
        <p:spPr bwMode="auto">
          <a:xfrm>
            <a:off x="6181725" y="4079875"/>
            <a:ext cx="1863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043489" y="2166938"/>
            <a:ext cx="917575" cy="838200"/>
            <a:chOff x="1483" y="2062"/>
            <a:chExt cx="578" cy="528"/>
          </a:xfrm>
        </p:grpSpPr>
        <p:sp>
          <p:nvSpPr>
            <p:cNvPr id="295955" name="Oval 19"/>
            <p:cNvSpPr>
              <a:spLocks noChangeArrowheads="1"/>
            </p:cNvSpPr>
            <p:nvPr/>
          </p:nvSpPr>
          <p:spPr bwMode="auto">
            <a:xfrm>
              <a:off x="1483" y="2062"/>
              <a:ext cx="578" cy="52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95956" name="Text Box 20"/>
            <p:cNvSpPr txBox="1">
              <a:spLocks noChangeArrowheads="1"/>
            </p:cNvSpPr>
            <p:nvPr/>
          </p:nvSpPr>
          <p:spPr bwMode="auto">
            <a:xfrm>
              <a:off x="1522" y="2110"/>
              <a:ext cx="48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dirty="0">
                  <a:latin typeface="Arial" charset="0"/>
                </a:rPr>
                <a:t>Wait for ACK 0</a:t>
              </a:r>
              <a:endParaRPr lang="en-US" sz="1000" dirty="0">
                <a:latin typeface="Times New Roman" pitchFamily="18" charset="0"/>
              </a:endParaRPr>
            </a:p>
          </p:txBody>
        </p:sp>
      </p:grpSp>
      <p:sp>
        <p:nvSpPr>
          <p:cNvPr id="295957" name="Text Box 21"/>
          <p:cNvSpPr txBox="1">
            <a:spLocks noChangeArrowheads="1"/>
          </p:cNvSpPr>
          <p:nvPr/>
        </p:nvSpPr>
        <p:spPr bwMode="auto">
          <a:xfrm>
            <a:off x="3683000" y="2884488"/>
            <a:ext cx="11833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sender FSM</a:t>
            </a:r>
          </a:p>
          <a:p>
            <a:r>
              <a:rPr lang="en-US" sz="1600" dirty="0">
                <a:solidFill>
                  <a:schemeClr val="accent2"/>
                </a:solidFill>
              </a:rPr>
              <a:t>fragment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427288" y="4265613"/>
            <a:ext cx="847725" cy="795337"/>
            <a:chOff x="3570" y="3063"/>
            <a:chExt cx="534" cy="501"/>
          </a:xfrm>
        </p:grpSpPr>
        <p:sp>
          <p:nvSpPr>
            <p:cNvPr id="295959" name="Oval 23"/>
            <p:cNvSpPr>
              <a:spLocks noChangeArrowheads="1"/>
            </p:cNvSpPr>
            <p:nvPr/>
          </p:nvSpPr>
          <p:spPr bwMode="auto">
            <a:xfrm>
              <a:off x="3570" y="3063"/>
              <a:ext cx="534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95960" name="Text Box 24"/>
            <p:cNvSpPr txBox="1">
              <a:spLocks noChangeArrowheads="1"/>
            </p:cNvSpPr>
            <p:nvPr/>
          </p:nvSpPr>
          <p:spPr bwMode="auto">
            <a:xfrm>
              <a:off x="3597" y="3085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000" dirty="0">
                  <a:latin typeface="Arial" charset="0"/>
                </a:rPr>
                <a:t>Wait for </a:t>
              </a:r>
            </a:p>
            <a:p>
              <a:pPr algn="ctr"/>
              <a:r>
                <a:rPr lang="en-US" sz="1000" dirty="0">
                  <a:latin typeface="Arial" charset="0"/>
                </a:rPr>
                <a:t>0 from below</a:t>
              </a:r>
              <a:endParaRPr lang="en-US" sz="1000" dirty="0">
                <a:latin typeface="Times New Roman" pitchFamily="18" charset="0"/>
              </a:endParaRPr>
            </a:p>
          </p:txBody>
        </p:sp>
      </p:grpSp>
      <p:sp>
        <p:nvSpPr>
          <p:cNvPr id="295961" name="Freeform 25"/>
          <p:cNvSpPr>
            <a:spLocks/>
          </p:cNvSpPr>
          <p:nvPr/>
        </p:nvSpPr>
        <p:spPr bwMode="auto">
          <a:xfrm>
            <a:off x="3055938" y="4156075"/>
            <a:ext cx="825500" cy="185738"/>
          </a:xfrm>
          <a:custGeom>
            <a:avLst/>
            <a:gdLst/>
            <a:ahLst/>
            <a:cxnLst>
              <a:cxn ang="0">
                <a:pos x="0" y="117"/>
              </a:cxn>
              <a:cxn ang="0">
                <a:pos x="520" y="17"/>
              </a:cxn>
            </a:cxnLst>
            <a:rect l="0" t="0" r="r" b="b"/>
            <a:pathLst>
              <a:path w="520" h="117">
                <a:moveTo>
                  <a:pt x="0" y="117"/>
                </a:moveTo>
                <a:cubicBezTo>
                  <a:pt x="136" y="17"/>
                  <a:pt x="276" y="0"/>
                  <a:pt x="520" y="17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400"/>
          </a:p>
        </p:txBody>
      </p:sp>
      <p:sp>
        <p:nvSpPr>
          <p:cNvPr id="295962" name="Freeform 26"/>
          <p:cNvSpPr>
            <a:spLocks/>
          </p:cNvSpPr>
          <p:nvPr/>
        </p:nvSpPr>
        <p:spPr bwMode="auto">
          <a:xfrm>
            <a:off x="3168650" y="4960938"/>
            <a:ext cx="2403475" cy="206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14" y="17"/>
              </a:cxn>
            </a:cxnLst>
            <a:rect l="0" t="0" r="r" b="b"/>
            <a:pathLst>
              <a:path w="1514" h="130">
                <a:moveTo>
                  <a:pt x="0" y="0"/>
                </a:moveTo>
                <a:cubicBezTo>
                  <a:pt x="266" y="130"/>
                  <a:pt x="1322" y="113"/>
                  <a:pt x="1514" y="17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 sz="1400"/>
          </a:p>
        </p:txBody>
      </p:sp>
      <p:sp>
        <p:nvSpPr>
          <p:cNvPr id="295963" name="Text Box 27"/>
          <p:cNvSpPr txBox="1">
            <a:spLocks noChangeArrowheads="1"/>
          </p:cNvSpPr>
          <p:nvPr/>
        </p:nvSpPr>
        <p:spPr bwMode="auto">
          <a:xfrm>
            <a:off x="2935288" y="5106988"/>
            <a:ext cx="39401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&amp;&amp; notcorrupt(rcvpkt) </a:t>
            </a:r>
          </a:p>
          <a:p>
            <a:pPr algn="l"/>
            <a:r>
              <a:rPr lang="en-US" sz="1400">
                <a:latin typeface="Arial" charset="0"/>
              </a:rPr>
              <a:t>  &amp;&amp; has_seq1(rcvpkt) 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5964" name="Line 28"/>
          <p:cNvSpPr>
            <a:spLocks noChangeShapeType="1"/>
          </p:cNvSpPr>
          <p:nvPr/>
        </p:nvSpPr>
        <p:spPr bwMode="auto">
          <a:xfrm>
            <a:off x="3046413" y="5678488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295965" name="Text Box 29"/>
          <p:cNvSpPr txBox="1">
            <a:spLocks noChangeArrowheads="1"/>
          </p:cNvSpPr>
          <p:nvPr/>
        </p:nvSpPr>
        <p:spPr bwMode="auto">
          <a:xfrm>
            <a:off x="2903538" y="5664200"/>
            <a:ext cx="41751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extract(rcvpkt,data)</a:t>
            </a:r>
          </a:p>
          <a:p>
            <a:pPr algn="l"/>
            <a:r>
              <a:rPr lang="en-US" sz="1400">
                <a:latin typeface="Arial" charset="0"/>
              </a:rPr>
              <a:t>deliver_data(data)</a:t>
            </a:r>
          </a:p>
          <a:p>
            <a:pPr algn="l"/>
            <a:r>
              <a:rPr lang="en-US" sz="1400" b="1">
                <a:solidFill>
                  <a:srgbClr val="FF0000"/>
                </a:solidFill>
                <a:latin typeface="Arial" charset="0"/>
              </a:rPr>
              <a:t>sndpkt = make_pkt(ACK1,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5967" name="Line 31"/>
          <p:cNvSpPr>
            <a:spLocks noChangeShapeType="1"/>
          </p:cNvSpPr>
          <p:nvPr/>
        </p:nvSpPr>
        <p:spPr bwMode="auto">
          <a:xfrm>
            <a:off x="90488" y="4660900"/>
            <a:ext cx="19240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295970" name="Text Box 34"/>
          <p:cNvSpPr txBox="1">
            <a:spLocks noChangeArrowheads="1"/>
          </p:cNvSpPr>
          <p:nvPr/>
        </p:nvSpPr>
        <p:spPr bwMode="auto">
          <a:xfrm>
            <a:off x="3346450" y="4311650"/>
            <a:ext cx="1309974" cy="5847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receiver FSM</a:t>
            </a:r>
          </a:p>
          <a:p>
            <a:r>
              <a:rPr lang="en-US" sz="1600">
                <a:solidFill>
                  <a:schemeClr val="accent2"/>
                </a:solidFill>
              </a:rPr>
              <a:t>fragment</a:t>
            </a:r>
          </a:p>
        </p:txBody>
      </p:sp>
      <p:sp>
        <p:nvSpPr>
          <p:cNvPr id="295971" name="Line 35"/>
          <p:cNvSpPr>
            <a:spLocks noChangeShapeType="1"/>
          </p:cNvSpPr>
          <p:nvPr/>
        </p:nvSpPr>
        <p:spPr bwMode="auto">
          <a:xfrm>
            <a:off x="665163" y="2603500"/>
            <a:ext cx="7883525" cy="27574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295972" name="Text Box 36"/>
          <p:cNvSpPr txBox="1">
            <a:spLocks noChangeArrowheads="1"/>
          </p:cNvSpPr>
          <p:nvPr/>
        </p:nvSpPr>
        <p:spPr bwMode="auto">
          <a:xfrm>
            <a:off x="6854825" y="4103688"/>
            <a:ext cx="3794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Symbol" pitchFamily="18" charset="2"/>
              </a:rPr>
              <a:t>L</a:t>
            </a:r>
          </a:p>
        </p:txBody>
      </p:sp>
      <p:sp>
        <p:nvSpPr>
          <p:cNvPr id="295966" name="Freeform 30"/>
          <p:cNvSpPr>
            <a:spLocks/>
          </p:cNvSpPr>
          <p:nvPr/>
        </p:nvSpPr>
        <p:spPr bwMode="auto">
          <a:xfrm flipH="1">
            <a:off x="1963738" y="3917950"/>
            <a:ext cx="490537" cy="1358900"/>
          </a:xfrm>
          <a:custGeom>
            <a:avLst/>
            <a:gdLst/>
            <a:ahLst/>
            <a:cxnLst>
              <a:cxn ang="0">
                <a:pos x="39" y="1136"/>
              </a:cxn>
              <a:cxn ang="0">
                <a:pos x="0" y="77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400"/>
          </a:p>
        </p:txBody>
      </p:sp>
      <p:sp>
        <p:nvSpPr>
          <p:cNvPr id="37" name="Line 9"/>
          <p:cNvSpPr>
            <a:spLocks noChangeShapeType="1"/>
          </p:cNvSpPr>
          <p:nvPr/>
        </p:nvSpPr>
        <p:spPr bwMode="auto">
          <a:xfrm>
            <a:off x="2362200" y="3733800"/>
            <a:ext cx="342900" cy="5349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Rdt3.0: Channels with Errors </a:t>
            </a:r>
            <a:r>
              <a:rPr lang="en-US" sz="3200" i="1" dirty="0"/>
              <a:t>and</a:t>
            </a:r>
            <a:r>
              <a:rPr lang="en-US" sz="3200" dirty="0"/>
              <a:t> Loss</a:t>
            </a:r>
            <a:endParaRPr lang="en-US" dirty="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New assumption:</a:t>
            </a:r>
            <a:r>
              <a:rPr lang="en-US" sz="2400" dirty="0"/>
              <a:t> underlying channel can also lose packets (data or ACKs)</a:t>
            </a:r>
          </a:p>
          <a:p>
            <a:pPr lvl="1"/>
            <a:r>
              <a:rPr lang="en-US" sz="2000" dirty="0"/>
              <a:t>checksum, seq. #, ACKs, retransmissions will be of help, but not enough</a:t>
            </a:r>
          </a:p>
        </p:txBody>
      </p:sp>
      <p:sp>
        <p:nvSpPr>
          <p:cNvPr id="2969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4648200"/>
            <a:ext cx="4095750" cy="1600200"/>
          </a:xfrm>
        </p:spPr>
        <p:txBody>
          <a:bodyPr/>
          <a:lstStyle/>
          <a:p>
            <a:pPr algn="ctr">
              <a:buNone/>
            </a:pPr>
            <a:r>
              <a:rPr lang="en-US" sz="2400" dirty="0"/>
              <a:t>How to determine if a packet is lost?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Rdt3.0: Channels with Errors </a:t>
            </a:r>
            <a:r>
              <a:rPr lang="en-US" sz="3200" i="1" dirty="0"/>
              <a:t>and</a:t>
            </a:r>
            <a:r>
              <a:rPr lang="en-US" sz="3200" dirty="0"/>
              <a:t> Loss</a:t>
            </a:r>
            <a:endParaRPr lang="en-US" dirty="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New assumption:</a:t>
            </a:r>
            <a:r>
              <a:rPr lang="en-US" sz="2400" dirty="0"/>
              <a:t> underlying channel can also lose packets (data or ACKs)</a:t>
            </a:r>
          </a:p>
          <a:p>
            <a:pPr lvl="1"/>
            <a:r>
              <a:rPr lang="en-US" sz="2000" dirty="0"/>
              <a:t>checksum, seq. #, ACKs, retransmissions will be of help, but not enough</a:t>
            </a:r>
          </a:p>
        </p:txBody>
      </p:sp>
      <p:sp>
        <p:nvSpPr>
          <p:cNvPr id="2969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9575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Approach:</a:t>
            </a:r>
            <a:r>
              <a:rPr lang="en-US" sz="2400" dirty="0"/>
              <a:t> sender waits “reasonable” amount of time for ACK </a:t>
            </a:r>
          </a:p>
          <a:p>
            <a:r>
              <a:rPr lang="en-US" sz="2000" dirty="0"/>
              <a:t>Retransmits if no ACK received in this time</a:t>
            </a:r>
          </a:p>
          <a:p>
            <a:r>
              <a:rPr lang="en-US" sz="2000" dirty="0"/>
              <a:t>If </a:t>
            </a:r>
            <a:r>
              <a:rPr lang="en-US" sz="2000" dirty="0" err="1"/>
              <a:t>pkt</a:t>
            </a:r>
            <a:r>
              <a:rPr lang="en-US" sz="2000" dirty="0"/>
              <a:t> (or ACK) just delayed (not lost):</a:t>
            </a:r>
          </a:p>
          <a:p>
            <a:pPr lvl="1"/>
            <a:r>
              <a:rPr lang="en-US" sz="2000" dirty="0"/>
              <a:t>Retransmission will be  duplicate, but use of seq. #’s already handles this</a:t>
            </a:r>
            <a:endParaRPr lang="en-US" sz="1800" dirty="0"/>
          </a:p>
          <a:p>
            <a:pPr lvl="1"/>
            <a:r>
              <a:rPr lang="en-US" sz="2000" dirty="0"/>
              <a:t>Receiver must specify </a:t>
            </a:r>
            <a:r>
              <a:rPr lang="en-US" sz="2000" dirty="0" err="1"/>
              <a:t>seq</a:t>
            </a:r>
            <a:r>
              <a:rPr lang="en-US" sz="2000" dirty="0"/>
              <a:t> # of </a:t>
            </a:r>
            <a:r>
              <a:rPr lang="en-US" sz="2000" dirty="0" err="1"/>
              <a:t>pkt</a:t>
            </a:r>
            <a:r>
              <a:rPr lang="en-US" sz="2000" dirty="0"/>
              <a:t> being </a:t>
            </a:r>
            <a:r>
              <a:rPr lang="en-US" sz="2000" dirty="0" err="1"/>
              <a:t>ACKed</a:t>
            </a:r>
            <a:endParaRPr lang="en-US" sz="1800" dirty="0"/>
          </a:p>
          <a:p>
            <a:r>
              <a:rPr lang="en-US" sz="2000" dirty="0"/>
              <a:t>Requires countdown timer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52400"/>
            <a:ext cx="3560763" cy="893762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sz="3600" dirty="0"/>
              <a:t>dt3.0 </a:t>
            </a:r>
            <a:r>
              <a:rPr lang="en-US" dirty="0"/>
              <a:t>S</a:t>
            </a:r>
            <a:r>
              <a:rPr lang="en-US" sz="3600" dirty="0"/>
              <a:t>ender</a:t>
            </a:r>
            <a:endParaRPr lang="en-US" dirty="0"/>
          </a:p>
        </p:txBody>
      </p:sp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3019425" y="1384300"/>
            <a:ext cx="3860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sndpkt = make_pkt(0, data, checksum)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</a:p>
          <a:p>
            <a:pPr algn="l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7988" name="Text Box 4"/>
          <p:cNvSpPr txBox="1">
            <a:spLocks noChangeArrowheads="1"/>
          </p:cNvSpPr>
          <p:nvPr/>
        </p:nvSpPr>
        <p:spPr bwMode="auto">
          <a:xfrm>
            <a:off x="3060700" y="1090613"/>
            <a:ext cx="1724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rdt_send(data)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7989" name="Line 5"/>
          <p:cNvSpPr>
            <a:spLocks noChangeShapeType="1"/>
          </p:cNvSpPr>
          <p:nvPr/>
        </p:nvSpPr>
        <p:spPr bwMode="auto">
          <a:xfrm>
            <a:off x="3162300" y="14287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990" name="Line 6"/>
          <p:cNvSpPr>
            <a:spLocks noChangeShapeType="1"/>
          </p:cNvSpPr>
          <p:nvPr/>
        </p:nvSpPr>
        <p:spPr bwMode="auto">
          <a:xfrm>
            <a:off x="2749550" y="1544638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60988" y="2090738"/>
            <a:ext cx="889000" cy="865187"/>
            <a:chOff x="445" y="1273"/>
            <a:chExt cx="560" cy="545"/>
          </a:xfrm>
        </p:grpSpPr>
        <p:sp>
          <p:nvSpPr>
            <p:cNvPr id="297992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97993" name="Text Box 9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>
                  <a:latin typeface="Arial" charset="0"/>
                </a:rPr>
                <a:t>Wait for ACK0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297994" name="Freeform 10"/>
          <p:cNvSpPr>
            <a:spLocks/>
          </p:cNvSpPr>
          <p:nvPr/>
        </p:nvSpPr>
        <p:spPr bwMode="auto">
          <a:xfrm flipV="1">
            <a:off x="3384550" y="2071688"/>
            <a:ext cx="2090738" cy="163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995" name="Freeform 11"/>
          <p:cNvSpPr>
            <a:spLocks/>
          </p:cNvSpPr>
          <p:nvPr/>
        </p:nvSpPr>
        <p:spPr bwMode="auto">
          <a:xfrm>
            <a:off x="6069013" y="1674813"/>
            <a:ext cx="871537" cy="666750"/>
          </a:xfrm>
          <a:custGeom>
            <a:avLst/>
            <a:gdLst/>
            <a:ahLst/>
            <a:cxnLst>
              <a:cxn ang="0">
                <a:pos x="0" y="306"/>
              </a:cxn>
              <a:cxn ang="0">
                <a:pos x="87" y="420"/>
              </a:cxn>
            </a:cxnLst>
            <a:rect l="0" t="0" r="r" b="b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996" name="Text Box 12"/>
          <p:cNvSpPr txBox="1">
            <a:spLocks noChangeArrowheads="1"/>
          </p:cNvSpPr>
          <p:nvPr/>
        </p:nvSpPr>
        <p:spPr bwMode="auto">
          <a:xfrm>
            <a:off x="6481763" y="1196975"/>
            <a:ext cx="17049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&amp;&amp;  </a:t>
            </a:r>
          </a:p>
          <a:p>
            <a:pPr algn="l"/>
            <a:r>
              <a:rPr lang="en-US" sz="1400">
                <a:latin typeface="Arial" charset="0"/>
              </a:rPr>
              <a:t>( corrupt(rcvpkt) ||</a:t>
            </a:r>
          </a:p>
          <a:p>
            <a:pPr algn="l"/>
            <a:r>
              <a:rPr lang="en-US" sz="1400">
                <a:latin typeface="Arial" charset="0"/>
              </a:rPr>
              <a:t>isACK(rcvpkt,1) 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7997" name="Line 13"/>
          <p:cNvSpPr>
            <a:spLocks noChangeShapeType="1"/>
          </p:cNvSpPr>
          <p:nvPr/>
        </p:nvSpPr>
        <p:spPr bwMode="auto">
          <a:xfrm>
            <a:off x="6691313" y="1898650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453063" y="4005263"/>
            <a:ext cx="1189037" cy="850900"/>
            <a:chOff x="4090" y="3230"/>
            <a:chExt cx="749" cy="536"/>
          </a:xfrm>
        </p:grpSpPr>
        <p:sp>
          <p:nvSpPr>
            <p:cNvPr id="297999" name="Oval 15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98000" name="Text Box 16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>
                  <a:latin typeface="Arial" charset="0"/>
                </a:rPr>
                <a:t>Wait for </a:t>
              </a:r>
            </a:p>
            <a:p>
              <a:pPr algn="ctr"/>
              <a:r>
                <a:rPr lang="en-US" sz="1400">
                  <a:latin typeface="Arial" charset="0"/>
                </a:rPr>
                <a:t>call 1 from above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298001" name="Freeform 17"/>
          <p:cNvSpPr>
            <a:spLocks/>
          </p:cNvSpPr>
          <p:nvPr/>
        </p:nvSpPr>
        <p:spPr bwMode="auto">
          <a:xfrm rot="16200000" flipV="1">
            <a:off x="2140744" y="3402806"/>
            <a:ext cx="1254125" cy="150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8002" name="Freeform 18"/>
          <p:cNvSpPr>
            <a:spLocks/>
          </p:cNvSpPr>
          <p:nvPr/>
        </p:nvSpPr>
        <p:spPr bwMode="auto">
          <a:xfrm>
            <a:off x="3370263" y="4738688"/>
            <a:ext cx="2312987" cy="274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8003" name="Freeform 19"/>
          <p:cNvSpPr>
            <a:spLocks/>
          </p:cNvSpPr>
          <p:nvPr/>
        </p:nvSpPr>
        <p:spPr bwMode="auto">
          <a:xfrm rot="5400000" flipH="1" flipV="1">
            <a:off x="5611019" y="3328194"/>
            <a:ext cx="1184275" cy="1666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8004" name="Text Box 20"/>
          <p:cNvSpPr txBox="1">
            <a:spLocks noChangeArrowheads="1"/>
          </p:cNvSpPr>
          <p:nvPr/>
        </p:nvSpPr>
        <p:spPr bwMode="auto">
          <a:xfrm>
            <a:off x="3316288" y="5224463"/>
            <a:ext cx="34448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sndpkt = make_pkt(1, data, checksum)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</a:p>
          <a:p>
            <a:pPr algn="l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8005" name="Text Box 21"/>
          <p:cNvSpPr txBox="1">
            <a:spLocks noChangeArrowheads="1"/>
          </p:cNvSpPr>
          <p:nvPr/>
        </p:nvSpPr>
        <p:spPr bwMode="auto">
          <a:xfrm>
            <a:off x="3316288" y="4941888"/>
            <a:ext cx="1724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rdt_send(data)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8006" name="Line 22"/>
          <p:cNvSpPr>
            <a:spLocks noChangeShapeType="1"/>
          </p:cNvSpPr>
          <p:nvPr/>
        </p:nvSpPr>
        <p:spPr bwMode="auto">
          <a:xfrm>
            <a:off x="3435350" y="5253038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007" name="Text Box 23"/>
          <p:cNvSpPr txBox="1">
            <a:spLocks noChangeArrowheads="1"/>
          </p:cNvSpPr>
          <p:nvPr/>
        </p:nvSpPr>
        <p:spPr bwMode="auto">
          <a:xfrm>
            <a:off x="6280150" y="3106738"/>
            <a:ext cx="21494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  </a:t>
            </a:r>
          </a:p>
          <a:p>
            <a:pPr algn="l"/>
            <a:r>
              <a:rPr lang="en-US" sz="1400">
                <a:latin typeface="Arial" charset="0"/>
              </a:rPr>
              <a:t>&amp;&amp; notcorrupt(rcvpkt) </a:t>
            </a:r>
          </a:p>
          <a:p>
            <a:pPr algn="l"/>
            <a:r>
              <a:rPr lang="en-US" sz="1400">
                <a:latin typeface="Arial" charset="0"/>
              </a:rPr>
              <a:t>&amp;&amp; isACK(rcvpkt,0)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98008" name="Line 24"/>
          <p:cNvSpPr>
            <a:spLocks noChangeShapeType="1"/>
          </p:cNvSpPr>
          <p:nvPr/>
        </p:nvSpPr>
        <p:spPr bwMode="auto">
          <a:xfrm>
            <a:off x="6396038" y="3817938"/>
            <a:ext cx="1419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009" name="Text Box 25"/>
          <p:cNvSpPr txBox="1">
            <a:spLocks noChangeArrowheads="1"/>
          </p:cNvSpPr>
          <p:nvPr/>
        </p:nvSpPr>
        <p:spPr bwMode="auto">
          <a:xfrm>
            <a:off x="1290638" y="5062538"/>
            <a:ext cx="16224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&amp;&amp;  </a:t>
            </a:r>
          </a:p>
          <a:p>
            <a:pPr algn="l"/>
            <a:r>
              <a:rPr lang="en-US" sz="1400">
                <a:latin typeface="Arial" charset="0"/>
              </a:rPr>
              <a:t>( corrupt(rcvpkt) ||</a:t>
            </a:r>
          </a:p>
          <a:p>
            <a:pPr algn="l"/>
            <a:r>
              <a:rPr lang="en-US" sz="1400">
                <a:latin typeface="Arial" charset="0"/>
              </a:rPr>
              <a:t>isACK(rcvpkt,0) 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8010" name="Line 26"/>
          <p:cNvSpPr>
            <a:spLocks noChangeShapeType="1"/>
          </p:cNvSpPr>
          <p:nvPr/>
        </p:nvSpPr>
        <p:spPr bwMode="auto">
          <a:xfrm>
            <a:off x="1393825" y="5788025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011" name="Text Box 27"/>
          <p:cNvSpPr txBox="1">
            <a:spLocks noChangeArrowheads="1"/>
          </p:cNvSpPr>
          <p:nvPr/>
        </p:nvSpPr>
        <p:spPr bwMode="auto">
          <a:xfrm>
            <a:off x="908050" y="2865438"/>
            <a:ext cx="19129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  </a:t>
            </a:r>
          </a:p>
          <a:p>
            <a:pPr algn="l"/>
            <a:r>
              <a:rPr lang="en-US" sz="1400">
                <a:latin typeface="Arial" charset="0"/>
              </a:rPr>
              <a:t>&amp;&amp; notcorrupt(rcvpkt) </a:t>
            </a:r>
          </a:p>
          <a:p>
            <a:pPr algn="l"/>
            <a:r>
              <a:rPr lang="en-US" sz="1400">
                <a:latin typeface="Arial" charset="0"/>
              </a:rPr>
              <a:t>&amp;&amp; isACK(rcvpkt,1)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98012" name="Line 28"/>
          <p:cNvSpPr>
            <a:spLocks noChangeShapeType="1"/>
          </p:cNvSpPr>
          <p:nvPr/>
        </p:nvSpPr>
        <p:spPr bwMode="auto">
          <a:xfrm>
            <a:off x="1035050" y="3605213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013" name="Text Box 29"/>
          <p:cNvSpPr txBox="1">
            <a:spLocks noChangeArrowheads="1"/>
          </p:cNvSpPr>
          <p:nvPr/>
        </p:nvSpPr>
        <p:spPr bwMode="auto">
          <a:xfrm>
            <a:off x="6300788" y="3798888"/>
            <a:ext cx="151447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stop_timer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8014" name="Text Box 30"/>
          <p:cNvSpPr txBox="1">
            <a:spLocks noChangeArrowheads="1"/>
          </p:cNvSpPr>
          <p:nvPr/>
        </p:nvSpPr>
        <p:spPr bwMode="auto">
          <a:xfrm>
            <a:off x="900113" y="3578225"/>
            <a:ext cx="1514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stop_timer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8015" name="Freeform 31"/>
          <p:cNvSpPr>
            <a:spLocks/>
          </p:cNvSpPr>
          <p:nvPr/>
        </p:nvSpPr>
        <p:spPr bwMode="auto">
          <a:xfrm>
            <a:off x="6238875" y="2338388"/>
            <a:ext cx="461963" cy="682625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5" y="255"/>
              </a:cxn>
            </a:cxnLst>
            <a:rect l="0" t="0" r="r" b="b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8016" name="Text Box 32"/>
          <p:cNvSpPr txBox="1">
            <a:spLocks noChangeArrowheads="1"/>
          </p:cNvSpPr>
          <p:nvPr/>
        </p:nvSpPr>
        <p:spPr bwMode="auto">
          <a:xfrm>
            <a:off x="6570663" y="2516188"/>
            <a:ext cx="21161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udt_send(sndpkt)</a:t>
            </a:r>
          </a:p>
          <a:p>
            <a:pPr algn="l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8017" name="Text Box 33"/>
          <p:cNvSpPr txBox="1">
            <a:spLocks noChangeArrowheads="1"/>
          </p:cNvSpPr>
          <p:nvPr/>
        </p:nvSpPr>
        <p:spPr bwMode="auto">
          <a:xfrm>
            <a:off x="6592888" y="2279650"/>
            <a:ext cx="1114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timeout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8018" name="Line 34"/>
          <p:cNvSpPr>
            <a:spLocks noChangeShapeType="1"/>
          </p:cNvSpPr>
          <p:nvPr/>
        </p:nvSpPr>
        <p:spPr bwMode="auto">
          <a:xfrm>
            <a:off x="6681788" y="25336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019" name="Freeform 35"/>
          <p:cNvSpPr>
            <a:spLocks/>
          </p:cNvSpPr>
          <p:nvPr/>
        </p:nvSpPr>
        <p:spPr bwMode="auto">
          <a:xfrm>
            <a:off x="2230438" y="4702175"/>
            <a:ext cx="692150" cy="631825"/>
          </a:xfrm>
          <a:custGeom>
            <a:avLst/>
            <a:gdLst/>
            <a:ahLst/>
            <a:cxnLst>
              <a:cxn ang="0">
                <a:pos x="436" y="101"/>
              </a:cxn>
              <a:cxn ang="0">
                <a:pos x="300" y="0"/>
              </a:cxn>
            </a:cxnLst>
            <a:rect l="0" t="0" r="r" b="b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8020" name="Freeform 36"/>
          <p:cNvSpPr>
            <a:spLocks/>
          </p:cNvSpPr>
          <p:nvPr/>
        </p:nvSpPr>
        <p:spPr bwMode="auto">
          <a:xfrm>
            <a:off x="2030413" y="4413250"/>
            <a:ext cx="571500" cy="420688"/>
          </a:xfrm>
          <a:custGeom>
            <a:avLst/>
            <a:gdLst/>
            <a:ahLst/>
            <a:cxnLst>
              <a:cxn ang="0">
                <a:pos x="900" y="360"/>
              </a:cxn>
              <a:cxn ang="0">
                <a:pos x="825" y="15"/>
              </a:cxn>
            </a:cxnLst>
            <a:rect l="0" t="0" r="r" b="b"/>
            <a:pathLst>
              <a:path w="900" h="662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8021" name="Text Box 37"/>
          <p:cNvSpPr txBox="1">
            <a:spLocks noChangeArrowheads="1"/>
          </p:cNvSpPr>
          <p:nvPr/>
        </p:nvSpPr>
        <p:spPr bwMode="auto">
          <a:xfrm>
            <a:off x="628650" y="4460875"/>
            <a:ext cx="18240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udt_send(sndpkt)</a:t>
            </a:r>
          </a:p>
          <a:p>
            <a:pPr algn="l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8022" name="Text Box 38"/>
          <p:cNvSpPr txBox="1">
            <a:spLocks noChangeArrowheads="1"/>
          </p:cNvSpPr>
          <p:nvPr/>
        </p:nvSpPr>
        <p:spPr bwMode="auto">
          <a:xfrm>
            <a:off x="642938" y="4206875"/>
            <a:ext cx="1114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timeout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8023" name="Line 39"/>
          <p:cNvSpPr>
            <a:spLocks noChangeShapeType="1"/>
          </p:cNvSpPr>
          <p:nvPr/>
        </p:nvSpPr>
        <p:spPr bwMode="auto">
          <a:xfrm>
            <a:off x="746125" y="44894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024" name="Freeform 40"/>
          <p:cNvSpPr>
            <a:spLocks/>
          </p:cNvSpPr>
          <p:nvPr/>
        </p:nvSpPr>
        <p:spPr bwMode="auto">
          <a:xfrm>
            <a:off x="6426200" y="4373563"/>
            <a:ext cx="579438" cy="890587"/>
          </a:xfrm>
          <a:custGeom>
            <a:avLst/>
            <a:gdLst/>
            <a:ahLst/>
            <a:cxnLst>
              <a:cxn ang="0">
                <a:pos x="31" y="120"/>
              </a:cxn>
              <a:cxn ang="0">
                <a:pos x="0" y="18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8025" name="Text Box 41"/>
          <p:cNvSpPr txBox="1">
            <a:spLocks noChangeArrowheads="1"/>
          </p:cNvSpPr>
          <p:nvPr/>
        </p:nvSpPr>
        <p:spPr bwMode="auto">
          <a:xfrm>
            <a:off x="1036638" y="1874838"/>
            <a:ext cx="1428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</a:t>
            </a:r>
            <a:endParaRPr lang="en-US" sz="1400">
              <a:latin typeface="Times New Roman" pitchFamily="18" charset="0"/>
            </a:endParaRP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2419350" y="2135188"/>
            <a:ext cx="1189038" cy="850900"/>
            <a:chOff x="4090" y="3230"/>
            <a:chExt cx="749" cy="536"/>
          </a:xfrm>
        </p:grpSpPr>
        <p:sp>
          <p:nvSpPr>
            <p:cNvPr id="298027" name="Oval 43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98028" name="Text Box 44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dirty="0">
                  <a:latin typeface="Arial" charset="0"/>
                </a:rPr>
                <a:t>Wait for </a:t>
              </a:r>
            </a:p>
            <a:p>
              <a:pPr algn="ctr"/>
              <a:r>
                <a:rPr lang="en-US" sz="1400" dirty="0">
                  <a:latin typeface="Arial" charset="0"/>
                </a:rPr>
                <a:t>call 0from above</a:t>
              </a:r>
              <a:endParaRPr lang="en-US" sz="1400" dirty="0">
                <a:latin typeface="Times New Roman" pitchFamily="18" charset="0"/>
              </a:endParaRPr>
            </a:p>
          </p:txBody>
        </p:sp>
      </p:grpSp>
      <p:sp>
        <p:nvSpPr>
          <p:cNvPr id="298029" name="Line 45"/>
          <p:cNvSpPr>
            <a:spLocks noChangeShapeType="1"/>
          </p:cNvSpPr>
          <p:nvPr/>
        </p:nvSpPr>
        <p:spPr bwMode="auto">
          <a:xfrm>
            <a:off x="1123950" y="2160588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2630488" y="3989388"/>
            <a:ext cx="889000" cy="865187"/>
            <a:chOff x="445" y="1273"/>
            <a:chExt cx="560" cy="545"/>
          </a:xfrm>
        </p:grpSpPr>
        <p:sp>
          <p:nvSpPr>
            <p:cNvPr id="298031" name="Oval 47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98032" name="Text Box 48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>
                  <a:latin typeface="Arial" charset="0"/>
                </a:rPr>
                <a:t>Wait for ACK1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298033" name="Freeform 49"/>
          <p:cNvSpPr>
            <a:spLocks/>
          </p:cNvSpPr>
          <p:nvPr/>
        </p:nvSpPr>
        <p:spPr bwMode="auto">
          <a:xfrm flipH="1" flipV="1">
            <a:off x="2006600" y="1782763"/>
            <a:ext cx="579438" cy="890587"/>
          </a:xfrm>
          <a:custGeom>
            <a:avLst/>
            <a:gdLst/>
            <a:ahLst/>
            <a:cxnLst>
              <a:cxn ang="0">
                <a:pos x="31" y="120"/>
              </a:cxn>
              <a:cxn ang="0">
                <a:pos x="0" y="18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8034" name="Text Box 50"/>
          <p:cNvSpPr txBox="1">
            <a:spLocks noChangeArrowheads="1"/>
          </p:cNvSpPr>
          <p:nvPr/>
        </p:nvSpPr>
        <p:spPr bwMode="auto">
          <a:xfrm>
            <a:off x="7224713" y="4852988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298035" name="Text Box 51"/>
          <p:cNvSpPr txBox="1">
            <a:spLocks noChangeArrowheads="1"/>
          </p:cNvSpPr>
          <p:nvPr/>
        </p:nvSpPr>
        <p:spPr bwMode="auto">
          <a:xfrm>
            <a:off x="6757988" y="4603750"/>
            <a:ext cx="1428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8036" name="Line 52"/>
          <p:cNvSpPr>
            <a:spLocks noChangeShapeType="1"/>
          </p:cNvSpPr>
          <p:nvPr/>
        </p:nvSpPr>
        <p:spPr bwMode="auto">
          <a:xfrm>
            <a:off x="6845300" y="4889500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037" name="Text Box 53"/>
          <p:cNvSpPr txBox="1">
            <a:spLocks noChangeArrowheads="1"/>
          </p:cNvSpPr>
          <p:nvPr/>
        </p:nvSpPr>
        <p:spPr bwMode="auto">
          <a:xfrm>
            <a:off x="7127875" y="1847850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298038" name="Text Box 54"/>
          <p:cNvSpPr txBox="1">
            <a:spLocks noChangeArrowheads="1"/>
          </p:cNvSpPr>
          <p:nvPr/>
        </p:nvSpPr>
        <p:spPr bwMode="auto">
          <a:xfrm>
            <a:off x="1476375" y="2124075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298039" name="Text Box 55"/>
          <p:cNvSpPr txBox="1">
            <a:spLocks noChangeArrowheads="1"/>
          </p:cNvSpPr>
          <p:nvPr/>
        </p:nvSpPr>
        <p:spPr bwMode="auto">
          <a:xfrm>
            <a:off x="1879600" y="5794375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>
            <a:off x="5562600" y="3505200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sz="3600" dirty="0"/>
              <a:t>dt3.0 in Action</a:t>
            </a:r>
            <a:endParaRPr lang="en-US" dirty="0"/>
          </a:p>
        </p:txBody>
      </p:sp>
      <p:pic>
        <p:nvPicPr>
          <p:cNvPr id="299011" name="Picture 3" descr="rdt30_examples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85900"/>
            <a:ext cx="8428038" cy="4389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sz="3600" dirty="0"/>
              <a:t>dt3.0 in Action</a:t>
            </a:r>
            <a:endParaRPr lang="en-US" dirty="0"/>
          </a:p>
        </p:txBody>
      </p:sp>
      <p:pic>
        <p:nvPicPr>
          <p:cNvPr id="300035" name="Picture 3" descr="rdt30_examples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1524000"/>
            <a:ext cx="8218488" cy="425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z="3600" dirty="0"/>
              <a:t>Performance of Rdt3.0</a:t>
            </a:r>
            <a:endParaRPr lang="en-US" dirty="0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7800"/>
            <a:ext cx="8372475" cy="990600"/>
          </a:xfrm>
        </p:spPr>
        <p:txBody>
          <a:bodyPr/>
          <a:lstStyle/>
          <a:p>
            <a:r>
              <a:rPr lang="en-US" sz="2400" dirty="0"/>
              <a:t>Rdt3.0 works, but performance stinks…</a:t>
            </a:r>
          </a:p>
          <a:p>
            <a:r>
              <a:rPr lang="en-US" sz="2400" dirty="0"/>
              <a:t>ex: 1 </a:t>
            </a:r>
            <a:r>
              <a:rPr lang="en-US" sz="2400" dirty="0" err="1"/>
              <a:t>Gbps</a:t>
            </a:r>
            <a:r>
              <a:rPr lang="en-US" sz="2400" dirty="0"/>
              <a:t> link, 15 ms prop. delay, 8000 bit packet:</a:t>
            </a:r>
          </a:p>
          <a:p>
            <a:endParaRPr lang="en-US" sz="2400" dirty="0"/>
          </a:p>
        </p:txBody>
      </p:sp>
      <p:sp>
        <p:nvSpPr>
          <p:cNvPr id="301067" name="Rectangle 11"/>
          <p:cNvSpPr>
            <a:spLocks noChangeArrowheads="1"/>
          </p:cNvSpPr>
          <p:nvPr/>
        </p:nvSpPr>
        <p:spPr bwMode="auto">
          <a:xfrm>
            <a:off x="457200" y="3505200"/>
            <a:ext cx="8372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dirty="0"/>
              <a:t>U </a:t>
            </a:r>
            <a:r>
              <a:rPr lang="en-US" sz="2000" baseline="-25000" dirty="0"/>
              <a:t>sender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FF0000"/>
                </a:solidFill>
              </a:rPr>
              <a:t>utilization</a:t>
            </a:r>
            <a:r>
              <a:rPr lang="en-US" sz="2000" dirty="0"/>
              <a:t> – fraction of time sender busy sending</a:t>
            </a:r>
          </a:p>
        </p:txBody>
      </p:sp>
      <p:graphicFrame>
        <p:nvGraphicFramePr>
          <p:cNvPr id="301068" name="Object 12"/>
          <p:cNvGraphicFramePr>
            <a:graphicFrameLocks noChangeAspect="1"/>
          </p:cNvGraphicFramePr>
          <p:nvPr/>
        </p:nvGraphicFramePr>
        <p:xfrm>
          <a:off x="1981200" y="4038600"/>
          <a:ext cx="5994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30" name="Picture" r:id="rId2" imgW="3181320" imgH="495360" progId="Word.Picture.8">
                  <p:embed/>
                </p:oleObj>
              </mc:Choice>
              <mc:Fallback>
                <p:oleObj name="Picture" r:id="rId2" imgW="3181320" imgH="49536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38600"/>
                        <a:ext cx="59944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69" name="Text Box 13"/>
          <p:cNvSpPr txBox="1">
            <a:spLocks noChangeArrowheads="1"/>
          </p:cNvSpPr>
          <p:nvPr/>
        </p:nvSpPr>
        <p:spPr bwMode="auto">
          <a:xfrm>
            <a:off x="3309938" y="2622550"/>
            <a:ext cx="260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1073" name="Rectangle 17"/>
          <p:cNvSpPr>
            <a:spLocks noChangeArrowheads="1"/>
          </p:cNvSpPr>
          <p:nvPr/>
        </p:nvSpPr>
        <p:spPr bwMode="auto">
          <a:xfrm>
            <a:off x="152400" y="502920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rgbClr val="009900"/>
              </a:buClr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1KB </a:t>
            </a:r>
            <a:r>
              <a:rPr lang="en-US" sz="2000" dirty="0" err="1">
                <a:latin typeface="+mn-lt"/>
              </a:rPr>
              <a:t>pkt</a:t>
            </a:r>
            <a:r>
              <a:rPr lang="en-US" sz="2000" dirty="0">
                <a:latin typeface="+mn-lt"/>
              </a:rPr>
              <a:t> every 30 </a:t>
            </a:r>
            <a:r>
              <a:rPr lang="en-US" sz="2000" dirty="0" err="1">
                <a:latin typeface="+mn-lt"/>
              </a:rPr>
              <a:t>msec</a:t>
            </a:r>
            <a:r>
              <a:rPr lang="en-US" sz="2000" dirty="0">
                <a:latin typeface="+mn-lt"/>
              </a:rPr>
              <a:t> -&gt; 33kB/sec throughput over 1 </a:t>
            </a:r>
            <a:r>
              <a:rPr lang="en-US" sz="2000" dirty="0" err="1">
                <a:latin typeface="+mn-lt"/>
              </a:rPr>
              <a:t>Gbps</a:t>
            </a:r>
            <a:r>
              <a:rPr lang="en-US" sz="2000" dirty="0">
                <a:latin typeface="+mn-lt"/>
              </a:rPr>
              <a:t> link</a:t>
            </a:r>
          </a:p>
          <a:p>
            <a:pPr marL="742950" lvl="1" indent="-285750" algn="l">
              <a:spcBef>
                <a:spcPct val="20000"/>
              </a:spcBef>
              <a:buClr>
                <a:srgbClr val="009900"/>
              </a:buClr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Network protocol limits use of physical resources!</a:t>
            </a:r>
          </a:p>
        </p:txBody>
      </p:sp>
      <p:graphicFrame>
        <p:nvGraphicFramePr>
          <p:cNvPr id="301074" name="Object 18"/>
          <p:cNvGraphicFramePr>
            <a:graphicFrameLocks noChangeAspect="1"/>
          </p:cNvGraphicFramePr>
          <p:nvPr/>
        </p:nvGraphicFramePr>
        <p:xfrm>
          <a:off x="2149475" y="2524125"/>
          <a:ext cx="4991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31" name="Equation" r:id="rId4" imgW="2387520" imgH="419040" progId="Equation.3">
                  <p:embed/>
                </p:oleObj>
              </mc:Choice>
              <mc:Fallback>
                <p:oleObj name="Equation" r:id="rId4" imgW="238752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2524125"/>
                        <a:ext cx="49911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43200" y="6019800"/>
            <a:ext cx="2943434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(Picture next slide)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dirty="0"/>
              <a:t>Transport Services and Protocols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4086225" cy="5114925"/>
          </a:xfrm>
        </p:spPr>
        <p:txBody>
          <a:bodyPr/>
          <a:lstStyle/>
          <a:p>
            <a:r>
              <a:rPr lang="en-US" sz="2000" dirty="0"/>
              <a:t>Provide</a:t>
            </a:r>
            <a:r>
              <a:rPr lang="en-US" sz="2000" i="1" dirty="0">
                <a:solidFill>
                  <a:srgbClr val="FF0000"/>
                </a:solidFill>
              </a:rPr>
              <a:t> logical communication</a:t>
            </a:r>
            <a:r>
              <a:rPr lang="en-US" sz="2000" dirty="0"/>
              <a:t> between app processes running on different hosts</a:t>
            </a:r>
          </a:p>
          <a:p>
            <a:r>
              <a:rPr lang="en-US" sz="2000" dirty="0"/>
              <a:t>Transport protocols run in end systems </a:t>
            </a:r>
          </a:p>
          <a:p>
            <a:pPr lvl="1"/>
            <a:r>
              <a:rPr lang="en-US" sz="2000" dirty="0">
                <a:solidFill>
                  <a:srgbClr val="009900"/>
                </a:solidFill>
              </a:rPr>
              <a:t>send</a:t>
            </a:r>
            <a:r>
              <a:rPr lang="en-US" sz="2000" dirty="0"/>
              <a:t> side: breaks app messages into </a:t>
            </a:r>
            <a:r>
              <a:rPr lang="en-US" sz="2000" dirty="0">
                <a:solidFill>
                  <a:srgbClr val="FF0000"/>
                </a:solidFill>
              </a:rPr>
              <a:t>segments</a:t>
            </a:r>
            <a:r>
              <a:rPr lang="en-US" sz="2000" dirty="0"/>
              <a:t>, passes to  network layer</a:t>
            </a:r>
          </a:p>
          <a:p>
            <a:pPr lvl="1"/>
            <a:r>
              <a:rPr lang="en-US" sz="2000" dirty="0">
                <a:solidFill>
                  <a:srgbClr val="009900"/>
                </a:solidFill>
              </a:rPr>
              <a:t>receive</a:t>
            </a:r>
            <a:r>
              <a:rPr lang="en-US" sz="2000" dirty="0"/>
              <a:t> side: reassembles segments into messages, passes to app layer</a:t>
            </a:r>
          </a:p>
          <a:p>
            <a:r>
              <a:rPr lang="en-US" sz="2000" dirty="0"/>
              <a:t>More than one transport protocol available to apps</a:t>
            </a:r>
          </a:p>
          <a:p>
            <a:pPr lvl="1"/>
            <a:r>
              <a:rPr lang="en-US" sz="2000" dirty="0"/>
              <a:t>Internet: </a:t>
            </a:r>
            <a:r>
              <a:rPr lang="en-US" sz="2000" dirty="0">
                <a:solidFill>
                  <a:srgbClr val="009900"/>
                </a:solidFill>
              </a:rPr>
              <a:t>TCP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9900"/>
                </a:solidFill>
              </a:rPr>
              <a:t>UDP</a:t>
            </a:r>
          </a:p>
        </p:txBody>
      </p:sp>
      <p:sp>
        <p:nvSpPr>
          <p:cNvPr id="35115" name="Freeform 299"/>
          <p:cNvSpPr>
            <a:spLocks/>
          </p:cNvSpPr>
          <p:nvPr/>
        </p:nvSpPr>
        <p:spPr bwMode="auto">
          <a:xfrm>
            <a:off x="6737350" y="3430588"/>
            <a:ext cx="1314450" cy="674687"/>
          </a:xfrm>
          <a:custGeom>
            <a:avLst/>
            <a:gdLst/>
            <a:ahLst/>
            <a:cxnLst>
              <a:cxn ang="0">
                <a:pos x="382" y="30"/>
              </a:cxn>
              <a:cxn ang="0">
                <a:pos x="370" y="30"/>
              </a:cxn>
              <a:cxn ang="0">
                <a:pos x="126" y="32"/>
              </a:cxn>
              <a:cxn ang="0">
                <a:pos x="6" y="126"/>
              </a:cxn>
              <a:cxn ang="0">
                <a:pos x="92" y="274"/>
              </a:cxn>
              <a:cxn ang="0">
                <a:pos x="292" y="384"/>
              </a:cxn>
              <a:cxn ang="0">
                <a:pos x="540" y="416"/>
              </a:cxn>
              <a:cxn ang="0">
                <a:pos x="698" y="330"/>
              </a:cxn>
              <a:cxn ang="0">
                <a:pos x="776" y="170"/>
              </a:cxn>
              <a:cxn ang="0">
                <a:pos x="792" y="22"/>
              </a:cxn>
              <a:cxn ang="0">
                <a:pos x="560" y="38"/>
              </a:cxn>
              <a:cxn ang="0">
                <a:pos x="382" y="30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16" name="Freeform 300"/>
          <p:cNvSpPr>
            <a:spLocks/>
          </p:cNvSpPr>
          <p:nvPr/>
        </p:nvSpPr>
        <p:spPr bwMode="auto">
          <a:xfrm>
            <a:off x="6756400" y="1905000"/>
            <a:ext cx="1730375" cy="1044575"/>
          </a:xfrm>
          <a:custGeom>
            <a:avLst/>
            <a:gdLst/>
            <a:ahLst/>
            <a:cxnLst>
              <a:cxn ang="0">
                <a:pos x="424" y="10"/>
              </a:cxn>
              <a:cxn ang="0">
                <a:pos x="288" y="70"/>
              </a:cxn>
              <a:cxn ang="0">
                <a:pos x="96" y="100"/>
              </a:cxn>
              <a:cxn ang="0">
                <a:pos x="14" y="336"/>
              </a:cxn>
              <a:cxn ang="0">
                <a:pos x="180" y="444"/>
              </a:cxn>
              <a:cxn ang="0">
                <a:pos x="346" y="426"/>
              </a:cxn>
              <a:cxn ang="0">
                <a:pos x="584" y="444"/>
              </a:cxn>
              <a:cxn ang="0">
                <a:pos x="698" y="434"/>
              </a:cxn>
              <a:cxn ang="0">
                <a:pos x="752" y="372"/>
              </a:cxn>
              <a:cxn ang="0">
                <a:pos x="750" y="158"/>
              </a:cxn>
              <a:cxn ang="0">
                <a:pos x="662" y="34"/>
              </a:cxn>
              <a:cxn ang="0">
                <a:pos x="424" y="10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17" name="Freeform 301"/>
          <p:cNvSpPr>
            <a:spLocks/>
          </p:cNvSpPr>
          <p:nvPr/>
        </p:nvSpPr>
        <p:spPr bwMode="auto">
          <a:xfrm>
            <a:off x="5016500" y="1612900"/>
            <a:ext cx="1644650" cy="1071563"/>
          </a:xfrm>
          <a:custGeom>
            <a:avLst/>
            <a:gdLst/>
            <a:ahLst/>
            <a:cxnLst>
              <a:cxn ang="0">
                <a:pos x="648" y="11"/>
              </a:cxn>
              <a:cxn ang="0">
                <a:pos x="390" y="53"/>
              </a:cxn>
              <a:cxn ang="0">
                <a:pos x="206" y="129"/>
              </a:cxn>
              <a:cxn ang="0">
                <a:pos x="152" y="229"/>
              </a:cxn>
              <a:cxn ang="0">
                <a:pos x="22" y="297"/>
              </a:cxn>
              <a:cxn ang="0">
                <a:pos x="18" y="459"/>
              </a:cxn>
              <a:cxn ang="0">
                <a:pos x="132" y="489"/>
              </a:cxn>
              <a:cxn ang="0">
                <a:pos x="458" y="489"/>
              </a:cxn>
              <a:cxn ang="0">
                <a:pos x="598" y="555"/>
              </a:cxn>
              <a:cxn ang="0">
                <a:pos x="752" y="657"/>
              </a:cxn>
              <a:cxn ang="0">
                <a:pos x="870" y="661"/>
              </a:cxn>
              <a:cxn ang="0">
                <a:pos x="952" y="603"/>
              </a:cxn>
              <a:cxn ang="0">
                <a:pos x="992" y="445"/>
              </a:cxn>
              <a:cxn ang="0">
                <a:pos x="1018" y="291"/>
              </a:cxn>
              <a:cxn ang="0">
                <a:pos x="1022" y="107"/>
              </a:cxn>
              <a:cxn ang="0">
                <a:pos x="934" y="17"/>
              </a:cxn>
              <a:cxn ang="0">
                <a:pos x="776" y="3"/>
              </a:cxn>
              <a:cxn ang="0">
                <a:pos x="648" y="11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302"/>
          <p:cNvGrpSpPr>
            <a:grpSpLocks/>
          </p:cNvGrpSpPr>
          <p:nvPr/>
        </p:nvGrpSpPr>
        <p:grpSpPr bwMode="auto">
          <a:xfrm>
            <a:off x="5103813" y="2947988"/>
            <a:ext cx="1458912" cy="933450"/>
            <a:chOff x="2889" y="1631"/>
            <a:chExt cx="980" cy="743"/>
          </a:xfrm>
        </p:grpSpPr>
        <p:sp>
          <p:nvSpPr>
            <p:cNvPr id="35119" name="Rectangle 303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0" name="AutoShape 304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305"/>
          <p:cNvGrpSpPr>
            <a:grpSpLocks/>
          </p:cNvGrpSpPr>
          <p:nvPr/>
        </p:nvGrpSpPr>
        <p:grpSpPr bwMode="auto">
          <a:xfrm>
            <a:off x="5805488" y="1804988"/>
            <a:ext cx="336550" cy="531812"/>
            <a:chOff x="3796" y="1043"/>
            <a:chExt cx="865" cy="1237"/>
          </a:xfrm>
        </p:grpSpPr>
        <p:sp>
          <p:nvSpPr>
            <p:cNvPr id="35122" name="Line 306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123" name="Line 307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124" name="Line 308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125" name="Line 309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126" name="Line 310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127" name="Line 311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128" name="Line 312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129" name="Line 313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130" name="Line 314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131" name="Line 315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132" name="Line 316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133" name="Line 317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134" name="Line 318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135" name="Line 319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136" name="Line 320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" name="Group 321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35138" name="Line 322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139" name="Line 323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140" name="Line 324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141" name="Line 325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326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35143" name="Line 327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144" name="Line 328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145" name="Line 329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146" name="Line 330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Group 331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35148" name="Line 332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149" name="Line 333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150" name="Line 334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151" name="Line 335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35152" name="Oval 336"/>
          <p:cNvSpPr>
            <a:spLocks noChangeArrowheads="1"/>
          </p:cNvSpPr>
          <p:nvPr/>
        </p:nvSpPr>
        <p:spPr bwMode="auto">
          <a:xfrm>
            <a:off x="6862763" y="3625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53" name="Line 337"/>
          <p:cNvSpPr>
            <a:spLocks noChangeShapeType="1"/>
          </p:cNvSpPr>
          <p:nvPr/>
        </p:nvSpPr>
        <p:spPr bwMode="auto">
          <a:xfrm>
            <a:off x="6862763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54" name="Line 338"/>
          <p:cNvSpPr>
            <a:spLocks noChangeShapeType="1"/>
          </p:cNvSpPr>
          <p:nvPr/>
        </p:nvSpPr>
        <p:spPr bwMode="auto">
          <a:xfrm>
            <a:off x="7221538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55" name="Rectangle 339"/>
          <p:cNvSpPr>
            <a:spLocks noChangeArrowheads="1"/>
          </p:cNvSpPr>
          <p:nvPr/>
        </p:nvSpPr>
        <p:spPr bwMode="auto">
          <a:xfrm>
            <a:off x="6862763" y="36179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35156" name="Oval 340"/>
          <p:cNvSpPr>
            <a:spLocks noChangeArrowheads="1"/>
          </p:cNvSpPr>
          <p:nvPr/>
        </p:nvSpPr>
        <p:spPr bwMode="auto">
          <a:xfrm>
            <a:off x="6859588" y="3549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41"/>
          <p:cNvGrpSpPr>
            <a:grpSpLocks/>
          </p:cNvGrpSpPr>
          <p:nvPr/>
        </p:nvGrpSpPr>
        <p:grpSpPr bwMode="auto">
          <a:xfrm>
            <a:off x="6945313" y="3573463"/>
            <a:ext cx="179387" cy="65087"/>
            <a:chOff x="2848" y="848"/>
            <a:chExt cx="140" cy="98"/>
          </a:xfrm>
        </p:grpSpPr>
        <p:sp>
          <p:nvSpPr>
            <p:cNvPr id="35158" name="Line 34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59" name="Line 34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60" name="Line 34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345"/>
          <p:cNvGrpSpPr>
            <a:grpSpLocks/>
          </p:cNvGrpSpPr>
          <p:nvPr/>
        </p:nvGrpSpPr>
        <p:grpSpPr bwMode="auto">
          <a:xfrm flipV="1">
            <a:off x="6945313" y="3573463"/>
            <a:ext cx="179387" cy="65087"/>
            <a:chOff x="2848" y="848"/>
            <a:chExt cx="140" cy="98"/>
          </a:xfrm>
        </p:grpSpPr>
        <p:sp>
          <p:nvSpPr>
            <p:cNvPr id="35162" name="Line 34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63" name="Line 34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64" name="Line 34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165" name="Oval 349"/>
          <p:cNvSpPr>
            <a:spLocks noChangeArrowheads="1"/>
          </p:cNvSpPr>
          <p:nvPr/>
        </p:nvSpPr>
        <p:spPr bwMode="auto">
          <a:xfrm>
            <a:off x="7218363" y="39052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66" name="Line 350"/>
          <p:cNvSpPr>
            <a:spLocks noChangeShapeType="1"/>
          </p:cNvSpPr>
          <p:nvPr/>
        </p:nvSpPr>
        <p:spPr bwMode="auto">
          <a:xfrm>
            <a:off x="7218363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67" name="Line 351"/>
          <p:cNvSpPr>
            <a:spLocks noChangeShapeType="1"/>
          </p:cNvSpPr>
          <p:nvPr/>
        </p:nvSpPr>
        <p:spPr bwMode="auto">
          <a:xfrm>
            <a:off x="7577138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68" name="Rectangle 352"/>
          <p:cNvSpPr>
            <a:spLocks noChangeArrowheads="1"/>
          </p:cNvSpPr>
          <p:nvPr/>
        </p:nvSpPr>
        <p:spPr bwMode="auto">
          <a:xfrm>
            <a:off x="7218363" y="38973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35169" name="Oval 353"/>
          <p:cNvSpPr>
            <a:spLocks noChangeArrowheads="1"/>
          </p:cNvSpPr>
          <p:nvPr/>
        </p:nvSpPr>
        <p:spPr bwMode="auto">
          <a:xfrm>
            <a:off x="7215188" y="38290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354"/>
          <p:cNvGrpSpPr>
            <a:grpSpLocks/>
          </p:cNvGrpSpPr>
          <p:nvPr/>
        </p:nvGrpSpPr>
        <p:grpSpPr bwMode="auto">
          <a:xfrm>
            <a:off x="7300913" y="3852863"/>
            <a:ext cx="179387" cy="65087"/>
            <a:chOff x="2848" y="848"/>
            <a:chExt cx="140" cy="98"/>
          </a:xfrm>
        </p:grpSpPr>
        <p:sp>
          <p:nvSpPr>
            <p:cNvPr id="35171" name="Line 3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72" name="Line 3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73" name="Line 3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358"/>
          <p:cNvGrpSpPr>
            <a:grpSpLocks/>
          </p:cNvGrpSpPr>
          <p:nvPr/>
        </p:nvGrpSpPr>
        <p:grpSpPr bwMode="auto">
          <a:xfrm flipV="1">
            <a:off x="7300913" y="3852863"/>
            <a:ext cx="179387" cy="65087"/>
            <a:chOff x="2848" y="848"/>
            <a:chExt cx="140" cy="98"/>
          </a:xfrm>
        </p:grpSpPr>
        <p:sp>
          <p:nvSpPr>
            <p:cNvPr id="35175" name="Line 35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76" name="Line 36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77" name="Line 36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178" name="Oval 362"/>
          <p:cNvSpPr>
            <a:spLocks noChangeArrowheads="1"/>
          </p:cNvSpPr>
          <p:nvPr/>
        </p:nvSpPr>
        <p:spPr bwMode="auto">
          <a:xfrm>
            <a:off x="7497763" y="36385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79" name="Line 363"/>
          <p:cNvSpPr>
            <a:spLocks noChangeShapeType="1"/>
          </p:cNvSpPr>
          <p:nvPr/>
        </p:nvSpPr>
        <p:spPr bwMode="auto">
          <a:xfrm>
            <a:off x="7497763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80" name="Line 364"/>
          <p:cNvSpPr>
            <a:spLocks noChangeShapeType="1"/>
          </p:cNvSpPr>
          <p:nvPr/>
        </p:nvSpPr>
        <p:spPr bwMode="auto">
          <a:xfrm>
            <a:off x="7856538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81" name="Rectangle 365"/>
          <p:cNvSpPr>
            <a:spLocks noChangeArrowheads="1"/>
          </p:cNvSpPr>
          <p:nvPr/>
        </p:nvSpPr>
        <p:spPr bwMode="auto">
          <a:xfrm>
            <a:off x="7497763" y="36306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35182" name="Oval 366"/>
          <p:cNvSpPr>
            <a:spLocks noChangeArrowheads="1"/>
          </p:cNvSpPr>
          <p:nvPr/>
        </p:nvSpPr>
        <p:spPr bwMode="auto">
          <a:xfrm>
            <a:off x="7494588" y="35623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367"/>
          <p:cNvGrpSpPr>
            <a:grpSpLocks/>
          </p:cNvGrpSpPr>
          <p:nvPr/>
        </p:nvGrpSpPr>
        <p:grpSpPr bwMode="auto">
          <a:xfrm>
            <a:off x="7580313" y="3586163"/>
            <a:ext cx="179387" cy="65087"/>
            <a:chOff x="2848" y="848"/>
            <a:chExt cx="140" cy="98"/>
          </a:xfrm>
        </p:grpSpPr>
        <p:sp>
          <p:nvSpPr>
            <p:cNvPr id="35184" name="Line 36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85" name="Line 36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86" name="Line 37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371"/>
          <p:cNvGrpSpPr>
            <a:grpSpLocks/>
          </p:cNvGrpSpPr>
          <p:nvPr/>
        </p:nvGrpSpPr>
        <p:grpSpPr bwMode="auto">
          <a:xfrm flipV="1">
            <a:off x="7580313" y="3586163"/>
            <a:ext cx="179387" cy="65087"/>
            <a:chOff x="2848" y="848"/>
            <a:chExt cx="140" cy="98"/>
          </a:xfrm>
        </p:grpSpPr>
        <p:sp>
          <p:nvSpPr>
            <p:cNvPr id="35188" name="Line 37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89" name="Line 37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90" name="Line 37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191" name="Oval 375"/>
          <p:cNvSpPr>
            <a:spLocks noChangeArrowheads="1"/>
          </p:cNvSpPr>
          <p:nvPr/>
        </p:nvSpPr>
        <p:spPr bwMode="auto">
          <a:xfrm>
            <a:off x="6962775" y="2476500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92" name="Line 376"/>
          <p:cNvSpPr>
            <a:spLocks noChangeShapeType="1"/>
          </p:cNvSpPr>
          <p:nvPr/>
        </p:nvSpPr>
        <p:spPr bwMode="auto">
          <a:xfrm>
            <a:off x="6962775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93" name="Line 377"/>
          <p:cNvSpPr>
            <a:spLocks noChangeShapeType="1"/>
          </p:cNvSpPr>
          <p:nvPr/>
        </p:nvSpPr>
        <p:spPr bwMode="auto">
          <a:xfrm>
            <a:off x="7310438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94" name="Rectangle 378"/>
          <p:cNvSpPr>
            <a:spLocks noChangeArrowheads="1"/>
          </p:cNvSpPr>
          <p:nvPr/>
        </p:nvSpPr>
        <p:spPr bwMode="auto">
          <a:xfrm>
            <a:off x="6962775" y="2468563"/>
            <a:ext cx="344488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35195" name="Oval 379"/>
          <p:cNvSpPr>
            <a:spLocks noChangeArrowheads="1"/>
          </p:cNvSpPr>
          <p:nvPr/>
        </p:nvSpPr>
        <p:spPr bwMode="auto">
          <a:xfrm>
            <a:off x="6959600" y="2405063"/>
            <a:ext cx="347663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380"/>
          <p:cNvGrpSpPr>
            <a:grpSpLocks/>
          </p:cNvGrpSpPr>
          <p:nvPr/>
        </p:nvGrpSpPr>
        <p:grpSpPr bwMode="auto">
          <a:xfrm>
            <a:off x="7043738" y="2427288"/>
            <a:ext cx="171450" cy="61912"/>
            <a:chOff x="2848" y="848"/>
            <a:chExt cx="140" cy="98"/>
          </a:xfrm>
        </p:grpSpPr>
        <p:sp>
          <p:nvSpPr>
            <p:cNvPr id="35197" name="Line 38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98" name="Line 38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99" name="Line 38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384"/>
          <p:cNvGrpSpPr>
            <a:grpSpLocks/>
          </p:cNvGrpSpPr>
          <p:nvPr/>
        </p:nvGrpSpPr>
        <p:grpSpPr bwMode="auto">
          <a:xfrm flipV="1">
            <a:off x="7043738" y="2427288"/>
            <a:ext cx="171450" cy="60325"/>
            <a:chOff x="2848" y="848"/>
            <a:chExt cx="140" cy="98"/>
          </a:xfrm>
        </p:grpSpPr>
        <p:sp>
          <p:nvSpPr>
            <p:cNvPr id="35201" name="Line 38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02" name="Line 38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03" name="Line 38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204" name="Oval 388"/>
          <p:cNvSpPr>
            <a:spLocks noChangeArrowheads="1"/>
          </p:cNvSpPr>
          <p:nvPr/>
        </p:nvSpPr>
        <p:spPr bwMode="auto">
          <a:xfrm>
            <a:off x="6961188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05" name="Line 389"/>
          <p:cNvSpPr>
            <a:spLocks noChangeShapeType="1"/>
          </p:cNvSpPr>
          <p:nvPr/>
        </p:nvSpPr>
        <p:spPr bwMode="auto">
          <a:xfrm>
            <a:off x="696118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06" name="Line 390"/>
          <p:cNvSpPr>
            <a:spLocks noChangeShapeType="1"/>
          </p:cNvSpPr>
          <p:nvPr/>
        </p:nvSpPr>
        <p:spPr bwMode="auto">
          <a:xfrm>
            <a:off x="73199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07" name="Rectangle 391"/>
          <p:cNvSpPr>
            <a:spLocks noChangeArrowheads="1"/>
          </p:cNvSpPr>
          <p:nvPr/>
        </p:nvSpPr>
        <p:spPr bwMode="auto">
          <a:xfrm>
            <a:off x="6961188" y="27289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35208" name="Oval 392"/>
          <p:cNvSpPr>
            <a:spLocks noChangeArrowheads="1"/>
          </p:cNvSpPr>
          <p:nvPr/>
        </p:nvSpPr>
        <p:spPr bwMode="auto">
          <a:xfrm>
            <a:off x="6958013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393"/>
          <p:cNvGrpSpPr>
            <a:grpSpLocks/>
          </p:cNvGrpSpPr>
          <p:nvPr/>
        </p:nvGrpSpPr>
        <p:grpSpPr bwMode="auto">
          <a:xfrm>
            <a:off x="7043738" y="2684463"/>
            <a:ext cx="179387" cy="65087"/>
            <a:chOff x="2848" y="848"/>
            <a:chExt cx="140" cy="98"/>
          </a:xfrm>
        </p:grpSpPr>
        <p:sp>
          <p:nvSpPr>
            <p:cNvPr id="35210" name="Line 39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11" name="Line 39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12" name="Line 39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397"/>
          <p:cNvGrpSpPr>
            <a:grpSpLocks/>
          </p:cNvGrpSpPr>
          <p:nvPr/>
        </p:nvGrpSpPr>
        <p:grpSpPr bwMode="auto">
          <a:xfrm flipV="1">
            <a:off x="7043738" y="2684463"/>
            <a:ext cx="179387" cy="65087"/>
            <a:chOff x="2848" y="848"/>
            <a:chExt cx="140" cy="98"/>
          </a:xfrm>
        </p:grpSpPr>
        <p:sp>
          <p:nvSpPr>
            <p:cNvPr id="35214" name="Line 39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15" name="Line 39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16" name="Line 40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217" name="Oval 401"/>
          <p:cNvSpPr>
            <a:spLocks noChangeArrowheads="1"/>
          </p:cNvSpPr>
          <p:nvPr/>
        </p:nvSpPr>
        <p:spPr bwMode="auto">
          <a:xfrm>
            <a:off x="7437438" y="2378075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18" name="Line 402"/>
          <p:cNvSpPr>
            <a:spLocks noChangeShapeType="1"/>
          </p:cNvSpPr>
          <p:nvPr/>
        </p:nvSpPr>
        <p:spPr bwMode="auto">
          <a:xfrm>
            <a:off x="74374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19" name="Line 403"/>
          <p:cNvSpPr>
            <a:spLocks noChangeShapeType="1"/>
          </p:cNvSpPr>
          <p:nvPr/>
        </p:nvSpPr>
        <p:spPr bwMode="auto">
          <a:xfrm>
            <a:off x="77676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20" name="Rectangle 404"/>
          <p:cNvSpPr>
            <a:spLocks noChangeArrowheads="1"/>
          </p:cNvSpPr>
          <p:nvPr/>
        </p:nvSpPr>
        <p:spPr bwMode="auto">
          <a:xfrm>
            <a:off x="7437438" y="2371725"/>
            <a:ext cx="327025" cy="5238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35221" name="Oval 405"/>
          <p:cNvSpPr>
            <a:spLocks noChangeArrowheads="1"/>
          </p:cNvSpPr>
          <p:nvPr/>
        </p:nvSpPr>
        <p:spPr bwMode="auto">
          <a:xfrm>
            <a:off x="7434263" y="2309813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406"/>
          <p:cNvGrpSpPr>
            <a:grpSpLocks/>
          </p:cNvGrpSpPr>
          <p:nvPr/>
        </p:nvGrpSpPr>
        <p:grpSpPr bwMode="auto">
          <a:xfrm>
            <a:off x="7513638" y="2332038"/>
            <a:ext cx="163512" cy="57150"/>
            <a:chOff x="2848" y="848"/>
            <a:chExt cx="140" cy="98"/>
          </a:xfrm>
        </p:grpSpPr>
        <p:sp>
          <p:nvSpPr>
            <p:cNvPr id="35223" name="Line 40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24" name="Line 40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25" name="Line 40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410"/>
          <p:cNvGrpSpPr>
            <a:grpSpLocks/>
          </p:cNvGrpSpPr>
          <p:nvPr/>
        </p:nvGrpSpPr>
        <p:grpSpPr bwMode="auto">
          <a:xfrm flipV="1">
            <a:off x="7513638" y="2330450"/>
            <a:ext cx="163512" cy="58738"/>
            <a:chOff x="2848" y="848"/>
            <a:chExt cx="140" cy="98"/>
          </a:xfrm>
        </p:grpSpPr>
        <p:sp>
          <p:nvSpPr>
            <p:cNvPr id="35227" name="Line 41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28" name="Line 41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29" name="Line 41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230" name="Oval 414"/>
          <p:cNvSpPr>
            <a:spLocks noChangeArrowheads="1"/>
          </p:cNvSpPr>
          <p:nvPr/>
        </p:nvSpPr>
        <p:spPr bwMode="auto">
          <a:xfrm>
            <a:off x="7523163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31" name="Line 415"/>
          <p:cNvSpPr>
            <a:spLocks noChangeShapeType="1"/>
          </p:cNvSpPr>
          <p:nvPr/>
        </p:nvSpPr>
        <p:spPr bwMode="auto">
          <a:xfrm>
            <a:off x="75231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32" name="Line 416"/>
          <p:cNvSpPr>
            <a:spLocks noChangeShapeType="1"/>
          </p:cNvSpPr>
          <p:nvPr/>
        </p:nvSpPr>
        <p:spPr bwMode="auto">
          <a:xfrm>
            <a:off x="788193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33" name="Rectangle 417"/>
          <p:cNvSpPr>
            <a:spLocks noChangeArrowheads="1"/>
          </p:cNvSpPr>
          <p:nvPr/>
        </p:nvSpPr>
        <p:spPr bwMode="auto">
          <a:xfrm>
            <a:off x="7523163" y="27289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35234" name="Oval 418"/>
          <p:cNvSpPr>
            <a:spLocks noChangeArrowheads="1"/>
          </p:cNvSpPr>
          <p:nvPr/>
        </p:nvSpPr>
        <p:spPr bwMode="auto">
          <a:xfrm>
            <a:off x="7519988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419"/>
          <p:cNvGrpSpPr>
            <a:grpSpLocks/>
          </p:cNvGrpSpPr>
          <p:nvPr/>
        </p:nvGrpSpPr>
        <p:grpSpPr bwMode="auto">
          <a:xfrm>
            <a:off x="7605713" y="2684463"/>
            <a:ext cx="179387" cy="65087"/>
            <a:chOff x="2848" y="848"/>
            <a:chExt cx="140" cy="98"/>
          </a:xfrm>
        </p:grpSpPr>
        <p:sp>
          <p:nvSpPr>
            <p:cNvPr id="35236" name="Line 4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37" name="Line 4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38" name="Line 4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423"/>
          <p:cNvGrpSpPr>
            <a:grpSpLocks/>
          </p:cNvGrpSpPr>
          <p:nvPr/>
        </p:nvGrpSpPr>
        <p:grpSpPr bwMode="auto">
          <a:xfrm flipV="1">
            <a:off x="7605713" y="2684463"/>
            <a:ext cx="179387" cy="65087"/>
            <a:chOff x="2848" y="848"/>
            <a:chExt cx="140" cy="98"/>
          </a:xfrm>
        </p:grpSpPr>
        <p:sp>
          <p:nvSpPr>
            <p:cNvPr id="35240" name="Line 42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41" name="Line 42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42" name="Line 42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243" name="Oval 427"/>
          <p:cNvSpPr>
            <a:spLocks noChangeArrowheads="1"/>
          </p:cNvSpPr>
          <p:nvPr/>
        </p:nvSpPr>
        <p:spPr bwMode="auto">
          <a:xfrm>
            <a:off x="6113463" y="247173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44" name="Line 428"/>
          <p:cNvSpPr>
            <a:spLocks noChangeShapeType="1"/>
          </p:cNvSpPr>
          <p:nvPr/>
        </p:nvSpPr>
        <p:spPr bwMode="auto">
          <a:xfrm>
            <a:off x="6113463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45" name="Line 429"/>
          <p:cNvSpPr>
            <a:spLocks noChangeShapeType="1"/>
          </p:cNvSpPr>
          <p:nvPr/>
        </p:nvSpPr>
        <p:spPr bwMode="auto">
          <a:xfrm>
            <a:off x="6459538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46" name="Rectangle 430"/>
          <p:cNvSpPr>
            <a:spLocks noChangeArrowheads="1"/>
          </p:cNvSpPr>
          <p:nvPr/>
        </p:nvSpPr>
        <p:spPr bwMode="auto">
          <a:xfrm>
            <a:off x="6113463" y="2463800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35247" name="Oval 431"/>
          <p:cNvSpPr>
            <a:spLocks noChangeArrowheads="1"/>
          </p:cNvSpPr>
          <p:nvPr/>
        </p:nvSpPr>
        <p:spPr bwMode="auto">
          <a:xfrm>
            <a:off x="6110288" y="240030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432"/>
          <p:cNvGrpSpPr>
            <a:grpSpLocks/>
          </p:cNvGrpSpPr>
          <p:nvPr/>
        </p:nvGrpSpPr>
        <p:grpSpPr bwMode="auto">
          <a:xfrm>
            <a:off x="6194425" y="2422525"/>
            <a:ext cx="171450" cy="60325"/>
            <a:chOff x="2848" y="848"/>
            <a:chExt cx="140" cy="98"/>
          </a:xfrm>
        </p:grpSpPr>
        <p:sp>
          <p:nvSpPr>
            <p:cNvPr id="35249" name="Line 43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50" name="Line 43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51" name="Line 43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436"/>
          <p:cNvGrpSpPr>
            <a:grpSpLocks/>
          </p:cNvGrpSpPr>
          <p:nvPr/>
        </p:nvGrpSpPr>
        <p:grpSpPr bwMode="auto">
          <a:xfrm flipV="1">
            <a:off x="6194425" y="2422525"/>
            <a:ext cx="171450" cy="58738"/>
            <a:chOff x="2848" y="848"/>
            <a:chExt cx="140" cy="98"/>
          </a:xfrm>
        </p:grpSpPr>
        <p:sp>
          <p:nvSpPr>
            <p:cNvPr id="35253" name="Line 43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54" name="Line 43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55" name="Line 43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256" name="Oval 440"/>
          <p:cNvSpPr>
            <a:spLocks noChangeArrowheads="1"/>
          </p:cNvSpPr>
          <p:nvPr/>
        </p:nvSpPr>
        <p:spPr bwMode="auto">
          <a:xfrm>
            <a:off x="5807075" y="362108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57" name="Line 441"/>
          <p:cNvSpPr>
            <a:spLocks noChangeShapeType="1"/>
          </p:cNvSpPr>
          <p:nvPr/>
        </p:nvSpPr>
        <p:spPr bwMode="auto">
          <a:xfrm>
            <a:off x="5807075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58" name="Line 442"/>
          <p:cNvSpPr>
            <a:spLocks noChangeShapeType="1"/>
          </p:cNvSpPr>
          <p:nvPr/>
        </p:nvSpPr>
        <p:spPr bwMode="auto">
          <a:xfrm>
            <a:off x="6153150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59" name="Rectangle 443"/>
          <p:cNvSpPr>
            <a:spLocks noChangeArrowheads="1"/>
          </p:cNvSpPr>
          <p:nvPr/>
        </p:nvSpPr>
        <p:spPr bwMode="auto">
          <a:xfrm>
            <a:off x="5807075" y="3613150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35260" name="Oval 444"/>
          <p:cNvSpPr>
            <a:spLocks noChangeArrowheads="1"/>
          </p:cNvSpPr>
          <p:nvPr/>
        </p:nvSpPr>
        <p:spPr bwMode="auto">
          <a:xfrm>
            <a:off x="5803900" y="354965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445"/>
          <p:cNvGrpSpPr>
            <a:grpSpLocks/>
          </p:cNvGrpSpPr>
          <p:nvPr/>
        </p:nvGrpSpPr>
        <p:grpSpPr bwMode="auto">
          <a:xfrm>
            <a:off x="5888038" y="3571875"/>
            <a:ext cx="171450" cy="60325"/>
            <a:chOff x="2848" y="848"/>
            <a:chExt cx="140" cy="98"/>
          </a:xfrm>
        </p:grpSpPr>
        <p:sp>
          <p:nvSpPr>
            <p:cNvPr id="35262" name="Line 44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63" name="Line 44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64" name="Line 44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449"/>
          <p:cNvGrpSpPr>
            <a:grpSpLocks/>
          </p:cNvGrpSpPr>
          <p:nvPr/>
        </p:nvGrpSpPr>
        <p:grpSpPr bwMode="auto">
          <a:xfrm flipV="1">
            <a:off x="5888038" y="3571875"/>
            <a:ext cx="171450" cy="58738"/>
            <a:chOff x="2848" y="848"/>
            <a:chExt cx="140" cy="98"/>
          </a:xfrm>
        </p:grpSpPr>
        <p:sp>
          <p:nvSpPr>
            <p:cNvPr id="35266" name="Line 45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67" name="Line 45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68" name="Line 45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269" name="Line 453"/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270" name="Line 454"/>
          <p:cNvSpPr>
            <a:spLocks noChangeShapeType="1"/>
          </p:cNvSpPr>
          <p:nvPr/>
        </p:nvSpPr>
        <p:spPr bwMode="auto">
          <a:xfrm>
            <a:off x="7129463" y="3716338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271" name="Line 455"/>
          <p:cNvSpPr>
            <a:spLocks noChangeShapeType="1"/>
          </p:cNvSpPr>
          <p:nvPr/>
        </p:nvSpPr>
        <p:spPr bwMode="auto">
          <a:xfrm>
            <a:off x="7226300" y="3636963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272" name="Line 456"/>
          <p:cNvSpPr>
            <a:spLocks noChangeShapeType="1"/>
          </p:cNvSpPr>
          <p:nvPr/>
        </p:nvSpPr>
        <p:spPr bwMode="auto">
          <a:xfrm flipV="1">
            <a:off x="7462838" y="3722688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273" name="Line 457"/>
          <p:cNvSpPr>
            <a:spLocks noChangeShapeType="1"/>
          </p:cNvSpPr>
          <p:nvPr/>
        </p:nvSpPr>
        <p:spPr bwMode="auto">
          <a:xfrm>
            <a:off x="6161088" y="3643313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274" name="Line 458"/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275" name="Line 459"/>
          <p:cNvSpPr>
            <a:spLocks noChangeShapeType="1"/>
          </p:cNvSpPr>
          <p:nvPr/>
        </p:nvSpPr>
        <p:spPr bwMode="auto">
          <a:xfrm>
            <a:off x="6022975" y="2319338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276" name="Freeform 460"/>
          <p:cNvSpPr>
            <a:spLocks/>
          </p:cNvSpPr>
          <p:nvPr/>
        </p:nvSpPr>
        <p:spPr bwMode="auto">
          <a:xfrm>
            <a:off x="5343525" y="4325938"/>
            <a:ext cx="2979738" cy="1455737"/>
          </a:xfrm>
          <a:custGeom>
            <a:avLst/>
            <a:gdLst/>
            <a:ahLst/>
            <a:cxnLst>
              <a:cxn ang="0">
                <a:pos x="889" y="23"/>
              </a:cxn>
              <a:cxn ang="0">
                <a:pos x="692" y="109"/>
              </a:cxn>
              <a:cxn ang="0">
                <a:pos x="415" y="91"/>
              </a:cxn>
              <a:cxn ang="0">
                <a:pos x="112" y="170"/>
              </a:cxn>
              <a:cxn ang="0">
                <a:pos x="50" y="353"/>
              </a:cxn>
              <a:cxn ang="0">
                <a:pos x="14" y="528"/>
              </a:cxn>
              <a:cxn ang="0">
                <a:pos x="139" y="650"/>
              </a:cxn>
              <a:cxn ang="0">
                <a:pos x="505" y="781"/>
              </a:cxn>
              <a:cxn ang="0">
                <a:pos x="933" y="886"/>
              </a:cxn>
              <a:cxn ang="0">
                <a:pos x="1370" y="901"/>
              </a:cxn>
              <a:cxn ang="0">
                <a:pos x="1676" y="793"/>
              </a:cxn>
              <a:cxn ang="0">
                <a:pos x="1860" y="624"/>
              </a:cxn>
              <a:cxn ang="0">
                <a:pos x="1776" y="219"/>
              </a:cxn>
              <a:cxn ang="0">
                <a:pos x="1503" y="100"/>
              </a:cxn>
              <a:cxn ang="0">
                <a:pos x="1200" y="13"/>
              </a:cxn>
              <a:cxn ang="0">
                <a:pos x="889" y="23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277" name="Line 461"/>
          <p:cNvSpPr>
            <a:spLocks noChangeShapeType="1"/>
          </p:cNvSpPr>
          <p:nvPr/>
        </p:nvSpPr>
        <p:spPr bwMode="auto">
          <a:xfrm rot="-5400000">
            <a:off x="7578725" y="5062538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78" name="Line 462"/>
          <p:cNvSpPr>
            <a:spLocks noChangeShapeType="1"/>
          </p:cNvSpPr>
          <p:nvPr/>
        </p:nvSpPr>
        <p:spPr bwMode="auto">
          <a:xfrm rot="5400000" flipV="1">
            <a:off x="7724775" y="5343525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79" name="Line 463"/>
          <p:cNvSpPr>
            <a:spLocks noChangeShapeType="1"/>
          </p:cNvSpPr>
          <p:nvPr/>
        </p:nvSpPr>
        <p:spPr bwMode="auto">
          <a:xfrm rot="-5400000">
            <a:off x="7910513" y="5019675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" name="Group 464"/>
          <p:cNvGrpSpPr>
            <a:grpSpLocks/>
          </p:cNvGrpSpPr>
          <p:nvPr/>
        </p:nvGrpSpPr>
        <p:grpSpPr bwMode="auto">
          <a:xfrm>
            <a:off x="7489825" y="4729163"/>
            <a:ext cx="501650" cy="234950"/>
            <a:chOff x="4701" y="2996"/>
            <a:chExt cx="316" cy="148"/>
          </a:xfrm>
        </p:grpSpPr>
        <p:sp>
          <p:nvSpPr>
            <p:cNvPr id="35281" name="Oval 465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82" name="Line 466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83" name="Line 467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84" name="Rectangle 468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285" name="Oval 469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470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5287" name="Line 47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288" name="Line 47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289" name="Line 47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" name="Group 474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5291" name="Line 4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292" name="Line 4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293" name="Line 4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8" name="Group 478"/>
          <p:cNvGrpSpPr>
            <a:grpSpLocks/>
          </p:cNvGrpSpPr>
          <p:nvPr/>
        </p:nvGrpSpPr>
        <p:grpSpPr bwMode="auto">
          <a:xfrm>
            <a:off x="6673850" y="4452938"/>
            <a:ext cx="501650" cy="234950"/>
            <a:chOff x="3600" y="219"/>
            <a:chExt cx="360" cy="175"/>
          </a:xfrm>
        </p:grpSpPr>
        <p:sp>
          <p:nvSpPr>
            <p:cNvPr id="35295" name="Oval 47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96" name="Line 48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97" name="Line 48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98" name="Rectangle 48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299" name="Oval 48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48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5301" name="Line 48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02" name="Line 48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03" name="Line 48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" name="Group 48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5305" name="Line 4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06" name="Line 4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07" name="Line 4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" name="Group 492"/>
          <p:cNvGrpSpPr>
            <a:grpSpLocks/>
          </p:cNvGrpSpPr>
          <p:nvPr/>
        </p:nvGrpSpPr>
        <p:grpSpPr bwMode="auto">
          <a:xfrm>
            <a:off x="6008688" y="4757738"/>
            <a:ext cx="501650" cy="234950"/>
            <a:chOff x="3600" y="219"/>
            <a:chExt cx="360" cy="175"/>
          </a:xfrm>
        </p:grpSpPr>
        <p:sp>
          <p:nvSpPr>
            <p:cNvPr id="35309" name="Oval 49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10" name="Line 49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11" name="Line 49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12" name="Rectangle 49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313" name="Oval 49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334" name="Group 49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5315" name="Line 4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16" name="Line 5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17" name="Line 5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335" name="Group 50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5319" name="Line 50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20" name="Line 50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21" name="Line 50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5322" name="Line 506"/>
          <p:cNvSpPr>
            <a:spLocks noChangeShapeType="1"/>
          </p:cNvSpPr>
          <p:nvPr/>
        </p:nvSpPr>
        <p:spPr bwMode="auto">
          <a:xfrm>
            <a:off x="7123113" y="4664075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23" name="Line 507"/>
          <p:cNvSpPr>
            <a:spLocks noChangeShapeType="1"/>
          </p:cNvSpPr>
          <p:nvPr/>
        </p:nvSpPr>
        <p:spPr bwMode="auto">
          <a:xfrm flipV="1">
            <a:off x="6470650" y="4676775"/>
            <a:ext cx="277813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24" name="Line 508"/>
          <p:cNvSpPr>
            <a:spLocks noChangeShapeType="1"/>
          </p:cNvSpPr>
          <p:nvPr/>
        </p:nvSpPr>
        <p:spPr bwMode="auto">
          <a:xfrm flipV="1">
            <a:off x="6513513" y="4879975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25" name="Line 509"/>
          <p:cNvSpPr>
            <a:spLocks noChangeShapeType="1"/>
          </p:cNvSpPr>
          <p:nvPr/>
        </p:nvSpPr>
        <p:spPr bwMode="auto">
          <a:xfrm flipH="1">
            <a:off x="5808663" y="4625975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26" name="Line 510"/>
          <p:cNvSpPr>
            <a:spLocks noChangeShapeType="1"/>
          </p:cNvSpPr>
          <p:nvPr/>
        </p:nvSpPr>
        <p:spPr bwMode="auto">
          <a:xfrm>
            <a:off x="5834063" y="4676775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27" name="Line 511"/>
          <p:cNvSpPr>
            <a:spLocks noChangeShapeType="1"/>
          </p:cNvSpPr>
          <p:nvPr/>
        </p:nvSpPr>
        <p:spPr bwMode="auto">
          <a:xfrm>
            <a:off x="5694363" y="5013325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28" name="Line 512"/>
          <p:cNvSpPr>
            <a:spLocks noChangeShapeType="1"/>
          </p:cNvSpPr>
          <p:nvPr/>
        </p:nvSpPr>
        <p:spPr bwMode="auto">
          <a:xfrm>
            <a:off x="5946775" y="5092700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29" name="Line 513"/>
          <p:cNvSpPr>
            <a:spLocks noChangeShapeType="1"/>
          </p:cNvSpPr>
          <p:nvPr/>
        </p:nvSpPr>
        <p:spPr bwMode="auto">
          <a:xfrm flipH="1">
            <a:off x="6186488" y="5000625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30" name="Line 514"/>
          <p:cNvSpPr>
            <a:spLocks noChangeShapeType="1"/>
          </p:cNvSpPr>
          <p:nvPr/>
        </p:nvSpPr>
        <p:spPr bwMode="auto">
          <a:xfrm>
            <a:off x="5999163" y="5089525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31" name="Line 515"/>
          <p:cNvSpPr>
            <a:spLocks noChangeShapeType="1"/>
          </p:cNvSpPr>
          <p:nvPr/>
        </p:nvSpPr>
        <p:spPr bwMode="auto">
          <a:xfrm flipH="1" flipV="1">
            <a:off x="6396038" y="5097463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32" name="Line 516"/>
          <p:cNvSpPr>
            <a:spLocks noChangeShapeType="1"/>
          </p:cNvSpPr>
          <p:nvPr/>
        </p:nvSpPr>
        <p:spPr bwMode="auto">
          <a:xfrm>
            <a:off x="6477000" y="4956175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33" name="Line 517"/>
          <p:cNvSpPr>
            <a:spLocks noChangeShapeType="1"/>
          </p:cNvSpPr>
          <p:nvPr/>
        </p:nvSpPr>
        <p:spPr bwMode="auto">
          <a:xfrm>
            <a:off x="5926138" y="4891088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5340" name="Group 518"/>
          <p:cNvGrpSpPr>
            <a:grpSpLocks/>
          </p:cNvGrpSpPr>
          <p:nvPr/>
        </p:nvGrpSpPr>
        <p:grpSpPr bwMode="auto">
          <a:xfrm>
            <a:off x="5111750" y="1651000"/>
            <a:ext cx="3021013" cy="3981450"/>
            <a:chOff x="-1203" y="1352"/>
            <a:chExt cx="1903" cy="2508"/>
          </a:xfrm>
        </p:grpSpPr>
        <p:grpSp>
          <p:nvGrpSpPr>
            <p:cNvPr id="35343" name="Group 519"/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35336" name="Picture 520" descr="lgv_fqmg[1]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</p:spPr>
          </p:pic>
          <p:sp>
            <p:nvSpPr>
              <p:cNvPr id="35337" name="Line 521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8" name="Line 522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5339" name="Picture 523" descr="imgyjavg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</p:spPr>
        </p:pic>
        <p:grpSp>
          <p:nvGrpSpPr>
            <p:cNvPr id="35347" name="Group 524"/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35341" name="Object 52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0893" name="Clip" r:id="rId4" imgW="819000" imgH="847800" progId="">
                      <p:embed/>
                    </p:oleObj>
                  </mc:Choice>
                  <mc:Fallback>
                    <p:oleObj name="Clip" r:id="rId4" imgW="819000" imgH="847800" progId="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342" name="Object 52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0894" name="Clip" r:id="rId6" imgW="1266840" imgH="1200240" progId="">
                      <p:embed/>
                    </p:oleObj>
                  </mc:Choice>
                  <mc:Fallback>
                    <p:oleObj name="Clip" r:id="rId6" imgW="1266840" imgH="1200240" progId="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360" name="Group 527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35344" name="Object 52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0891" name="Clip" r:id="rId8" imgW="819000" imgH="847800" progId="">
                      <p:embed/>
                    </p:oleObj>
                  </mc:Choice>
                  <mc:Fallback>
                    <p:oleObj name="Clip" r:id="rId8" imgW="819000" imgH="847800" progId="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345" name="Object 52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0892" name="Clip" r:id="rId9" imgW="1266840" imgH="1200240" progId="">
                      <p:embed/>
                    </p:oleObj>
                  </mc:Choice>
                  <mc:Fallback>
                    <p:oleObj name="Clip" r:id="rId9" imgW="1266840" imgH="1200240" progId="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5346" name="Object 530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882" name="Clip" r:id="rId10" imgW="1305000" imgH="1085760" progId="">
                    <p:embed/>
                  </p:oleObj>
                </mc:Choice>
                <mc:Fallback>
                  <p:oleObj name="Clip" r:id="rId10" imgW="1305000" imgH="108576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363" name="Group 531"/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35348" name="AutoShape 53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49" name="Rectangle 53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50" name="Rectangle 53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51" name="AutoShape 53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52" name="Line 53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53" name="Line 53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54" name="Rectangle 53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55" name="Rectangle 53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35356" name="Object 540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883" name="Clip" r:id="rId12" imgW="1305000" imgH="1085760" progId="">
                    <p:embed/>
                  </p:oleObj>
                </mc:Choice>
                <mc:Fallback>
                  <p:oleObj name="Clip" r:id="rId12" imgW="1305000" imgH="108576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357" name="Object 541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884" name="Clip" r:id="rId13" imgW="1305000" imgH="1085760" progId="">
                    <p:embed/>
                  </p:oleObj>
                </mc:Choice>
                <mc:Fallback>
                  <p:oleObj name="Clip" r:id="rId13" imgW="1305000" imgH="108576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358" name="Object 542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885" name="Clip" r:id="rId14" imgW="1305000" imgH="1085760" progId="">
                    <p:embed/>
                  </p:oleObj>
                </mc:Choice>
                <mc:Fallback>
                  <p:oleObj name="Clip" r:id="rId14" imgW="1305000" imgH="108576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359" name="Object 543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886" name="Clip" r:id="rId15" imgW="1305000" imgH="1085760" progId="">
                    <p:embed/>
                  </p:oleObj>
                </mc:Choice>
                <mc:Fallback>
                  <p:oleObj name="Clip" r:id="rId15" imgW="1305000" imgH="1085760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366" name="Group 544"/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35361" name="Object 54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0889" name="Clip" r:id="rId16" imgW="819000" imgH="847800" progId="">
                      <p:embed/>
                    </p:oleObj>
                  </mc:Choice>
                  <mc:Fallback>
                    <p:oleObj name="Clip" r:id="rId16" imgW="819000" imgH="847800" progId="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362" name="Object 54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0890" name="Clip" r:id="rId17" imgW="1266840" imgH="1200240" progId="">
                      <p:embed/>
                    </p:oleObj>
                  </mc:Choice>
                  <mc:Fallback>
                    <p:oleObj name="Clip" r:id="rId17" imgW="1266840" imgH="1200240" progId="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386" name="Group 547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35364" name="Object 54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0887" name="Clip" r:id="rId18" imgW="819000" imgH="847800" progId="">
                      <p:embed/>
                    </p:oleObj>
                  </mc:Choice>
                  <mc:Fallback>
                    <p:oleObj name="Clip" r:id="rId18" imgW="819000" imgH="847800" progId="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365" name="Object 54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0888" name="Clip" r:id="rId19" imgW="1266840" imgH="1200240" progId="">
                      <p:embed/>
                    </p:oleObj>
                  </mc:Choice>
                  <mc:Fallback>
                    <p:oleObj name="Clip" r:id="rId19" imgW="1266840" imgH="1200240" progId="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392" name="Group 550"/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35367" name="AutoShape 55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68" name="Rectangle 55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69" name="Rectangle 55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70" name="AutoShape 55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71" name="Line 55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72" name="Line 55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73" name="Rectangle 55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74" name="Rectangle 55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5375" name="Line 559"/>
          <p:cNvSpPr>
            <a:spLocks noChangeShapeType="1"/>
          </p:cNvSpPr>
          <p:nvPr/>
        </p:nvSpPr>
        <p:spPr bwMode="auto">
          <a:xfrm flipH="1">
            <a:off x="6015038" y="3413125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76" name="Line 560"/>
          <p:cNvSpPr>
            <a:spLocks noChangeShapeType="1"/>
          </p:cNvSpPr>
          <p:nvPr/>
        </p:nvSpPr>
        <p:spPr bwMode="auto">
          <a:xfrm flipV="1">
            <a:off x="7312025" y="2395538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77" name="Line 561"/>
          <p:cNvSpPr>
            <a:spLocks noChangeShapeType="1"/>
          </p:cNvSpPr>
          <p:nvPr/>
        </p:nvSpPr>
        <p:spPr bwMode="auto">
          <a:xfrm>
            <a:off x="7138988" y="2568575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78" name="Line 562"/>
          <p:cNvSpPr>
            <a:spLocks noChangeShapeType="1"/>
          </p:cNvSpPr>
          <p:nvPr/>
        </p:nvSpPr>
        <p:spPr bwMode="auto">
          <a:xfrm flipV="1">
            <a:off x="7310438" y="2465388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79" name="Line 563"/>
          <p:cNvSpPr>
            <a:spLocks noChangeShapeType="1"/>
          </p:cNvSpPr>
          <p:nvPr/>
        </p:nvSpPr>
        <p:spPr bwMode="auto">
          <a:xfrm>
            <a:off x="7675563" y="2463800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80" name="Line 564"/>
          <p:cNvSpPr>
            <a:spLocks noChangeShapeType="1"/>
          </p:cNvSpPr>
          <p:nvPr/>
        </p:nvSpPr>
        <p:spPr bwMode="auto">
          <a:xfrm>
            <a:off x="7329488" y="2770188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81" name="Line 565"/>
          <p:cNvSpPr>
            <a:spLocks noChangeShapeType="1"/>
          </p:cNvSpPr>
          <p:nvPr/>
        </p:nvSpPr>
        <p:spPr bwMode="auto">
          <a:xfrm flipV="1">
            <a:off x="5624513" y="3636963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82" name="Line 566"/>
          <p:cNvSpPr>
            <a:spLocks noChangeShapeType="1"/>
          </p:cNvSpPr>
          <p:nvPr/>
        </p:nvSpPr>
        <p:spPr bwMode="auto">
          <a:xfrm flipV="1">
            <a:off x="7743825" y="2163763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83" name="Line 567"/>
          <p:cNvSpPr>
            <a:spLocks noChangeShapeType="1"/>
          </p:cNvSpPr>
          <p:nvPr/>
        </p:nvSpPr>
        <p:spPr bwMode="auto">
          <a:xfrm>
            <a:off x="7883525" y="2760663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84" name="Line 568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85" name="Line 569"/>
          <p:cNvSpPr>
            <a:spLocks noChangeShapeType="1"/>
          </p:cNvSpPr>
          <p:nvPr/>
        </p:nvSpPr>
        <p:spPr bwMode="auto">
          <a:xfrm flipH="1">
            <a:off x="7620000" y="2836863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5396" name="Group 570"/>
          <p:cNvGrpSpPr>
            <a:grpSpLocks/>
          </p:cNvGrpSpPr>
          <p:nvPr/>
        </p:nvGrpSpPr>
        <p:grpSpPr bwMode="auto">
          <a:xfrm>
            <a:off x="6672263" y="4454525"/>
            <a:ext cx="501650" cy="234950"/>
            <a:chOff x="4701" y="2996"/>
            <a:chExt cx="316" cy="148"/>
          </a:xfrm>
        </p:grpSpPr>
        <p:sp>
          <p:nvSpPr>
            <p:cNvPr id="35387" name="Oval 571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88" name="Line 572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89" name="Line 573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90" name="Rectangle 574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391" name="Oval 575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400" name="Group 576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5393" name="Line 5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94" name="Line 5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95" name="Line 5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406" name="Group 580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5397" name="Line 5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98" name="Line 5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99" name="Line 5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5410" name="Group 584"/>
          <p:cNvGrpSpPr>
            <a:grpSpLocks/>
          </p:cNvGrpSpPr>
          <p:nvPr/>
        </p:nvGrpSpPr>
        <p:grpSpPr bwMode="auto">
          <a:xfrm>
            <a:off x="6007100" y="4756150"/>
            <a:ext cx="501650" cy="234950"/>
            <a:chOff x="4701" y="2996"/>
            <a:chExt cx="316" cy="148"/>
          </a:xfrm>
        </p:grpSpPr>
        <p:sp>
          <p:nvSpPr>
            <p:cNvPr id="35401" name="Oval 585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02" name="Line 586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03" name="Line 587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04" name="Rectangle 588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405" name="Oval 589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414" name="Group 590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5407" name="Line 5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08" name="Line 5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09" name="Line 5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433" name="Group 594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5411" name="Line 5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12" name="Line 5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13" name="Line 5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5452" name="Group 598"/>
          <p:cNvGrpSpPr>
            <a:grpSpLocks/>
          </p:cNvGrpSpPr>
          <p:nvPr/>
        </p:nvGrpSpPr>
        <p:grpSpPr bwMode="auto">
          <a:xfrm>
            <a:off x="6837363" y="4941888"/>
            <a:ext cx="290512" cy="404812"/>
            <a:chOff x="4290" y="3130"/>
            <a:chExt cx="183" cy="255"/>
          </a:xfrm>
        </p:grpSpPr>
        <p:pic>
          <p:nvPicPr>
            <p:cNvPr id="35415" name="Picture 599" descr="31u_bnrz[1]"/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</p:spPr>
        </p:pic>
        <p:sp>
          <p:nvSpPr>
            <p:cNvPr id="35416" name="Freeform 600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/>
              <a:ahLst/>
              <a:cxnLst>
                <a:cxn ang="0">
                  <a:pos x="70" y="29"/>
                </a:cxn>
                <a:cxn ang="0">
                  <a:pos x="55" y="39"/>
                </a:cxn>
                <a:cxn ang="0">
                  <a:pos x="42" y="50"/>
                </a:cxn>
                <a:cxn ang="0">
                  <a:pos x="30" y="63"/>
                </a:cxn>
                <a:cxn ang="0">
                  <a:pos x="20" y="77"/>
                </a:cxn>
                <a:cxn ang="0">
                  <a:pos x="12" y="91"/>
                </a:cxn>
                <a:cxn ang="0">
                  <a:pos x="6" y="108"/>
                </a:cxn>
                <a:cxn ang="0">
                  <a:pos x="2" y="125"/>
                </a:cxn>
                <a:cxn ang="0">
                  <a:pos x="0" y="142"/>
                </a:cxn>
                <a:cxn ang="0">
                  <a:pos x="2" y="166"/>
                </a:cxn>
                <a:cxn ang="0">
                  <a:pos x="12" y="186"/>
                </a:cxn>
                <a:cxn ang="0">
                  <a:pos x="26" y="203"/>
                </a:cxn>
                <a:cxn ang="0">
                  <a:pos x="45" y="216"/>
                </a:cxn>
                <a:cxn ang="0">
                  <a:pos x="66" y="226"/>
                </a:cxn>
                <a:cxn ang="0">
                  <a:pos x="88" y="230"/>
                </a:cxn>
                <a:cxn ang="0">
                  <a:pos x="111" y="232"/>
                </a:cxn>
                <a:cxn ang="0">
                  <a:pos x="134" y="228"/>
                </a:cxn>
                <a:cxn ang="0">
                  <a:pos x="138" y="228"/>
                </a:cxn>
                <a:cxn ang="0">
                  <a:pos x="143" y="226"/>
                </a:cxn>
                <a:cxn ang="0">
                  <a:pos x="147" y="222"/>
                </a:cxn>
                <a:cxn ang="0">
                  <a:pos x="148" y="218"/>
                </a:cxn>
                <a:cxn ang="0">
                  <a:pos x="145" y="212"/>
                </a:cxn>
                <a:cxn ang="0">
                  <a:pos x="141" y="207"/>
                </a:cxn>
                <a:cxn ang="0">
                  <a:pos x="135" y="203"/>
                </a:cxn>
                <a:cxn ang="0">
                  <a:pos x="129" y="201"/>
                </a:cxn>
                <a:cxn ang="0">
                  <a:pos x="117" y="197"/>
                </a:cxn>
                <a:cxn ang="0">
                  <a:pos x="105" y="195"/>
                </a:cxn>
                <a:cxn ang="0">
                  <a:pos x="94" y="193"/>
                </a:cxn>
                <a:cxn ang="0">
                  <a:pos x="83" y="190"/>
                </a:cxn>
                <a:cxn ang="0">
                  <a:pos x="73" y="187"/>
                </a:cxn>
                <a:cxn ang="0">
                  <a:pos x="62" y="182"/>
                </a:cxn>
                <a:cxn ang="0">
                  <a:pos x="53" y="176"/>
                </a:cxn>
                <a:cxn ang="0">
                  <a:pos x="43" y="167"/>
                </a:cxn>
                <a:cxn ang="0">
                  <a:pos x="40" y="128"/>
                </a:cxn>
                <a:cxn ang="0">
                  <a:pos x="49" y="96"/>
                </a:cxn>
                <a:cxn ang="0">
                  <a:pos x="68" y="71"/>
                </a:cxn>
                <a:cxn ang="0">
                  <a:pos x="94" y="50"/>
                </a:cxn>
                <a:cxn ang="0">
                  <a:pos x="122" y="34"/>
                </a:cxn>
                <a:cxn ang="0">
                  <a:pos x="151" y="21"/>
                </a:cxn>
                <a:cxn ang="0">
                  <a:pos x="178" y="12"/>
                </a:cxn>
                <a:cxn ang="0">
                  <a:pos x="199" y="4"/>
                </a:cxn>
                <a:cxn ang="0">
                  <a:pos x="186" y="1"/>
                </a:cxn>
                <a:cxn ang="0">
                  <a:pos x="172" y="0"/>
                </a:cxn>
                <a:cxn ang="0">
                  <a:pos x="156" y="2"/>
                </a:cxn>
                <a:cxn ang="0">
                  <a:pos x="138" y="4"/>
                </a:cxn>
                <a:cxn ang="0">
                  <a:pos x="121" y="10"/>
                </a:cxn>
                <a:cxn ang="0">
                  <a:pos x="103" y="16"/>
                </a:cxn>
                <a:cxn ang="0">
                  <a:pos x="86" y="23"/>
                </a:cxn>
                <a:cxn ang="0">
                  <a:pos x="70" y="29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17" name="Freeform 601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/>
              <a:ahLst/>
              <a:cxnLst>
                <a:cxn ang="0">
                  <a:pos x="108" y="59"/>
                </a:cxn>
                <a:cxn ang="0">
                  <a:pos x="113" y="77"/>
                </a:cxn>
                <a:cxn ang="0">
                  <a:pos x="111" y="94"/>
                </a:cxn>
                <a:cxn ang="0">
                  <a:pos x="103" y="108"/>
                </a:cxn>
                <a:cxn ang="0">
                  <a:pos x="91" y="121"/>
                </a:cxn>
                <a:cxn ang="0">
                  <a:pos x="77" y="132"/>
                </a:cxn>
                <a:cxn ang="0">
                  <a:pos x="61" y="144"/>
                </a:cxn>
                <a:cxn ang="0">
                  <a:pos x="45" y="154"/>
                </a:cxn>
                <a:cxn ang="0">
                  <a:pos x="30" y="164"/>
                </a:cxn>
                <a:cxn ang="0">
                  <a:pos x="28" y="168"/>
                </a:cxn>
                <a:cxn ang="0">
                  <a:pos x="27" y="170"/>
                </a:cxn>
                <a:cxn ang="0">
                  <a:pos x="27" y="174"/>
                </a:cxn>
                <a:cxn ang="0">
                  <a:pos x="28" y="177"/>
                </a:cxn>
                <a:cxn ang="0">
                  <a:pos x="32" y="179"/>
                </a:cxn>
                <a:cxn ang="0">
                  <a:pos x="35" y="180"/>
                </a:cxn>
                <a:cxn ang="0">
                  <a:pos x="37" y="180"/>
                </a:cxn>
                <a:cxn ang="0">
                  <a:pos x="41" y="179"/>
                </a:cxn>
                <a:cxn ang="0">
                  <a:pos x="60" y="169"/>
                </a:cxn>
                <a:cxn ang="0">
                  <a:pos x="77" y="158"/>
                </a:cxn>
                <a:cxn ang="0">
                  <a:pos x="94" y="145"/>
                </a:cxn>
                <a:cxn ang="0">
                  <a:pos x="109" y="130"/>
                </a:cxn>
                <a:cxn ang="0">
                  <a:pos x="120" y="114"/>
                </a:cxn>
                <a:cxn ang="0">
                  <a:pos x="127" y="95"/>
                </a:cxn>
                <a:cxn ang="0">
                  <a:pos x="128" y="76"/>
                </a:cxn>
                <a:cxn ang="0">
                  <a:pos x="123" y="55"/>
                </a:cxn>
                <a:cxn ang="0">
                  <a:pos x="113" y="39"/>
                </a:cxn>
                <a:cxn ang="0">
                  <a:pos x="97" y="25"/>
                </a:cxn>
                <a:cxn ang="0">
                  <a:pos x="79" y="15"/>
                </a:cxn>
                <a:cxn ang="0">
                  <a:pos x="57" y="7"/>
                </a:cxn>
                <a:cxn ang="0">
                  <a:pos x="36" y="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14" y="9"/>
                </a:cxn>
                <a:cxn ang="0">
                  <a:pos x="29" y="14"/>
                </a:cxn>
                <a:cxn ang="0">
                  <a:pos x="46" y="19"/>
                </a:cxn>
                <a:cxn ang="0">
                  <a:pos x="61" y="23"/>
                </a:cxn>
                <a:cxn ang="0">
                  <a:pos x="76" y="29"/>
                </a:cxn>
                <a:cxn ang="0">
                  <a:pos x="89" y="37"/>
                </a:cxn>
                <a:cxn ang="0">
                  <a:pos x="100" y="46"/>
                </a:cxn>
                <a:cxn ang="0">
                  <a:pos x="108" y="59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18" name="Freeform 602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/>
              <a:ahLst/>
              <a:cxnLst>
                <a:cxn ang="0">
                  <a:pos x="100" y="70"/>
                </a:cxn>
                <a:cxn ang="0">
                  <a:pos x="53" y="115"/>
                </a:cxn>
                <a:cxn ang="0">
                  <a:pos x="17" y="166"/>
                </a:cxn>
                <a:cxn ang="0">
                  <a:pos x="0" y="226"/>
                </a:cxn>
                <a:cxn ang="0">
                  <a:pos x="3" y="266"/>
                </a:cxn>
                <a:cxn ang="0">
                  <a:pos x="9" y="282"/>
                </a:cxn>
                <a:cxn ang="0">
                  <a:pos x="19" y="297"/>
                </a:cxn>
                <a:cxn ang="0">
                  <a:pos x="32" y="310"/>
                </a:cxn>
                <a:cxn ang="0">
                  <a:pos x="56" y="324"/>
                </a:cxn>
                <a:cxn ang="0">
                  <a:pos x="86" y="338"/>
                </a:cxn>
                <a:cxn ang="0">
                  <a:pos x="119" y="350"/>
                </a:cxn>
                <a:cxn ang="0">
                  <a:pos x="152" y="359"/>
                </a:cxn>
                <a:cxn ang="0">
                  <a:pos x="186" y="366"/>
                </a:cxn>
                <a:cxn ang="0">
                  <a:pos x="220" y="371"/>
                </a:cxn>
                <a:cxn ang="0">
                  <a:pos x="254" y="374"/>
                </a:cxn>
                <a:cxn ang="0">
                  <a:pos x="289" y="376"/>
                </a:cxn>
                <a:cxn ang="0">
                  <a:pos x="311" y="378"/>
                </a:cxn>
                <a:cxn ang="0">
                  <a:pos x="320" y="371"/>
                </a:cxn>
                <a:cxn ang="0">
                  <a:pos x="322" y="360"/>
                </a:cxn>
                <a:cxn ang="0">
                  <a:pos x="315" y="352"/>
                </a:cxn>
                <a:cxn ang="0">
                  <a:pos x="294" y="347"/>
                </a:cxn>
                <a:cxn ang="0">
                  <a:pos x="263" y="341"/>
                </a:cxn>
                <a:cxn ang="0">
                  <a:pos x="232" y="336"/>
                </a:cxn>
                <a:cxn ang="0">
                  <a:pos x="200" y="332"/>
                </a:cxn>
                <a:cxn ang="0">
                  <a:pos x="170" y="326"/>
                </a:cxn>
                <a:cxn ang="0">
                  <a:pos x="139" y="318"/>
                </a:cxn>
                <a:cxn ang="0">
                  <a:pos x="110" y="309"/>
                </a:cxn>
                <a:cxn ang="0">
                  <a:pos x="80" y="297"/>
                </a:cxn>
                <a:cxn ang="0">
                  <a:pos x="55" y="281"/>
                </a:cxn>
                <a:cxn ang="0">
                  <a:pos x="38" y="259"/>
                </a:cxn>
                <a:cxn ang="0">
                  <a:pos x="34" y="232"/>
                </a:cxn>
                <a:cxn ang="0">
                  <a:pos x="38" y="200"/>
                </a:cxn>
                <a:cxn ang="0">
                  <a:pos x="51" y="170"/>
                </a:cxn>
                <a:cxn ang="0">
                  <a:pos x="71" y="137"/>
                </a:cxn>
                <a:cxn ang="0">
                  <a:pos x="94" y="110"/>
                </a:cxn>
                <a:cxn ang="0">
                  <a:pos x="123" y="82"/>
                </a:cxn>
                <a:cxn ang="0">
                  <a:pos x="153" y="57"/>
                </a:cxn>
                <a:cxn ang="0">
                  <a:pos x="195" y="38"/>
                </a:cxn>
                <a:cxn ang="0">
                  <a:pos x="238" y="20"/>
                </a:cxn>
                <a:cxn ang="0">
                  <a:pos x="264" y="7"/>
                </a:cxn>
                <a:cxn ang="0">
                  <a:pos x="256" y="0"/>
                </a:cxn>
                <a:cxn ang="0">
                  <a:pos x="221" y="4"/>
                </a:cxn>
                <a:cxn ang="0">
                  <a:pos x="180" y="18"/>
                </a:cxn>
                <a:cxn ang="0">
                  <a:pos x="141" y="38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19" name="Freeform 603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/>
              <a:ahLst/>
              <a:cxnLst>
                <a:cxn ang="0">
                  <a:pos x="235" y="77"/>
                </a:cxn>
                <a:cxn ang="0">
                  <a:pos x="248" y="91"/>
                </a:cxn>
                <a:cxn ang="0">
                  <a:pos x="256" y="107"/>
                </a:cxn>
                <a:cxn ang="0">
                  <a:pos x="259" y="124"/>
                </a:cxn>
                <a:cxn ang="0">
                  <a:pos x="259" y="142"/>
                </a:cxn>
                <a:cxn ang="0">
                  <a:pos x="257" y="157"/>
                </a:cxn>
                <a:cxn ang="0">
                  <a:pos x="252" y="170"/>
                </a:cxn>
                <a:cxn ang="0">
                  <a:pos x="244" y="183"/>
                </a:cxn>
                <a:cxn ang="0">
                  <a:pos x="236" y="193"/>
                </a:cxn>
                <a:cxn ang="0">
                  <a:pos x="225" y="204"/>
                </a:cxn>
                <a:cxn ang="0">
                  <a:pos x="215" y="214"/>
                </a:cxn>
                <a:cxn ang="0">
                  <a:pos x="204" y="224"/>
                </a:cxn>
                <a:cxn ang="0">
                  <a:pos x="194" y="234"/>
                </a:cxn>
                <a:cxn ang="0">
                  <a:pos x="191" y="238"/>
                </a:cxn>
                <a:cxn ang="0">
                  <a:pos x="191" y="241"/>
                </a:cxn>
                <a:cxn ang="0">
                  <a:pos x="191" y="245"/>
                </a:cxn>
                <a:cxn ang="0">
                  <a:pos x="194" y="248"/>
                </a:cxn>
                <a:cxn ang="0">
                  <a:pos x="197" y="250"/>
                </a:cxn>
                <a:cxn ang="0">
                  <a:pos x="202" y="252"/>
                </a:cxn>
                <a:cxn ang="0">
                  <a:pos x="205" y="250"/>
                </a:cxn>
                <a:cxn ang="0">
                  <a:pos x="209" y="248"/>
                </a:cxn>
                <a:cxn ang="0">
                  <a:pos x="232" y="233"/>
                </a:cxn>
                <a:cxn ang="0">
                  <a:pos x="252" y="214"/>
                </a:cxn>
                <a:cxn ang="0">
                  <a:pos x="268" y="192"/>
                </a:cxn>
                <a:cxn ang="0">
                  <a:pos x="278" y="167"/>
                </a:cxn>
                <a:cxn ang="0">
                  <a:pos x="283" y="141"/>
                </a:cxn>
                <a:cxn ang="0">
                  <a:pos x="280" y="115"/>
                </a:cxn>
                <a:cxn ang="0">
                  <a:pos x="271" y="91"/>
                </a:cxn>
                <a:cxn ang="0">
                  <a:pos x="252" y="69"/>
                </a:cxn>
                <a:cxn ang="0">
                  <a:pos x="238" y="57"/>
                </a:cxn>
                <a:cxn ang="0">
                  <a:pos x="222" y="48"/>
                </a:cxn>
                <a:cxn ang="0">
                  <a:pos x="204" y="39"/>
                </a:cxn>
                <a:cxn ang="0">
                  <a:pos x="184" y="31"/>
                </a:cxn>
                <a:cxn ang="0">
                  <a:pos x="164" y="23"/>
                </a:cxn>
                <a:cxn ang="0">
                  <a:pos x="144" y="17"/>
                </a:cxn>
                <a:cxn ang="0">
                  <a:pos x="123" y="13"/>
                </a:cxn>
                <a:cxn ang="0">
                  <a:pos x="103" y="8"/>
                </a:cxn>
                <a:cxn ang="0">
                  <a:pos x="83" y="5"/>
                </a:cxn>
                <a:cxn ang="0">
                  <a:pos x="66" y="2"/>
                </a:cxn>
                <a:cxn ang="0">
                  <a:pos x="48" y="0"/>
                </a:cxn>
                <a:cxn ang="0">
                  <a:pos x="34" y="0"/>
                </a:cxn>
                <a:cxn ang="0">
                  <a:pos x="21" y="0"/>
                </a:cxn>
                <a:cxn ang="0">
                  <a:pos x="11" y="0"/>
                </a:cxn>
                <a:cxn ang="0">
                  <a:pos x="4" y="2"/>
                </a:cxn>
                <a:cxn ang="0">
                  <a:pos x="0" y="5"/>
                </a:cxn>
                <a:cxn ang="0">
                  <a:pos x="12" y="7"/>
                </a:cxn>
                <a:cxn ang="0">
                  <a:pos x="24" y="8"/>
                </a:cxn>
                <a:cxn ang="0">
                  <a:pos x="38" y="10"/>
                </a:cxn>
                <a:cxn ang="0">
                  <a:pos x="52" y="13"/>
                </a:cxn>
                <a:cxn ang="0">
                  <a:pos x="66" y="16"/>
                </a:cxn>
                <a:cxn ang="0">
                  <a:pos x="82" y="18"/>
                </a:cxn>
                <a:cxn ang="0">
                  <a:pos x="98" y="22"/>
                </a:cxn>
                <a:cxn ang="0">
                  <a:pos x="114" y="25"/>
                </a:cxn>
                <a:cxn ang="0">
                  <a:pos x="129" y="30"/>
                </a:cxn>
                <a:cxn ang="0">
                  <a:pos x="146" y="34"/>
                </a:cxn>
                <a:cxn ang="0">
                  <a:pos x="162" y="39"/>
                </a:cxn>
                <a:cxn ang="0">
                  <a:pos x="177" y="45"/>
                </a:cxn>
                <a:cxn ang="0">
                  <a:pos x="193" y="52"/>
                </a:cxn>
                <a:cxn ang="0">
                  <a:pos x="208" y="60"/>
                </a:cxn>
                <a:cxn ang="0">
                  <a:pos x="222" y="68"/>
                </a:cxn>
                <a:cxn ang="0">
                  <a:pos x="235" y="77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20" name="Freeform 604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0" y="149"/>
                </a:cxn>
                <a:cxn ang="0">
                  <a:pos x="4" y="168"/>
                </a:cxn>
                <a:cxn ang="0">
                  <a:pos x="12" y="185"/>
                </a:cxn>
                <a:cxn ang="0">
                  <a:pos x="24" y="200"/>
                </a:cxn>
                <a:cxn ang="0">
                  <a:pos x="38" y="213"/>
                </a:cxn>
                <a:cxn ang="0">
                  <a:pos x="55" y="224"/>
                </a:cxn>
                <a:cxn ang="0">
                  <a:pos x="73" y="232"/>
                </a:cxn>
                <a:cxn ang="0">
                  <a:pos x="92" y="237"/>
                </a:cxn>
                <a:cxn ang="0">
                  <a:pos x="98" y="238"/>
                </a:cxn>
                <a:cxn ang="0">
                  <a:pos x="104" y="235"/>
                </a:cxn>
                <a:cxn ang="0">
                  <a:pos x="109" y="232"/>
                </a:cxn>
                <a:cxn ang="0">
                  <a:pos x="111" y="227"/>
                </a:cxn>
                <a:cxn ang="0">
                  <a:pos x="111" y="222"/>
                </a:cxn>
                <a:cxn ang="0">
                  <a:pos x="110" y="216"/>
                </a:cxn>
                <a:cxn ang="0">
                  <a:pos x="106" y="211"/>
                </a:cxn>
                <a:cxn ang="0">
                  <a:pos x="100" y="209"/>
                </a:cxn>
                <a:cxn ang="0">
                  <a:pos x="82" y="202"/>
                </a:cxn>
                <a:cxn ang="0">
                  <a:pos x="64" y="193"/>
                </a:cxn>
                <a:cxn ang="0">
                  <a:pos x="50" y="180"/>
                </a:cxn>
                <a:cxn ang="0">
                  <a:pos x="39" y="167"/>
                </a:cxn>
                <a:cxn ang="0">
                  <a:pos x="32" y="149"/>
                </a:cxn>
                <a:cxn ang="0">
                  <a:pos x="29" y="131"/>
                </a:cxn>
                <a:cxn ang="0">
                  <a:pos x="29" y="111"/>
                </a:cxn>
                <a:cxn ang="0">
                  <a:pos x="35" y="91"/>
                </a:cxn>
                <a:cxn ang="0">
                  <a:pos x="42" y="76"/>
                </a:cxn>
                <a:cxn ang="0">
                  <a:pos x="51" y="62"/>
                </a:cxn>
                <a:cxn ang="0">
                  <a:pos x="62" y="49"/>
                </a:cxn>
                <a:cxn ang="0">
                  <a:pos x="73" y="38"/>
                </a:cxn>
                <a:cxn ang="0">
                  <a:pos x="84" y="28"/>
                </a:cxn>
                <a:cxn ang="0">
                  <a:pos x="96" y="18"/>
                </a:cxn>
                <a:cxn ang="0">
                  <a:pos x="106" y="9"/>
                </a:cxn>
                <a:cxn ang="0">
                  <a:pos x="114" y="1"/>
                </a:cxn>
                <a:cxn ang="0">
                  <a:pos x="106" y="0"/>
                </a:cxn>
                <a:cxn ang="0">
                  <a:pos x="93" y="6"/>
                </a:cxn>
                <a:cxn ang="0">
                  <a:pos x="76" y="18"/>
                </a:cxn>
                <a:cxn ang="0">
                  <a:pos x="56" y="36"/>
                </a:cxn>
                <a:cxn ang="0">
                  <a:pos x="37" y="57"/>
                </a:cxn>
                <a:cxn ang="0">
                  <a:pos x="20" y="80"/>
                </a:cxn>
                <a:cxn ang="0">
                  <a:pos x="7" y="106"/>
                </a:cxn>
                <a:cxn ang="0">
                  <a:pos x="0" y="130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21" name="Freeform 605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/>
              <a:ahLst/>
              <a:cxnLst>
                <a:cxn ang="0">
                  <a:pos x="207" y="124"/>
                </a:cxn>
                <a:cxn ang="0">
                  <a:pos x="219" y="143"/>
                </a:cxn>
                <a:cxn ang="0">
                  <a:pos x="225" y="164"/>
                </a:cxn>
                <a:cxn ang="0">
                  <a:pos x="221" y="187"/>
                </a:cxn>
                <a:cxn ang="0">
                  <a:pos x="208" y="209"/>
                </a:cxn>
                <a:cxn ang="0">
                  <a:pos x="188" y="228"/>
                </a:cxn>
                <a:cxn ang="0">
                  <a:pos x="166" y="246"/>
                </a:cxn>
                <a:cxn ang="0">
                  <a:pos x="143" y="264"/>
                </a:cxn>
                <a:cxn ang="0">
                  <a:pos x="129" y="278"/>
                </a:cxn>
                <a:cxn ang="0">
                  <a:pos x="124" y="287"/>
                </a:cxn>
                <a:cxn ang="0">
                  <a:pos x="120" y="296"/>
                </a:cxn>
                <a:cxn ang="0">
                  <a:pos x="121" y="305"/>
                </a:cxn>
                <a:cxn ang="0">
                  <a:pos x="130" y="310"/>
                </a:cxn>
                <a:cxn ang="0">
                  <a:pos x="139" y="309"/>
                </a:cxn>
                <a:cxn ang="0">
                  <a:pos x="154" y="293"/>
                </a:cxn>
                <a:cxn ang="0">
                  <a:pos x="180" y="269"/>
                </a:cxn>
                <a:cxn ang="0">
                  <a:pos x="207" y="246"/>
                </a:cxn>
                <a:cxn ang="0">
                  <a:pos x="231" y="219"/>
                </a:cxn>
                <a:cxn ang="0">
                  <a:pos x="245" y="187"/>
                </a:cxn>
                <a:cxn ang="0">
                  <a:pos x="242" y="153"/>
                </a:cxn>
                <a:cxn ang="0">
                  <a:pos x="227" y="120"/>
                </a:cxn>
                <a:cxn ang="0">
                  <a:pos x="201" y="94"/>
                </a:cxn>
                <a:cxn ang="0">
                  <a:pos x="177" y="74"/>
                </a:cxn>
                <a:cxn ang="0">
                  <a:pos x="152" y="60"/>
                </a:cxn>
                <a:cxn ang="0">
                  <a:pos x="126" y="43"/>
                </a:cxn>
                <a:cxn ang="0">
                  <a:pos x="98" y="28"/>
                </a:cxn>
                <a:cxn ang="0">
                  <a:pos x="72" y="16"/>
                </a:cxn>
                <a:cxn ang="0">
                  <a:pos x="46" y="7"/>
                </a:cxn>
                <a:cxn ang="0">
                  <a:pos x="24" y="1"/>
                </a:cxn>
                <a:cxn ang="0">
                  <a:pos x="7" y="1"/>
                </a:cxn>
                <a:cxn ang="0">
                  <a:pos x="8" y="6"/>
                </a:cxn>
                <a:cxn ang="0">
                  <a:pos x="28" y="14"/>
                </a:cxn>
                <a:cxn ang="0">
                  <a:pos x="51" y="24"/>
                </a:cxn>
                <a:cxn ang="0">
                  <a:pos x="78" y="37"/>
                </a:cxn>
                <a:cxn ang="0">
                  <a:pos x="106" y="51"/>
                </a:cxn>
                <a:cxn ang="0">
                  <a:pos x="134" y="69"/>
                </a:cxn>
                <a:cxn ang="0">
                  <a:pos x="163" y="87"/>
                </a:cxn>
                <a:cxn ang="0">
                  <a:pos x="187" y="10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22" name="Freeform 606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/>
              <a:ahLst/>
              <a:cxnLst>
                <a:cxn ang="0">
                  <a:pos x="31" y="14"/>
                </a:cxn>
                <a:cxn ang="0">
                  <a:pos x="29" y="8"/>
                </a:cxn>
                <a:cxn ang="0">
                  <a:pos x="25" y="3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0" y="17"/>
                </a:cxn>
                <a:cxn ang="0">
                  <a:pos x="5" y="42"/>
                </a:cxn>
                <a:cxn ang="0">
                  <a:pos x="15" y="71"/>
                </a:cxn>
                <a:cxn ang="0">
                  <a:pos x="27" y="100"/>
                </a:cxn>
                <a:cxn ang="0">
                  <a:pos x="41" y="127"/>
                </a:cxn>
                <a:cxn ang="0">
                  <a:pos x="55" y="151"/>
                </a:cxn>
                <a:cxn ang="0">
                  <a:pos x="68" y="171"/>
                </a:cxn>
                <a:cxn ang="0">
                  <a:pos x="77" y="184"/>
                </a:cxn>
                <a:cxn ang="0">
                  <a:pos x="83" y="187"/>
                </a:cxn>
                <a:cxn ang="0">
                  <a:pos x="80" y="174"/>
                </a:cxn>
                <a:cxn ang="0">
                  <a:pos x="75" y="158"/>
                </a:cxn>
                <a:cxn ang="0">
                  <a:pos x="68" y="138"/>
                </a:cxn>
                <a:cxn ang="0">
                  <a:pos x="59" y="113"/>
                </a:cxn>
                <a:cxn ang="0">
                  <a:pos x="51" y="88"/>
                </a:cxn>
                <a:cxn ang="0">
                  <a:pos x="43" y="63"/>
                </a:cxn>
                <a:cxn ang="0">
                  <a:pos x="36" y="38"/>
                </a:cxn>
                <a:cxn ang="0">
                  <a:pos x="31" y="14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23" name="Freeform 607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1" y="6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6" y="1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0" y="24"/>
                </a:cxn>
                <a:cxn ang="0">
                  <a:pos x="4" y="38"/>
                </a:cxn>
                <a:cxn ang="0">
                  <a:pos x="8" y="52"/>
                </a:cxn>
                <a:cxn ang="0">
                  <a:pos x="14" y="65"/>
                </a:cxn>
                <a:cxn ang="0">
                  <a:pos x="21" y="78"/>
                </a:cxn>
                <a:cxn ang="0">
                  <a:pos x="28" y="87"/>
                </a:cxn>
                <a:cxn ang="0">
                  <a:pos x="37" y="93"/>
                </a:cxn>
                <a:cxn ang="0">
                  <a:pos x="42" y="94"/>
                </a:cxn>
                <a:cxn ang="0">
                  <a:pos x="44" y="76"/>
                </a:cxn>
                <a:cxn ang="0">
                  <a:pos x="38" y="54"/>
                </a:cxn>
                <a:cxn ang="0">
                  <a:pos x="31" y="32"/>
                </a:cxn>
                <a:cxn ang="0">
                  <a:pos x="22" y="10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24" name="Freeform 608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/>
              <a:ahLst/>
              <a:cxnLst>
                <a:cxn ang="0">
                  <a:pos x="20" y="7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9" y="4"/>
                </a:cxn>
                <a:cxn ang="0">
                  <a:pos x="15" y="1"/>
                </a:cxn>
                <a:cxn ang="0">
                  <a:pos x="12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1" y="4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1" y="17"/>
                </a:cxn>
                <a:cxn ang="0">
                  <a:pos x="4" y="24"/>
                </a:cxn>
                <a:cxn ang="0">
                  <a:pos x="8" y="32"/>
                </a:cxn>
                <a:cxn ang="0">
                  <a:pos x="14" y="39"/>
                </a:cxn>
                <a:cxn ang="0">
                  <a:pos x="20" y="46"/>
                </a:cxn>
                <a:cxn ang="0">
                  <a:pos x="27" y="50"/>
                </a:cxn>
                <a:cxn ang="0">
                  <a:pos x="33" y="54"/>
                </a:cxn>
                <a:cxn ang="0">
                  <a:pos x="38" y="54"/>
                </a:cxn>
                <a:cxn ang="0">
                  <a:pos x="36" y="42"/>
                </a:cxn>
                <a:cxn ang="0">
                  <a:pos x="32" y="29"/>
                </a:cxn>
                <a:cxn ang="0">
                  <a:pos x="25" y="16"/>
                </a:cxn>
                <a:cxn ang="0">
                  <a:pos x="20" y="7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25" name="Freeform 609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/>
              <a:ahLst/>
              <a:cxnLst>
                <a:cxn ang="0">
                  <a:pos x="41" y="27"/>
                </a:cxn>
                <a:cxn ang="0">
                  <a:pos x="46" y="24"/>
                </a:cxn>
                <a:cxn ang="0">
                  <a:pos x="51" y="21"/>
                </a:cxn>
                <a:cxn ang="0">
                  <a:pos x="52" y="16"/>
                </a:cxn>
                <a:cxn ang="0">
                  <a:pos x="52" y="12"/>
                </a:cxn>
                <a:cxn ang="0">
                  <a:pos x="50" y="6"/>
                </a:cxn>
                <a:cxn ang="0">
                  <a:pos x="46" y="2"/>
                </a:cxn>
                <a:cxn ang="0">
                  <a:pos x="41" y="0"/>
                </a:cxn>
                <a:cxn ang="0">
                  <a:pos x="36" y="0"/>
                </a:cxn>
                <a:cxn ang="0">
                  <a:pos x="33" y="0"/>
                </a:cxn>
                <a:cxn ang="0">
                  <a:pos x="29" y="1"/>
                </a:cxn>
                <a:cxn ang="0">
                  <a:pos x="21" y="4"/>
                </a:cxn>
                <a:cxn ang="0">
                  <a:pos x="13" y="8"/>
                </a:cxn>
                <a:cxn ang="0">
                  <a:pos x="6" y="15"/>
                </a:cxn>
                <a:cxn ang="0">
                  <a:pos x="3" y="22"/>
                </a:cxn>
                <a:cxn ang="0">
                  <a:pos x="0" y="29"/>
                </a:cxn>
                <a:cxn ang="0">
                  <a:pos x="0" y="31"/>
                </a:cxn>
                <a:cxn ang="0">
                  <a:pos x="4" y="33"/>
                </a:cxn>
                <a:cxn ang="0">
                  <a:pos x="9" y="36"/>
                </a:cxn>
                <a:cxn ang="0">
                  <a:pos x="13" y="36"/>
                </a:cxn>
                <a:cxn ang="0">
                  <a:pos x="18" y="36"/>
                </a:cxn>
                <a:cxn ang="0">
                  <a:pos x="24" y="33"/>
                </a:cxn>
                <a:cxn ang="0">
                  <a:pos x="30" y="32"/>
                </a:cxn>
                <a:cxn ang="0">
                  <a:pos x="36" y="30"/>
                </a:cxn>
                <a:cxn ang="0">
                  <a:pos x="41" y="27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26" name="Freeform 610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/>
              <a:ahLst/>
              <a:cxnLst>
                <a:cxn ang="0">
                  <a:pos x="73" y="36"/>
                </a:cxn>
                <a:cxn ang="0">
                  <a:pos x="58" y="46"/>
                </a:cxn>
                <a:cxn ang="0">
                  <a:pos x="46" y="58"/>
                </a:cxn>
                <a:cxn ang="0">
                  <a:pos x="33" y="72"/>
                </a:cxn>
                <a:cxn ang="0">
                  <a:pos x="22" y="85"/>
                </a:cxn>
                <a:cxn ang="0">
                  <a:pos x="14" y="100"/>
                </a:cxn>
                <a:cxn ang="0">
                  <a:pos x="7" y="115"/>
                </a:cxn>
                <a:cxn ang="0">
                  <a:pos x="2" y="130"/>
                </a:cxn>
                <a:cxn ang="0">
                  <a:pos x="0" y="146"/>
                </a:cxn>
                <a:cxn ang="0">
                  <a:pos x="2" y="170"/>
                </a:cxn>
                <a:cxn ang="0">
                  <a:pos x="12" y="190"/>
                </a:cxn>
                <a:cxn ang="0">
                  <a:pos x="26" y="207"/>
                </a:cxn>
                <a:cxn ang="0">
                  <a:pos x="43" y="220"/>
                </a:cxn>
                <a:cxn ang="0">
                  <a:pos x="64" y="229"/>
                </a:cxn>
                <a:cxn ang="0">
                  <a:pos x="88" y="235"/>
                </a:cxn>
                <a:cxn ang="0">
                  <a:pos x="110" y="236"/>
                </a:cxn>
                <a:cxn ang="0">
                  <a:pos x="132" y="232"/>
                </a:cxn>
                <a:cxn ang="0">
                  <a:pos x="137" y="232"/>
                </a:cxn>
                <a:cxn ang="0">
                  <a:pos x="142" y="230"/>
                </a:cxn>
                <a:cxn ang="0">
                  <a:pos x="145" y="226"/>
                </a:cxn>
                <a:cxn ang="0">
                  <a:pos x="146" y="221"/>
                </a:cxn>
                <a:cxn ang="0">
                  <a:pos x="145" y="219"/>
                </a:cxn>
                <a:cxn ang="0">
                  <a:pos x="142" y="219"/>
                </a:cxn>
                <a:cxn ang="0">
                  <a:pos x="137" y="217"/>
                </a:cxn>
                <a:cxn ang="0">
                  <a:pos x="131" y="217"/>
                </a:cxn>
                <a:cxn ang="0">
                  <a:pos x="124" y="217"/>
                </a:cxn>
                <a:cxn ang="0">
                  <a:pos x="118" y="217"/>
                </a:cxn>
                <a:cxn ang="0">
                  <a:pos x="112" y="217"/>
                </a:cxn>
                <a:cxn ang="0">
                  <a:pos x="109" y="217"/>
                </a:cxn>
                <a:cxn ang="0">
                  <a:pos x="97" y="216"/>
                </a:cxn>
                <a:cxn ang="0">
                  <a:pos x="87" y="215"/>
                </a:cxn>
                <a:cxn ang="0">
                  <a:pos x="75" y="214"/>
                </a:cxn>
                <a:cxn ang="0">
                  <a:pos x="63" y="211"/>
                </a:cxn>
                <a:cxn ang="0">
                  <a:pos x="51" y="207"/>
                </a:cxn>
                <a:cxn ang="0">
                  <a:pos x="40" y="199"/>
                </a:cxn>
                <a:cxn ang="0">
                  <a:pos x="29" y="189"/>
                </a:cxn>
                <a:cxn ang="0">
                  <a:pos x="17" y="174"/>
                </a:cxn>
                <a:cxn ang="0">
                  <a:pos x="15" y="157"/>
                </a:cxn>
                <a:cxn ang="0">
                  <a:pos x="16" y="141"/>
                </a:cxn>
                <a:cxn ang="0">
                  <a:pos x="21" y="124"/>
                </a:cxn>
                <a:cxn ang="0">
                  <a:pos x="28" y="109"/>
                </a:cxn>
                <a:cxn ang="0">
                  <a:pos x="39" y="96"/>
                </a:cxn>
                <a:cxn ang="0">
                  <a:pos x="50" y="82"/>
                </a:cxn>
                <a:cxn ang="0">
                  <a:pos x="63" y="70"/>
                </a:cxn>
                <a:cxn ang="0">
                  <a:pos x="78" y="59"/>
                </a:cxn>
                <a:cxn ang="0">
                  <a:pos x="94" y="49"/>
                </a:cxn>
                <a:cxn ang="0">
                  <a:pos x="110" y="39"/>
                </a:cxn>
                <a:cxn ang="0">
                  <a:pos x="126" y="31"/>
                </a:cxn>
                <a:cxn ang="0">
                  <a:pos x="142" y="24"/>
                </a:cxn>
                <a:cxn ang="0">
                  <a:pos x="158" y="19"/>
                </a:cxn>
                <a:cxn ang="0">
                  <a:pos x="172" y="13"/>
                </a:cxn>
                <a:cxn ang="0">
                  <a:pos x="186" y="10"/>
                </a:cxn>
                <a:cxn ang="0">
                  <a:pos x="198" y="7"/>
                </a:cxn>
                <a:cxn ang="0">
                  <a:pos x="190" y="3"/>
                </a:cxn>
                <a:cxn ang="0">
                  <a:pos x="177" y="0"/>
                </a:cxn>
                <a:cxn ang="0">
                  <a:pos x="162" y="3"/>
                </a:cxn>
                <a:cxn ang="0">
                  <a:pos x="144" y="6"/>
                </a:cxn>
                <a:cxn ang="0">
                  <a:pos x="124" y="12"/>
                </a:cxn>
                <a:cxn ang="0">
                  <a:pos x="105" y="19"/>
                </a:cxn>
                <a:cxn ang="0">
                  <a:pos x="88" y="28"/>
                </a:cxn>
                <a:cxn ang="0">
                  <a:pos x="73" y="36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27" name="Freeform 611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/>
              <a:ahLst/>
              <a:cxnLst>
                <a:cxn ang="0">
                  <a:pos x="108" y="61"/>
                </a:cxn>
                <a:cxn ang="0">
                  <a:pos x="111" y="80"/>
                </a:cxn>
                <a:cxn ang="0">
                  <a:pos x="109" y="97"/>
                </a:cxn>
                <a:cxn ang="0">
                  <a:pos x="101" y="110"/>
                </a:cxn>
                <a:cxn ang="0">
                  <a:pos x="89" y="123"/>
                </a:cxn>
                <a:cxn ang="0">
                  <a:pos x="75" y="134"/>
                </a:cxn>
                <a:cxn ang="0">
                  <a:pos x="60" y="145"/>
                </a:cxn>
                <a:cxn ang="0">
                  <a:pos x="43" y="156"/>
                </a:cxn>
                <a:cxn ang="0">
                  <a:pos x="29" y="167"/>
                </a:cxn>
                <a:cxn ang="0">
                  <a:pos x="27" y="170"/>
                </a:cxn>
                <a:cxn ang="0">
                  <a:pos x="26" y="172"/>
                </a:cxn>
                <a:cxn ang="0">
                  <a:pos x="26" y="176"/>
                </a:cxn>
                <a:cxn ang="0">
                  <a:pos x="28" y="179"/>
                </a:cxn>
                <a:cxn ang="0">
                  <a:pos x="30" y="182"/>
                </a:cxn>
                <a:cxn ang="0">
                  <a:pos x="34" y="183"/>
                </a:cxn>
                <a:cxn ang="0">
                  <a:pos x="37" y="183"/>
                </a:cxn>
                <a:cxn ang="0">
                  <a:pos x="41" y="182"/>
                </a:cxn>
                <a:cxn ang="0">
                  <a:pos x="58" y="171"/>
                </a:cxn>
                <a:cxn ang="0">
                  <a:pos x="76" y="160"/>
                </a:cxn>
                <a:cxn ang="0">
                  <a:pos x="92" y="147"/>
                </a:cxn>
                <a:cxn ang="0">
                  <a:pos x="108" y="132"/>
                </a:cxn>
                <a:cxn ang="0">
                  <a:pos x="118" y="116"/>
                </a:cxn>
                <a:cxn ang="0">
                  <a:pos x="125" y="98"/>
                </a:cxn>
                <a:cxn ang="0">
                  <a:pos x="128" y="78"/>
                </a:cxn>
                <a:cxn ang="0">
                  <a:pos x="123" y="58"/>
                </a:cxn>
                <a:cxn ang="0">
                  <a:pos x="112" y="41"/>
                </a:cxn>
                <a:cxn ang="0">
                  <a:pos x="98" y="28"/>
                </a:cxn>
                <a:cxn ang="0">
                  <a:pos x="80" y="16"/>
                </a:cxn>
                <a:cxn ang="0">
                  <a:pos x="61" y="8"/>
                </a:cxn>
                <a:cxn ang="0">
                  <a:pos x="41" y="2"/>
                </a:cxn>
                <a:cxn ang="0">
                  <a:pos x="23" y="0"/>
                </a:cxn>
                <a:cxn ang="0">
                  <a:pos x="9" y="1"/>
                </a:cxn>
                <a:cxn ang="0">
                  <a:pos x="0" y="6"/>
                </a:cxn>
                <a:cxn ang="0">
                  <a:pos x="16" y="10"/>
                </a:cxn>
                <a:cxn ang="0">
                  <a:pos x="33" y="14"/>
                </a:cxn>
                <a:cxn ang="0">
                  <a:pos x="48" y="17"/>
                </a:cxn>
                <a:cxn ang="0">
                  <a:pos x="63" y="22"/>
                </a:cxn>
                <a:cxn ang="0">
                  <a:pos x="77" y="28"/>
                </a:cxn>
                <a:cxn ang="0">
                  <a:pos x="90" y="36"/>
                </a:cxn>
                <a:cxn ang="0">
                  <a:pos x="101" y="46"/>
                </a:cxn>
                <a:cxn ang="0">
                  <a:pos x="108" y="6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28" name="Freeform 612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/>
              <a:ahLst/>
              <a:cxnLst>
                <a:cxn ang="0">
                  <a:pos x="101" y="70"/>
                </a:cxn>
                <a:cxn ang="0">
                  <a:pos x="54" y="115"/>
                </a:cxn>
                <a:cxn ang="0">
                  <a:pos x="18" y="167"/>
                </a:cxn>
                <a:cxn ang="0">
                  <a:pos x="0" y="227"/>
                </a:cxn>
                <a:cxn ang="0">
                  <a:pos x="4" y="267"/>
                </a:cxn>
                <a:cxn ang="0">
                  <a:pos x="11" y="283"/>
                </a:cxn>
                <a:cxn ang="0">
                  <a:pos x="21" y="298"/>
                </a:cxn>
                <a:cxn ang="0">
                  <a:pos x="34" y="311"/>
                </a:cxn>
                <a:cxn ang="0">
                  <a:pos x="57" y="325"/>
                </a:cxn>
                <a:cxn ang="0">
                  <a:pos x="87" y="340"/>
                </a:cxn>
                <a:cxn ang="0">
                  <a:pos x="120" y="351"/>
                </a:cxn>
                <a:cxn ang="0">
                  <a:pos x="153" y="360"/>
                </a:cxn>
                <a:cxn ang="0">
                  <a:pos x="187" y="367"/>
                </a:cxn>
                <a:cxn ang="0">
                  <a:pos x="221" y="372"/>
                </a:cxn>
                <a:cxn ang="0">
                  <a:pos x="256" y="375"/>
                </a:cxn>
                <a:cxn ang="0">
                  <a:pos x="290" y="378"/>
                </a:cxn>
                <a:cxn ang="0">
                  <a:pos x="312" y="379"/>
                </a:cxn>
                <a:cxn ang="0">
                  <a:pos x="320" y="372"/>
                </a:cxn>
                <a:cxn ang="0">
                  <a:pos x="323" y="360"/>
                </a:cxn>
                <a:cxn ang="0">
                  <a:pos x="316" y="352"/>
                </a:cxn>
                <a:cxn ang="0">
                  <a:pos x="295" y="351"/>
                </a:cxn>
                <a:cxn ang="0">
                  <a:pos x="263" y="350"/>
                </a:cxn>
                <a:cxn ang="0">
                  <a:pos x="231" y="348"/>
                </a:cxn>
                <a:cxn ang="0">
                  <a:pos x="200" y="343"/>
                </a:cxn>
                <a:cxn ang="0">
                  <a:pos x="168" y="337"/>
                </a:cxn>
                <a:cxn ang="0">
                  <a:pos x="136" y="329"/>
                </a:cxn>
                <a:cxn ang="0">
                  <a:pos x="106" y="320"/>
                </a:cxn>
                <a:cxn ang="0">
                  <a:pos x="76" y="306"/>
                </a:cxn>
                <a:cxn ang="0">
                  <a:pos x="51" y="291"/>
                </a:cxn>
                <a:cxn ang="0">
                  <a:pos x="35" y="269"/>
                </a:cxn>
                <a:cxn ang="0">
                  <a:pos x="31" y="239"/>
                </a:cxn>
                <a:cxn ang="0">
                  <a:pos x="38" y="197"/>
                </a:cxn>
                <a:cxn ang="0">
                  <a:pos x="51" y="165"/>
                </a:cxn>
                <a:cxn ang="0">
                  <a:pos x="68" y="136"/>
                </a:cxn>
                <a:cxn ang="0">
                  <a:pos x="89" y="111"/>
                </a:cxn>
                <a:cxn ang="0">
                  <a:pos x="114" y="88"/>
                </a:cxn>
                <a:cxn ang="0">
                  <a:pos x="144" y="64"/>
                </a:cxn>
                <a:cxn ang="0">
                  <a:pos x="181" y="41"/>
                </a:cxn>
                <a:cxn ang="0">
                  <a:pos x="219" y="22"/>
                </a:cxn>
                <a:cxn ang="0">
                  <a:pos x="253" y="7"/>
                </a:cxn>
                <a:cxn ang="0">
                  <a:pos x="255" y="0"/>
                </a:cxn>
                <a:cxn ang="0">
                  <a:pos x="221" y="5"/>
                </a:cxn>
                <a:cxn ang="0">
                  <a:pos x="181" y="19"/>
                </a:cxn>
                <a:cxn ang="0">
                  <a:pos x="142" y="39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29" name="Freeform 613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/>
              <a:ahLst/>
              <a:cxnLst>
                <a:cxn ang="0">
                  <a:pos x="235" y="78"/>
                </a:cxn>
                <a:cxn ang="0">
                  <a:pos x="248" y="92"/>
                </a:cxn>
                <a:cxn ang="0">
                  <a:pos x="255" y="108"/>
                </a:cxn>
                <a:cxn ang="0">
                  <a:pos x="259" y="125"/>
                </a:cxn>
                <a:cxn ang="0">
                  <a:pos x="259" y="144"/>
                </a:cxn>
                <a:cxn ang="0">
                  <a:pos x="257" y="159"/>
                </a:cxn>
                <a:cxn ang="0">
                  <a:pos x="252" y="171"/>
                </a:cxn>
                <a:cxn ang="0">
                  <a:pos x="244" y="184"/>
                </a:cxn>
                <a:cxn ang="0">
                  <a:pos x="236" y="194"/>
                </a:cxn>
                <a:cxn ang="0">
                  <a:pos x="225" y="206"/>
                </a:cxn>
                <a:cxn ang="0">
                  <a:pos x="215" y="215"/>
                </a:cxn>
                <a:cxn ang="0">
                  <a:pos x="204" y="225"/>
                </a:cxn>
                <a:cxn ang="0">
                  <a:pos x="194" y="236"/>
                </a:cxn>
                <a:cxn ang="0">
                  <a:pos x="191" y="239"/>
                </a:cxn>
                <a:cxn ang="0">
                  <a:pos x="190" y="242"/>
                </a:cxn>
                <a:cxn ang="0">
                  <a:pos x="191" y="246"/>
                </a:cxn>
                <a:cxn ang="0">
                  <a:pos x="194" y="249"/>
                </a:cxn>
                <a:cxn ang="0">
                  <a:pos x="197" y="252"/>
                </a:cxn>
                <a:cxn ang="0">
                  <a:pos x="201" y="253"/>
                </a:cxn>
                <a:cxn ang="0">
                  <a:pos x="205" y="252"/>
                </a:cxn>
                <a:cxn ang="0">
                  <a:pos x="209" y="249"/>
                </a:cxn>
                <a:cxn ang="0">
                  <a:pos x="232" y="234"/>
                </a:cxn>
                <a:cxn ang="0">
                  <a:pos x="251" y="215"/>
                </a:cxn>
                <a:cxn ang="0">
                  <a:pos x="267" y="192"/>
                </a:cxn>
                <a:cxn ang="0">
                  <a:pos x="278" y="168"/>
                </a:cxn>
                <a:cxn ang="0">
                  <a:pos x="282" y="141"/>
                </a:cxn>
                <a:cxn ang="0">
                  <a:pos x="279" y="116"/>
                </a:cxn>
                <a:cxn ang="0">
                  <a:pos x="270" y="92"/>
                </a:cxn>
                <a:cxn ang="0">
                  <a:pos x="251" y="70"/>
                </a:cxn>
                <a:cxn ang="0">
                  <a:pos x="237" y="59"/>
                </a:cxn>
                <a:cxn ang="0">
                  <a:pos x="221" y="48"/>
                </a:cxn>
                <a:cxn ang="0">
                  <a:pos x="202" y="39"/>
                </a:cxn>
                <a:cxn ang="0">
                  <a:pos x="183" y="31"/>
                </a:cxn>
                <a:cxn ang="0">
                  <a:pos x="163" y="24"/>
                </a:cxn>
                <a:cxn ang="0">
                  <a:pos x="142" y="18"/>
                </a:cxn>
                <a:cxn ang="0">
                  <a:pos x="122" y="13"/>
                </a:cxn>
                <a:cxn ang="0">
                  <a:pos x="101" y="8"/>
                </a:cxn>
                <a:cxn ang="0">
                  <a:pos x="82" y="5"/>
                </a:cxn>
                <a:cxn ang="0">
                  <a:pos x="63" y="2"/>
                </a:cxn>
                <a:cxn ang="0">
                  <a:pos x="47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0" y="1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12" y="8"/>
                </a:cxn>
                <a:cxn ang="0">
                  <a:pos x="25" y="9"/>
                </a:cxn>
                <a:cxn ang="0">
                  <a:pos x="38" y="12"/>
                </a:cxn>
                <a:cxn ang="0">
                  <a:pos x="52" y="14"/>
                </a:cxn>
                <a:cxn ang="0">
                  <a:pos x="67" y="16"/>
                </a:cxn>
                <a:cxn ang="0">
                  <a:pos x="82" y="18"/>
                </a:cxn>
                <a:cxn ang="0">
                  <a:pos x="97" y="22"/>
                </a:cxn>
                <a:cxn ang="0">
                  <a:pos x="114" y="25"/>
                </a:cxn>
                <a:cxn ang="0">
                  <a:pos x="129" y="30"/>
                </a:cxn>
                <a:cxn ang="0">
                  <a:pos x="146" y="35"/>
                </a:cxn>
                <a:cxn ang="0">
                  <a:pos x="162" y="40"/>
                </a:cxn>
                <a:cxn ang="0">
                  <a:pos x="177" y="46"/>
                </a:cxn>
                <a:cxn ang="0">
                  <a:pos x="192" y="53"/>
                </a:cxn>
                <a:cxn ang="0">
                  <a:pos x="208" y="60"/>
                </a:cxn>
                <a:cxn ang="0">
                  <a:pos x="222" y="69"/>
                </a:cxn>
                <a:cxn ang="0">
                  <a:pos x="235" y="78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30" name="Freeform 614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0" y="148"/>
                </a:cxn>
                <a:cxn ang="0">
                  <a:pos x="5" y="166"/>
                </a:cxn>
                <a:cxn ang="0">
                  <a:pos x="13" y="184"/>
                </a:cxn>
                <a:cxn ang="0">
                  <a:pos x="24" y="198"/>
                </a:cxn>
                <a:cxn ang="0">
                  <a:pos x="39" y="211"/>
                </a:cxn>
                <a:cxn ang="0">
                  <a:pos x="55" y="223"/>
                </a:cxn>
                <a:cxn ang="0">
                  <a:pos x="74" y="231"/>
                </a:cxn>
                <a:cxn ang="0">
                  <a:pos x="92" y="235"/>
                </a:cxn>
                <a:cxn ang="0">
                  <a:pos x="98" y="236"/>
                </a:cxn>
                <a:cxn ang="0">
                  <a:pos x="104" y="234"/>
                </a:cxn>
                <a:cxn ang="0">
                  <a:pos x="109" y="231"/>
                </a:cxn>
                <a:cxn ang="0">
                  <a:pos x="111" y="226"/>
                </a:cxn>
                <a:cxn ang="0">
                  <a:pos x="111" y="220"/>
                </a:cxn>
                <a:cxn ang="0">
                  <a:pos x="110" y="215"/>
                </a:cxn>
                <a:cxn ang="0">
                  <a:pos x="107" y="210"/>
                </a:cxn>
                <a:cxn ang="0">
                  <a:pos x="101" y="208"/>
                </a:cxn>
                <a:cxn ang="0">
                  <a:pos x="82" y="201"/>
                </a:cxn>
                <a:cxn ang="0">
                  <a:pos x="64" y="192"/>
                </a:cxn>
                <a:cxn ang="0">
                  <a:pos x="50" y="179"/>
                </a:cxn>
                <a:cxn ang="0">
                  <a:pos x="40" y="165"/>
                </a:cxn>
                <a:cxn ang="0">
                  <a:pos x="33" y="148"/>
                </a:cxn>
                <a:cxn ang="0">
                  <a:pos x="29" y="130"/>
                </a:cxn>
                <a:cxn ang="0">
                  <a:pos x="29" y="110"/>
                </a:cxn>
                <a:cxn ang="0">
                  <a:pos x="35" y="89"/>
                </a:cxn>
                <a:cxn ang="0">
                  <a:pos x="43" y="74"/>
                </a:cxn>
                <a:cxn ang="0">
                  <a:pos x="56" y="60"/>
                </a:cxn>
                <a:cxn ang="0">
                  <a:pos x="70" y="46"/>
                </a:cxn>
                <a:cxn ang="0">
                  <a:pos x="85" y="33"/>
                </a:cxn>
                <a:cxn ang="0">
                  <a:pos x="98" y="23"/>
                </a:cxn>
                <a:cxn ang="0">
                  <a:pos x="109" y="12"/>
                </a:cxn>
                <a:cxn ang="0">
                  <a:pos x="115" y="6"/>
                </a:cxn>
                <a:cxn ang="0">
                  <a:pos x="115" y="0"/>
                </a:cxn>
                <a:cxn ang="0">
                  <a:pos x="102" y="4"/>
                </a:cxn>
                <a:cxn ang="0">
                  <a:pos x="85" y="12"/>
                </a:cxn>
                <a:cxn ang="0">
                  <a:pos x="68" y="26"/>
                </a:cxn>
                <a:cxn ang="0">
                  <a:pos x="49" y="42"/>
                </a:cxn>
                <a:cxn ang="0">
                  <a:pos x="32" y="61"/>
                </a:cxn>
                <a:cxn ang="0">
                  <a:pos x="17" y="82"/>
                </a:cxn>
                <a:cxn ang="0">
                  <a:pos x="6" y="105"/>
                </a:cxn>
                <a:cxn ang="0">
                  <a:pos x="0" y="128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31" name="Freeform 615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/>
              <a:ahLst/>
              <a:cxnLst>
                <a:cxn ang="0">
                  <a:pos x="208" y="124"/>
                </a:cxn>
                <a:cxn ang="0">
                  <a:pos x="220" y="144"/>
                </a:cxn>
                <a:cxn ang="0">
                  <a:pos x="226" y="164"/>
                </a:cxn>
                <a:cxn ang="0">
                  <a:pos x="222" y="187"/>
                </a:cxn>
                <a:cxn ang="0">
                  <a:pos x="208" y="209"/>
                </a:cxn>
                <a:cxn ang="0">
                  <a:pos x="188" y="229"/>
                </a:cxn>
                <a:cxn ang="0">
                  <a:pos x="166" y="246"/>
                </a:cxn>
                <a:cxn ang="0">
                  <a:pos x="142" y="264"/>
                </a:cxn>
                <a:cxn ang="0">
                  <a:pos x="128" y="278"/>
                </a:cxn>
                <a:cxn ang="0">
                  <a:pos x="124" y="287"/>
                </a:cxn>
                <a:cxn ang="0">
                  <a:pos x="120" y="296"/>
                </a:cxn>
                <a:cxn ang="0">
                  <a:pos x="122" y="306"/>
                </a:cxn>
                <a:cxn ang="0">
                  <a:pos x="131" y="310"/>
                </a:cxn>
                <a:cxn ang="0">
                  <a:pos x="139" y="309"/>
                </a:cxn>
                <a:cxn ang="0">
                  <a:pos x="154" y="292"/>
                </a:cxn>
                <a:cxn ang="0">
                  <a:pos x="180" y="269"/>
                </a:cxn>
                <a:cxn ang="0">
                  <a:pos x="207" y="246"/>
                </a:cxn>
                <a:cxn ang="0">
                  <a:pos x="230" y="219"/>
                </a:cxn>
                <a:cxn ang="0">
                  <a:pos x="244" y="186"/>
                </a:cxn>
                <a:cxn ang="0">
                  <a:pos x="243" y="152"/>
                </a:cxn>
                <a:cxn ang="0">
                  <a:pos x="228" y="119"/>
                </a:cxn>
                <a:cxn ang="0">
                  <a:pos x="203" y="93"/>
                </a:cxn>
                <a:cxn ang="0">
                  <a:pos x="176" y="76"/>
                </a:cxn>
                <a:cxn ang="0">
                  <a:pos x="151" y="61"/>
                </a:cxn>
                <a:cxn ang="0">
                  <a:pos x="122" y="46"/>
                </a:cxn>
                <a:cxn ang="0">
                  <a:pos x="93" y="31"/>
                </a:cxn>
                <a:cxn ang="0">
                  <a:pos x="66" y="18"/>
                </a:cxn>
                <a:cxn ang="0">
                  <a:pos x="40" y="8"/>
                </a:cxn>
                <a:cxn ang="0">
                  <a:pos x="20" y="1"/>
                </a:cxn>
                <a:cxn ang="0">
                  <a:pos x="5" y="0"/>
                </a:cxn>
                <a:cxn ang="0">
                  <a:pos x="11" y="8"/>
                </a:cxn>
                <a:cxn ang="0">
                  <a:pos x="36" y="20"/>
                </a:cxn>
                <a:cxn ang="0">
                  <a:pos x="60" y="31"/>
                </a:cxn>
                <a:cxn ang="0">
                  <a:pos x="86" y="44"/>
                </a:cxn>
                <a:cxn ang="0">
                  <a:pos x="113" y="57"/>
                </a:cxn>
                <a:cxn ang="0">
                  <a:pos x="139" y="71"/>
                </a:cxn>
                <a:cxn ang="0">
                  <a:pos x="165" y="88"/>
                </a:cxn>
                <a:cxn ang="0">
                  <a:pos x="188" y="106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32" name="Freeform 616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/>
              <a:ahLst/>
              <a:cxnLst>
                <a:cxn ang="0">
                  <a:pos x="0" y="175"/>
                </a:cxn>
                <a:cxn ang="0">
                  <a:pos x="0" y="144"/>
                </a:cxn>
                <a:cxn ang="0">
                  <a:pos x="11" y="144"/>
                </a:cxn>
                <a:cxn ang="0">
                  <a:pos x="11" y="118"/>
                </a:cxn>
                <a:cxn ang="0">
                  <a:pos x="23" y="114"/>
                </a:cxn>
                <a:cxn ang="0">
                  <a:pos x="20" y="88"/>
                </a:cxn>
                <a:cxn ang="0">
                  <a:pos x="30" y="84"/>
                </a:cxn>
                <a:cxn ang="0">
                  <a:pos x="30" y="58"/>
                </a:cxn>
                <a:cxn ang="0">
                  <a:pos x="39" y="54"/>
                </a:cxn>
                <a:cxn ang="0">
                  <a:pos x="39" y="28"/>
                </a:cxn>
                <a:cxn ang="0">
                  <a:pos x="48" y="28"/>
                </a:cxn>
                <a:cxn ang="0">
                  <a:pos x="56" y="0"/>
                </a:cxn>
                <a:cxn ang="0">
                  <a:pos x="80" y="0"/>
                </a:cxn>
                <a:cxn ang="0">
                  <a:pos x="81" y="25"/>
                </a:cxn>
                <a:cxn ang="0">
                  <a:pos x="92" y="24"/>
                </a:cxn>
                <a:cxn ang="0">
                  <a:pos x="93" y="49"/>
                </a:cxn>
                <a:cxn ang="0">
                  <a:pos x="102" y="54"/>
                </a:cxn>
                <a:cxn ang="0">
                  <a:pos x="99" y="81"/>
                </a:cxn>
                <a:cxn ang="0">
                  <a:pos x="114" y="82"/>
                </a:cxn>
                <a:cxn ang="0">
                  <a:pos x="107" y="81"/>
                </a:cxn>
                <a:cxn ang="0">
                  <a:pos x="108" y="114"/>
                </a:cxn>
                <a:cxn ang="0">
                  <a:pos x="117" y="117"/>
                </a:cxn>
                <a:cxn ang="0">
                  <a:pos x="122" y="142"/>
                </a:cxn>
                <a:cxn ang="0">
                  <a:pos x="125" y="175"/>
                </a:cxn>
                <a:cxn ang="0">
                  <a:pos x="0" y="175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453" name="Group 617"/>
          <p:cNvGrpSpPr>
            <a:grpSpLocks/>
          </p:cNvGrpSpPr>
          <p:nvPr/>
        </p:nvGrpSpPr>
        <p:grpSpPr bwMode="auto">
          <a:xfrm>
            <a:off x="5394325" y="3403600"/>
            <a:ext cx="290513" cy="404813"/>
            <a:chOff x="4290" y="3130"/>
            <a:chExt cx="183" cy="255"/>
          </a:xfrm>
        </p:grpSpPr>
        <p:pic>
          <p:nvPicPr>
            <p:cNvPr id="35434" name="Picture 618" descr="31u_bnrz[1]"/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</p:spPr>
        </p:pic>
        <p:sp>
          <p:nvSpPr>
            <p:cNvPr id="35435" name="Freeform 619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/>
              <a:ahLst/>
              <a:cxnLst>
                <a:cxn ang="0">
                  <a:pos x="70" y="29"/>
                </a:cxn>
                <a:cxn ang="0">
                  <a:pos x="55" y="39"/>
                </a:cxn>
                <a:cxn ang="0">
                  <a:pos x="42" y="50"/>
                </a:cxn>
                <a:cxn ang="0">
                  <a:pos x="30" y="63"/>
                </a:cxn>
                <a:cxn ang="0">
                  <a:pos x="20" y="77"/>
                </a:cxn>
                <a:cxn ang="0">
                  <a:pos x="12" y="91"/>
                </a:cxn>
                <a:cxn ang="0">
                  <a:pos x="6" y="108"/>
                </a:cxn>
                <a:cxn ang="0">
                  <a:pos x="2" y="125"/>
                </a:cxn>
                <a:cxn ang="0">
                  <a:pos x="0" y="142"/>
                </a:cxn>
                <a:cxn ang="0">
                  <a:pos x="2" y="166"/>
                </a:cxn>
                <a:cxn ang="0">
                  <a:pos x="12" y="186"/>
                </a:cxn>
                <a:cxn ang="0">
                  <a:pos x="26" y="203"/>
                </a:cxn>
                <a:cxn ang="0">
                  <a:pos x="45" y="216"/>
                </a:cxn>
                <a:cxn ang="0">
                  <a:pos x="66" y="226"/>
                </a:cxn>
                <a:cxn ang="0">
                  <a:pos x="88" y="230"/>
                </a:cxn>
                <a:cxn ang="0">
                  <a:pos x="111" y="232"/>
                </a:cxn>
                <a:cxn ang="0">
                  <a:pos x="134" y="228"/>
                </a:cxn>
                <a:cxn ang="0">
                  <a:pos x="138" y="228"/>
                </a:cxn>
                <a:cxn ang="0">
                  <a:pos x="143" y="226"/>
                </a:cxn>
                <a:cxn ang="0">
                  <a:pos x="147" y="222"/>
                </a:cxn>
                <a:cxn ang="0">
                  <a:pos x="148" y="218"/>
                </a:cxn>
                <a:cxn ang="0">
                  <a:pos x="145" y="212"/>
                </a:cxn>
                <a:cxn ang="0">
                  <a:pos x="141" y="207"/>
                </a:cxn>
                <a:cxn ang="0">
                  <a:pos x="135" y="203"/>
                </a:cxn>
                <a:cxn ang="0">
                  <a:pos x="129" y="201"/>
                </a:cxn>
                <a:cxn ang="0">
                  <a:pos x="117" y="197"/>
                </a:cxn>
                <a:cxn ang="0">
                  <a:pos x="105" y="195"/>
                </a:cxn>
                <a:cxn ang="0">
                  <a:pos x="94" y="193"/>
                </a:cxn>
                <a:cxn ang="0">
                  <a:pos x="83" y="190"/>
                </a:cxn>
                <a:cxn ang="0">
                  <a:pos x="73" y="187"/>
                </a:cxn>
                <a:cxn ang="0">
                  <a:pos x="62" y="182"/>
                </a:cxn>
                <a:cxn ang="0">
                  <a:pos x="53" y="176"/>
                </a:cxn>
                <a:cxn ang="0">
                  <a:pos x="43" y="167"/>
                </a:cxn>
                <a:cxn ang="0">
                  <a:pos x="40" y="128"/>
                </a:cxn>
                <a:cxn ang="0">
                  <a:pos x="49" y="96"/>
                </a:cxn>
                <a:cxn ang="0">
                  <a:pos x="68" y="71"/>
                </a:cxn>
                <a:cxn ang="0">
                  <a:pos x="94" y="50"/>
                </a:cxn>
                <a:cxn ang="0">
                  <a:pos x="122" y="34"/>
                </a:cxn>
                <a:cxn ang="0">
                  <a:pos x="151" y="21"/>
                </a:cxn>
                <a:cxn ang="0">
                  <a:pos x="178" y="12"/>
                </a:cxn>
                <a:cxn ang="0">
                  <a:pos x="199" y="4"/>
                </a:cxn>
                <a:cxn ang="0">
                  <a:pos x="186" y="1"/>
                </a:cxn>
                <a:cxn ang="0">
                  <a:pos x="172" y="0"/>
                </a:cxn>
                <a:cxn ang="0">
                  <a:pos x="156" y="2"/>
                </a:cxn>
                <a:cxn ang="0">
                  <a:pos x="138" y="4"/>
                </a:cxn>
                <a:cxn ang="0">
                  <a:pos x="121" y="10"/>
                </a:cxn>
                <a:cxn ang="0">
                  <a:pos x="103" y="16"/>
                </a:cxn>
                <a:cxn ang="0">
                  <a:pos x="86" y="23"/>
                </a:cxn>
                <a:cxn ang="0">
                  <a:pos x="70" y="29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36" name="Freeform 620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/>
              <a:ahLst/>
              <a:cxnLst>
                <a:cxn ang="0">
                  <a:pos x="108" y="59"/>
                </a:cxn>
                <a:cxn ang="0">
                  <a:pos x="113" y="77"/>
                </a:cxn>
                <a:cxn ang="0">
                  <a:pos x="111" y="94"/>
                </a:cxn>
                <a:cxn ang="0">
                  <a:pos x="103" y="108"/>
                </a:cxn>
                <a:cxn ang="0">
                  <a:pos x="91" y="121"/>
                </a:cxn>
                <a:cxn ang="0">
                  <a:pos x="77" y="132"/>
                </a:cxn>
                <a:cxn ang="0">
                  <a:pos x="61" y="144"/>
                </a:cxn>
                <a:cxn ang="0">
                  <a:pos x="45" y="154"/>
                </a:cxn>
                <a:cxn ang="0">
                  <a:pos x="30" y="164"/>
                </a:cxn>
                <a:cxn ang="0">
                  <a:pos x="28" y="168"/>
                </a:cxn>
                <a:cxn ang="0">
                  <a:pos x="27" y="170"/>
                </a:cxn>
                <a:cxn ang="0">
                  <a:pos x="27" y="174"/>
                </a:cxn>
                <a:cxn ang="0">
                  <a:pos x="28" y="177"/>
                </a:cxn>
                <a:cxn ang="0">
                  <a:pos x="32" y="179"/>
                </a:cxn>
                <a:cxn ang="0">
                  <a:pos x="35" y="180"/>
                </a:cxn>
                <a:cxn ang="0">
                  <a:pos x="37" y="180"/>
                </a:cxn>
                <a:cxn ang="0">
                  <a:pos x="41" y="179"/>
                </a:cxn>
                <a:cxn ang="0">
                  <a:pos x="60" y="169"/>
                </a:cxn>
                <a:cxn ang="0">
                  <a:pos x="77" y="158"/>
                </a:cxn>
                <a:cxn ang="0">
                  <a:pos x="94" y="145"/>
                </a:cxn>
                <a:cxn ang="0">
                  <a:pos x="109" y="130"/>
                </a:cxn>
                <a:cxn ang="0">
                  <a:pos x="120" y="114"/>
                </a:cxn>
                <a:cxn ang="0">
                  <a:pos x="127" y="95"/>
                </a:cxn>
                <a:cxn ang="0">
                  <a:pos x="128" y="76"/>
                </a:cxn>
                <a:cxn ang="0">
                  <a:pos x="123" y="55"/>
                </a:cxn>
                <a:cxn ang="0">
                  <a:pos x="113" y="39"/>
                </a:cxn>
                <a:cxn ang="0">
                  <a:pos x="97" y="25"/>
                </a:cxn>
                <a:cxn ang="0">
                  <a:pos x="79" y="15"/>
                </a:cxn>
                <a:cxn ang="0">
                  <a:pos x="57" y="7"/>
                </a:cxn>
                <a:cxn ang="0">
                  <a:pos x="36" y="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14" y="9"/>
                </a:cxn>
                <a:cxn ang="0">
                  <a:pos x="29" y="14"/>
                </a:cxn>
                <a:cxn ang="0">
                  <a:pos x="46" y="19"/>
                </a:cxn>
                <a:cxn ang="0">
                  <a:pos x="61" y="23"/>
                </a:cxn>
                <a:cxn ang="0">
                  <a:pos x="76" y="29"/>
                </a:cxn>
                <a:cxn ang="0">
                  <a:pos x="89" y="37"/>
                </a:cxn>
                <a:cxn ang="0">
                  <a:pos x="100" y="46"/>
                </a:cxn>
                <a:cxn ang="0">
                  <a:pos x="108" y="59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37" name="Freeform 621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/>
              <a:ahLst/>
              <a:cxnLst>
                <a:cxn ang="0">
                  <a:pos x="100" y="70"/>
                </a:cxn>
                <a:cxn ang="0">
                  <a:pos x="53" y="115"/>
                </a:cxn>
                <a:cxn ang="0">
                  <a:pos x="17" y="166"/>
                </a:cxn>
                <a:cxn ang="0">
                  <a:pos x="0" y="226"/>
                </a:cxn>
                <a:cxn ang="0">
                  <a:pos x="3" y="266"/>
                </a:cxn>
                <a:cxn ang="0">
                  <a:pos x="9" y="282"/>
                </a:cxn>
                <a:cxn ang="0">
                  <a:pos x="19" y="297"/>
                </a:cxn>
                <a:cxn ang="0">
                  <a:pos x="32" y="310"/>
                </a:cxn>
                <a:cxn ang="0">
                  <a:pos x="56" y="324"/>
                </a:cxn>
                <a:cxn ang="0">
                  <a:pos x="86" y="338"/>
                </a:cxn>
                <a:cxn ang="0">
                  <a:pos x="119" y="350"/>
                </a:cxn>
                <a:cxn ang="0">
                  <a:pos x="152" y="359"/>
                </a:cxn>
                <a:cxn ang="0">
                  <a:pos x="186" y="366"/>
                </a:cxn>
                <a:cxn ang="0">
                  <a:pos x="220" y="371"/>
                </a:cxn>
                <a:cxn ang="0">
                  <a:pos x="254" y="374"/>
                </a:cxn>
                <a:cxn ang="0">
                  <a:pos x="289" y="376"/>
                </a:cxn>
                <a:cxn ang="0">
                  <a:pos x="311" y="378"/>
                </a:cxn>
                <a:cxn ang="0">
                  <a:pos x="320" y="371"/>
                </a:cxn>
                <a:cxn ang="0">
                  <a:pos x="322" y="360"/>
                </a:cxn>
                <a:cxn ang="0">
                  <a:pos x="315" y="352"/>
                </a:cxn>
                <a:cxn ang="0">
                  <a:pos x="294" y="347"/>
                </a:cxn>
                <a:cxn ang="0">
                  <a:pos x="263" y="341"/>
                </a:cxn>
                <a:cxn ang="0">
                  <a:pos x="232" y="336"/>
                </a:cxn>
                <a:cxn ang="0">
                  <a:pos x="200" y="332"/>
                </a:cxn>
                <a:cxn ang="0">
                  <a:pos x="170" y="326"/>
                </a:cxn>
                <a:cxn ang="0">
                  <a:pos x="139" y="318"/>
                </a:cxn>
                <a:cxn ang="0">
                  <a:pos x="110" y="309"/>
                </a:cxn>
                <a:cxn ang="0">
                  <a:pos x="80" y="297"/>
                </a:cxn>
                <a:cxn ang="0">
                  <a:pos x="55" y="281"/>
                </a:cxn>
                <a:cxn ang="0">
                  <a:pos x="38" y="259"/>
                </a:cxn>
                <a:cxn ang="0">
                  <a:pos x="34" y="232"/>
                </a:cxn>
                <a:cxn ang="0">
                  <a:pos x="38" y="200"/>
                </a:cxn>
                <a:cxn ang="0">
                  <a:pos x="51" y="170"/>
                </a:cxn>
                <a:cxn ang="0">
                  <a:pos x="71" y="137"/>
                </a:cxn>
                <a:cxn ang="0">
                  <a:pos x="94" y="110"/>
                </a:cxn>
                <a:cxn ang="0">
                  <a:pos x="123" y="82"/>
                </a:cxn>
                <a:cxn ang="0">
                  <a:pos x="153" y="57"/>
                </a:cxn>
                <a:cxn ang="0">
                  <a:pos x="195" y="38"/>
                </a:cxn>
                <a:cxn ang="0">
                  <a:pos x="238" y="20"/>
                </a:cxn>
                <a:cxn ang="0">
                  <a:pos x="264" y="7"/>
                </a:cxn>
                <a:cxn ang="0">
                  <a:pos x="256" y="0"/>
                </a:cxn>
                <a:cxn ang="0">
                  <a:pos x="221" y="4"/>
                </a:cxn>
                <a:cxn ang="0">
                  <a:pos x="180" y="18"/>
                </a:cxn>
                <a:cxn ang="0">
                  <a:pos x="141" y="38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38" name="Freeform 622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/>
              <a:ahLst/>
              <a:cxnLst>
                <a:cxn ang="0">
                  <a:pos x="235" y="77"/>
                </a:cxn>
                <a:cxn ang="0">
                  <a:pos x="248" y="91"/>
                </a:cxn>
                <a:cxn ang="0">
                  <a:pos x="256" y="107"/>
                </a:cxn>
                <a:cxn ang="0">
                  <a:pos x="259" y="124"/>
                </a:cxn>
                <a:cxn ang="0">
                  <a:pos x="259" y="142"/>
                </a:cxn>
                <a:cxn ang="0">
                  <a:pos x="257" y="157"/>
                </a:cxn>
                <a:cxn ang="0">
                  <a:pos x="252" y="170"/>
                </a:cxn>
                <a:cxn ang="0">
                  <a:pos x="244" y="183"/>
                </a:cxn>
                <a:cxn ang="0">
                  <a:pos x="236" y="193"/>
                </a:cxn>
                <a:cxn ang="0">
                  <a:pos x="225" y="204"/>
                </a:cxn>
                <a:cxn ang="0">
                  <a:pos x="215" y="214"/>
                </a:cxn>
                <a:cxn ang="0">
                  <a:pos x="204" y="224"/>
                </a:cxn>
                <a:cxn ang="0">
                  <a:pos x="194" y="234"/>
                </a:cxn>
                <a:cxn ang="0">
                  <a:pos x="191" y="238"/>
                </a:cxn>
                <a:cxn ang="0">
                  <a:pos x="191" y="241"/>
                </a:cxn>
                <a:cxn ang="0">
                  <a:pos x="191" y="245"/>
                </a:cxn>
                <a:cxn ang="0">
                  <a:pos x="194" y="248"/>
                </a:cxn>
                <a:cxn ang="0">
                  <a:pos x="197" y="250"/>
                </a:cxn>
                <a:cxn ang="0">
                  <a:pos x="202" y="252"/>
                </a:cxn>
                <a:cxn ang="0">
                  <a:pos x="205" y="250"/>
                </a:cxn>
                <a:cxn ang="0">
                  <a:pos x="209" y="248"/>
                </a:cxn>
                <a:cxn ang="0">
                  <a:pos x="232" y="233"/>
                </a:cxn>
                <a:cxn ang="0">
                  <a:pos x="252" y="214"/>
                </a:cxn>
                <a:cxn ang="0">
                  <a:pos x="268" y="192"/>
                </a:cxn>
                <a:cxn ang="0">
                  <a:pos x="278" y="167"/>
                </a:cxn>
                <a:cxn ang="0">
                  <a:pos x="283" y="141"/>
                </a:cxn>
                <a:cxn ang="0">
                  <a:pos x="280" y="115"/>
                </a:cxn>
                <a:cxn ang="0">
                  <a:pos x="271" y="91"/>
                </a:cxn>
                <a:cxn ang="0">
                  <a:pos x="252" y="69"/>
                </a:cxn>
                <a:cxn ang="0">
                  <a:pos x="238" y="57"/>
                </a:cxn>
                <a:cxn ang="0">
                  <a:pos x="222" y="48"/>
                </a:cxn>
                <a:cxn ang="0">
                  <a:pos x="204" y="39"/>
                </a:cxn>
                <a:cxn ang="0">
                  <a:pos x="184" y="31"/>
                </a:cxn>
                <a:cxn ang="0">
                  <a:pos x="164" y="23"/>
                </a:cxn>
                <a:cxn ang="0">
                  <a:pos x="144" y="17"/>
                </a:cxn>
                <a:cxn ang="0">
                  <a:pos x="123" y="13"/>
                </a:cxn>
                <a:cxn ang="0">
                  <a:pos x="103" y="8"/>
                </a:cxn>
                <a:cxn ang="0">
                  <a:pos x="83" y="5"/>
                </a:cxn>
                <a:cxn ang="0">
                  <a:pos x="66" y="2"/>
                </a:cxn>
                <a:cxn ang="0">
                  <a:pos x="48" y="0"/>
                </a:cxn>
                <a:cxn ang="0">
                  <a:pos x="34" y="0"/>
                </a:cxn>
                <a:cxn ang="0">
                  <a:pos x="21" y="0"/>
                </a:cxn>
                <a:cxn ang="0">
                  <a:pos x="11" y="0"/>
                </a:cxn>
                <a:cxn ang="0">
                  <a:pos x="4" y="2"/>
                </a:cxn>
                <a:cxn ang="0">
                  <a:pos x="0" y="5"/>
                </a:cxn>
                <a:cxn ang="0">
                  <a:pos x="12" y="7"/>
                </a:cxn>
                <a:cxn ang="0">
                  <a:pos x="24" y="8"/>
                </a:cxn>
                <a:cxn ang="0">
                  <a:pos x="38" y="10"/>
                </a:cxn>
                <a:cxn ang="0">
                  <a:pos x="52" y="13"/>
                </a:cxn>
                <a:cxn ang="0">
                  <a:pos x="66" y="16"/>
                </a:cxn>
                <a:cxn ang="0">
                  <a:pos x="82" y="18"/>
                </a:cxn>
                <a:cxn ang="0">
                  <a:pos x="98" y="22"/>
                </a:cxn>
                <a:cxn ang="0">
                  <a:pos x="114" y="25"/>
                </a:cxn>
                <a:cxn ang="0">
                  <a:pos x="129" y="30"/>
                </a:cxn>
                <a:cxn ang="0">
                  <a:pos x="146" y="34"/>
                </a:cxn>
                <a:cxn ang="0">
                  <a:pos x="162" y="39"/>
                </a:cxn>
                <a:cxn ang="0">
                  <a:pos x="177" y="45"/>
                </a:cxn>
                <a:cxn ang="0">
                  <a:pos x="193" y="52"/>
                </a:cxn>
                <a:cxn ang="0">
                  <a:pos x="208" y="60"/>
                </a:cxn>
                <a:cxn ang="0">
                  <a:pos x="222" y="68"/>
                </a:cxn>
                <a:cxn ang="0">
                  <a:pos x="235" y="77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39" name="Freeform 623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0" y="149"/>
                </a:cxn>
                <a:cxn ang="0">
                  <a:pos x="4" y="168"/>
                </a:cxn>
                <a:cxn ang="0">
                  <a:pos x="12" y="185"/>
                </a:cxn>
                <a:cxn ang="0">
                  <a:pos x="24" y="200"/>
                </a:cxn>
                <a:cxn ang="0">
                  <a:pos x="38" y="213"/>
                </a:cxn>
                <a:cxn ang="0">
                  <a:pos x="55" y="224"/>
                </a:cxn>
                <a:cxn ang="0">
                  <a:pos x="73" y="232"/>
                </a:cxn>
                <a:cxn ang="0">
                  <a:pos x="92" y="237"/>
                </a:cxn>
                <a:cxn ang="0">
                  <a:pos x="98" y="238"/>
                </a:cxn>
                <a:cxn ang="0">
                  <a:pos x="104" y="235"/>
                </a:cxn>
                <a:cxn ang="0">
                  <a:pos x="109" y="232"/>
                </a:cxn>
                <a:cxn ang="0">
                  <a:pos x="111" y="227"/>
                </a:cxn>
                <a:cxn ang="0">
                  <a:pos x="111" y="222"/>
                </a:cxn>
                <a:cxn ang="0">
                  <a:pos x="110" y="216"/>
                </a:cxn>
                <a:cxn ang="0">
                  <a:pos x="106" y="211"/>
                </a:cxn>
                <a:cxn ang="0">
                  <a:pos x="100" y="209"/>
                </a:cxn>
                <a:cxn ang="0">
                  <a:pos x="82" y="202"/>
                </a:cxn>
                <a:cxn ang="0">
                  <a:pos x="64" y="193"/>
                </a:cxn>
                <a:cxn ang="0">
                  <a:pos x="50" y="180"/>
                </a:cxn>
                <a:cxn ang="0">
                  <a:pos x="39" y="167"/>
                </a:cxn>
                <a:cxn ang="0">
                  <a:pos x="32" y="149"/>
                </a:cxn>
                <a:cxn ang="0">
                  <a:pos x="29" y="131"/>
                </a:cxn>
                <a:cxn ang="0">
                  <a:pos x="29" y="111"/>
                </a:cxn>
                <a:cxn ang="0">
                  <a:pos x="35" y="91"/>
                </a:cxn>
                <a:cxn ang="0">
                  <a:pos x="42" y="76"/>
                </a:cxn>
                <a:cxn ang="0">
                  <a:pos x="51" y="62"/>
                </a:cxn>
                <a:cxn ang="0">
                  <a:pos x="62" y="49"/>
                </a:cxn>
                <a:cxn ang="0">
                  <a:pos x="73" y="38"/>
                </a:cxn>
                <a:cxn ang="0">
                  <a:pos x="84" y="28"/>
                </a:cxn>
                <a:cxn ang="0">
                  <a:pos x="96" y="18"/>
                </a:cxn>
                <a:cxn ang="0">
                  <a:pos x="106" y="9"/>
                </a:cxn>
                <a:cxn ang="0">
                  <a:pos x="114" y="1"/>
                </a:cxn>
                <a:cxn ang="0">
                  <a:pos x="106" y="0"/>
                </a:cxn>
                <a:cxn ang="0">
                  <a:pos x="93" y="6"/>
                </a:cxn>
                <a:cxn ang="0">
                  <a:pos x="76" y="18"/>
                </a:cxn>
                <a:cxn ang="0">
                  <a:pos x="56" y="36"/>
                </a:cxn>
                <a:cxn ang="0">
                  <a:pos x="37" y="57"/>
                </a:cxn>
                <a:cxn ang="0">
                  <a:pos x="20" y="80"/>
                </a:cxn>
                <a:cxn ang="0">
                  <a:pos x="7" y="106"/>
                </a:cxn>
                <a:cxn ang="0">
                  <a:pos x="0" y="130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40" name="Freeform 624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/>
              <a:ahLst/>
              <a:cxnLst>
                <a:cxn ang="0">
                  <a:pos x="207" y="124"/>
                </a:cxn>
                <a:cxn ang="0">
                  <a:pos x="219" y="143"/>
                </a:cxn>
                <a:cxn ang="0">
                  <a:pos x="225" y="164"/>
                </a:cxn>
                <a:cxn ang="0">
                  <a:pos x="221" y="187"/>
                </a:cxn>
                <a:cxn ang="0">
                  <a:pos x="208" y="209"/>
                </a:cxn>
                <a:cxn ang="0">
                  <a:pos x="188" y="228"/>
                </a:cxn>
                <a:cxn ang="0">
                  <a:pos x="166" y="246"/>
                </a:cxn>
                <a:cxn ang="0">
                  <a:pos x="143" y="264"/>
                </a:cxn>
                <a:cxn ang="0">
                  <a:pos x="129" y="278"/>
                </a:cxn>
                <a:cxn ang="0">
                  <a:pos x="124" y="287"/>
                </a:cxn>
                <a:cxn ang="0">
                  <a:pos x="120" y="296"/>
                </a:cxn>
                <a:cxn ang="0">
                  <a:pos x="121" y="305"/>
                </a:cxn>
                <a:cxn ang="0">
                  <a:pos x="130" y="310"/>
                </a:cxn>
                <a:cxn ang="0">
                  <a:pos x="139" y="309"/>
                </a:cxn>
                <a:cxn ang="0">
                  <a:pos x="154" y="293"/>
                </a:cxn>
                <a:cxn ang="0">
                  <a:pos x="180" y="269"/>
                </a:cxn>
                <a:cxn ang="0">
                  <a:pos x="207" y="246"/>
                </a:cxn>
                <a:cxn ang="0">
                  <a:pos x="231" y="219"/>
                </a:cxn>
                <a:cxn ang="0">
                  <a:pos x="245" y="187"/>
                </a:cxn>
                <a:cxn ang="0">
                  <a:pos x="242" y="153"/>
                </a:cxn>
                <a:cxn ang="0">
                  <a:pos x="227" y="120"/>
                </a:cxn>
                <a:cxn ang="0">
                  <a:pos x="201" y="94"/>
                </a:cxn>
                <a:cxn ang="0">
                  <a:pos x="177" y="74"/>
                </a:cxn>
                <a:cxn ang="0">
                  <a:pos x="152" y="60"/>
                </a:cxn>
                <a:cxn ang="0">
                  <a:pos x="126" y="43"/>
                </a:cxn>
                <a:cxn ang="0">
                  <a:pos x="98" y="28"/>
                </a:cxn>
                <a:cxn ang="0">
                  <a:pos x="72" y="16"/>
                </a:cxn>
                <a:cxn ang="0">
                  <a:pos x="46" y="7"/>
                </a:cxn>
                <a:cxn ang="0">
                  <a:pos x="24" y="1"/>
                </a:cxn>
                <a:cxn ang="0">
                  <a:pos x="7" y="1"/>
                </a:cxn>
                <a:cxn ang="0">
                  <a:pos x="8" y="6"/>
                </a:cxn>
                <a:cxn ang="0">
                  <a:pos x="28" y="14"/>
                </a:cxn>
                <a:cxn ang="0">
                  <a:pos x="51" y="24"/>
                </a:cxn>
                <a:cxn ang="0">
                  <a:pos x="78" y="37"/>
                </a:cxn>
                <a:cxn ang="0">
                  <a:pos x="106" y="51"/>
                </a:cxn>
                <a:cxn ang="0">
                  <a:pos x="134" y="69"/>
                </a:cxn>
                <a:cxn ang="0">
                  <a:pos x="163" y="87"/>
                </a:cxn>
                <a:cxn ang="0">
                  <a:pos x="187" y="10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41" name="Freeform 625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/>
              <a:ahLst/>
              <a:cxnLst>
                <a:cxn ang="0">
                  <a:pos x="31" y="14"/>
                </a:cxn>
                <a:cxn ang="0">
                  <a:pos x="29" y="8"/>
                </a:cxn>
                <a:cxn ang="0">
                  <a:pos x="25" y="3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0" y="17"/>
                </a:cxn>
                <a:cxn ang="0">
                  <a:pos x="5" y="42"/>
                </a:cxn>
                <a:cxn ang="0">
                  <a:pos x="15" y="71"/>
                </a:cxn>
                <a:cxn ang="0">
                  <a:pos x="27" y="100"/>
                </a:cxn>
                <a:cxn ang="0">
                  <a:pos x="41" y="127"/>
                </a:cxn>
                <a:cxn ang="0">
                  <a:pos x="55" y="151"/>
                </a:cxn>
                <a:cxn ang="0">
                  <a:pos x="68" y="171"/>
                </a:cxn>
                <a:cxn ang="0">
                  <a:pos x="77" y="184"/>
                </a:cxn>
                <a:cxn ang="0">
                  <a:pos x="83" y="187"/>
                </a:cxn>
                <a:cxn ang="0">
                  <a:pos x="80" y="174"/>
                </a:cxn>
                <a:cxn ang="0">
                  <a:pos x="75" y="158"/>
                </a:cxn>
                <a:cxn ang="0">
                  <a:pos x="68" y="138"/>
                </a:cxn>
                <a:cxn ang="0">
                  <a:pos x="59" y="113"/>
                </a:cxn>
                <a:cxn ang="0">
                  <a:pos x="51" y="88"/>
                </a:cxn>
                <a:cxn ang="0">
                  <a:pos x="43" y="63"/>
                </a:cxn>
                <a:cxn ang="0">
                  <a:pos x="36" y="38"/>
                </a:cxn>
                <a:cxn ang="0">
                  <a:pos x="31" y="14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42" name="Freeform 626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1" y="6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6" y="1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0" y="24"/>
                </a:cxn>
                <a:cxn ang="0">
                  <a:pos x="4" y="38"/>
                </a:cxn>
                <a:cxn ang="0">
                  <a:pos x="8" y="52"/>
                </a:cxn>
                <a:cxn ang="0">
                  <a:pos x="14" y="65"/>
                </a:cxn>
                <a:cxn ang="0">
                  <a:pos x="21" y="78"/>
                </a:cxn>
                <a:cxn ang="0">
                  <a:pos x="28" y="87"/>
                </a:cxn>
                <a:cxn ang="0">
                  <a:pos x="37" y="93"/>
                </a:cxn>
                <a:cxn ang="0">
                  <a:pos x="42" y="94"/>
                </a:cxn>
                <a:cxn ang="0">
                  <a:pos x="44" y="76"/>
                </a:cxn>
                <a:cxn ang="0">
                  <a:pos x="38" y="54"/>
                </a:cxn>
                <a:cxn ang="0">
                  <a:pos x="31" y="32"/>
                </a:cxn>
                <a:cxn ang="0">
                  <a:pos x="22" y="10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43" name="Freeform 627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/>
              <a:ahLst/>
              <a:cxnLst>
                <a:cxn ang="0">
                  <a:pos x="20" y="7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9" y="4"/>
                </a:cxn>
                <a:cxn ang="0">
                  <a:pos x="15" y="1"/>
                </a:cxn>
                <a:cxn ang="0">
                  <a:pos x="12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1" y="4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1" y="17"/>
                </a:cxn>
                <a:cxn ang="0">
                  <a:pos x="4" y="24"/>
                </a:cxn>
                <a:cxn ang="0">
                  <a:pos x="8" y="32"/>
                </a:cxn>
                <a:cxn ang="0">
                  <a:pos x="14" y="39"/>
                </a:cxn>
                <a:cxn ang="0">
                  <a:pos x="20" y="46"/>
                </a:cxn>
                <a:cxn ang="0">
                  <a:pos x="27" y="50"/>
                </a:cxn>
                <a:cxn ang="0">
                  <a:pos x="33" y="54"/>
                </a:cxn>
                <a:cxn ang="0">
                  <a:pos x="38" y="54"/>
                </a:cxn>
                <a:cxn ang="0">
                  <a:pos x="36" y="42"/>
                </a:cxn>
                <a:cxn ang="0">
                  <a:pos x="32" y="29"/>
                </a:cxn>
                <a:cxn ang="0">
                  <a:pos x="25" y="16"/>
                </a:cxn>
                <a:cxn ang="0">
                  <a:pos x="20" y="7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44" name="Freeform 628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/>
              <a:ahLst/>
              <a:cxnLst>
                <a:cxn ang="0">
                  <a:pos x="41" y="27"/>
                </a:cxn>
                <a:cxn ang="0">
                  <a:pos x="46" y="24"/>
                </a:cxn>
                <a:cxn ang="0">
                  <a:pos x="51" y="21"/>
                </a:cxn>
                <a:cxn ang="0">
                  <a:pos x="52" y="16"/>
                </a:cxn>
                <a:cxn ang="0">
                  <a:pos x="52" y="12"/>
                </a:cxn>
                <a:cxn ang="0">
                  <a:pos x="50" y="6"/>
                </a:cxn>
                <a:cxn ang="0">
                  <a:pos x="46" y="2"/>
                </a:cxn>
                <a:cxn ang="0">
                  <a:pos x="41" y="0"/>
                </a:cxn>
                <a:cxn ang="0">
                  <a:pos x="36" y="0"/>
                </a:cxn>
                <a:cxn ang="0">
                  <a:pos x="33" y="0"/>
                </a:cxn>
                <a:cxn ang="0">
                  <a:pos x="29" y="1"/>
                </a:cxn>
                <a:cxn ang="0">
                  <a:pos x="21" y="4"/>
                </a:cxn>
                <a:cxn ang="0">
                  <a:pos x="13" y="8"/>
                </a:cxn>
                <a:cxn ang="0">
                  <a:pos x="6" y="15"/>
                </a:cxn>
                <a:cxn ang="0">
                  <a:pos x="3" y="22"/>
                </a:cxn>
                <a:cxn ang="0">
                  <a:pos x="0" y="29"/>
                </a:cxn>
                <a:cxn ang="0">
                  <a:pos x="0" y="31"/>
                </a:cxn>
                <a:cxn ang="0">
                  <a:pos x="4" y="33"/>
                </a:cxn>
                <a:cxn ang="0">
                  <a:pos x="9" y="36"/>
                </a:cxn>
                <a:cxn ang="0">
                  <a:pos x="13" y="36"/>
                </a:cxn>
                <a:cxn ang="0">
                  <a:pos x="18" y="36"/>
                </a:cxn>
                <a:cxn ang="0">
                  <a:pos x="24" y="33"/>
                </a:cxn>
                <a:cxn ang="0">
                  <a:pos x="30" y="32"/>
                </a:cxn>
                <a:cxn ang="0">
                  <a:pos x="36" y="30"/>
                </a:cxn>
                <a:cxn ang="0">
                  <a:pos x="41" y="27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45" name="Freeform 629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/>
              <a:ahLst/>
              <a:cxnLst>
                <a:cxn ang="0">
                  <a:pos x="73" y="36"/>
                </a:cxn>
                <a:cxn ang="0">
                  <a:pos x="58" y="46"/>
                </a:cxn>
                <a:cxn ang="0">
                  <a:pos x="46" y="58"/>
                </a:cxn>
                <a:cxn ang="0">
                  <a:pos x="33" y="72"/>
                </a:cxn>
                <a:cxn ang="0">
                  <a:pos x="22" y="85"/>
                </a:cxn>
                <a:cxn ang="0">
                  <a:pos x="14" y="100"/>
                </a:cxn>
                <a:cxn ang="0">
                  <a:pos x="7" y="115"/>
                </a:cxn>
                <a:cxn ang="0">
                  <a:pos x="2" y="130"/>
                </a:cxn>
                <a:cxn ang="0">
                  <a:pos x="0" y="146"/>
                </a:cxn>
                <a:cxn ang="0">
                  <a:pos x="2" y="170"/>
                </a:cxn>
                <a:cxn ang="0">
                  <a:pos x="12" y="190"/>
                </a:cxn>
                <a:cxn ang="0">
                  <a:pos x="26" y="207"/>
                </a:cxn>
                <a:cxn ang="0">
                  <a:pos x="43" y="220"/>
                </a:cxn>
                <a:cxn ang="0">
                  <a:pos x="64" y="229"/>
                </a:cxn>
                <a:cxn ang="0">
                  <a:pos x="88" y="235"/>
                </a:cxn>
                <a:cxn ang="0">
                  <a:pos x="110" y="236"/>
                </a:cxn>
                <a:cxn ang="0">
                  <a:pos x="132" y="232"/>
                </a:cxn>
                <a:cxn ang="0">
                  <a:pos x="137" y="232"/>
                </a:cxn>
                <a:cxn ang="0">
                  <a:pos x="142" y="230"/>
                </a:cxn>
                <a:cxn ang="0">
                  <a:pos x="145" y="226"/>
                </a:cxn>
                <a:cxn ang="0">
                  <a:pos x="146" y="221"/>
                </a:cxn>
                <a:cxn ang="0">
                  <a:pos x="145" y="219"/>
                </a:cxn>
                <a:cxn ang="0">
                  <a:pos x="142" y="219"/>
                </a:cxn>
                <a:cxn ang="0">
                  <a:pos x="137" y="217"/>
                </a:cxn>
                <a:cxn ang="0">
                  <a:pos x="131" y="217"/>
                </a:cxn>
                <a:cxn ang="0">
                  <a:pos x="124" y="217"/>
                </a:cxn>
                <a:cxn ang="0">
                  <a:pos x="118" y="217"/>
                </a:cxn>
                <a:cxn ang="0">
                  <a:pos x="112" y="217"/>
                </a:cxn>
                <a:cxn ang="0">
                  <a:pos x="109" y="217"/>
                </a:cxn>
                <a:cxn ang="0">
                  <a:pos x="97" y="216"/>
                </a:cxn>
                <a:cxn ang="0">
                  <a:pos x="87" y="215"/>
                </a:cxn>
                <a:cxn ang="0">
                  <a:pos x="75" y="214"/>
                </a:cxn>
                <a:cxn ang="0">
                  <a:pos x="63" y="211"/>
                </a:cxn>
                <a:cxn ang="0">
                  <a:pos x="51" y="207"/>
                </a:cxn>
                <a:cxn ang="0">
                  <a:pos x="40" y="199"/>
                </a:cxn>
                <a:cxn ang="0">
                  <a:pos x="29" y="189"/>
                </a:cxn>
                <a:cxn ang="0">
                  <a:pos x="17" y="174"/>
                </a:cxn>
                <a:cxn ang="0">
                  <a:pos x="15" y="157"/>
                </a:cxn>
                <a:cxn ang="0">
                  <a:pos x="16" y="141"/>
                </a:cxn>
                <a:cxn ang="0">
                  <a:pos x="21" y="124"/>
                </a:cxn>
                <a:cxn ang="0">
                  <a:pos x="28" y="109"/>
                </a:cxn>
                <a:cxn ang="0">
                  <a:pos x="39" y="96"/>
                </a:cxn>
                <a:cxn ang="0">
                  <a:pos x="50" y="82"/>
                </a:cxn>
                <a:cxn ang="0">
                  <a:pos x="63" y="70"/>
                </a:cxn>
                <a:cxn ang="0">
                  <a:pos x="78" y="59"/>
                </a:cxn>
                <a:cxn ang="0">
                  <a:pos x="94" y="49"/>
                </a:cxn>
                <a:cxn ang="0">
                  <a:pos x="110" y="39"/>
                </a:cxn>
                <a:cxn ang="0">
                  <a:pos x="126" y="31"/>
                </a:cxn>
                <a:cxn ang="0">
                  <a:pos x="142" y="24"/>
                </a:cxn>
                <a:cxn ang="0">
                  <a:pos x="158" y="19"/>
                </a:cxn>
                <a:cxn ang="0">
                  <a:pos x="172" y="13"/>
                </a:cxn>
                <a:cxn ang="0">
                  <a:pos x="186" y="10"/>
                </a:cxn>
                <a:cxn ang="0">
                  <a:pos x="198" y="7"/>
                </a:cxn>
                <a:cxn ang="0">
                  <a:pos x="190" y="3"/>
                </a:cxn>
                <a:cxn ang="0">
                  <a:pos x="177" y="0"/>
                </a:cxn>
                <a:cxn ang="0">
                  <a:pos x="162" y="3"/>
                </a:cxn>
                <a:cxn ang="0">
                  <a:pos x="144" y="6"/>
                </a:cxn>
                <a:cxn ang="0">
                  <a:pos x="124" y="12"/>
                </a:cxn>
                <a:cxn ang="0">
                  <a:pos x="105" y="19"/>
                </a:cxn>
                <a:cxn ang="0">
                  <a:pos x="88" y="28"/>
                </a:cxn>
                <a:cxn ang="0">
                  <a:pos x="73" y="36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46" name="Freeform 630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/>
              <a:ahLst/>
              <a:cxnLst>
                <a:cxn ang="0">
                  <a:pos x="108" y="61"/>
                </a:cxn>
                <a:cxn ang="0">
                  <a:pos x="111" y="80"/>
                </a:cxn>
                <a:cxn ang="0">
                  <a:pos x="109" y="97"/>
                </a:cxn>
                <a:cxn ang="0">
                  <a:pos x="101" y="110"/>
                </a:cxn>
                <a:cxn ang="0">
                  <a:pos x="89" y="123"/>
                </a:cxn>
                <a:cxn ang="0">
                  <a:pos x="75" y="134"/>
                </a:cxn>
                <a:cxn ang="0">
                  <a:pos x="60" y="145"/>
                </a:cxn>
                <a:cxn ang="0">
                  <a:pos x="43" y="156"/>
                </a:cxn>
                <a:cxn ang="0">
                  <a:pos x="29" y="167"/>
                </a:cxn>
                <a:cxn ang="0">
                  <a:pos x="27" y="170"/>
                </a:cxn>
                <a:cxn ang="0">
                  <a:pos x="26" y="172"/>
                </a:cxn>
                <a:cxn ang="0">
                  <a:pos x="26" y="176"/>
                </a:cxn>
                <a:cxn ang="0">
                  <a:pos x="28" y="179"/>
                </a:cxn>
                <a:cxn ang="0">
                  <a:pos x="30" y="182"/>
                </a:cxn>
                <a:cxn ang="0">
                  <a:pos x="34" y="183"/>
                </a:cxn>
                <a:cxn ang="0">
                  <a:pos x="37" y="183"/>
                </a:cxn>
                <a:cxn ang="0">
                  <a:pos x="41" y="182"/>
                </a:cxn>
                <a:cxn ang="0">
                  <a:pos x="58" y="171"/>
                </a:cxn>
                <a:cxn ang="0">
                  <a:pos x="76" y="160"/>
                </a:cxn>
                <a:cxn ang="0">
                  <a:pos x="92" y="147"/>
                </a:cxn>
                <a:cxn ang="0">
                  <a:pos x="108" y="132"/>
                </a:cxn>
                <a:cxn ang="0">
                  <a:pos x="118" y="116"/>
                </a:cxn>
                <a:cxn ang="0">
                  <a:pos x="125" y="98"/>
                </a:cxn>
                <a:cxn ang="0">
                  <a:pos x="128" y="78"/>
                </a:cxn>
                <a:cxn ang="0">
                  <a:pos x="123" y="58"/>
                </a:cxn>
                <a:cxn ang="0">
                  <a:pos x="112" y="41"/>
                </a:cxn>
                <a:cxn ang="0">
                  <a:pos x="98" y="28"/>
                </a:cxn>
                <a:cxn ang="0">
                  <a:pos x="80" y="16"/>
                </a:cxn>
                <a:cxn ang="0">
                  <a:pos x="61" y="8"/>
                </a:cxn>
                <a:cxn ang="0">
                  <a:pos x="41" y="2"/>
                </a:cxn>
                <a:cxn ang="0">
                  <a:pos x="23" y="0"/>
                </a:cxn>
                <a:cxn ang="0">
                  <a:pos x="9" y="1"/>
                </a:cxn>
                <a:cxn ang="0">
                  <a:pos x="0" y="6"/>
                </a:cxn>
                <a:cxn ang="0">
                  <a:pos x="16" y="10"/>
                </a:cxn>
                <a:cxn ang="0">
                  <a:pos x="33" y="14"/>
                </a:cxn>
                <a:cxn ang="0">
                  <a:pos x="48" y="17"/>
                </a:cxn>
                <a:cxn ang="0">
                  <a:pos x="63" y="22"/>
                </a:cxn>
                <a:cxn ang="0">
                  <a:pos x="77" y="28"/>
                </a:cxn>
                <a:cxn ang="0">
                  <a:pos x="90" y="36"/>
                </a:cxn>
                <a:cxn ang="0">
                  <a:pos x="101" y="46"/>
                </a:cxn>
                <a:cxn ang="0">
                  <a:pos x="108" y="6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47" name="Freeform 631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/>
              <a:ahLst/>
              <a:cxnLst>
                <a:cxn ang="0">
                  <a:pos x="101" y="70"/>
                </a:cxn>
                <a:cxn ang="0">
                  <a:pos x="54" y="115"/>
                </a:cxn>
                <a:cxn ang="0">
                  <a:pos x="18" y="167"/>
                </a:cxn>
                <a:cxn ang="0">
                  <a:pos x="0" y="227"/>
                </a:cxn>
                <a:cxn ang="0">
                  <a:pos x="4" y="267"/>
                </a:cxn>
                <a:cxn ang="0">
                  <a:pos x="11" y="283"/>
                </a:cxn>
                <a:cxn ang="0">
                  <a:pos x="21" y="298"/>
                </a:cxn>
                <a:cxn ang="0">
                  <a:pos x="34" y="311"/>
                </a:cxn>
                <a:cxn ang="0">
                  <a:pos x="57" y="325"/>
                </a:cxn>
                <a:cxn ang="0">
                  <a:pos x="87" y="340"/>
                </a:cxn>
                <a:cxn ang="0">
                  <a:pos x="120" y="351"/>
                </a:cxn>
                <a:cxn ang="0">
                  <a:pos x="153" y="360"/>
                </a:cxn>
                <a:cxn ang="0">
                  <a:pos x="187" y="367"/>
                </a:cxn>
                <a:cxn ang="0">
                  <a:pos x="221" y="372"/>
                </a:cxn>
                <a:cxn ang="0">
                  <a:pos x="256" y="375"/>
                </a:cxn>
                <a:cxn ang="0">
                  <a:pos x="290" y="378"/>
                </a:cxn>
                <a:cxn ang="0">
                  <a:pos x="312" y="379"/>
                </a:cxn>
                <a:cxn ang="0">
                  <a:pos x="320" y="372"/>
                </a:cxn>
                <a:cxn ang="0">
                  <a:pos x="323" y="360"/>
                </a:cxn>
                <a:cxn ang="0">
                  <a:pos x="316" y="352"/>
                </a:cxn>
                <a:cxn ang="0">
                  <a:pos x="295" y="351"/>
                </a:cxn>
                <a:cxn ang="0">
                  <a:pos x="263" y="350"/>
                </a:cxn>
                <a:cxn ang="0">
                  <a:pos x="231" y="348"/>
                </a:cxn>
                <a:cxn ang="0">
                  <a:pos x="200" y="343"/>
                </a:cxn>
                <a:cxn ang="0">
                  <a:pos x="168" y="337"/>
                </a:cxn>
                <a:cxn ang="0">
                  <a:pos x="136" y="329"/>
                </a:cxn>
                <a:cxn ang="0">
                  <a:pos x="106" y="320"/>
                </a:cxn>
                <a:cxn ang="0">
                  <a:pos x="76" y="306"/>
                </a:cxn>
                <a:cxn ang="0">
                  <a:pos x="51" y="291"/>
                </a:cxn>
                <a:cxn ang="0">
                  <a:pos x="35" y="269"/>
                </a:cxn>
                <a:cxn ang="0">
                  <a:pos x="31" y="239"/>
                </a:cxn>
                <a:cxn ang="0">
                  <a:pos x="38" y="197"/>
                </a:cxn>
                <a:cxn ang="0">
                  <a:pos x="51" y="165"/>
                </a:cxn>
                <a:cxn ang="0">
                  <a:pos x="68" y="136"/>
                </a:cxn>
                <a:cxn ang="0">
                  <a:pos x="89" y="111"/>
                </a:cxn>
                <a:cxn ang="0">
                  <a:pos x="114" y="88"/>
                </a:cxn>
                <a:cxn ang="0">
                  <a:pos x="144" y="64"/>
                </a:cxn>
                <a:cxn ang="0">
                  <a:pos x="181" y="41"/>
                </a:cxn>
                <a:cxn ang="0">
                  <a:pos x="219" y="22"/>
                </a:cxn>
                <a:cxn ang="0">
                  <a:pos x="253" y="7"/>
                </a:cxn>
                <a:cxn ang="0">
                  <a:pos x="255" y="0"/>
                </a:cxn>
                <a:cxn ang="0">
                  <a:pos x="221" y="5"/>
                </a:cxn>
                <a:cxn ang="0">
                  <a:pos x="181" y="19"/>
                </a:cxn>
                <a:cxn ang="0">
                  <a:pos x="142" y="39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48" name="Freeform 632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/>
              <a:ahLst/>
              <a:cxnLst>
                <a:cxn ang="0">
                  <a:pos x="235" y="78"/>
                </a:cxn>
                <a:cxn ang="0">
                  <a:pos x="248" y="92"/>
                </a:cxn>
                <a:cxn ang="0">
                  <a:pos x="255" y="108"/>
                </a:cxn>
                <a:cxn ang="0">
                  <a:pos x="259" y="125"/>
                </a:cxn>
                <a:cxn ang="0">
                  <a:pos x="259" y="144"/>
                </a:cxn>
                <a:cxn ang="0">
                  <a:pos x="257" y="159"/>
                </a:cxn>
                <a:cxn ang="0">
                  <a:pos x="252" y="171"/>
                </a:cxn>
                <a:cxn ang="0">
                  <a:pos x="244" y="184"/>
                </a:cxn>
                <a:cxn ang="0">
                  <a:pos x="236" y="194"/>
                </a:cxn>
                <a:cxn ang="0">
                  <a:pos x="225" y="206"/>
                </a:cxn>
                <a:cxn ang="0">
                  <a:pos x="215" y="215"/>
                </a:cxn>
                <a:cxn ang="0">
                  <a:pos x="204" y="225"/>
                </a:cxn>
                <a:cxn ang="0">
                  <a:pos x="194" y="236"/>
                </a:cxn>
                <a:cxn ang="0">
                  <a:pos x="191" y="239"/>
                </a:cxn>
                <a:cxn ang="0">
                  <a:pos x="190" y="242"/>
                </a:cxn>
                <a:cxn ang="0">
                  <a:pos x="191" y="246"/>
                </a:cxn>
                <a:cxn ang="0">
                  <a:pos x="194" y="249"/>
                </a:cxn>
                <a:cxn ang="0">
                  <a:pos x="197" y="252"/>
                </a:cxn>
                <a:cxn ang="0">
                  <a:pos x="201" y="253"/>
                </a:cxn>
                <a:cxn ang="0">
                  <a:pos x="205" y="252"/>
                </a:cxn>
                <a:cxn ang="0">
                  <a:pos x="209" y="249"/>
                </a:cxn>
                <a:cxn ang="0">
                  <a:pos x="232" y="234"/>
                </a:cxn>
                <a:cxn ang="0">
                  <a:pos x="251" y="215"/>
                </a:cxn>
                <a:cxn ang="0">
                  <a:pos x="267" y="192"/>
                </a:cxn>
                <a:cxn ang="0">
                  <a:pos x="278" y="168"/>
                </a:cxn>
                <a:cxn ang="0">
                  <a:pos x="282" y="141"/>
                </a:cxn>
                <a:cxn ang="0">
                  <a:pos x="279" y="116"/>
                </a:cxn>
                <a:cxn ang="0">
                  <a:pos x="270" y="92"/>
                </a:cxn>
                <a:cxn ang="0">
                  <a:pos x="251" y="70"/>
                </a:cxn>
                <a:cxn ang="0">
                  <a:pos x="237" y="59"/>
                </a:cxn>
                <a:cxn ang="0">
                  <a:pos x="221" y="48"/>
                </a:cxn>
                <a:cxn ang="0">
                  <a:pos x="202" y="39"/>
                </a:cxn>
                <a:cxn ang="0">
                  <a:pos x="183" y="31"/>
                </a:cxn>
                <a:cxn ang="0">
                  <a:pos x="163" y="24"/>
                </a:cxn>
                <a:cxn ang="0">
                  <a:pos x="142" y="18"/>
                </a:cxn>
                <a:cxn ang="0">
                  <a:pos x="122" y="13"/>
                </a:cxn>
                <a:cxn ang="0">
                  <a:pos x="101" y="8"/>
                </a:cxn>
                <a:cxn ang="0">
                  <a:pos x="82" y="5"/>
                </a:cxn>
                <a:cxn ang="0">
                  <a:pos x="63" y="2"/>
                </a:cxn>
                <a:cxn ang="0">
                  <a:pos x="47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0" y="1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12" y="8"/>
                </a:cxn>
                <a:cxn ang="0">
                  <a:pos x="25" y="9"/>
                </a:cxn>
                <a:cxn ang="0">
                  <a:pos x="38" y="12"/>
                </a:cxn>
                <a:cxn ang="0">
                  <a:pos x="52" y="14"/>
                </a:cxn>
                <a:cxn ang="0">
                  <a:pos x="67" y="16"/>
                </a:cxn>
                <a:cxn ang="0">
                  <a:pos x="82" y="18"/>
                </a:cxn>
                <a:cxn ang="0">
                  <a:pos x="97" y="22"/>
                </a:cxn>
                <a:cxn ang="0">
                  <a:pos x="114" y="25"/>
                </a:cxn>
                <a:cxn ang="0">
                  <a:pos x="129" y="30"/>
                </a:cxn>
                <a:cxn ang="0">
                  <a:pos x="146" y="35"/>
                </a:cxn>
                <a:cxn ang="0">
                  <a:pos x="162" y="40"/>
                </a:cxn>
                <a:cxn ang="0">
                  <a:pos x="177" y="46"/>
                </a:cxn>
                <a:cxn ang="0">
                  <a:pos x="192" y="53"/>
                </a:cxn>
                <a:cxn ang="0">
                  <a:pos x="208" y="60"/>
                </a:cxn>
                <a:cxn ang="0">
                  <a:pos x="222" y="69"/>
                </a:cxn>
                <a:cxn ang="0">
                  <a:pos x="235" y="78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49" name="Freeform 633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0" y="148"/>
                </a:cxn>
                <a:cxn ang="0">
                  <a:pos x="5" y="166"/>
                </a:cxn>
                <a:cxn ang="0">
                  <a:pos x="13" y="184"/>
                </a:cxn>
                <a:cxn ang="0">
                  <a:pos x="24" y="198"/>
                </a:cxn>
                <a:cxn ang="0">
                  <a:pos x="39" y="211"/>
                </a:cxn>
                <a:cxn ang="0">
                  <a:pos x="55" y="223"/>
                </a:cxn>
                <a:cxn ang="0">
                  <a:pos x="74" y="231"/>
                </a:cxn>
                <a:cxn ang="0">
                  <a:pos x="92" y="235"/>
                </a:cxn>
                <a:cxn ang="0">
                  <a:pos x="98" y="236"/>
                </a:cxn>
                <a:cxn ang="0">
                  <a:pos x="104" y="234"/>
                </a:cxn>
                <a:cxn ang="0">
                  <a:pos x="109" y="231"/>
                </a:cxn>
                <a:cxn ang="0">
                  <a:pos x="111" y="226"/>
                </a:cxn>
                <a:cxn ang="0">
                  <a:pos x="111" y="220"/>
                </a:cxn>
                <a:cxn ang="0">
                  <a:pos x="110" y="215"/>
                </a:cxn>
                <a:cxn ang="0">
                  <a:pos x="107" y="210"/>
                </a:cxn>
                <a:cxn ang="0">
                  <a:pos x="101" y="208"/>
                </a:cxn>
                <a:cxn ang="0">
                  <a:pos x="82" y="201"/>
                </a:cxn>
                <a:cxn ang="0">
                  <a:pos x="64" y="192"/>
                </a:cxn>
                <a:cxn ang="0">
                  <a:pos x="50" y="179"/>
                </a:cxn>
                <a:cxn ang="0">
                  <a:pos x="40" y="165"/>
                </a:cxn>
                <a:cxn ang="0">
                  <a:pos x="33" y="148"/>
                </a:cxn>
                <a:cxn ang="0">
                  <a:pos x="29" y="130"/>
                </a:cxn>
                <a:cxn ang="0">
                  <a:pos x="29" y="110"/>
                </a:cxn>
                <a:cxn ang="0">
                  <a:pos x="35" y="89"/>
                </a:cxn>
                <a:cxn ang="0">
                  <a:pos x="43" y="74"/>
                </a:cxn>
                <a:cxn ang="0">
                  <a:pos x="56" y="60"/>
                </a:cxn>
                <a:cxn ang="0">
                  <a:pos x="70" y="46"/>
                </a:cxn>
                <a:cxn ang="0">
                  <a:pos x="85" y="33"/>
                </a:cxn>
                <a:cxn ang="0">
                  <a:pos x="98" y="23"/>
                </a:cxn>
                <a:cxn ang="0">
                  <a:pos x="109" y="12"/>
                </a:cxn>
                <a:cxn ang="0">
                  <a:pos x="115" y="6"/>
                </a:cxn>
                <a:cxn ang="0">
                  <a:pos x="115" y="0"/>
                </a:cxn>
                <a:cxn ang="0">
                  <a:pos x="102" y="4"/>
                </a:cxn>
                <a:cxn ang="0">
                  <a:pos x="85" y="12"/>
                </a:cxn>
                <a:cxn ang="0">
                  <a:pos x="68" y="26"/>
                </a:cxn>
                <a:cxn ang="0">
                  <a:pos x="49" y="42"/>
                </a:cxn>
                <a:cxn ang="0">
                  <a:pos x="32" y="61"/>
                </a:cxn>
                <a:cxn ang="0">
                  <a:pos x="17" y="82"/>
                </a:cxn>
                <a:cxn ang="0">
                  <a:pos x="6" y="105"/>
                </a:cxn>
                <a:cxn ang="0">
                  <a:pos x="0" y="128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50" name="Freeform 634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/>
              <a:ahLst/>
              <a:cxnLst>
                <a:cxn ang="0">
                  <a:pos x="208" y="124"/>
                </a:cxn>
                <a:cxn ang="0">
                  <a:pos x="220" y="144"/>
                </a:cxn>
                <a:cxn ang="0">
                  <a:pos x="226" y="164"/>
                </a:cxn>
                <a:cxn ang="0">
                  <a:pos x="222" y="187"/>
                </a:cxn>
                <a:cxn ang="0">
                  <a:pos x="208" y="209"/>
                </a:cxn>
                <a:cxn ang="0">
                  <a:pos x="188" y="229"/>
                </a:cxn>
                <a:cxn ang="0">
                  <a:pos x="166" y="246"/>
                </a:cxn>
                <a:cxn ang="0">
                  <a:pos x="142" y="264"/>
                </a:cxn>
                <a:cxn ang="0">
                  <a:pos x="128" y="278"/>
                </a:cxn>
                <a:cxn ang="0">
                  <a:pos x="124" y="287"/>
                </a:cxn>
                <a:cxn ang="0">
                  <a:pos x="120" y="296"/>
                </a:cxn>
                <a:cxn ang="0">
                  <a:pos x="122" y="306"/>
                </a:cxn>
                <a:cxn ang="0">
                  <a:pos x="131" y="310"/>
                </a:cxn>
                <a:cxn ang="0">
                  <a:pos x="139" y="309"/>
                </a:cxn>
                <a:cxn ang="0">
                  <a:pos x="154" y="292"/>
                </a:cxn>
                <a:cxn ang="0">
                  <a:pos x="180" y="269"/>
                </a:cxn>
                <a:cxn ang="0">
                  <a:pos x="207" y="246"/>
                </a:cxn>
                <a:cxn ang="0">
                  <a:pos x="230" y="219"/>
                </a:cxn>
                <a:cxn ang="0">
                  <a:pos x="244" y="186"/>
                </a:cxn>
                <a:cxn ang="0">
                  <a:pos x="243" y="152"/>
                </a:cxn>
                <a:cxn ang="0">
                  <a:pos x="228" y="119"/>
                </a:cxn>
                <a:cxn ang="0">
                  <a:pos x="203" y="93"/>
                </a:cxn>
                <a:cxn ang="0">
                  <a:pos x="176" y="76"/>
                </a:cxn>
                <a:cxn ang="0">
                  <a:pos x="151" y="61"/>
                </a:cxn>
                <a:cxn ang="0">
                  <a:pos x="122" y="46"/>
                </a:cxn>
                <a:cxn ang="0">
                  <a:pos x="93" y="31"/>
                </a:cxn>
                <a:cxn ang="0">
                  <a:pos x="66" y="18"/>
                </a:cxn>
                <a:cxn ang="0">
                  <a:pos x="40" y="8"/>
                </a:cxn>
                <a:cxn ang="0">
                  <a:pos x="20" y="1"/>
                </a:cxn>
                <a:cxn ang="0">
                  <a:pos x="5" y="0"/>
                </a:cxn>
                <a:cxn ang="0">
                  <a:pos x="11" y="8"/>
                </a:cxn>
                <a:cxn ang="0">
                  <a:pos x="36" y="20"/>
                </a:cxn>
                <a:cxn ang="0">
                  <a:pos x="60" y="31"/>
                </a:cxn>
                <a:cxn ang="0">
                  <a:pos x="86" y="44"/>
                </a:cxn>
                <a:cxn ang="0">
                  <a:pos x="113" y="57"/>
                </a:cxn>
                <a:cxn ang="0">
                  <a:pos x="139" y="71"/>
                </a:cxn>
                <a:cxn ang="0">
                  <a:pos x="165" y="88"/>
                </a:cxn>
                <a:cxn ang="0">
                  <a:pos x="188" y="106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51" name="Freeform 635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/>
              <a:ahLst/>
              <a:cxnLst>
                <a:cxn ang="0">
                  <a:pos x="0" y="175"/>
                </a:cxn>
                <a:cxn ang="0">
                  <a:pos x="0" y="144"/>
                </a:cxn>
                <a:cxn ang="0">
                  <a:pos x="11" y="144"/>
                </a:cxn>
                <a:cxn ang="0">
                  <a:pos x="11" y="118"/>
                </a:cxn>
                <a:cxn ang="0">
                  <a:pos x="23" y="114"/>
                </a:cxn>
                <a:cxn ang="0">
                  <a:pos x="20" y="88"/>
                </a:cxn>
                <a:cxn ang="0">
                  <a:pos x="30" y="84"/>
                </a:cxn>
                <a:cxn ang="0">
                  <a:pos x="30" y="58"/>
                </a:cxn>
                <a:cxn ang="0">
                  <a:pos x="39" y="54"/>
                </a:cxn>
                <a:cxn ang="0">
                  <a:pos x="39" y="28"/>
                </a:cxn>
                <a:cxn ang="0">
                  <a:pos x="48" y="28"/>
                </a:cxn>
                <a:cxn ang="0">
                  <a:pos x="56" y="0"/>
                </a:cxn>
                <a:cxn ang="0">
                  <a:pos x="80" y="0"/>
                </a:cxn>
                <a:cxn ang="0">
                  <a:pos x="81" y="25"/>
                </a:cxn>
                <a:cxn ang="0">
                  <a:pos x="92" y="24"/>
                </a:cxn>
                <a:cxn ang="0">
                  <a:pos x="93" y="49"/>
                </a:cxn>
                <a:cxn ang="0">
                  <a:pos x="102" y="54"/>
                </a:cxn>
                <a:cxn ang="0">
                  <a:pos x="99" y="81"/>
                </a:cxn>
                <a:cxn ang="0">
                  <a:pos x="114" y="82"/>
                </a:cxn>
                <a:cxn ang="0">
                  <a:pos x="107" y="81"/>
                </a:cxn>
                <a:cxn ang="0">
                  <a:pos x="108" y="114"/>
                </a:cxn>
                <a:cxn ang="0">
                  <a:pos x="117" y="117"/>
                </a:cxn>
                <a:cxn ang="0">
                  <a:pos x="122" y="142"/>
                </a:cxn>
                <a:cxn ang="0">
                  <a:pos x="125" y="175"/>
                </a:cxn>
                <a:cxn ang="0">
                  <a:pos x="0" y="175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454" name="Group 668"/>
          <p:cNvGrpSpPr>
            <a:grpSpLocks/>
          </p:cNvGrpSpPr>
          <p:nvPr/>
        </p:nvGrpSpPr>
        <p:grpSpPr bwMode="auto">
          <a:xfrm>
            <a:off x="5400675" y="1181100"/>
            <a:ext cx="1057275" cy="957263"/>
            <a:chOff x="-153" y="1680"/>
            <a:chExt cx="666" cy="603"/>
          </a:xfrm>
        </p:grpSpPr>
        <p:grpSp>
          <p:nvGrpSpPr>
            <p:cNvPr id="35455" name="Group 254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35043" name="Rectangle 22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44" name="Rectangle 22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45" name="Rectangle 22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46" name="Text Box 23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application</a:t>
                </a:r>
              </a:p>
              <a:p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r>
                  <a:rPr lang="en-US" sz="1000"/>
                  <a:t>network</a:t>
                </a:r>
              </a:p>
              <a:p>
                <a:r>
                  <a:rPr lang="en-US" sz="1000"/>
                  <a:t>data link</a:t>
                </a:r>
              </a:p>
              <a:p>
                <a:r>
                  <a:rPr lang="en-US" sz="1000"/>
                  <a:t>physical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5047" name="Line 23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48" name="Line 23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49" name="Line 23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463" name="Freeform 647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/>
              <a:ahLst/>
              <a:cxnLst>
                <a:cxn ang="0">
                  <a:pos x="0" y="594"/>
                </a:cxn>
                <a:cxn ang="0">
                  <a:pos x="192" y="0"/>
                </a:cxn>
                <a:cxn ang="0">
                  <a:pos x="192" y="515"/>
                </a:cxn>
                <a:cxn ang="0">
                  <a:pos x="0" y="594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456" name="Group 669"/>
          <p:cNvGrpSpPr>
            <a:grpSpLocks/>
          </p:cNvGrpSpPr>
          <p:nvPr/>
        </p:nvGrpSpPr>
        <p:grpSpPr bwMode="auto">
          <a:xfrm>
            <a:off x="7966075" y="4087813"/>
            <a:ext cx="1057275" cy="957262"/>
            <a:chOff x="-153" y="1680"/>
            <a:chExt cx="666" cy="603"/>
          </a:xfrm>
        </p:grpSpPr>
        <p:grpSp>
          <p:nvGrpSpPr>
            <p:cNvPr id="35457" name="Group 670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35487" name="Rectangle 67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88" name="Rectangle 67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89" name="Rectangle 67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90" name="Text Box 67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application</a:t>
                </a:r>
              </a:p>
              <a:p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r>
                  <a:rPr lang="en-US" sz="1000"/>
                  <a:t>network</a:t>
                </a:r>
              </a:p>
              <a:p>
                <a:r>
                  <a:rPr lang="en-US" sz="1000"/>
                  <a:t>data link</a:t>
                </a:r>
              </a:p>
              <a:p>
                <a:r>
                  <a:rPr lang="en-US" sz="1000"/>
                  <a:t>physical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5491" name="Line 67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92" name="Line 67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93" name="Line 67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494" name="Freeform 678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/>
              <a:ahLst/>
              <a:cxnLst>
                <a:cxn ang="0">
                  <a:pos x="0" y="594"/>
                </a:cxn>
                <a:cxn ang="0">
                  <a:pos x="192" y="0"/>
                </a:cxn>
                <a:cxn ang="0">
                  <a:pos x="192" y="515"/>
                </a:cxn>
                <a:cxn ang="0">
                  <a:pos x="0" y="594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458" name="Group 298"/>
          <p:cNvGrpSpPr>
            <a:grpSpLocks/>
          </p:cNvGrpSpPr>
          <p:nvPr/>
        </p:nvGrpSpPr>
        <p:grpSpPr bwMode="auto">
          <a:xfrm rot="2937887">
            <a:off x="5413375" y="2659063"/>
            <a:ext cx="3781425" cy="434975"/>
            <a:chOff x="2937" y="3579"/>
            <a:chExt cx="2382" cy="274"/>
          </a:xfrm>
        </p:grpSpPr>
        <p:sp>
          <p:nvSpPr>
            <p:cNvPr id="35111" name="Rectangle 295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09" name="Text Box 293"/>
            <p:cNvSpPr txBox="1">
              <a:spLocks noChangeArrowheads="1"/>
            </p:cNvSpPr>
            <p:nvPr/>
          </p:nvSpPr>
          <p:spPr bwMode="auto">
            <a:xfrm>
              <a:off x="3343" y="3617"/>
              <a:ext cx="16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logical end-end transport</a:t>
              </a:r>
              <a:endParaRPr lang="en-US"/>
            </a:p>
          </p:txBody>
        </p:sp>
        <p:sp>
          <p:nvSpPr>
            <p:cNvPr id="35112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/>
              <a:ahLst/>
              <a:cxnLst>
                <a:cxn ang="0">
                  <a:pos x="282" y="0"/>
                </a:cxn>
                <a:cxn ang="0">
                  <a:pos x="282" y="264"/>
                </a:cxn>
                <a:cxn ang="0">
                  <a:pos x="0" y="129"/>
                </a:cxn>
                <a:cxn ang="0">
                  <a:pos x="282" y="0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13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/>
              <a:ahLst/>
              <a:cxnLst>
                <a:cxn ang="0">
                  <a:pos x="282" y="0"/>
                </a:cxn>
                <a:cxn ang="0">
                  <a:pos x="282" y="264"/>
                </a:cxn>
                <a:cxn ang="0">
                  <a:pos x="0" y="129"/>
                </a:cxn>
                <a:cxn ang="0">
                  <a:pos x="282" y="0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sz="3600" dirty="0"/>
              <a:t>dt3.0: Stop-and-Wait </a:t>
            </a:r>
            <a:r>
              <a:rPr lang="en-US" dirty="0"/>
              <a:t>O</a:t>
            </a:r>
            <a:r>
              <a:rPr lang="en-US" sz="3600" dirty="0"/>
              <a:t>peration</a:t>
            </a:r>
          </a:p>
        </p:txBody>
      </p:sp>
      <p:sp>
        <p:nvSpPr>
          <p:cNvPr id="302083" name="Line 3"/>
          <p:cNvSpPr>
            <a:spLocks noChangeShapeType="1"/>
          </p:cNvSpPr>
          <p:nvPr/>
        </p:nvSpPr>
        <p:spPr bwMode="auto">
          <a:xfrm>
            <a:off x="3557588" y="2001838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233363" y="1797050"/>
            <a:ext cx="3232150" cy="352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600" dirty="0">
                <a:latin typeface="Arial" charset="0"/>
              </a:rPr>
              <a:t>first packet bit transmitted, t = 0</a:t>
            </a:r>
          </a:p>
        </p:txBody>
      </p:sp>
      <p:sp>
        <p:nvSpPr>
          <p:cNvPr id="302085" name="Line 5"/>
          <p:cNvSpPr>
            <a:spLocks noChangeShapeType="1"/>
          </p:cNvSpPr>
          <p:nvPr/>
        </p:nvSpPr>
        <p:spPr bwMode="auto">
          <a:xfrm>
            <a:off x="3546475" y="1782763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2086" name="Line 6"/>
          <p:cNvSpPr>
            <a:spLocks noChangeShapeType="1"/>
          </p:cNvSpPr>
          <p:nvPr/>
        </p:nvSpPr>
        <p:spPr bwMode="auto">
          <a:xfrm>
            <a:off x="5773738" y="1795463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2087" name="Text Box 7"/>
          <p:cNvSpPr txBox="1">
            <a:spLocks noChangeArrowheads="1"/>
          </p:cNvSpPr>
          <p:nvPr/>
        </p:nvSpPr>
        <p:spPr bwMode="auto">
          <a:xfrm>
            <a:off x="3017838" y="1446213"/>
            <a:ext cx="885825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2000">
                <a:latin typeface="Arial" charset="0"/>
              </a:rPr>
              <a:t>sender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302088" name="Text Box 8"/>
          <p:cNvSpPr txBox="1">
            <a:spLocks noChangeArrowheads="1"/>
          </p:cNvSpPr>
          <p:nvPr/>
        </p:nvSpPr>
        <p:spPr bwMode="auto">
          <a:xfrm>
            <a:off x="5195888" y="1446213"/>
            <a:ext cx="946150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2000">
                <a:latin typeface="Arial" charset="0"/>
              </a:rPr>
              <a:t>receiver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302089" name="Line 9"/>
          <p:cNvSpPr>
            <a:spLocks noChangeShapeType="1"/>
          </p:cNvSpPr>
          <p:nvPr/>
        </p:nvSpPr>
        <p:spPr bwMode="auto">
          <a:xfrm>
            <a:off x="3570288" y="1997075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302090" name="Line 10"/>
          <p:cNvSpPr>
            <a:spLocks noChangeShapeType="1"/>
          </p:cNvSpPr>
          <p:nvPr/>
        </p:nvSpPr>
        <p:spPr bwMode="auto">
          <a:xfrm>
            <a:off x="3575050" y="4108450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302091" name="Line 11"/>
          <p:cNvSpPr>
            <a:spLocks noChangeShapeType="1"/>
          </p:cNvSpPr>
          <p:nvPr/>
        </p:nvSpPr>
        <p:spPr bwMode="auto">
          <a:xfrm flipV="1">
            <a:off x="3575050" y="3165475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302092" name="Freeform 12"/>
          <p:cNvSpPr>
            <a:spLocks/>
          </p:cNvSpPr>
          <p:nvPr/>
        </p:nvSpPr>
        <p:spPr bwMode="auto">
          <a:xfrm>
            <a:off x="3552825" y="1995488"/>
            <a:ext cx="2232025" cy="1155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95" y="937"/>
              </a:cxn>
              <a:cxn ang="0">
                <a:pos x="2902" y="1185"/>
              </a:cxn>
              <a:cxn ang="0">
                <a:pos x="0" y="247"/>
              </a:cxn>
              <a:cxn ang="0">
                <a:pos x="0" y="0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302093" name="Line 13"/>
          <p:cNvSpPr>
            <a:spLocks noChangeShapeType="1"/>
          </p:cNvSpPr>
          <p:nvPr/>
        </p:nvSpPr>
        <p:spPr bwMode="auto">
          <a:xfrm flipH="1">
            <a:off x="3408363" y="19954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302094" name="Line 14"/>
          <p:cNvSpPr>
            <a:spLocks noChangeShapeType="1"/>
          </p:cNvSpPr>
          <p:nvPr/>
        </p:nvSpPr>
        <p:spPr bwMode="auto">
          <a:xfrm flipH="1">
            <a:off x="3408363" y="22367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302095" name="Line 15"/>
          <p:cNvSpPr>
            <a:spLocks noChangeShapeType="1"/>
          </p:cNvSpPr>
          <p:nvPr/>
        </p:nvSpPr>
        <p:spPr bwMode="auto">
          <a:xfrm flipH="1">
            <a:off x="3419475" y="409575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302096" name="Text Box 16"/>
          <p:cNvSpPr txBox="1">
            <a:spLocks noChangeArrowheads="1"/>
          </p:cNvSpPr>
          <p:nvPr/>
        </p:nvSpPr>
        <p:spPr bwMode="auto">
          <a:xfrm>
            <a:off x="2755900" y="2968625"/>
            <a:ext cx="847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2000">
                <a:solidFill>
                  <a:srgbClr val="FF0000"/>
                </a:solidFill>
                <a:latin typeface="Arial" charset="0"/>
              </a:rPr>
              <a:t>RTT</a:t>
            </a:r>
            <a:r>
              <a:rPr lang="en-US" sz="900">
                <a:latin typeface="Arial" charset="0"/>
              </a:rPr>
              <a:t> 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302097" name="Line 17"/>
          <p:cNvSpPr>
            <a:spLocks noChangeShapeType="1"/>
          </p:cNvSpPr>
          <p:nvPr/>
        </p:nvSpPr>
        <p:spPr bwMode="auto">
          <a:xfrm>
            <a:off x="3443288" y="3276600"/>
            <a:ext cx="11112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302098" name="Line 18"/>
          <p:cNvSpPr>
            <a:spLocks noChangeShapeType="1"/>
          </p:cNvSpPr>
          <p:nvPr/>
        </p:nvSpPr>
        <p:spPr bwMode="auto">
          <a:xfrm flipV="1">
            <a:off x="3448050" y="22590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302099" name="Text Box 19"/>
          <p:cNvSpPr txBox="1">
            <a:spLocks noChangeArrowheads="1"/>
          </p:cNvSpPr>
          <p:nvPr/>
        </p:nvSpPr>
        <p:spPr bwMode="auto">
          <a:xfrm>
            <a:off x="0" y="2074863"/>
            <a:ext cx="3465513" cy="352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600" dirty="0">
                <a:latin typeface="Arial" charset="0"/>
              </a:rPr>
              <a:t>last packet bit transmitted, 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t = L / R</a:t>
            </a:r>
            <a:endParaRPr lang="en-US" sz="16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02100" name="Line 20"/>
          <p:cNvSpPr>
            <a:spLocks noChangeShapeType="1"/>
          </p:cNvSpPr>
          <p:nvPr/>
        </p:nvSpPr>
        <p:spPr bwMode="auto">
          <a:xfrm flipH="1">
            <a:off x="5761038" y="290988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302101" name="Text Box 21"/>
          <p:cNvSpPr txBox="1">
            <a:spLocks noChangeArrowheads="1"/>
          </p:cNvSpPr>
          <p:nvPr/>
        </p:nvSpPr>
        <p:spPr bwMode="auto">
          <a:xfrm>
            <a:off x="5842000" y="2733675"/>
            <a:ext cx="24257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dirty="0">
                <a:latin typeface="Arial" charset="0"/>
              </a:rPr>
              <a:t>first packet bit arrives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302102" name="Line 22"/>
          <p:cNvSpPr>
            <a:spLocks noChangeShapeType="1"/>
          </p:cNvSpPr>
          <p:nvPr/>
        </p:nvSpPr>
        <p:spPr bwMode="auto">
          <a:xfrm>
            <a:off x="5784850" y="3159125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302103" name="Text Box 23"/>
          <p:cNvSpPr txBox="1">
            <a:spLocks noChangeArrowheads="1"/>
          </p:cNvSpPr>
          <p:nvPr/>
        </p:nvSpPr>
        <p:spPr bwMode="auto">
          <a:xfrm>
            <a:off x="5848350" y="2986088"/>
            <a:ext cx="3114675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last packet bit arrives, send ACK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302104" name="Text Box 24"/>
          <p:cNvSpPr txBox="1">
            <a:spLocks noChangeArrowheads="1"/>
          </p:cNvSpPr>
          <p:nvPr/>
        </p:nvSpPr>
        <p:spPr bwMode="auto">
          <a:xfrm>
            <a:off x="685800" y="3810000"/>
            <a:ext cx="26860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800" dirty="0">
                <a:latin typeface="Arial" charset="0"/>
              </a:rPr>
              <a:t>ACK arrives, send next </a:t>
            </a:r>
          </a:p>
          <a:p>
            <a:pPr algn="r"/>
            <a:r>
              <a:rPr lang="en-US" sz="1800" dirty="0">
                <a:latin typeface="Arial" charset="0"/>
              </a:rPr>
              <a:t>packet, 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t = RTT + L / R</a:t>
            </a:r>
            <a:endParaRPr lang="en-US" sz="1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02105" name="Freeform 25"/>
          <p:cNvSpPr>
            <a:spLocks/>
          </p:cNvSpPr>
          <p:nvPr/>
        </p:nvSpPr>
        <p:spPr bwMode="auto">
          <a:xfrm>
            <a:off x="3570288" y="4103688"/>
            <a:ext cx="1419225" cy="577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45" y="592"/>
              </a:cxn>
              <a:cxn ang="0">
                <a:pos x="1095" y="592"/>
              </a:cxn>
              <a:cxn ang="0">
                <a:pos x="0" y="247"/>
              </a:cxn>
              <a:cxn ang="0">
                <a:pos x="0" y="0"/>
              </a:cxn>
            </a:cxnLst>
            <a:rect l="0" t="0" r="r" b="b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563938" y="4095750"/>
            <a:ext cx="1281112" cy="534988"/>
            <a:chOff x="12315" y="13225"/>
            <a:chExt cx="2775" cy="913"/>
          </a:xfrm>
        </p:grpSpPr>
        <p:sp>
          <p:nvSpPr>
            <p:cNvPr id="302107" name="Line 27"/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108" name="Line 28"/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2109" name="Line 29"/>
          <p:cNvSpPr>
            <a:spLocks noChangeShapeType="1"/>
          </p:cNvSpPr>
          <p:nvPr/>
        </p:nvSpPr>
        <p:spPr bwMode="auto">
          <a:xfrm>
            <a:off x="3563938" y="4337050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302110" name="Line 30"/>
          <p:cNvSpPr>
            <a:spLocks noChangeShapeType="1"/>
          </p:cNvSpPr>
          <p:nvPr/>
        </p:nvSpPr>
        <p:spPr bwMode="auto">
          <a:xfrm>
            <a:off x="3887788" y="4460875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02111" name="Object 31"/>
          <p:cNvGraphicFramePr>
            <a:graphicFrameLocks noChangeAspect="1"/>
          </p:cNvGraphicFramePr>
          <p:nvPr/>
        </p:nvGraphicFramePr>
        <p:xfrm>
          <a:off x="1711325" y="5065713"/>
          <a:ext cx="5994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54" name="Picture" r:id="rId2" imgW="3181320" imgH="495360" progId="Word.Picture.8">
                  <p:embed/>
                </p:oleObj>
              </mc:Choice>
              <mc:Fallback>
                <p:oleObj name="Picture" r:id="rId2" imgW="3181320" imgH="49536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5065713"/>
                        <a:ext cx="59944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r>
              <a:rPr lang="en-US" sz="3600" dirty="0"/>
              <a:t>Pipelined Protocols</a:t>
            </a:r>
            <a:endParaRPr 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304925"/>
            <a:ext cx="75914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Pipelining:</a:t>
            </a:r>
            <a:r>
              <a:rPr lang="en-US" sz="2400" dirty="0"/>
              <a:t> sender allows multiple, “in-flight”, yet-to-be-acknowledged </a:t>
            </a:r>
            <a:r>
              <a:rPr lang="en-US" sz="2400" dirty="0" err="1"/>
              <a:t>pkts</a:t>
            </a:r>
            <a:endParaRPr lang="en-US" sz="2400" dirty="0"/>
          </a:p>
          <a:p>
            <a:pPr lvl="1"/>
            <a:r>
              <a:rPr lang="en-US" sz="2000" dirty="0"/>
              <a:t>Range of sequence numbers must be increased</a:t>
            </a:r>
          </a:p>
          <a:p>
            <a:pPr lvl="1"/>
            <a:r>
              <a:rPr lang="en-US" sz="2000" dirty="0"/>
              <a:t>Need buffering at sender and/or receiver</a:t>
            </a:r>
          </a:p>
        </p:txBody>
      </p:sp>
      <p:pic>
        <p:nvPicPr>
          <p:cNvPr id="303109" name="Picture 5" descr="rdt_pipelined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2588" y="2890838"/>
            <a:ext cx="6105525" cy="2370137"/>
          </a:xfrm>
          <a:prstGeom prst="rect">
            <a:avLst/>
          </a:prstGeom>
          <a:noFill/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en-US" sz="3600" dirty="0"/>
              <a:t>Pipelining: Increased Utilization</a:t>
            </a:r>
          </a:p>
        </p:txBody>
      </p:sp>
      <p:sp>
        <p:nvSpPr>
          <p:cNvPr id="304131" name="Line 3"/>
          <p:cNvSpPr>
            <a:spLocks noChangeShapeType="1"/>
          </p:cNvSpPr>
          <p:nvPr/>
        </p:nvSpPr>
        <p:spPr bwMode="auto">
          <a:xfrm>
            <a:off x="3171825" y="1463675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4132" name="Text Box 4"/>
          <p:cNvSpPr txBox="1">
            <a:spLocks noChangeArrowheads="1"/>
          </p:cNvSpPr>
          <p:nvPr/>
        </p:nvSpPr>
        <p:spPr bwMode="auto">
          <a:xfrm>
            <a:off x="0" y="1257300"/>
            <a:ext cx="3086100" cy="354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600" dirty="0">
                <a:latin typeface="Arial" charset="0"/>
              </a:rPr>
              <a:t>first packet bit transmitted, t = 0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304133" name="Line 5"/>
          <p:cNvSpPr>
            <a:spLocks noChangeShapeType="1"/>
          </p:cNvSpPr>
          <p:nvPr/>
        </p:nvSpPr>
        <p:spPr bwMode="auto">
          <a:xfrm>
            <a:off x="3162300" y="1241425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304134" name="Line 6"/>
          <p:cNvSpPr>
            <a:spLocks noChangeShapeType="1"/>
          </p:cNvSpPr>
          <p:nvPr/>
        </p:nvSpPr>
        <p:spPr bwMode="auto">
          <a:xfrm>
            <a:off x="5243513" y="1254125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304135" name="Text Box 7"/>
          <p:cNvSpPr txBox="1">
            <a:spLocks noChangeArrowheads="1"/>
          </p:cNvSpPr>
          <p:nvPr/>
        </p:nvSpPr>
        <p:spPr bwMode="auto">
          <a:xfrm>
            <a:off x="2701925" y="914400"/>
            <a:ext cx="1042988" cy="35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600">
                <a:latin typeface="Arial" charset="0"/>
              </a:rPr>
              <a:t>sender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304136" name="Text Box 8"/>
          <p:cNvSpPr txBox="1">
            <a:spLocks noChangeArrowheads="1"/>
          </p:cNvSpPr>
          <p:nvPr/>
        </p:nvSpPr>
        <p:spPr bwMode="auto">
          <a:xfrm>
            <a:off x="4730750" y="914400"/>
            <a:ext cx="1108075" cy="35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600">
                <a:latin typeface="Arial" charset="0"/>
              </a:rPr>
              <a:t>receiver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304137" name="Line 9"/>
          <p:cNvSpPr>
            <a:spLocks noChangeShapeType="1"/>
          </p:cNvSpPr>
          <p:nvPr/>
        </p:nvSpPr>
        <p:spPr bwMode="auto">
          <a:xfrm>
            <a:off x="3182938" y="1458913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4138" name="Line 10"/>
          <p:cNvSpPr>
            <a:spLocks noChangeShapeType="1"/>
          </p:cNvSpPr>
          <p:nvPr/>
        </p:nvSpPr>
        <p:spPr bwMode="auto">
          <a:xfrm>
            <a:off x="3189288" y="3590925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4139" name="Freeform 11"/>
          <p:cNvSpPr>
            <a:spLocks/>
          </p:cNvSpPr>
          <p:nvPr/>
        </p:nvSpPr>
        <p:spPr bwMode="auto">
          <a:xfrm>
            <a:off x="3167063" y="1455738"/>
            <a:ext cx="2087562" cy="1169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95" y="937"/>
              </a:cxn>
              <a:cxn ang="0">
                <a:pos x="2902" y="1185"/>
              </a:cxn>
              <a:cxn ang="0">
                <a:pos x="0" y="247"/>
              </a:cxn>
              <a:cxn ang="0">
                <a:pos x="0" y="0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4140" name="Line 12"/>
          <p:cNvSpPr>
            <a:spLocks noChangeShapeType="1"/>
          </p:cNvSpPr>
          <p:nvPr/>
        </p:nvSpPr>
        <p:spPr bwMode="auto">
          <a:xfrm flipH="1">
            <a:off x="3032125" y="1455738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304141" name="Line 13"/>
          <p:cNvSpPr>
            <a:spLocks noChangeShapeType="1"/>
          </p:cNvSpPr>
          <p:nvPr/>
        </p:nvSpPr>
        <p:spPr bwMode="auto">
          <a:xfrm flipH="1">
            <a:off x="3032125" y="1700213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304142" name="Text Box 14"/>
          <p:cNvSpPr txBox="1">
            <a:spLocks noChangeArrowheads="1"/>
          </p:cNvSpPr>
          <p:nvPr/>
        </p:nvSpPr>
        <p:spPr bwMode="auto">
          <a:xfrm>
            <a:off x="2251075" y="2439988"/>
            <a:ext cx="965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600">
                <a:latin typeface="Arial" charset="0"/>
              </a:rPr>
              <a:t>RTT 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304143" name="Line 15"/>
          <p:cNvSpPr>
            <a:spLocks noChangeShapeType="1"/>
          </p:cNvSpPr>
          <p:nvPr/>
        </p:nvSpPr>
        <p:spPr bwMode="auto">
          <a:xfrm>
            <a:off x="3065463" y="2751138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304144" name="Line 16"/>
          <p:cNvSpPr>
            <a:spLocks noChangeShapeType="1"/>
          </p:cNvSpPr>
          <p:nvPr/>
        </p:nvSpPr>
        <p:spPr bwMode="auto">
          <a:xfrm flipV="1">
            <a:off x="3070225" y="1722438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304145" name="Text Box 17"/>
          <p:cNvSpPr txBox="1">
            <a:spLocks noChangeArrowheads="1"/>
          </p:cNvSpPr>
          <p:nvPr/>
        </p:nvSpPr>
        <p:spPr bwMode="auto">
          <a:xfrm>
            <a:off x="346075" y="1538288"/>
            <a:ext cx="27400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600" dirty="0">
                <a:latin typeface="Arial" charset="0"/>
              </a:rPr>
              <a:t>last bit transmitted, t = L / R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304146" name="Line 18"/>
          <p:cNvSpPr>
            <a:spLocks noChangeShapeType="1"/>
          </p:cNvSpPr>
          <p:nvPr/>
        </p:nvSpPr>
        <p:spPr bwMode="auto">
          <a:xfrm flipH="1">
            <a:off x="5232400" y="2381250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304147" name="Text Box 19"/>
          <p:cNvSpPr txBox="1">
            <a:spLocks noChangeArrowheads="1"/>
          </p:cNvSpPr>
          <p:nvPr/>
        </p:nvSpPr>
        <p:spPr bwMode="auto">
          <a:xfrm>
            <a:off x="5308600" y="2203450"/>
            <a:ext cx="2641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first packet bit arrives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304148" name="Line 20"/>
          <p:cNvSpPr>
            <a:spLocks noChangeShapeType="1"/>
          </p:cNvSpPr>
          <p:nvPr/>
        </p:nvSpPr>
        <p:spPr bwMode="auto">
          <a:xfrm>
            <a:off x="5254625" y="2632075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304149" name="Text Box 21"/>
          <p:cNvSpPr txBox="1">
            <a:spLocks noChangeArrowheads="1"/>
          </p:cNvSpPr>
          <p:nvPr/>
        </p:nvSpPr>
        <p:spPr bwMode="auto">
          <a:xfrm>
            <a:off x="5313363" y="2455863"/>
            <a:ext cx="3581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last packet bit arrives, send ACK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304150" name="Text Box 22"/>
          <p:cNvSpPr txBox="1">
            <a:spLocks noChangeArrowheads="1"/>
          </p:cNvSpPr>
          <p:nvPr/>
        </p:nvSpPr>
        <p:spPr bwMode="auto">
          <a:xfrm>
            <a:off x="493713" y="3248025"/>
            <a:ext cx="2635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600">
                <a:latin typeface="Arial" charset="0"/>
              </a:rPr>
              <a:t>ACK arrives, send next </a:t>
            </a:r>
          </a:p>
          <a:p>
            <a:pPr algn="r"/>
            <a:r>
              <a:rPr lang="en-US" sz="1600">
                <a:latin typeface="Arial" charset="0"/>
              </a:rPr>
              <a:t>packet, t = RTT + L / R</a:t>
            </a:r>
            <a:endParaRPr lang="en-US" sz="1600">
              <a:latin typeface="Times New Roman" pitchFamily="18" charset="0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043238" y="3578225"/>
            <a:ext cx="1466850" cy="608013"/>
            <a:chOff x="12502" y="21425"/>
            <a:chExt cx="3400" cy="1025"/>
          </a:xfrm>
        </p:grpSpPr>
        <p:sp>
          <p:nvSpPr>
            <p:cNvPr id="304152" name="Line 2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153" name="Freeform 2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45" y="592"/>
                </a:cxn>
                <a:cxn ang="0">
                  <a:pos x="1095" y="592"/>
                </a:cxn>
                <a:cxn ang="0">
                  <a:pos x="0" y="247"/>
                </a:cxn>
                <a:cxn ang="0">
                  <a:pos x="0" y="0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04155" name="Line 2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156" name="Line 2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4157" name="Line 2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158" name="Line 3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4159" name="Freeform 31"/>
          <p:cNvSpPr>
            <a:spLocks/>
          </p:cNvSpPr>
          <p:nvPr/>
        </p:nvSpPr>
        <p:spPr bwMode="auto">
          <a:xfrm>
            <a:off x="3171825" y="1708150"/>
            <a:ext cx="2087563" cy="1168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95" y="937"/>
              </a:cxn>
              <a:cxn ang="0">
                <a:pos x="2902" y="1185"/>
              </a:cxn>
              <a:cxn ang="0">
                <a:pos x="0" y="247"/>
              </a:cxn>
              <a:cxn ang="0">
                <a:pos x="0" y="0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4160" name="Freeform 32"/>
          <p:cNvSpPr>
            <a:spLocks/>
          </p:cNvSpPr>
          <p:nvPr/>
        </p:nvSpPr>
        <p:spPr bwMode="auto">
          <a:xfrm>
            <a:off x="3171825" y="1958975"/>
            <a:ext cx="2087563" cy="1168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95" y="937"/>
              </a:cxn>
              <a:cxn ang="0">
                <a:pos x="2902" y="1185"/>
              </a:cxn>
              <a:cxn ang="0">
                <a:pos x="0" y="247"/>
              </a:cxn>
              <a:cxn ang="0">
                <a:pos x="0" y="0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4161" name="Line 33"/>
          <p:cNvSpPr>
            <a:spLocks noChangeShapeType="1"/>
          </p:cNvSpPr>
          <p:nvPr/>
        </p:nvSpPr>
        <p:spPr bwMode="auto">
          <a:xfrm flipV="1">
            <a:off x="3189288" y="264001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4162" name="Line 34"/>
          <p:cNvSpPr>
            <a:spLocks noChangeShapeType="1"/>
          </p:cNvSpPr>
          <p:nvPr/>
        </p:nvSpPr>
        <p:spPr bwMode="auto">
          <a:xfrm flipV="1">
            <a:off x="3189288" y="28908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3032125" y="3816350"/>
            <a:ext cx="1466850" cy="606425"/>
            <a:chOff x="12502" y="21425"/>
            <a:chExt cx="3400" cy="1025"/>
          </a:xfrm>
        </p:grpSpPr>
        <p:sp>
          <p:nvSpPr>
            <p:cNvPr id="304164" name="Line 36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165" name="Freeform 37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45" y="592"/>
                </a:cxn>
                <a:cxn ang="0">
                  <a:pos x="1095" y="592"/>
                </a:cxn>
                <a:cxn ang="0">
                  <a:pos x="0" y="247"/>
                </a:cxn>
                <a:cxn ang="0">
                  <a:pos x="0" y="0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38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04167" name="Line 39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168" name="Line 40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4169" name="Line 41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170" name="Line 42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3043238" y="4067175"/>
            <a:ext cx="1466850" cy="606425"/>
            <a:chOff x="12502" y="21425"/>
            <a:chExt cx="3400" cy="1025"/>
          </a:xfrm>
        </p:grpSpPr>
        <p:sp>
          <p:nvSpPr>
            <p:cNvPr id="304172" name="Line 4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173" name="Freeform 4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45" y="592"/>
                </a:cxn>
                <a:cxn ang="0">
                  <a:pos x="1095" y="592"/>
                </a:cxn>
                <a:cxn ang="0">
                  <a:pos x="0" y="247"/>
                </a:cxn>
                <a:cxn ang="0">
                  <a:pos x="0" y="0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04175" name="Line 4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176" name="Line 4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4177" name="Line 4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178" name="Line 5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4179" name="Line 51"/>
          <p:cNvSpPr>
            <a:spLocks noChangeShapeType="1"/>
          </p:cNvSpPr>
          <p:nvPr/>
        </p:nvSpPr>
        <p:spPr bwMode="auto">
          <a:xfrm flipV="1">
            <a:off x="3194050" y="3143250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4180" name="Text Box 52"/>
          <p:cNvSpPr txBox="1">
            <a:spLocks noChangeArrowheads="1"/>
          </p:cNvSpPr>
          <p:nvPr/>
        </p:nvSpPr>
        <p:spPr bwMode="auto">
          <a:xfrm>
            <a:off x="5310188" y="2709863"/>
            <a:ext cx="383381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last bit of 2</a:t>
            </a:r>
            <a:r>
              <a:rPr lang="en-US" sz="1600" baseline="30000">
                <a:latin typeface="Arial" charset="0"/>
              </a:rPr>
              <a:t>nd</a:t>
            </a:r>
            <a:r>
              <a:rPr lang="en-US" sz="1600">
                <a:latin typeface="Arial" charset="0"/>
              </a:rPr>
              <a:t> packet arrives, send ACK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304181" name="Line 53"/>
          <p:cNvSpPr>
            <a:spLocks noChangeShapeType="1"/>
          </p:cNvSpPr>
          <p:nvPr/>
        </p:nvSpPr>
        <p:spPr bwMode="auto">
          <a:xfrm flipV="1">
            <a:off x="5254625" y="2868613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304182" name="Line 54"/>
          <p:cNvSpPr>
            <a:spLocks noChangeShapeType="1"/>
          </p:cNvSpPr>
          <p:nvPr/>
        </p:nvSpPr>
        <p:spPr bwMode="auto">
          <a:xfrm flipV="1">
            <a:off x="5265738" y="3121025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304183" name="Text Box 55"/>
          <p:cNvSpPr txBox="1">
            <a:spLocks noChangeArrowheads="1"/>
          </p:cNvSpPr>
          <p:nvPr/>
        </p:nvSpPr>
        <p:spPr bwMode="auto">
          <a:xfrm>
            <a:off x="5305425" y="2943225"/>
            <a:ext cx="3838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last bit of 3</a:t>
            </a:r>
            <a:r>
              <a:rPr lang="en-US" sz="1600" baseline="30000">
                <a:latin typeface="Arial" charset="0"/>
              </a:rPr>
              <a:t>rd</a:t>
            </a:r>
            <a:r>
              <a:rPr lang="en-US" sz="1600">
                <a:latin typeface="Arial" charset="0"/>
              </a:rPr>
              <a:t> packet arrives, send ACK</a:t>
            </a:r>
            <a:endParaRPr lang="en-US" sz="1600">
              <a:latin typeface="Times New Roman" pitchFamily="18" charset="0"/>
            </a:endParaRPr>
          </a:p>
        </p:txBody>
      </p:sp>
      <p:graphicFrame>
        <p:nvGraphicFramePr>
          <p:cNvPr id="304184" name="Object 56"/>
          <p:cNvGraphicFramePr>
            <a:graphicFrameLocks noChangeAspect="1"/>
          </p:cNvGraphicFramePr>
          <p:nvPr/>
        </p:nvGraphicFramePr>
        <p:xfrm>
          <a:off x="1462088" y="4821238"/>
          <a:ext cx="5994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78" name="Picture" r:id="rId2" imgW="3181320" imgH="495360" progId="Word.Picture.8">
                  <p:embed/>
                </p:oleObj>
              </mc:Choice>
              <mc:Fallback>
                <p:oleObj name="Picture" r:id="rId2" imgW="3181320" imgH="49536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4821238"/>
                        <a:ext cx="59944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85" name="Text Box 57"/>
          <p:cNvSpPr txBox="1">
            <a:spLocks noChangeArrowheads="1"/>
          </p:cNvSpPr>
          <p:nvPr/>
        </p:nvSpPr>
        <p:spPr bwMode="auto">
          <a:xfrm>
            <a:off x="6248400" y="3800475"/>
            <a:ext cx="21371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Increase utilization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by a factor of 3!</a:t>
            </a:r>
          </a:p>
        </p:txBody>
      </p:sp>
      <p:sp>
        <p:nvSpPr>
          <p:cNvPr id="304186" name="Line 58"/>
          <p:cNvSpPr>
            <a:spLocks noChangeShapeType="1"/>
          </p:cNvSpPr>
          <p:nvPr/>
        </p:nvSpPr>
        <p:spPr bwMode="auto">
          <a:xfrm flipH="1">
            <a:off x="6386513" y="4506913"/>
            <a:ext cx="125412" cy="5127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Rectangle 4"/>
          <p:cNvSpPr txBox="1">
            <a:spLocks noChangeArrowheads="1"/>
          </p:cNvSpPr>
          <p:nvPr/>
        </p:nvSpPr>
        <p:spPr>
          <a:xfrm>
            <a:off x="1447800" y="5791200"/>
            <a:ext cx="5562600" cy="838200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50000"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generic forms of pipelined protocols: </a:t>
            </a:r>
            <a:r>
              <a:rPr kumimoji="1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go-Back-N, selective repeat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Pipelining Protocols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3810000" cy="42672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Go-back-N: overview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FF0000"/>
                </a:solidFill>
              </a:rPr>
              <a:t>sender:</a:t>
            </a:r>
            <a:r>
              <a:rPr lang="en-US" sz="2400" dirty="0"/>
              <a:t> up to N </a:t>
            </a:r>
            <a:r>
              <a:rPr lang="en-US" sz="2400" dirty="0" err="1"/>
              <a:t>unACKed</a:t>
            </a:r>
            <a:r>
              <a:rPr lang="en-US" sz="2400" dirty="0"/>
              <a:t> </a:t>
            </a:r>
            <a:r>
              <a:rPr lang="en-US" sz="2400" dirty="0" err="1"/>
              <a:t>pkts</a:t>
            </a:r>
            <a:r>
              <a:rPr lang="en-US" sz="2400" dirty="0"/>
              <a:t> in pipeline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FF0000"/>
                </a:solidFill>
              </a:rPr>
              <a:t>receiver:</a:t>
            </a:r>
            <a:r>
              <a:rPr lang="en-US" sz="2400" dirty="0"/>
              <a:t> only sends cumulative ACKs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doesn’t ACK </a:t>
            </a:r>
            <a:r>
              <a:rPr lang="en-US" sz="2000" dirty="0" err="1"/>
              <a:t>pkt</a:t>
            </a:r>
            <a:r>
              <a:rPr lang="en-US" sz="2000" dirty="0"/>
              <a:t> if there’s a gap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FF0000"/>
                </a:solidFill>
              </a:rPr>
              <a:t>sender:</a:t>
            </a:r>
            <a:r>
              <a:rPr lang="en-US" sz="2400" dirty="0"/>
              <a:t> has timer for oldest </a:t>
            </a:r>
            <a:r>
              <a:rPr lang="en-US" sz="2400" dirty="0" err="1"/>
              <a:t>unACKed</a:t>
            </a:r>
            <a:r>
              <a:rPr lang="en-US" sz="2400" dirty="0"/>
              <a:t> </a:t>
            </a:r>
            <a:r>
              <a:rPr lang="en-US" sz="2400" dirty="0" err="1"/>
              <a:t>pkt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if timer expires: retransmit all </a:t>
            </a:r>
            <a:r>
              <a:rPr lang="en-US" sz="2000" dirty="0" err="1"/>
              <a:t>unACKed</a:t>
            </a:r>
            <a:r>
              <a:rPr lang="en-US" sz="2000" dirty="0"/>
              <a:t> packets</a:t>
            </a: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332288" cy="46482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Selective Repeat: overview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FF0000"/>
                </a:solidFill>
              </a:rPr>
              <a:t>sender:</a:t>
            </a:r>
            <a:r>
              <a:rPr lang="en-US" sz="2400" dirty="0"/>
              <a:t> up to N </a:t>
            </a:r>
            <a:r>
              <a:rPr lang="en-US" sz="2400" dirty="0" err="1"/>
              <a:t>unACKed</a:t>
            </a:r>
            <a:r>
              <a:rPr lang="en-US" sz="2400" dirty="0"/>
              <a:t> packets in pipeline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FF0000"/>
                </a:solidFill>
              </a:rPr>
              <a:t>receiver:</a:t>
            </a:r>
            <a:r>
              <a:rPr lang="en-US" sz="2400" dirty="0"/>
              <a:t> ACKs individual </a:t>
            </a:r>
            <a:r>
              <a:rPr lang="en-US" sz="2400" dirty="0" err="1"/>
              <a:t>pkts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FF0000"/>
                </a:solidFill>
              </a:rPr>
              <a:t>sender:</a:t>
            </a:r>
            <a:r>
              <a:rPr lang="en-US" sz="2400" dirty="0"/>
              <a:t> maintains timer for each </a:t>
            </a:r>
            <a:r>
              <a:rPr lang="en-US" sz="2400" dirty="0" err="1"/>
              <a:t>unACKed</a:t>
            </a:r>
            <a:r>
              <a:rPr lang="en-US" sz="2400" dirty="0"/>
              <a:t> </a:t>
            </a:r>
            <a:r>
              <a:rPr lang="en-US" sz="2400" dirty="0" err="1"/>
              <a:t>pkt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if timer expires: retransmit only </a:t>
            </a:r>
            <a:r>
              <a:rPr lang="en-US" sz="2000" dirty="0" err="1"/>
              <a:t>unACKed</a:t>
            </a:r>
            <a:r>
              <a:rPr lang="en-US" sz="2000" dirty="0"/>
              <a:t> packet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Go-Back-N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14450"/>
            <a:ext cx="8324850" cy="1219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</a:rPr>
              <a:t>Sender:</a:t>
            </a:r>
            <a:endParaRPr lang="en-US" sz="2400"/>
          </a:p>
          <a:p>
            <a:r>
              <a:rPr lang="en-US" sz="2000"/>
              <a:t>k-bit seq # in pkt header</a:t>
            </a:r>
          </a:p>
          <a:p>
            <a:r>
              <a:rPr lang="en-US" sz="2000"/>
              <a:t>“window” of up to N, consecutive unACKed pkts allowed</a:t>
            </a:r>
          </a:p>
          <a:p>
            <a:endParaRPr lang="en-US" sz="2400"/>
          </a:p>
          <a:p>
            <a:endParaRPr lang="en-US" sz="2400"/>
          </a:p>
        </p:txBody>
      </p:sp>
      <p:pic>
        <p:nvPicPr>
          <p:cNvPr id="305156" name="Picture 4" descr="gbn_seqn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88" y="2752725"/>
            <a:ext cx="8099425" cy="1630363"/>
          </a:xfrm>
          <a:prstGeom prst="rect">
            <a:avLst/>
          </a:prstGeom>
          <a:noFill/>
        </p:spPr>
      </p:pic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476250" y="4638675"/>
            <a:ext cx="83248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ACK(n): ACKs all </a:t>
            </a:r>
            <a:r>
              <a:rPr lang="en-US" sz="2000" dirty="0" err="1">
                <a:latin typeface="+mn-lt"/>
              </a:rPr>
              <a:t>pkts</a:t>
            </a:r>
            <a:r>
              <a:rPr lang="en-US" sz="2000" dirty="0">
                <a:latin typeface="+mn-lt"/>
              </a:rPr>
              <a:t> up to, including </a:t>
            </a:r>
            <a:r>
              <a:rPr lang="en-US" sz="2000" dirty="0" err="1">
                <a:latin typeface="+mn-lt"/>
              </a:rPr>
              <a:t>seq</a:t>
            </a:r>
            <a:r>
              <a:rPr lang="en-US" sz="2000" dirty="0">
                <a:latin typeface="+mn-lt"/>
              </a:rPr>
              <a:t> # n - “cumulative ACK”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dirty="0">
                <a:latin typeface="+mn-lt"/>
              </a:rPr>
              <a:t>may receive duplicate ACKs (see receiver)</a:t>
            </a:r>
            <a:endParaRPr lang="en-US" sz="180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Timer for each in-flight </a:t>
            </a:r>
            <a:r>
              <a:rPr lang="en-US" sz="2000" dirty="0" err="1">
                <a:latin typeface="+mn-lt"/>
              </a:rPr>
              <a:t>pkt</a:t>
            </a:r>
            <a:endParaRPr lang="en-US" sz="200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000" i="1" dirty="0">
                <a:latin typeface="+mn-lt"/>
              </a:rPr>
              <a:t>Timeout(n):</a:t>
            </a:r>
            <a:r>
              <a:rPr lang="en-US" sz="2000" dirty="0">
                <a:latin typeface="+mn-lt"/>
              </a:rPr>
              <a:t> retransmit </a:t>
            </a:r>
            <a:r>
              <a:rPr lang="en-US" sz="2000" dirty="0" err="1">
                <a:latin typeface="+mn-lt"/>
              </a:rPr>
              <a:t>pkt</a:t>
            </a:r>
            <a:r>
              <a:rPr lang="en-US" sz="2000" dirty="0">
                <a:latin typeface="+mn-lt"/>
              </a:rPr>
              <a:t> n and all higher </a:t>
            </a:r>
            <a:r>
              <a:rPr lang="en-US" sz="2000" dirty="0" err="1">
                <a:latin typeface="+mn-lt"/>
              </a:rPr>
              <a:t>seq</a:t>
            </a:r>
            <a:r>
              <a:rPr lang="en-US" sz="2000" dirty="0">
                <a:latin typeface="+mn-lt"/>
              </a:rPr>
              <a:t> # </a:t>
            </a:r>
            <a:r>
              <a:rPr lang="en-US" sz="2000" dirty="0" err="1">
                <a:latin typeface="+mn-lt"/>
              </a:rPr>
              <a:t>pkts</a:t>
            </a:r>
            <a:r>
              <a:rPr lang="en-US" sz="2000" dirty="0">
                <a:latin typeface="+mn-lt"/>
              </a:rPr>
              <a:t> in window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sz="240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296863"/>
            <a:ext cx="7772400" cy="700087"/>
          </a:xfrm>
        </p:spPr>
        <p:txBody>
          <a:bodyPr/>
          <a:lstStyle/>
          <a:p>
            <a:r>
              <a:rPr lang="en-US" sz="3200" dirty="0"/>
              <a:t>GBN: Sender Extended FSM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35363" y="3743325"/>
            <a:ext cx="800100" cy="657225"/>
            <a:chOff x="1939" y="2515"/>
            <a:chExt cx="504" cy="414"/>
          </a:xfrm>
        </p:grpSpPr>
        <p:sp>
          <p:nvSpPr>
            <p:cNvPr id="306180" name="Oval 4"/>
            <p:cNvSpPr>
              <a:spLocks noChangeArrowheads="1"/>
            </p:cNvSpPr>
            <p:nvPr/>
          </p:nvSpPr>
          <p:spPr bwMode="auto">
            <a:xfrm>
              <a:off x="2004" y="2515"/>
              <a:ext cx="420" cy="41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181" name="Text Box 5"/>
            <p:cNvSpPr txBox="1">
              <a:spLocks noChangeArrowheads="1"/>
            </p:cNvSpPr>
            <p:nvPr/>
          </p:nvSpPr>
          <p:spPr bwMode="auto">
            <a:xfrm>
              <a:off x="1939" y="2611"/>
              <a:ext cx="50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800" dirty="0">
                  <a:latin typeface="Arial" charset="0"/>
                </a:rPr>
                <a:t>Wait</a:t>
              </a:r>
              <a:endParaRPr lang="en-US" dirty="0">
                <a:latin typeface="Times New Roman" pitchFamily="18" charset="0"/>
              </a:endParaRPr>
            </a:p>
          </p:txBody>
        </p:sp>
      </p:grpSp>
      <p:sp>
        <p:nvSpPr>
          <p:cNvPr id="306182" name="Line 6"/>
          <p:cNvSpPr>
            <a:spLocks noChangeShapeType="1"/>
          </p:cNvSpPr>
          <p:nvPr/>
        </p:nvSpPr>
        <p:spPr bwMode="auto">
          <a:xfrm>
            <a:off x="2028825" y="2830513"/>
            <a:ext cx="1624013" cy="1069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6183" name="Text Box 7"/>
          <p:cNvSpPr txBox="1">
            <a:spLocks noChangeArrowheads="1"/>
          </p:cNvSpPr>
          <p:nvPr/>
        </p:nvSpPr>
        <p:spPr bwMode="auto">
          <a:xfrm>
            <a:off x="4751388" y="3810000"/>
            <a:ext cx="277653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start_timer</a:t>
            </a:r>
          </a:p>
          <a:p>
            <a:pPr algn="l"/>
            <a:r>
              <a:rPr lang="en-US" sz="1400">
                <a:latin typeface="Arial" charset="0"/>
              </a:rPr>
              <a:t>udt_send(sndpkt[base])</a:t>
            </a:r>
          </a:p>
          <a:p>
            <a:pPr algn="l"/>
            <a:r>
              <a:rPr lang="en-US" sz="1400">
                <a:latin typeface="Arial" charset="0"/>
              </a:rPr>
              <a:t>udt_send(sndpkt[base+1])</a:t>
            </a:r>
          </a:p>
          <a:p>
            <a:pPr algn="l"/>
            <a:r>
              <a:rPr lang="en-US" sz="1400">
                <a:latin typeface="Arial" charset="0"/>
              </a:rPr>
              <a:t>…</a:t>
            </a:r>
          </a:p>
          <a:p>
            <a:pPr algn="l"/>
            <a:r>
              <a:rPr lang="en-US" sz="1400">
                <a:latin typeface="Arial" charset="0"/>
              </a:rPr>
              <a:t>udt_send(sndpkt[nextseqnum-1])</a:t>
            </a:r>
          </a:p>
          <a:p>
            <a:endParaRPr lang="en-US" sz="1400">
              <a:latin typeface="Times New Roman" pitchFamily="18" charset="0"/>
            </a:endParaRPr>
          </a:p>
        </p:txBody>
      </p:sp>
      <p:sp>
        <p:nvSpPr>
          <p:cNvPr id="306184" name="Text Box 8"/>
          <p:cNvSpPr txBox="1">
            <a:spLocks noChangeArrowheads="1"/>
          </p:cNvSpPr>
          <p:nvPr/>
        </p:nvSpPr>
        <p:spPr bwMode="auto">
          <a:xfrm>
            <a:off x="4773613" y="3575050"/>
            <a:ext cx="11001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timeout</a:t>
            </a:r>
            <a:endParaRPr lang="en-US" sz="1400">
              <a:latin typeface="Times New Roman" pitchFamily="18" charset="0"/>
            </a:endParaRPr>
          </a:p>
          <a:p>
            <a:endParaRPr lang="en-US" sz="1400">
              <a:latin typeface="Times New Roman" pitchFamily="18" charset="0"/>
            </a:endParaRPr>
          </a:p>
        </p:txBody>
      </p:sp>
      <p:sp>
        <p:nvSpPr>
          <p:cNvPr id="306185" name="Line 9"/>
          <p:cNvSpPr>
            <a:spLocks noChangeShapeType="1"/>
          </p:cNvSpPr>
          <p:nvPr/>
        </p:nvSpPr>
        <p:spPr bwMode="auto">
          <a:xfrm>
            <a:off x="4857750" y="3851275"/>
            <a:ext cx="1619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6186" name="Freeform 10"/>
          <p:cNvSpPr>
            <a:spLocks/>
          </p:cNvSpPr>
          <p:nvPr/>
        </p:nvSpPr>
        <p:spPr bwMode="auto">
          <a:xfrm>
            <a:off x="4360863" y="3498850"/>
            <a:ext cx="393700" cy="1152525"/>
          </a:xfrm>
          <a:custGeom>
            <a:avLst/>
            <a:gdLst/>
            <a:ahLst/>
            <a:cxnLst>
              <a:cxn ang="0">
                <a:pos x="39" y="1136"/>
              </a:cxn>
              <a:cxn ang="0">
                <a:pos x="0" y="77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6187" name="Text Box 11"/>
          <p:cNvSpPr txBox="1">
            <a:spLocks noChangeArrowheads="1"/>
          </p:cNvSpPr>
          <p:nvPr/>
        </p:nvSpPr>
        <p:spPr bwMode="auto">
          <a:xfrm>
            <a:off x="3194050" y="1069975"/>
            <a:ext cx="23336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rdt_send(data)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6188" name="Line 12"/>
          <p:cNvSpPr>
            <a:spLocks noChangeShapeType="1"/>
          </p:cNvSpPr>
          <p:nvPr/>
        </p:nvSpPr>
        <p:spPr bwMode="auto">
          <a:xfrm>
            <a:off x="3302000" y="1389063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6189" name="Text Box 13"/>
          <p:cNvSpPr txBox="1">
            <a:spLocks noChangeArrowheads="1"/>
          </p:cNvSpPr>
          <p:nvPr/>
        </p:nvSpPr>
        <p:spPr bwMode="auto">
          <a:xfrm>
            <a:off x="3194050" y="1411288"/>
            <a:ext cx="55213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if (nextseqnum &lt; base+N) {</a:t>
            </a:r>
          </a:p>
          <a:p>
            <a:pPr algn="l"/>
            <a:r>
              <a:rPr lang="en-US" sz="1400">
                <a:latin typeface="Arial" charset="0"/>
              </a:rPr>
              <a:t>    sndpkt[nextseqnum] = make_pkt(nextseqnum,data,chksum)</a:t>
            </a:r>
          </a:p>
          <a:p>
            <a:pPr algn="l"/>
            <a:r>
              <a:rPr lang="en-US" sz="1400">
                <a:latin typeface="Arial" charset="0"/>
              </a:rPr>
              <a:t>    udt_send(sndpkt[nextseqnum])</a:t>
            </a:r>
          </a:p>
          <a:p>
            <a:pPr algn="l"/>
            <a:r>
              <a:rPr lang="en-US" sz="1400">
                <a:latin typeface="Arial" charset="0"/>
              </a:rPr>
              <a:t>    if (base == nextseqnum)</a:t>
            </a:r>
          </a:p>
          <a:p>
            <a:pPr algn="l"/>
            <a:r>
              <a:rPr lang="en-US" sz="1400">
                <a:latin typeface="Arial" charset="0"/>
              </a:rPr>
              <a:t>       start_timer</a:t>
            </a:r>
          </a:p>
          <a:p>
            <a:pPr algn="l"/>
            <a:r>
              <a:rPr lang="en-US" sz="1400">
                <a:latin typeface="Arial" charset="0"/>
              </a:rPr>
              <a:t>    nextseqnum++</a:t>
            </a:r>
          </a:p>
          <a:p>
            <a:pPr algn="l"/>
            <a:r>
              <a:rPr lang="en-US" sz="1400">
                <a:latin typeface="Arial" charset="0"/>
              </a:rPr>
              <a:t>    }</a:t>
            </a:r>
          </a:p>
          <a:p>
            <a:pPr algn="l"/>
            <a:r>
              <a:rPr lang="en-US" sz="1400">
                <a:latin typeface="Arial" charset="0"/>
              </a:rPr>
              <a:t>else</a:t>
            </a:r>
          </a:p>
          <a:p>
            <a:pPr algn="l"/>
            <a:r>
              <a:rPr lang="en-US" sz="1400">
                <a:latin typeface="Arial" charset="0"/>
              </a:rPr>
              <a:t>  refuse_data(data)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06190" name="Freeform 14"/>
          <p:cNvSpPr>
            <a:spLocks/>
          </p:cNvSpPr>
          <p:nvPr/>
        </p:nvSpPr>
        <p:spPr bwMode="auto">
          <a:xfrm rot="5142103" flipH="1">
            <a:off x="3787776" y="2933700"/>
            <a:ext cx="393700" cy="1152525"/>
          </a:xfrm>
          <a:custGeom>
            <a:avLst/>
            <a:gdLst/>
            <a:ahLst/>
            <a:cxnLst>
              <a:cxn ang="0">
                <a:pos x="39" y="1136"/>
              </a:cxn>
              <a:cxn ang="0">
                <a:pos x="0" y="77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6191" name="Text Box 15"/>
          <p:cNvSpPr txBox="1">
            <a:spLocks noChangeArrowheads="1"/>
          </p:cNvSpPr>
          <p:nvPr/>
        </p:nvSpPr>
        <p:spPr bwMode="auto">
          <a:xfrm>
            <a:off x="3343275" y="5478463"/>
            <a:ext cx="3686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>
                <a:latin typeface="Arial" charset="0"/>
              </a:rPr>
              <a:t>base = </a:t>
            </a:r>
            <a:r>
              <a:rPr lang="en-US" sz="1400" dirty="0" err="1">
                <a:latin typeface="Arial" charset="0"/>
              </a:rPr>
              <a:t>getacknum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)+1</a:t>
            </a:r>
          </a:p>
          <a:p>
            <a:pPr algn="l"/>
            <a:r>
              <a:rPr lang="en-US" sz="1400" dirty="0">
                <a:latin typeface="Arial" charset="0"/>
              </a:rPr>
              <a:t>If (base == </a:t>
            </a:r>
            <a:r>
              <a:rPr lang="en-US" sz="1400" dirty="0" err="1">
                <a:latin typeface="Arial" charset="0"/>
              </a:rPr>
              <a:t>nextseqnum</a:t>
            </a:r>
            <a:r>
              <a:rPr lang="en-US" sz="1400" dirty="0">
                <a:latin typeface="Arial" charset="0"/>
              </a:rPr>
              <a:t>)</a:t>
            </a:r>
          </a:p>
          <a:p>
            <a:pPr algn="l"/>
            <a:r>
              <a:rPr lang="en-US" sz="1400" dirty="0">
                <a:latin typeface="Arial" charset="0"/>
              </a:rPr>
              <a:t>    </a:t>
            </a:r>
            <a:r>
              <a:rPr lang="en-US" sz="1400" dirty="0" err="1">
                <a:latin typeface="Arial" charset="0"/>
              </a:rPr>
              <a:t>stop_timer</a:t>
            </a:r>
            <a:endParaRPr lang="en-US" sz="1400" dirty="0">
              <a:latin typeface="Arial" charset="0"/>
            </a:endParaRPr>
          </a:p>
          <a:p>
            <a:pPr algn="l"/>
            <a:r>
              <a:rPr lang="en-US" sz="1400" dirty="0">
                <a:latin typeface="Arial" charset="0"/>
              </a:rPr>
              <a:t>  else</a:t>
            </a:r>
          </a:p>
          <a:p>
            <a:pPr algn="l"/>
            <a:r>
              <a:rPr lang="en-US" sz="1400" dirty="0">
                <a:latin typeface="Arial" charset="0"/>
              </a:rPr>
              <a:t>    </a:t>
            </a:r>
            <a:r>
              <a:rPr lang="en-US" sz="1400" dirty="0" err="1">
                <a:latin typeface="Arial" charset="0"/>
              </a:rPr>
              <a:t>start_timer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06192" name="Text Box 16"/>
          <p:cNvSpPr txBox="1">
            <a:spLocks noChangeArrowheads="1"/>
          </p:cNvSpPr>
          <p:nvPr/>
        </p:nvSpPr>
        <p:spPr bwMode="auto">
          <a:xfrm>
            <a:off x="3355975" y="4978400"/>
            <a:ext cx="28336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&amp;&amp; </a:t>
            </a:r>
          </a:p>
          <a:p>
            <a:pPr algn="l"/>
            <a:r>
              <a:rPr lang="en-US" sz="1400">
                <a:latin typeface="Arial" charset="0"/>
              </a:rPr>
              <a:t>   notcorrupt(rcvpkt) </a:t>
            </a:r>
          </a:p>
          <a:p>
            <a:endParaRPr lang="en-US" sz="1400">
              <a:latin typeface="Times New Roman" pitchFamily="18" charset="0"/>
            </a:endParaRPr>
          </a:p>
        </p:txBody>
      </p:sp>
      <p:sp>
        <p:nvSpPr>
          <p:cNvPr id="306193" name="Line 17"/>
          <p:cNvSpPr>
            <a:spLocks noChangeShapeType="1"/>
          </p:cNvSpPr>
          <p:nvPr/>
        </p:nvSpPr>
        <p:spPr bwMode="auto">
          <a:xfrm>
            <a:off x="3448050" y="5502275"/>
            <a:ext cx="1619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6194" name="Freeform 18"/>
          <p:cNvSpPr>
            <a:spLocks/>
          </p:cNvSpPr>
          <p:nvPr/>
        </p:nvSpPr>
        <p:spPr bwMode="auto">
          <a:xfrm>
            <a:off x="3505200" y="4446588"/>
            <a:ext cx="1054100" cy="674687"/>
          </a:xfrm>
          <a:custGeom>
            <a:avLst/>
            <a:gdLst/>
            <a:ahLst/>
            <a:cxnLst>
              <a:cxn ang="0">
                <a:pos x="241" y="20"/>
              </a:cxn>
              <a:cxn ang="0">
                <a:pos x="388" y="0"/>
              </a:cxn>
            </a:cxnLst>
            <a:rect l="0" t="0" r="r" b="b"/>
            <a:pathLst>
              <a:path w="664" h="425">
                <a:moveTo>
                  <a:pt x="241" y="20"/>
                </a:moveTo>
                <a:cubicBezTo>
                  <a:pt x="0" y="393"/>
                  <a:pt x="664" y="425"/>
                  <a:pt x="388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6195" name="Line 19"/>
          <p:cNvSpPr>
            <a:spLocks noChangeShapeType="1"/>
          </p:cNvSpPr>
          <p:nvPr/>
        </p:nvSpPr>
        <p:spPr bwMode="auto">
          <a:xfrm>
            <a:off x="1614488" y="3257550"/>
            <a:ext cx="803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6196" name="Text Box 20"/>
          <p:cNvSpPr txBox="1">
            <a:spLocks noChangeArrowheads="1"/>
          </p:cNvSpPr>
          <p:nvPr/>
        </p:nvSpPr>
        <p:spPr bwMode="auto">
          <a:xfrm>
            <a:off x="1487488" y="3227388"/>
            <a:ext cx="14859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base=1</a:t>
            </a:r>
          </a:p>
          <a:p>
            <a:pPr algn="l"/>
            <a:r>
              <a:rPr lang="en-US" sz="1400">
                <a:latin typeface="Arial" charset="0"/>
              </a:rPr>
              <a:t>nextseqnum=1</a:t>
            </a:r>
            <a:endParaRPr lang="en-US" sz="1400">
              <a:latin typeface="Times New Roman" pitchFamily="18" charset="0"/>
            </a:endParaRPr>
          </a:p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306197" name="Text Box 21"/>
          <p:cNvSpPr txBox="1">
            <a:spLocks noChangeArrowheads="1"/>
          </p:cNvSpPr>
          <p:nvPr/>
        </p:nvSpPr>
        <p:spPr bwMode="auto">
          <a:xfrm>
            <a:off x="1250950" y="4289425"/>
            <a:ext cx="20478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</a:t>
            </a:r>
          </a:p>
          <a:p>
            <a:pPr algn="l"/>
            <a:r>
              <a:rPr lang="en-US" sz="1400">
                <a:latin typeface="Arial" charset="0"/>
              </a:rPr>
              <a:t>   &amp;&amp; corrupt(rcvpkt)</a:t>
            </a:r>
            <a:r>
              <a:rPr lang="en-US" sz="1000">
                <a:latin typeface="Arial" charset="0"/>
              </a:rPr>
              <a:t> </a:t>
            </a:r>
          </a:p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306198" name="Line 22"/>
          <p:cNvSpPr>
            <a:spLocks noChangeShapeType="1"/>
          </p:cNvSpPr>
          <p:nvPr/>
        </p:nvSpPr>
        <p:spPr bwMode="auto">
          <a:xfrm flipV="1">
            <a:off x="1343025" y="4787900"/>
            <a:ext cx="1520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6199" name="Freeform 23"/>
          <p:cNvSpPr>
            <a:spLocks/>
          </p:cNvSpPr>
          <p:nvPr/>
        </p:nvSpPr>
        <p:spPr bwMode="auto">
          <a:xfrm>
            <a:off x="2898775" y="4221163"/>
            <a:ext cx="695325" cy="638175"/>
          </a:xfrm>
          <a:custGeom>
            <a:avLst/>
            <a:gdLst/>
            <a:ahLst/>
            <a:cxnLst>
              <a:cxn ang="0">
                <a:pos x="1005" y="0"/>
              </a:cxn>
              <a:cxn ang="0">
                <a:pos x="1095" y="165"/>
              </a:cxn>
            </a:cxnLst>
            <a:rect l="0" t="0" r="r" b="b"/>
            <a:pathLst>
              <a:path w="1095" h="1005">
                <a:moveTo>
                  <a:pt x="1005" y="0"/>
                </a:moveTo>
                <a:cubicBezTo>
                  <a:pt x="0" y="30"/>
                  <a:pt x="645" y="1005"/>
                  <a:pt x="1095" y="16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6200" name="Text Box 24"/>
          <p:cNvSpPr txBox="1">
            <a:spLocks noChangeArrowheads="1"/>
          </p:cNvSpPr>
          <p:nvPr/>
        </p:nvSpPr>
        <p:spPr bwMode="auto">
          <a:xfrm>
            <a:off x="1530350" y="2927350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3200" dirty="0"/>
              <a:t>GBN: Receiver Extended FSM</a:t>
            </a:r>
            <a:endParaRPr lang="en-US" dirty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01688" y="3641725"/>
            <a:ext cx="8148637" cy="28543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/>
              <a:t>ACK-only: always send ACK for correctly-received </a:t>
            </a:r>
            <a:r>
              <a:rPr lang="en-US" sz="2400" dirty="0" err="1"/>
              <a:t>pkt</a:t>
            </a:r>
            <a:r>
              <a:rPr lang="en-US" sz="2400" dirty="0"/>
              <a:t> with highest </a:t>
            </a:r>
            <a:r>
              <a:rPr lang="en-US" sz="2400" i="1" dirty="0">
                <a:solidFill>
                  <a:schemeClr val="accent2"/>
                </a:solidFill>
              </a:rPr>
              <a:t>in-order</a:t>
            </a:r>
            <a:r>
              <a:rPr lang="en-US" sz="2400" dirty="0"/>
              <a:t> </a:t>
            </a:r>
            <a:r>
              <a:rPr lang="en-US" sz="2400" dirty="0" err="1"/>
              <a:t>seq</a:t>
            </a:r>
            <a:r>
              <a:rPr lang="en-US" sz="2400" dirty="0"/>
              <a:t> #</a:t>
            </a:r>
          </a:p>
          <a:p>
            <a:pPr lvl="1"/>
            <a:r>
              <a:rPr lang="en-US" sz="2000" dirty="0"/>
              <a:t>may generate duplicate ACKs</a:t>
            </a:r>
          </a:p>
          <a:p>
            <a:pPr lvl="1"/>
            <a:r>
              <a:rPr lang="en-US" sz="2000" dirty="0"/>
              <a:t>need only remember </a:t>
            </a:r>
            <a:r>
              <a:rPr lang="en-US" sz="2000" b="1" dirty="0" err="1">
                <a:latin typeface="Courier New" pitchFamily="49" charset="0"/>
              </a:rPr>
              <a:t>expectedseqnum</a:t>
            </a:r>
            <a:endParaRPr lang="en-US" sz="2000" b="1" dirty="0">
              <a:latin typeface="Courier New" pitchFamily="49" charset="0"/>
            </a:endParaRPr>
          </a:p>
          <a:p>
            <a:r>
              <a:rPr lang="en-US" sz="2400" dirty="0"/>
              <a:t>out-of-order </a:t>
            </a:r>
            <a:r>
              <a:rPr lang="en-US" sz="2400" dirty="0" err="1"/>
              <a:t>pkt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/>
              <a:t>discard (don’t buffer) -&gt; </a:t>
            </a:r>
            <a:r>
              <a:rPr lang="en-US" sz="2000" dirty="0">
                <a:solidFill>
                  <a:srgbClr val="FF0000"/>
                </a:solidFill>
              </a:rPr>
              <a:t>no receiver buffering</a:t>
            </a:r>
            <a:r>
              <a:rPr lang="en-US" sz="2000" dirty="0"/>
              <a:t>!</a:t>
            </a:r>
          </a:p>
          <a:p>
            <a:pPr lvl="1"/>
            <a:r>
              <a:rPr lang="en-US" sz="2000" dirty="0"/>
              <a:t>Re-ACK </a:t>
            </a:r>
            <a:r>
              <a:rPr lang="en-US" sz="2000" dirty="0" err="1"/>
              <a:t>pkt</a:t>
            </a:r>
            <a:r>
              <a:rPr lang="en-US" sz="2000" dirty="0"/>
              <a:t> with highest in-order </a:t>
            </a:r>
            <a:r>
              <a:rPr lang="en-US" sz="2000" dirty="0" err="1"/>
              <a:t>seq</a:t>
            </a:r>
            <a:r>
              <a:rPr lang="en-US" sz="2000" dirty="0"/>
              <a:t> #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3159125" y="2041525"/>
            <a:ext cx="666750" cy="6572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68638" y="2209800"/>
            <a:ext cx="8001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>
                <a:latin typeface="Arial" charset="0"/>
              </a:rPr>
              <a:t>Wait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307206" name="Line 6"/>
          <p:cNvSpPr>
            <a:spLocks noChangeShapeType="1"/>
          </p:cNvSpPr>
          <p:nvPr/>
        </p:nvSpPr>
        <p:spPr bwMode="auto">
          <a:xfrm>
            <a:off x="844550" y="1881188"/>
            <a:ext cx="2298700" cy="4746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207" name="Text Box 7"/>
          <p:cNvSpPr txBox="1">
            <a:spLocks noChangeArrowheads="1"/>
          </p:cNvSpPr>
          <p:nvPr/>
        </p:nvSpPr>
        <p:spPr bwMode="auto">
          <a:xfrm>
            <a:off x="2557463" y="1468438"/>
            <a:ext cx="1617662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07208" name="Text Box 8"/>
          <p:cNvSpPr txBox="1">
            <a:spLocks noChangeArrowheads="1"/>
          </p:cNvSpPr>
          <p:nvPr/>
        </p:nvSpPr>
        <p:spPr bwMode="auto">
          <a:xfrm>
            <a:off x="2597150" y="1192213"/>
            <a:ext cx="7254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default</a:t>
            </a:r>
            <a:endParaRPr lang="en-US" sz="1400">
              <a:latin typeface="Times New Roman" pitchFamily="18" charset="0"/>
            </a:endParaRPr>
          </a:p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307209" name="Line 9"/>
          <p:cNvSpPr>
            <a:spLocks noChangeShapeType="1"/>
          </p:cNvSpPr>
          <p:nvPr/>
        </p:nvSpPr>
        <p:spPr bwMode="auto">
          <a:xfrm>
            <a:off x="2678113" y="1489075"/>
            <a:ext cx="8159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10" name="Freeform 10"/>
          <p:cNvSpPr>
            <a:spLocks/>
          </p:cNvSpPr>
          <p:nvPr/>
        </p:nvSpPr>
        <p:spPr bwMode="auto">
          <a:xfrm>
            <a:off x="3832225" y="1784350"/>
            <a:ext cx="828675" cy="1152525"/>
          </a:xfrm>
          <a:custGeom>
            <a:avLst/>
            <a:gdLst/>
            <a:ahLst/>
            <a:cxnLst>
              <a:cxn ang="0">
                <a:pos x="39" y="1136"/>
              </a:cxn>
              <a:cxn ang="0">
                <a:pos x="0" y="77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211" name="Text Box 11"/>
          <p:cNvSpPr txBox="1">
            <a:spLocks noChangeArrowheads="1"/>
          </p:cNvSpPr>
          <p:nvPr/>
        </p:nvSpPr>
        <p:spPr bwMode="auto">
          <a:xfrm>
            <a:off x="4325938" y="1554163"/>
            <a:ext cx="3570287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</a:t>
            </a:r>
          </a:p>
          <a:p>
            <a:pPr algn="l"/>
            <a:r>
              <a:rPr lang="en-US" sz="1400">
                <a:latin typeface="Arial" charset="0"/>
              </a:rPr>
              <a:t>  &amp;&amp; notcurrupt(rcvpkt)</a:t>
            </a:r>
          </a:p>
          <a:p>
            <a:pPr algn="l"/>
            <a:r>
              <a:rPr lang="en-US" sz="1400">
                <a:latin typeface="Arial" charset="0"/>
              </a:rPr>
              <a:t>  &amp;&amp; hasseqnum(rcvpkt,expectedseqnum) 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07212" name="Line 12"/>
          <p:cNvSpPr>
            <a:spLocks noChangeShapeType="1"/>
          </p:cNvSpPr>
          <p:nvPr/>
        </p:nvSpPr>
        <p:spPr bwMode="auto">
          <a:xfrm>
            <a:off x="4395788" y="2246313"/>
            <a:ext cx="31750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13" name="Text Box 13"/>
          <p:cNvSpPr txBox="1">
            <a:spLocks noChangeArrowheads="1"/>
          </p:cNvSpPr>
          <p:nvPr/>
        </p:nvSpPr>
        <p:spPr bwMode="auto">
          <a:xfrm>
            <a:off x="4330700" y="2289175"/>
            <a:ext cx="4314825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extract(rcvpkt,data)</a:t>
            </a:r>
          </a:p>
          <a:p>
            <a:pPr algn="l"/>
            <a:r>
              <a:rPr lang="en-US" sz="1400">
                <a:latin typeface="Arial" charset="0"/>
              </a:rPr>
              <a:t>deliver_data(data)</a:t>
            </a:r>
          </a:p>
          <a:p>
            <a:pPr algn="l"/>
            <a:r>
              <a:rPr lang="en-US" sz="1400">
                <a:latin typeface="Arial" charset="0"/>
              </a:rPr>
              <a:t>sndpkt = make_pkt(expectedseqnum,ACK,chksum)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</a:p>
          <a:p>
            <a:pPr algn="l"/>
            <a:r>
              <a:rPr lang="en-US" sz="1400">
                <a:latin typeface="Arial" charset="0"/>
              </a:rPr>
              <a:t>expectedseqnum++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07214" name="Freeform 14"/>
          <p:cNvSpPr>
            <a:spLocks/>
          </p:cNvSpPr>
          <p:nvPr/>
        </p:nvSpPr>
        <p:spPr bwMode="auto">
          <a:xfrm rot="5142103" flipH="1">
            <a:off x="3305176" y="1260475"/>
            <a:ext cx="393700" cy="1152525"/>
          </a:xfrm>
          <a:custGeom>
            <a:avLst/>
            <a:gdLst/>
            <a:ahLst/>
            <a:cxnLst>
              <a:cxn ang="0">
                <a:pos x="39" y="1136"/>
              </a:cxn>
              <a:cxn ang="0">
                <a:pos x="0" y="77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215" name="Line 15"/>
          <p:cNvSpPr>
            <a:spLocks noChangeShapeType="1"/>
          </p:cNvSpPr>
          <p:nvPr/>
        </p:nvSpPr>
        <p:spPr bwMode="auto">
          <a:xfrm>
            <a:off x="784225" y="2293938"/>
            <a:ext cx="1238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16" name="Text Box 16"/>
          <p:cNvSpPr txBox="1">
            <a:spLocks noChangeArrowheads="1"/>
          </p:cNvSpPr>
          <p:nvPr/>
        </p:nvSpPr>
        <p:spPr bwMode="auto">
          <a:xfrm>
            <a:off x="693738" y="2314575"/>
            <a:ext cx="36417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charset="0"/>
              </a:rPr>
              <a:t>expectedseqnum</a:t>
            </a:r>
            <a:r>
              <a:rPr lang="en-US" sz="1400" dirty="0">
                <a:latin typeface="Arial" charset="0"/>
              </a:rPr>
              <a:t>=1</a:t>
            </a:r>
          </a:p>
          <a:p>
            <a:pPr algn="l"/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 =    </a:t>
            </a:r>
          </a:p>
          <a:p>
            <a:pPr algn="l"/>
            <a:r>
              <a:rPr lang="en-US" sz="1400" dirty="0">
                <a:latin typeface="Arial" charset="0"/>
              </a:rPr>
              <a:t>  </a:t>
            </a:r>
            <a:r>
              <a:rPr lang="en-US" sz="1400" dirty="0" err="1">
                <a:latin typeface="Arial" charset="0"/>
              </a:rPr>
              <a:t>make_pkt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expectedseqnum,ACK,chksum</a:t>
            </a:r>
            <a:r>
              <a:rPr lang="en-US" sz="1400" dirty="0">
                <a:latin typeface="Arial" charset="0"/>
              </a:rPr>
              <a:t>)</a:t>
            </a:r>
          </a:p>
          <a:p>
            <a:pPr algn="l"/>
            <a:endParaRPr lang="en-US" sz="1400" dirty="0">
              <a:latin typeface="Times New Roman" pitchFamily="18" charset="0"/>
            </a:endParaRPr>
          </a:p>
          <a:p>
            <a:endParaRPr lang="en-US" sz="2400" dirty="0">
              <a:latin typeface="Times New Roman" pitchFamily="18" charset="0"/>
            </a:endParaRPr>
          </a:p>
        </p:txBody>
      </p:sp>
      <p:sp>
        <p:nvSpPr>
          <p:cNvPr id="307217" name="Text Box 17"/>
          <p:cNvSpPr txBox="1">
            <a:spLocks noChangeArrowheads="1"/>
          </p:cNvSpPr>
          <p:nvPr/>
        </p:nvSpPr>
        <p:spPr bwMode="auto">
          <a:xfrm>
            <a:off x="730250" y="1990725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438150"/>
            <a:ext cx="2047875" cy="1143000"/>
          </a:xfrm>
        </p:spPr>
        <p:txBody>
          <a:bodyPr/>
          <a:lstStyle/>
          <a:p>
            <a:r>
              <a:rPr lang="en-US" sz="3600" dirty="0"/>
              <a:t>GBN in</a:t>
            </a:r>
            <a:br>
              <a:rPr lang="en-US" sz="3600" dirty="0"/>
            </a:br>
            <a:r>
              <a:rPr lang="en-US" sz="3600" dirty="0"/>
              <a:t>action</a:t>
            </a:r>
            <a:endParaRPr lang="en-US" dirty="0"/>
          </a:p>
        </p:txBody>
      </p:sp>
      <p:pic>
        <p:nvPicPr>
          <p:cNvPr id="308227" name="Picture 3" descr="gbn_exam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81000"/>
            <a:ext cx="5972175" cy="5746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Applet!</a:t>
            </a:r>
          </a:p>
        </p:txBody>
      </p:sp>
      <p:pic>
        <p:nvPicPr>
          <p:cNvPr id="3645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1663" y="1700213"/>
            <a:ext cx="540067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914400" y="5486400"/>
            <a:ext cx="701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http://media.pearsoncmg.com/aw/aw_kurose_network_4/applets/go-back-n/index.html</a:t>
            </a:r>
            <a:r>
              <a:rPr lang="en-US" sz="1400" dirty="0"/>
              <a:t>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Selective Repeat</a:t>
            </a:r>
            <a:endParaRPr lang="en-US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1466850"/>
            <a:ext cx="7562850" cy="4648200"/>
          </a:xfrm>
        </p:spPr>
        <p:txBody>
          <a:bodyPr/>
          <a:lstStyle/>
          <a:p>
            <a:r>
              <a:rPr lang="en-US" sz="2400" dirty="0"/>
              <a:t>Receiver </a:t>
            </a:r>
            <a:r>
              <a:rPr lang="en-US" sz="2400" i="1" dirty="0"/>
              <a:t>individually</a:t>
            </a:r>
            <a:r>
              <a:rPr lang="en-US" sz="2400" dirty="0"/>
              <a:t> acknowledges all correctly received </a:t>
            </a:r>
            <a:r>
              <a:rPr lang="en-US" sz="2400" dirty="0" err="1"/>
              <a:t>pkts</a:t>
            </a:r>
            <a:endParaRPr lang="en-US" sz="2400" dirty="0"/>
          </a:p>
          <a:p>
            <a:pPr lvl="1"/>
            <a:r>
              <a:rPr lang="en-US" sz="2000" dirty="0"/>
              <a:t>Buffers </a:t>
            </a:r>
            <a:r>
              <a:rPr lang="en-US" sz="2000" dirty="0" err="1"/>
              <a:t>pkts</a:t>
            </a:r>
            <a:r>
              <a:rPr lang="en-US" sz="2000" dirty="0"/>
              <a:t>, as needed, for eventual in-order delivery to upper layer</a:t>
            </a:r>
          </a:p>
          <a:p>
            <a:r>
              <a:rPr lang="en-US" sz="2400" dirty="0"/>
              <a:t>Sender only resends </a:t>
            </a:r>
            <a:r>
              <a:rPr lang="en-US" sz="2400" dirty="0" err="1"/>
              <a:t>pkts</a:t>
            </a:r>
            <a:r>
              <a:rPr lang="en-US" sz="2400" dirty="0"/>
              <a:t> for which ACK not received</a:t>
            </a:r>
          </a:p>
          <a:p>
            <a:pPr lvl="1"/>
            <a:r>
              <a:rPr lang="en-US" sz="2000" dirty="0"/>
              <a:t>Sender timer for each </a:t>
            </a:r>
            <a:r>
              <a:rPr lang="en-US" sz="2000" dirty="0" err="1"/>
              <a:t>unACKed</a:t>
            </a:r>
            <a:r>
              <a:rPr lang="en-US" sz="2000" dirty="0"/>
              <a:t> </a:t>
            </a:r>
            <a:r>
              <a:rPr lang="en-US" sz="2000" dirty="0" err="1"/>
              <a:t>pkt</a:t>
            </a:r>
            <a:endParaRPr lang="en-US" sz="2000" dirty="0"/>
          </a:p>
          <a:p>
            <a:r>
              <a:rPr lang="en-US" sz="2400" dirty="0"/>
              <a:t>Sender window</a:t>
            </a:r>
          </a:p>
          <a:p>
            <a:pPr lvl="1"/>
            <a:r>
              <a:rPr lang="en-US" sz="2000" dirty="0"/>
              <a:t>N consecutive </a:t>
            </a:r>
            <a:r>
              <a:rPr lang="en-US" sz="2000" dirty="0" err="1"/>
              <a:t>seq</a:t>
            </a:r>
            <a:r>
              <a:rPr lang="en-US" sz="2000" dirty="0"/>
              <a:t> #’s</a:t>
            </a:r>
          </a:p>
          <a:p>
            <a:pPr lvl="1"/>
            <a:r>
              <a:rPr lang="en-US" sz="2000" dirty="0"/>
              <a:t>Again limits </a:t>
            </a:r>
            <a:r>
              <a:rPr lang="en-US" sz="2000" dirty="0" err="1"/>
              <a:t>seq</a:t>
            </a:r>
            <a:r>
              <a:rPr lang="en-US" sz="2000" dirty="0"/>
              <a:t> #s of sent, </a:t>
            </a:r>
            <a:r>
              <a:rPr lang="en-US" sz="2000" dirty="0" err="1"/>
              <a:t>unACKed</a:t>
            </a:r>
            <a:r>
              <a:rPr lang="en-US" sz="2000" dirty="0"/>
              <a:t> </a:t>
            </a:r>
            <a:r>
              <a:rPr lang="en-US" sz="2000" dirty="0" err="1"/>
              <a:t>pkts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vs. Network layer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i="1">
                <a:solidFill>
                  <a:schemeClr val="accent2"/>
                </a:solidFill>
              </a:rPr>
              <a:t>network layer:</a:t>
            </a:r>
            <a:r>
              <a:rPr lang="en-US" sz="2400"/>
              <a:t> logical communication between hosts</a:t>
            </a:r>
          </a:p>
          <a:p>
            <a:r>
              <a:rPr lang="en-US" sz="2400" i="1">
                <a:solidFill>
                  <a:schemeClr val="accent2"/>
                </a:solidFill>
              </a:rPr>
              <a:t>transport layer:</a:t>
            </a:r>
            <a:r>
              <a:rPr lang="en-US" sz="2400"/>
              <a:t> logical communication between processes </a:t>
            </a:r>
          </a:p>
          <a:p>
            <a:pPr lvl="1"/>
            <a:r>
              <a:rPr lang="en-US" sz="2000"/>
              <a:t>relies on, enhances, network layer services</a:t>
            </a:r>
            <a:endParaRPr lang="en-US" sz="1800"/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60913" y="1524000"/>
            <a:ext cx="3810000" cy="4552950"/>
          </a:xfrm>
          <a:ln w="19050">
            <a:solidFill>
              <a:srgbClr val="FF0000"/>
            </a:solidFill>
          </a:ln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 u="sng" dirty="0">
                <a:solidFill>
                  <a:srgbClr val="FF0000"/>
                </a:solidFill>
              </a:rPr>
              <a:t>Household analogy:</a:t>
            </a:r>
            <a:endParaRPr lang="en-US" sz="2000" dirty="0"/>
          </a:p>
          <a:p>
            <a:pPr>
              <a:buFont typeface="ZapfDingbats" pitchFamily="82" charset="2"/>
              <a:buNone/>
            </a:pPr>
            <a:r>
              <a:rPr lang="en-US" sz="2000" i="1" dirty="0"/>
              <a:t>12 kids sending letters to 12 kids</a:t>
            </a:r>
            <a:endParaRPr lang="en-US" sz="2000" dirty="0"/>
          </a:p>
          <a:p>
            <a:r>
              <a:rPr lang="en-US" sz="2000" dirty="0"/>
              <a:t>processes = kids</a:t>
            </a:r>
          </a:p>
          <a:p>
            <a:r>
              <a:rPr lang="en-US" sz="2000" dirty="0"/>
              <a:t>app messages = letters in envelopes</a:t>
            </a:r>
          </a:p>
          <a:p>
            <a:r>
              <a:rPr lang="en-US" sz="2000" dirty="0"/>
              <a:t>hosts = houses</a:t>
            </a:r>
          </a:p>
          <a:p>
            <a:r>
              <a:rPr lang="en-US" sz="2000" dirty="0"/>
              <a:t>transport protocol = Ann and Bill (collect mail from siblings)</a:t>
            </a:r>
          </a:p>
          <a:p>
            <a:r>
              <a:rPr lang="en-US" sz="2000" dirty="0"/>
              <a:t>network-layer protocol = postal service</a:t>
            </a:r>
          </a:p>
          <a:p>
            <a:pPr>
              <a:buFont typeface="ZapfDingbats" pitchFamily="82" charset="2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86775" cy="1143000"/>
          </a:xfrm>
        </p:spPr>
        <p:txBody>
          <a:bodyPr/>
          <a:lstStyle/>
          <a:p>
            <a:r>
              <a:rPr lang="en-US" sz="3200" dirty="0"/>
              <a:t>Selective Repeat: sender, receiver windows</a:t>
            </a:r>
            <a:endParaRPr lang="en-US" dirty="0"/>
          </a:p>
        </p:txBody>
      </p:sp>
      <p:pic>
        <p:nvPicPr>
          <p:cNvPr id="310275" name="Picture 3" descr="sr_seqn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404938"/>
            <a:ext cx="8235950" cy="49164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247650"/>
            <a:ext cx="7772400" cy="838200"/>
          </a:xfrm>
        </p:spPr>
        <p:txBody>
          <a:bodyPr/>
          <a:lstStyle/>
          <a:p>
            <a:r>
              <a:rPr lang="en-US" dirty="0"/>
              <a:t>Selective Repeat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</a:rPr>
              <a:t>data from above :</a:t>
            </a:r>
            <a:endParaRPr lang="en-US" sz="2400"/>
          </a:p>
          <a:p>
            <a:r>
              <a:rPr lang="en-US" sz="2000"/>
              <a:t>if next available seq # in window, send pkt</a:t>
            </a:r>
          </a:p>
          <a:p>
            <a:pPr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</a:rPr>
              <a:t>timeout(n):</a:t>
            </a:r>
            <a:endParaRPr lang="en-US" sz="2400"/>
          </a:p>
          <a:p>
            <a:r>
              <a:rPr lang="en-US" sz="2000"/>
              <a:t>resend pkt n, restart timer</a:t>
            </a:r>
          </a:p>
          <a:p>
            <a:pPr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</a:rPr>
              <a:t>ACK(n) </a:t>
            </a:r>
            <a:r>
              <a:rPr lang="en-US" sz="2000"/>
              <a:t>in </a:t>
            </a:r>
            <a:r>
              <a:rPr lang="en-US" sz="1600"/>
              <a:t>[sendbase,sendbase+N]:</a:t>
            </a:r>
            <a:endParaRPr lang="en-US" sz="2000"/>
          </a:p>
          <a:p>
            <a:r>
              <a:rPr lang="en-US" sz="2000"/>
              <a:t>mark pkt n as received</a:t>
            </a:r>
          </a:p>
          <a:p>
            <a:r>
              <a:rPr lang="en-US" sz="2000"/>
              <a:t>if n smallest unACKed pkt, advance window base to next unACKed seq # </a:t>
            </a:r>
            <a:endParaRPr lang="en-US" sz="2400"/>
          </a:p>
          <a:p>
            <a:endParaRPr lang="en-US" sz="2400"/>
          </a:p>
        </p:txBody>
      </p:sp>
      <p:sp>
        <p:nvSpPr>
          <p:cNvPr id="311300" name="Rectangle 4"/>
          <p:cNvSpPr>
            <a:spLocks noChangeArrowheads="1"/>
          </p:cNvSpPr>
          <p:nvPr/>
        </p:nvSpPr>
        <p:spPr bwMode="auto">
          <a:xfrm>
            <a:off x="609600" y="1524000"/>
            <a:ext cx="4000500" cy="46101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1" y="1219201"/>
            <a:ext cx="1150937" cy="457200"/>
            <a:chOff x="1092" y="3936"/>
            <a:chExt cx="725" cy="288"/>
          </a:xfrm>
        </p:grpSpPr>
        <p:sp>
          <p:nvSpPr>
            <p:cNvPr id="311302" name="Rectangle 6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03" name="Text Box 7"/>
            <p:cNvSpPr txBox="1">
              <a:spLocks noChangeArrowheads="1"/>
            </p:cNvSpPr>
            <p:nvPr/>
          </p:nvSpPr>
          <p:spPr bwMode="auto">
            <a:xfrm>
              <a:off x="1092" y="3936"/>
              <a:ext cx="7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sender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sp>
        <p:nvSpPr>
          <p:cNvPr id="311304" name="Rectangle 8"/>
          <p:cNvSpPr>
            <a:spLocks noChangeArrowheads="1"/>
          </p:cNvSpPr>
          <p:nvPr/>
        </p:nvSpPr>
        <p:spPr bwMode="auto">
          <a:xfrm>
            <a:off x="5000624" y="1581150"/>
            <a:ext cx="39909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000" dirty="0" err="1">
                <a:solidFill>
                  <a:srgbClr val="FF0000"/>
                </a:solidFill>
                <a:latin typeface="+mn-lt"/>
              </a:rPr>
              <a:t>pkt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n in [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rcvbase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, rcvbase+N-1]</a:t>
            </a:r>
            <a:endParaRPr lang="en-US" sz="200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send ACK(n)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out-of-order: buffer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in-order: deliver (also deliver buffered, in-order </a:t>
            </a:r>
            <a:r>
              <a:rPr lang="en-US" sz="2000" dirty="0" err="1">
                <a:latin typeface="+mn-lt"/>
              </a:rPr>
              <a:t>pkts</a:t>
            </a:r>
            <a:r>
              <a:rPr lang="en-US" sz="2000" dirty="0">
                <a:latin typeface="+mn-lt"/>
              </a:rPr>
              <a:t>), advance window to next not-yet-received </a:t>
            </a:r>
            <a:r>
              <a:rPr lang="en-US" sz="2000" dirty="0" err="1">
                <a:latin typeface="+mn-lt"/>
              </a:rPr>
              <a:t>pkt</a:t>
            </a:r>
            <a:endParaRPr lang="en-US" sz="200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000" dirty="0" err="1">
                <a:solidFill>
                  <a:srgbClr val="FF0000"/>
                </a:solidFill>
                <a:latin typeface="+mn-lt"/>
              </a:rPr>
              <a:t>pkt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n in [rcvbase-N,rcvbase-1]</a:t>
            </a:r>
            <a:endParaRPr lang="en-US" sz="200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ACK(n)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otherwise: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ignore </a:t>
            </a:r>
            <a:endParaRPr lang="en-US" sz="240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sz="2400" dirty="0"/>
          </a:p>
        </p:txBody>
      </p:sp>
      <p:sp>
        <p:nvSpPr>
          <p:cNvPr id="311305" name="Rectangle 9"/>
          <p:cNvSpPr>
            <a:spLocks noChangeArrowheads="1"/>
          </p:cNvSpPr>
          <p:nvPr/>
        </p:nvSpPr>
        <p:spPr bwMode="auto">
          <a:xfrm>
            <a:off x="4962525" y="1438275"/>
            <a:ext cx="3952875" cy="46101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186363" y="1179513"/>
            <a:ext cx="1366837" cy="457200"/>
            <a:chOff x="3339" y="191"/>
            <a:chExt cx="861" cy="288"/>
          </a:xfrm>
        </p:grpSpPr>
        <p:sp>
          <p:nvSpPr>
            <p:cNvPr id="311307" name="Rectangle 11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08" name="Text Box 12"/>
            <p:cNvSpPr txBox="1">
              <a:spLocks noChangeArrowheads="1"/>
            </p:cNvSpPr>
            <p:nvPr/>
          </p:nvSpPr>
          <p:spPr bwMode="auto">
            <a:xfrm>
              <a:off x="3339" y="191"/>
              <a:ext cx="8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receiver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3-</a:t>
            </a:r>
            <a:fld id="{C1B07476-3977-4CB2-A4A6-649B7C9AC78A}" type="slidenum">
              <a:rPr lang="en-US"/>
              <a:pPr/>
              <a:t>52</a:t>
            </a:fld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255588"/>
            <a:ext cx="7772400" cy="838200"/>
          </a:xfrm>
        </p:spPr>
        <p:txBody>
          <a:bodyPr/>
          <a:lstStyle/>
          <a:p>
            <a:r>
              <a:rPr lang="en-US" sz="3200" dirty="0"/>
              <a:t>Selective Repeat in Action</a:t>
            </a:r>
          </a:p>
        </p:txBody>
      </p:sp>
      <p:pic>
        <p:nvPicPr>
          <p:cNvPr id="312323" name="Picture 3" descr="03-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8" y="1028700"/>
            <a:ext cx="6856412" cy="5829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3352800" cy="1143000"/>
          </a:xfrm>
        </p:spPr>
        <p:txBody>
          <a:bodyPr/>
          <a:lstStyle/>
          <a:p>
            <a:r>
              <a:rPr lang="en-US" sz="3200" dirty="0"/>
              <a:t>Selective Repeat:</a:t>
            </a:r>
            <a:br>
              <a:rPr lang="en-US" sz="3200" dirty="0"/>
            </a:br>
            <a:r>
              <a:rPr lang="en-US" sz="3200" dirty="0"/>
              <a:t> Dilemma</a:t>
            </a:r>
            <a:endParaRPr lang="en-US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524000"/>
            <a:ext cx="32766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/>
              <a:t>Example: </a:t>
            </a:r>
          </a:p>
          <a:p>
            <a:r>
              <a:rPr lang="en-US" sz="2000" dirty="0" err="1"/>
              <a:t>seq</a:t>
            </a:r>
            <a:r>
              <a:rPr lang="en-US" sz="2000" dirty="0"/>
              <a:t> #’s: 0, 1, 2, 3</a:t>
            </a:r>
          </a:p>
          <a:p>
            <a:r>
              <a:rPr lang="en-US" sz="2000" dirty="0"/>
              <a:t>window size=3</a:t>
            </a:r>
            <a:endParaRPr lang="en-US" sz="2400" dirty="0"/>
          </a:p>
          <a:p>
            <a:endParaRPr lang="en-US" sz="2400" dirty="0"/>
          </a:p>
          <a:p>
            <a:r>
              <a:rPr lang="en-US" sz="2000" dirty="0"/>
              <a:t>receiver sees no difference in two scenarios!</a:t>
            </a:r>
          </a:p>
          <a:p>
            <a:r>
              <a:rPr lang="en-US" sz="2000" dirty="0"/>
              <a:t>incorrectly passes duplicate data as new in (a)</a:t>
            </a:r>
          </a:p>
          <a:p>
            <a:endParaRPr lang="en-US" sz="2000" dirty="0"/>
          </a:p>
          <a:p>
            <a:pPr>
              <a:buFont typeface="ZapfDingbats" pitchFamily="8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Q:</a:t>
            </a:r>
            <a:r>
              <a:rPr lang="en-US" sz="2000" dirty="0"/>
              <a:t> what relationship between </a:t>
            </a:r>
            <a:r>
              <a:rPr lang="en-US" sz="2000" dirty="0" err="1"/>
              <a:t>seq</a:t>
            </a:r>
            <a:r>
              <a:rPr lang="en-US" sz="2000" dirty="0"/>
              <a:t> # size and window size?</a:t>
            </a:r>
          </a:p>
        </p:txBody>
      </p:sp>
      <p:pic>
        <p:nvPicPr>
          <p:cNvPr id="313348" name="Picture 4" descr="sr_dilem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4363" y="323850"/>
            <a:ext cx="4225925" cy="6029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Applet!</a:t>
            </a:r>
          </a:p>
        </p:txBody>
      </p:sp>
      <p:pic>
        <p:nvPicPr>
          <p:cNvPr id="3645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1663" y="1700213"/>
            <a:ext cx="540067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14400" y="55626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hlinkClick r:id="rId3"/>
              </a:rPr>
              <a:t>http://media.pearsoncmg.com/aw/aw_kurose_network_4/applets/SR/index.html</a:t>
            </a:r>
            <a:endParaRPr lang="en-US" sz="1800" dirty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 outline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3.1 Transport-layer services</a:t>
            </a:r>
          </a:p>
          <a:p>
            <a:r>
              <a:rPr lang="en-US" sz="2400"/>
              <a:t>3.2 Multiplexing and demultiplexing</a:t>
            </a:r>
          </a:p>
          <a:p>
            <a:r>
              <a:rPr lang="en-US" sz="2400"/>
              <a:t>3.3 Connectionless transport: UDP</a:t>
            </a:r>
          </a:p>
          <a:p>
            <a:r>
              <a:rPr lang="en-US" sz="2400"/>
              <a:t>3.4 Principles of reliable data transfer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3.5 Connection-oriented transport: TCP</a:t>
            </a:r>
          </a:p>
          <a:p>
            <a:pPr lvl="1"/>
            <a:r>
              <a:rPr lang="en-US" sz="2000"/>
              <a:t>segment structure</a:t>
            </a:r>
          </a:p>
          <a:p>
            <a:pPr lvl="1"/>
            <a:r>
              <a:rPr lang="en-US" sz="2000"/>
              <a:t>reliable data transfer</a:t>
            </a:r>
          </a:p>
          <a:p>
            <a:pPr lvl="1"/>
            <a:r>
              <a:rPr lang="en-US" sz="2000"/>
              <a:t>flow control</a:t>
            </a:r>
          </a:p>
          <a:p>
            <a:pPr lvl="1"/>
            <a:r>
              <a:rPr lang="en-US" sz="2000"/>
              <a:t>connection management</a:t>
            </a:r>
          </a:p>
          <a:p>
            <a:r>
              <a:rPr lang="en-US" sz="2400"/>
              <a:t>3.6 Principles of congestion control</a:t>
            </a:r>
          </a:p>
          <a:p>
            <a:r>
              <a:rPr lang="en-US" sz="2400"/>
              <a:t>3.7 TCP congestion control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43875" cy="1143000"/>
          </a:xfrm>
        </p:spPr>
        <p:txBody>
          <a:bodyPr/>
          <a:lstStyle/>
          <a:p>
            <a:r>
              <a:rPr lang="en-US"/>
              <a:t>TCP: Overview</a:t>
            </a:r>
            <a:r>
              <a:rPr lang="en-US" u="none"/>
              <a:t>   </a:t>
            </a:r>
            <a:r>
              <a:rPr lang="en-US" sz="2000" u="none"/>
              <a:t>RFCs: 793, 1122, 1323, 2018, 2581</a:t>
            </a: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10125" y="1552575"/>
            <a:ext cx="3895725" cy="4648200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full duplex data:</a:t>
            </a:r>
            <a:endParaRPr lang="en-US" sz="2400"/>
          </a:p>
          <a:p>
            <a:pPr lvl="1"/>
            <a:r>
              <a:rPr lang="en-US" sz="2000"/>
              <a:t>bi-directional data flow in same connection</a:t>
            </a:r>
          </a:p>
          <a:p>
            <a:pPr lvl="1"/>
            <a:r>
              <a:rPr lang="en-US" sz="2000"/>
              <a:t>MSS: maximum segment size</a:t>
            </a:r>
          </a:p>
          <a:p>
            <a:r>
              <a:rPr lang="en-US" sz="2400">
                <a:solidFill>
                  <a:srgbClr val="FF0000"/>
                </a:solidFill>
              </a:rPr>
              <a:t>connection-oriented:</a:t>
            </a:r>
            <a:r>
              <a:rPr lang="en-US" sz="2400"/>
              <a:t> </a:t>
            </a:r>
          </a:p>
          <a:p>
            <a:pPr lvl="1"/>
            <a:r>
              <a:rPr lang="en-US" sz="2000"/>
              <a:t>handshaking (exchange of control msgs) init’s sender, receiver state before data exchange</a:t>
            </a:r>
          </a:p>
          <a:p>
            <a:r>
              <a:rPr lang="en-US" sz="2400">
                <a:solidFill>
                  <a:srgbClr val="FF0000"/>
                </a:solidFill>
              </a:rPr>
              <a:t>flow controlled:</a:t>
            </a:r>
          </a:p>
          <a:p>
            <a:pPr lvl="1"/>
            <a:r>
              <a:rPr lang="en-US" sz="2000"/>
              <a:t>sender will not overwhelm receiver</a:t>
            </a: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1500" y="1543050"/>
            <a:ext cx="3981450" cy="4648200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point-to-point:</a:t>
            </a:r>
            <a:endParaRPr lang="en-US" sz="2400"/>
          </a:p>
          <a:p>
            <a:pPr lvl="1"/>
            <a:r>
              <a:rPr lang="en-US" sz="2000"/>
              <a:t>one sender, one receiver</a:t>
            </a:r>
            <a:r>
              <a:rPr lang="en-US" sz="2000">
                <a:solidFill>
                  <a:srgbClr val="FF0000"/>
                </a:solidFill>
              </a:rPr>
              <a:t> </a:t>
            </a:r>
          </a:p>
          <a:p>
            <a:r>
              <a:rPr lang="en-US" sz="2400">
                <a:solidFill>
                  <a:srgbClr val="FF0000"/>
                </a:solidFill>
              </a:rPr>
              <a:t>reliable, in-order </a:t>
            </a:r>
            <a:r>
              <a:rPr lang="en-US" sz="2400" i="1">
                <a:solidFill>
                  <a:srgbClr val="FF0000"/>
                </a:solidFill>
              </a:rPr>
              <a:t>byte steam:</a:t>
            </a:r>
            <a:endParaRPr lang="en-US" sz="2400" i="1"/>
          </a:p>
          <a:p>
            <a:pPr lvl="1"/>
            <a:r>
              <a:rPr lang="en-US" sz="2000"/>
              <a:t>no “message boundaries”</a:t>
            </a:r>
          </a:p>
          <a:p>
            <a:r>
              <a:rPr lang="en-US" sz="2400">
                <a:solidFill>
                  <a:srgbClr val="FF0000"/>
                </a:solidFill>
              </a:rPr>
              <a:t>pipelined:</a:t>
            </a:r>
            <a:endParaRPr lang="en-US" sz="2400"/>
          </a:p>
          <a:p>
            <a:pPr lvl="1"/>
            <a:r>
              <a:rPr lang="en-US" sz="2000"/>
              <a:t>TCP congestion and flow control set window size</a:t>
            </a:r>
          </a:p>
          <a:p>
            <a:r>
              <a:rPr lang="en-US" sz="2400" i="1">
                <a:solidFill>
                  <a:srgbClr val="FF0000"/>
                </a:solidFill>
              </a:rPr>
              <a:t>send &amp; receive buffers</a:t>
            </a:r>
            <a:endParaRPr lang="en-US" sz="2400" i="1"/>
          </a:p>
          <a:p>
            <a:endParaRPr lang="en-US" sz="2400"/>
          </a:p>
        </p:txBody>
      </p:sp>
      <p:graphicFrame>
        <p:nvGraphicFramePr>
          <p:cNvPr id="185349" name="Object 5"/>
          <p:cNvGraphicFramePr>
            <a:graphicFrameLocks noChangeAspect="1"/>
          </p:cNvGraphicFramePr>
          <p:nvPr/>
        </p:nvGraphicFramePr>
        <p:xfrm>
          <a:off x="-490538" y="5421313"/>
          <a:ext cx="6026151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2" name="VISIO" r:id="rId2" imgW="6602400" imgH="1122840" progId="Visio.Drawing.11">
                  <p:embed/>
                </p:oleObj>
              </mc:Choice>
              <mc:Fallback>
                <p:oleObj name="VISIO" r:id="rId2" imgW="6602400" imgH="112284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90538" y="5421313"/>
                        <a:ext cx="6026151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r>
              <a:rPr lang="en-US" sz="3600" dirty="0"/>
              <a:t>TCP Segment </a:t>
            </a:r>
            <a:r>
              <a:rPr lang="en-US" dirty="0"/>
              <a:t>S</a:t>
            </a:r>
            <a:r>
              <a:rPr lang="en-US" sz="3600" dirty="0"/>
              <a:t>tructure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928938" y="1062038"/>
            <a:ext cx="4089400" cy="5330825"/>
            <a:chOff x="2818" y="659"/>
            <a:chExt cx="2576" cy="3358"/>
          </a:xfrm>
        </p:grpSpPr>
        <p:sp>
          <p:nvSpPr>
            <p:cNvPr id="186372" name="Rectangle 4"/>
            <p:cNvSpPr>
              <a:spLocks noChangeArrowheads="1"/>
            </p:cNvSpPr>
            <p:nvPr/>
          </p:nvSpPr>
          <p:spPr bwMode="auto">
            <a:xfrm>
              <a:off x="2905" y="917"/>
              <a:ext cx="2489" cy="3039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73" name="Rectangle 5"/>
            <p:cNvSpPr>
              <a:spLocks noChangeArrowheads="1"/>
            </p:cNvSpPr>
            <p:nvPr/>
          </p:nvSpPr>
          <p:spPr bwMode="auto">
            <a:xfrm>
              <a:off x="2851" y="99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6374" name="Text Box 6"/>
            <p:cNvSpPr txBox="1">
              <a:spLocks noChangeArrowheads="1"/>
            </p:cNvSpPr>
            <p:nvPr/>
          </p:nvSpPr>
          <p:spPr bwMode="auto">
            <a:xfrm>
              <a:off x="2886" y="968"/>
              <a:ext cx="11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source port #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6375" name="Text Box 7"/>
            <p:cNvSpPr txBox="1">
              <a:spLocks noChangeArrowheads="1"/>
            </p:cNvSpPr>
            <p:nvPr/>
          </p:nvSpPr>
          <p:spPr bwMode="auto">
            <a:xfrm>
              <a:off x="4198" y="971"/>
              <a:ext cx="10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dest port #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86376" name="Line 8"/>
            <p:cNvSpPr>
              <a:spLocks noChangeShapeType="1"/>
            </p:cNvSpPr>
            <p:nvPr/>
          </p:nvSpPr>
          <p:spPr bwMode="auto">
            <a:xfrm>
              <a:off x="2853" y="1226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77" name="Line 9"/>
            <p:cNvSpPr>
              <a:spLocks noChangeShapeType="1"/>
            </p:cNvSpPr>
            <p:nvPr/>
          </p:nvSpPr>
          <p:spPr bwMode="auto">
            <a:xfrm flipV="1">
              <a:off x="2849" y="146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78" name="Line 10"/>
            <p:cNvSpPr>
              <a:spLocks noChangeShapeType="1"/>
            </p:cNvSpPr>
            <p:nvPr/>
          </p:nvSpPr>
          <p:spPr bwMode="auto">
            <a:xfrm flipV="1">
              <a:off x="4075" y="99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79" name="Text Box 11"/>
            <p:cNvSpPr txBox="1">
              <a:spLocks noChangeArrowheads="1"/>
            </p:cNvSpPr>
            <p:nvPr/>
          </p:nvSpPr>
          <p:spPr bwMode="auto">
            <a:xfrm>
              <a:off x="3758" y="659"/>
              <a:ext cx="5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32 bits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6380" name="Line 12"/>
            <p:cNvSpPr>
              <a:spLocks noChangeShapeType="1"/>
            </p:cNvSpPr>
            <p:nvPr/>
          </p:nvSpPr>
          <p:spPr bwMode="auto">
            <a:xfrm>
              <a:off x="4417" y="811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81" name="Line 13"/>
            <p:cNvSpPr>
              <a:spLocks noChangeShapeType="1"/>
            </p:cNvSpPr>
            <p:nvPr/>
          </p:nvSpPr>
          <p:spPr bwMode="auto">
            <a:xfrm rot="10800000">
              <a:off x="2837" y="818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82" name="Text Box 14"/>
            <p:cNvSpPr txBox="1">
              <a:spLocks noChangeArrowheads="1"/>
            </p:cNvSpPr>
            <p:nvPr/>
          </p:nvSpPr>
          <p:spPr bwMode="auto">
            <a:xfrm>
              <a:off x="3475" y="2845"/>
              <a:ext cx="1341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application</a:t>
              </a:r>
            </a:p>
            <a:p>
              <a:r>
                <a:rPr lang="en-US" sz="2000"/>
                <a:t>data </a:t>
              </a:r>
            </a:p>
            <a:p>
              <a:r>
                <a:rPr lang="en-US" sz="2000"/>
                <a:t>(variable length)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6383" name="Text Box 15"/>
            <p:cNvSpPr txBox="1">
              <a:spLocks noChangeArrowheads="1"/>
            </p:cNvSpPr>
            <p:nvPr/>
          </p:nvSpPr>
          <p:spPr bwMode="auto">
            <a:xfrm>
              <a:off x="3250" y="1213"/>
              <a:ext cx="15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sequence number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6384" name="Line 16"/>
            <p:cNvSpPr>
              <a:spLocks noChangeShapeType="1"/>
            </p:cNvSpPr>
            <p:nvPr/>
          </p:nvSpPr>
          <p:spPr bwMode="auto">
            <a:xfrm flipV="1">
              <a:off x="2855" y="17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85" name="Text Box 17"/>
            <p:cNvSpPr txBox="1">
              <a:spLocks noChangeArrowheads="1"/>
            </p:cNvSpPr>
            <p:nvPr/>
          </p:nvSpPr>
          <p:spPr bwMode="auto">
            <a:xfrm>
              <a:off x="2998" y="1465"/>
              <a:ext cx="2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acknowledgement number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186386" name="Line 18"/>
            <p:cNvSpPr>
              <a:spLocks noChangeShapeType="1"/>
            </p:cNvSpPr>
            <p:nvPr/>
          </p:nvSpPr>
          <p:spPr bwMode="auto">
            <a:xfrm flipV="1">
              <a:off x="2852" y="19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87" name="Line 19"/>
            <p:cNvSpPr>
              <a:spLocks noChangeShapeType="1"/>
            </p:cNvSpPr>
            <p:nvPr/>
          </p:nvSpPr>
          <p:spPr bwMode="auto">
            <a:xfrm flipV="1">
              <a:off x="2849" y="220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88" name="Line 20"/>
            <p:cNvSpPr>
              <a:spLocks noChangeShapeType="1"/>
            </p:cNvSpPr>
            <p:nvPr/>
          </p:nvSpPr>
          <p:spPr bwMode="auto">
            <a:xfrm flipV="1">
              <a:off x="2849" y="25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89" name="Line 21"/>
            <p:cNvSpPr>
              <a:spLocks noChangeShapeType="1"/>
            </p:cNvSpPr>
            <p:nvPr/>
          </p:nvSpPr>
          <p:spPr bwMode="auto">
            <a:xfrm flipH="1" flipV="1">
              <a:off x="4084" y="1707"/>
              <a:ext cx="3" cy="4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90" name="Text Box 22"/>
            <p:cNvSpPr txBox="1">
              <a:spLocks noChangeArrowheads="1"/>
            </p:cNvSpPr>
            <p:nvPr/>
          </p:nvSpPr>
          <p:spPr bwMode="auto">
            <a:xfrm>
              <a:off x="4126" y="1712"/>
              <a:ext cx="1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Receive window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86391" name="Text Box 23"/>
            <p:cNvSpPr txBox="1">
              <a:spLocks noChangeArrowheads="1"/>
            </p:cNvSpPr>
            <p:nvPr/>
          </p:nvSpPr>
          <p:spPr bwMode="auto">
            <a:xfrm>
              <a:off x="4119" y="1961"/>
              <a:ext cx="12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Urg data pointer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86392" name="Text Box 24"/>
            <p:cNvSpPr txBox="1">
              <a:spLocks noChangeArrowheads="1"/>
            </p:cNvSpPr>
            <p:nvPr/>
          </p:nvSpPr>
          <p:spPr bwMode="auto">
            <a:xfrm>
              <a:off x="3084" y="1949"/>
              <a:ext cx="7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checksum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86393" name="Text Box 25"/>
            <p:cNvSpPr txBox="1">
              <a:spLocks noChangeArrowheads="1"/>
            </p:cNvSpPr>
            <p:nvPr/>
          </p:nvSpPr>
          <p:spPr bwMode="auto">
            <a:xfrm>
              <a:off x="3935" y="1730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6394" name="Line 26"/>
            <p:cNvSpPr>
              <a:spLocks noChangeShapeType="1"/>
            </p:cNvSpPr>
            <p:nvPr/>
          </p:nvSpPr>
          <p:spPr bwMode="auto">
            <a:xfrm flipV="1">
              <a:off x="3985" y="1701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95" name="Line 27"/>
            <p:cNvSpPr>
              <a:spLocks noChangeShapeType="1"/>
            </p:cNvSpPr>
            <p:nvPr/>
          </p:nvSpPr>
          <p:spPr bwMode="auto">
            <a:xfrm flipV="1">
              <a:off x="3883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96" name="Line 28"/>
            <p:cNvSpPr>
              <a:spLocks noChangeShapeType="1"/>
            </p:cNvSpPr>
            <p:nvPr/>
          </p:nvSpPr>
          <p:spPr bwMode="auto">
            <a:xfrm flipV="1">
              <a:off x="3778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97" name="Line 29"/>
            <p:cNvSpPr>
              <a:spLocks noChangeShapeType="1"/>
            </p:cNvSpPr>
            <p:nvPr/>
          </p:nvSpPr>
          <p:spPr bwMode="auto">
            <a:xfrm flipV="1">
              <a:off x="3676" y="1707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98" name="Line 30"/>
            <p:cNvSpPr>
              <a:spLocks noChangeShapeType="1"/>
            </p:cNvSpPr>
            <p:nvPr/>
          </p:nvSpPr>
          <p:spPr bwMode="auto">
            <a:xfrm flipV="1">
              <a:off x="3577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99" name="Line 31"/>
            <p:cNvSpPr>
              <a:spLocks noChangeShapeType="1"/>
            </p:cNvSpPr>
            <p:nvPr/>
          </p:nvSpPr>
          <p:spPr bwMode="auto">
            <a:xfrm flipV="1">
              <a:off x="3469" y="171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00" name="Text Box 32"/>
            <p:cNvSpPr txBox="1">
              <a:spLocks noChangeArrowheads="1"/>
            </p:cNvSpPr>
            <p:nvPr/>
          </p:nvSpPr>
          <p:spPr bwMode="auto">
            <a:xfrm>
              <a:off x="3828" y="1727"/>
              <a:ext cx="2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6401" name="Text Box 33"/>
            <p:cNvSpPr txBox="1">
              <a:spLocks noChangeArrowheads="1"/>
            </p:cNvSpPr>
            <p:nvPr/>
          </p:nvSpPr>
          <p:spPr bwMode="auto">
            <a:xfrm>
              <a:off x="3727" y="1727"/>
              <a:ext cx="1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6402" name="Text Box 34"/>
            <p:cNvSpPr txBox="1">
              <a:spLocks noChangeArrowheads="1"/>
            </p:cNvSpPr>
            <p:nvPr/>
          </p:nvSpPr>
          <p:spPr bwMode="auto">
            <a:xfrm>
              <a:off x="3628" y="1724"/>
              <a:ext cx="18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6403" name="Text Box 35"/>
            <p:cNvSpPr txBox="1">
              <a:spLocks noChangeArrowheads="1"/>
            </p:cNvSpPr>
            <p:nvPr/>
          </p:nvSpPr>
          <p:spPr bwMode="auto">
            <a:xfrm>
              <a:off x="3519" y="1724"/>
              <a:ext cx="21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6404" name="Text Box 36"/>
            <p:cNvSpPr txBox="1">
              <a:spLocks noChangeArrowheads="1"/>
            </p:cNvSpPr>
            <p:nvPr/>
          </p:nvSpPr>
          <p:spPr bwMode="auto">
            <a:xfrm>
              <a:off x="3417" y="1724"/>
              <a:ext cx="21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6405" name="Text Box 37"/>
            <p:cNvSpPr txBox="1">
              <a:spLocks noChangeArrowheads="1"/>
            </p:cNvSpPr>
            <p:nvPr/>
          </p:nvSpPr>
          <p:spPr bwMode="auto">
            <a:xfrm>
              <a:off x="2818" y="1665"/>
              <a:ext cx="36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head</a:t>
              </a:r>
            </a:p>
            <a:p>
              <a:r>
                <a:rPr lang="en-US" sz="1400"/>
                <a:t>len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86406" name="Text Box 38"/>
            <p:cNvSpPr txBox="1">
              <a:spLocks noChangeArrowheads="1"/>
            </p:cNvSpPr>
            <p:nvPr/>
          </p:nvSpPr>
          <p:spPr bwMode="auto">
            <a:xfrm>
              <a:off x="3121" y="1665"/>
              <a:ext cx="35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not</a:t>
              </a:r>
            </a:p>
            <a:p>
              <a:r>
                <a:rPr lang="en-US" sz="1400"/>
                <a:t>used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86407" name="Line 39"/>
            <p:cNvSpPr>
              <a:spLocks noChangeShapeType="1"/>
            </p:cNvSpPr>
            <p:nvPr/>
          </p:nvSpPr>
          <p:spPr bwMode="auto">
            <a:xfrm flipV="1">
              <a:off x="3151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08" name="Text Box 40"/>
            <p:cNvSpPr txBox="1">
              <a:spLocks noChangeArrowheads="1"/>
            </p:cNvSpPr>
            <p:nvPr/>
          </p:nvSpPr>
          <p:spPr bwMode="auto">
            <a:xfrm>
              <a:off x="3098" y="2266"/>
              <a:ext cx="19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Options (variable length)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86409" name="Text Box 41"/>
          <p:cNvSpPr txBox="1">
            <a:spLocks noChangeArrowheads="1"/>
          </p:cNvSpPr>
          <p:nvPr/>
        </p:nvSpPr>
        <p:spPr bwMode="auto">
          <a:xfrm>
            <a:off x="573360" y="1390650"/>
            <a:ext cx="20730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>
                <a:latin typeface="+mn-lt"/>
              </a:rPr>
              <a:t>URG: urgent data </a:t>
            </a:r>
          </a:p>
          <a:p>
            <a:pPr algn="r"/>
            <a:r>
              <a:rPr lang="en-US" sz="1600">
                <a:latin typeface="+mn-lt"/>
              </a:rPr>
              <a:t>(generally not used)</a:t>
            </a:r>
            <a:endParaRPr lang="en-US" sz="900">
              <a:latin typeface="+mn-lt"/>
            </a:endParaRPr>
          </a:p>
        </p:txBody>
      </p:sp>
      <p:sp>
        <p:nvSpPr>
          <p:cNvPr id="186410" name="Text Box 42"/>
          <p:cNvSpPr txBox="1">
            <a:spLocks noChangeArrowheads="1"/>
          </p:cNvSpPr>
          <p:nvPr/>
        </p:nvSpPr>
        <p:spPr bwMode="auto">
          <a:xfrm>
            <a:off x="1259910" y="2114550"/>
            <a:ext cx="13388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>
                <a:latin typeface="+mn-lt"/>
              </a:rPr>
              <a:t>ACK: ACK #</a:t>
            </a:r>
          </a:p>
          <a:p>
            <a:pPr algn="r"/>
            <a:r>
              <a:rPr lang="en-US" sz="1600">
                <a:latin typeface="+mn-lt"/>
              </a:rPr>
              <a:t>valid</a:t>
            </a:r>
            <a:endParaRPr lang="en-US" sz="900">
              <a:latin typeface="+mn-lt"/>
            </a:endParaRPr>
          </a:p>
        </p:txBody>
      </p:sp>
      <p:sp>
        <p:nvSpPr>
          <p:cNvPr id="186411" name="Text Box 43"/>
          <p:cNvSpPr txBox="1">
            <a:spLocks noChangeArrowheads="1"/>
          </p:cNvSpPr>
          <p:nvPr/>
        </p:nvSpPr>
        <p:spPr bwMode="auto">
          <a:xfrm>
            <a:off x="544785" y="2790825"/>
            <a:ext cx="20730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>
                <a:latin typeface="+mn-lt"/>
              </a:rPr>
              <a:t>PSH: push data now</a:t>
            </a:r>
          </a:p>
          <a:p>
            <a:pPr algn="r"/>
            <a:r>
              <a:rPr lang="en-US" sz="1600">
                <a:latin typeface="+mn-lt"/>
              </a:rPr>
              <a:t>(generally not used)</a:t>
            </a:r>
          </a:p>
        </p:txBody>
      </p:sp>
      <p:sp>
        <p:nvSpPr>
          <p:cNvPr id="186412" name="Text Box 44"/>
          <p:cNvSpPr txBox="1">
            <a:spLocks noChangeArrowheads="1"/>
          </p:cNvSpPr>
          <p:nvPr/>
        </p:nvSpPr>
        <p:spPr bwMode="auto">
          <a:xfrm>
            <a:off x="841155" y="3590925"/>
            <a:ext cx="179568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>
                <a:latin typeface="+mn-lt"/>
              </a:rPr>
              <a:t>RST, SYN, FIN:</a:t>
            </a:r>
          </a:p>
          <a:p>
            <a:pPr algn="r"/>
            <a:r>
              <a:rPr lang="en-US" sz="1600">
                <a:latin typeface="+mn-lt"/>
              </a:rPr>
              <a:t>connection estab</a:t>
            </a:r>
          </a:p>
          <a:p>
            <a:pPr algn="r"/>
            <a:r>
              <a:rPr lang="en-US" sz="1600">
                <a:latin typeface="+mn-lt"/>
              </a:rPr>
              <a:t>(setup, teardown</a:t>
            </a:r>
          </a:p>
          <a:p>
            <a:pPr algn="r"/>
            <a:r>
              <a:rPr lang="en-US" sz="1600">
                <a:latin typeface="+mn-lt"/>
              </a:rPr>
              <a:t>commands)</a:t>
            </a:r>
          </a:p>
        </p:txBody>
      </p:sp>
      <p:sp>
        <p:nvSpPr>
          <p:cNvPr id="186413" name="Line 45"/>
          <p:cNvSpPr>
            <a:spLocks noChangeShapeType="1"/>
          </p:cNvSpPr>
          <p:nvPr/>
        </p:nvSpPr>
        <p:spPr bwMode="auto">
          <a:xfrm>
            <a:off x="2552700" y="1758950"/>
            <a:ext cx="1495425" cy="962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414" name="Line 46"/>
          <p:cNvSpPr>
            <a:spLocks noChangeShapeType="1"/>
          </p:cNvSpPr>
          <p:nvPr/>
        </p:nvSpPr>
        <p:spPr bwMode="auto">
          <a:xfrm>
            <a:off x="2524125" y="2435225"/>
            <a:ext cx="1647825" cy="3524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415" name="Line 47"/>
          <p:cNvSpPr>
            <a:spLocks noChangeShapeType="1"/>
          </p:cNvSpPr>
          <p:nvPr/>
        </p:nvSpPr>
        <p:spPr bwMode="auto">
          <a:xfrm flipV="1">
            <a:off x="2533650" y="2787650"/>
            <a:ext cx="1838325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416" name="Freeform 48"/>
          <p:cNvSpPr>
            <a:spLocks/>
          </p:cNvSpPr>
          <p:nvPr/>
        </p:nvSpPr>
        <p:spPr bwMode="auto">
          <a:xfrm>
            <a:off x="2571750" y="3063875"/>
            <a:ext cx="2314575" cy="704850"/>
          </a:xfrm>
          <a:custGeom>
            <a:avLst/>
            <a:gdLst/>
            <a:ahLst/>
            <a:cxnLst>
              <a:cxn ang="0">
                <a:pos x="0" y="444"/>
              </a:cxn>
              <a:cxn ang="0">
                <a:pos x="1248" y="0"/>
              </a:cxn>
              <a:cxn ang="0">
                <a:pos x="1458" y="6"/>
              </a:cxn>
            </a:cxnLst>
            <a:rect l="0" t="0" r="r" b="b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417" name="Text Box 49"/>
          <p:cNvSpPr txBox="1">
            <a:spLocks noChangeArrowheads="1"/>
          </p:cNvSpPr>
          <p:nvPr/>
        </p:nvSpPr>
        <p:spPr bwMode="auto">
          <a:xfrm>
            <a:off x="7620000" y="2971800"/>
            <a:ext cx="123463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>
                <a:latin typeface="+mn-lt"/>
              </a:rPr>
              <a:t># bytes </a:t>
            </a:r>
          </a:p>
          <a:p>
            <a:pPr algn="l"/>
            <a:r>
              <a:rPr lang="en-US" sz="1600">
                <a:latin typeface="+mn-lt"/>
              </a:rPr>
              <a:t>rcvr willing</a:t>
            </a:r>
          </a:p>
          <a:p>
            <a:pPr algn="l"/>
            <a:r>
              <a:rPr lang="en-US" sz="1600">
                <a:latin typeface="+mn-lt"/>
              </a:rPr>
              <a:t>to accept</a:t>
            </a:r>
          </a:p>
        </p:txBody>
      </p:sp>
      <p:sp>
        <p:nvSpPr>
          <p:cNvPr id="186418" name="Text Box 50"/>
          <p:cNvSpPr txBox="1">
            <a:spLocks noChangeArrowheads="1"/>
          </p:cNvSpPr>
          <p:nvPr/>
        </p:nvSpPr>
        <p:spPr bwMode="auto">
          <a:xfrm>
            <a:off x="7313613" y="1485900"/>
            <a:ext cx="164981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>
                <a:latin typeface="+mn-lt"/>
              </a:rPr>
              <a:t>counting</a:t>
            </a:r>
          </a:p>
          <a:p>
            <a:pPr algn="l"/>
            <a:r>
              <a:rPr lang="en-US" sz="1600">
                <a:latin typeface="+mn-lt"/>
              </a:rPr>
              <a:t>by bytes </a:t>
            </a:r>
          </a:p>
          <a:p>
            <a:pPr algn="l"/>
            <a:r>
              <a:rPr lang="en-US" sz="1600">
                <a:latin typeface="+mn-lt"/>
              </a:rPr>
              <a:t>of data</a:t>
            </a:r>
          </a:p>
          <a:p>
            <a:pPr algn="l"/>
            <a:r>
              <a:rPr lang="en-US" sz="1600">
                <a:latin typeface="+mn-lt"/>
              </a:rPr>
              <a:t>(not segments!)</a:t>
            </a:r>
          </a:p>
        </p:txBody>
      </p:sp>
      <p:sp>
        <p:nvSpPr>
          <p:cNvPr id="186419" name="Text Box 51"/>
          <p:cNvSpPr txBox="1">
            <a:spLocks noChangeArrowheads="1"/>
          </p:cNvSpPr>
          <p:nvPr/>
        </p:nvSpPr>
        <p:spPr bwMode="auto">
          <a:xfrm>
            <a:off x="1295859" y="4924425"/>
            <a:ext cx="123303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>
                <a:latin typeface="+mn-lt"/>
              </a:rPr>
              <a:t>Internet</a:t>
            </a:r>
          </a:p>
          <a:p>
            <a:pPr algn="r"/>
            <a:r>
              <a:rPr lang="en-US" sz="1600">
                <a:latin typeface="+mn-lt"/>
              </a:rPr>
              <a:t>checksum</a:t>
            </a:r>
          </a:p>
          <a:p>
            <a:pPr algn="r"/>
            <a:r>
              <a:rPr lang="en-US" sz="1600">
                <a:latin typeface="+mn-lt"/>
              </a:rPr>
              <a:t>(as in UDP)</a:t>
            </a:r>
          </a:p>
        </p:txBody>
      </p:sp>
      <p:sp>
        <p:nvSpPr>
          <p:cNvPr id="186420" name="Line 52"/>
          <p:cNvSpPr>
            <a:spLocks noChangeShapeType="1"/>
          </p:cNvSpPr>
          <p:nvPr/>
        </p:nvSpPr>
        <p:spPr bwMode="auto">
          <a:xfrm flipV="1">
            <a:off x="2447925" y="3387725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421" name="Line 53"/>
          <p:cNvSpPr>
            <a:spLocks noChangeShapeType="1"/>
          </p:cNvSpPr>
          <p:nvPr/>
        </p:nvSpPr>
        <p:spPr bwMode="auto">
          <a:xfrm flipH="1" flipV="1">
            <a:off x="6867525" y="2978150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422" name="Line 54"/>
          <p:cNvSpPr>
            <a:spLocks noChangeShapeType="1"/>
          </p:cNvSpPr>
          <p:nvPr/>
        </p:nvSpPr>
        <p:spPr bwMode="auto">
          <a:xfrm flipH="1">
            <a:off x="6800850" y="1682750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423" name="Line 55"/>
          <p:cNvSpPr>
            <a:spLocks noChangeShapeType="1"/>
          </p:cNvSpPr>
          <p:nvPr/>
        </p:nvSpPr>
        <p:spPr bwMode="auto">
          <a:xfrm flipH="1">
            <a:off x="6762750" y="1673225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Line 2"/>
          <p:cNvSpPr>
            <a:spLocks noChangeShapeType="1"/>
          </p:cNvSpPr>
          <p:nvPr/>
        </p:nvSpPr>
        <p:spPr bwMode="auto">
          <a:xfrm>
            <a:off x="4972050" y="4686300"/>
            <a:ext cx="2790825" cy="5619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395" name="Line 3"/>
          <p:cNvSpPr>
            <a:spLocks noChangeShapeType="1"/>
          </p:cNvSpPr>
          <p:nvPr/>
        </p:nvSpPr>
        <p:spPr bwMode="auto">
          <a:xfrm>
            <a:off x="4895850" y="2238375"/>
            <a:ext cx="261937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Seq. #’s and ACKs</a:t>
            </a:r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325755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 u="sng" dirty="0">
                <a:solidFill>
                  <a:srgbClr val="FF0000"/>
                </a:solidFill>
              </a:rPr>
              <a:t>Seq. #’s:</a:t>
            </a:r>
            <a:endParaRPr lang="en-US" sz="2000" dirty="0"/>
          </a:p>
          <a:p>
            <a:pPr lvl="1"/>
            <a:r>
              <a:rPr lang="en-US" sz="2000" dirty="0"/>
              <a:t>byte stream “number” of first byte in segment’s data</a:t>
            </a:r>
            <a:endParaRPr lang="en-US" sz="1800" dirty="0"/>
          </a:p>
          <a:p>
            <a:pPr>
              <a:buFont typeface="ZapfDingbats" pitchFamily="82" charset="2"/>
              <a:buNone/>
            </a:pPr>
            <a:r>
              <a:rPr lang="en-US" sz="2000" u="sng" dirty="0">
                <a:solidFill>
                  <a:srgbClr val="FF0000"/>
                </a:solidFill>
              </a:rPr>
              <a:t>ACKs:</a:t>
            </a:r>
            <a:endParaRPr lang="en-US" sz="2000" dirty="0"/>
          </a:p>
          <a:p>
            <a:pPr lvl="1"/>
            <a:r>
              <a:rPr lang="en-US" sz="2000" dirty="0" err="1"/>
              <a:t>seq</a:t>
            </a:r>
            <a:r>
              <a:rPr lang="en-US" sz="2000" dirty="0"/>
              <a:t> # of next byte expected from other side</a:t>
            </a:r>
          </a:p>
          <a:p>
            <a:pPr lvl="1"/>
            <a:r>
              <a:rPr lang="en-US" sz="2000" dirty="0"/>
              <a:t>cumulative ACK</a:t>
            </a:r>
          </a:p>
          <a:p>
            <a:pPr>
              <a:buFont typeface="ZapfDingbats" pitchFamily="8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Q:</a:t>
            </a:r>
            <a:r>
              <a:rPr lang="en-US" sz="2000" dirty="0"/>
              <a:t> how receiver handles out-of-order segments</a:t>
            </a:r>
          </a:p>
          <a:p>
            <a:pPr lvl="1"/>
            <a:r>
              <a:rPr lang="en-US" sz="2000" dirty="0"/>
              <a:t>A: TCP spec doesn’t say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up to implementer</a:t>
            </a:r>
          </a:p>
        </p:txBody>
      </p:sp>
      <p:graphicFrame>
        <p:nvGraphicFramePr>
          <p:cNvPr id="187398" name="Object 6"/>
          <p:cNvGraphicFramePr>
            <a:graphicFrameLocks noChangeAspect="1"/>
          </p:cNvGraphicFramePr>
          <p:nvPr/>
        </p:nvGraphicFramePr>
        <p:xfrm>
          <a:off x="4133850" y="1408113"/>
          <a:ext cx="6064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26" name="Clip" r:id="rId2" imgW="1305000" imgH="1085760" progId="">
                  <p:embed/>
                </p:oleObj>
              </mc:Choice>
              <mc:Fallback>
                <p:oleObj name="Clip" r:id="rId2" imgW="1305000" imgH="10857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1408113"/>
                        <a:ext cx="60642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9" name="Object 7"/>
          <p:cNvGraphicFramePr>
            <a:graphicFrameLocks noChangeAspect="1"/>
          </p:cNvGraphicFramePr>
          <p:nvPr/>
        </p:nvGraphicFramePr>
        <p:xfrm>
          <a:off x="7658100" y="1322388"/>
          <a:ext cx="6064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27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100" y="1322388"/>
                        <a:ext cx="60642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0" name="Text Box 8"/>
          <p:cNvSpPr txBox="1">
            <a:spLocks noChangeArrowheads="1"/>
          </p:cNvSpPr>
          <p:nvPr/>
        </p:nvSpPr>
        <p:spPr bwMode="auto">
          <a:xfrm>
            <a:off x="4783138" y="1460500"/>
            <a:ext cx="935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Host A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87401" name="Text Box 9"/>
          <p:cNvSpPr txBox="1">
            <a:spLocks noChangeArrowheads="1"/>
          </p:cNvSpPr>
          <p:nvPr/>
        </p:nvSpPr>
        <p:spPr bwMode="auto">
          <a:xfrm>
            <a:off x="6775450" y="1450975"/>
            <a:ext cx="912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Host B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87402" name="Text Box 10"/>
          <p:cNvSpPr txBox="1">
            <a:spLocks noChangeArrowheads="1"/>
          </p:cNvSpPr>
          <p:nvPr/>
        </p:nvSpPr>
        <p:spPr bwMode="auto">
          <a:xfrm rot="706751">
            <a:off x="4981575" y="2220913"/>
            <a:ext cx="24177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Seq=42, ACK=79, data = ‘C’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87403" name="Text Box 11"/>
          <p:cNvSpPr txBox="1">
            <a:spLocks noChangeArrowheads="1"/>
          </p:cNvSpPr>
          <p:nvPr/>
        </p:nvSpPr>
        <p:spPr bwMode="auto">
          <a:xfrm rot="-844223">
            <a:off x="5037138" y="3278188"/>
            <a:ext cx="24177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Seq=79, ACK=43, data = ‘C’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87404" name="Text Box 12"/>
          <p:cNvSpPr txBox="1">
            <a:spLocks noChangeArrowheads="1"/>
          </p:cNvSpPr>
          <p:nvPr/>
        </p:nvSpPr>
        <p:spPr bwMode="auto">
          <a:xfrm rot="683987">
            <a:off x="5099050" y="4519613"/>
            <a:ext cx="156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latin typeface="Arial" charset="0"/>
              </a:rPr>
              <a:t>Seq=43, ACK=80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87405" name="Text Box 13"/>
          <p:cNvSpPr txBox="1">
            <a:spLocks noChangeArrowheads="1"/>
          </p:cNvSpPr>
          <p:nvPr/>
        </p:nvSpPr>
        <p:spPr bwMode="auto">
          <a:xfrm>
            <a:off x="4022725" y="1931988"/>
            <a:ext cx="84189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</a:rPr>
              <a:t>User</a:t>
            </a:r>
          </a:p>
          <a:p>
            <a:r>
              <a:rPr lang="en-US" sz="2000" dirty="0">
                <a:latin typeface="+mn-lt"/>
              </a:rPr>
              <a:t>types</a:t>
            </a:r>
          </a:p>
          <a:p>
            <a:r>
              <a:rPr lang="en-US" sz="2000" dirty="0">
                <a:latin typeface="+mn-lt"/>
              </a:rPr>
              <a:t>‘C’</a:t>
            </a:r>
            <a:endParaRPr lang="en-US" sz="900" dirty="0">
              <a:latin typeface="+mn-lt"/>
            </a:endParaRPr>
          </a:p>
        </p:txBody>
      </p:sp>
      <p:sp>
        <p:nvSpPr>
          <p:cNvPr id="187406" name="Text Box 14"/>
          <p:cNvSpPr txBox="1">
            <a:spLocks noChangeArrowheads="1"/>
          </p:cNvSpPr>
          <p:nvPr/>
        </p:nvSpPr>
        <p:spPr bwMode="auto">
          <a:xfrm>
            <a:off x="3657600" y="3810000"/>
            <a:ext cx="12907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host ACKs</a:t>
            </a:r>
          </a:p>
          <a:p>
            <a:r>
              <a:rPr lang="en-US" sz="1800" dirty="0">
                <a:latin typeface="+mn-lt"/>
              </a:rPr>
              <a:t>receipt </a:t>
            </a:r>
          </a:p>
          <a:p>
            <a:r>
              <a:rPr lang="en-US" sz="1800" dirty="0">
                <a:latin typeface="+mn-lt"/>
              </a:rPr>
              <a:t>of echoed</a:t>
            </a:r>
          </a:p>
          <a:p>
            <a:r>
              <a:rPr lang="en-US" sz="1800" dirty="0">
                <a:latin typeface="+mn-lt"/>
              </a:rPr>
              <a:t>‘C’</a:t>
            </a:r>
            <a:endParaRPr lang="en-US" sz="800" dirty="0">
              <a:latin typeface="+mn-lt"/>
            </a:endParaRPr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 flipH="1">
            <a:off x="4886325" y="3200400"/>
            <a:ext cx="260985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409" name="Line 17"/>
          <p:cNvSpPr>
            <a:spLocks noChangeShapeType="1"/>
          </p:cNvSpPr>
          <p:nvPr/>
        </p:nvSpPr>
        <p:spPr bwMode="auto">
          <a:xfrm flipH="1">
            <a:off x="8620125" y="1714500"/>
            <a:ext cx="0" cy="4514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8293100" y="5527675"/>
            <a:ext cx="658813" cy="366713"/>
            <a:chOff x="3304" y="3530"/>
            <a:chExt cx="415" cy="231"/>
          </a:xfrm>
        </p:grpSpPr>
        <p:sp>
          <p:nvSpPr>
            <p:cNvPr id="187411" name="Rectangle 19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12" name="Text Box 20"/>
            <p:cNvSpPr txBox="1">
              <a:spLocks noChangeArrowheads="1"/>
            </p:cNvSpPr>
            <p:nvPr/>
          </p:nvSpPr>
          <p:spPr bwMode="auto">
            <a:xfrm>
              <a:off x="3304" y="3530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time</a:t>
              </a:r>
              <a:endParaRPr lang="en-US" sz="1000">
                <a:latin typeface="Times New Roman" pitchFamily="18" charset="0"/>
              </a:endParaRPr>
            </a:p>
          </p:txBody>
        </p:sp>
      </p:grpSp>
      <p:sp>
        <p:nvSpPr>
          <p:cNvPr id="187413" name="Text Box 21"/>
          <p:cNvSpPr txBox="1">
            <a:spLocks noChangeArrowheads="1"/>
          </p:cNvSpPr>
          <p:nvPr/>
        </p:nvSpPr>
        <p:spPr bwMode="auto">
          <a:xfrm>
            <a:off x="5181600" y="5638800"/>
            <a:ext cx="25378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9900"/>
                </a:solidFill>
                <a:latin typeface="+mn-lt"/>
              </a:rPr>
              <a:t>simple telnet scenario</a:t>
            </a:r>
            <a:endParaRPr lang="en-US" sz="1000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187407" name="Text Box 15"/>
          <p:cNvSpPr txBox="1">
            <a:spLocks noChangeArrowheads="1"/>
          </p:cNvSpPr>
          <p:nvPr/>
        </p:nvSpPr>
        <p:spPr bwMode="auto">
          <a:xfrm>
            <a:off x="7731434" y="2590800"/>
            <a:ext cx="1412566" cy="13234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</a:rPr>
              <a:t>host ACKs</a:t>
            </a:r>
          </a:p>
          <a:p>
            <a:r>
              <a:rPr lang="en-US" sz="2000" dirty="0">
                <a:latin typeface="+mn-lt"/>
              </a:rPr>
              <a:t>receipt of</a:t>
            </a:r>
          </a:p>
          <a:p>
            <a:r>
              <a:rPr lang="en-US" sz="2000" dirty="0">
                <a:latin typeface="+mn-lt"/>
              </a:rPr>
              <a:t>‘C’, echoes</a:t>
            </a:r>
          </a:p>
          <a:p>
            <a:r>
              <a:rPr lang="en-US" sz="2000" dirty="0">
                <a:latin typeface="+mn-lt"/>
              </a:rPr>
              <a:t>back ‘C’</a:t>
            </a:r>
            <a:endParaRPr lang="en-US" sz="900" dirty="0">
              <a:latin typeface="+mn-l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42925" y="133350"/>
            <a:ext cx="7772400" cy="1143000"/>
          </a:xfrm>
        </p:spPr>
        <p:txBody>
          <a:bodyPr/>
          <a:lstStyle/>
          <a:p>
            <a:r>
              <a:rPr lang="en-US" sz="3600"/>
              <a:t>TCP Round Trip Time and Timeout</a:t>
            </a:r>
            <a:endParaRPr lang="en-US"/>
          </a:p>
        </p:txBody>
      </p:sp>
      <p:sp>
        <p:nvSpPr>
          <p:cNvPr id="250883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381125"/>
            <a:ext cx="338137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Q:</a:t>
            </a:r>
            <a:r>
              <a:rPr lang="en-US" sz="2400" dirty="0"/>
              <a:t> how to set TCP timeout value?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0"/>
            <a:ext cx="8566150" cy="1143000"/>
          </a:xfrm>
        </p:spPr>
        <p:txBody>
          <a:bodyPr/>
          <a:lstStyle/>
          <a:p>
            <a:r>
              <a:rPr lang="en-US" dirty="0"/>
              <a:t>Internet Transport-layer Protocols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3971925" cy="5114925"/>
          </a:xfrm>
        </p:spPr>
        <p:txBody>
          <a:bodyPr/>
          <a:lstStyle/>
          <a:p>
            <a:r>
              <a:rPr lang="en-US" sz="2400"/>
              <a:t>reliable, in-order delivery (TCP)</a:t>
            </a:r>
          </a:p>
          <a:p>
            <a:pPr lvl="1"/>
            <a:r>
              <a:rPr lang="en-US" sz="2000"/>
              <a:t>congestion control </a:t>
            </a:r>
          </a:p>
          <a:p>
            <a:pPr lvl="1"/>
            <a:r>
              <a:rPr lang="en-US" sz="2000"/>
              <a:t>flow control</a:t>
            </a:r>
          </a:p>
          <a:p>
            <a:pPr lvl="1"/>
            <a:r>
              <a:rPr lang="en-US" sz="2000"/>
              <a:t>connection setup</a:t>
            </a:r>
            <a:endParaRPr lang="en-US"/>
          </a:p>
          <a:p>
            <a:r>
              <a:rPr lang="en-US" sz="2400"/>
              <a:t>unreliable, unordered delivery: UDP</a:t>
            </a:r>
          </a:p>
          <a:p>
            <a:pPr lvl="1"/>
            <a:r>
              <a:rPr lang="en-US" sz="2000"/>
              <a:t>no-frills extension of “best-effort” IP</a:t>
            </a:r>
          </a:p>
          <a:p>
            <a:r>
              <a:rPr lang="en-US" sz="2400"/>
              <a:t>services not available: </a:t>
            </a:r>
          </a:p>
          <a:p>
            <a:pPr lvl="1"/>
            <a:r>
              <a:rPr lang="en-US" sz="2000"/>
              <a:t>delay guarantees</a:t>
            </a:r>
          </a:p>
          <a:p>
            <a:pPr lvl="1"/>
            <a:r>
              <a:rPr lang="en-US" sz="2000"/>
              <a:t>bandwidth guarantees</a:t>
            </a:r>
          </a:p>
        </p:txBody>
      </p:sp>
      <p:sp>
        <p:nvSpPr>
          <p:cNvPr id="69907" name="Freeform 275"/>
          <p:cNvSpPr>
            <a:spLocks/>
          </p:cNvSpPr>
          <p:nvPr/>
        </p:nvSpPr>
        <p:spPr bwMode="auto">
          <a:xfrm>
            <a:off x="6737350" y="3430588"/>
            <a:ext cx="1314450" cy="674687"/>
          </a:xfrm>
          <a:custGeom>
            <a:avLst/>
            <a:gdLst/>
            <a:ahLst/>
            <a:cxnLst>
              <a:cxn ang="0">
                <a:pos x="382" y="30"/>
              </a:cxn>
              <a:cxn ang="0">
                <a:pos x="370" y="30"/>
              </a:cxn>
              <a:cxn ang="0">
                <a:pos x="126" y="32"/>
              </a:cxn>
              <a:cxn ang="0">
                <a:pos x="6" y="126"/>
              </a:cxn>
              <a:cxn ang="0">
                <a:pos x="92" y="274"/>
              </a:cxn>
              <a:cxn ang="0">
                <a:pos x="292" y="384"/>
              </a:cxn>
              <a:cxn ang="0">
                <a:pos x="540" y="416"/>
              </a:cxn>
              <a:cxn ang="0">
                <a:pos x="698" y="330"/>
              </a:cxn>
              <a:cxn ang="0">
                <a:pos x="776" y="170"/>
              </a:cxn>
              <a:cxn ang="0">
                <a:pos x="792" y="22"/>
              </a:cxn>
              <a:cxn ang="0">
                <a:pos x="560" y="38"/>
              </a:cxn>
              <a:cxn ang="0">
                <a:pos x="382" y="30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908" name="Freeform 276"/>
          <p:cNvSpPr>
            <a:spLocks/>
          </p:cNvSpPr>
          <p:nvPr/>
        </p:nvSpPr>
        <p:spPr bwMode="auto">
          <a:xfrm>
            <a:off x="6756400" y="1905000"/>
            <a:ext cx="1730375" cy="1044575"/>
          </a:xfrm>
          <a:custGeom>
            <a:avLst/>
            <a:gdLst/>
            <a:ahLst/>
            <a:cxnLst>
              <a:cxn ang="0">
                <a:pos x="424" y="10"/>
              </a:cxn>
              <a:cxn ang="0">
                <a:pos x="288" y="70"/>
              </a:cxn>
              <a:cxn ang="0">
                <a:pos x="96" y="100"/>
              </a:cxn>
              <a:cxn ang="0">
                <a:pos x="14" y="336"/>
              </a:cxn>
              <a:cxn ang="0">
                <a:pos x="180" y="444"/>
              </a:cxn>
              <a:cxn ang="0">
                <a:pos x="346" y="426"/>
              </a:cxn>
              <a:cxn ang="0">
                <a:pos x="584" y="444"/>
              </a:cxn>
              <a:cxn ang="0">
                <a:pos x="698" y="434"/>
              </a:cxn>
              <a:cxn ang="0">
                <a:pos x="752" y="372"/>
              </a:cxn>
              <a:cxn ang="0">
                <a:pos x="750" y="158"/>
              </a:cxn>
              <a:cxn ang="0">
                <a:pos x="662" y="34"/>
              </a:cxn>
              <a:cxn ang="0">
                <a:pos x="424" y="10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909" name="Freeform 277"/>
          <p:cNvSpPr>
            <a:spLocks/>
          </p:cNvSpPr>
          <p:nvPr/>
        </p:nvSpPr>
        <p:spPr bwMode="auto">
          <a:xfrm>
            <a:off x="5016500" y="1612900"/>
            <a:ext cx="1644650" cy="1071563"/>
          </a:xfrm>
          <a:custGeom>
            <a:avLst/>
            <a:gdLst/>
            <a:ahLst/>
            <a:cxnLst>
              <a:cxn ang="0">
                <a:pos x="648" y="11"/>
              </a:cxn>
              <a:cxn ang="0">
                <a:pos x="390" y="53"/>
              </a:cxn>
              <a:cxn ang="0">
                <a:pos x="206" y="129"/>
              </a:cxn>
              <a:cxn ang="0">
                <a:pos x="152" y="229"/>
              </a:cxn>
              <a:cxn ang="0">
                <a:pos x="22" y="297"/>
              </a:cxn>
              <a:cxn ang="0">
                <a:pos x="18" y="459"/>
              </a:cxn>
              <a:cxn ang="0">
                <a:pos x="132" y="489"/>
              </a:cxn>
              <a:cxn ang="0">
                <a:pos x="458" y="489"/>
              </a:cxn>
              <a:cxn ang="0">
                <a:pos x="598" y="555"/>
              </a:cxn>
              <a:cxn ang="0">
                <a:pos x="752" y="657"/>
              </a:cxn>
              <a:cxn ang="0">
                <a:pos x="870" y="661"/>
              </a:cxn>
              <a:cxn ang="0">
                <a:pos x="952" y="603"/>
              </a:cxn>
              <a:cxn ang="0">
                <a:pos x="992" y="445"/>
              </a:cxn>
              <a:cxn ang="0">
                <a:pos x="1018" y="291"/>
              </a:cxn>
              <a:cxn ang="0">
                <a:pos x="1022" y="107"/>
              </a:cxn>
              <a:cxn ang="0">
                <a:pos x="934" y="17"/>
              </a:cxn>
              <a:cxn ang="0">
                <a:pos x="776" y="3"/>
              </a:cxn>
              <a:cxn ang="0">
                <a:pos x="648" y="11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278"/>
          <p:cNvGrpSpPr>
            <a:grpSpLocks/>
          </p:cNvGrpSpPr>
          <p:nvPr/>
        </p:nvGrpSpPr>
        <p:grpSpPr bwMode="auto">
          <a:xfrm>
            <a:off x="5103813" y="2947988"/>
            <a:ext cx="1458912" cy="933450"/>
            <a:chOff x="2889" y="1631"/>
            <a:chExt cx="980" cy="743"/>
          </a:xfrm>
        </p:grpSpPr>
        <p:sp>
          <p:nvSpPr>
            <p:cNvPr id="69911" name="Rectangle 27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12" name="AutoShape 28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281"/>
          <p:cNvGrpSpPr>
            <a:grpSpLocks/>
          </p:cNvGrpSpPr>
          <p:nvPr/>
        </p:nvGrpSpPr>
        <p:grpSpPr bwMode="auto">
          <a:xfrm>
            <a:off x="5805488" y="1804988"/>
            <a:ext cx="336550" cy="531812"/>
            <a:chOff x="3796" y="1043"/>
            <a:chExt cx="865" cy="1237"/>
          </a:xfrm>
        </p:grpSpPr>
        <p:sp>
          <p:nvSpPr>
            <p:cNvPr id="69914" name="Line 282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915" name="Line 283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916" name="Line 284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917" name="Line 285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918" name="Line 286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919" name="Line 287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920" name="Line 288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921" name="Line 289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922" name="Line 290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923" name="Line 291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924" name="Line 292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925" name="Line 293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926" name="Line 294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927" name="Line 295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928" name="Line 296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" name="Group 297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69930" name="Line 298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931" name="Line 299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932" name="Line 300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933" name="Line 301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302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69935" name="Line 303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936" name="Line 304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937" name="Line 305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938" name="Line 306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Group 307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69940" name="Line 308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941" name="Line 309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942" name="Line 310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943" name="Line 311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69944" name="Oval 312"/>
          <p:cNvSpPr>
            <a:spLocks noChangeArrowheads="1"/>
          </p:cNvSpPr>
          <p:nvPr/>
        </p:nvSpPr>
        <p:spPr bwMode="auto">
          <a:xfrm>
            <a:off x="6862763" y="3625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45" name="Line 313"/>
          <p:cNvSpPr>
            <a:spLocks noChangeShapeType="1"/>
          </p:cNvSpPr>
          <p:nvPr/>
        </p:nvSpPr>
        <p:spPr bwMode="auto">
          <a:xfrm>
            <a:off x="6862763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46" name="Line 314"/>
          <p:cNvSpPr>
            <a:spLocks noChangeShapeType="1"/>
          </p:cNvSpPr>
          <p:nvPr/>
        </p:nvSpPr>
        <p:spPr bwMode="auto">
          <a:xfrm>
            <a:off x="7221538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47" name="Rectangle 315"/>
          <p:cNvSpPr>
            <a:spLocks noChangeArrowheads="1"/>
          </p:cNvSpPr>
          <p:nvPr/>
        </p:nvSpPr>
        <p:spPr bwMode="auto">
          <a:xfrm>
            <a:off x="6862763" y="36179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69948" name="Oval 316"/>
          <p:cNvSpPr>
            <a:spLocks noChangeArrowheads="1"/>
          </p:cNvSpPr>
          <p:nvPr/>
        </p:nvSpPr>
        <p:spPr bwMode="auto">
          <a:xfrm>
            <a:off x="6859588" y="3549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17"/>
          <p:cNvGrpSpPr>
            <a:grpSpLocks/>
          </p:cNvGrpSpPr>
          <p:nvPr/>
        </p:nvGrpSpPr>
        <p:grpSpPr bwMode="auto">
          <a:xfrm>
            <a:off x="6945313" y="3573463"/>
            <a:ext cx="179387" cy="65087"/>
            <a:chOff x="2848" y="848"/>
            <a:chExt cx="140" cy="98"/>
          </a:xfrm>
        </p:grpSpPr>
        <p:sp>
          <p:nvSpPr>
            <p:cNvPr id="69950" name="Line 31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51" name="Line 31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52" name="Line 32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321"/>
          <p:cNvGrpSpPr>
            <a:grpSpLocks/>
          </p:cNvGrpSpPr>
          <p:nvPr/>
        </p:nvGrpSpPr>
        <p:grpSpPr bwMode="auto">
          <a:xfrm flipV="1">
            <a:off x="6945313" y="3573463"/>
            <a:ext cx="179387" cy="65087"/>
            <a:chOff x="2848" y="848"/>
            <a:chExt cx="140" cy="98"/>
          </a:xfrm>
        </p:grpSpPr>
        <p:sp>
          <p:nvSpPr>
            <p:cNvPr id="69954" name="Line 3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55" name="Line 3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56" name="Line 3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957" name="Oval 325"/>
          <p:cNvSpPr>
            <a:spLocks noChangeArrowheads="1"/>
          </p:cNvSpPr>
          <p:nvPr/>
        </p:nvSpPr>
        <p:spPr bwMode="auto">
          <a:xfrm>
            <a:off x="7218363" y="39052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58" name="Line 326"/>
          <p:cNvSpPr>
            <a:spLocks noChangeShapeType="1"/>
          </p:cNvSpPr>
          <p:nvPr/>
        </p:nvSpPr>
        <p:spPr bwMode="auto">
          <a:xfrm>
            <a:off x="7218363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59" name="Line 327"/>
          <p:cNvSpPr>
            <a:spLocks noChangeShapeType="1"/>
          </p:cNvSpPr>
          <p:nvPr/>
        </p:nvSpPr>
        <p:spPr bwMode="auto">
          <a:xfrm>
            <a:off x="7577138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60" name="Rectangle 328"/>
          <p:cNvSpPr>
            <a:spLocks noChangeArrowheads="1"/>
          </p:cNvSpPr>
          <p:nvPr/>
        </p:nvSpPr>
        <p:spPr bwMode="auto">
          <a:xfrm>
            <a:off x="7218363" y="38973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69961" name="Oval 329"/>
          <p:cNvSpPr>
            <a:spLocks noChangeArrowheads="1"/>
          </p:cNvSpPr>
          <p:nvPr/>
        </p:nvSpPr>
        <p:spPr bwMode="auto">
          <a:xfrm>
            <a:off x="7215188" y="38290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330"/>
          <p:cNvGrpSpPr>
            <a:grpSpLocks/>
          </p:cNvGrpSpPr>
          <p:nvPr/>
        </p:nvGrpSpPr>
        <p:grpSpPr bwMode="auto">
          <a:xfrm>
            <a:off x="7300913" y="3852863"/>
            <a:ext cx="179387" cy="65087"/>
            <a:chOff x="2848" y="848"/>
            <a:chExt cx="140" cy="98"/>
          </a:xfrm>
        </p:grpSpPr>
        <p:sp>
          <p:nvSpPr>
            <p:cNvPr id="69963" name="Line 33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64" name="Line 33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65" name="Line 33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334"/>
          <p:cNvGrpSpPr>
            <a:grpSpLocks/>
          </p:cNvGrpSpPr>
          <p:nvPr/>
        </p:nvGrpSpPr>
        <p:grpSpPr bwMode="auto">
          <a:xfrm flipV="1">
            <a:off x="7300913" y="3852863"/>
            <a:ext cx="179387" cy="65087"/>
            <a:chOff x="2848" y="848"/>
            <a:chExt cx="140" cy="98"/>
          </a:xfrm>
        </p:grpSpPr>
        <p:sp>
          <p:nvSpPr>
            <p:cNvPr id="69967" name="Line 33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68" name="Line 33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69" name="Line 33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970" name="Oval 338"/>
          <p:cNvSpPr>
            <a:spLocks noChangeArrowheads="1"/>
          </p:cNvSpPr>
          <p:nvPr/>
        </p:nvSpPr>
        <p:spPr bwMode="auto">
          <a:xfrm>
            <a:off x="7497763" y="36385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71" name="Line 339"/>
          <p:cNvSpPr>
            <a:spLocks noChangeShapeType="1"/>
          </p:cNvSpPr>
          <p:nvPr/>
        </p:nvSpPr>
        <p:spPr bwMode="auto">
          <a:xfrm>
            <a:off x="7497763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72" name="Line 340"/>
          <p:cNvSpPr>
            <a:spLocks noChangeShapeType="1"/>
          </p:cNvSpPr>
          <p:nvPr/>
        </p:nvSpPr>
        <p:spPr bwMode="auto">
          <a:xfrm>
            <a:off x="7856538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73" name="Rectangle 341"/>
          <p:cNvSpPr>
            <a:spLocks noChangeArrowheads="1"/>
          </p:cNvSpPr>
          <p:nvPr/>
        </p:nvSpPr>
        <p:spPr bwMode="auto">
          <a:xfrm>
            <a:off x="7497763" y="36306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69974" name="Oval 342"/>
          <p:cNvSpPr>
            <a:spLocks noChangeArrowheads="1"/>
          </p:cNvSpPr>
          <p:nvPr/>
        </p:nvSpPr>
        <p:spPr bwMode="auto">
          <a:xfrm>
            <a:off x="7494588" y="35623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343"/>
          <p:cNvGrpSpPr>
            <a:grpSpLocks/>
          </p:cNvGrpSpPr>
          <p:nvPr/>
        </p:nvGrpSpPr>
        <p:grpSpPr bwMode="auto">
          <a:xfrm>
            <a:off x="7580313" y="3586163"/>
            <a:ext cx="179387" cy="65087"/>
            <a:chOff x="2848" y="848"/>
            <a:chExt cx="140" cy="98"/>
          </a:xfrm>
        </p:grpSpPr>
        <p:sp>
          <p:nvSpPr>
            <p:cNvPr id="69976" name="Line 34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77" name="Line 34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78" name="Line 34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347"/>
          <p:cNvGrpSpPr>
            <a:grpSpLocks/>
          </p:cNvGrpSpPr>
          <p:nvPr/>
        </p:nvGrpSpPr>
        <p:grpSpPr bwMode="auto">
          <a:xfrm flipV="1">
            <a:off x="7580313" y="3586163"/>
            <a:ext cx="179387" cy="65087"/>
            <a:chOff x="2848" y="848"/>
            <a:chExt cx="140" cy="98"/>
          </a:xfrm>
        </p:grpSpPr>
        <p:sp>
          <p:nvSpPr>
            <p:cNvPr id="69980" name="Line 34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81" name="Line 34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82" name="Line 35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983" name="Oval 351"/>
          <p:cNvSpPr>
            <a:spLocks noChangeArrowheads="1"/>
          </p:cNvSpPr>
          <p:nvPr/>
        </p:nvSpPr>
        <p:spPr bwMode="auto">
          <a:xfrm>
            <a:off x="6962775" y="2476500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84" name="Line 352"/>
          <p:cNvSpPr>
            <a:spLocks noChangeShapeType="1"/>
          </p:cNvSpPr>
          <p:nvPr/>
        </p:nvSpPr>
        <p:spPr bwMode="auto">
          <a:xfrm>
            <a:off x="6962775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85" name="Line 353"/>
          <p:cNvSpPr>
            <a:spLocks noChangeShapeType="1"/>
          </p:cNvSpPr>
          <p:nvPr/>
        </p:nvSpPr>
        <p:spPr bwMode="auto">
          <a:xfrm>
            <a:off x="7310438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86" name="Rectangle 354"/>
          <p:cNvSpPr>
            <a:spLocks noChangeArrowheads="1"/>
          </p:cNvSpPr>
          <p:nvPr/>
        </p:nvSpPr>
        <p:spPr bwMode="auto">
          <a:xfrm>
            <a:off x="6962775" y="2468563"/>
            <a:ext cx="344488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69987" name="Oval 355"/>
          <p:cNvSpPr>
            <a:spLocks noChangeArrowheads="1"/>
          </p:cNvSpPr>
          <p:nvPr/>
        </p:nvSpPr>
        <p:spPr bwMode="auto">
          <a:xfrm>
            <a:off x="6959600" y="2405063"/>
            <a:ext cx="347663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356"/>
          <p:cNvGrpSpPr>
            <a:grpSpLocks/>
          </p:cNvGrpSpPr>
          <p:nvPr/>
        </p:nvGrpSpPr>
        <p:grpSpPr bwMode="auto">
          <a:xfrm>
            <a:off x="7043738" y="2427288"/>
            <a:ext cx="171450" cy="61912"/>
            <a:chOff x="2848" y="848"/>
            <a:chExt cx="140" cy="98"/>
          </a:xfrm>
        </p:grpSpPr>
        <p:sp>
          <p:nvSpPr>
            <p:cNvPr id="69989" name="Line 35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90" name="Line 35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91" name="Line 35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360"/>
          <p:cNvGrpSpPr>
            <a:grpSpLocks/>
          </p:cNvGrpSpPr>
          <p:nvPr/>
        </p:nvGrpSpPr>
        <p:grpSpPr bwMode="auto">
          <a:xfrm flipV="1">
            <a:off x="7043738" y="2427288"/>
            <a:ext cx="171450" cy="60325"/>
            <a:chOff x="2848" y="848"/>
            <a:chExt cx="140" cy="98"/>
          </a:xfrm>
        </p:grpSpPr>
        <p:sp>
          <p:nvSpPr>
            <p:cNvPr id="69993" name="Line 36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94" name="Line 36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95" name="Line 36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996" name="Oval 364"/>
          <p:cNvSpPr>
            <a:spLocks noChangeArrowheads="1"/>
          </p:cNvSpPr>
          <p:nvPr/>
        </p:nvSpPr>
        <p:spPr bwMode="auto">
          <a:xfrm>
            <a:off x="6961188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97" name="Line 365"/>
          <p:cNvSpPr>
            <a:spLocks noChangeShapeType="1"/>
          </p:cNvSpPr>
          <p:nvPr/>
        </p:nvSpPr>
        <p:spPr bwMode="auto">
          <a:xfrm>
            <a:off x="696118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98" name="Line 366"/>
          <p:cNvSpPr>
            <a:spLocks noChangeShapeType="1"/>
          </p:cNvSpPr>
          <p:nvPr/>
        </p:nvSpPr>
        <p:spPr bwMode="auto">
          <a:xfrm>
            <a:off x="73199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99" name="Rectangle 367"/>
          <p:cNvSpPr>
            <a:spLocks noChangeArrowheads="1"/>
          </p:cNvSpPr>
          <p:nvPr/>
        </p:nvSpPr>
        <p:spPr bwMode="auto">
          <a:xfrm>
            <a:off x="6961188" y="27289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70000" name="Oval 368"/>
          <p:cNvSpPr>
            <a:spLocks noChangeArrowheads="1"/>
          </p:cNvSpPr>
          <p:nvPr/>
        </p:nvSpPr>
        <p:spPr bwMode="auto">
          <a:xfrm>
            <a:off x="6958013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369"/>
          <p:cNvGrpSpPr>
            <a:grpSpLocks/>
          </p:cNvGrpSpPr>
          <p:nvPr/>
        </p:nvGrpSpPr>
        <p:grpSpPr bwMode="auto">
          <a:xfrm>
            <a:off x="7043738" y="2684463"/>
            <a:ext cx="179387" cy="65087"/>
            <a:chOff x="2848" y="848"/>
            <a:chExt cx="140" cy="98"/>
          </a:xfrm>
        </p:grpSpPr>
        <p:sp>
          <p:nvSpPr>
            <p:cNvPr id="70002" name="Line 37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03" name="Line 37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04" name="Line 37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373"/>
          <p:cNvGrpSpPr>
            <a:grpSpLocks/>
          </p:cNvGrpSpPr>
          <p:nvPr/>
        </p:nvGrpSpPr>
        <p:grpSpPr bwMode="auto">
          <a:xfrm flipV="1">
            <a:off x="7043738" y="2684463"/>
            <a:ext cx="179387" cy="65087"/>
            <a:chOff x="2848" y="848"/>
            <a:chExt cx="140" cy="98"/>
          </a:xfrm>
        </p:grpSpPr>
        <p:sp>
          <p:nvSpPr>
            <p:cNvPr id="70006" name="Line 37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07" name="Line 37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08" name="Line 37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009" name="Oval 377"/>
          <p:cNvSpPr>
            <a:spLocks noChangeArrowheads="1"/>
          </p:cNvSpPr>
          <p:nvPr/>
        </p:nvSpPr>
        <p:spPr bwMode="auto">
          <a:xfrm>
            <a:off x="7437438" y="2378075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10" name="Line 378"/>
          <p:cNvSpPr>
            <a:spLocks noChangeShapeType="1"/>
          </p:cNvSpPr>
          <p:nvPr/>
        </p:nvSpPr>
        <p:spPr bwMode="auto">
          <a:xfrm>
            <a:off x="74374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11" name="Line 379"/>
          <p:cNvSpPr>
            <a:spLocks noChangeShapeType="1"/>
          </p:cNvSpPr>
          <p:nvPr/>
        </p:nvSpPr>
        <p:spPr bwMode="auto">
          <a:xfrm>
            <a:off x="77676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12" name="Rectangle 380"/>
          <p:cNvSpPr>
            <a:spLocks noChangeArrowheads="1"/>
          </p:cNvSpPr>
          <p:nvPr/>
        </p:nvSpPr>
        <p:spPr bwMode="auto">
          <a:xfrm>
            <a:off x="7437438" y="2371725"/>
            <a:ext cx="327025" cy="5238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0013" name="Oval 381"/>
          <p:cNvSpPr>
            <a:spLocks noChangeArrowheads="1"/>
          </p:cNvSpPr>
          <p:nvPr/>
        </p:nvSpPr>
        <p:spPr bwMode="auto">
          <a:xfrm>
            <a:off x="7434263" y="2309813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382"/>
          <p:cNvGrpSpPr>
            <a:grpSpLocks/>
          </p:cNvGrpSpPr>
          <p:nvPr/>
        </p:nvGrpSpPr>
        <p:grpSpPr bwMode="auto">
          <a:xfrm>
            <a:off x="7513638" y="2332038"/>
            <a:ext cx="163512" cy="57150"/>
            <a:chOff x="2848" y="848"/>
            <a:chExt cx="140" cy="98"/>
          </a:xfrm>
        </p:grpSpPr>
        <p:sp>
          <p:nvSpPr>
            <p:cNvPr id="70015" name="Line 38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16" name="Line 38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17" name="Line 38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386"/>
          <p:cNvGrpSpPr>
            <a:grpSpLocks/>
          </p:cNvGrpSpPr>
          <p:nvPr/>
        </p:nvGrpSpPr>
        <p:grpSpPr bwMode="auto">
          <a:xfrm flipV="1">
            <a:off x="7513638" y="2330450"/>
            <a:ext cx="163512" cy="58738"/>
            <a:chOff x="2848" y="848"/>
            <a:chExt cx="140" cy="98"/>
          </a:xfrm>
        </p:grpSpPr>
        <p:sp>
          <p:nvSpPr>
            <p:cNvPr id="70019" name="Line 38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20" name="Line 38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21" name="Line 38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022" name="Oval 390"/>
          <p:cNvSpPr>
            <a:spLocks noChangeArrowheads="1"/>
          </p:cNvSpPr>
          <p:nvPr/>
        </p:nvSpPr>
        <p:spPr bwMode="auto">
          <a:xfrm>
            <a:off x="7523163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23" name="Line 391"/>
          <p:cNvSpPr>
            <a:spLocks noChangeShapeType="1"/>
          </p:cNvSpPr>
          <p:nvPr/>
        </p:nvSpPr>
        <p:spPr bwMode="auto">
          <a:xfrm>
            <a:off x="75231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24" name="Line 392"/>
          <p:cNvSpPr>
            <a:spLocks noChangeShapeType="1"/>
          </p:cNvSpPr>
          <p:nvPr/>
        </p:nvSpPr>
        <p:spPr bwMode="auto">
          <a:xfrm>
            <a:off x="788193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25" name="Rectangle 393"/>
          <p:cNvSpPr>
            <a:spLocks noChangeArrowheads="1"/>
          </p:cNvSpPr>
          <p:nvPr/>
        </p:nvSpPr>
        <p:spPr bwMode="auto">
          <a:xfrm>
            <a:off x="7523163" y="27289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70026" name="Oval 394"/>
          <p:cNvSpPr>
            <a:spLocks noChangeArrowheads="1"/>
          </p:cNvSpPr>
          <p:nvPr/>
        </p:nvSpPr>
        <p:spPr bwMode="auto">
          <a:xfrm>
            <a:off x="7519988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395"/>
          <p:cNvGrpSpPr>
            <a:grpSpLocks/>
          </p:cNvGrpSpPr>
          <p:nvPr/>
        </p:nvGrpSpPr>
        <p:grpSpPr bwMode="auto">
          <a:xfrm>
            <a:off x="7605713" y="2684463"/>
            <a:ext cx="179387" cy="65087"/>
            <a:chOff x="2848" y="848"/>
            <a:chExt cx="140" cy="98"/>
          </a:xfrm>
        </p:grpSpPr>
        <p:sp>
          <p:nvSpPr>
            <p:cNvPr id="70028" name="Line 39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29" name="Line 39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30" name="Line 39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399"/>
          <p:cNvGrpSpPr>
            <a:grpSpLocks/>
          </p:cNvGrpSpPr>
          <p:nvPr/>
        </p:nvGrpSpPr>
        <p:grpSpPr bwMode="auto">
          <a:xfrm flipV="1">
            <a:off x="7605713" y="2684463"/>
            <a:ext cx="179387" cy="65087"/>
            <a:chOff x="2848" y="848"/>
            <a:chExt cx="140" cy="98"/>
          </a:xfrm>
        </p:grpSpPr>
        <p:sp>
          <p:nvSpPr>
            <p:cNvPr id="70032" name="Line 40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33" name="Line 40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34" name="Line 40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035" name="Oval 403"/>
          <p:cNvSpPr>
            <a:spLocks noChangeArrowheads="1"/>
          </p:cNvSpPr>
          <p:nvPr/>
        </p:nvSpPr>
        <p:spPr bwMode="auto">
          <a:xfrm>
            <a:off x="6113463" y="247173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36" name="Line 404"/>
          <p:cNvSpPr>
            <a:spLocks noChangeShapeType="1"/>
          </p:cNvSpPr>
          <p:nvPr/>
        </p:nvSpPr>
        <p:spPr bwMode="auto">
          <a:xfrm>
            <a:off x="6113463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37" name="Line 405"/>
          <p:cNvSpPr>
            <a:spLocks noChangeShapeType="1"/>
          </p:cNvSpPr>
          <p:nvPr/>
        </p:nvSpPr>
        <p:spPr bwMode="auto">
          <a:xfrm>
            <a:off x="6459538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38" name="Rectangle 406"/>
          <p:cNvSpPr>
            <a:spLocks noChangeArrowheads="1"/>
          </p:cNvSpPr>
          <p:nvPr/>
        </p:nvSpPr>
        <p:spPr bwMode="auto">
          <a:xfrm>
            <a:off x="6113463" y="2463800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70039" name="Oval 407"/>
          <p:cNvSpPr>
            <a:spLocks noChangeArrowheads="1"/>
          </p:cNvSpPr>
          <p:nvPr/>
        </p:nvSpPr>
        <p:spPr bwMode="auto">
          <a:xfrm>
            <a:off x="6110288" y="240030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408"/>
          <p:cNvGrpSpPr>
            <a:grpSpLocks/>
          </p:cNvGrpSpPr>
          <p:nvPr/>
        </p:nvGrpSpPr>
        <p:grpSpPr bwMode="auto">
          <a:xfrm>
            <a:off x="6194425" y="2422525"/>
            <a:ext cx="171450" cy="60325"/>
            <a:chOff x="2848" y="848"/>
            <a:chExt cx="140" cy="98"/>
          </a:xfrm>
        </p:grpSpPr>
        <p:sp>
          <p:nvSpPr>
            <p:cNvPr id="70041" name="Line 40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42" name="Line 41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43" name="Line 41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412"/>
          <p:cNvGrpSpPr>
            <a:grpSpLocks/>
          </p:cNvGrpSpPr>
          <p:nvPr/>
        </p:nvGrpSpPr>
        <p:grpSpPr bwMode="auto">
          <a:xfrm flipV="1">
            <a:off x="6194425" y="2422525"/>
            <a:ext cx="171450" cy="58738"/>
            <a:chOff x="2848" y="848"/>
            <a:chExt cx="140" cy="98"/>
          </a:xfrm>
        </p:grpSpPr>
        <p:sp>
          <p:nvSpPr>
            <p:cNvPr id="70045" name="Line 41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46" name="Line 41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47" name="Line 41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048" name="Oval 416"/>
          <p:cNvSpPr>
            <a:spLocks noChangeArrowheads="1"/>
          </p:cNvSpPr>
          <p:nvPr/>
        </p:nvSpPr>
        <p:spPr bwMode="auto">
          <a:xfrm>
            <a:off x="5807075" y="362108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9" name="Line 417"/>
          <p:cNvSpPr>
            <a:spLocks noChangeShapeType="1"/>
          </p:cNvSpPr>
          <p:nvPr/>
        </p:nvSpPr>
        <p:spPr bwMode="auto">
          <a:xfrm>
            <a:off x="5807075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50" name="Line 418"/>
          <p:cNvSpPr>
            <a:spLocks noChangeShapeType="1"/>
          </p:cNvSpPr>
          <p:nvPr/>
        </p:nvSpPr>
        <p:spPr bwMode="auto">
          <a:xfrm>
            <a:off x="6153150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51" name="Rectangle 419"/>
          <p:cNvSpPr>
            <a:spLocks noChangeArrowheads="1"/>
          </p:cNvSpPr>
          <p:nvPr/>
        </p:nvSpPr>
        <p:spPr bwMode="auto">
          <a:xfrm>
            <a:off x="5807075" y="3613150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70052" name="Oval 420"/>
          <p:cNvSpPr>
            <a:spLocks noChangeArrowheads="1"/>
          </p:cNvSpPr>
          <p:nvPr/>
        </p:nvSpPr>
        <p:spPr bwMode="auto">
          <a:xfrm>
            <a:off x="5803900" y="354965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421"/>
          <p:cNvGrpSpPr>
            <a:grpSpLocks/>
          </p:cNvGrpSpPr>
          <p:nvPr/>
        </p:nvGrpSpPr>
        <p:grpSpPr bwMode="auto">
          <a:xfrm>
            <a:off x="5888038" y="3571875"/>
            <a:ext cx="171450" cy="60325"/>
            <a:chOff x="2848" y="848"/>
            <a:chExt cx="140" cy="98"/>
          </a:xfrm>
        </p:grpSpPr>
        <p:sp>
          <p:nvSpPr>
            <p:cNvPr id="70054" name="Line 4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55" name="Line 4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56" name="Line 4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425"/>
          <p:cNvGrpSpPr>
            <a:grpSpLocks/>
          </p:cNvGrpSpPr>
          <p:nvPr/>
        </p:nvGrpSpPr>
        <p:grpSpPr bwMode="auto">
          <a:xfrm flipV="1">
            <a:off x="5888038" y="3571875"/>
            <a:ext cx="171450" cy="58738"/>
            <a:chOff x="2848" y="848"/>
            <a:chExt cx="140" cy="98"/>
          </a:xfrm>
        </p:grpSpPr>
        <p:sp>
          <p:nvSpPr>
            <p:cNvPr id="70058" name="Line 42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59" name="Line 42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60" name="Line 42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061" name="Line 429"/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062" name="Line 430"/>
          <p:cNvSpPr>
            <a:spLocks noChangeShapeType="1"/>
          </p:cNvSpPr>
          <p:nvPr/>
        </p:nvSpPr>
        <p:spPr bwMode="auto">
          <a:xfrm>
            <a:off x="7129463" y="3716338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063" name="Line 431"/>
          <p:cNvSpPr>
            <a:spLocks noChangeShapeType="1"/>
          </p:cNvSpPr>
          <p:nvPr/>
        </p:nvSpPr>
        <p:spPr bwMode="auto">
          <a:xfrm>
            <a:off x="7226300" y="3636963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064" name="Line 432"/>
          <p:cNvSpPr>
            <a:spLocks noChangeShapeType="1"/>
          </p:cNvSpPr>
          <p:nvPr/>
        </p:nvSpPr>
        <p:spPr bwMode="auto">
          <a:xfrm flipV="1">
            <a:off x="7462838" y="3722688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065" name="Line 433"/>
          <p:cNvSpPr>
            <a:spLocks noChangeShapeType="1"/>
          </p:cNvSpPr>
          <p:nvPr/>
        </p:nvSpPr>
        <p:spPr bwMode="auto">
          <a:xfrm>
            <a:off x="6161088" y="3643313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066" name="Line 434"/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067" name="Line 435"/>
          <p:cNvSpPr>
            <a:spLocks noChangeShapeType="1"/>
          </p:cNvSpPr>
          <p:nvPr/>
        </p:nvSpPr>
        <p:spPr bwMode="auto">
          <a:xfrm>
            <a:off x="6022975" y="2319338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068" name="Freeform 436"/>
          <p:cNvSpPr>
            <a:spLocks/>
          </p:cNvSpPr>
          <p:nvPr/>
        </p:nvSpPr>
        <p:spPr bwMode="auto">
          <a:xfrm>
            <a:off x="5343525" y="4325938"/>
            <a:ext cx="2979738" cy="1455737"/>
          </a:xfrm>
          <a:custGeom>
            <a:avLst/>
            <a:gdLst/>
            <a:ahLst/>
            <a:cxnLst>
              <a:cxn ang="0">
                <a:pos x="889" y="23"/>
              </a:cxn>
              <a:cxn ang="0">
                <a:pos x="692" y="109"/>
              </a:cxn>
              <a:cxn ang="0">
                <a:pos x="415" y="91"/>
              </a:cxn>
              <a:cxn ang="0">
                <a:pos x="112" y="170"/>
              </a:cxn>
              <a:cxn ang="0">
                <a:pos x="50" y="353"/>
              </a:cxn>
              <a:cxn ang="0">
                <a:pos x="14" y="528"/>
              </a:cxn>
              <a:cxn ang="0">
                <a:pos x="139" y="650"/>
              </a:cxn>
              <a:cxn ang="0">
                <a:pos x="505" y="781"/>
              </a:cxn>
              <a:cxn ang="0">
                <a:pos x="933" y="886"/>
              </a:cxn>
              <a:cxn ang="0">
                <a:pos x="1370" y="901"/>
              </a:cxn>
              <a:cxn ang="0">
                <a:pos x="1676" y="793"/>
              </a:cxn>
              <a:cxn ang="0">
                <a:pos x="1860" y="624"/>
              </a:cxn>
              <a:cxn ang="0">
                <a:pos x="1776" y="219"/>
              </a:cxn>
              <a:cxn ang="0">
                <a:pos x="1503" y="100"/>
              </a:cxn>
              <a:cxn ang="0">
                <a:pos x="1200" y="13"/>
              </a:cxn>
              <a:cxn ang="0">
                <a:pos x="889" y="23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069" name="Line 437"/>
          <p:cNvSpPr>
            <a:spLocks noChangeShapeType="1"/>
          </p:cNvSpPr>
          <p:nvPr/>
        </p:nvSpPr>
        <p:spPr bwMode="auto">
          <a:xfrm rot="-5400000">
            <a:off x="7578725" y="5062538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70" name="Line 438"/>
          <p:cNvSpPr>
            <a:spLocks noChangeShapeType="1"/>
          </p:cNvSpPr>
          <p:nvPr/>
        </p:nvSpPr>
        <p:spPr bwMode="auto">
          <a:xfrm rot="5400000" flipV="1">
            <a:off x="7724775" y="5343525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71" name="Line 439"/>
          <p:cNvSpPr>
            <a:spLocks noChangeShapeType="1"/>
          </p:cNvSpPr>
          <p:nvPr/>
        </p:nvSpPr>
        <p:spPr bwMode="auto">
          <a:xfrm rot="-5400000">
            <a:off x="7910513" y="5019675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" name="Group 440"/>
          <p:cNvGrpSpPr>
            <a:grpSpLocks/>
          </p:cNvGrpSpPr>
          <p:nvPr/>
        </p:nvGrpSpPr>
        <p:grpSpPr bwMode="auto">
          <a:xfrm>
            <a:off x="7489825" y="4729163"/>
            <a:ext cx="501650" cy="234950"/>
            <a:chOff x="4701" y="2996"/>
            <a:chExt cx="316" cy="148"/>
          </a:xfrm>
        </p:grpSpPr>
        <p:sp>
          <p:nvSpPr>
            <p:cNvPr id="70073" name="Oval 441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74" name="Line 442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75" name="Line 443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76" name="Rectangle 444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077" name="Oval 445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446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70079" name="Line 4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080" name="Line 4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081" name="Line 44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" name="Group 450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70083" name="Line 4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084" name="Line 4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085" name="Line 4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8" name="Group 454"/>
          <p:cNvGrpSpPr>
            <a:grpSpLocks/>
          </p:cNvGrpSpPr>
          <p:nvPr/>
        </p:nvGrpSpPr>
        <p:grpSpPr bwMode="auto">
          <a:xfrm>
            <a:off x="6673850" y="4452938"/>
            <a:ext cx="501650" cy="234950"/>
            <a:chOff x="3600" y="219"/>
            <a:chExt cx="360" cy="175"/>
          </a:xfrm>
        </p:grpSpPr>
        <p:sp>
          <p:nvSpPr>
            <p:cNvPr id="70087" name="Oval 45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88" name="Line 45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89" name="Line 45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90" name="Rectangle 45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091" name="Oval 45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46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0093" name="Line 46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094" name="Line 46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095" name="Line 46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" name="Group 46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0097" name="Line 4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098" name="Line 4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099" name="Line 4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" name="Group 468"/>
          <p:cNvGrpSpPr>
            <a:grpSpLocks/>
          </p:cNvGrpSpPr>
          <p:nvPr/>
        </p:nvGrpSpPr>
        <p:grpSpPr bwMode="auto">
          <a:xfrm>
            <a:off x="6008688" y="4757738"/>
            <a:ext cx="501650" cy="234950"/>
            <a:chOff x="3600" y="219"/>
            <a:chExt cx="360" cy="175"/>
          </a:xfrm>
        </p:grpSpPr>
        <p:sp>
          <p:nvSpPr>
            <p:cNvPr id="70101" name="Oval 46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02" name="Line 47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03" name="Line 47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04" name="Rectangle 47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105" name="Oval 47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929" name="Group 47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0107" name="Line 4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08" name="Line 4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09" name="Line 4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934" name="Group 47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0111" name="Line 4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12" name="Line 4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13" name="Line 4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0114" name="Line 482"/>
          <p:cNvSpPr>
            <a:spLocks noChangeShapeType="1"/>
          </p:cNvSpPr>
          <p:nvPr/>
        </p:nvSpPr>
        <p:spPr bwMode="auto">
          <a:xfrm>
            <a:off x="7123113" y="4664075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15" name="Line 483"/>
          <p:cNvSpPr>
            <a:spLocks noChangeShapeType="1"/>
          </p:cNvSpPr>
          <p:nvPr/>
        </p:nvSpPr>
        <p:spPr bwMode="auto">
          <a:xfrm flipV="1">
            <a:off x="6470650" y="4676775"/>
            <a:ext cx="277813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16" name="Line 484"/>
          <p:cNvSpPr>
            <a:spLocks noChangeShapeType="1"/>
          </p:cNvSpPr>
          <p:nvPr/>
        </p:nvSpPr>
        <p:spPr bwMode="auto">
          <a:xfrm flipV="1">
            <a:off x="6513513" y="4879975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17" name="Line 485"/>
          <p:cNvSpPr>
            <a:spLocks noChangeShapeType="1"/>
          </p:cNvSpPr>
          <p:nvPr/>
        </p:nvSpPr>
        <p:spPr bwMode="auto">
          <a:xfrm flipH="1">
            <a:off x="5808663" y="4625975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18" name="Line 486"/>
          <p:cNvSpPr>
            <a:spLocks noChangeShapeType="1"/>
          </p:cNvSpPr>
          <p:nvPr/>
        </p:nvSpPr>
        <p:spPr bwMode="auto">
          <a:xfrm>
            <a:off x="5834063" y="4676775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19" name="Line 487"/>
          <p:cNvSpPr>
            <a:spLocks noChangeShapeType="1"/>
          </p:cNvSpPr>
          <p:nvPr/>
        </p:nvSpPr>
        <p:spPr bwMode="auto">
          <a:xfrm>
            <a:off x="5694363" y="5013325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20" name="Line 488"/>
          <p:cNvSpPr>
            <a:spLocks noChangeShapeType="1"/>
          </p:cNvSpPr>
          <p:nvPr/>
        </p:nvSpPr>
        <p:spPr bwMode="auto">
          <a:xfrm>
            <a:off x="5946775" y="5092700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21" name="Line 489"/>
          <p:cNvSpPr>
            <a:spLocks noChangeShapeType="1"/>
          </p:cNvSpPr>
          <p:nvPr/>
        </p:nvSpPr>
        <p:spPr bwMode="auto">
          <a:xfrm flipH="1">
            <a:off x="6186488" y="5000625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22" name="Line 490"/>
          <p:cNvSpPr>
            <a:spLocks noChangeShapeType="1"/>
          </p:cNvSpPr>
          <p:nvPr/>
        </p:nvSpPr>
        <p:spPr bwMode="auto">
          <a:xfrm>
            <a:off x="5999163" y="5089525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23" name="Line 491"/>
          <p:cNvSpPr>
            <a:spLocks noChangeShapeType="1"/>
          </p:cNvSpPr>
          <p:nvPr/>
        </p:nvSpPr>
        <p:spPr bwMode="auto">
          <a:xfrm flipH="1" flipV="1">
            <a:off x="6396038" y="5097463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24" name="Line 492"/>
          <p:cNvSpPr>
            <a:spLocks noChangeShapeType="1"/>
          </p:cNvSpPr>
          <p:nvPr/>
        </p:nvSpPr>
        <p:spPr bwMode="auto">
          <a:xfrm>
            <a:off x="6477000" y="4956175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25" name="Line 493"/>
          <p:cNvSpPr>
            <a:spLocks noChangeShapeType="1"/>
          </p:cNvSpPr>
          <p:nvPr/>
        </p:nvSpPr>
        <p:spPr bwMode="auto">
          <a:xfrm>
            <a:off x="5926138" y="4891088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9939" name="Group 494"/>
          <p:cNvGrpSpPr>
            <a:grpSpLocks/>
          </p:cNvGrpSpPr>
          <p:nvPr/>
        </p:nvGrpSpPr>
        <p:grpSpPr bwMode="auto">
          <a:xfrm>
            <a:off x="5111750" y="1651000"/>
            <a:ext cx="3021013" cy="3981450"/>
            <a:chOff x="-1203" y="1352"/>
            <a:chExt cx="1903" cy="2508"/>
          </a:xfrm>
        </p:grpSpPr>
        <p:grpSp>
          <p:nvGrpSpPr>
            <p:cNvPr id="69949" name="Group 495"/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70128" name="Picture 496" descr="lgv_fqmg[1]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</p:spPr>
          </p:pic>
          <p:sp>
            <p:nvSpPr>
              <p:cNvPr id="70129" name="Line 497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130" name="Line 498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70131" name="Picture 499" descr="imgyjavg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</p:spPr>
        </p:pic>
        <p:grpSp>
          <p:nvGrpSpPr>
            <p:cNvPr id="69953" name="Group 500"/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70133" name="Object 50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917" name="Clip" r:id="rId4" imgW="819000" imgH="847800" progId="">
                      <p:embed/>
                    </p:oleObj>
                  </mc:Choice>
                  <mc:Fallback>
                    <p:oleObj name="Clip" r:id="rId4" imgW="819000" imgH="847800" progId="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134" name="Object 50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918" name="Clip" r:id="rId6" imgW="1266840" imgH="1200240" progId="">
                      <p:embed/>
                    </p:oleObj>
                  </mc:Choice>
                  <mc:Fallback>
                    <p:oleObj name="Clip" r:id="rId6" imgW="1266840" imgH="1200240" progId="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9962" name="Group 503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70136" name="Object 50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915" name="Clip" r:id="rId8" imgW="819000" imgH="847800" progId="">
                      <p:embed/>
                    </p:oleObj>
                  </mc:Choice>
                  <mc:Fallback>
                    <p:oleObj name="Clip" r:id="rId8" imgW="819000" imgH="847800" progId="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137" name="Object 50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916" name="Clip" r:id="rId9" imgW="1266840" imgH="1200240" progId="">
                      <p:embed/>
                    </p:oleObj>
                  </mc:Choice>
                  <mc:Fallback>
                    <p:oleObj name="Clip" r:id="rId9" imgW="1266840" imgH="1200240" progId="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0138" name="Object 506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06" name="Clip" r:id="rId10" imgW="1305000" imgH="1085760" progId="">
                    <p:embed/>
                  </p:oleObj>
                </mc:Choice>
                <mc:Fallback>
                  <p:oleObj name="Clip" r:id="rId10" imgW="1305000" imgH="108576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966" name="Group 507"/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70140" name="AutoShape 50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41" name="Rectangle 50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42" name="Rectangle 51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43" name="AutoShape 51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44" name="Line 51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45" name="Line 51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46" name="Rectangle 51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47" name="Rectangle 51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70148" name="Object 516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07" name="Clip" r:id="rId12" imgW="1305000" imgH="1085760" progId="">
                    <p:embed/>
                  </p:oleObj>
                </mc:Choice>
                <mc:Fallback>
                  <p:oleObj name="Clip" r:id="rId12" imgW="1305000" imgH="108576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149" name="Object 517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08" name="Clip" r:id="rId13" imgW="1305000" imgH="1085760" progId="">
                    <p:embed/>
                  </p:oleObj>
                </mc:Choice>
                <mc:Fallback>
                  <p:oleObj name="Clip" r:id="rId13" imgW="1305000" imgH="108576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150" name="Object 518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09" name="Clip" r:id="rId14" imgW="1305000" imgH="1085760" progId="">
                    <p:embed/>
                  </p:oleObj>
                </mc:Choice>
                <mc:Fallback>
                  <p:oleObj name="Clip" r:id="rId14" imgW="1305000" imgH="108576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151" name="Object 519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10" name="Clip" r:id="rId15" imgW="1305000" imgH="1085760" progId="">
                    <p:embed/>
                  </p:oleObj>
                </mc:Choice>
                <mc:Fallback>
                  <p:oleObj name="Clip" r:id="rId15" imgW="1305000" imgH="1085760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975" name="Group 520"/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70153" name="Object 52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913" name="Clip" r:id="rId16" imgW="819000" imgH="847800" progId="">
                      <p:embed/>
                    </p:oleObj>
                  </mc:Choice>
                  <mc:Fallback>
                    <p:oleObj name="Clip" r:id="rId16" imgW="819000" imgH="847800" progId="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154" name="Object 52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914" name="Clip" r:id="rId17" imgW="1266840" imgH="1200240" progId="">
                      <p:embed/>
                    </p:oleObj>
                  </mc:Choice>
                  <mc:Fallback>
                    <p:oleObj name="Clip" r:id="rId17" imgW="1266840" imgH="1200240" progId="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9979" name="Group 523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70156" name="Object 52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911" name="Clip" r:id="rId18" imgW="819000" imgH="847800" progId="">
                      <p:embed/>
                    </p:oleObj>
                  </mc:Choice>
                  <mc:Fallback>
                    <p:oleObj name="Clip" r:id="rId18" imgW="819000" imgH="847800" progId="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157" name="Object 52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912" name="Clip" r:id="rId19" imgW="1266840" imgH="1200240" progId="">
                      <p:embed/>
                    </p:oleObj>
                  </mc:Choice>
                  <mc:Fallback>
                    <p:oleObj name="Clip" r:id="rId19" imgW="1266840" imgH="1200240" progId="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9988" name="Group 526"/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70159" name="AutoShape 52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60" name="Rectangle 52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61" name="Rectangle 52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62" name="AutoShape 53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63" name="Line 53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64" name="Line 53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65" name="Rectangle 53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66" name="Rectangle 53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0167" name="Line 535"/>
          <p:cNvSpPr>
            <a:spLocks noChangeShapeType="1"/>
          </p:cNvSpPr>
          <p:nvPr/>
        </p:nvSpPr>
        <p:spPr bwMode="auto">
          <a:xfrm flipH="1">
            <a:off x="6015038" y="3413125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68" name="Line 536"/>
          <p:cNvSpPr>
            <a:spLocks noChangeShapeType="1"/>
          </p:cNvSpPr>
          <p:nvPr/>
        </p:nvSpPr>
        <p:spPr bwMode="auto">
          <a:xfrm flipV="1">
            <a:off x="7312025" y="2395538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69" name="Line 537"/>
          <p:cNvSpPr>
            <a:spLocks noChangeShapeType="1"/>
          </p:cNvSpPr>
          <p:nvPr/>
        </p:nvSpPr>
        <p:spPr bwMode="auto">
          <a:xfrm>
            <a:off x="7138988" y="2568575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70" name="Line 538"/>
          <p:cNvSpPr>
            <a:spLocks noChangeShapeType="1"/>
          </p:cNvSpPr>
          <p:nvPr/>
        </p:nvSpPr>
        <p:spPr bwMode="auto">
          <a:xfrm flipV="1">
            <a:off x="7310438" y="2465388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71" name="Line 539"/>
          <p:cNvSpPr>
            <a:spLocks noChangeShapeType="1"/>
          </p:cNvSpPr>
          <p:nvPr/>
        </p:nvSpPr>
        <p:spPr bwMode="auto">
          <a:xfrm>
            <a:off x="7675563" y="2463800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72" name="Line 540"/>
          <p:cNvSpPr>
            <a:spLocks noChangeShapeType="1"/>
          </p:cNvSpPr>
          <p:nvPr/>
        </p:nvSpPr>
        <p:spPr bwMode="auto">
          <a:xfrm>
            <a:off x="7329488" y="2770188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73" name="Line 541"/>
          <p:cNvSpPr>
            <a:spLocks noChangeShapeType="1"/>
          </p:cNvSpPr>
          <p:nvPr/>
        </p:nvSpPr>
        <p:spPr bwMode="auto">
          <a:xfrm flipV="1">
            <a:off x="5624513" y="3636963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74" name="Line 542"/>
          <p:cNvSpPr>
            <a:spLocks noChangeShapeType="1"/>
          </p:cNvSpPr>
          <p:nvPr/>
        </p:nvSpPr>
        <p:spPr bwMode="auto">
          <a:xfrm flipV="1">
            <a:off x="7743825" y="2163763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75" name="Line 543"/>
          <p:cNvSpPr>
            <a:spLocks noChangeShapeType="1"/>
          </p:cNvSpPr>
          <p:nvPr/>
        </p:nvSpPr>
        <p:spPr bwMode="auto">
          <a:xfrm>
            <a:off x="7883525" y="2760663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76" name="Line 544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77" name="Line 545"/>
          <p:cNvSpPr>
            <a:spLocks noChangeShapeType="1"/>
          </p:cNvSpPr>
          <p:nvPr/>
        </p:nvSpPr>
        <p:spPr bwMode="auto">
          <a:xfrm flipH="1">
            <a:off x="7620000" y="2836863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9992" name="Group 546"/>
          <p:cNvGrpSpPr>
            <a:grpSpLocks/>
          </p:cNvGrpSpPr>
          <p:nvPr/>
        </p:nvGrpSpPr>
        <p:grpSpPr bwMode="auto">
          <a:xfrm>
            <a:off x="6672263" y="4454525"/>
            <a:ext cx="501650" cy="234950"/>
            <a:chOff x="4701" y="2996"/>
            <a:chExt cx="316" cy="148"/>
          </a:xfrm>
        </p:grpSpPr>
        <p:sp>
          <p:nvSpPr>
            <p:cNvPr id="70179" name="Oval 547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80" name="Line 548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81" name="Line 549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82" name="Rectangle 550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183" name="Oval 551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001" name="Group 552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70185" name="Line 5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86" name="Line 5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87" name="Line 5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005" name="Group 556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70189" name="Line 5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90" name="Line 5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91" name="Line 5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0014" name="Group 560"/>
          <p:cNvGrpSpPr>
            <a:grpSpLocks/>
          </p:cNvGrpSpPr>
          <p:nvPr/>
        </p:nvGrpSpPr>
        <p:grpSpPr bwMode="auto">
          <a:xfrm>
            <a:off x="6007100" y="4756150"/>
            <a:ext cx="501650" cy="234950"/>
            <a:chOff x="4701" y="2996"/>
            <a:chExt cx="316" cy="148"/>
          </a:xfrm>
        </p:grpSpPr>
        <p:sp>
          <p:nvSpPr>
            <p:cNvPr id="70193" name="Oval 561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94" name="Line 562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95" name="Line 563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96" name="Rectangle 564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197" name="Oval 565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018" name="Group 566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70199" name="Line 5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00" name="Line 5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01" name="Line 5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027" name="Group 570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70203" name="Line 57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04" name="Line 57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05" name="Line 57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0031" name="Group 574"/>
          <p:cNvGrpSpPr>
            <a:grpSpLocks/>
          </p:cNvGrpSpPr>
          <p:nvPr/>
        </p:nvGrpSpPr>
        <p:grpSpPr bwMode="auto">
          <a:xfrm>
            <a:off x="6837363" y="4941888"/>
            <a:ext cx="290512" cy="404812"/>
            <a:chOff x="4290" y="3130"/>
            <a:chExt cx="183" cy="255"/>
          </a:xfrm>
        </p:grpSpPr>
        <p:pic>
          <p:nvPicPr>
            <p:cNvPr id="70207" name="Picture 575" descr="31u_bnrz[1]"/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</p:spPr>
        </p:pic>
        <p:sp>
          <p:nvSpPr>
            <p:cNvPr id="70208" name="Freeform 576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/>
              <a:ahLst/>
              <a:cxnLst>
                <a:cxn ang="0">
                  <a:pos x="70" y="29"/>
                </a:cxn>
                <a:cxn ang="0">
                  <a:pos x="55" y="39"/>
                </a:cxn>
                <a:cxn ang="0">
                  <a:pos x="42" y="50"/>
                </a:cxn>
                <a:cxn ang="0">
                  <a:pos x="30" y="63"/>
                </a:cxn>
                <a:cxn ang="0">
                  <a:pos x="20" y="77"/>
                </a:cxn>
                <a:cxn ang="0">
                  <a:pos x="12" y="91"/>
                </a:cxn>
                <a:cxn ang="0">
                  <a:pos x="6" y="108"/>
                </a:cxn>
                <a:cxn ang="0">
                  <a:pos x="2" y="125"/>
                </a:cxn>
                <a:cxn ang="0">
                  <a:pos x="0" y="142"/>
                </a:cxn>
                <a:cxn ang="0">
                  <a:pos x="2" y="166"/>
                </a:cxn>
                <a:cxn ang="0">
                  <a:pos x="12" y="186"/>
                </a:cxn>
                <a:cxn ang="0">
                  <a:pos x="26" y="203"/>
                </a:cxn>
                <a:cxn ang="0">
                  <a:pos x="45" y="216"/>
                </a:cxn>
                <a:cxn ang="0">
                  <a:pos x="66" y="226"/>
                </a:cxn>
                <a:cxn ang="0">
                  <a:pos x="88" y="230"/>
                </a:cxn>
                <a:cxn ang="0">
                  <a:pos x="111" y="232"/>
                </a:cxn>
                <a:cxn ang="0">
                  <a:pos x="134" y="228"/>
                </a:cxn>
                <a:cxn ang="0">
                  <a:pos x="138" y="228"/>
                </a:cxn>
                <a:cxn ang="0">
                  <a:pos x="143" y="226"/>
                </a:cxn>
                <a:cxn ang="0">
                  <a:pos x="147" y="222"/>
                </a:cxn>
                <a:cxn ang="0">
                  <a:pos x="148" y="218"/>
                </a:cxn>
                <a:cxn ang="0">
                  <a:pos x="145" y="212"/>
                </a:cxn>
                <a:cxn ang="0">
                  <a:pos x="141" y="207"/>
                </a:cxn>
                <a:cxn ang="0">
                  <a:pos x="135" y="203"/>
                </a:cxn>
                <a:cxn ang="0">
                  <a:pos x="129" y="201"/>
                </a:cxn>
                <a:cxn ang="0">
                  <a:pos x="117" y="197"/>
                </a:cxn>
                <a:cxn ang="0">
                  <a:pos x="105" y="195"/>
                </a:cxn>
                <a:cxn ang="0">
                  <a:pos x="94" y="193"/>
                </a:cxn>
                <a:cxn ang="0">
                  <a:pos x="83" y="190"/>
                </a:cxn>
                <a:cxn ang="0">
                  <a:pos x="73" y="187"/>
                </a:cxn>
                <a:cxn ang="0">
                  <a:pos x="62" y="182"/>
                </a:cxn>
                <a:cxn ang="0">
                  <a:pos x="53" y="176"/>
                </a:cxn>
                <a:cxn ang="0">
                  <a:pos x="43" y="167"/>
                </a:cxn>
                <a:cxn ang="0">
                  <a:pos x="40" y="128"/>
                </a:cxn>
                <a:cxn ang="0">
                  <a:pos x="49" y="96"/>
                </a:cxn>
                <a:cxn ang="0">
                  <a:pos x="68" y="71"/>
                </a:cxn>
                <a:cxn ang="0">
                  <a:pos x="94" y="50"/>
                </a:cxn>
                <a:cxn ang="0">
                  <a:pos x="122" y="34"/>
                </a:cxn>
                <a:cxn ang="0">
                  <a:pos x="151" y="21"/>
                </a:cxn>
                <a:cxn ang="0">
                  <a:pos x="178" y="12"/>
                </a:cxn>
                <a:cxn ang="0">
                  <a:pos x="199" y="4"/>
                </a:cxn>
                <a:cxn ang="0">
                  <a:pos x="186" y="1"/>
                </a:cxn>
                <a:cxn ang="0">
                  <a:pos x="172" y="0"/>
                </a:cxn>
                <a:cxn ang="0">
                  <a:pos x="156" y="2"/>
                </a:cxn>
                <a:cxn ang="0">
                  <a:pos x="138" y="4"/>
                </a:cxn>
                <a:cxn ang="0">
                  <a:pos x="121" y="10"/>
                </a:cxn>
                <a:cxn ang="0">
                  <a:pos x="103" y="16"/>
                </a:cxn>
                <a:cxn ang="0">
                  <a:pos x="86" y="23"/>
                </a:cxn>
                <a:cxn ang="0">
                  <a:pos x="70" y="29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09" name="Freeform 577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/>
              <a:ahLst/>
              <a:cxnLst>
                <a:cxn ang="0">
                  <a:pos x="108" y="59"/>
                </a:cxn>
                <a:cxn ang="0">
                  <a:pos x="113" y="77"/>
                </a:cxn>
                <a:cxn ang="0">
                  <a:pos x="111" y="94"/>
                </a:cxn>
                <a:cxn ang="0">
                  <a:pos x="103" y="108"/>
                </a:cxn>
                <a:cxn ang="0">
                  <a:pos x="91" y="121"/>
                </a:cxn>
                <a:cxn ang="0">
                  <a:pos x="77" y="132"/>
                </a:cxn>
                <a:cxn ang="0">
                  <a:pos x="61" y="144"/>
                </a:cxn>
                <a:cxn ang="0">
                  <a:pos x="45" y="154"/>
                </a:cxn>
                <a:cxn ang="0">
                  <a:pos x="30" y="164"/>
                </a:cxn>
                <a:cxn ang="0">
                  <a:pos x="28" y="168"/>
                </a:cxn>
                <a:cxn ang="0">
                  <a:pos x="27" y="170"/>
                </a:cxn>
                <a:cxn ang="0">
                  <a:pos x="27" y="174"/>
                </a:cxn>
                <a:cxn ang="0">
                  <a:pos x="28" y="177"/>
                </a:cxn>
                <a:cxn ang="0">
                  <a:pos x="32" y="179"/>
                </a:cxn>
                <a:cxn ang="0">
                  <a:pos x="35" y="180"/>
                </a:cxn>
                <a:cxn ang="0">
                  <a:pos x="37" y="180"/>
                </a:cxn>
                <a:cxn ang="0">
                  <a:pos x="41" y="179"/>
                </a:cxn>
                <a:cxn ang="0">
                  <a:pos x="60" y="169"/>
                </a:cxn>
                <a:cxn ang="0">
                  <a:pos x="77" y="158"/>
                </a:cxn>
                <a:cxn ang="0">
                  <a:pos x="94" y="145"/>
                </a:cxn>
                <a:cxn ang="0">
                  <a:pos x="109" y="130"/>
                </a:cxn>
                <a:cxn ang="0">
                  <a:pos x="120" y="114"/>
                </a:cxn>
                <a:cxn ang="0">
                  <a:pos x="127" y="95"/>
                </a:cxn>
                <a:cxn ang="0">
                  <a:pos x="128" y="76"/>
                </a:cxn>
                <a:cxn ang="0">
                  <a:pos x="123" y="55"/>
                </a:cxn>
                <a:cxn ang="0">
                  <a:pos x="113" y="39"/>
                </a:cxn>
                <a:cxn ang="0">
                  <a:pos x="97" y="25"/>
                </a:cxn>
                <a:cxn ang="0">
                  <a:pos x="79" y="15"/>
                </a:cxn>
                <a:cxn ang="0">
                  <a:pos x="57" y="7"/>
                </a:cxn>
                <a:cxn ang="0">
                  <a:pos x="36" y="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14" y="9"/>
                </a:cxn>
                <a:cxn ang="0">
                  <a:pos x="29" y="14"/>
                </a:cxn>
                <a:cxn ang="0">
                  <a:pos x="46" y="19"/>
                </a:cxn>
                <a:cxn ang="0">
                  <a:pos x="61" y="23"/>
                </a:cxn>
                <a:cxn ang="0">
                  <a:pos x="76" y="29"/>
                </a:cxn>
                <a:cxn ang="0">
                  <a:pos x="89" y="37"/>
                </a:cxn>
                <a:cxn ang="0">
                  <a:pos x="100" y="46"/>
                </a:cxn>
                <a:cxn ang="0">
                  <a:pos x="108" y="59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10" name="Freeform 578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/>
              <a:ahLst/>
              <a:cxnLst>
                <a:cxn ang="0">
                  <a:pos x="100" y="70"/>
                </a:cxn>
                <a:cxn ang="0">
                  <a:pos x="53" y="115"/>
                </a:cxn>
                <a:cxn ang="0">
                  <a:pos x="17" y="166"/>
                </a:cxn>
                <a:cxn ang="0">
                  <a:pos x="0" y="226"/>
                </a:cxn>
                <a:cxn ang="0">
                  <a:pos x="3" y="266"/>
                </a:cxn>
                <a:cxn ang="0">
                  <a:pos x="9" y="282"/>
                </a:cxn>
                <a:cxn ang="0">
                  <a:pos x="19" y="297"/>
                </a:cxn>
                <a:cxn ang="0">
                  <a:pos x="32" y="310"/>
                </a:cxn>
                <a:cxn ang="0">
                  <a:pos x="56" y="324"/>
                </a:cxn>
                <a:cxn ang="0">
                  <a:pos x="86" y="338"/>
                </a:cxn>
                <a:cxn ang="0">
                  <a:pos x="119" y="350"/>
                </a:cxn>
                <a:cxn ang="0">
                  <a:pos x="152" y="359"/>
                </a:cxn>
                <a:cxn ang="0">
                  <a:pos x="186" y="366"/>
                </a:cxn>
                <a:cxn ang="0">
                  <a:pos x="220" y="371"/>
                </a:cxn>
                <a:cxn ang="0">
                  <a:pos x="254" y="374"/>
                </a:cxn>
                <a:cxn ang="0">
                  <a:pos x="289" y="376"/>
                </a:cxn>
                <a:cxn ang="0">
                  <a:pos x="311" y="378"/>
                </a:cxn>
                <a:cxn ang="0">
                  <a:pos x="320" y="371"/>
                </a:cxn>
                <a:cxn ang="0">
                  <a:pos x="322" y="360"/>
                </a:cxn>
                <a:cxn ang="0">
                  <a:pos x="315" y="352"/>
                </a:cxn>
                <a:cxn ang="0">
                  <a:pos x="294" y="347"/>
                </a:cxn>
                <a:cxn ang="0">
                  <a:pos x="263" y="341"/>
                </a:cxn>
                <a:cxn ang="0">
                  <a:pos x="232" y="336"/>
                </a:cxn>
                <a:cxn ang="0">
                  <a:pos x="200" y="332"/>
                </a:cxn>
                <a:cxn ang="0">
                  <a:pos x="170" y="326"/>
                </a:cxn>
                <a:cxn ang="0">
                  <a:pos x="139" y="318"/>
                </a:cxn>
                <a:cxn ang="0">
                  <a:pos x="110" y="309"/>
                </a:cxn>
                <a:cxn ang="0">
                  <a:pos x="80" y="297"/>
                </a:cxn>
                <a:cxn ang="0">
                  <a:pos x="55" y="281"/>
                </a:cxn>
                <a:cxn ang="0">
                  <a:pos x="38" y="259"/>
                </a:cxn>
                <a:cxn ang="0">
                  <a:pos x="34" y="232"/>
                </a:cxn>
                <a:cxn ang="0">
                  <a:pos x="38" y="200"/>
                </a:cxn>
                <a:cxn ang="0">
                  <a:pos x="51" y="170"/>
                </a:cxn>
                <a:cxn ang="0">
                  <a:pos x="71" y="137"/>
                </a:cxn>
                <a:cxn ang="0">
                  <a:pos x="94" y="110"/>
                </a:cxn>
                <a:cxn ang="0">
                  <a:pos x="123" y="82"/>
                </a:cxn>
                <a:cxn ang="0">
                  <a:pos x="153" y="57"/>
                </a:cxn>
                <a:cxn ang="0">
                  <a:pos x="195" y="38"/>
                </a:cxn>
                <a:cxn ang="0">
                  <a:pos x="238" y="20"/>
                </a:cxn>
                <a:cxn ang="0">
                  <a:pos x="264" y="7"/>
                </a:cxn>
                <a:cxn ang="0">
                  <a:pos x="256" y="0"/>
                </a:cxn>
                <a:cxn ang="0">
                  <a:pos x="221" y="4"/>
                </a:cxn>
                <a:cxn ang="0">
                  <a:pos x="180" y="18"/>
                </a:cxn>
                <a:cxn ang="0">
                  <a:pos x="141" y="38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11" name="Freeform 579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/>
              <a:ahLst/>
              <a:cxnLst>
                <a:cxn ang="0">
                  <a:pos x="235" y="77"/>
                </a:cxn>
                <a:cxn ang="0">
                  <a:pos x="248" y="91"/>
                </a:cxn>
                <a:cxn ang="0">
                  <a:pos x="256" y="107"/>
                </a:cxn>
                <a:cxn ang="0">
                  <a:pos x="259" y="124"/>
                </a:cxn>
                <a:cxn ang="0">
                  <a:pos x="259" y="142"/>
                </a:cxn>
                <a:cxn ang="0">
                  <a:pos x="257" y="157"/>
                </a:cxn>
                <a:cxn ang="0">
                  <a:pos x="252" y="170"/>
                </a:cxn>
                <a:cxn ang="0">
                  <a:pos x="244" y="183"/>
                </a:cxn>
                <a:cxn ang="0">
                  <a:pos x="236" y="193"/>
                </a:cxn>
                <a:cxn ang="0">
                  <a:pos x="225" y="204"/>
                </a:cxn>
                <a:cxn ang="0">
                  <a:pos x="215" y="214"/>
                </a:cxn>
                <a:cxn ang="0">
                  <a:pos x="204" y="224"/>
                </a:cxn>
                <a:cxn ang="0">
                  <a:pos x="194" y="234"/>
                </a:cxn>
                <a:cxn ang="0">
                  <a:pos x="191" y="238"/>
                </a:cxn>
                <a:cxn ang="0">
                  <a:pos x="191" y="241"/>
                </a:cxn>
                <a:cxn ang="0">
                  <a:pos x="191" y="245"/>
                </a:cxn>
                <a:cxn ang="0">
                  <a:pos x="194" y="248"/>
                </a:cxn>
                <a:cxn ang="0">
                  <a:pos x="197" y="250"/>
                </a:cxn>
                <a:cxn ang="0">
                  <a:pos x="202" y="252"/>
                </a:cxn>
                <a:cxn ang="0">
                  <a:pos x="205" y="250"/>
                </a:cxn>
                <a:cxn ang="0">
                  <a:pos x="209" y="248"/>
                </a:cxn>
                <a:cxn ang="0">
                  <a:pos x="232" y="233"/>
                </a:cxn>
                <a:cxn ang="0">
                  <a:pos x="252" y="214"/>
                </a:cxn>
                <a:cxn ang="0">
                  <a:pos x="268" y="192"/>
                </a:cxn>
                <a:cxn ang="0">
                  <a:pos x="278" y="167"/>
                </a:cxn>
                <a:cxn ang="0">
                  <a:pos x="283" y="141"/>
                </a:cxn>
                <a:cxn ang="0">
                  <a:pos x="280" y="115"/>
                </a:cxn>
                <a:cxn ang="0">
                  <a:pos x="271" y="91"/>
                </a:cxn>
                <a:cxn ang="0">
                  <a:pos x="252" y="69"/>
                </a:cxn>
                <a:cxn ang="0">
                  <a:pos x="238" y="57"/>
                </a:cxn>
                <a:cxn ang="0">
                  <a:pos x="222" y="48"/>
                </a:cxn>
                <a:cxn ang="0">
                  <a:pos x="204" y="39"/>
                </a:cxn>
                <a:cxn ang="0">
                  <a:pos x="184" y="31"/>
                </a:cxn>
                <a:cxn ang="0">
                  <a:pos x="164" y="23"/>
                </a:cxn>
                <a:cxn ang="0">
                  <a:pos x="144" y="17"/>
                </a:cxn>
                <a:cxn ang="0">
                  <a:pos x="123" y="13"/>
                </a:cxn>
                <a:cxn ang="0">
                  <a:pos x="103" y="8"/>
                </a:cxn>
                <a:cxn ang="0">
                  <a:pos x="83" y="5"/>
                </a:cxn>
                <a:cxn ang="0">
                  <a:pos x="66" y="2"/>
                </a:cxn>
                <a:cxn ang="0">
                  <a:pos x="48" y="0"/>
                </a:cxn>
                <a:cxn ang="0">
                  <a:pos x="34" y="0"/>
                </a:cxn>
                <a:cxn ang="0">
                  <a:pos x="21" y="0"/>
                </a:cxn>
                <a:cxn ang="0">
                  <a:pos x="11" y="0"/>
                </a:cxn>
                <a:cxn ang="0">
                  <a:pos x="4" y="2"/>
                </a:cxn>
                <a:cxn ang="0">
                  <a:pos x="0" y="5"/>
                </a:cxn>
                <a:cxn ang="0">
                  <a:pos x="12" y="7"/>
                </a:cxn>
                <a:cxn ang="0">
                  <a:pos x="24" y="8"/>
                </a:cxn>
                <a:cxn ang="0">
                  <a:pos x="38" y="10"/>
                </a:cxn>
                <a:cxn ang="0">
                  <a:pos x="52" y="13"/>
                </a:cxn>
                <a:cxn ang="0">
                  <a:pos x="66" y="16"/>
                </a:cxn>
                <a:cxn ang="0">
                  <a:pos x="82" y="18"/>
                </a:cxn>
                <a:cxn ang="0">
                  <a:pos x="98" y="22"/>
                </a:cxn>
                <a:cxn ang="0">
                  <a:pos x="114" y="25"/>
                </a:cxn>
                <a:cxn ang="0">
                  <a:pos x="129" y="30"/>
                </a:cxn>
                <a:cxn ang="0">
                  <a:pos x="146" y="34"/>
                </a:cxn>
                <a:cxn ang="0">
                  <a:pos x="162" y="39"/>
                </a:cxn>
                <a:cxn ang="0">
                  <a:pos x="177" y="45"/>
                </a:cxn>
                <a:cxn ang="0">
                  <a:pos x="193" y="52"/>
                </a:cxn>
                <a:cxn ang="0">
                  <a:pos x="208" y="60"/>
                </a:cxn>
                <a:cxn ang="0">
                  <a:pos x="222" y="68"/>
                </a:cxn>
                <a:cxn ang="0">
                  <a:pos x="235" y="77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12" name="Freeform 580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0" y="149"/>
                </a:cxn>
                <a:cxn ang="0">
                  <a:pos x="4" y="168"/>
                </a:cxn>
                <a:cxn ang="0">
                  <a:pos x="12" y="185"/>
                </a:cxn>
                <a:cxn ang="0">
                  <a:pos x="24" y="200"/>
                </a:cxn>
                <a:cxn ang="0">
                  <a:pos x="38" y="213"/>
                </a:cxn>
                <a:cxn ang="0">
                  <a:pos x="55" y="224"/>
                </a:cxn>
                <a:cxn ang="0">
                  <a:pos x="73" y="232"/>
                </a:cxn>
                <a:cxn ang="0">
                  <a:pos x="92" y="237"/>
                </a:cxn>
                <a:cxn ang="0">
                  <a:pos x="98" y="238"/>
                </a:cxn>
                <a:cxn ang="0">
                  <a:pos x="104" y="235"/>
                </a:cxn>
                <a:cxn ang="0">
                  <a:pos x="109" y="232"/>
                </a:cxn>
                <a:cxn ang="0">
                  <a:pos x="111" y="227"/>
                </a:cxn>
                <a:cxn ang="0">
                  <a:pos x="111" y="222"/>
                </a:cxn>
                <a:cxn ang="0">
                  <a:pos x="110" y="216"/>
                </a:cxn>
                <a:cxn ang="0">
                  <a:pos x="106" y="211"/>
                </a:cxn>
                <a:cxn ang="0">
                  <a:pos x="100" y="209"/>
                </a:cxn>
                <a:cxn ang="0">
                  <a:pos x="82" y="202"/>
                </a:cxn>
                <a:cxn ang="0">
                  <a:pos x="64" y="193"/>
                </a:cxn>
                <a:cxn ang="0">
                  <a:pos x="50" y="180"/>
                </a:cxn>
                <a:cxn ang="0">
                  <a:pos x="39" y="167"/>
                </a:cxn>
                <a:cxn ang="0">
                  <a:pos x="32" y="149"/>
                </a:cxn>
                <a:cxn ang="0">
                  <a:pos x="29" y="131"/>
                </a:cxn>
                <a:cxn ang="0">
                  <a:pos x="29" y="111"/>
                </a:cxn>
                <a:cxn ang="0">
                  <a:pos x="35" y="91"/>
                </a:cxn>
                <a:cxn ang="0">
                  <a:pos x="42" y="76"/>
                </a:cxn>
                <a:cxn ang="0">
                  <a:pos x="51" y="62"/>
                </a:cxn>
                <a:cxn ang="0">
                  <a:pos x="62" y="49"/>
                </a:cxn>
                <a:cxn ang="0">
                  <a:pos x="73" y="38"/>
                </a:cxn>
                <a:cxn ang="0">
                  <a:pos x="84" y="28"/>
                </a:cxn>
                <a:cxn ang="0">
                  <a:pos x="96" y="18"/>
                </a:cxn>
                <a:cxn ang="0">
                  <a:pos x="106" y="9"/>
                </a:cxn>
                <a:cxn ang="0">
                  <a:pos x="114" y="1"/>
                </a:cxn>
                <a:cxn ang="0">
                  <a:pos x="106" y="0"/>
                </a:cxn>
                <a:cxn ang="0">
                  <a:pos x="93" y="6"/>
                </a:cxn>
                <a:cxn ang="0">
                  <a:pos x="76" y="18"/>
                </a:cxn>
                <a:cxn ang="0">
                  <a:pos x="56" y="36"/>
                </a:cxn>
                <a:cxn ang="0">
                  <a:pos x="37" y="57"/>
                </a:cxn>
                <a:cxn ang="0">
                  <a:pos x="20" y="80"/>
                </a:cxn>
                <a:cxn ang="0">
                  <a:pos x="7" y="106"/>
                </a:cxn>
                <a:cxn ang="0">
                  <a:pos x="0" y="130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13" name="Freeform 581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/>
              <a:ahLst/>
              <a:cxnLst>
                <a:cxn ang="0">
                  <a:pos x="207" y="124"/>
                </a:cxn>
                <a:cxn ang="0">
                  <a:pos x="219" y="143"/>
                </a:cxn>
                <a:cxn ang="0">
                  <a:pos x="225" y="164"/>
                </a:cxn>
                <a:cxn ang="0">
                  <a:pos x="221" y="187"/>
                </a:cxn>
                <a:cxn ang="0">
                  <a:pos x="208" y="209"/>
                </a:cxn>
                <a:cxn ang="0">
                  <a:pos x="188" y="228"/>
                </a:cxn>
                <a:cxn ang="0">
                  <a:pos x="166" y="246"/>
                </a:cxn>
                <a:cxn ang="0">
                  <a:pos x="143" y="264"/>
                </a:cxn>
                <a:cxn ang="0">
                  <a:pos x="129" y="278"/>
                </a:cxn>
                <a:cxn ang="0">
                  <a:pos x="124" y="287"/>
                </a:cxn>
                <a:cxn ang="0">
                  <a:pos x="120" y="296"/>
                </a:cxn>
                <a:cxn ang="0">
                  <a:pos x="121" y="305"/>
                </a:cxn>
                <a:cxn ang="0">
                  <a:pos x="130" y="310"/>
                </a:cxn>
                <a:cxn ang="0">
                  <a:pos x="139" y="309"/>
                </a:cxn>
                <a:cxn ang="0">
                  <a:pos x="154" y="293"/>
                </a:cxn>
                <a:cxn ang="0">
                  <a:pos x="180" y="269"/>
                </a:cxn>
                <a:cxn ang="0">
                  <a:pos x="207" y="246"/>
                </a:cxn>
                <a:cxn ang="0">
                  <a:pos x="231" y="219"/>
                </a:cxn>
                <a:cxn ang="0">
                  <a:pos x="245" y="187"/>
                </a:cxn>
                <a:cxn ang="0">
                  <a:pos x="242" y="153"/>
                </a:cxn>
                <a:cxn ang="0">
                  <a:pos x="227" y="120"/>
                </a:cxn>
                <a:cxn ang="0">
                  <a:pos x="201" y="94"/>
                </a:cxn>
                <a:cxn ang="0">
                  <a:pos x="177" y="74"/>
                </a:cxn>
                <a:cxn ang="0">
                  <a:pos x="152" y="60"/>
                </a:cxn>
                <a:cxn ang="0">
                  <a:pos x="126" y="43"/>
                </a:cxn>
                <a:cxn ang="0">
                  <a:pos x="98" y="28"/>
                </a:cxn>
                <a:cxn ang="0">
                  <a:pos x="72" y="16"/>
                </a:cxn>
                <a:cxn ang="0">
                  <a:pos x="46" y="7"/>
                </a:cxn>
                <a:cxn ang="0">
                  <a:pos x="24" y="1"/>
                </a:cxn>
                <a:cxn ang="0">
                  <a:pos x="7" y="1"/>
                </a:cxn>
                <a:cxn ang="0">
                  <a:pos x="8" y="6"/>
                </a:cxn>
                <a:cxn ang="0">
                  <a:pos x="28" y="14"/>
                </a:cxn>
                <a:cxn ang="0">
                  <a:pos x="51" y="24"/>
                </a:cxn>
                <a:cxn ang="0">
                  <a:pos x="78" y="37"/>
                </a:cxn>
                <a:cxn ang="0">
                  <a:pos x="106" y="51"/>
                </a:cxn>
                <a:cxn ang="0">
                  <a:pos x="134" y="69"/>
                </a:cxn>
                <a:cxn ang="0">
                  <a:pos x="163" y="87"/>
                </a:cxn>
                <a:cxn ang="0">
                  <a:pos x="187" y="10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14" name="Freeform 582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/>
              <a:ahLst/>
              <a:cxnLst>
                <a:cxn ang="0">
                  <a:pos x="31" y="14"/>
                </a:cxn>
                <a:cxn ang="0">
                  <a:pos x="29" y="8"/>
                </a:cxn>
                <a:cxn ang="0">
                  <a:pos x="25" y="3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0" y="17"/>
                </a:cxn>
                <a:cxn ang="0">
                  <a:pos x="5" y="42"/>
                </a:cxn>
                <a:cxn ang="0">
                  <a:pos x="15" y="71"/>
                </a:cxn>
                <a:cxn ang="0">
                  <a:pos x="27" y="100"/>
                </a:cxn>
                <a:cxn ang="0">
                  <a:pos x="41" y="127"/>
                </a:cxn>
                <a:cxn ang="0">
                  <a:pos x="55" y="151"/>
                </a:cxn>
                <a:cxn ang="0">
                  <a:pos x="68" y="171"/>
                </a:cxn>
                <a:cxn ang="0">
                  <a:pos x="77" y="184"/>
                </a:cxn>
                <a:cxn ang="0">
                  <a:pos x="83" y="187"/>
                </a:cxn>
                <a:cxn ang="0">
                  <a:pos x="80" y="174"/>
                </a:cxn>
                <a:cxn ang="0">
                  <a:pos x="75" y="158"/>
                </a:cxn>
                <a:cxn ang="0">
                  <a:pos x="68" y="138"/>
                </a:cxn>
                <a:cxn ang="0">
                  <a:pos x="59" y="113"/>
                </a:cxn>
                <a:cxn ang="0">
                  <a:pos x="51" y="88"/>
                </a:cxn>
                <a:cxn ang="0">
                  <a:pos x="43" y="63"/>
                </a:cxn>
                <a:cxn ang="0">
                  <a:pos x="36" y="38"/>
                </a:cxn>
                <a:cxn ang="0">
                  <a:pos x="31" y="14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15" name="Freeform 583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1" y="6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6" y="1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0" y="24"/>
                </a:cxn>
                <a:cxn ang="0">
                  <a:pos x="4" y="38"/>
                </a:cxn>
                <a:cxn ang="0">
                  <a:pos x="8" y="52"/>
                </a:cxn>
                <a:cxn ang="0">
                  <a:pos x="14" y="65"/>
                </a:cxn>
                <a:cxn ang="0">
                  <a:pos x="21" y="78"/>
                </a:cxn>
                <a:cxn ang="0">
                  <a:pos x="28" y="87"/>
                </a:cxn>
                <a:cxn ang="0">
                  <a:pos x="37" y="93"/>
                </a:cxn>
                <a:cxn ang="0">
                  <a:pos x="42" y="94"/>
                </a:cxn>
                <a:cxn ang="0">
                  <a:pos x="44" y="76"/>
                </a:cxn>
                <a:cxn ang="0">
                  <a:pos x="38" y="54"/>
                </a:cxn>
                <a:cxn ang="0">
                  <a:pos x="31" y="32"/>
                </a:cxn>
                <a:cxn ang="0">
                  <a:pos x="22" y="10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16" name="Freeform 584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/>
              <a:ahLst/>
              <a:cxnLst>
                <a:cxn ang="0">
                  <a:pos x="20" y="7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9" y="4"/>
                </a:cxn>
                <a:cxn ang="0">
                  <a:pos x="15" y="1"/>
                </a:cxn>
                <a:cxn ang="0">
                  <a:pos x="12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1" y="4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1" y="17"/>
                </a:cxn>
                <a:cxn ang="0">
                  <a:pos x="4" y="24"/>
                </a:cxn>
                <a:cxn ang="0">
                  <a:pos x="8" y="32"/>
                </a:cxn>
                <a:cxn ang="0">
                  <a:pos x="14" y="39"/>
                </a:cxn>
                <a:cxn ang="0">
                  <a:pos x="20" y="46"/>
                </a:cxn>
                <a:cxn ang="0">
                  <a:pos x="27" y="50"/>
                </a:cxn>
                <a:cxn ang="0">
                  <a:pos x="33" y="54"/>
                </a:cxn>
                <a:cxn ang="0">
                  <a:pos x="38" y="54"/>
                </a:cxn>
                <a:cxn ang="0">
                  <a:pos x="36" y="42"/>
                </a:cxn>
                <a:cxn ang="0">
                  <a:pos x="32" y="29"/>
                </a:cxn>
                <a:cxn ang="0">
                  <a:pos x="25" y="16"/>
                </a:cxn>
                <a:cxn ang="0">
                  <a:pos x="20" y="7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17" name="Freeform 585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/>
              <a:ahLst/>
              <a:cxnLst>
                <a:cxn ang="0">
                  <a:pos x="41" y="27"/>
                </a:cxn>
                <a:cxn ang="0">
                  <a:pos x="46" y="24"/>
                </a:cxn>
                <a:cxn ang="0">
                  <a:pos x="51" y="21"/>
                </a:cxn>
                <a:cxn ang="0">
                  <a:pos x="52" y="16"/>
                </a:cxn>
                <a:cxn ang="0">
                  <a:pos x="52" y="12"/>
                </a:cxn>
                <a:cxn ang="0">
                  <a:pos x="50" y="6"/>
                </a:cxn>
                <a:cxn ang="0">
                  <a:pos x="46" y="2"/>
                </a:cxn>
                <a:cxn ang="0">
                  <a:pos x="41" y="0"/>
                </a:cxn>
                <a:cxn ang="0">
                  <a:pos x="36" y="0"/>
                </a:cxn>
                <a:cxn ang="0">
                  <a:pos x="33" y="0"/>
                </a:cxn>
                <a:cxn ang="0">
                  <a:pos x="29" y="1"/>
                </a:cxn>
                <a:cxn ang="0">
                  <a:pos x="21" y="4"/>
                </a:cxn>
                <a:cxn ang="0">
                  <a:pos x="13" y="8"/>
                </a:cxn>
                <a:cxn ang="0">
                  <a:pos x="6" y="15"/>
                </a:cxn>
                <a:cxn ang="0">
                  <a:pos x="3" y="22"/>
                </a:cxn>
                <a:cxn ang="0">
                  <a:pos x="0" y="29"/>
                </a:cxn>
                <a:cxn ang="0">
                  <a:pos x="0" y="31"/>
                </a:cxn>
                <a:cxn ang="0">
                  <a:pos x="4" y="33"/>
                </a:cxn>
                <a:cxn ang="0">
                  <a:pos x="9" y="36"/>
                </a:cxn>
                <a:cxn ang="0">
                  <a:pos x="13" y="36"/>
                </a:cxn>
                <a:cxn ang="0">
                  <a:pos x="18" y="36"/>
                </a:cxn>
                <a:cxn ang="0">
                  <a:pos x="24" y="33"/>
                </a:cxn>
                <a:cxn ang="0">
                  <a:pos x="30" y="32"/>
                </a:cxn>
                <a:cxn ang="0">
                  <a:pos x="36" y="30"/>
                </a:cxn>
                <a:cxn ang="0">
                  <a:pos x="41" y="27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18" name="Freeform 586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/>
              <a:ahLst/>
              <a:cxnLst>
                <a:cxn ang="0">
                  <a:pos x="73" y="36"/>
                </a:cxn>
                <a:cxn ang="0">
                  <a:pos x="58" y="46"/>
                </a:cxn>
                <a:cxn ang="0">
                  <a:pos x="46" y="58"/>
                </a:cxn>
                <a:cxn ang="0">
                  <a:pos x="33" y="72"/>
                </a:cxn>
                <a:cxn ang="0">
                  <a:pos x="22" y="85"/>
                </a:cxn>
                <a:cxn ang="0">
                  <a:pos x="14" y="100"/>
                </a:cxn>
                <a:cxn ang="0">
                  <a:pos x="7" y="115"/>
                </a:cxn>
                <a:cxn ang="0">
                  <a:pos x="2" y="130"/>
                </a:cxn>
                <a:cxn ang="0">
                  <a:pos x="0" y="146"/>
                </a:cxn>
                <a:cxn ang="0">
                  <a:pos x="2" y="170"/>
                </a:cxn>
                <a:cxn ang="0">
                  <a:pos x="12" y="190"/>
                </a:cxn>
                <a:cxn ang="0">
                  <a:pos x="26" y="207"/>
                </a:cxn>
                <a:cxn ang="0">
                  <a:pos x="43" y="220"/>
                </a:cxn>
                <a:cxn ang="0">
                  <a:pos x="64" y="229"/>
                </a:cxn>
                <a:cxn ang="0">
                  <a:pos x="88" y="235"/>
                </a:cxn>
                <a:cxn ang="0">
                  <a:pos x="110" y="236"/>
                </a:cxn>
                <a:cxn ang="0">
                  <a:pos x="132" y="232"/>
                </a:cxn>
                <a:cxn ang="0">
                  <a:pos x="137" y="232"/>
                </a:cxn>
                <a:cxn ang="0">
                  <a:pos x="142" y="230"/>
                </a:cxn>
                <a:cxn ang="0">
                  <a:pos x="145" y="226"/>
                </a:cxn>
                <a:cxn ang="0">
                  <a:pos x="146" y="221"/>
                </a:cxn>
                <a:cxn ang="0">
                  <a:pos x="145" y="219"/>
                </a:cxn>
                <a:cxn ang="0">
                  <a:pos x="142" y="219"/>
                </a:cxn>
                <a:cxn ang="0">
                  <a:pos x="137" y="217"/>
                </a:cxn>
                <a:cxn ang="0">
                  <a:pos x="131" y="217"/>
                </a:cxn>
                <a:cxn ang="0">
                  <a:pos x="124" y="217"/>
                </a:cxn>
                <a:cxn ang="0">
                  <a:pos x="118" y="217"/>
                </a:cxn>
                <a:cxn ang="0">
                  <a:pos x="112" y="217"/>
                </a:cxn>
                <a:cxn ang="0">
                  <a:pos x="109" y="217"/>
                </a:cxn>
                <a:cxn ang="0">
                  <a:pos x="97" y="216"/>
                </a:cxn>
                <a:cxn ang="0">
                  <a:pos x="87" y="215"/>
                </a:cxn>
                <a:cxn ang="0">
                  <a:pos x="75" y="214"/>
                </a:cxn>
                <a:cxn ang="0">
                  <a:pos x="63" y="211"/>
                </a:cxn>
                <a:cxn ang="0">
                  <a:pos x="51" y="207"/>
                </a:cxn>
                <a:cxn ang="0">
                  <a:pos x="40" y="199"/>
                </a:cxn>
                <a:cxn ang="0">
                  <a:pos x="29" y="189"/>
                </a:cxn>
                <a:cxn ang="0">
                  <a:pos x="17" y="174"/>
                </a:cxn>
                <a:cxn ang="0">
                  <a:pos x="15" y="157"/>
                </a:cxn>
                <a:cxn ang="0">
                  <a:pos x="16" y="141"/>
                </a:cxn>
                <a:cxn ang="0">
                  <a:pos x="21" y="124"/>
                </a:cxn>
                <a:cxn ang="0">
                  <a:pos x="28" y="109"/>
                </a:cxn>
                <a:cxn ang="0">
                  <a:pos x="39" y="96"/>
                </a:cxn>
                <a:cxn ang="0">
                  <a:pos x="50" y="82"/>
                </a:cxn>
                <a:cxn ang="0">
                  <a:pos x="63" y="70"/>
                </a:cxn>
                <a:cxn ang="0">
                  <a:pos x="78" y="59"/>
                </a:cxn>
                <a:cxn ang="0">
                  <a:pos x="94" y="49"/>
                </a:cxn>
                <a:cxn ang="0">
                  <a:pos x="110" y="39"/>
                </a:cxn>
                <a:cxn ang="0">
                  <a:pos x="126" y="31"/>
                </a:cxn>
                <a:cxn ang="0">
                  <a:pos x="142" y="24"/>
                </a:cxn>
                <a:cxn ang="0">
                  <a:pos x="158" y="19"/>
                </a:cxn>
                <a:cxn ang="0">
                  <a:pos x="172" y="13"/>
                </a:cxn>
                <a:cxn ang="0">
                  <a:pos x="186" y="10"/>
                </a:cxn>
                <a:cxn ang="0">
                  <a:pos x="198" y="7"/>
                </a:cxn>
                <a:cxn ang="0">
                  <a:pos x="190" y="3"/>
                </a:cxn>
                <a:cxn ang="0">
                  <a:pos x="177" y="0"/>
                </a:cxn>
                <a:cxn ang="0">
                  <a:pos x="162" y="3"/>
                </a:cxn>
                <a:cxn ang="0">
                  <a:pos x="144" y="6"/>
                </a:cxn>
                <a:cxn ang="0">
                  <a:pos x="124" y="12"/>
                </a:cxn>
                <a:cxn ang="0">
                  <a:pos x="105" y="19"/>
                </a:cxn>
                <a:cxn ang="0">
                  <a:pos x="88" y="28"/>
                </a:cxn>
                <a:cxn ang="0">
                  <a:pos x="73" y="36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19" name="Freeform 587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/>
              <a:ahLst/>
              <a:cxnLst>
                <a:cxn ang="0">
                  <a:pos x="108" y="61"/>
                </a:cxn>
                <a:cxn ang="0">
                  <a:pos x="111" y="80"/>
                </a:cxn>
                <a:cxn ang="0">
                  <a:pos x="109" y="97"/>
                </a:cxn>
                <a:cxn ang="0">
                  <a:pos x="101" y="110"/>
                </a:cxn>
                <a:cxn ang="0">
                  <a:pos x="89" y="123"/>
                </a:cxn>
                <a:cxn ang="0">
                  <a:pos x="75" y="134"/>
                </a:cxn>
                <a:cxn ang="0">
                  <a:pos x="60" y="145"/>
                </a:cxn>
                <a:cxn ang="0">
                  <a:pos x="43" y="156"/>
                </a:cxn>
                <a:cxn ang="0">
                  <a:pos x="29" y="167"/>
                </a:cxn>
                <a:cxn ang="0">
                  <a:pos x="27" y="170"/>
                </a:cxn>
                <a:cxn ang="0">
                  <a:pos x="26" y="172"/>
                </a:cxn>
                <a:cxn ang="0">
                  <a:pos x="26" y="176"/>
                </a:cxn>
                <a:cxn ang="0">
                  <a:pos x="28" y="179"/>
                </a:cxn>
                <a:cxn ang="0">
                  <a:pos x="30" y="182"/>
                </a:cxn>
                <a:cxn ang="0">
                  <a:pos x="34" y="183"/>
                </a:cxn>
                <a:cxn ang="0">
                  <a:pos x="37" y="183"/>
                </a:cxn>
                <a:cxn ang="0">
                  <a:pos x="41" y="182"/>
                </a:cxn>
                <a:cxn ang="0">
                  <a:pos x="58" y="171"/>
                </a:cxn>
                <a:cxn ang="0">
                  <a:pos x="76" y="160"/>
                </a:cxn>
                <a:cxn ang="0">
                  <a:pos x="92" y="147"/>
                </a:cxn>
                <a:cxn ang="0">
                  <a:pos x="108" y="132"/>
                </a:cxn>
                <a:cxn ang="0">
                  <a:pos x="118" y="116"/>
                </a:cxn>
                <a:cxn ang="0">
                  <a:pos x="125" y="98"/>
                </a:cxn>
                <a:cxn ang="0">
                  <a:pos x="128" y="78"/>
                </a:cxn>
                <a:cxn ang="0">
                  <a:pos x="123" y="58"/>
                </a:cxn>
                <a:cxn ang="0">
                  <a:pos x="112" y="41"/>
                </a:cxn>
                <a:cxn ang="0">
                  <a:pos x="98" y="28"/>
                </a:cxn>
                <a:cxn ang="0">
                  <a:pos x="80" y="16"/>
                </a:cxn>
                <a:cxn ang="0">
                  <a:pos x="61" y="8"/>
                </a:cxn>
                <a:cxn ang="0">
                  <a:pos x="41" y="2"/>
                </a:cxn>
                <a:cxn ang="0">
                  <a:pos x="23" y="0"/>
                </a:cxn>
                <a:cxn ang="0">
                  <a:pos x="9" y="1"/>
                </a:cxn>
                <a:cxn ang="0">
                  <a:pos x="0" y="6"/>
                </a:cxn>
                <a:cxn ang="0">
                  <a:pos x="16" y="10"/>
                </a:cxn>
                <a:cxn ang="0">
                  <a:pos x="33" y="14"/>
                </a:cxn>
                <a:cxn ang="0">
                  <a:pos x="48" y="17"/>
                </a:cxn>
                <a:cxn ang="0">
                  <a:pos x="63" y="22"/>
                </a:cxn>
                <a:cxn ang="0">
                  <a:pos x="77" y="28"/>
                </a:cxn>
                <a:cxn ang="0">
                  <a:pos x="90" y="36"/>
                </a:cxn>
                <a:cxn ang="0">
                  <a:pos x="101" y="46"/>
                </a:cxn>
                <a:cxn ang="0">
                  <a:pos x="108" y="6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20" name="Freeform 588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/>
              <a:ahLst/>
              <a:cxnLst>
                <a:cxn ang="0">
                  <a:pos x="101" y="70"/>
                </a:cxn>
                <a:cxn ang="0">
                  <a:pos x="54" y="115"/>
                </a:cxn>
                <a:cxn ang="0">
                  <a:pos x="18" y="167"/>
                </a:cxn>
                <a:cxn ang="0">
                  <a:pos x="0" y="227"/>
                </a:cxn>
                <a:cxn ang="0">
                  <a:pos x="4" y="267"/>
                </a:cxn>
                <a:cxn ang="0">
                  <a:pos x="11" y="283"/>
                </a:cxn>
                <a:cxn ang="0">
                  <a:pos x="21" y="298"/>
                </a:cxn>
                <a:cxn ang="0">
                  <a:pos x="34" y="311"/>
                </a:cxn>
                <a:cxn ang="0">
                  <a:pos x="57" y="325"/>
                </a:cxn>
                <a:cxn ang="0">
                  <a:pos x="87" y="340"/>
                </a:cxn>
                <a:cxn ang="0">
                  <a:pos x="120" y="351"/>
                </a:cxn>
                <a:cxn ang="0">
                  <a:pos x="153" y="360"/>
                </a:cxn>
                <a:cxn ang="0">
                  <a:pos x="187" y="367"/>
                </a:cxn>
                <a:cxn ang="0">
                  <a:pos x="221" y="372"/>
                </a:cxn>
                <a:cxn ang="0">
                  <a:pos x="256" y="375"/>
                </a:cxn>
                <a:cxn ang="0">
                  <a:pos x="290" y="378"/>
                </a:cxn>
                <a:cxn ang="0">
                  <a:pos x="312" y="379"/>
                </a:cxn>
                <a:cxn ang="0">
                  <a:pos x="320" y="372"/>
                </a:cxn>
                <a:cxn ang="0">
                  <a:pos x="323" y="360"/>
                </a:cxn>
                <a:cxn ang="0">
                  <a:pos x="316" y="352"/>
                </a:cxn>
                <a:cxn ang="0">
                  <a:pos x="295" y="351"/>
                </a:cxn>
                <a:cxn ang="0">
                  <a:pos x="263" y="350"/>
                </a:cxn>
                <a:cxn ang="0">
                  <a:pos x="231" y="348"/>
                </a:cxn>
                <a:cxn ang="0">
                  <a:pos x="200" y="343"/>
                </a:cxn>
                <a:cxn ang="0">
                  <a:pos x="168" y="337"/>
                </a:cxn>
                <a:cxn ang="0">
                  <a:pos x="136" y="329"/>
                </a:cxn>
                <a:cxn ang="0">
                  <a:pos x="106" y="320"/>
                </a:cxn>
                <a:cxn ang="0">
                  <a:pos x="76" y="306"/>
                </a:cxn>
                <a:cxn ang="0">
                  <a:pos x="51" y="291"/>
                </a:cxn>
                <a:cxn ang="0">
                  <a:pos x="35" y="269"/>
                </a:cxn>
                <a:cxn ang="0">
                  <a:pos x="31" y="239"/>
                </a:cxn>
                <a:cxn ang="0">
                  <a:pos x="38" y="197"/>
                </a:cxn>
                <a:cxn ang="0">
                  <a:pos x="51" y="165"/>
                </a:cxn>
                <a:cxn ang="0">
                  <a:pos x="68" y="136"/>
                </a:cxn>
                <a:cxn ang="0">
                  <a:pos x="89" y="111"/>
                </a:cxn>
                <a:cxn ang="0">
                  <a:pos x="114" y="88"/>
                </a:cxn>
                <a:cxn ang="0">
                  <a:pos x="144" y="64"/>
                </a:cxn>
                <a:cxn ang="0">
                  <a:pos x="181" y="41"/>
                </a:cxn>
                <a:cxn ang="0">
                  <a:pos x="219" y="22"/>
                </a:cxn>
                <a:cxn ang="0">
                  <a:pos x="253" y="7"/>
                </a:cxn>
                <a:cxn ang="0">
                  <a:pos x="255" y="0"/>
                </a:cxn>
                <a:cxn ang="0">
                  <a:pos x="221" y="5"/>
                </a:cxn>
                <a:cxn ang="0">
                  <a:pos x="181" y="19"/>
                </a:cxn>
                <a:cxn ang="0">
                  <a:pos x="142" y="39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21" name="Freeform 589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/>
              <a:ahLst/>
              <a:cxnLst>
                <a:cxn ang="0">
                  <a:pos x="235" y="78"/>
                </a:cxn>
                <a:cxn ang="0">
                  <a:pos x="248" y="92"/>
                </a:cxn>
                <a:cxn ang="0">
                  <a:pos x="255" y="108"/>
                </a:cxn>
                <a:cxn ang="0">
                  <a:pos x="259" y="125"/>
                </a:cxn>
                <a:cxn ang="0">
                  <a:pos x="259" y="144"/>
                </a:cxn>
                <a:cxn ang="0">
                  <a:pos x="257" y="159"/>
                </a:cxn>
                <a:cxn ang="0">
                  <a:pos x="252" y="171"/>
                </a:cxn>
                <a:cxn ang="0">
                  <a:pos x="244" y="184"/>
                </a:cxn>
                <a:cxn ang="0">
                  <a:pos x="236" y="194"/>
                </a:cxn>
                <a:cxn ang="0">
                  <a:pos x="225" y="206"/>
                </a:cxn>
                <a:cxn ang="0">
                  <a:pos x="215" y="215"/>
                </a:cxn>
                <a:cxn ang="0">
                  <a:pos x="204" y="225"/>
                </a:cxn>
                <a:cxn ang="0">
                  <a:pos x="194" y="236"/>
                </a:cxn>
                <a:cxn ang="0">
                  <a:pos x="191" y="239"/>
                </a:cxn>
                <a:cxn ang="0">
                  <a:pos x="190" y="242"/>
                </a:cxn>
                <a:cxn ang="0">
                  <a:pos x="191" y="246"/>
                </a:cxn>
                <a:cxn ang="0">
                  <a:pos x="194" y="249"/>
                </a:cxn>
                <a:cxn ang="0">
                  <a:pos x="197" y="252"/>
                </a:cxn>
                <a:cxn ang="0">
                  <a:pos x="201" y="253"/>
                </a:cxn>
                <a:cxn ang="0">
                  <a:pos x="205" y="252"/>
                </a:cxn>
                <a:cxn ang="0">
                  <a:pos x="209" y="249"/>
                </a:cxn>
                <a:cxn ang="0">
                  <a:pos x="232" y="234"/>
                </a:cxn>
                <a:cxn ang="0">
                  <a:pos x="251" y="215"/>
                </a:cxn>
                <a:cxn ang="0">
                  <a:pos x="267" y="192"/>
                </a:cxn>
                <a:cxn ang="0">
                  <a:pos x="278" y="168"/>
                </a:cxn>
                <a:cxn ang="0">
                  <a:pos x="282" y="141"/>
                </a:cxn>
                <a:cxn ang="0">
                  <a:pos x="279" y="116"/>
                </a:cxn>
                <a:cxn ang="0">
                  <a:pos x="270" y="92"/>
                </a:cxn>
                <a:cxn ang="0">
                  <a:pos x="251" y="70"/>
                </a:cxn>
                <a:cxn ang="0">
                  <a:pos x="237" y="59"/>
                </a:cxn>
                <a:cxn ang="0">
                  <a:pos x="221" y="48"/>
                </a:cxn>
                <a:cxn ang="0">
                  <a:pos x="202" y="39"/>
                </a:cxn>
                <a:cxn ang="0">
                  <a:pos x="183" y="31"/>
                </a:cxn>
                <a:cxn ang="0">
                  <a:pos x="163" y="24"/>
                </a:cxn>
                <a:cxn ang="0">
                  <a:pos x="142" y="18"/>
                </a:cxn>
                <a:cxn ang="0">
                  <a:pos x="122" y="13"/>
                </a:cxn>
                <a:cxn ang="0">
                  <a:pos x="101" y="8"/>
                </a:cxn>
                <a:cxn ang="0">
                  <a:pos x="82" y="5"/>
                </a:cxn>
                <a:cxn ang="0">
                  <a:pos x="63" y="2"/>
                </a:cxn>
                <a:cxn ang="0">
                  <a:pos x="47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0" y="1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12" y="8"/>
                </a:cxn>
                <a:cxn ang="0">
                  <a:pos x="25" y="9"/>
                </a:cxn>
                <a:cxn ang="0">
                  <a:pos x="38" y="12"/>
                </a:cxn>
                <a:cxn ang="0">
                  <a:pos x="52" y="14"/>
                </a:cxn>
                <a:cxn ang="0">
                  <a:pos x="67" y="16"/>
                </a:cxn>
                <a:cxn ang="0">
                  <a:pos x="82" y="18"/>
                </a:cxn>
                <a:cxn ang="0">
                  <a:pos x="97" y="22"/>
                </a:cxn>
                <a:cxn ang="0">
                  <a:pos x="114" y="25"/>
                </a:cxn>
                <a:cxn ang="0">
                  <a:pos x="129" y="30"/>
                </a:cxn>
                <a:cxn ang="0">
                  <a:pos x="146" y="35"/>
                </a:cxn>
                <a:cxn ang="0">
                  <a:pos x="162" y="40"/>
                </a:cxn>
                <a:cxn ang="0">
                  <a:pos x="177" y="46"/>
                </a:cxn>
                <a:cxn ang="0">
                  <a:pos x="192" y="53"/>
                </a:cxn>
                <a:cxn ang="0">
                  <a:pos x="208" y="60"/>
                </a:cxn>
                <a:cxn ang="0">
                  <a:pos x="222" y="69"/>
                </a:cxn>
                <a:cxn ang="0">
                  <a:pos x="235" y="78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22" name="Freeform 590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0" y="148"/>
                </a:cxn>
                <a:cxn ang="0">
                  <a:pos x="5" y="166"/>
                </a:cxn>
                <a:cxn ang="0">
                  <a:pos x="13" y="184"/>
                </a:cxn>
                <a:cxn ang="0">
                  <a:pos x="24" y="198"/>
                </a:cxn>
                <a:cxn ang="0">
                  <a:pos x="39" y="211"/>
                </a:cxn>
                <a:cxn ang="0">
                  <a:pos x="55" y="223"/>
                </a:cxn>
                <a:cxn ang="0">
                  <a:pos x="74" y="231"/>
                </a:cxn>
                <a:cxn ang="0">
                  <a:pos x="92" y="235"/>
                </a:cxn>
                <a:cxn ang="0">
                  <a:pos x="98" y="236"/>
                </a:cxn>
                <a:cxn ang="0">
                  <a:pos x="104" y="234"/>
                </a:cxn>
                <a:cxn ang="0">
                  <a:pos x="109" y="231"/>
                </a:cxn>
                <a:cxn ang="0">
                  <a:pos x="111" y="226"/>
                </a:cxn>
                <a:cxn ang="0">
                  <a:pos x="111" y="220"/>
                </a:cxn>
                <a:cxn ang="0">
                  <a:pos x="110" y="215"/>
                </a:cxn>
                <a:cxn ang="0">
                  <a:pos x="107" y="210"/>
                </a:cxn>
                <a:cxn ang="0">
                  <a:pos x="101" y="208"/>
                </a:cxn>
                <a:cxn ang="0">
                  <a:pos x="82" y="201"/>
                </a:cxn>
                <a:cxn ang="0">
                  <a:pos x="64" y="192"/>
                </a:cxn>
                <a:cxn ang="0">
                  <a:pos x="50" y="179"/>
                </a:cxn>
                <a:cxn ang="0">
                  <a:pos x="40" y="165"/>
                </a:cxn>
                <a:cxn ang="0">
                  <a:pos x="33" y="148"/>
                </a:cxn>
                <a:cxn ang="0">
                  <a:pos x="29" y="130"/>
                </a:cxn>
                <a:cxn ang="0">
                  <a:pos x="29" y="110"/>
                </a:cxn>
                <a:cxn ang="0">
                  <a:pos x="35" y="89"/>
                </a:cxn>
                <a:cxn ang="0">
                  <a:pos x="43" y="74"/>
                </a:cxn>
                <a:cxn ang="0">
                  <a:pos x="56" y="60"/>
                </a:cxn>
                <a:cxn ang="0">
                  <a:pos x="70" y="46"/>
                </a:cxn>
                <a:cxn ang="0">
                  <a:pos x="85" y="33"/>
                </a:cxn>
                <a:cxn ang="0">
                  <a:pos x="98" y="23"/>
                </a:cxn>
                <a:cxn ang="0">
                  <a:pos x="109" y="12"/>
                </a:cxn>
                <a:cxn ang="0">
                  <a:pos x="115" y="6"/>
                </a:cxn>
                <a:cxn ang="0">
                  <a:pos x="115" y="0"/>
                </a:cxn>
                <a:cxn ang="0">
                  <a:pos x="102" y="4"/>
                </a:cxn>
                <a:cxn ang="0">
                  <a:pos x="85" y="12"/>
                </a:cxn>
                <a:cxn ang="0">
                  <a:pos x="68" y="26"/>
                </a:cxn>
                <a:cxn ang="0">
                  <a:pos x="49" y="42"/>
                </a:cxn>
                <a:cxn ang="0">
                  <a:pos x="32" y="61"/>
                </a:cxn>
                <a:cxn ang="0">
                  <a:pos x="17" y="82"/>
                </a:cxn>
                <a:cxn ang="0">
                  <a:pos x="6" y="105"/>
                </a:cxn>
                <a:cxn ang="0">
                  <a:pos x="0" y="128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23" name="Freeform 591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/>
              <a:ahLst/>
              <a:cxnLst>
                <a:cxn ang="0">
                  <a:pos x="208" y="124"/>
                </a:cxn>
                <a:cxn ang="0">
                  <a:pos x="220" y="144"/>
                </a:cxn>
                <a:cxn ang="0">
                  <a:pos x="226" y="164"/>
                </a:cxn>
                <a:cxn ang="0">
                  <a:pos x="222" y="187"/>
                </a:cxn>
                <a:cxn ang="0">
                  <a:pos x="208" y="209"/>
                </a:cxn>
                <a:cxn ang="0">
                  <a:pos x="188" y="229"/>
                </a:cxn>
                <a:cxn ang="0">
                  <a:pos x="166" y="246"/>
                </a:cxn>
                <a:cxn ang="0">
                  <a:pos x="142" y="264"/>
                </a:cxn>
                <a:cxn ang="0">
                  <a:pos x="128" y="278"/>
                </a:cxn>
                <a:cxn ang="0">
                  <a:pos x="124" y="287"/>
                </a:cxn>
                <a:cxn ang="0">
                  <a:pos x="120" y="296"/>
                </a:cxn>
                <a:cxn ang="0">
                  <a:pos x="122" y="306"/>
                </a:cxn>
                <a:cxn ang="0">
                  <a:pos x="131" y="310"/>
                </a:cxn>
                <a:cxn ang="0">
                  <a:pos x="139" y="309"/>
                </a:cxn>
                <a:cxn ang="0">
                  <a:pos x="154" y="292"/>
                </a:cxn>
                <a:cxn ang="0">
                  <a:pos x="180" y="269"/>
                </a:cxn>
                <a:cxn ang="0">
                  <a:pos x="207" y="246"/>
                </a:cxn>
                <a:cxn ang="0">
                  <a:pos x="230" y="219"/>
                </a:cxn>
                <a:cxn ang="0">
                  <a:pos x="244" y="186"/>
                </a:cxn>
                <a:cxn ang="0">
                  <a:pos x="243" y="152"/>
                </a:cxn>
                <a:cxn ang="0">
                  <a:pos x="228" y="119"/>
                </a:cxn>
                <a:cxn ang="0">
                  <a:pos x="203" y="93"/>
                </a:cxn>
                <a:cxn ang="0">
                  <a:pos x="176" y="76"/>
                </a:cxn>
                <a:cxn ang="0">
                  <a:pos x="151" y="61"/>
                </a:cxn>
                <a:cxn ang="0">
                  <a:pos x="122" y="46"/>
                </a:cxn>
                <a:cxn ang="0">
                  <a:pos x="93" y="31"/>
                </a:cxn>
                <a:cxn ang="0">
                  <a:pos x="66" y="18"/>
                </a:cxn>
                <a:cxn ang="0">
                  <a:pos x="40" y="8"/>
                </a:cxn>
                <a:cxn ang="0">
                  <a:pos x="20" y="1"/>
                </a:cxn>
                <a:cxn ang="0">
                  <a:pos x="5" y="0"/>
                </a:cxn>
                <a:cxn ang="0">
                  <a:pos x="11" y="8"/>
                </a:cxn>
                <a:cxn ang="0">
                  <a:pos x="36" y="20"/>
                </a:cxn>
                <a:cxn ang="0">
                  <a:pos x="60" y="31"/>
                </a:cxn>
                <a:cxn ang="0">
                  <a:pos x="86" y="44"/>
                </a:cxn>
                <a:cxn ang="0">
                  <a:pos x="113" y="57"/>
                </a:cxn>
                <a:cxn ang="0">
                  <a:pos x="139" y="71"/>
                </a:cxn>
                <a:cxn ang="0">
                  <a:pos x="165" y="88"/>
                </a:cxn>
                <a:cxn ang="0">
                  <a:pos x="188" y="106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24" name="Freeform 592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/>
              <a:ahLst/>
              <a:cxnLst>
                <a:cxn ang="0">
                  <a:pos x="0" y="175"/>
                </a:cxn>
                <a:cxn ang="0">
                  <a:pos x="0" y="144"/>
                </a:cxn>
                <a:cxn ang="0">
                  <a:pos x="11" y="144"/>
                </a:cxn>
                <a:cxn ang="0">
                  <a:pos x="11" y="118"/>
                </a:cxn>
                <a:cxn ang="0">
                  <a:pos x="23" y="114"/>
                </a:cxn>
                <a:cxn ang="0">
                  <a:pos x="20" y="88"/>
                </a:cxn>
                <a:cxn ang="0">
                  <a:pos x="30" y="84"/>
                </a:cxn>
                <a:cxn ang="0">
                  <a:pos x="30" y="58"/>
                </a:cxn>
                <a:cxn ang="0">
                  <a:pos x="39" y="54"/>
                </a:cxn>
                <a:cxn ang="0">
                  <a:pos x="39" y="28"/>
                </a:cxn>
                <a:cxn ang="0">
                  <a:pos x="48" y="28"/>
                </a:cxn>
                <a:cxn ang="0">
                  <a:pos x="56" y="0"/>
                </a:cxn>
                <a:cxn ang="0">
                  <a:pos x="80" y="0"/>
                </a:cxn>
                <a:cxn ang="0">
                  <a:pos x="81" y="25"/>
                </a:cxn>
                <a:cxn ang="0">
                  <a:pos x="92" y="24"/>
                </a:cxn>
                <a:cxn ang="0">
                  <a:pos x="93" y="49"/>
                </a:cxn>
                <a:cxn ang="0">
                  <a:pos x="102" y="54"/>
                </a:cxn>
                <a:cxn ang="0">
                  <a:pos x="99" y="81"/>
                </a:cxn>
                <a:cxn ang="0">
                  <a:pos x="114" y="82"/>
                </a:cxn>
                <a:cxn ang="0">
                  <a:pos x="107" y="81"/>
                </a:cxn>
                <a:cxn ang="0">
                  <a:pos x="108" y="114"/>
                </a:cxn>
                <a:cxn ang="0">
                  <a:pos x="117" y="117"/>
                </a:cxn>
                <a:cxn ang="0">
                  <a:pos x="122" y="142"/>
                </a:cxn>
                <a:cxn ang="0">
                  <a:pos x="125" y="175"/>
                </a:cxn>
                <a:cxn ang="0">
                  <a:pos x="0" y="175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040" name="Group 593"/>
          <p:cNvGrpSpPr>
            <a:grpSpLocks/>
          </p:cNvGrpSpPr>
          <p:nvPr/>
        </p:nvGrpSpPr>
        <p:grpSpPr bwMode="auto">
          <a:xfrm>
            <a:off x="5394325" y="3403600"/>
            <a:ext cx="290513" cy="404813"/>
            <a:chOff x="4290" y="3130"/>
            <a:chExt cx="183" cy="255"/>
          </a:xfrm>
        </p:grpSpPr>
        <p:pic>
          <p:nvPicPr>
            <p:cNvPr id="70226" name="Picture 594" descr="31u_bnrz[1]"/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</p:spPr>
        </p:pic>
        <p:sp>
          <p:nvSpPr>
            <p:cNvPr id="70227" name="Freeform 595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/>
              <a:ahLst/>
              <a:cxnLst>
                <a:cxn ang="0">
                  <a:pos x="70" y="29"/>
                </a:cxn>
                <a:cxn ang="0">
                  <a:pos x="55" y="39"/>
                </a:cxn>
                <a:cxn ang="0">
                  <a:pos x="42" y="50"/>
                </a:cxn>
                <a:cxn ang="0">
                  <a:pos x="30" y="63"/>
                </a:cxn>
                <a:cxn ang="0">
                  <a:pos x="20" y="77"/>
                </a:cxn>
                <a:cxn ang="0">
                  <a:pos x="12" y="91"/>
                </a:cxn>
                <a:cxn ang="0">
                  <a:pos x="6" y="108"/>
                </a:cxn>
                <a:cxn ang="0">
                  <a:pos x="2" y="125"/>
                </a:cxn>
                <a:cxn ang="0">
                  <a:pos x="0" y="142"/>
                </a:cxn>
                <a:cxn ang="0">
                  <a:pos x="2" y="166"/>
                </a:cxn>
                <a:cxn ang="0">
                  <a:pos x="12" y="186"/>
                </a:cxn>
                <a:cxn ang="0">
                  <a:pos x="26" y="203"/>
                </a:cxn>
                <a:cxn ang="0">
                  <a:pos x="45" y="216"/>
                </a:cxn>
                <a:cxn ang="0">
                  <a:pos x="66" y="226"/>
                </a:cxn>
                <a:cxn ang="0">
                  <a:pos x="88" y="230"/>
                </a:cxn>
                <a:cxn ang="0">
                  <a:pos x="111" y="232"/>
                </a:cxn>
                <a:cxn ang="0">
                  <a:pos x="134" y="228"/>
                </a:cxn>
                <a:cxn ang="0">
                  <a:pos x="138" y="228"/>
                </a:cxn>
                <a:cxn ang="0">
                  <a:pos x="143" y="226"/>
                </a:cxn>
                <a:cxn ang="0">
                  <a:pos x="147" y="222"/>
                </a:cxn>
                <a:cxn ang="0">
                  <a:pos x="148" y="218"/>
                </a:cxn>
                <a:cxn ang="0">
                  <a:pos x="145" y="212"/>
                </a:cxn>
                <a:cxn ang="0">
                  <a:pos x="141" y="207"/>
                </a:cxn>
                <a:cxn ang="0">
                  <a:pos x="135" y="203"/>
                </a:cxn>
                <a:cxn ang="0">
                  <a:pos x="129" y="201"/>
                </a:cxn>
                <a:cxn ang="0">
                  <a:pos x="117" y="197"/>
                </a:cxn>
                <a:cxn ang="0">
                  <a:pos x="105" y="195"/>
                </a:cxn>
                <a:cxn ang="0">
                  <a:pos x="94" y="193"/>
                </a:cxn>
                <a:cxn ang="0">
                  <a:pos x="83" y="190"/>
                </a:cxn>
                <a:cxn ang="0">
                  <a:pos x="73" y="187"/>
                </a:cxn>
                <a:cxn ang="0">
                  <a:pos x="62" y="182"/>
                </a:cxn>
                <a:cxn ang="0">
                  <a:pos x="53" y="176"/>
                </a:cxn>
                <a:cxn ang="0">
                  <a:pos x="43" y="167"/>
                </a:cxn>
                <a:cxn ang="0">
                  <a:pos x="40" y="128"/>
                </a:cxn>
                <a:cxn ang="0">
                  <a:pos x="49" y="96"/>
                </a:cxn>
                <a:cxn ang="0">
                  <a:pos x="68" y="71"/>
                </a:cxn>
                <a:cxn ang="0">
                  <a:pos x="94" y="50"/>
                </a:cxn>
                <a:cxn ang="0">
                  <a:pos x="122" y="34"/>
                </a:cxn>
                <a:cxn ang="0">
                  <a:pos x="151" y="21"/>
                </a:cxn>
                <a:cxn ang="0">
                  <a:pos x="178" y="12"/>
                </a:cxn>
                <a:cxn ang="0">
                  <a:pos x="199" y="4"/>
                </a:cxn>
                <a:cxn ang="0">
                  <a:pos x="186" y="1"/>
                </a:cxn>
                <a:cxn ang="0">
                  <a:pos x="172" y="0"/>
                </a:cxn>
                <a:cxn ang="0">
                  <a:pos x="156" y="2"/>
                </a:cxn>
                <a:cxn ang="0">
                  <a:pos x="138" y="4"/>
                </a:cxn>
                <a:cxn ang="0">
                  <a:pos x="121" y="10"/>
                </a:cxn>
                <a:cxn ang="0">
                  <a:pos x="103" y="16"/>
                </a:cxn>
                <a:cxn ang="0">
                  <a:pos x="86" y="23"/>
                </a:cxn>
                <a:cxn ang="0">
                  <a:pos x="70" y="29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28" name="Freeform 596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/>
              <a:ahLst/>
              <a:cxnLst>
                <a:cxn ang="0">
                  <a:pos x="108" y="59"/>
                </a:cxn>
                <a:cxn ang="0">
                  <a:pos x="113" y="77"/>
                </a:cxn>
                <a:cxn ang="0">
                  <a:pos x="111" y="94"/>
                </a:cxn>
                <a:cxn ang="0">
                  <a:pos x="103" y="108"/>
                </a:cxn>
                <a:cxn ang="0">
                  <a:pos x="91" y="121"/>
                </a:cxn>
                <a:cxn ang="0">
                  <a:pos x="77" y="132"/>
                </a:cxn>
                <a:cxn ang="0">
                  <a:pos x="61" y="144"/>
                </a:cxn>
                <a:cxn ang="0">
                  <a:pos x="45" y="154"/>
                </a:cxn>
                <a:cxn ang="0">
                  <a:pos x="30" y="164"/>
                </a:cxn>
                <a:cxn ang="0">
                  <a:pos x="28" y="168"/>
                </a:cxn>
                <a:cxn ang="0">
                  <a:pos x="27" y="170"/>
                </a:cxn>
                <a:cxn ang="0">
                  <a:pos x="27" y="174"/>
                </a:cxn>
                <a:cxn ang="0">
                  <a:pos x="28" y="177"/>
                </a:cxn>
                <a:cxn ang="0">
                  <a:pos x="32" y="179"/>
                </a:cxn>
                <a:cxn ang="0">
                  <a:pos x="35" y="180"/>
                </a:cxn>
                <a:cxn ang="0">
                  <a:pos x="37" y="180"/>
                </a:cxn>
                <a:cxn ang="0">
                  <a:pos x="41" y="179"/>
                </a:cxn>
                <a:cxn ang="0">
                  <a:pos x="60" y="169"/>
                </a:cxn>
                <a:cxn ang="0">
                  <a:pos x="77" y="158"/>
                </a:cxn>
                <a:cxn ang="0">
                  <a:pos x="94" y="145"/>
                </a:cxn>
                <a:cxn ang="0">
                  <a:pos x="109" y="130"/>
                </a:cxn>
                <a:cxn ang="0">
                  <a:pos x="120" y="114"/>
                </a:cxn>
                <a:cxn ang="0">
                  <a:pos x="127" y="95"/>
                </a:cxn>
                <a:cxn ang="0">
                  <a:pos x="128" y="76"/>
                </a:cxn>
                <a:cxn ang="0">
                  <a:pos x="123" y="55"/>
                </a:cxn>
                <a:cxn ang="0">
                  <a:pos x="113" y="39"/>
                </a:cxn>
                <a:cxn ang="0">
                  <a:pos x="97" y="25"/>
                </a:cxn>
                <a:cxn ang="0">
                  <a:pos x="79" y="15"/>
                </a:cxn>
                <a:cxn ang="0">
                  <a:pos x="57" y="7"/>
                </a:cxn>
                <a:cxn ang="0">
                  <a:pos x="36" y="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14" y="9"/>
                </a:cxn>
                <a:cxn ang="0">
                  <a:pos x="29" y="14"/>
                </a:cxn>
                <a:cxn ang="0">
                  <a:pos x="46" y="19"/>
                </a:cxn>
                <a:cxn ang="0">
                  <a:pos x="61" y="23"/>
                </a:cxn>
                <a:cxn ang="0">
                  <a:pos x="76" y="29"/>
                </a:cxn>
                <a:cxn ang="0">
                  <a:pos x="89" y="37"/>
                </a:cxn>
                <a:cxn ang="0">
                  <a:pos x="100" y="46"/>
                </a:cxn>
                <a:cxn ang="0">
                  <a:pos x="108" y="59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29" name="Freeform 597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/>
              <a:ahLst/>
              <a:cxnLst>
                <a:cxn ang="0">
                  <a:pos x="100" y="70"/>
                </a:cxn>
                <a:cxn ang="0">
                  <a:pos x="53" y="115"/>
                </a:cxn>
                <a:cxn ang="0">
                  <a:pos x="17" y="166"/>
                </a:cxn>
                <a:cxn ang="0">
                  <a:pos x="0" y="226"/>
                </a:cxn>
                <a:cxn ang="0">
                  <a:pos x="3" y="266"/>
                </a:cxn>
                <a:cxn ang="0">
                  <a:pos x="9" y="282"/>
                </a:cxn>
                <a:cxn ang="0">
                  <a:pos x="19" y="297"/>
                </a:cxn>
                <a:cxn ang="0">
                  <a:pos x="32" y="310"/>
                </a:cxn>
                <a:cxn ang="0">
                  <a:pos x="56" y="324"/>
                </a:cxn>
                <a:cxn ang="0">
                  <a:pos x="86" y="338"/>
                </a:cxn>
                <a:cxn ang="0">
                  <a:pos x="119" y="350"/>
                </a:cxn>
                <a:cxn ang="0">
                  <a:pos x="152" y="359"/>
                </a:cxn>
                <a:cxn ang="0">
                  <a:pos x="186" y="366"/>
                </a:cxn>
                <a:cxn ang="0">
                  <a:pos x="220" y="371"/>
                </a:cxn>
                <a:cxn ang="0">
                  <a:pos x="254" y="374"/>
                </a:cxn>
                <a:cxn ang="0">
                  <a:pos x="289" y="376"/>
                </a:cxn>
                <a:cxn ang="0">
                  <a:pos x="311" y="378"/>
                </a:cxn>
                <a:cxn ang="0">
                  <a:pos x="320" y="371"/>
                </a:cxn>
                <a:cxn ang="0">
                  <a:pos x="322" y="360"/>
                </a:cxn>
                <a:cxn ang="0">
                  <a:pos x="315" y="352"/>
                </a:cxn>
                <a:cxn ang="0">
                  <a:pos x="294" y="347"/>
                </a:cxn>
                <a:cxn ang="0">
                  <a:pos x="263" y="341"/>
                </a:cxn>
                <a:cxn ang="0">
                  <a:pos x="232" y="336"/>
                </a:cxn>
                <a:cxn ang="0">
                  <a:pos x="200" y="332"/>
                </a:cxn>
                <a:cxn ang="0">
                  <a:pos x="170" y="326"/>
                </a:cxn>
                <a:cxn ang="0">
                  <a:pos x="139" y="318"/>
                </a:cxn>
                <a:cxn ang="0">
                  <a:pos x="110" y="309"/>
                </a:cxn>
                <a:cxn ang="0">
                  <a:pos x="80" y="297"/>
                </a:cxn>
                <a:cxn ang="0">
                  <a:pos x="55" y="281"/>
                </a:cxn>
                <a:cxn ang="0">
                  <a:pos x="38" y="259"/>
                </a:cxn>
                <a:cxn ang="0">
                  <a:pos x="34" y="232"/>
                </a:cxn>
                <a:cxn ang="0">
                  <a:pos x="38" y="200"/>
                </a:cxn>
                <a:cxn ang="0">
                  <a:pos x="51" y="170"/>
                </a:cxn>
                <a:cxn ang="0">
                  <a:pos x="71" y="137"/>
                </a:cxn>
                <a:cxn ang="0">
                  <a:pos x="94" y="110"/>
                </a:cxn>
                <a:cxn ang="0">
                  <a:pos x="123" y="82"/>
                </a:cxn>
                <a:cxn ang="0">
                  <a:pos x="153" y="57"/>
                </a:cxn>
                <a:cxn ang="0">
                  <a:pos x="195" y="38"/>
                </a:cxn>
                <a:cxn ang="0">
                  <a:pos x="238" y="20"/>
                </a:cxn>
                <a:cxn ang="0">
                  <a:pos x="264" y="7"/>
                </a:cxn>
                <a:cxn ang="0">
                  <a:pos x="256" y="0"/>
                </a:cxn>
                <a:cxn ang="0">
                  <a:pos x="221" y="4"/>
                </a:cxn>
                <a:cxn ang="0">
                  <a:pos x="180" y="18"/>
                </a:cxn>
                <a:cxn ang="0">
                  <a:pos x="141" y="38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30" name="Freeform 598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/>
              <a:ahLst/>
              <a:cxnLst>
                <a:cxn ang="0">
                  <a:pos x="235" y="77"/>
                </a:cxn>
                <a:cxn ang="0">
                  <a:pos x="248" y="91"/>
                </a:cxn>
                <a:cxn ang="0">
                  <a:pos x="256" y="107"/>
                </a:cxn>
                <a:cxn ang="0">
                  <a:pos x="259" y="124"/>
                </a:cxn>
                <a:cxn ang="0">
                  <a:pos x="259" y="142"/>
                </a:cxn>
                <a:cxn ang="0">
                  <a:pos x="257" y="157"/>
                </a:cxn>
                <a:cxn ang="0">
                  <a:pos x="252" y="170"/>
                </a:cxn>
                <a:cxn ang="0">
                  <a:pos x="244" y="183"/>
                </a:cxn>
                <a:cxn ang="0">
                  <a:pos x="236" y="193"/>
                </a:cxn>
                <a:cxn ang="0">
                  <a:pos x="225" y="204"/>
                </a:cxn>
                <a:cxn ang="0">
                  <a:pos x="215" y="214"/>
                </a:cxn>
                <a:cxn ang="0">
                  <a:pos x="204" y="224"/>
                </a:cxn>
                <a:cxn ang="0">
                  <a:pos x="194" y="234"/>
                </a:cxn>
                <a:cxn ang="0">
                  <a:pos x="191" y="238"/>
                </a:cxn>
                <a:cxn ang="0">
                  <a:pos x="191" y="241"/>
                </a:cxn>
                <a:cxn ang="0">
                  <a:pos x="191" y="245"/>
                </a:cxn>
                <a:cxn ang="0">
                  <a:pos x="194" y="248"/>
                </a:cxn>
                <a:cxn ang="0">
                  <a:pos x="197" y="250"/>
                </a:cxn>
                <a:cxn ang="0">
                  <a:pos x="202" y="252"/>
                </a:cxn>
                <a:cxn ang="0">
                  <a:pos x="205" y="250"/>
                </a:cxn>
                <a:cxn ang="0">
                  <a:pos x="209" y="248"/>
                </a:cxn>
                <a:cxn ang="0">
                  <a:pos x="232" y="233"/>
                </a:cxn>
                <a:cxn ang="0">
                  <a:pos x="252" y="214"/>
                </a:cxn>
                <a:cxn ang="0">
                  <a:pos x="268" y="192"/>
                </a:cxn>
                <a:cxn ang="0">
                  <a:pos x="278" y="167"/>
                </a:cxn>
                <a:cxn ang="0">
                  <a:pos x="283" y="141"/>
                </a:cxn>
                <a:cxn ang="0">
                  <a:pos x="280" y="115"/>
                </a:cxn>
                <a:cxn ang="0">
                  <a:pos x="271" y="91"/>
                </a:cxn>
                <a:cxn ang="0">
                  <a:pos x="252" y="69"/>
                </a:cxn>
                <a:cxn ang="0">
                  <a:pos x="238" y="57"/>
                </a:cxn>
                <a:cxn ang="0">
                  <a:pos x="222" y="48"/>
                </a:cxn>
                <a:cxn ang="0">
                  <a:pos x="204" y="39"/>
                </a:cxn>
                <a:cxn ang="0">
                  <a:pos x="184" y="31"/>
                </a:cxn>
                <a:cxn ang="0">
                  <a:pos x="164" y="23"/>
                </a:cxn>
                <a:cxn ang="0">
                  <a:pos x="144" y="17"/>
                </a:cxn>
                <a:cxn ang="0">
                  <a:pos x="123" y="13"/>
                </a:cxn>
                <a:cxn ang="0">
                  <a:pos x="103" y="8"/>
                </a:cxn>
                <a:cxn ang="0">
                  <a:pos x="83" y="5"/>
                </a:cxn>
                <a:cxn ang="0">
                  <a:pos x="66" y="2"/>
                </a:cxn>
                <a:cxn ang="0">
                  <a:pos x="48" y="0"/>
                </a:cxn>
                <a:cxn ang="0">
                  <a:pos x="34" y="0"/>
                </a:cxn>
                <a:cxn ang="0">
                  <a:pos x="21" y="0"/>
                </a:cxn>
                <a:cxn ang="0">
                  <a:pos x="11" y="0"/>
                </a:cxn>
                <a:cxn ang="0">
                  <a:pos x="4" y="2"/>
                </a:cxn>
                <a:cxn ang="0">
                  <a:pos x="0" y="5"/>
                </a:cxn>
                <a:cxn ang="0">
                  <a:pos x="12" y="7"/>
                </a:cxn>
                <a:cxn ang="0">
                  <a:pos x="24" y="8"/>
                </a:cxn>
                <a:cxn ang="0">
                  <a:pos x="38" y="10"/>
                </a:cxn>
                <a:cxn ang="0">
                  <a:pos x="52" y="13"/>
                </a:cxn>
                <a:cxn ang="0">
                  <a:pos x="66" y="16"/>
                </a:cxn>
                <a:cxn ang="0">
                  <a:pos x="82" y="18"/>
                </a:cxn>
                <a:cxn ang="0">
                  <a:pos x="98" y="22"/>
                </a:cxn>
                <a:cxn ang="0">
                  <a:pos x="114" y="25"/>
                </a:cxn>
                <a:cxn ang="0">
                  <a:pos x="129" y="30"/>
                </a:cxn>
                <a:cxn ang="0">
                  <a:pos x="146" y="34"/>
                </a:cxn>
                <a:cxn ang="0">
                  <a:pos x="162" y="39"/>
                </a:cxn>
                <a:cxn ang="0">
                  <a:pos x="177" y="45"/>
                </a:cxn>
                <a:cxn ang="0">
                  <a:pos x="193" y="52"/>
                </a:cxn>
                <a:cxn ang="0">
                  <a:pos x="208" y="60"/>
                </a:cxn>
                <a:cxn ang="0">
                  <a:pos x="222" y="68"/>
                </a:cxn>
                <a:cxn ang="0">
                  <a:pos x="235" y="77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31" name="Freeform 599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0" y="149"/>
                </a:cxn>
                <a:cxn ang="0">
                  <a:pos x="4" y="168"/>
                </a:cxn>
                <a:cxn ang="0">
                  <a:pos x="12" y="185"/>
                </a:cxn>
                <a:cxn ang="0">
                  <a:pos x="24" y="200"/>
                </a:cxn>
                <a:cxn ang="0">
                  <a:pos x="38" y="213"/>
                </a:cxn>
                <a:cxn ang="0">
                  <a:pos x="55" y="224"/>
                </a:cxn>
                <a:cxn ang="0">
                  <a:pos x="73" y="232"/>
                </a:cxn>
                <a:cxn ang="0">
                  <a:pos x="92" y="237"/>
                </a:cxn>
                <a:cxn ang="0">
                  <a:pos x="98" y="238"/>
                </a:cxn>
                <a:cxn ang="0">
                  <a:pos x="104" y="235"/>
                </a:cxn>
                <a:cxn ang="0">
                  <a:pos x="109" y="232"/>
                </a:cxn>
                <a:cxn ang="0">
                  <a:pos x="111" y="227"/>
                </a:cxn>
                <a:cxn ang="0">
                  <a:pos x="111" y="222"/>
                </a:cxn>
                <a:cxn ang="0">
                  <a:pos x="110" y="216"/>
                </a:cxn>
                <a:cxn ang="0">
                  <a:pos x="106" y="211"/>
                </a:cxn>
                <a:cxn ang="0">
                  <a:pos x="100" y="209"/>
                </a:cxn>
                <a:cxn ang="0">
                  <a:pos x="82" y="202"/>
                </a:cxn>
                <a:cxn ang="0">
                  <a:pos x="64" y="193"/>
                </a:cxn>
                <a:cxn ang="0">
                  <a:pos x="50" y="180"/>
                </a:cxn>
                <a:cxn ang="0">
                  <a:pos x="39" y="167"/>
                </a:cxn>
                <a:cxn ang="0">
                  <a:pos x="32" y="149"/>
                </a:cxn>
                <a:cxn ang="0">
                  <a:pos x="29" y="131"/>
                </a:cxn>
                <a:cxn ang="0">
                  <a:pos x="29" y="111"/>
                </a:cxn>
                <a:cxn ang="0">
                  <a:pos x="35" y="91"/>
                </a:cxn>
                <a:cxn ang="0">
                  <a:pos x="42" y="76"/>
                </a:cxn>
                <a:cxn ang="0">
                  <a:pos x="51" y="62"/>
                </a:cxn>
                <a:cxn ang="0">
                  <a:pos x="62" y="49"/>
                </a:cxn>
                <a:cxn ang="0">
                  <a:pos x="73" y="38"/>
                </a:cxn>
                <a:cxn ang="0">
                  <a:pos x="84" y="28"/>
                </a:cxn>
                <a:cxn ang="0">
                  <a:pos x="96" y="18"/>
                </a:cxn>
                <a:cxn ang="0">
                  <a:pos x="106" y="9"/>
                </a:cxn>
                <a:cxn ang="0">
                  <a:pos x="114" y="1"/>
                </a:cxn>
                <a:cxn ang="0">
                  <a:pos x="106" y="0"/>
                </a:cxn>
                <a:cxn ang="0">
                  <a:pos x="93" y="6"/>
                </a:cxn>
                <a:cxn ang="0">
                  <a:pos x="76" y="18"/>
                </a:cxn>
                <a:cxn ang="0">
                  <a:pos x="56" y="36"/>
                </a:cxn>
                <a:cxn ang="0">
                  <a:pos x="37" y="57"/>
                </a:cxn>
                <a:cxn ang="0">
                  <a:pos x="20" y="80"/>
                </a:cxn>
                <a:cxn ang="0">
                  <a:pos x="7" y="106"/>
                </a:cxn>
                <a:cxn ang="0">
                  <a:pos x="0" y="130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32" name="Freeform 600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/>
              <a:ahLst/>
              <a:cxnLst>
                <a:cxn ang="0">
                  <a:pos x="207" y="124"/>
                </a:cxn>
                <a:cxn ang="0">
                  <a:pos x="219" y="143"/>
                </a:cxn>
                <a:cxn ang="0">
                  <a:pos x="225" y="164"/>
                </a:cxn>
                <a:cxn ang="0">
                  <a:pos x="221" y="187"/>
                </a:cxn>
                <a:cxn ang="0">
                  <a:pos x="208" y="209"/>
                </a:cxn>
                <a:cxn ang="0">
                  <a:pos x="188" y="228"/>
                </a:cxn>
                <a:cxn ang="0">
                  <a:pos x="166" y="246"/>
                </a:cxn>
                <a:cxn ang="0">
                  <a:pos x="143" y="264"/>
                </a:cxn>
                <a:cxn ang="0">
                  <a:pos x="129" y="278"/>
                </a:cxn>
                <a:cxn ang="0">
                  <a:pos x="124" y="287"/>
                </a:cxn>
                <a:cxn ang="0">
                  <a:pos x="120" y="296"/>
                </a:cxn>
                <a:cxn ang="0">
                  <a:pos x="121" y="305"/>
                </a:cxn>
                <a:cxn ang="0">
                  <a:pos x="130" y="310"/>
                </a:cxn>
                <a:cxn ang="0">
                  <a:pos x="139" y="309"/>
                </a:cxn>
                <a:cxn ang="0">
                  <a:pos x="154" y="293"/>
                </a:cxn>
                <a:cxn ang="0">
                  <a:pos x="180" y="269"/>
                </a:cxn>
                <a:cxn ang="0">
                  <a:pos x="207" y="246"/>
                </a:cxn>
                <a:cxn ang="0">
                  <a:pos x="231" y="219"/>
                </a:cxn>
                <a:cxn ang="0">
                  <a:pos x="245" y="187"/>
                </a:cxn>
                <a:cxn ang="0">
                  <a:pos x="242" y="153"/>
                </a:cxn>
                <a:cxn ang="0">
                  <a:pos x="227" y="120"/>
                </a:cxn>
                <a:cxn ang="0">
                  <a:pos x="201" y="94"/>
                </a:cxn>
                <a:cxn ang="0">
                  <a:pos x="177" y="74"/>
                </a:cxn>
                <a:cxn ang="0">
                  <a:pos x="152" y="60"/>
                </a:cxn>
                <a:cxn ang="0">
                  <a:pos x="126" y="43"/>
                </a:cxn>
                <a:cxn ang="0">
                  <a:pos x="98" y="28"/>
                </a:cxn>
                <a:cxn ang="0">
                  <a:pos x="72" y="16"/>
                </a:cxn>
                <a:cxn ang="0">
                  <a:pos x="46" y="7"/>
                </a:cxn>
                <a:cxn ang="0">
                  <a:pos x="24" y="1"/>
                </a:cxn>
                <a:cxn ang="0">
                  <a:pos x="7" y="1"/>
                </a:cxn>
                <a:cxn ang="0">
                  <a:pos x="8" y="6"/>
                </a:cxn>
                <a:cxn ang="0">
                  <a:pos x="28" y="14"/>
                </a:cxn>
                <a:cxn ang="0">
                  <a:pos x="51" y="24"/>
                </a:cxn>
                <a:cxn ang="0">
                  <a:pos x="78" y="37"/>
                </a:cxn>
                <a:cxn ang="0">
                  <a:pos x="106" y="51"/>
                </a:cxn>
                <a:cxn ang="0">
                  <a:pos x="134" y="69"/>
                </a:cxn>
                <a:cxn ang="0">
                  <a:pos x="163" y="87"/>
                </a:cxn>
                <a:cxn ang="0">
                  <a:pos x="187" y="10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33" name="Freeform 601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/>
              <a:ahLst/>
              <a:cxnLst>
                <a:cxn ang="0">
                  <a:pos x="31" y="14"/>
                </a:cxn>
                <a:cxn ang="0">
                  <a:pos x="29" y="8"/>
                </a:cxn>
                <a:cxn ang="0">
                  <a:pos x="25" y="3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0" y="17"/>
                </a:cxn>
                <a:cxn ang="0">
                  <a:pos x="5" y="42"/>
                </a:cxn>
                <a:cxn ang="0">
                  <a:pos x="15" y="71"/>
                </a:cxn>
                <a:cxn ang="0">
                  <a:pos x="27" y="100"/>
                </a:cxn>
                <a:cxn ang="0">
                  <a:pos x="41" y="127"/>
                </a:cxn>
                <a:cxn ang="0">
                  <a:pos x="55" y="151"/>
                </a:cxn>
                <a:cxn ang="0">
                  <a:pos x="68" y="171"/>
                </a:cxn>
                <a:cxn ang="0">
                  <a:pos x="77" y="184"/>
                </a:cxn>
                <a:cxn ang="0">
                  <a:pos x="83" y="187"/>
                </a:cxn>
                <a:cxn ang="0">
                  <a:pos x="80" y="174"/>
                </a:cxn>
                <a:cxn ang="0">
                  <a:pos x="75" y="158"/>
                </a:cxn>
                <a:cxn ang="0">
                  <a:pos x="68" y="138"/>
                </a:cxn>
                <a:cxn ang="0">
                  <a:pos x="59" y="113"/>
                </a:cxn>
                <a:cxn ang="0">
                  <a:pos x="51" y="88"/>
                </a:cxn>
                <a:cxn ang="0">
                  <a:pos x="43" y="63"/>
                </a:cxn>
                <a:cxn ang="0">
                  <a:pos x="36" y="38"/>
                </a:cxn>
                <a:cxn ang="0">
                  <a:pos x="31" y="14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34" name="Freeform 602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1" y="6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6" y="1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0" y="24"/>
                </a:cxn>
                <a:cxn ang="0">
                  <a:pos x="4" y="38"/>
                </a:cxn>
                <a:cxn ang="0">
                  <a:pos x="8" y="52"/>
                </a:cxn>
                <a:cxn ang="0">
                  <a:pos x="14" y="65"/>
                </a:cxn>
                <a:cxn ang="0">
                  <a:pos x="21" y="78"/>
                </a:cxn>
                <a:cxn ang="0">
                  <a:pos x="28" y="87"/>
                </a:cxn>
                <a:cxn ang="0">
                  <a:pos x="37" y="93"/>
                </a:cxn>
                <a:cxn ang="0">
                  <a:pos x="42" y="94"/>
                </a:cxn>
                <a:cxn ang="0">
                  <a:pos x="44" y="76"/>
                </a:cxn>
                <a:cxn ang="0">
                  <a:pos x="38" y="54"/>
                </a:cxn>
                <a:cxn ang="0">
                  <a:pos x="31" y="32"/>
                </a:cxn>
                <a:cxn ang="0">
                  <a:pos x="22" y="10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35" name="Freeform 603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/>
              <a:ahLst/>
              <a:cxnLst>
                <a:cxn ang="0">
                  <a:pos x="20" y="7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9" y="4"/>
                </a:cxn>
                <a:cxn ang="0">
                  <a:pos x="15" y="1"/>
                </a:cxn>
                <a:cxn ang="0">
                  <a:pos x="12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1" y="4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1" y="17"/>
                </a:cxn>
                <a:cxn ang="0">
                  <a:pos x="4" y="24"/>
                </a:cxn>
                <a:cxn ang="0">
                  <a:pos x="8" y="32"/>
                </a:cxn>
                <a:cxn ang="0">
                  <a:pos x="14" y="39"/>
                </a:cxn>
                <a:cxn ang="0">
                  <a:pos x="20" y="46"/>
                </a:cxn>
                <a:cxn ang="0">
                  <a:pos x="27" y="50"/>
                </a:cxn>
                <a:cxn ang="0">
                  <a:pos x="33" y="54"/>
                </a:cxn>
                <a:cxn ang="0">
                  <a:pos x="38" y="54"/>
                </a:cxn>
                <a:cxn ang="0">
                  <a:pos x="36" y="42"/>
                </a:cxn>
                <a:cxn ang="0">
                  <a:pos x="32" y="29"/>
                </a:cxn>
                <a:cxn ang="0">
                  <a:pos x="25" y="16"/>
                </a:cxn>
                <a:cxn ang="0">
                  <a:pos x="20" y="7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36" name="Freeform 604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/>
              <a:ahLst/>
              <a:cxnLst>
                <a:cxn ang="0">
                  <a:pos x="41" y="27"/>
                </a:cxn>
                <a:cxn ang="0">
                  <a:pos x="46" y="24"/>
                </a:cxn>
                <a:cxn ang="0">
                  <a:pos x="51" y="21"/>
                </a:cxn>
                <a:cxn ang="0">
                  <a:pos x="52" y="16"/>
                </a:cxn>
                <a:cxn ang="0">
                  <a:pos x="52" y="12"/>
                </a:cxn>
                <a:cxn ang="0">
                  <a:pos x="50" y="6"/>
                </a:cxn>
                <a:cxn ang="0">
                  <a:pos x="46" y="2"/>
                </a:cxn>
                <a:cxn ang="0">
                  <a:pos x="41" y="0"/>
                </a:cxn>
                <a:cxn ang="0">
                  <a:pos x="36" y="0"/>
                </a:cxn>
                <a:cxn ang="0">
                  <a:pos x="33" y="0"/>
                </a:cxn>
                <a:cxn ang="0">
                  <a:pos x="29" y="1"/>
                </a:cxn>
                <a:cxn ang="0">
                  <a:pos x="21" y="4"/>
                </a:cxn>
                <a:cxn ang="0">
                  <a:pos x="13" y="8"/>
                </a:cxn>
                <a:cxn ang="0">
                  <a:pos x="6" y="15"/>
                </a:cxn>
                <a:cxn ang="0">
                  <a:pos x="3" y="22"/>
                </a:cxn>
                <a:cxn ang="0">
                  <a:pos x="0" y="29"/>
                </a:cxn>
                <a:cxn ang="0">
                  <a:pos x="0" y="31"/>
                </a:cxn>
                <a:cxn ang="0">
                  <a:pos x="4" y="33"/>
                </a:cxn>
                <a:cxn ang="0">
                  <a:pos x="9" y="36"/>
                </a:cxn>
                <a:cxn ang="0">
                  <a:pos x="13" y="36"/>
                </a:cxn>
                <a:cxn ang="0">
                  <a:pos x="18" y="36"/>
                </a:cxn>
                <a:cxn ang="0">
                  <a:pos x="24" y="33"/>
                </a:cxn>
                <a:cxn ang="0">
                  <a:pos x="30" y="32"/>
                </a:cxn>
                <a:cxn ang="0">
                  <a:pos x="36" y="30"/>
                </a:cxn>
                <a:cxn ang="0">
                  <a:pos x="41" y="27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37" name="Freeform 605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/>
              <a:ahLst/>
              <a:cxnLst>
                <a:cxn ang="0">
                  <a:pos x="73" y="36"/>
                </a:cxn>
                <a:cxn ang="0">
                  <a:pos x="58" y="46"/>
                </a:cxn>
                <a:cxn ang="0">
                  <a:pos x="46" y="58"/>
                </a:cxn>
                <a:cxn ang="0">
                  <a:pos x="33" y="72"/>
                </a:cxn>
                <a:cxn ang="0">
                  <a:pos x="22" y="85"/>
                </a:cxn>
                <a:cxn ang="0">
                  <a:pos x="14" y="100"/>
                </a:cxn>
                <a:cxn ang="0">
                  <a:pos x="7" y="115"/>
                </a:cxn>
                <a:cxn ang="0">
                  <a:pos x="2" y="130"/>
                </a:cxn>
                <a:cxn ang="0">
                  <a:pos x="0" y="146"/>
                </a:cxn>
                <a:cxn ang="0">
                  <a:pos x="2" y="170"/>
                </a:cxn>
                <a:cxn ang="0">
                  <a:pos x="12" y="190"/>
                </a:cxn>
                <a:cxn ang="0">
                  <a:pos x="26" y="207"/>
                </a:cxn>
                <a:cxn ang="0">
                  <a:pos x="43" y="220"/>
                </a:cxn>
                <a:cxn ang="0">
                  <a:pos x="64" y="229"/>
                </a:cxn>
                <a:cxn ang="0">
                  <a:pos x="88" y="235"/>
                </a:cxn>
                <a:cxn ang="0">
                  <a:pos x="110" y="236"/>
                </a:cxn>
                <a:cxn ang="0">
                  <a:pos x="132" y="232"/>
                </a:cxn>
                <a:cxn ang="0">
                  <a:pos x="137" y="232"/>
                </a:cxn>
                <a:cxn ang="0">
                  <a:pos x="142" y="230"/>
                </a:cxn>
                <a:cxn ang="0">
                  <a:pos x="145" y="226"/>
                </a:cxn>
                <a:cxn ang="0">
                  <a:pos x="146" y="221"/>
                </a:cxn>
                <a:cxn ang="0">
                  <a:pos x="145" y="219"/>
                </a:cxn>
                <a:cxn ang="0">
                  <a:pos x="142" y="219"/>
                </a:cxn>
                <a:cxn ang="0">
                  <a:pos x="137" y="217"/>
                </a:cxn>
                <a:cxn ang="0">
                  <a:pos x="131" y="217"/>
                </a:cxn>
                <a:cxn ang="0">
                  <a:pos x="124" y="217"/>
                </a:cxn>
                <a:cxn ang="0">
                  <a:pos x="118" y="217"/>
                </a:cxn>
                <a:cxn ang="0">
                  <a:pos x="112" y="217"/>
                </a:cxn>
                <a:cxn ang="0">
                  <a:pos x="109" y="217"/>
                </a:cxn>
                <a:cxn ang="0">
                  <a:pos x="97" y="216"/>
                </a:cxn>
                <a:cxn ang="0">
                  <a:pos x="87" y="215"/>
                </a:cxn>
                <a:cxn ang="0">
                  <a:pos x="75" y="214"/>
                </a:cxn>
                <a:cxn ang="0">
                  <a:pos x="63" y="211"/>
                </a:cxn>
                <a:cxn ang="0">
                  <a:pos x="51" y="207"/>
                </a:cxn>
                <a:cxn ang="0">
                  <a:pos x="40" y="199"/>
                </a:cxn>
                <a:cxn ang="0">
                  <a:pos x="29" y="189"/>
                </a:cxn>
                <a:cxn ang="0">
                  <a:pos x="17" y="174"/>
                </a:cxn>
                <a:cxn ang="0">
                  <a:pos x="15" y="157"/>
                </a:cxn>
                <a:cxn ang="0">
                  <a:pos x="16" y="141"/>
                </a:cxn>
                <a:cxn ang="0">
                  <a:pos x="21" y="124"/>
                </a:cxn>
                <a:cxn ang="0">
                  <a:pos x="28" y="109"/>
                </a:cxn>
                <a:cxn ang="0">
                  <a:pos x="39" y="96"/>
                </a:cxn>
                <a:cxn ang="0">
                  <a:pos x="50" y="82"/>
                </a:cxn>
                <a:cxn ang="0">
                  <a:pos x="63" y="70"/>
                </a:cxn>
                <a:cxn ang="0">
                  <a:pos x="78" y="59"/>
                </a:cxn>
                <a:cxn ang="0">
                  <a:pos x="94" y="49"/>
                </a:cxn>
                <a:cxn ang="0">
                  <a:pos x="110" y="39"/>
                </a:cxn>
                <a:cxn ang="0">
                  <a:pos x="126" y="31"/>
                </a:cxn>
                <a:cxn ang="0">
                  <a:pos x="142" y="24"/>
                </a:cxn>
                <a:cxn ang="0">
                  <a:pos x="158" y="19"/>
                </a:cxn>
                <a:cxn ang="0">
                  <a:pos x="172" y="13"/>
                </a:cxn>
                <a:cxn ang="0">
                  <a:pos x="186" y="10"/>
                </a:cxn>
                <a:cxn ang="0">
                  <a:pos x="198" y="7"/>
                </a:cxn>
                <a:cxn ang="0">
                  <a:pos x="190" y="3"/>
                </a:cxn>
                <a:cxn ang="0">
                  <a:pos x="177" y="0"/>
                </a:cxn>
                <a:cxn ang="0">
                  <a:pos x="162" y="3"/>
                </a:cxn>
                <a:cxn ang="0">
                  <a:pos x="144" y="6"/>
                </a:cxn>
                <a:cxn ang="0">
                  <a:pos x="124" y="12"/>
                </a:cxn>
                <a:cxn ang="0">
                  <a:pos x="105" y="19"/>
                </a:cxn>
                <a:cxn ang="0">
                  <a:pos x="88" y="28"/>
                </a:cxn>
                <a:cxn ang="0">
                  <a:pos x="73" y="36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38" name="Freeform 606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/>
              <a:ahLst/>
              <a:cxnLst>
                <a:cxn ang="0">
                  <a:pos x="108" y="61"/>
                </a:cxn>
                <a:cxn ang="0">
                  <a:pos x="111" y="80"/>
                </a:cxn>
                <a:cxn ang="0">
                  <a:pos x="109" y="97"/>
                </a:cxn>
                <a:cxn ang="0">
                  <a:pos x="101" y="110"/>
                </a:cxn>
                <a:cxn ang="0">
                  <a:pos x="89" y="123"/>
                </a:cxn>
                <a:cxn ang="0">
                  <a:pos x="75" y="134"/>
                </a:cxn>
                <a:cxn ang="0">
                  <a:pos x="60" y="145"/>
                </a:cxn>
                <a:cxn ang="0">
                  <a:pos x="43" y="156"/>
                </a:cxn>
                <a:cxn ang="0">
                  <a:pos x="29" y="167"/>
                </a:cxn>
                <a:cxn ang="0">
                  <a:pos x="27" y="170"/>
                </a:cxn>
                <a:cxn ang="0">
                  <a:pos x="26" y="172"/>
                </a:cxn>
                <a:cxn ang="0">
                  <a:pos x="26" y="176"/>
                </a:cxn>
                <a:cxn ang="0">
                  <a:pos x="28" y="179"/>
                </a:cxn>
                <a:cxn ang="0">
                  <a:pos x="30" y="182"/>
                </a:cxn>
                <a:cxn ang="0">
                  <a:pos x="34" y="183"/>
                </a:cxn>
                <a:cxn ang="0">
                  <a:pos x="37" y="183"/>
                </a:cxn>
                <a:cxn ang="0">
                  <a:pos x="41" y="182"/>
                </a:cxn>
                <a:cxn ang="0">
                  <a:pos x="58" y="171"/>
                </a:cxn>
                <a:cxn ang="0">
                  <a:pos x="76" y="160"/>
                </a:cxn>
                <a:cxn ang="0">
                  <a:pos x="92" y="147"/>
                </a:cxn>
                <a:cxn ang="0">
                  <a:pos x="108" y="132"/>
                </a:cxn>
                <a:cxn ang="0">
                  <a:pos x="118" y="116"/>
                </a:cxn>
                <a:cxn ang="0">
                  <a:pos x="125" y="98"/>
                </a:cxn>
                <a:cxn ang="0">
                  <a:pos x="128" y="78"/>
                </a:cxn>
                <a:cxn ang="0">
                  <a:pos x="123" y="58"/>
                </a:cxn>
                <a:cxn ang="0">
                  <a:pos x="112" y="41"/>
                </a:cxn>
                <a:cxn ang="0">
                  <a:pos x="98" y="28"/>
                </a:cxn>
                <a:cxn ang="0">
                  <a:pos x="80" y="16"/>
                </a:cxn>
                <a:cxn ang="0">
                  <a:pos x="61" y="8"/>
                </a:cxn>
                <a:cxn ang="0">
                  <a:pos x="41" y="2"/>
                </a:cxn>
                <a:cxn ang="0">
                  <a:pos x="23" y="0"/>
                </a:cxn>
                <a:cxn ang="0">
                  <a:pos x="9" y="1"/>
                </a:cxn>
                <a:cxn ang="0">
                  <a:pos x="0" y="6"/>
                </a:cxn>
                <a:cxn ang="0">
                  <a:pos x="16" y="10"/>
                </a:cxn>
                <a:cxn ang="0">
                  <a:pos x="33" y="14"/>
                </a:cxn>
                <a:cxn ang="0">
                  <a:pos x="48" y="17"/>
                </a:cxn>
                <a:cxn ang="0">
                  <a:pos x="63" y="22"/>
                </a:cxn>
                <a:cxn ang="0">
                  <a:pos x="77" y="28"/>
                </a:cxn>
                <a:cxn ang="0">
                  <a:pos x="90" y="36"/>
                </a:cxn>
                <a:cxn ang="0">
                  <a:pos x="101" y="46"/>
                </a:cxn>
                <a:cxn ang="0">
                  <a:pos x="108" y="6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39" name="Freeform 607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/>
              <a:ahLst/>
              <a:cxnLst>
                <a:cxn ang="0">
                  <a:pos x="101" y="70"/>
                </a:cxn>
                <a:cxn ang="0">
                  <a:pos x="54" y="115"/>
                </a:cxn>
                <a:cxn ang="0">
                  <a:pos x="18" y="167"/>
                </a:cxn>
                <a:cxn ang="0">
                  <a:pos x="0" y="227"/>
                </a:cxn>
                <a:cxn ang="0">
                  <a:pos x="4" y="267"/>
                </a:cxn>
                <a:cxn ang="0">
                  <a:pos x="11" y="283"/>
                </a:cxn>
                <a:cxn ang="0">
                  <a:pos x="21" y="298"/>
                </a:cxn>
                <a:cxn ang="0">
                  <a:pos x="34" y="311"/>
                </a:cxn>
                <a:cxn ang="0">
                  <a:pos x="57" y="325"/>
                </a:cxn>
                <a:cxn ang="0">
                  <a:pos x="87" y="340"/>
                </a:cxn>
                <a:cxn ang="0">
                  <a:pos x="120" y="351"/>
                </a:cxn>
                <a:cxn ang="0">
                  <a:pos x="153" y="360"/>
                </a:cxn>
                <a:cxn ang="0">
                  <a:pos x="187" y="367"/>
                </a:cxn>
                <a:cxn ang="0">
                  <a:pos x="221" y="372"/>
                </a:cxn>
                <a:cxn ang="0">
                  <a:pos x="256" y="375"/>
                </a:cxn>
                <a:cxn ang="0">
                  <a:pos x="290" y="378"/>
                </a:cxn>
                <a:cxn ang="0">
                  <a:pos x="312" y="379"/>
                </a:cxn>
                <a:cxn ang="0">
                  <a:pos x="320" y="372"/>
                </a:cxn>
                <a:cxn ang="0">
                  <a:pos x="323" y="360"/>
                </a:cxn>
                <a:cxn ang="0">
                  <a:pos x="316" y="352"/>
                </a:cxn>
                <a:cxn ang="0">
                  <a:pos x="295" y="351"/>
                </a:cxn>
                <a:cxn ang="0">
                  <a:pos x="263" y="350"/>
                </a:cxn>
                <a:cxn ang="0">
                  <a:pos x="231" y="348"/>
                </a:cxn>
                <a:cxn ang="0">
                  <a:pos x="200" y="343"/>
                </a:cxn>
                <a:cxn ang="0">
                  <a:pos x="168" y="337"/>
                </a:cxn>
                <a:cxn ang="0">
                  <a:pos x="136" y="329"/>
                </a:cxn>
                <a:cxn ang="0">
                  <a:pos x="106" y="320"/>
                </a:cxn>
                <a:cxn ang="0">
                  <a:pos x="76" y="306"/>
                </a:cxn>
                <a:cxn ang="0">
                  <a:pos x="51" y="291"/>
                </a:cxn>
                <a:cxn ang="0">
                  <a:pos x="35" y="269"/>
                </a:cxn>
                <a:cxn ang="0">
                  <a:pos x="31" y="239"/>
                </a:cxn>
                <a:cxn ang="0">
                  <a:pos x="38" y="197"/>
                </a:cxn>
                <a:cxn ang="0">
                  <a:pos x="51" y="165"/>
                </a:cxn>
                <a:cxn ang="0">
                  <a:pos x="68" y="136"/>
                </a:cxn>
                <a:cxn ang="0">
                  <a:pos x="89" y="111"/>
                </a:cxn>
                <a:cxn ang="0">
                  <a:pos x="114" y="88"/>
                </a:cxn>
                <a:cxn ang="0">
                  <a:pos x="144" y="64"/>
                </a:cxn>
                <a:cxn ang="0">
                  <a:pos x="181" y="41"/>
                </a:cxn>
                <a:cxn ang="0">
                  <a:pos x="219" y="22"/>
                </a:cxn>
                <a:cxn ang="0">
                  <a:pos x="253" y="7"/>
                </a:cxn>
                <a:cxn ang="0">
                  <a:pos x="255" y="0"/>
                </a:cxn>
                <a:cxn ang="0">
                  <a:pos x="221" y="5"/>
                </a:cxn>
                <a:cxn ang="0">
                  <a:pos x="181" y="19"/>
                </a:cxn>
                <a:cxn ang="0">
                  <a:pos x="142" y="39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40" name="Freeform 608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/>
              <a:ahLst/>
              <a:cxnLst>
                <a:cxn ang="0">
                  <a:pos x="235" y="78"/>
                </a:cxn>
                <a:cxn ang="0">
                  <a:pos x="248" y="92"/>
                </a:cxn>
                <a:cxn ang="0">
                  <a:pos x="255" y="108"/>
                </a:cxn>
                <a:cxn ang="0">
                  <a:pos x="259" y="125"/>
                </a:cxn>
                <a:cxn ang="0">
                  <a:pos x="259" y="144"/>
                </a:cxn>
                <a:cxn ang="0">
                  <a:pos x="257" y="159"/>
                </a:cxn>
                <a:cxn ang="0">
                  <a:pos x="252" y="171"/>
                </a:cxn>
                <a:cxn ang="0">
                  <a:pos x="244" y="184"/>
                </a:cxn>
                <a:cxn ang="0">
                  <a:pos x="236" y="194"/>
                </a:cxn>
                <a:cxn ang="0">
                  <a:pos x="225" y="206"/>
                </a:cxn>
                <a:cxn ang="0">
                  <a:pos x="215" y="215"/>
                </a:cxn>
                <a:cxn ang="0">
                  <a:pos x="204" y="225"/>
                </a:cxn>
                <a:cxn ang="0">
                  <a:pos x="194" y="236"/>
                </a:cxn>
                <a:cxn ang="0">
                  <a:pos x="191" y="239"/>
                </a:cxn>
                <a:cxn ang="0">
                  <a:pos x="190" y="242"/>
                </a:cxn>
                <a:cxn ang="0">
                  <a:pos x="191" y="246"/>
                </a:cxn>
                <a:cxn ang="0">
                  <a:pos x="194" y="249"/>
                </a:cxn>
                <a:cxn ang="0">
                  <a:pos x="197" y="252"/>
                </a:cxn>
                <a:cxn ang="0">
                  <a:pos x="201" y="253"/>
                </a:cxn>
                <a:cxn ang="0">
                  <a:pos x="205" y="252"/>
                </a:cxn>
                <a:cxn ang="0">
                  <a:pos x="209" y="249"/>
                </a:cxn>
                <a:cxn ang="0">
                  <a:pos x="232" y="234"/>
                </a:cxn>
                <a:cxn ang="0">
                  <a:pos x="251" y="215"/>
                </a:cxn>
                <a:cxn ang="0">
                  <a:pos x="267" y="192"/>
                </a:cxn>
                <a:cxn ang="0">
                  <a:pos x="278" y="168"/>
                </a:cxn>
                <a:cxn ang="0">
                  <a:pos x="282" y="141"/>
                </a:cxn>
                <a:cxn ang="0">
                  <a:pos x="279" y="116"/>
                </a:cxn>
                <a:cxn ang="0">
                  <a:pos x="270" y="92"/>
                </a:cxn>
                <a:cxn ang="0">
                  <a:pos x="251" y="70"/>
                </a:cxn>
                <a:cxn ang="0">
                  <a:pos x="237" y="59"/>
                </a:cxn>
                <a:cxn ang="0">
                  <a:pos x="221" y="48"/>
                </a:cxn>
                <a:cxn ang="0">
                  <a:pos x="202" y="39"/>
                </a:cxn>
                <a:cxn ang="0">
                  <a:pos x="183" y="31"/>
                </a:cxn>
                <a:cxn ang="0">
                  <a:pos x="163" y="24"/>
                </a:cxn>
                <a:cxn ang="0">
                  <a:pos x="142" y="18"/>
                </a:cxn>
                <a:cxn ang="0">
                  <a:pos x="122" y="13"/>
                </a:cxn>
                <a:cxn ang="0">
                  <a:pos x="101" y="8"/>
                </a:cxn>
                <a:cxn ang="0">
                  <a:pos x="82" y="5"/>
                </a:cxn>
                <a:cxn ang="0">
                  <a:pos x="63" y="2"/>
                </a:cxn>
                <a:cxn ang="0">
                  <a:pos x="47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0" y="1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12" y="8"/>
                </a:cxn>
                <a:cxn ang="0">
                  <a:pos x="25" y="9"/>
                </a:cxn>
                <a:cxn ang="0">
                  <a:pos x="38" y="12"/>
                </a:cxn>
                <a:cxn ang="0">
                  <a:pos x="52" y="14"/>
                </a:cxn>
                <a:cxn ang="0">
                  <a:pos x="67" y="16"/>
                </a:cxn>
                <a:cxn ang="0">
                  <a:pos x="82" y="18"/>
                </a:cxn>
                <a:cxn ang="0">
                  <a:pos x="97" y="22"/>
                </a:cxn>
                <a:cxn ang="0">
                  <a:pos x="114" y="25"/>
                </a:cxn>
                <a:cxn ang="0">
                  <a:pos x="129" y="30"/>
                </a:cxn>
                <a:cxn ang="0">
                  <a:pos x="146" y="35"/>
                </a:cxn>
                <a:cxn ang="0">
                  <a:pos x="162" y="40"/>
                </a:cxn>
                <a:cxn ang="0">
                  <a:pos x="177" y="46"/>
                </a:cxn>
                <a:cxn ang="0">
                  <a:pos x="192" y="53"/>
                </a:cxn>
                <a:cxn ang="0">
                  <a:pos x="208" y="60"/>
                </a:cxn>
                <a:cxn ang="0">
                  <a:pos x="222" y="69"/>
                </a:cxn>
                <a:cxn ang="0">
                  <a:pos x="235" y="78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41" name="Freeform 609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0" y="148"/>
                </a:cxn>
                <a:cxn ang="0">
                  <a:pos x="5" y="166"/>
                </a:cxn>
                <a:cxn ang="0">
                  <a:pos x="13" y="184"/>
                </a:cxn>
                <a:cxn ang="0">
                  <a:pos x="24" y="198"/>
                </a:cxn>
                <a:cxn ang="0">
                  <a:pos x="39" y="211"/>
                </a:cxn>
                <a:cxn ang="0">
                  <a:pos x="55" y="223"/>
                </a:cxn>
                <a:cxn ang="0">
                  <a:pos x="74" y="231"/>
                </a:cxn>
                <a:cxn ang="0">
                  <a:pos x="92" y="235"/>
                </a:cxn>
                <a:cxn ang="0">
                  <a:pos x="98" y="236"/>
                </a:cxn>
                <a:cxn ang="0">
                  <a:pos x="104" y="234"/>
                </a:cxn>
                <a:cxn ang="0">
                  <a:pos x="109" y="231"/>
                </a:cxn>
                <a:cxn ang="0">
                  <a:pos x="111" y="226"/>
                </a:cxn>
                <a:cxn ang="0">
                  <a:pos x="111" y="220"/>
                </a:cxn>
                <a:cxn ang="0">
                  <a:pos x="110" y="215"/>
                </a:cxn>
                <a:cxn ang="0">
                  <a:pos x="107" y="210"/>
                </a:cxn>
                <a:cxn ang="0">
                  <a:pos x="101" y="208"/>
                </a:cxn>
                <a:cxn ang="0">
                  <a:pos x="82" y="201"/>
                </a:cxn>
                <a:cxn ang="0">
                  <a:pos x="64" y="192"/>
                </a:cxn>
                <a:cxn ang="0">
                  <a:pos x="50" y="179"/>
                </a:cxn>
                <a:cxn ang="0">
                  <a:pos x="40" y="165"/>
                </a:cxn>
                <a:cxn ang="0">
                  <a:pos x="33" y="148"/>
                </a:cxn>
                <a:cxn ang="0">
                  <a:pos x="29" y="130"/>
                </a:cxn>
                <a:cxn ang="0">
                  <a:pos x="29" y="110"/>
                </a:cxn>
                <a:cxn ang="0">
                  <a:pos x="35" y="89"/>
                </a:cxn>
                <a:cxn ang="0">
                  <a:pos x="43" y="74"/>
                </a:cxn>
                <a:cxn ang="0">
                  <a:pos x="56" y="60"/>
                </a:cxn>
                <a:cxn ang="0">
                  <a:pos x="70" y="46"/>
                </a:cxn>
                <a:cxn ang="0">
                  <a:pos x="85" y="33"/>
                </a:cxn>
                <a:cxn ang="0">
                  <a:pos x="98" y="23"/>
                </a:cxn>
                <a:cxn ang="0">
                  <a:pos x="109" y="12"/>
                </a:cxn>
                <a:cxn ang="0">
                  <a:pos x="115" y="6"/>
                </a:cxn>
                <a:cxn ang="0">
                  <a:pos x="115" y="0"/>
                </a:cxn>
                <a:cxn ang="0">
                  <a:pos x="102" y="4"/>
                </a:cxn>
                <a:cxn ang="0">
                  <a:pos x="85" y="12"/>
                </a:cxn>
                <a:cxn ang="0">
                  <a:pos x="68" y="26"/>
                </a:cxn>
                <a:cxn ang="0">
                  <a:pos x="49" y="42"/>
                </a:cxn>
                <a:cxn ang="0">
                  <a:pos x="32" y="61"/>
                </a:cxn>
                <a:cxn ang="0">
                  <a:pos x="17" y="82"/>
                </a:cxn>
                <a:cxn ang="0">
                  <a:pos x="6" y="105"/>
                </a:cxn>
                <a:cxn ang="0">
                  <a:pos x="0" y="128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42" name="Freeform 610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/>
              <a:ahLst/>
              <a:cxnLst>
                <a:cxn ang="0">
                  <a:pos x="208" y="124"/>
                </a:cxn>
                <a:cxn ang="0">
                  <a:pos x="220" y="144"/>
                </a:cxn>
                <a:cxn ang="0">
                  <a:pos x="226" y="164"/>
                </a:cxn>
                <a:cxn ang="0">
                  <a:pos x="222" y="187"/>
                </a:cxn>
                <a:cxn ang="0">
                  <a:pos x="208" y="209"/>
                </a:cxn>
                <a:cxn ang="0">
                  <a:pos x="188" y="229"/>
                </a:cxn>
                <a:cxn ang="0">
                  <a:pos x="166" y="246"/>
                </a:cxn>
                <a:cxn ang="0">
                  <a:pos x="142" y="264"/>
                </a:cxn>
                <a:cxn ang="0">
                  <a:pos x="128" y="278"/>
                </a:cxn>
                <a:cxn ang="0">
                  <a:pos x="124" y="287"/>
                </a:cxn>
                <a:cxn ang="0">
                  <a:pos x="120" y="296"/>
                </a:cxn>
                <a:cxn ang="0">
                  <a:pos x="122" y="306"/>
                </a:cxn>
                <a:cxn ang="0">
                  <a:pos x="131" y="310"/>
                </a:cxn>
                <a:cxn ang="0">
                  <a:pos x="139" y="309"/>
                </a:cxn>
                <a:cxn ang="0">
                  <a:pos x="154" y="292"/>
                </a:cxn>
                <a:cxn ang="0">
                  <a:pos x="180" y="269"/>
                </a:cxn>
                <a:cxn ang="0">
                  <a:pos x="207" y="246"/>
                </a:cxn>
                <a:cxn ang="0">
                  <a:pos x="230" y="219"/>
                </a:cxn>
                <a:cxn ang="0">
                  <a:pos x="244" y="186"/>
                </a:cxn>
                <a:cxn ang="0">
                  <a:pos x="243" y="152"/>
                </a:cxn>
                <a:cxn ang="0">
                  <a:pos x="228" y="119"/>
                </a:cxn>
                <a:cxn ang="0">
                  <a:pos x="203" y="93"/>
                </a:cxn>
                <a:cxn ang="0">
                  <a:pos x="176" y="76"/>
                </a:cxn>
                <a:cxn ang="0">
                  <a:pos x="151" y="61"/>
                </a:cxn>
                <a:cxn ang="0">
                  <a:pos x="122" y="46"/>
                </a:cxn>
                <a:cxn ang="0">
                  <a:pos x="93" y="31"/>
                </a:cxn>
                <a:cxn ang="0">
                  <a:pos x="66" y="18"/>
                </a:cxn>
                <a:cxn ang="0">
                  <a:pos x="40" y="8"/>
                </a:cxn>
                <a:cxn ang="0">
                  <a:pos x="20" y="1"/>
                </a:cxn>
                <a:cxn ang="0">
                  <a:pos x="5" y="0"/>
                </a:cxn>
                <a:cxn ang="0">
                  <a:pos x="11" y="8"/>
                </a:cxn>
                <a:cxn ang="0">
                  <a:pos x="36" y="20"/>
                </a:cxn>
                <a:cxn ang="0">
                  <a:pos x="60" y="31"/>
                </a:cxn>
                <a:cxn ang="0">
                  <a:pos x="86" y="44"/>
                </a:cxn>
                <a:cxn ang="0">
                  <a:pos x="113" y="57"/>
                </a:cxn>
                <a:cxn ang="0">
                  <a:pos x="139" y="71"/>
                </a:cxn>
                <a:cxn ang="0">
                  <a:pos x="165" y="88"/>
                </a:cxn>
                <a:cxn ang="0">
                  <a:pos x="188" y="106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43" name="Freeform 611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/>
              <a:ahLst/>
              <a:cxnLst>
                <a:cxn ang="0">
                  <a:pos x="0" y="175"/>
                </a:cxn>
                <a:cxn ang="0">
                  <a:pos x="0" y="144"/>
                </a:cxn>
                <a:cxn ang="0">
                  <a:pos x="11" y="144"/>
                </a:cxn>
                <a:cxn ang="0">
                  <a:pos x="11" y="118"/>
                </a:cxn>
                <a:cxn ang="0">
                  <a:pos x="23" y="114"/>
                </a:cxn>
                <a:cxn ang="0">
                  <a:pos x="20" y="88"/>
                </a:cxn>
                <a:cxn ang="0">
                  <a:pos x="30" y="84"/>
                </a:cxn>
                <a:cxn ang="0">
                  <a:pos x="30" y="58"/>
                </a:cxn>
                <a:cxn ang="0">
                  <a:pos x="39" y="54"/>
                </a:cxn>
                <a:cxn ang="0">
                  <a:pos x="39" y="28"/>
                </a:cxn>
                <a:cxn ang="0">
                  <a:pos x="48" y="28"/>
                </a:cxn>
                <a:cxn ang="0">
                  <a:pos x="56" y="0"/>
                </a:cxn>
                <a:cxn ang="0">
                  <a:pos x="80" y="0"/>
                </a:cxn>
                <a:cxn ang="0">
                  <a:pos x="81" y="25"/>
                </a:cxn>
                <a:cxn ang="0">
                  <a:pos x="92" y="24"/>
                </a:cxn>
                <a:cxn ang="0">
                  <a:pos x="93" y="49"/>
                </a:cxn>
                <a:cxn ang="0">
                  <a:pos x="102" y="54"/>
                </a:cxn>
                <a:cxn ang="0">
                  <a:pos x="99" y="81"/>
                </a:cxn>
                <a:cxn ang="0">
                  <a:pos x="114" y="82"/>
                </a:cxn>
                <a:cxn ang="0">
                  <a:pos x="107" y="81"/>
                </a:cxn>
                <a:cxn ang="0">
                  <a:pos x="108" y="114"/>
                </a:cxn>
                <a:cxn ang="0">
                  <a:pos x="117" y="117"/>
                </a:cxn>
                <a:cxn ang="0">
                  <a:pos x="122" y="142"/>
                </a:cxn>
                <a:cxn ang="0">
                  <a:pos x="125" y="175"/>
                </a:cxn>
                <a:cxn ang="0">
                  <a:pos x="0" y="175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044" name="Group 613"/>
          <p:cNvGrpSpPr>
            <a:grpSpLocks/>
          </p:cNvGrpSpPr>
          <p:nvPr/>
        </p:nvGrpSpPr>
        <p:grpSpPr bwMode="auto">
          <a:xfrm>
            <a:off x="5214938" y="1423988"/>
            <a:ext cx="814387" cy="854075"/>
            <a:chOff x="4180" y="744"/>
            <a:chExt cx="513" cy="538"/>
          </a:xfrm>
        </p:grpSpPr>
        <p:sp>
          <p:nvSpPr>
            <p:cNvPr id="70246" name="Rectangle 61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47" name="Rectangle 61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48" name="Rectangle 61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49" name="Text Box 61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application</a:t>
              </a:r>
            </a:p>
            <a:p>
              <a:r>
                <a:rPr lang="en-US" sz="1000">
                  <a:solidFill>
                    <a:schemeClr val="bg1"/>
                  </a:solidFill>
                </a:rPr>
                <a:t>transport</a:t>
              </a:r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250" name="Line 61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1" name="Line 61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2" name="Line 62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053" name="Group 245"/>
          <p:cNvGrpSpPr>
            <a:grpSpLocks/>
          </p:cNvGrpSpPr>
          <p:nvPr/>
        </p:nvGrpSpPr>
        <p:grpSpPr bwMode="auto">
          <a:xfrm>
            <a:off x="5961063" y="1987550"/>
            <a:ext cx="814387" cy="701675"/>
            <a:chOff x="2923" y="3345"/>
            <a:chExt cx="513" cy="442"/>
          </a:xfrm>
        </p:grpSpPr>
        <p:sp>
          <p:nvSpPr>
            <p:cNvPr id="69878" name="Rectangle 24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79" name="Rectangle 24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80" name="Text Box 24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9881" name="Line 24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82" name="Line 25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057" name="Group 637"/>
          <p:cNvGrpSpPr>
            <a:grpSpLocks/>
          </p:cNvGrpSpPr>
          <p:nvPr/>
        </p:nvGrpSpPr>
        <p:grpSpPr bwMode="auto">
          <a:xfrm>
            <a:off x="7132638" y="4359275"/>
            <a:ext cx="814387" cy="701675"/>
            <a:chOff x="2923" y="3345"/>
            <a:chExt cx="513" cy="442"/>
          </a:xfrm>
        </p:grpSpPr>
        <p:sp>
          <p:nvSpPr>
            <p:cNvPr id="70270" name="Rectangle 63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71" name="Rectangle 63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72" name="Text Box 64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273" name="Line 64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74" name="Line 64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072" name="Group 643"/>
          <p:cNvGrpSpPr>
            <a:grpSpLocks/>
          </p:cNvGrpSpPr>
          <p:nvPr/>
        </p:nvGrpSpPr>
        <p:grpSpPr bwMode="auto">
          <a:xfrm>
            <a:off x="6400800" y="4011613"/>
            <a:ext cx="814388" cy="701675"/>
            <a:chOff x="2923" y="3345"/>
            <a:chExt cx="513" cy="442"/>
          </a:xfrm>
        </p:grpSpPr>
        <p:sp>
          <p:nvSpPr>
            <p:cNvPr id="70276" name="Rectangle 64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77" name="Rectangle 64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78" name="Text Box 64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279" name="Line 64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80" name="Line 64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078" name="Group 649"/>
          <p:cNvGrpSpPr>
            <a:grpSpLocks/>
          </p:cNvGrpSpPr>
          <p:nvPr/>
        </p:nvGrpSpPr>
        <p:grpSpPr bwMode="auto">
          <a:xfrm>
            <a:off x="6942138" y="3538538"/>
            <a:ext cx="814387" cy="701675"/>
            <a:chOff x="2923" y="3345"/>
            <a:chExt cx="513" cy="442"/>
          </a:xfrm>
        </p:grpSpPr>
        <p:sp>
          <p:nvSpPr>
            <p:cNvPr id="70282" name="Rectangle 65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83" name="Rectangle 65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84" name="Text Box 65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285" name="Line 65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86" name="Line 65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082" name="Group 655"/>
          <p:cNvGrpSpPr>
            <a:grpSpLocks/>
          </p:cNvGrpSpPr>
          <p:nvPr/>
        </p:nvGrpSpPr>
        <p:grpSpPr bwMode="auto">
          <a:xfrm>
            <a:off x="6494463" y="3176588"/>
            <a:ext cx="814387" cy="701675"/>
            <a:chOff x="2923" y="3345"/>
            <a:chExt cx="513" cy="442"/>
          </a:xfrm>
        </p:grpSpPr>
        <p:sp>
          <p:nvSpPr>
            <p:cNvPr id="70288" name="Rectangle 65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89" name="Rectangle 65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90" name="Text Box 65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291" name="Line 65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92" name="Line 66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086" name="Group 661"/>
          <p:cNvGrpSpPr>
            <a:grpSpLocks/>
          </p:cNvGrpSpPr>
          <p:nvPr/>
        </p:nvGrpSpPr>
        <p:grpSpPr bwMode="auto">
          <a:xfrm>
            <a:off x="6775450" y="2228850"/>
            <a:ext cx="814388" cy="701675"/>
            <a:chOff x="2923" y="3345"/>
            <a:chExt cx="513" cy="442"/>
          </a:xfrm>
        </p:grpSpPr>
        <p:sp>
          <p:nvSpPr>
            <p:cNvPr id="70294" name="Rectangle 66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95" name="Rectangle 66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96" name="Text Box 66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297" name="Line 66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98" name="Line 66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092" name="Group 623"/>
          <p:cNvGrpSpPr>
            <a:grpSpLocks/>
          </p:cNvGrpSpPr>
          <p:nvPr/>
        </p:nvGrpSpPr>
        <p:grpSpPr bwMode="auto">
          <a:xfrm>
            <a:off x="7972425" y="4392613"/>
            <a:ext cx="814388" cy="854075"/>
            <a:chOff x="4180" y="744"/>
            <a:chExt cx="513" cy="538"/>
          </a:xfrm>
        </p:grpSpPr>
        <p:sp>
          <p:nvSpPr>
            <p:cNvPr id="70256" name="Rectangle 62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7" name="Rectangle 62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8" name="Rectangle 62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9" name="Text Box 62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application</a:t>
              </a:r>
            </a:p>
            <a:p>
              <a:r>
                <a:rPr lang="en-US" sz="1000">
                  <a:solidFill>
                    <a:schemeClr val="bg1"/>
                  </a:solidFill>
                </a:rPr>
                <a:t>transport</a:t>
              </a:r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260" name="Line 62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61" name="Line 62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62" name="Line 63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096" name="Group 632"/>
          <p:cNvGrpSpPr>
            <a:grpSpLocks/>
          </p:cNvGrpSpPr>
          <p:nvPr/>
        </p:nvGrpSpPr>
        <p:grpSpPr bwMode="auto">
          <a:xfrm rot="2937887">
            <a:off x="5241925" y="2987675"/>
            <a:ext cx="3781425" cy="434975"/>
            <a:chOff x="2937" y="3579"/>
            <a:chExt cx="2382" cy="274"/>
          </a:xfrm>
        </p:grpSpPr>
        <p:sp>
          <p:nvSpPr>
            <p:cNvPr id="70265" name="Rectangle 633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66" name="Text Box 634"/>
            <p:cNvSpPr txBox="1">
              <a:spLocks noChangeArrowheads="1"/>
            </p:cNvSpPr>
            <p:nvPr/>
          </p:nvSpPr>
          <p:spPr bwMode="auto">
            <a:xfrm>
              <a:off x="3343" y="3617"/>
              <a:ext cx="16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logical end-end transport</a:t>
              </a:r>
              <a:endParaRPr lang="en-US"/>
            </a:p>
          </p:txBody>
        </p:sp>
        <p:sp>
          <p:nvSpPr>
            <p:cNvPr id="70267" name="Freeform 635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/>
              <a:ahLst/>
              <a:cxnLst>
                <a:cxn ang="0">
                  <a:pos x="282" y="0"/>
                </a:cxn>
                <a:cxn ang="0">
                  <a:pos x="282" y="264"/>
                </a:cxn>
                <a:cxn ang="0">
                  <a:pos x="0" y="129"/>
                </a:cxn>
                <a:cxn ang="0">
                  <a:pos x="282" y="0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68" name="Freeform 636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/>
              <a:ahLst/>
              <a:cxnLst>
                <a:cxn ang="0">
                  <a:pos x="282" y="0"/>
                </a:cxn>
                <a:cxn ang="0">
                  <a:pos x="282" y="264"/>
                </a:cxn>
                <a:cxn ang="0">
                  <a:pos x="0" y="129"/>
                </a:cxn>
                <a:cxn ang="0">
                  <a:pos x="282" y="0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42925" y="133350"/>
            <a:ext cx="7772400" cy="1143000"/>
          </a:xfrm>
        </p:spPr>
        <p:txBody>
          <a:bodyPr/>
          <a:lstStyle/>
          <a:p>
            <a:r>
              <a:rPr lang="en-US" sz="3600"/>
              <a:t>TCP Round Trip Time and Timeout</a:t>
            </a:r>
            <a:endParaRPr lang="en-US"/>
          </a:p>
        </p:txBody>
      </p:sp>
      <p:sp>
        <p:nvSpPr>
          <p:cNvPr id="250883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381125"/>
            <a:ext cx="338137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Q:</a:t>
            </a:r>
            <a:r>
              <a:rPr lang="en-US" sz="2400" dirty="0"/>
              <a:t> how to set TCP timeout value?</a:t>
            </a:r>
          </a:p>
          <a:p>
            <a:r>
              <a:rPr lang="en-US" sz="2000" dirty="0"/>
              <a:t>Longer than RTT</a:t>
            </a:r>
          </a:p>
          <a:p>
            <a:pPr lvl="1"/>
            <a:r>
              <a:rPr lang="en-US" sz="1800" dirty="0"/>
              <a:t>but RTT varies</a:t>
            </a:r>
          </a:p>
          <a:p>
            <a:r>
              <a:rPr lang="en-US" sz="2000" dirty="0"/>
              <a:t>Too short? premature timeout</a:t>
            </a:r>
          </a:p>
          <a:p>
            <a:pPr lvl="1"/>
            <a:r>
              <a:rPr lang="en-US" sz="2000" dirty="0"/>
              <a:t>unnecessary retransmissions</a:t>
            </a:r>
          </a:p>
          <a:p>
            <a:r>
              <a:rPr lang="en-US" sz="2000" dirty="0"/>
              <a:t>Too long? slow reaction to segment loss</a:t>
            </a:r>
          </a:p>
        </p:txBody>
      </p:sp>
      <p:sp>
        <p:nvSpPr>
          <p:cNvPr id="250884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200525" y="1352550"/>
            <a:ext cx="45053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Q:</a:t>
            </a:r>
            <a:r>
              <a:rPr lang="en-US" sz="2400" dirty="0"/>
              <a:t> how to estimate RTT?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42925" y="133350"/>
            <a:ext cx="7772400" cy="1143000"/>
          </a:xfrm>
        </p:spPr>
        <p:txBody>
          <a:bodyPr/>
          <a:lstStyle/>
          <a:p>
            <a:r>
              <a:rPr lang="en-US" sz="3600"/>
              <a:t>TCP Round Trip Time and Timeout</a:t>
            </a:r>
            <a:endParaRPr lang="en-US"/>
          </a:p>
        </p:txBody>
      </p:sp>
      <p:sp>
        <p:nvSpPr>
          <p:cNvPr id="250883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381125"/>
            <a:ext cx="338137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Q:</a:t>
            </a:r>
            <a:r>
              <a:rPr lang="en-US" sz="2400" dirty="0"/>
              <a:t> how to set TCP timeout value?</a:t>
            </a:r>
          </a:p>
          <a:p>
            <a:r>
              <a:rPr lang="en-US" sz="2000" dirty="0"/>
              <a:t>Longer than RTT</a:t>
            </a:r>
          </a:p>
          <a:p>
            <a:pPr lvl="1"/>
            <a:r>
              <a:rPr lang="en-US" sz="1800" dirty="0"/>
              <a:t>but RTT varies</a:t>
            </a:r>
          </a:p>
          <a:p>
            <a:r>
              <a:rPr lang="en-US" sz="2000" dirty="0"/>
              <a:t>Too short? premature timeout</a:t>
            </a:r>
          </a:p>
          <a:p>
            <a:pPr lvl="1"/>
            <a:r>
              <a:rPr lang="en-US" sz="2000" dirty="0"/>
              <a:t>unnecessary retransmissions</a:t>
            </a:r>
          </a:p>
          <a:p>
            <a:r>
              <a:rPr lang="en-US" sz="2000" dirty="0"/>
              <a:t>Too long? slow reaction to segment loss</a:t>
            </a:r>
          </a:p>
        </p:txBody>
      </p:sp>
      <p:sp>
        <p:nvSpPr>
          <p:cNvPr id="250884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200525" y="1352550"/>
            <a:ext cx="45053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Q:</a:t>
            </a:r>
            <a:r>
              <a:rPr lang="en-US" sz="2400" dirty="0"/>
              <a:t> how to estimate RTT?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SampleRTT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/>
              <a:t>measured time from segment transmission until ACK receipt</a:t>
            </a:r>
          </a:p>
          <a:p>
            <a:pPr lvl="1"/>
            <a:r>
              <a:rPr lang="en-US" sz="2000" dirty="0"/>
              <a:t>ignore retransmissions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SampleRTT</a:t>
            </a:r>
            <a:r>
              <a:rPr lang="en-US" sz="2000" dirty="0"/>
              <a:t> will vary, want estimated RTT “smoother”</a:t>
            </a:r>
            <a:endParaRPr lang="en-US" sz="2400" dirty="0"/>
          </a:p>
          <a:p>
            <a:pPr lvl="1"/>
            <a:r>
              <a:rPr lang="en-US" sz="2000" dirty="0"/>
              <a:t>average several recent measurements, not just current </a:t>
            </a:r>
            <a:r>
              <a:rPr lang="en-US" sz="2000" b="1" dirty="0" err="1">
                <a:latin typeface="Courier New" pitchFamily="49" charset="0"/>
              </a:rPr>
              <a:t>SampleRTT</a:t>
            </a:r>
            <a:endParaRPr lang="en-US" sz="20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133350"/>
            <a:ext cx="7772400" cy="1143000"/>
          </a:xfrm>
        </p:spPr>
        <p:txBody>
          <a:bodyPr/>
          <a:lstStyle/>
          <a:p>
            <a:r>
              <a:rPr lang="en-US" sz="3600"/>
              <a:t>TCP Round Trip Time and Timeout</a:t>
            </a:r>
            <a:endParaRPr lang="en-US"/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7515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EstimatedRTT = (1-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</a:t>
            </a:r>
            <a:r>
              <a:rPr lang="en-US" sz="2000" b="1">
                <a:latin typeface="Courier New" pitchFamily="49" charset="0"/>
              </a:rPr>
              <a:t>)*EstimatedRTT +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</a:t>
            </a:r>
            <a:r>
              <a:rPr lang="en-US" sz="2000" b="1">
                <a:latin typeface="Courier New" pitchFamily="49" charset="0"/>
              </a:rPr>
              <a:t>*SampleRTT</a:t>
            </a:r>
          </a:p>
        </p:txBody>
      </p:sp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1219200" y="2133600"/>
            <a:ext cx="70675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Exponential weighted moving average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influence of past sample decreases exponentially fast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typical value: </a:t>
            </a:r>
            <a:r>
              <a:rPr lang="en-US" sz="2000" b="1" dirty="0">
                <a:latin typeface="+mn-lt"/>
                <a:sym typeface="Symbol" pitchFamily="18" charset="2"/>
              </a:rPr>
              <a:t> =</a:t>
            </a:r>
            <a:r>
              <a:rPr lang="en-US" sz="2000" dirty="0">
                <a:latin typeface="+mn-lt"/>
              </a:rPr>
              <a:t> 1/8</a:t>
            </a:r>
            <a:r>
              <a:rPr lang="en-US" sz="2000" baseline="30000" dirty="0">
                <a:latin typeface="+mn-lt"/>
              </a:rPr>
              <a:t>th</a:t>
            </a:r>
            <a:r>
              <a:rPr lang="en-US" sz="2000" dirty="0">
                <a:latin typeface="+mn-lt"/>
              </a:rPr>
              <a:t> (or 0.125)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3200" dirty="0"/>
              <a:t>Example Round Trip Time Estimation</a:t>
            </a:r>
          </a:p>
        </p:txBody>
      </p:sp>
      <p:pic>
        <p:nvPicPr>
          <p:cNvPr id="2529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1049338"/>
            <a:ext cx="7739062" cy="529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133350"/>
            <a:ext cx="7772400" cy="1143000"/>
          </a:xfrm>
        </p:spPr>
        <p:txBody>
          <a:bodyPr/>
          <a:lstStyle/>
          <a:p>
            <a:r>
              <a:rPr lang="en-US" sz="3600"/>
              <a:t>TCP Round Trip Time and Timeout</a:t>
            </a:r>
            <a:endParaRPr lang="en-US"/>
          </a:p>
        </p:txBody>
      </p:sp>
      <p:sp>
        <p:nvSpPr>
          <p:cNvPr id="25395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295400"/>
            <a:ext cx="7639050" cy="14954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u="sng" dirty="0">
                <a:solidFill>
                  <a:srgbClr val="FF0000"/>
                </a:solidFill>
              </a:rPr>
              <a:t>Setting the timeout</a:t>
            </a: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000" b="1" dirty="0" err="1">
                <a:latin typeface="Courier New" pitchFamily="49" charset="0"/>
              </a:rPr>
              <a:t>EstimtedRTT</a:t>
            </a:r>
            <a:r>
              <a:rPr lang="en-US" sz="2000" dirty="0"/>
              <a:t> plus “safety margin”</a:t>
            </a:r>
          </a:p>
          <a:p>
            <a:pPr lvl="1"/>
            <a:r>
              <a:rPr lang="en-US" sz="1800" dirty="0"/>
              <a:t>large variation in </a:t>
            </a:r>
            <a:r>
              <a:rPr lang="en-US" sz="1800" b="1" dirty="0" err="1">
                <a:latin typeface="Courier New" pitchFamily="49" charset="0"/>
              </a:rPr>
              <a:t>EstimatedRTT</a:t>
            </a:r>
            <a:r>
              <a:rPr lang="en-US" sz="1800" b="1" dirty="0">
                <a:latin typeface="Courier New" pitchFamily="49" charset="0"/>
              </a:rPr>
              <a:t> -&gt;</a:t>
            </a:r>
            <a:r>
              <a:rPr lang="en-US" sz="1800" dirty="0"/>
              <a:t> larger safety margin</a:t>
            </a:r>
          </a:p>
          <a:p>
            <a:r>
              <a:rPr lang="en-US" sz="2000" dirty="0"/>
              <a:t>First estimate of how much </a:t>
            </a:r>
            <a:r>
              <a:rPr lang="en-US" sz="2000" dirty="0" err="1"/>
              <a:t>SampleRTT</a:t>
            </a:r>
            <a:r>
              <a:rPr lang="en-US" sz="2000" dirty="0"/>
              <a:t> deviates from </a:t>
            </a:r>
            <a:r>
              <a:rPr lang="en-US" sz="2000" dirty="0" err="1"/>
              <a:t>EstimatedRTT</a:t>
            </a:r>
            <a:r>
              <a:rPr lang="en-US" sz="2000" dirty="0"/>
              <a:t>: </a:t>
            </a:r>
          </a:p>
        </p:txBody>
      </p:sp>
      <p:sp>
        <p:nvSpPr>
          <p:cNvPr id="253958" name="Text Box 6"/>
          <p:cNvSpPr txBox="1">
            <a:spLocks noChangeArrowheads="1"/>
          </p:cNvSpPr>
          <p:nvPr/>
        </p:nvSpPr>
        <p:spPr bwMode="auto">
          <a:xfrm>
            <a:off x="914400" y="5486400"/>
            <a:ext cx="6432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9900"/>
                </a:solidFill>
                <a:latin typeface="Courier New" pitchFamily="49" charset="0"/>
              </a:rPr>
              <a:t>TimeoutInterval</a:t>
            </a:r>
            <a:r>
              <a:rPr lang="en-US" sz="2000" b="1" dirty="0">
                <a:latin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</a:rPr>
              <a:t>EstimatedRTT</a:t>
            </a:r>
            <a:r>
              <a:rPr lang="en-US" sz="2000" b="1" dirty="0">
                <a:latin typeface="Courier New" pitchFamily="49" charset="0"/>
              </a:rPr>
              <a:t> + 4*</a:t>
            </a:r>
            <a:r>
              <a:rPr lang="en-US" sz="2000" b="1" dirty="0" err="1">
                <a:latin typeface="Courier New" pitchFamily="49" charset="0"/>
              </a:rPr>
              <a:t>DevRTT</a:t>
            </a:r>
            <a:endParaRPr lang="en-US" sz="1000" dirty="0">
              <a:latin typeface="Times New Roman" pitchFamily="18" charset="0"/>
            </a:endParaRPr>
          </a:p>
        </p:txBody>
      </p:sp>
      <p:sp>
        <p:nvSpPr>
          <p:cNvPr id="253959" name="Text Box 7"/>
          <p:cNvSpPr txBox="1">
            <a:spLocks noChangeArrowheads="1"/>
          </p:cNvSpPr>
          <p:nvPr/>
        </p:nvSpPr>
        <p:spPr bwMode="auto">
          <a:xfrm>
            <a:off x="1295400" y="3429000"/>
            <a:ext cx="69754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 b="1" dirty="0" err="1">
                <a:latin typeface="Courier New" pitchFamily="49" charset="0"/>
              </a:rPr>
              <a:t>DevRTT</a:t>
            </a:r>
            <a:r>
              <a:rPr lang="en-US" sz="2000" b="1" dirty="0">
                <a:latin typeface="Courier New" pitchFamily="49" charset="0"/>
              </a:rPr>
              <a:t> = (1-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</a:t>
            </a:r>
            <a:r>
              <a:rPr lang="en-US" sz="2000" b="1" dirty="0">
                <a:latin typeface="Courier New" pitchFamily="49" charset="0"/>
              </a:rPr>
              <a:t>)*</a:t>
            </a:r>
            <a:r>
              <a:rPr lang="en-US" sz="2000" b="1" dirty="0" err="1">
                <a:latin typeface="Courier New" pitchFamily="49" charset="0"/>
              </a:rPr>
              <a:t>DevRTT</a:t>
            </a:r>
            <a:r>
              <a:rPr lang="en-US" sz="2000" b="1" dirty="0">
                <a:latin typeface="Courier New" pitchFamily="49" charset="0"/>
              </a:rPr>
              <a:t> +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            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</a:t>
            </a:r>
            <a:r>
              <a:rPr lang="en-US" sz="2000" b="1" dirty="0">
                <a:latin typeface="Courier New" pitchFamily="49" charset="0"/>
              </a:rPr>
              <a:t>*|</a:t>
            </a:r>
            <a:r>
              <a:rPr lang="en-US" sz="2000" b="1" dirty="0" err="1">
                <a:latin typeface="Courier New" pitchFamily="49" charset="0"/>
              </a:rPr>
              <a:t>SampleRTT-EstimatedRTT</a:t>
            </a:r>
            <a:r>
              <a:rPr lang="en-US" sz="2000" b="1" dirty="0">
                <a:latin typeface="Courier New" pitchFamily="49" charset="0"/>
              </a:rPr>
              <a:t>|</a:t>
            </a:r>
          </a:p>
          <a:p>
            <a:pPr algn="l"/>
            <a:endParaRPr lang="en-US" sz="2000" b="1" dirty="0">
              <a:latin typeface="Courier New" pitchFamily="49" charset="0"/>
            </a:endParaRPr>
          </a:p>
          <a:p>
            <a:pPr algn="l"/>
            <a:r>
              <a:rPr lang="en-US" sz="2000" b="1" dirty="0">
                <a:latin typeface="Courier New" pitchFamily="49" charset="0"/>
              </a:rPr>
              <a:t>(typically,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 = 0.25)</a:t>
            </a:r>
          </a:p>
        </p:txBody>
      </p:sp>
      <p:sp>
        <p:nvSpPr>
          <p:cNvPr id="253960" name="Text Box 8"/>
          <p:cNvSpPr txBox="1">
            <a:spLocks noChangeArrowheads="1"/>
          </p:cNvSpPr>
          <p:nvPr/>
        </p:nvSpPr>
        <p:spPr bwMode="auto">
          <a:xfrm>
            <a:off x="762000" y="4953000"/>
            <a:ext cx="34067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Then set timeout interval: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 outline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3.1 Transport-layer services</a:t>
            </a:r>
          </a:p>
          <a:p>
            <a:r>
              <a:rPr lang="en-US" sz="2400"/>
              <a:t>3.2 Multiplexing and demultiplexing</a:t>
            </a:r>
          </a:p>
          <a:p>
            <a:r>
              <a:rPr lang="en-US" sz="2400"/>
              <a:t>3.3 Connectionless transport: UDP</a:t>
            </a:r>
          </a:p>
          <a:p>
            <a:r>
              <a:rPr lang="en-US" sz="2400"/>
              <a:t>3.4 Principles of reliable data transfer</a:t>
            </a:r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/>
              <a:t>3.5 Connection-oriented transport: TCP</a:t>
            </a:r>
            <a:endParaRPr lang="en-US" sz="2400">
              <a:solidFill>
                <a:srgbClr val="FF0000"/>
              </a:solidFill>
            </a:endParaRPr>
          </a:p>
          <a:p>
            <a:pPr lvl="1"/>
            <a:r>
              <a:rPr lang="en-US" sz="2000"/>
              <a:t>segment structure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reliable data transfer</a:t>
            </a:r>
            <a:endParaRPr lang="en-US" sz="2000"/>
          </a:p>
          <a:p>
            <a:pPr lvl="1"/>
            <a:r>
              <a:rPr lang="en-US" sz="2000"/>
              <a:t>flow control</a:t>
            </a:r>
          </a:p>
          <a:p>
            <a:pPr lvl="1"/>
            <a:r>
              <a:rPr lang="en-US" sz="2000"/>
              <a:t>connection management</a:t>
            </a:r>
          </a:p>
          <a:p>
            <a:r>
              <a:rPr lang="en-US" sz="2400"/>
              <a:t>3.6 Principles of congestion control</a:t>
            </a:r>
          </a:p>
          <a:p>
            <a:r>
              <a:rPr lang="en-US" sz="2400"/>
              <a:t>3.7 TCP congestion control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reliable data transfer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/>
              <a:t>TCP creates </a:t>
            </a:r>
            <a:r>
              <a:rPr lang="en-US" sz="2400" dirty="0" err="1">
                <a:solidFill>
                  <a:srgbClr val="009900"/>
                </a:solidFill>
              </a:rPr>
              <a:t>rdt</a:t>
            </a:r>
            <a:r>
              <a:rPr lang="en-US" sz="2400" dirty="0"/>
              <a:t> service on top of IP’s unreliable service</a:t>
            </a:r>
          </a:p>
          <a:p>
            <a:r>
              <a:rPr lang="en-US" sz="2400" dirty="0"/>
              <a:t>Pipelined segments</a:t>
            </a:r>
          </a:p>
          <a:p>
            <a:r>
              <a:rPr lang="en-US" sz="2400" dirty="0"/>
              <a:t>Cumulative ACKs</a:t>
            </a:r>
          </a:p>
          <a:p>
            <a:r>
              <a:rPr lang="en-US" sz="2400" dirty="0"/>
              <a:t>TCP uses single retransmission timer</a:t>
            </a:r>
          </a:p>
          <a:p>
            <a:endParaRPr lang="en-US" sz="2400" dirty="0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/>
              <a:t>Retransmissions are triggered by:</a:t>
            </a:r>
          </a:p>
          <a:p>
            <a:pPr lvl="1"/>
            <a:r>
              <a:rPr lang="en-US" sz="2000" dirty="0"/>
              <a:t>Timeout events</a:t>
            </a:r>
          </a:p>
          <a:p>
            <a:pPr lvl="1"/>
            <a:r>
              <a:rPr lang="en-US" sz="2000" dirty="0"/>
              <a:t>Duplicate ACKs</a:t>
            </a:r>
          </a:p>
          <a:p>
            <a:r>
              <a:rPr lang="en-US" sz="2400" dirty="0"/>
              <a:t>Initially consider simplified TCP sender:</a:t>
            </a:r>
          </a:p>
          <a:p>
            <a:pPr lvl="1"/>
            <a:r>
              <a:rPr lang="en-US" sz="2000" dirty="0"/>
              <a:t>Ignore duplicate ACKs</a:t>
            </a:r>
          </a:p>
          <a:p>
            <a:pPr lvl="1"/>
            <a:r>
              <a:rPr lang="en-US" sz="2000" dirty="0"/>
              <a:t>Ignore flow control, congestion control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1143000"/>
          </a:xfrm>
        </p:spPr>
        <p:txBody>
          <a:bodyPr/>
          <a:lstStyle/>
          <a:p>
            <a:r>
              <a:rPr lang="en-US" dirty="0"/>
              <a:t>TCP Sender Events: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66800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Data rcvd from app:</a:t>
            </a:r>
            <a:endParaRPr lang="en-US" sz="2400" dirty="0"/>
          </a:p>
          <a:p>
            <a:r>
              <a:rPr lang="en-US" sz="2400" dirty="0"/>
              <a:t>Create segment with </a:t>
            </a:r>
            <a:r>
              <a:rPr lang="en-US" sz="2400" dirty="0" err="1"/>
              <a:t>seq</a:t>
            </a:r>
            <a:r>
              <a:rPr lang="en-US" sz="2400" dirty="0"/>
              <a:t> #</a:t>
            </a:r>
          </a:p>
          <a:p>
            <a:r>
              <a:rPr lang="en-US" sz="2400" dirty="0" err="1"/>
              <a:t>seq</a:t>
            </a:r>
            <a:r>
              <a:rPr lang="en-US" sz="2400" dirty="0"/>
              <a:t> # is byte-stream number of first data byte in  segment</a:t>
            </a:r>
          </a:p>
          <a:p>
            <a:r>
              <a:rPr lang="en-US" sz="2400" dirty="0"/>
              <a:t>Start timer if not already running (think of timer as for oldest </a:t>
            </a:r>
            <a:r>
              <a:rPr lang="en-US" sz="2400" dirty="0" err="1"/>
              <a:t>unACKed</a:t>
            </a:r>
            <a:r>
              <a:rPr lang="en-US" sz="2400" dirty="0"/>
              <a:t> segment)</a:t>
            </a:r>
          </a:p>
          <a:p>
            <a:r>
              <a:rPr lang="en-US" sz="2400" dirty="0"/>
              <a:t>Expiration interval: </a:t>
            </a:r>
            <a:r>
              <a:rPr lang="en-US" sz="2000" b="1" dirty="0" err="1">
                <a:solidFill>
                  <a:srgbClr val="009900"/>
                </a:solidFill>
                <a:latin typeface="Courier New" pitchFamily="49" charset="0"/>
              </a:rPr>
              <a:t>TimeOutInterval</a:t>
            </a:r>
            <a:r>
              <a:rPr lang="en-US" sz="2400" b="1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endParaRPr lang="en-US" sz="2400" b="1" dirty="0">
              <a:solidFill>
                <a:srgbClr val="009900"/>
              </a:solidFill>
            </a:endParaRPr>
          </a:p>
        </p:txBody>
      </p:sp>
      <p:sp>
        <p:nvSpPr>
          <p:cNvPr id="2570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066800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Timeout:</a:t>
            </a:r>
          </a:p>
          <a:p>
            <a:r>
              <a:rPr lang="en-US" sz="2400" dirty="0"/>
              <a:t>retransmit segment that caused timeout</a:t>
            </a:r>
          </a:p>
          <a:p>
            <a:r>
              <a:rPr lang="en-US" sz="2400" dirty="0"/>
              <a:t>restart timer</a:t>
            </a:r>
          </a:p>
          <a:p>
            <a:pPr>
              <a:buFont typeface="ZapfDingbats" pitchFamily="82" charset="2"/>
              <a:buNone/>
            </a:pPr>
            <a:r>
              <a:rPr lang="en-US" sz="2400" dirty="0"/>
              <a:t> </a:t>
            </a:r>
            <a:r>
              <a:rPr lang="en-US" sz="2400" u="sng" dirty="0">
                <a:solidFill>
                  <a:srgbClr val="FF0000"/>
                </a:solidFill>
              </a:rPr>
              <a:t>ACK rcvd:</a:t>
            </a:r>
            <a:endParaRPr lang="en-US" sz="2400" dirty="0"/>
          </a:p>
          <a:p>
            <a:r>
              <a:rPr lang="en-US" sz="2400" dirty="0"/>
              <a:t>If acknowledges previously </a:t>
            </a:r>
            <a:r>
              <a:rPr lang="en-US" sz="2400" dirty="0" err="1"/>
              <a:t>unACKed</a:t>
            </a:r>
            <a:r>
              <a:rPr lang="en-US" sz="2400" dirty="0"/>
              <a:t> segments</a:t>
            </a:r>
          </a:p>
          <a:p>
            <a:pPr lvl="1"/>
            <a:r>
              <a:rPr lang="en-US" sz="2000" dirty="0"/>
              <a:t>update what is known to be </a:t>
            </a:r>
            <a:r>
              <a:rPr lang="en-US" sz="2000" dirty="0" err="1"/>
              <a:t>ACKed</a:t>
            </a:r>
            <a:endParaRPr lang="en-US" sz="2000" dirty="0"/>
          </a:p>
          <a:p>
            <a:pPr lvl="1"/>
            <a:r>
              <a:rPr lang="en-US" sz="2000" dirty="0"/>
              <a:t>start timer if there are  outstanding segments</a:t>
            </a:r>
          </a:p>
          <a:p>
            <a:pPr lvl="1">
              <a:buFont typeface="ZapfDingbats" pitchFamily="82" charset="2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0" y="838200"/>
            <a:ext cx="2133600" cy="1143000"/>
          </a:xfrm>
        </p:spPr>
        <p:txBody>
          <a:bodyPr/>
          <a:lstStyle/>
          <a:p>
            <a:r>
              <a:rPr lang="en-US" dirty="0"/>
              <a:t>TCP </a:t>
            </a:r>
            <a:br>
              <a:rPr lang="en-US" dirty="0"/>
            </a:br>
            <a:r>
              <a:rPr lang="en-US" dirty="0"/>
              <a:t>Sender</a:t>
            </a:r>
            <a:br>
              <a:rPr lang="en-US" dirty="0"/>
            </a:br>
            <a:r>
              <a:rPr lang="en-US" sz="2800" dirty="0"/>
              <a:t>(simplified)</a:t>
            </a:r>
            <a:endParaRPr lang="en-US" dirty="0"/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685800" y="228600"/>
            <a:ext cx="5791200" cy="59093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NextSeqNum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InitialSeqNum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SendBase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InitialSeqNum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(forever) {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/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switch(event)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/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data received from application above </a:t>
            </a: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create TCP segment w/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#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NextSeqNum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(timer currently not running)</a:t>
            </a: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start timer</a:t>
            </a: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pass segment to IP </a:t>
            </a: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NextSeqNum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NextSeqNum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length(data) </a:t>
            </a:r>
          </a:p>
          <a:p>
            <a:pPr algn="l"/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timer timeout</a:t>
            </a: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retransmit not-yet-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acked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segment with </a:t>
            </a: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smallest sequence number</a:t>
            </a: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start timer</a:t>
            </a:r>
          </a:p>
          <a:p>
            <a:pPr algn="l"/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ACK received, with ACK field value of y </a:t>
            </a: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(y &gt;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SendBase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SendBase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y</a:t>
            </a: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(there are not-yet-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acked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segments)</a:t>
            </a: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start timer </a:t>
            </a: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} </a:t>
            </a:r>
          </a:p>
          <a:p>
            <a:pPr algn="l"/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 </a:t>
            </a:r>
            <a:r>
              <a:rPr lang="en-US" sz="1400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/* end of loop forever */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6781800" y="2514600"/>
            <a:ext cx="2179637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u="sng" dirty="0">
                <a:latin typeface="+mn-lt"/>
              </a:rPr>
              <a:t>Comment:</a:t>
            </a:r>
            <a:endParaRPr lang="en-US" sz="1800" dirty="0">
              <a:latin typeface="+mn-lt"/>
            </a:endParaRPr>
          </a:p>
          <a:p>
            <a:pPr algn="l">
              <a:buFontTx/>
              <a:buChar char="•"/>
            </a:pPr>
            <a:r>
              <a:rPr lang="en-US" sz="1800" dirty="0">
                <a:latin typeface="+mn-lt"/>
              </a:rPr>
              <a:t> SendBase-1: last </a:t>
            </a:r>
          </a:p>
          <a:p>
            <a:pPr algn="l"/>
            <a:r>
              <a:rPr lang="en-US" sz="1800" dirty="0">
                <a:latin typeface="+mn-lt"/>
              </a:rPr>
              <a:t>cumulatively </a:t>
            </a:r>
            <a:br>
              <a:rPr lang="en-US" sz="1800" dirty="0">
                <a:latin typeface="+mn-lt"/>
              </a:rPr>
            </a:br>
            <a:r>
              <a:rPr lang="en-US" sz="1800" dirty="0" err="1">
                <a:latin typeface="+mn-lt"/>
              </a:rPr>
              <a:t>ACKed</a:t>
            </a:r>
            <a:r>
              <a:rPr lang="en-US" sz="1800" dirty="0">
                <a:latin typeface="+mn-lt"/>
              </a:rPr>
              <a:t> byte</a:t>
            </a:r>
          </a:p>
          <a:p>
            <a:pPr algn="l"/>
            <a:r>
              <a:rPr lang="en-US" sz="1800" u="sng" dirty="0">
                <a:latin typeface="+mn-lt"/>
              </a:rPr>
              <a:t>Example:</a:t>
            </a:r>
            <a:endParaRPr lang="en-US" sz="1800" dirty="0">
              <a:latin typeface="+mn-lt"/>
            </a:endParaRPr>
          </a:p>
          <a:p>
            <a:pPr algn="l">
              <a:buFontTx/>
              <a:buChar char="•"/>
            </a:pPr>
            <a:r>
              <a:rPr lang="en-US" sz="1800" dirty="0">
                <a:latin typeface="+mn-lt"/>
              </a:rPr>
              <a:t> SendBase-1 = 71;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y= 73, so the </a:t>
            </a:r>
            <a:r>
              <a:rPr lang="en-US" sz="1800" dirty="0" err="1">
                <a:latin typeface="+mn-lt"/>
              </a:rPr>
              <a:t>rcvr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wants 73+ ;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y &gt; </a:t>
            </a:r>
            <a:r>
              <a:rPr lang="en-US" sz="1800" dirty="0" err="1">
                <a:latin typeface="+mn-lt"/>
              </a:rPr>
              <a:t>SendBase</a:t>
            </a:r>
            <a:r>
              <a:rPr lang="en-US" sz="1800" dirty="0">
                <a:latin typeface="+mn-lt"/>
              </a:rPr>
              <a:t>, so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that new data is </a:t>
            </a:r>
            <a:br>
              <a:rPr lang="en-US" sz="1800" dirty="0">
                <a:latin typeface="+mn-lt"/>
              </a:rPr>
            </a:br>
            <a:r>
              <a:rPr lang="en-US" sz="1800" dirty="0" err="1">
                <a:latin typeface="+mn-lt"/>
              </a:rPr>
              <a:t>ACKed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Line 2"/>
          <p:cNvSpPr>
            <a:spLocks noChangeShapeType="1"/>
          </p:cNvSpPr>
          <p:nvPr/>
        </p:nvSpPr>
        <p:spPr bwMode="auto">
          <a:xfrm flipH="1">
            <a:off x="5810250" y="3143250"/>
            <a:ext cx="2476500" cy="1104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493" name="Line 5"/>
          <p:cNvSpPr>
            <a:spLocks noChangeShapeType="1"/>
          </p:cNvSpPr>
          <p:nvPr/>
        </p:nvSpPr>
        <p:spPr bwMode="auto">
          <a:xfrm flipH="1">
            <a:off x="5781675" y="2733675"/>
            <a:ext cx="2543175" cy="1381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494" name="Rectangle 6"/>
          <p:cNvSpPr>
            <a:spLocks noChangeArrowheads="1"/>
          </p:cNvSpPr>
          <p:nvPr/>
        </p:nvSpPr>
        <p:spPr bwMode="auto">
          <a:xfrm rot="728579">
            <a:off x="6075363" y="3814763"/>
            <a:ext cx="1817687" cy="284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495" name="Rectangle 7"/>
          <p:cNvSpPr>
            <a:spLocks noGrp="1" noChangeArrowheads="1"/>
          </p:cNvSpPr>
          <p:nvPr>
            <p:ph type="title"/>
          </p:nvPr>
        </p:nvSpPr>
        <p:spPr>
          <a:xfrm>
            <a:off x="476250" y="238125"/>
            <a:ext cx="7772400" cy="904875"/>
          </a:xfrm>
        </p:spPr>
        <p:txBody>
          <a:bodyPr/>
          <a:lstStyle/>
          <a:p>
            <a:r>
              <a:rPr lang="en-US" sz="3600" dirty="0"/>
              <a:t>TCP: Retransmission </a:t>
            </a:r>
            <a:r>
              <a:rPr lang="en-US" dirty="0"/>
              <a:t>S</a:t>
            </a:r>
            <a:r>
              <a:rPr lang="en-US" sz="3600" dirty="0"/>
              <a:t>cenarios</a:t>
            </a:r>
            <a:endParaRPr lang="en-US" dirty="0"/>
          </a:p>
        </p:txBody>
      </p:sp>
      <p:sp>
        <p:nvSpPr>
          <p:cNvPr id="191521" name="Line 33"/>
          <p:cNvSpPr>
            <a:spLocks noChangeShapeType="1"/>
          </p:cNvSpPr>
          <p:nvPr/>
        </p:nvSpPr>
        <p:spPr bwMode="auto">
          <a:xfrm>
            <a:off x="5800725" y="20097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1522" name="Object 34"/>
          <p:cNvGraphicFramePr>
            <a:graphicFrameLocks noChangeAspect="1"/>
          </p:cNvGraphicFramePr>
          <p:nvPr/>
        </p:nvGraphicFramePr>
        <p:xfrm>
          <a:off x="5387975" y="1341438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0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1341438"/>
                        <a:ext cx="485775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23" name="Text Box 35"/>
          <p:cNvSpPr txBox="1">
            <a:spLocks noChangeArrowheads="1"/>
          </p:cNvSpPr>
          <p:nvPr/>
        </p:nvSpPr>
        <p:spPr bwMode="auto">
          <a:xfrm>
            <a:off x="5797550" y="1341438"/>
            <a:ext cx="849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Host A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91524" name="Text Box 36"/>
          <p:cNvSpPr txBox="1">
            <a:spLocks noChangeArrowheads="1"/>
          </p:cNvSpPr>
          <p:nvPr/>
        </p:nvSpPr>
        <p:spPr bwMode="auto">
          <a:xfrm rot="808459">
            <a:off x="5986463" y="2420938"/>
            <a:ext cx="2060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Seq=100, 20 bytes data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91525" name="Text Box 37"/>
          <p:cNvSpPr txBox="1">
            <a:spLocks noChangeArrowheads="1"/>
          </p:cNvSpPr>
          <p:nvPr/>
        </p:nvSpPr>
        <p:spPr bwMode="auto">
          <a:xfrm rot="-1770084">
            <a:off x="6743700" y="3068638"/>
            <a:ext cx="949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ACK=100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410200" y="5943600"/>
            <a:ext cx="658813" cy="366713"/>
            <a:chOff x="3304" y="3530"/>
            <a:chExt cx="415" cy="231"/>
          </a:xfrm>
        </p:grpSpPr>
        <p:sp>
          <p:nvSpPr>
            <p:cNvPr id="191528" name="Rectangle 40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29" name="Text Box 41"/>
            <p:cNvSpPr txBox="1">
              <a:spLocks noChangeArrowheads="1"/>
            </p:cNvSpPr>
            <p:nvPr/>
          </p:nvSpPr>
          <p:spPr bwMode="auto">
            <a:xfrm>
              <a:off x="3304" y="3530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time</a:t>
              </a:r>
              <a:endParaRPr lang="en-US" sz="1000">
                <a:latin typeface="Times New Roman" pitchFamily="18" charset="0"/>
              </a:endParaRPr>
            </a:p>
          </p:txBody>
        </p:sp>
      </p:grpSp>
      <p:sp>
        <p:nvSpPr>
          <p:cNvPr id="191530" name="Text Box 42"/>
          <p:cNvSpPr txBox="1">
            <a:spLocks noChangeArrowheads="1"/>
          </p:cNvSpPr>
          <p:nvPr/>
        </p:nvSpPr>
        <p:spPr bwMode="auto">
          <a:xfrm>
            <a:off x="6432550" y="5715000"/>
            <a:ext cx="2189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premature timeout</a:t>
            </a:r>
            <a:endParaRPr lang="en-US" sz="1000">
              <a:latin typeface="Times New Roman" pitchFamily="18" charset="0"/>
            </a:endParaRPr>
          </a:p>
        </p:txBody>
      </p:sp>
      <p:graphicFrame>
        <p:nvGraphicFramePr>
          <p:cNvPr id="191531" name="Object 43"/>
          <p:cNvGraphicFramePr>
            <a:graphicFrameLocks noChangeAspect="1"/>
          </p:cNvGraphicFramePr>
          <p:nvPr/>
        </p:nvGraphicFramePr>
        <p:xfrm>
          <a:off x="8045450" y="1350963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1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5450" y="1350963"/>
                        <a:ext cx="485775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32" name="Text Box 44"/>
          <p:cNvSpPr txBox="1">
            <a:spLocks noChangeArrowheads="1"/>
          </p:cNvSpPr>
          <p:nvPr/>
        </p:nvSpPr>
        <p:spPr bwMode="auto">
          <a:xfrm>
            <a:off x="7321550" y="1360488"/>
            <a:ext cx="828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Host B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91533" name="Line 45"/>
          <p:cNvSpPr>
            <a:spLocks noChangeShapeType="1"/>
          </p:cNvSpPr>
          <p:nvPr/>
        </p:nvSpPr>
        <p:spPr bwMode="auto">
          <a:xfrm>
            <a:off x="5800725" y="38766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34" name="Text Box 46"/>
          <p:cNvSpPr txBox="1">
            <a:spLocks noChangeArrowheads="1"/>
          </p:cNvSpPr>
          <p:nvPr/>
        </p:nvSpPr>
        <p:spPr bwMode="auto">
          <a:xfrm rot="706751">
            <a:off x="6069013" y="3792538"/>
            <a:ext cx="1863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Seq=92, 8 bytes data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91535" name="Line 47"/>
          <p:cNvSpPr>
            <a:spLocks noChangeShapeType="1"/>
          </p:cNvSpPr>
          <p:nvPr/>
        </p:nvSpPr>
        <p:spPr bwMode="auto">
          <a:xfrm>
            <a:off x="5791200" y="1905000"/>
            <a:ext cx="0" cy="407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36" name="Line 48"/>
          <p:cNvSpPr>
            <a:spLocks noChangeShapeType="1"/>
          </p:cNvSpPr>
          <p:nvPr/>
        </p:nvSpPr>
        <p:spPr bwMode="auto">
          <a:xfrm>
            <a:off x="8305800" y="1790700"/>
            <a:ext cx="0" cy="384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37" name="Text Box 49"/>
          <p:cNvSpPr txBox="1">
            <a:spLocks noChangeArrowheads="1"/>
          </p:cNvSpPr>
          <p:nvPr/>
        </p:nvSpPr>
        <p:spPr bwMode="auto">
          <a:xfrm rot="-1338105">
            <a:off x="7105650" y="3179763"/>
            <a:ext cx="966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Arial" charset="0"/>
              </a:rPr>
              <a:t>ACK=120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91540" name="Line 52"/>
          <p:cNvSpPr>
            <a:spLocks noChangeShapeType="1"/>
          </p:cNvSpPr>
          <p:nvPr/>
        </p:nvSpPr>
        <p:spPr bwMode="auto">
          <a:xfrm>
            <a:off x="5788025" y="2362200"/>
            <a:ext cx="2508250" cy="6286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41" name="Text Box 53"/>
          <p:cNvSpPr txBox="1">
            <a:spLocks noChangeArrowheads="1"/>
          </p:cNvSpPr>
          <p:nvPr/>
        </p:nvSpPr>
        <p:spPr bwMode="auto">
          <a:xfrm rot="706751">
            <a:off x="6097588" y="2011363"/>
            <a:ext cx="1863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Seq=92, 8 bytes data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5468938" y="2016125"/>
            <a:ext cx="325437" cy="1860550"/>
            <a:chOff x="3445" y="1270"/>
            <a:chExt cx="205" cy="1172"/>
          </a:xfrm>
        </p:grpSpPr>
        <p:sp>
          <p:nvSpPr>
            <p:cNvPr id="191492" name="Rectangle 4"/>
            <p:cNvSpPr>
              <a:spLocks noChangeArrowheads="1"/>
            </p:cNvSpPr>
            <p:nvPr/>
          </p:nvSpPr>
          <p:spPr bwMode="auto">
            <a:xfrm>
              <a:off x="3494" y="1432"/>
              <a:ext cx="128" cy="8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26" name="Text Box 38"/>
            <p:cNvSpPr txBox="1">
              <a:spLocks noChangeArrowheads="1"/>
            </p:cNvSpPr>
            <p:nvPr/>
          </p:nvSpPr>
          <p:spPr bwMode="auto">
            <a:xfrm rot="-5400000">
              <a:off x="3070" y="1755"/>
              <a:ext cx="9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Seq=92 timeout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91538" name="Line 50"/>
            <p:cNvSpPr>
              <a:spLocks noChangeShapeType="1"/>
            </p:cNvSpPr>
            <p:nvPr/>
          </p:nvSpPr>
          <p:spPr bwMode="auto">
            <a:xfrm flipV="1">
              <a:off x="3552" y="1270"/>
              <a:ext cx="4" cy="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39" name="Line 51"/>
            <p:cNvSpPr>
              <a:spLocks noChangeShapeType="1"/>
            </p:cNvSpPr>
            <p:nvPr/>
          </p:nvSpPr>
          <p:spPr bwMode="auto">
            <a:xfrm flipH="1">
              <a:off x="3546" y="2296"/>
              <a:ext cx="0" cy="1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42" name="Line 54"/>
            <p:cNvSpPr>
              <a:spLocks noChangeShapeType="1"/>
            </p:cNvSpPr>
            <p:nvPr/>
          </p:nvSpPr>
          <p:spPr bwMode="auto">
            <a:xfrm flipH="1">
              <a:off x="3536" y="2442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43" name="Line 55"/>
            <p:cNvSpPr>
              <a:spLocks noChangeShapeType="1"/>
            </p:cNvSpPr>
            <p:nvPr/>
          </p:nvSpPr>
          <p:spPr bwMode="auto">
            <a:xfrm flipH="1">
              <a:off x="3524" y="1270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1548" name="Line 60"/>
          <p:cNvSpPr>
            <a:spLocks noChangeShapeType="1"/>
          </p:cNvSpPr>
          <p:nvPr/>
        </p:nvSpPr>
        <p:spPr bwMode="auto">
          <a:xfrm flipH="1">
            <a:off x="5816600" y="4521200"/>
            <a:ext cx="2476500" cy="1104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49" name="Text Box 61"/>
          <p:cNvSpPr txBox="1">
            <a:spLocks noChangeArrowheads="1"/>
          </p:cNvSpPr>
          <p:nvPr/>
        </p:nvSpPr>
        <p:spPr bwMode="auto">
          <a:xfrm rot="-1338105">
            <a:off x="6921500" y="4608513"/>
            <a:ext cx="966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Arial" charset="0"/>
              </a:rPr>
              <a:t>ACK=120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838200" y="1371600"/>
            <a:ext cx="3143250" cy="5226050"/>
            <a:chOff x="316" y="875"/>
            <a:chExt cx="1980" cy="3292"/>
          </a:xfrm>
        </p:grpSpPr>
        <p:sp>
          <p:nvSpPr>
            <p:cNvPr id="191497" name="Line 9"/>
            <p:cNvSpPr>
              <a:spLocks noChangeShapeType="1"/>
            </p:cNvSpPr>
            <p:nvPr/>
          </p:nvSpPr>
          <p:spPr bwMode="auto">
            <a:xfrm flipH="1">
              <a:off x="1170" y="1752"/>
              <a:ext cx="996" cy="3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498" name="Line 10"/>
            <p:cNvSpPr>
              <a:spLocks noChangeShapeType="1"/>
            </p:cNvSpPr>
            <p:nvPr/>
          </p:nvSpPr>
          <p:spPr bwMode="auto">
            <a:xfrm>
              <a:off x="576" y="129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91499" name="Object 11"/>
            <p:cNvGraphicFramePr>
              <a:graphicFrameLocks noChangeAspect="1"/>
            </p:cNvGraphicFramePr>
            <p:nvPr/>
          </p:nvGraphicFramePr>
          <p:xfrm>
            <a:off x="316" y="875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052" name="Clip" r:id="rId6" imgW="1305000" imgH="1085760" progId="">
                    <p:embed/>
                  </p:oleObj>
                </mc:Choice>
                <mc:Fallback>
                  <p:oleObj name="Clip" r:id="rId6" imgW="1305000" imgH="108576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" y="875"/>
                          <a:ext cx="306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1500" name="Text Box 12"/>
            <p:cNvSpPr txBox="1">
              <a:spLocks noChangeArrowheads="1"/>
            </p:cNvSpPr>
            <p:nvPr/>
          </p:nvSpPr>
          <p:spPr bwMode="auto">
            <a:xfrm>
              <a:off x="574" y="875"/>
              <a:ext cx="5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Host A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91501" name="Text Box 13"/>
            <p:cNvSpPr txBox="1">
              <a:spLocks noChangeArrowheads="1"/>
            </p:cNvSpPr>
            <p:nvPr/>
          </p:nvSpPr>
          <p:spPr bwMode="auto">
            <a:xfrm rot="706751">
              <a:off x="817" y="1303"/>
              <a:ext cx="11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Seq=92, 8 bytes data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91502" name="Text Box 14"/>
            <p:cNvSpPr txBox="1">
              <a:spLocks noChangeArrowheads="1"/>
            </p:cNvSpPr>
            <p:nvPr/>
          </p:nvSpPr>
          <p:spPr bwMode="auto">
            <a:xfrm rot="-982672">
              <a:off x="1374" y="1735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91503" name="Text Box 15"/>
            <p:cNvSpPr txBox="1">
              <a:spLocks noChangeArrowheads="1"/>
            </p:cNvSpPr>
            <p:nvPr/>
          </p:nvSpPr>
          <p:spPr bwMode="auto">
            <a:xfrm>
              <a:off x="945" y="2090"/>
              <a:ext cx="3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loss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91504" name="Text Box 16"/>
            <p:cNvSpPr txBox="1">
              <a:spLocks noChangeArrowheads="1"/>
            </p:cNvSpPr>
            <p:nvPr/>
          </p:nvSpPr>
          <p:spPr bwMode="auto">
            <a:xfrm rot="-5400000">
              <a:off x="162" y="1805"/>
              <a:ext cx="5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timeout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91509" name="Text Box 21"/>
            <p:cNvSpPr txBox="1">
              <a:spLocks noChangeArrowheads="1"/>
            </p:cNvSpPr>
            <p:nvPr/>
          </p:nvSpPr>
          <p:spPr bwMode="auto">
            <a:xfrm>
              <a:off x="768" y="3936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lost ACK scenario</a:t>
              </a:r>
              <a:endParaRPr lang="en-US" sz="1000">
                <a:latin typeface="Times New Roman" pitchFamily="18" charset="0"/>
              </a:endParaRPr>
            </a:p>
          </p:txBody>
        </p:sp>
        <p:graphicFrame>
          <p:nvGraphicFramePr>
            <p:cNvPr id="191510" name="Object 22"/>
            <p:cNvGraphicFramePr>
              <a:graphicFrameLocks noChangeAspect="1"/>
            </p:cNvGraphicFramePr>
            <p:nvPr/>
          </p:nvGraphicFramePr>
          <p:xfrm>
            <a:off x="1990" y="881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053" name="Clip" r:id="rId7" imgW="1305000" imgH="1085760" progId="">
                    <p:embed/>
                  </p:oleObj>
                </mc:Choice>
                <mc:Fallback>
                  <p:oleObj name="Clip" r:id="rId7" imgW="1305000" imgH="108576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0" y="881"/>
                          <a:ext cx="306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1511" name="Text Box 23"/>
            <p:cNvSpPr txBox="1">
              <a:spLocks noChangeArrowheads="1"/>
            </p:cNvSpPr>
            <p:nvPr/>
          </p:nvSpPr>
          <p:spPr bwMode="auto">
            <a:xfrm>
              <a:off x="1534" y="887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Host B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91512" name="Text Box 24"/>
            <p:cNvSpPr txBox="1">
              <a:spLocks noChangeArrowheads="1"/>
            </p:cNvSpPr>
            <p:nvPr/>
          </p:nvSpPr>
          <p:spPr bwMode="auto">
            <a:xfrm>
              <a:off x="1012" y="191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  <a:latin typeface="Arial" charset="0"/>
                </a:rPr>
                <a:t>X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91513" name="Line 25"/>
            <p:cNvSpPr>
              <a:spLocks noChangeShapeType="1"/>
            </p:cNvSpPr>
            <p:nvPr/>
          </p:nvSpPr>
          <p:spPr bwMode="auto">
            <a:xfrm>
              <a:off x="576" y="2472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14" name="Text Box 26"/>
            <p:cNvSpPr txBox="1">
              <a:spLocks noChangeArrowheads="1"/>
            </p:cNvSpPr>
            <p:nvPr/>
          </p:nvSpPr>
          <p:spPr bwMode="auto">
            <a:xfrm rot="706751">
              <a:off x="763" y="2437"/>
              <a:ext cx="11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Seq=92, 8 bytes data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91515" name="Line 27"/>
            <p:cNvSpPr>
              <a:spLocks noChangeShapeType="1"/>
            </p:cNvSpPr>
            <p:nvPr/>
          </p:nvSpPr>
          <p:spPr bwMode="auto">
            <a:xfrm>
              <a:off x="570" y="1158"/>
              <a:ext cx="6" cy="2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16" name="Line 28"/>
            <p:cNvSpPr>
              <a:spLocks noChangeShapeType="1"/>
            </p:cNvSpPr>
            <p:nvPr/>
          </p:nvSpPr>
          <p:spPr bwMode="auto">
            <a:xfrm>
              <a:off x="2154" y="1158"/>
              <a:ext cx="6" cy="2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17" name="Line 29"/>
            <p:cNvSpPr>
              <a:spLocks noChangeShapeType="1"/>
            </p:cNvSpPr>
            <p:nvPr/>
          </p:nvSpPr>
          <p:spPr bwMode="auto">
            <a:xfrm flipH="1">
              <a:off x="582" y="296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18" name="Text Box 30"/>
            <p:cNvSpPr txBox="1">
              <a:spLocks noChangeArrowheads="1"/>
            </p:cNvSpPr>
            <p:nvPr/>
          </p:nvSpPr>
          <p:spPr bwMode="auto">
            <a:xfrm rot="-926867">
              <a:off x="1092" y="3017"/>
              <a:ext cx="6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91519" name="Line 31"/>
            <p:cNvSpPr>
              <a:spLocks noChangeShapeType="1"/>
            </p:cNvSpPr>
            <p:nvPr/>
          </p:nvSpPr>
          <p:spPr bwMode="auto">
            <a:xfrm flipV="1">
              <a:off x="462" y="1284"/>
              <a:ext cx="0" cy="3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20" name="Line 32"/>
            <p:cNvSpPr>
              <a:spLocks noChangeShapeType="1"/>
            </p:cNvSpPr>
            <p:nvPr/>
          </p:nvSpPr>
          <p:spPr bwMode="auto">
            <a:xfrm flipH="1">
              <a:off x="468" y="2166"/>
              <a:ext cx="0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50" name="Text Box 62"/>
            <p:cNvSpPr txBox="1">
              <a:spLocks noChangeArrowheads="1"/>
            </p:cNvSpPr>
            <p:nvPr/>
          </p:nvSpPr>
          <p:spPr bwMode="auto">
            <a:xfrm>
              <a:off x="367" y="3825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time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91553" name="Rectangle 65"/>
          <p:cNvSpPr>
            <a:spLocks noChangeArrowheads="1"/>
          </p:cNvSpPr>
          <p:nvPr/>
        </p:nvSpPr>
        <p:spPr bwMode="auto">
          <a:xfrm>
            <a:off x="5564188" y="4143375"/>
            <a:ext cx="203200" cy="1320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54" name="Text Box 66"/>
          <p:cNvSpPr txBox="1">
            <a:spLocks noChangeArrowheads="1"/>
          </p:cNvSpPr>
          <p:nvPr/>
        </p:nvSpPr>
        <p:spPr bwMode="auto">
          <a:xfrm rot="-5400000">
            <a:off x="4891881" y="4655344"/>
            <a:ext cx="1493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Seq=92 timeout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91555" name="Line 67"/>
          <p:cNvSpPr>
            <a:spLocks noChangeShapeType="1"/>
          </p:cNvSpPr>
          <p:nvPr/>
        </p:nvSpPr>
        <p:spPr bwMode="auto">
          <a:xfrm flipV="1">
            <a:off x="5656263" y="3886200"/>
            <a:ext cx="6350" cy="244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1556" name="Line 68"/>
          <p:cNvSpPr>
            <a:spLocks noChangeShapeType="1"/>
          </p:cNvSpPr>
          <p:nvPr/>
        </p:nvSpPr>
        <p:spPr bwMode="auto">
          <a:xfrm flipH="1">
            <a:off x="5638800" y="5562600"/>
            <a:ext cx="0" cy="22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1557" name="Line 69"/>
          <p:cNvSpPr>
            <a:spLocks noChangeShapeType="1"/>
          </p:cNvSpPr>
          <p:nvPr/>
        </p:nvSpPr>
        <p:spPr bwMode="auto">
          <a:xfrm flipH="1">
            <a:off x="5562600" y="5791200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1558" name="Line 70"/>
          <p:cNvSpPr>
            <a:spLocks noChangeShapeType="1"/>
          </p:cNvSpPr>
          <p:nvPr/>
        </p:nvSpPr>
        <p:spPr bwMode="auto">
          <a:xfrm flipH="1">
            <a:off x="5611813" y="3886200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59" name="Text Box 71"/>
          <p:cNvSpPr txBox="1">
            <a:spLocks noChangeArrowheads="1"/>
          </p:cNvSpPr>
          <p:nvPr/>
        </p:nvSpPr>
        <p:spPr bwMode="auto">
          <a:xfrm>
            <a:off x="152400" y="5257800"/>
            <a:ext cx="994183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/>
              <a:t>SendBase</a:t>
            </a:r>
            <a:endParaRPr lang="en-US" sz="1600" dirty="0"/>
          </a:p>
          <a:p>
            <a:r>
              <a:rPr lang="en-US" sz="1600" dirty="0"/>
              <a:t>= 100</a:t>
            </a:r>
          </a:p>
        </p:txBody>
      </p:sp>
      <p:sp>
        <p:nvSpPr>
          <p:cNvPr id="191561" name="Text Box 73"/>
          <p:cNvSpPr txBox="1">
            <a:spLocks noChangeArrowheads="1"/>
          </p:cNvSpPr>
          <p:nvPr/>
        </p:nvSpPr>
        <p:spPr bwMode="auto">
          <a:xfrm>
            <a:off x="4416425" y="4267200"/>
            <a:ext cx="9941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/>
              <a:t>SendBase</a:t>
            </a:r>
            <a:endParaRPr lang="en-US" sz="1600" dirty="0"/>
          </a:p>
          <a:p>
            <a:r>
              <a:rPr lang="en-US" sz="1600" dirty="0"/>
              <a:t>= 120</a:t>
            </a:r>
          </a:p>
        </p:txBody>
      </p:sp>
      <p:sp>
        <p:nvSpPr>
          <p:cNvPr id="191562" name="Text Box 74"/>
          <p:cNvSpPr txBox="1">
            <a:spLocks noChangeArrowheads="1"/>
          </p:cNvSpPr>
          <p:nvPr/>
        </p:nvSpPr>
        <p:spPr bwMode="auto">
          <a:xfrm>
            <a:off x="4416425" y="5410200"/>
            <a:ext cx="9941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/>
              <a:t>SendBase</a:t>
            </a:r>
            <a:endParaRPr lang="en-US" sz="1600" dirty="0"/>
          </a:p>
          <a:p>
            <a:r>
              <a:rPr lang="en-US" sz="1600" dirty="0"/>
              <a:t>= 120</a:t>
            </a:r>
          </a:p>
        </p:txBody>
      </p:sp>
      <p:sp>
        <p:nvSpPr>
          <p:cNvPr id="191563" name="Text Box 75"/>
          <p:cNvSpPr txBox="1">
            <a:spLocks noChangeArrowheads="1"/>
          </p:cNvSpPr>
          <p:nvPr/>
        </p:nvSpPr>
        <p:spPr bwMode="auto">
          <a:xfrm>
            <a:off x="4343400" y="3810000"/>
            <a:ext cx="9605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/>
              <a:t>Sendbase</a:t>
            </a:r>
            <a:endParaRPr lang="en-US" sz="1600" dirty="0"/>
          </a:p>
          <a:p>
            <a:r>
              <a:rPr lang="en-US" sz="1600" dirty="0"/>
              <a:t>= 100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 outline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/>
              <a:t>3.1 Transport-layer services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3.2 Addressing, Establishing and Releasing Connection, Flow Control and Buffering, Error Control, Multiplexing and demultiplexing, Crash Recovery</a:t>
            </a:r>
          </a:p>
          <a:p>
            <a:r>
              <a:rPr lang="en-US" sz="2400" dirty="0"/>
              <a:t>3.3 Connectionless transport: UDP</a:t>
            </a:r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 dirty="0"/>
              <a:t>3.4 Principles of reliable data transfer</a:t>
            </a:r>
          </a:p>
          <a:p>
            <a:r>
              <a:rPr lang="en-US" sz="2400" dirty="0"/>
              <a:t>3.5 Connection-oriented transport: TCP</a:t>
            </a:r>
          </a:p>
          <a:p>
            <a:pPr lvl="1"/>
            <a:r>
              <a:rPr lang="en-US" sz="2000" dirty="0"/>
              <a:t>segment structure</a:t>
            </a:r>
          </a:p>
          <a:p>
            <a:pPr lvl="1"/>
            <a:r>
              <a:rPr lang="en-US" sz="2000" dirty="0"/>
              <a:t>reliable data transfer</a:t>
            </a:r>
          </a:p>
          <a:p>
            <a:pPr lvl="1"/>
            <a:r>
              <a:rPr lang="en-US" sz="2000" dirty="0"/>
              <a:t>flow control</a:t>
            </a:r>
          </a:p>
          <a:p>
            <a:pPr lvl="1"/>
            <a:r>
              <a:rPr lang="en-US" sz="2000" dirty="0"/>
              <a:t>connection management</a:t>
            </a:r>
          </a:p>
          <a:p>
            <a:r>
              <a:rPr lang="en-US" sz="2400" dirty="0"/>
              <a:t>3.6 Principles of congestion control</a:t>
            </a:r>
          </a:p>
          <a:p>
            <a:r>
              <a:rPr lang="en-US" sz="2400" dirty="0"/>
              <a:t>3.7 TCP congestion control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1143000"/>
          </a:xfrm>
        </p:spPr>
        <p:txBody>
          <a:bodyPr/>
          <a:lstStyle/>
          <a:p>
            <a:r>
              <a:rPr lang="en-US" sz="3600" dirty="0"/>
              <a:t>TCP Retransmission </a:t>
            </a:r>
            <a:r>
              <a:rPr lang="en-US" dirty="0"/>
              <a:t>S</a:t>
            </a:r>
            <a:r>
              <a:rPr lang="en-US" sz="3600" dirty="0"/>
              <a:t>cenarios (more)</a:t>
            </a:r>
            <a:endParaRPr lang="en-US" dirty="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819400" y="1371600"/>
            <a:ext cx="3609975" cy="4786313"/>
            <a:chOff x="432" y="816"/>
            <a:chExt cx="2274" cy="3015"/>
          </a:xfrm>
        </p:grpSpPr>
        <p:sp>
          <p:nvSpPr>
            <p:cNvPr id="258052" name="Line 4"/>
            <p:cNvSpPr>
              <a:spLocks noChangeShapeType="1"/>
            </p:cNvSpPr>
            <p:nvPr/>
          </p:nvSpPr>
          <p:spPr bwMode="auto">
            <a:xfrm flipH="1">
              <a:off x="1382" y="1741"/>
              <a:ext cx="996" cy="3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53" name="Line 5"/>
            <p:cNvSpPr>
              <a:spLocks noChangeShapeType="1"/>
            </p:cNvSpPr>
            <p:nvPr/>
          </p:nvSpPr>
          <p:spPr bwMode="auto">
            <a:xfrm>
              <a:off x="788" y="1285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58054" name="Object 6"/>
            <p:cNvGraphicFramePr>
              <a:graphicFrameLocks noChangeAspect="1"/>
            </p:cNvGraphicFramePr>
            <p:nvPr/>
          </p:nvGraphicFramePr>
          <p:xfrm>
            <a:off x="432" y="816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074" name="Clip" r:id="rId2" imgW="1305000" imgH="1085760" progId="">
                    <p:embed/>
                  </p:oleObj>
                </mc:Choice>
                <mc:Fallback>
                  <p:oleObj name="Clip" r:id="rId2" imgW="1305000" imgH="108576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16"/>
                          <a:ext cx="306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8055" name="Text Box 7"/>
            <p:cNvSpPr txBox="1">
              <a:spLocks noChangeArrowheads="1"/>
            </p:cNvSpPr>
            <p:nvPr/>
          </p:nvSpPr>
          <p:spPr bwMode="auto">
            <a:xfrm>
              <a:off x="786" y="864"/>
              <a:ext cx="5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Host A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258056" name="Text Box 8"/>
            <p:cNvSpPr txBox="1">
              <a:spLocks noChangeArrowheads="1"/>
            </p:cNvSpPr>
            <p:nvPr/>
          </p:nvSpPr>
          <p:spPr bwMode="auto">
            <a:xfrm rot="706751">
              <a:off x="1029" y="1292"/>
              <a:ext cx="11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Seq=92, 8 bytes data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258057" name="Text Box 9"/>
            <p:cNvSpPr txBox="1">
              <a:spLocks noChangeArrowheads="1"/>
            </p:cNvSpPr>
            <p:nvPr/>
          </p:nvSpPr>
          <p:spPr bwMode="auto">
            <a:xfrm rot="-982672">
              <a:off x="1728" y="1632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258058" name="Text Box 10"/>
            <p:cNvSpPr txBox="1">
              <a:spLocks noChangeArrowheads="1"/>
            </p:cNvSpPr>
            <p:nvPr/>
          </p:nvSpPr>
          <p:spPr bwMode="auto">
            <a:xfrm>
              <a:off x="1157" y="2079"/>
              <a:ext cx="3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loss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258059" name="Text Box 11"/>
            <p:cNvSpPr txBox="1">
              <a:spLocks noChangeArrowheads="1"/>
            </p:cNvSpPr>
            <p:nvPr/>
          </p:nvSpPr>
          <p:spPr bwMode="auto">
            <a:xfrm rot="-5400000">
              <a:off x="374" y="1794"/>
              <a:ext cx="5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timeout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258060" name="Text Box 12"/>
            <p:cNvSpPr txBox="1">
              <a:spLocks noChangeArrowheads="1"/>
            </p:cNvSpPr>
            <p:nvPr/>
          </p:nvSpPr>
          <p:spPr bwMode="auto">
            <a:xfrm>
              <a:off x="872" y="3600"/>
              <a:ext cx="17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Cumulative ACK scenario</a:t>
              </a:r>
              <a:endParaRPr lang="en-US" sz="1000">
                <a:latin typeface="Times New Roman" pitchFamily="18" charset="0"/>
              </a:endParaRPr>
            </a:p>
          </p:txBody>
        </p:sp>
        <p:graphicFrame>
          <p:nvGraphicFramePr>
            <p:cNvPr id="258061" name="Object 13"/>
            <p:cNvGraphicFramePr>
              <a:graphicFrameLocks noChangeAspect="1"/>
            </p:cNvGraphicFramePr>
            <p:nvPr/>
          </p:nvGraphicFramePr>
          <p:xfrm>
            <a:off x="2400" y="864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075" name="Clip" r:id="rId4" imgW="1305000" imgH="1085760" progId="">
                    <p:embed/>
                  </p:oleObj>
                </mc:Choice>
                <mc:Fallback>
                  <p:oleObj name="Clip" r:id="rId4" imgW="1305000" imgH="108576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864"/>
                          <a:ext cx="306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8062" name="Text Box 14"/>
            <p:cNvSpPr txBox="1">
              <a:spLocks noChangeArrowheads="1"/>
            </p:cNvSpPr>
            <p:nvPr/>
          </p:nvSpPr>
          <p:spPr bwMode="auto">
            <a:xfrm>
              <a:off x="1824" y="864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Host B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258063" name="Text Box 15"/>
            <p:cNvSpPr txBox="1">
              <a:spLocks noChangeArrowheads="1"/>
            </p:cNvSpPr>
            <p:nvPr/>
          </p:nvSpPr>
          <p:spPr bwMode="auto">
            <a:xfrm>
              <a:off x="1224" y="190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  <a:latin typeface="Arial" charset="0"/>
                </a:rPr>
                <a:t>X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258064" name="Line 16"/>
            <p:cNvSpPr>
              <a:spLocks noChangeShapeType="1"/>
            </p:cNvSpPr>
            <p:nvPr/>
          </p:nvSpPr>
          <p:spPr bwMode="auto">
            <a:xfrm>
              <a:off x="768" y="177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5" name="Text Box 17"/>
            <p:cNvSpPr txBox="1">
              <a:spLocks noChangeArrowheads="1"/>
            </p:cNvSpPr>
            <p:nvPr/>
          </p:nvSpPr>
          <p:spPr bwMode="auto">
            <a:xfrm rot="706751">
              <a:off x="946" y="1776"/>
              <a:ext cx="12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Seq=100, 20 bytes data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258066" name="Line 18"/>
            <p:cNvSpPr>
              <a:spLocks noChangeShapeType="1"/>
            </p:cNvSpPr>
            <p:nvPr/>
          </p:nvSpPr>
          <p:spPr bwMode="auto">
            <a:xfrm>
              <a:off x="768" y="912"/>
              <a:ext cx="6" cy="2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7" name="Line 19"/>
            <p:cNvSpPr>
              <a:spLocks noChangeShapeType="1"/>
            </p:cNvSpPr>
            <p:nvPr/>
          </p:nvSpPr>
          <p:spPr bwMode="auto">
            <a:xfrm>
              <a:off x="2352" y="960"/>
              <a:ext cx="6" cy="2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8" name="Line 20"/>
            <p:cNvSpPr>
              <a:spLocks noChangeShapeType="1"/>
            </p:cNvSpPr>
            <p:nvPr/>
          </p:nvSpPr>
          <p:spPr bwMode="auto">
            <a:xfrm flipH="1">
              <a:off x="768" y="2208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9" name="Text Box 21"/>
            <p:cNvSpPr txBox="1">
              <a:spLocks noChangeArrowheads="1"/>
            </p:cNvSpPr>
            <p:nvPr/>
          </p:nvSpPr>
          <p:spPr bwMode="auto">
            <a:xfrm rot="-926867">
              <a:off x="1200" y="2496"/>
              <a:ext cx="6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Arial" charset="0"/>
                </a:rPr>
                <a:t>ACK=120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258070" name="Line 22"/>
            <p:cNvSpPr>
              <a:spLocks noChangeShapeType="1"/>
            </p:cNvSpPr>
            <p:nvPr/>
          </p:nvSpPr>
          <p:spPr bwMode="auto">
            <a:xfrm flipV="1">
              <a:off x="674" y="1273"/>
              <a:ext cx="0" cy="3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71" name="Line 23"/>
            <p:cNvSpPr>
              <a:spLocks noChangeShapeType="1"/>
            </p:cNvSpPr>
            <p:nvPr/>
          </p:nvSpPr>
          <p:spPr bwMode="auto">
            <a:xfrm flipH="1">
              <a:off x="672" y="2155"/>
              <a:ext cx="8" cy="9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72" name="Text Box 24"/>
            <p:cNvSpPr txBox="1">
              <a:spLocks noChangeArrowheads="1"/>
            </p:cNvSpPr>
            <p:nvPr/>
          </p:nvSpPr>
          <p:spPr bwMode="auto">
            <a:xfrm>
              <a:off x="576" y="3408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time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58074" name="Text Box 26"/>
          <p:cNvSpPr txBox="1">
            <a:spLocks noChangeArrowheads="1"/>
          </p:cNvSpPr>
          <p:nvPr/>
        </p:nvSpPr>
        <p:spPr bwMode="auto">
          <a:xfrm>
            <a:off x="2133600" y="4038600"/>
            <a:ext cx="9941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/>
              <a:t>SendBase</a:t>
            </a:r>
            <a:endParaRPr lang="en-US" sz="1600" dirty="0"/>
          </a:p>
          <a:p>
            <a:r>
              <a:rPr lang="en-US" sz="1600" dirty="0"/>
              <a:t>= 120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TCP ACK generation</a:t>
            </a:r>
            <a:r>
              <a:rPr lang="en-US" u="none"/>
              <a:t> </a:t>
            </a:r>
            <a:r>
              <a:rPr lang="en-US" sz="2400" u="none"/>
              <a:t>[RFC 1122, RFC 2581]</a:t>
            </a:r>
            <a:endParaRPr lang="en-US"/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752475" y="1554163"/>
            <a:ext cx="334645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0000"/>
                </a:solidFill>
                <a:latin typeface="Arial" charset="0"/>
              </a:rPr>
              <a:t>Event at Receiver</a:t>
            </a:r>
            <a:endParaRPr lang="en-US" sz="1800">
              <a:latin typeface="Arial" charset="0"/>
            </a:endParaRPr>
          </a:p>
          <a:p>
            <a:pPr algn="l"/>
            <a:endParaRPr lang="en-US" sz="1800">
              <a:latin typeface="Arial" charset="0"/>
            </a:endParaRPr>
          </a:p>
          <a:p>
            <a:pPr algn="l"/>
            <a:r>
              <a:rPr lang="en-US" sz="1800">
                <a:latin typeface="Arial" charset="0"/>
              </a:rPr>
              <a:t>Arrival of in-order segment with</a:t>
            </a:r>
          </a:p>
          <a:p>
            <a:pPr algn="l"/>
            <a:r>
              <a:rPr lang="en-US" sz="1800">
                <a:latin typeface="Arial" charset="0"/>
              </a:rPr>
              <a:t>expected seq #. All data up to</a:t>
            </a:r>
          </a:p>
          <a:p>
            <a:pPr algn="l"/>
            <a:r>
              <a:rPr lang="en-US" sz="1800">
                <a:latin typeface="Arial" charset="0"/>
              </a:rPr>
              <a:t>expected seq # already ACKed</a:t>
            </a:r>
          </a:p>
          <a:p>
            <a:pPr algn="l"/>
            <a:endParaRPr lang="en-US" sz="1800">
              <a:latin typeface="Arial" charset="0"/>
            </a:endParaRPr>
          </a:p>
          <a:p>
            <a:pPr algn="l"/>
            <a:r>
              <a:rPr lang="en-US" sz="1800">
                <a:latin typeface="Arial" charset="0"/>
              </a:rPr>
              <a:t>Arrival of in-order segment with</a:t>
            </a:r>
          </a:p>
          <a:p>
            <a:pPr algn="l"/>
            <a:r>
              <a:rPr lang="en-US" sz="1800">
                <a:latin typeface="Arial" charset="0"/>
              </a:rPr>
              <a:t>expected seq #. One other </a:t>
            </a:r>
          </a:p>
          <a:p>
            <a:pPr algn="l"/>
            <a:r>
              <a:rPr lang="en-US" sz="1800">
                <a:latin typeface="Arial" charset="0"/>
              </a:rPr>
              <a:t>segment has ACK pending</a:t>
            </a:r>
          </a:p>
          <a:p>
            <a:pPr algn="l"/>
            <a:endParaRPr lang="en-US" sz="1800">
              <a:latin typeface="Arial" charset="0"/>
            </a:endParaRPr>
          </a:p>
          <a:p>
            <a:pPr algn="l"/>
            <a:r>
              <a:rPr lang="en-US" sz="1800">
                <a:latin typeface="Arial" charset="0"/>
              </a:rPr>
              <a:t>Arrival of out-of-order segment</a:t>
            </a:r>
          </a:p>
          <a:p>
            <a:pPr algn="l"/>
            <a:r>
              <a:rPr lang="en-US" sz="1800">
                <a:latin typeface="Arial" charset="0"/>
              </a:rPr>
              <a:t>higher-than-expect seq. # .</a:t>
            </a:r>
          </a:p>
          <a:p>
            <a:pPr algn="l"/>
            <a:r>
              <a:rPr lang="en-US" sz="1800">
                <a:latin typeface="Arial" charset="0"/>
              </a:rPr>
              <a:t>Gap detected</a:t>
            </a:r>
          </a:p>
          <a:p>
            <a:pPr algn="l"/>
            <a:endParaRPr lang="en-US" sz="1800">
              <a:latin typeface="Arial" charset="0"/>
            </a:endParaRPr>
          </a:p>
          <a:p>
            <a:pPr algn="l"/>
            <a:r>
              <a:rPr lang="en-US" sz="1800">
                <a:latin typeface="Arial" charset="0"/>
              </a:rPr>
              <a:t>Arrival of segment that </a:t>
            </a:r>
          </a:p>
          <a:p>
            <a:pPr algn="l"/>
            <a:r>
              <a:rPr lang="en-US" sz="1800">
                <a:latin typeface="Arial" charset="0"/>
              </a:rPr>
              <a:t>partially or completely fills gap</a:t>
            </a:r>
          </a:p>
          <a:p>
            <a:pPr algn="l"/>
            <a:endParaRPr lang="en-US" sz="1800">
              <a:latin typeface="Arial" charset="0"/>
            </a:endParaRPr>
          </a:p>
          <a:p>
            <a:pPr algn="l"/>
            <a:endParaRPr lang="en-US" sz="1000">
              <a:latin typeface="Times New Roman" pitchFamily="18" charset="0"/>
            </a:endParaRP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4514850" y="1544638"/>
            <a:ext cx="407035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0000"/>
                </a:solidFill>
                <a:latin typeface="Arial" charset="0"/>
              </a:rPr>
              <a:t>TCP Receiver action</a:t>
            </a:r>
            <a:endParaRPr lang="en-US" sz="1800">
              <a:latin typeface="Arial" charset="0"/>
            </a:endParaRPr>
          </a:p>
          <a:p>
            <a:pPr algn="l"/>
            <a:endParaRPr lang="en-US" sz="1800">
              <a:latin typeface="Arial" charset="0"/>
            </a:endParaRPr>
          </a:p>
          <a:p>
            <a:pPr algn="l"/>
            <a:r>
              <a:rPr lang="en-US" sz="1800">
                <a:latin typeface="Arial" charset="0"/>
              </a:rPr>
              <a:t>Delayed ACK. Wait up to 500ms</a:t>
            </a:r>
          </a:p>
          <a:p>
            <a:pPr algn="l"/>
            <a:r>
              <a:rPr lang="en-US" sz="1800">
                <a:latin typeface="Arial" charset="0"/>
              </a:rPr>
              <a:t>for next segment. If no next segment,</a:t>
            </a:r>
          </a:p>
          <a:p>
            <a:pPr algn="l"/>
            <a:r>
              <a:rPr lang="en-US" sz="1800">
                <a:latin typeface="Arial" charset="0"/>
              </a:rPr>
              <a:t>send ACK</a:t>
            </a:r>
          </a:p>
          <a:p>
            <a:pPr algn="l"/>
            <a:endParaRPr lang="en-US" sz="1800">
              <a:latin typeface="Arial" charset="0"/>
            </a:endParaRPr>
          </a:p>
          <a:p>
            <a:pPr algn="l"/>
            <a:r>
              <a:rPr lang="en-US" sz="1800">
                <a:latin typeface="Arial" charset="0"/>
              </a:rPr>
              <a:t>Immediately send single cumulative </a:t>
            </a:r>
          </a:p>
          <a:p>
            <a:pPr algn="l"/>
            <a:r>
              <a:rPr lang="en-US" sz="1800">
                <a:latin typeface="Arial" charset="0"/>
              </a:rPr>
              <a:t>ACK, ACKing both in-order segments </a:t>
            </a:r>
          </a:p>
          <a:p>
            <a:pPr algn="l"/>
            <a:endParaRPr lang="en-US" sz="1800">
              <a:latin typeface="Arial" charset="0"/>
            </a:endParaRPr>
          </a:p>
          <a:p>
            <a:pPr algn="l"/>
            <a:endParaRPr lang="en-US" sz="1800">
              <a:latin typeface="Arial" charset="0"/>
            </a:endParaRPr>
          </a:p>
          <a:p>
            <a:pPr algn="l"/>
            <a:r>
              <a:rPr lang="en-US" sz="1800">
                <a:latin typeface="Arial" charset="0"/>
              </a:rPr>
              <a:t>Immediately send </a:t>
            </a:r>
            <a:r>
              <a:rPr lang="en-US" sz="1800" i="1">
                <a:solidFill>
                  <a:srgbClr val="FF0000"/>
                </a:solidFill>
                <a:latin typeface="Arial" charset="0"/>
              </a:rPr>
              <a:t>duplicate ACK</a:t>
            </a:r>
            <a:r>
              <a:rPr lang="en-US" sz="1800">
                <a:latin typeface="Arial" charset="0"/>
              </a:rPr>
              <a:t>, </a:t>
            </a:r>
          </a:p>
          <a:p>
            <a:pPr algn="l"/>
            <a:r>
              <a:rPr lang="en-US" sz="1800">
                <a:latin typeface="Arial" charset="0"/>
              </a:rPr>
              <a:t>indicating seq. # of next expected byte</a:t>
            </a:r>
          </a:p>
          <a:p>
            <a:pPr algn="l"/>
            <a:endParaRPr lang="en-US" sz="1800">
              <a:latin typeface="Arial" charset="0"/>
            </a:endParaRPr>
          </a:p>
          <a:p>
            <a:pPr algn="l"/>
            <a:endParaRPr lang="en-US" sz="1800">
              <a:latin typeface="Arial" charset="0"/>
            </a:endParaRPr>
          </a:p>
          <a:p>
            <a:pPr algn="l"/>
            <a:r>
              <a:rPr lang="en-US" sz="1800">
                <a:latin typeface="Arial" charset="0"/>
              </a:rPr>
              <a:t>Immediate send ACK, provided that</a:t>
            </a:r>
          </a:p>
          <a:p>
            <a:pPr algn="l"/>
            <a:r>
              <a:rPr lang="en-US" sz="1800">
                <a:latin typeface="Arial" charset="0"/>
              </a:rPr>
              <a:t>segment starts at lower end of gap</a:t>
            </a:r>
          </a:p>
          <a:p>
            <a:pPr algn="l"/>
            <a:endParaRPr lang="en-US" sz="1800">
              <a:latin typeface="Arial" charset="0"/>
            </a:endParaRPr>
          </a:p>
          <a:p>
            <a:pPr algn="l"/>
            <a:endParaRPr lang="en-US" sz="1000">
              <a:latin typeface="Times New Roman" pitchFamily="18" charset="0"/>
            </a:endParaRPr>
          </a:p>
        </p:txBody>
      </p:sp>
      <p:sp>
        <p:nvSpPr>
          <p:cNvPr id="190469" name="Line 5"/>
          <p:cNvSpPr>
            <a:spLocks noChangeShapeType="1"/>
          </p:cNvSpPr>
          <p:nvPr/>
        </p:nvSpPr>
        <p:spPr bwMode="auto">
          <a:xfrm>
            <a:off x="876300" y="2009775"/>
            <a:ext cx="746760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0" name="Line 6"/>
          <p:cNvSpPr>
            <a:spLocks noChangeShapeType="1"/>
          </p:cNvSpPr>
          <p:nvPr/>
        </p:nvSpPr>
        <p:spPr bwMode="auto">
          <a:xfrm flipV="1">
            <a:off x="847725" y="3190875"/>
            <a:ext cx="74771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1" name="Line 7"/>
          <p:cNvSpPr>
            <a:spLocks noChangeShapeType="1"/>
          </p:cNvSpPr>
          <p:nvPr/>
        </p:nvSpPr>
        <p:spPr bwMode="auto">
          <a:xfrm>
            <a:off x="857250" y="4305300"/>
            <a:ext cx="75057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2" name="Line 8"/>
          <p:cNvSpPr>
            <a:spLocks noChangeShapeType="1"/>
          </p:cNvSpPr>
          <p:nvPr/>
        </p:nvSpPr>
        <p:spPr bwMode="auto">
          <a:xfrm>
            <a:off x="866775" y="5410200"/>
            <a:ext cx="748665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3" name="Line 9"/>
          <p:cNvSpPr>
            <a:spLocks noChangeShapeType="1"/>
          </p:cNvSpPr>
          <p:nvPr/>
        </p:nvSpPr>
        <p:spPr bwMode="auto">
          <a:xfrm>
            <a:off x="4324350" y="1704975"/>
            <a:ext cx="0" cy="4352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 Retransmit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3810000" cy="4267200"/>
          </a:xfrm>
        </p:spPr>
        <p:txBody>
          <a:bodyPr/>
          <a:lstStyle/>
          <a:p>
            <a:r>
              <a:rPr lang="en-US" sz="2400" dirty="0"/>
              <a:t>Time-out period  often relatively long:</a:t>
            </a:r>
          </a:p>
          <a:p>
            <a:pPr lvl="1"/>
            <a:r>
              <a:rPr lang="en-US" sz="2000" dirty="0"/>
              <a:t>Long delay before resending lost packet</a:t>
            </a:r>
          </a:p>
          <a:p>
            <a:r>
              <a:rPr lang="en-US" sz="2400" dirty="0"/>
              <a:t>Detect lost segments via duplicate ACKs</a:t>
            </a:r>
          </a:p>
          <a:p>
            <a:pPr lvl="1"/>
            <a:r>
              <a:rPr lang="en-US" sz="2000" dirty="0"/>
              <a:t>Sender often sends many segments back-to-back</a:t>
            </a:r>
          </a:p>
          <a:p>
            <a:pPr lvl="1"/>
            <a:r>
              <a:rPr lang="en-US" sz="2000" dirty="0"/>
              <a:t>If segment lost, there will likely be many duplicate ACKs for that segment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590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3962400" cy="4648200"/>
          </a:xfrm>
        </p:spPr>
        <p:txBody>
          <a:bodyPr/>
          <a:lstStyle/>
          <a:p>
            <a:r>
              <a:rPr lang="en-US" sz="2400" dirty="0"/>
              <a:t>If sender receives 3 ACKs for same data, it assumes that segment after </a:t>
            </a:r>
            <a:r>
              <a:rPr lang="en-US" sz="2400" dirty="0" err="1"/>
              <a:t>ACKed</a:t>
            </a:r>
            <a:r>
              <a:rPr lang="en-US" sz="2400" dirty="0"/>
              <a:t> data was lost:</a:t>
            </a:r>
          </a:p>
          <a:p>
            <a:pPr lvl="1"/>
            <a:r>
              <a:rPr lang="en-US" sz="2000" u="sng" dirty="0">
                <a:solidFill>
                  <a:srgbClr val="FF0000"/>
                </a:solidFill>
              </a:rPr>
              <a:t>fast retransmit: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resend segment before timer expires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7" name="Line 3"/>
          <p:cNvSpPr>
            <a:spLocks noChangeShapeType="1"/>
          </p:cNvSpPr>
          <p:nvPr/>
        </p:nvSpPr>
        <p:spPr bwMode="auto">
          <a:xfrm>
            <a:off x="3090863" y="15398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4068" name="Object 4"/>
          <p:cNvGraphicFramePr>
            <a:graphicFrameLocks noChangeAspect="1"/>
          </p:cNvGraphicFramePr>
          <p:nvPr/>
        </p:nvGraphicFramePr>
        <p:xfrm>
          <a:off x="2832100" y="795338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098" name="Clip" r:id="rId2" imgW="1305000" imgH="1085760" progId="">
                  <p:embed/>
                </p:oleObj>
              </mc:Choice>
              <mc:Fallback>
                <p:oleObj name="Clip" r:id="rId2" imgW="1305000" imgH="10857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795338"/>
                        <a:ext cx="485775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2706688" y="407988"/>
            <a:ext cx="8493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Host A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 rot="-5400000">
            <a:off x="2173223" y="4815652"/>
            <a:ext cx="9653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timeout</a:t>
            </a:r>
            <a:endParaRPr lang="en-US" sz="900">
              <a:latin typeface="Times New Roman" pitchFamily="18" charset="0"/>
            </a:endParaRPr>
          </a:p>
        </p:txBody>
      </p:sp>
      <p:graphicFrame>
        <p:nvGraphicFramePr>
          <p:cNvPr id="344071" name="Object 7"/>
          <p:cNvGraphicFramePr>
            <a:graphicFrameLocks noChangeAspect="1"/>
          </p:cNvGraphicFramePr>
          <p:nvPr/>
        </p:nvGraphicFramePr>
        <p:xfrm>
          <a:off x="5381625" y="819150"/>
          <a:ext cx="4857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099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5" y="819150"/>
                        <a:ext cx="48577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5267325" y="446088"/>
            <a:ext cx="828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Host B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344073" name="Line 9"/>
          <p:cNvSpPr>
            <a:spLocks noChangeShapeType="1"/>
          </p:cNvSpPr>
          <p:nvPr/>
        </p:nvSpPr>
        <p:spPr bwMode="auto">
          <a:xfrm>
            <a:off x="3090863" y="1768475"/>
            <a:ext cx="1757362" cy="414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4" name="Line 10"/>
          <p:cNvSpPr>
            <a:spLocks noChangeShapeType="1"/>
          </p:cNvSpPr>
          <p:nvPr/>
        </p:nvSpPr>
        <p:spPr bwMode="auto">
          <a:xfrm>
            <a:off x="3090863" y="1235075"/>
            <a:ext cx="9525" cy="437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44075" name="Line 11"/>
          <p:cNvSpPr>
            <a:spLocks noChangeShapeType="1"/>
          </p:cNvSpPr>
          <p:nvPr/>
        </p:nvSpPr>
        <p:spPr bwMode="auto">
          <a:xfrm>
            <a:off x="5605463" y="1311275"/>
            <a:ext cx="22225" cy="435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44076" name="Line 12"/>
          <p:cNvSpPr>
            <a:spLocks noChangeShapeType="1"/>
          </p:cNvSpPr>
          <p:nvPr/>
        </p:nvSpPr>
        <p:spPr bwMode="auto">
          <a:xfrm flipH="1">
            <a:off x="3078163" y="2149475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7" name="Text Box 13"/>
          <p:cNvSpPr txBox="1">
            <a:spLocks noChangeArrowheads="1"/>
          </p:cNvSpPr>
          <p:nvPr/>
        </p:nvSpPr>
        <p:spPr bwMode="auto">
          <a:xfrm>
            <a:off x="2795588" y="5576888"/>
            <a:ext cx="595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4078" name="Line 14"/>
          <p:cNvSpPr>
            <a:spLocks noChangeShapeType="1"/>
          </p:cNvSpPr>
          <p:nvPr/>
        </p:nvSpPr>
        <p:spPr bwMode="auto">
          <a:xfrm>
            <a:off x="3090863" y="19970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9" name="Line 15"/>
          <p:cNvSpPr>
            <a:spLocks noChangeShapeType="1"/>
          </p:cNvSpPr>
          <p:nvPr/>
        </p:nvSpPr>
        <p:spPr bwMode="auto">
          <a:xfrm>
            <a:off x="3090863" y="24542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0" name="Line 16"/>
          <p:cNvSpPr>
            <a:spLocks noChangeShapeType="1"/>
          </p:cNvSpPr>
          <p:nvPr/>
        </p:nvSpPr>
        <p:spPr bwMode="auto">
          <a:xfrm>
            <a:off x="3090863" y="22256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1" name="Line 17"/>
          <p:cNvSpPr>
            <a:spLocks noChangeShapeType="1"/>
          </p:cNvSpPr>
          <p:nvPr/>
        </p:nvSpPr>
        <p:spPr bwMode="auto">
          <a:xfrm flipH="1">
            <a:off x="3090863" y="2606675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2" name="Line 18"/>
          <p:cNvSpPr>
            <a:spLocks noChangeShapeType="1"/>
          </p:cNvSpPr>
          <p:nvPr/>
        </p:nvSpPr>
        <p:spPr bwMode="auto">
          <a:xfrm flipH="1">
            <a:off x="3090863" y="2835275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3" name="Line 19"/>
          <p:cNvSpPr>
            <a:spLocks noChangeShapeType="1"/>
          </p:cNvSpPr>
          <p:nvPr/>
        </p:nvSpPr>
        <p:spPr bwMode="auto">
          <a:xfrm flipH="1">
            <a:off x="3090863" y="3063875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4" name="Text Box 20"/>
          <p:cNvSpPr txBox="1">
            <a:spLocks noChangeArrowheads="1"/>
          </p:cNvSpPr>
          <p:nvPr/>
        </p:nvSpPr>
        <p:spPr bwMode="auto">
          <a:xfrm>
            <a:off x="4764088" y="1935163"/>
            <a:ext cx="28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Arial" charset="0"/>
              </a:rPr>
              <a:t>X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344085" name="Line 21"/>
          <p:cNvSpPr>
            <a:spLocks noChangeShapeType="1"/>
          </p:cNvSpPr>
          <p:nvPr/>
        </p:nvSpPr>
        <p:spPr bwMode="auto">
          <a:xfrm flipH="1">
            <a:off x="2819400" y="2894013"/>
            <a:ext cx="11113" cy="2479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44086" name="Line 22"/>
          <p:cNvSpPr>
            <a:spLocks noChangeShapeType="1"/>
          </p:cNvSpPr>
          <p:nvPr/>
        </p:nvSpPr>
        <p:spPr bwMode="auto">
          <a:xfrm>
            <a:off x="2817813" y="2894013"/>
            <a:ext cx="138112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44087" name="Line 23"/>
          <p:cNvSpPr>
            <a:spLocks noChangeShapeType="1"/>
          </p:cNvSpPr>
          <p:nvPr/>
        </p:nvSpPr>
        <p:spPr bwMode="auto">
          <a:xfrm>
            <a:off x="2832100" y="5375275"/>
            <a:ext cx="138113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44088" name="Line 24"/>
          <p:cNvSpPr>
            <a:spLocks noChangeShapeType="1"/>
          </p:cNvSpPr>
          <p:nvPr/>
        </p:nvSpPr>
        <p:spPr bwMode="auto">
          <a:xfrm>
            <a:off x="3105150" y="3860800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9" name="Text Box 25"/>
          <p:cNvSpPr txBox="1">
            <a:spLocks noChangeArrowheads="1"/>
          </p:cNvSpPr>
          <p:nvPr/>
        </p:nvSpPr>
        <p:spPr bwMode="auto">
          <a:xfrm rot="714405">
            <a:off x="3540125" y="3916363"/>
            <a:ext cx="2030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400">
                <a:latin typeface="Arial" charset="0"/>
              </a:rPr>
              <a:t>resend seq X2</a:t>
            </a:r>
          </a:p>
        </p:txBody>
      </p:sp>
      <p:sp>
        <p:nvSpPr>
          <p:cNvPr id="344091" name="Text Box 27"/>
          <p:cNvSpPr txBox="1">
            <a:spLocks noChangeArrowheads="1"/>
          </p:cNvSpPr>
          <p:nvPr/>
        </p:nvSpPr>
        <p:spPr bwMode="auto">
          <a:xfrm>
            <a:off x="2110533" y="1354138"/>
            <a:ext cx="10390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seq # x1</a:t>
            </a:r>
          </a:p>
        </p:txBody>
      </p:sp>
      <p:sp>
        <p:nvSpPr>
          <p:cNvPr id="344092" name="Text Box 28"/>
          <p:cNvSpPr txBox="1">
            <a:spLocks noChangeArrowheads="1"/>
          </p:cNvSpPr>
          <p:nvPr/>
        </p:nvSpPr>
        <p:spPr bwMode="auto">
          <a:xfrm>
            <a:off x="1993900" y="1589088"/>
            <a:ext cx="11858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/>
              <a:t>seq # x2</a:t>
            </a:r>
          </a:p>
        </p:txBody>
      </p:sp>
      <p:sp>
        <p:nvSpPr>
          <p:cNvPr id="344093" name="Text Box 29"/>
          <p:cNvSpPr txBox="1">
            <a:spLocks noChangeArrowheads="1"/>
          </p:cNvSpPr>
          <p:nvPr/>
        </p:nvSpPr>
        <p:spPr bwMode="auto">
          <a:xfrm>
            <a:off x="1979613" y="1830388"/>
            <a:ext cx="11858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/>
              <a:t>seq # x3</a:t>
            </a:r>
          </a:p>
        </p:txBody>
      </p:sp>
      <p:sp>
        <p:nvSpPr>
          <p:cNvPr id="344094" name="Text Box 30"/>
          <p:cNvSpPr txBox="1">
            <a:spLocks noChangeArrowheads="1"/>
          </p:cNvSpPr>
          <p:nvPr/>
        </p:nvSpPr>
        <p:spPr bwMode="auto">
          <a:xfrm>
            <a:off x="1997075" y="2047875"/>
            <a:ext cx="11858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/>
              <a:t>seq # x4</a:t>
            </a:r>
          </a:p>
        </p:txBody>
      </p:sp>
      <p:sp>
        <p:nvSpPr>
          <p:cNvPr id="344095" name="Text Box 31"/>
          <p:cNvSpPr txBox="1">
            <a:spLocks noChangeArrowheads="1"/>
          </p:cNvSpPr>
          <p:nvPr/>
        </p:nvSpPr>
        <p:spPr bwMode="auto">
          <a:xfrm>
            <a:off x="1992313" y="2266950"/>
            <a:ext cx="11858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/>
              <a:t>seq # x5</a:t>
            </a:r>
          </a:p>
        </p:txBody>
      </p:sp>
      <p:sp>
        <p:nvSpPr>
          <p:cNvPr id="344096" name="Text Box 32"/>
          <p:cNvSpPr txBox="1">
            <a:spLocks noChangeArrowheads="1"/>
          </p:cNvSpPr>
          <p:nvPr/>
        </p:nvSpPr>
        <p:spPr bwMode="auto">
          <a:xfrm>
            <a:off x="5568950" y="1931988"/>
            <a:ext cx="11858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/>
              <a:t>ACK x1</a:t>
            </a:r>
          </a:p>
        </p:txBody>
      </p:sp>
      <p:sp>
        <p:nvSpPr>
          <p:cNvPr id="344097" name="Text Box 33"/>
          <p:cNvSpPr txBox="1">
            <a:spLocks noChangeArrowheads="1"/>
          </p:cNvSpPr>
          <p:nvPr/>
        </p:nvSpPr>
        <p:spPr bwMode="auto">
          <a:xfrm>
            <a:off x="5583238" y="2413000"/>
            <a:ext cx="11858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/>
              <a:t>ACK x1</a:t>
            </a:r>
          </a:p>
        </p:txBody>
      </p:sp>
      <p:sp>
        <p:nvSpPr>
          <p:cNvPr id="344098" name="Text Box 34"/>
          <p:cNvSpPr txBox="1">
            <a:spLocks noChangeArrowheads="1"/>
          </p:cNvSpPr>
          <p:nvPr/>
        </p:nvSpPr>
        <p:spPr bwMode="auto">
          <a:xfrm>
            <a:off x="5578475" y="2640013"/>
            <a:ext cx="11858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/>
              <a:t>ACK x1</a:t>
            </a:r>
          </a:p>
        </p:txBody>
      </p:sp>
      <p:sp>
        <p:nvSpPr>
          <p:cNvPr id="344099" name="Text Box 35"/>
          <p:cNvSpPr txBox="1">
            <a:spLocks noChangeArrowheads="1"/>
          </p:cNvSpPr>
          <p:nvPr/>
        </p:nvSpPr>
        <p:spPr bwMode="auto">
          <a:xfrm>
            <a:off x="5573713" y="2844800"/>
            <a:ext cx="11858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/>
              <a:t>ACK x1</a:t>
            </a:r>
          </a:p>
        </p:txBody>
      </p:sp>
      <p:sp>
        <p:nvSpPr>
          <p:cNvPr id="344101" name="AutoShape 37"/>
          <p:cNvSpPr>
            <a:spLocks/>
          </p:cNvSpPr>
          <p:nvPr/>
        </p:nvSpPr>
        <p:spPr bwMode="auto">
          <a:xfrm>
            <a:off x="2944813" y="3306763"/>
            <a:ext cx="109537" cy="595312"/>
          </a:xfrm>
          <a:prstGeom prst="leftBrace">
            <a:avLst>
              <a:gd name="adj1" fmla="val 4529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44103" name="Text Box 39"/>
          <p:cNvSpPr txBox="1">
            <a:spLocks noChangeArrowheads="1"/>
          </p:cNvSpPr>
          <p:nvPr/>
        </p:nvSpPr>
        <p:spPr bwMode="auto">
          <a:xfrm>
            <a:off x="1154054" y="3171825"/>
            <a:ext cx="11224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triple</a:t>
            </a:r>
          </a:p>
          <a:p>
            <a:pPr algn="r"/>
            <a:r>
              <a:rPr lang="en-US" sz="2000"/>
              <a:t>duplicate</a:t>
            </a:r>
          </a:p>
          <a:p>
            <a:pPr algn="r"/>
            <a:r>
              <a:rPr lang="en-US" sz="2000"/>
              <a:t>ACKs</a:t>
            </a:r>
          </a:p>
        </p:txBody>
      </p:sp>
      <p:sp>
        <p:nvSpPr>
          <p:cNvPr id="344104" name="Line 40"/>
          <p:cNvSpPr>
            <a:spLocks noChangeShapeType="1"/>
          </p:cNvSpPr>
          <p:nvPr/>
        </p:nvSpPr>
        <p:spPr bwMode="auto">
          <a:xfrm flipH="1" flipV="1">
            <a:off x="2182813" y="3594100"/>
            <a:ext cx="765175" cy="111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sz="2000"/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 rot="5400000">
            <a:off x="6172200" y="2514600"/>
            <a:ext cx="3886200" cy="1143000"/>
          </a:xfrm>
        </p:spPr>
        <p:txBody>
          <a:bodyPr/>
          <a:lstStyle/>
          <a:p>
            <a:r>
              <a:rPr lang="en-US" dirty="0"/>
              <a:t>Fast  Retransmit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 outline</a:t>
            </a:r>
          </a:p>
        </p:txBody>
      </p:sp>
      <p:sp>
        <p:nvSpPr>
          <p:cNvPr id="261123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3.1 Transport-layer services</a:t>
            </a:r>
          </a:p>
          <a:p>
            <a:r>
              <a:rPr lang="en-US" sz="2400"/>
              <a:t>3.2 Multiplexing and demultiplexing</a:t>
            </a:r>
          </a:p>
          <a:p>
            <a:r>
              <a:rPr lang="en-US" sz="2400"/>
              <a:t>3.3 Connectionless transport: UDP</a:t>
            </a:r>
          </a:p>
          <a:p>
            <a:r>
              <a:rPr lang="en-US" sz="2400"/>
              <a:t>3.4 Principles of reliable data transfer</a:t>
            </a:r>
          </a:p>
        </p:txBody>
      </p:sp>
      <p:sp>
        <p:nvSpPr>
          <p:cNvPr id="261124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/>
              <a:t>3.5 Connection-oriented transport: TCP</a:t>
            </a:r>
            <a:endParaRPr lang="en-US" sz="2400">
              <a:solidFill>
                <a:srgbClr val="FF0000"/>
              </a:solidFill>
            </a:endParaRPr>
          </a:p>
          <a:p>
            <a:pPr lvl="1"/>
            <a:r>
              <a:rPr lang="en-US" sz="2000"/>
              <a:t>segment structure</a:t>
            </a:r>
          </a:p>
          <a:p>
            <a:pPr lvl="1"/>
            <a:r>
              <a:rPr lang="en-US" sz="2000"/>
              <a:t>reliable data transfer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flow control</a:t>
            </a:r>
            <a:endParaRPr lang="en-US" sz="2000"/>
          </a:p>
          <a:p>
            <a:pPr lvl="1"/>
            <a:r>
              <a:rPr lang="en-US" sz="2000"/>
              <a:t>connection management</a:t>
            </a:r>
          </a:p>
          <a:p>
            <a:r>
              <a:rPr lang="en-US" sz="2400"/>
              <a:t>3.6 Principles of congestion control</a:t>
            </a:r>
          </a:p>
          <a:p>
            <a:r>
              <a:rPr lang="en-US" sz="2400"/>
              <a:t>3.7 TCP congestion control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810000" cy="1295400"/>
          </a:xfrm>
        </p:spPr>
        <p:txBody>
          <a:bodyPr/>
          <a:lstStyle/>
          <a:p>
            <a:r>
              <a:rPr lang="en-US" sz="2400" dirty="0"/>
              <a:t>Receive side of TCP connection has a receive buffer: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3276600"/>
            <a:ext cx="3810000" cy="2895600"/>
          </a:xfrm>
        </p:spPr>
        <p:txBody>
          <a:bodyPr/>
          <a:lstStyle/>
          <a:p>
            <a:r>
              <a:rPr lang="en-US" sz="2400" i="1">
                <a:solidFill>
                  <a:srgbClr val="FF0000"/>
                </a:solidFill>
              </a:rPr>
              <a:t>speed-matching service:</a:t>
            </a:r>
            <a:r>
              <a:rPr lang="en-US" sz="2400"/>
              <a:t> matching  send rate to receiving application’s drain rate</a:t>
            </a:r>
          </a:p>
        </p:txBody>
      </p:sp>
      <p:sp>
        <p:nvSpPr>
          <p:cNvPr id="262151" name="Rectangle 7"/>
          <p:cNvSpPr>
            <a:spLocks noChangeArrowheads="1"/>
          </p:cNvSpPr>
          <p:nvPr/>
        </p:nvSpPr>
        <p:spPr bwMode="auto">
          <a:xfrm>
            <a:off x="609600" y="4953000"/>
            <a:ext cx="3810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A</a:t>
            </a:r>
            <a:r>
              <a:rPr lang="en-US" sz="2400" dirty="0">
                <a:latin typeface="+mn-lt"/>
              </a:rPr>
              <a:t>pp process may be slow at reading from buffer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181600" y="1066800"/>
            <a:ext cx="3057525" cy="1692275"/>
            <a:chOff x="564" y="803"/>
            <a:chExt cx="1926" cy="1066"/>
          </a:xfrm>
        </p:grpSpPr>
        <p:sp>
          <p:nvSpPr>
            <p:cNvPr id="262153" name="Rectangle 9"/>
            <p:cNvSpPr>
              <a:spLocks noChangeArrowheads="1"/>
            </p:cNvSpPr>
            <p:nvPr/>
          </p:nvSpPr>
          <p:spPr bwMode="auto">
            <a:xfrm>
              <a:off x="564" y="948"/>
              <a:ext cx="1926" cy="9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54" name="Text Box 10"/>
            <p:cNvSpPr txBox="1">
              <a:spLocks noChangeArrowheads="1"/>
            </p:cNvSpPr>
            <p:nvPr/>
          </p:nvSpPr>
          <p:spPr bwMode="auto">
            <a:xfrm>
              <a:off x="618" y="1043"/>
              <a:ext cx="1809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sender won’t overflow</a:t>
              </a:r>
            </a:p>
            <a:p>
              <a:r>
                <a:rPr lang="en-US" sz="2000"/>
                <a:t>receiver’s buffer by</a:t>
              </a:r>
            </a:p>
            <a:p>
              <a:r>
                <a:rPr lang="en-US" sz="2000"/>
                <a:t>transmitting too much,</a:t>
              </a:r>
            </a:p>
            <a:p>
              <a:r>
                <a:rPr lang="en-US" sz="2000"/>
                <a:t> too fast</a:t>
              </a:r>
              <a:endParaRPr lang="en-US" sz="1000">
                <a:latin typeface="Times New Roman" pitchFamily="18" charset="0"/>
              </a:endParaRP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04" y="803"/>
              <a:ext cx="1193" cy="288"/>
              <a:chOff x="3448" y="305"/>
              <a:chExt cx="1193" cy="288"/>
            </a:xfrm>
          </p:grpSpPr>
          <p:sp>
            <p:nvSpPr>
              <p:cNvPr id="262156" name="Rectangle 12"/>
              <p:cNvSpPr>
                <a:spLocks noChangeArrowheads="1"/>
              </p:cNvSpPr>
              <p:nvPr/>
            </p:nvSpPr>
            <p:spPr bwMode="auto">
              <a:xfrm>
                <a:off x="3486" y="330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157" name="Text Box 13"/>
              <p:cNvSpPr txBox="1">
                <a:spLocks noChangeArrowheads="1"/>
              </p:cNvSpPr>
              <p:nvPr/>
            </p:nvSpPr>
            <p:spPr bwMode="auto">
              <a:xfrm>
                <a:off x="3448" y="305"/>
                <a:ext cx="119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flow control</a:t>
                </a:r>
                <a:endParaRPr lang="en-US" sz="10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231775" y="3097213"/>
            <a:ext cx="4518025" cy="1330325"/>
            <a:chOff x="192" y="1884"/>
            <a:chExt cx="2846" cy="838"/>
          </a:xfrm>
        </p:grpSpPr>
        <p:sp>
          <p:nvSpPr>
            <p:cNvPr id="262159" name="Rectangle 15"/>
            <p:cNvSpPr>
              <a:spLocks noChangeArrowheads="1"/>
            </p:cNvSpPr>
            <p:nvPr/>
          </p:nvSpPr>
          <p:spPr bwMode="auto">
            <a:xfrm>
              <a:off x="923" y="1884"/>
              <a:ext cx="1433" cy="83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60" name="Line 16"/>
            <p:cNvSpPr>
              <a:spLocks noChangeShapeType="1"/>
            </p:cNvSpPr>
            <p:nvPr/>
          </p:nvSpPr>
          <p:spPr bwMode="auto">
            <a:xfrm>
              <a:off x="354" y="2292"/>
              <a:ext cx="576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2161" name="Text Box 17"/>
            <p:cNvSpPr txBox="1">
              <a:spLocks noChangeArrowheads="1"/>
            </p:cNvSpPr>
            <p:nvPr/>
          </p:nvSpPr>
          <p:spPr bwMode="auto">
            <a:xfrm>
              <a:off x="192" y="2120"/>
              <a:ext cx="649" cy="3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IP</a:t>
              </a:r>
            </a:p>
            <a:p>
              <a:pPr algn="ctr"/>
              <a:r>
                <a:rPr lang="en-US" sz="1600" dirty="0" err="1"/>
                <a:t>datagrams</a:t>
              </a:r>
              <a:endParaRPr lang="en-US" sz="1600" dirty="0"/>
            </a:p>
          </p:txBody>
        </p:sp>
        <p:sp>
          <p:nvSpPr>
            <p:cNvPr id="262162" name="Rectangle 18"/>
            <p:cNvSpPr>
              <a:spLocks noChangeArrowheads="1"/>
            </p:cNvSpPr>
            <p:nvPr/>
          </p:nvSpPr>
          <p:spPr bwMode="auto">
            <a:xfrm>
              <a:off x="934" y="1892"/>
              <a:ext cx="804" cy="82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63" name="Text Box 19"/>
            <p:cNvSpPr txBox="1">
              <a:spLocks noChangeArrowheads="1"/>
            </p:cNvSpPr>
            <p:nvPr/>
          </p:nvSpPr>
          <p:spPr bwMode="auto">
            <a:xfrm>
              <a:off x="1699" y="2131"/>
              <a:ext cx="67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TCP data</a:t>
              </a:r>
            </a:p>
            <a:p>
              <a:r>
                <a:rPr lang="en-US" sz="1400"/>
                <a:t>(in buffer)</a:t>
              </a:r>
            </a:p>
          </p:txBody>
        </p:sp>
        <p:sp>
          <p:nvSpPr>
            <p:cNvPr id="262164" name="Text Box 20"/>
            <p:cNvSpPr txBox="1">
              <a:spLocks noChangeArrowheads="1"/>
            </p:cNvSpPr>
            <p:nvPr/>
          </p:nvSpPr>
          <p:spPr bwMode="auto">
            <a:xfrm>
              <a:off x="900" y="2058"/>
              <a:ext cx="859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(currently)</a:t>
              </a:r>
            </a:p>
            <a:p>
              <a:r>
                <a:rPr lang="en-US" sz="1400"/>
                <a:t>unused buffer</a:t>
              </a:r>
            </a:p>
            <a:p>
              <a:r>
                <a:rPr lang="en-US" sz="1400"/>
                <a:t>space</a:t>
              </a:r>
            </a:p>
          </p:txBody>
        </p:sp>
        <p:sp>
          <p:nvSpPr>
            <p:cNvPr id="262165" name="Line 21"/>
            <p:cNvSpPr>
              <a:spLocks noChangeShapeType="1"/>
            </p:cNvSpPr>
            <p:nvPr/>
          </p:nvSpPr>
          <p:spPr bwMode="auto">
            <a:xfrm>
              <a:off x="2359" y="2288"/>
              <a:ext cx="489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2166" name="Text Box 22"/>
            <p:cNvSpPr txBox="1">
              <a:spLocks noChangeArrowheads="1"/>
            </p:cNvSpPr>
            <p:nvPr/>
          </p:nvSpPr>
          <p:spPr bwMode="auto">
            <a:xfrm>
              <a:off x="2345" y="2102"/>
              <a:ext cx="69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application</a:t>
              </a:r>
            </a:p>
            <a:p>
              <a:pPr algn="ctr"/>
              <a:r>
                <a:rPr lang="en-US" sz="1600" dirty="0"/>
                <a:t>process</a:t>
              </a: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TCP Flow Control: How it Works</a:t>
            </a:r>
          </a:p>
        </p:txBody>
      </p:sp>
      <p:sp>
        <p:nvSpPr>
          <p:cNvPr id="26317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276600"/>
            <a:ext cx="4343400" cy="29718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/>
              <a:t>(suppose TCP receiver discards out-of-order segments)</a:t>
            </a:r>
          </a:p>
          <a:p>
            <a:r>
              <a:rPr lang="en-US" sz="2400" dirty="0"/>
              <a:t>unused buffer space:</a:t>
            </a:r>
            <a:endParaRPr lang="en-US" sz="2400" dirty="0">
              <a:latin typeface="Courier New" pitchFamily="49" charset="0"/>
            </a:endParaRPr>
          </a:p>
          <a:p>
            <a:pPr>
              <a:buFont typeface="ZapfDingbats" pitchFamily="82" charset="2"/>
              <a:buNone/>
            </a:pPr>
            <a:r>
              <a:rPr lang="en-US" sz="2000" b="1" dirty="0">
                <a:latin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</a:rPr>
              <a:t>rwnd</a:t>
            </a:r>
            <a:endParaRPr lang="en-US" sz="2000" dirty="0"/>
          </a:p>
          <a:p>
            <a:pPr>
              <a:buFont typeface="ZapfDingbats" pitchFamily="82" charset="2"/>
              <a:buNone/>
            </a:pPr>
            <a:r>
              <a:rPr lang="en-US" sz="2000" b="1" dirty="0">
                <a:latin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</a:rPr>
              <a:t>RcvBuffer</a:t>
            </a:r>
            <a:r>
              <a:rPr lang="en-US" sz="2000" b="1" dirty="0">
                <a:latin typeface="Courier New" pitchFamily="49" charset="0"/>
              </a:rPr>
              <a:t>-[</a:t>
            </a:r>
            <a:r>
              <a:rPr lang="en-US" sz="2000" b="1" dirty="0" err="1">
                <a:latin typeface="Courier New" pitchFamily="49" charset="0"/>
              </a:rPr>
              <a:t>LastByteRcvd</a:t>
            </a:r>
            <a:r>
              <a:rPr lang="en-US" sz="2000" b="1" dirty="0">
                <a:latin typeface="Courier New" pitchFamily="49" charset="0"/>
              </a:rPr>
              <a:t> - </a:t>
            </a:r>
            <a:r>
              <a:rPr lang="en-US" sz="2000" b="1" dirty="0" err="1">
                <a:latin typeface="Courier New" pitchFamily="49" charset="0"/>
              </a:rPr>
              <a:t>LastByteRead</a:t>
            </a:r>
            <a:r>
              <a:rPr lang="en-US" sz="2000" b="1" dirty="0">
                <a:latin typeface="Courier New" pitchFamily="49" charset="0"/>
              </a:rPr>
              <a:t>]</a:t>
            </a:r>
          </a:p>
        </p:txBody>
      </p:sp>
      <p:sp>
        <p:nvSpPr>
          <p:cNvPr id="263172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1447800"/>
            <a:ext cx="3886200" cy="4648200"/>
          </a:xfrm>
        </p:spPr>
        <p:txBody>
          <a:bodyPr/>
          <a:lstStyle/>
          <a:p>
            <a:r>
              <a:rPr lang="en-US" sz="2400" dirty="0"/>
              <a:t>Receiver: advertises unused buffer space by including </a:t>
            </a:r>
            <a:r>
              <a:rPr lang="en-US" sz="2000" dirty="0" err="1">
                <a:latin typeface="Courier" pitchFamily="49" charset="0"/>
              </a:rPr>
              <a:t>rwnd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400" dirty="0"/>
              <a:t>value in segment header</a:t>
            </a:r>
          </a:p>
          <a:p>
            <a:r>
              <a:rPr lang="en-US" sz="2400" dirty="0"/>
              <a:t>sender: limits # of </a:t>
            </a:r>
            <a:r>
              <a:rPr lang="en-US" sz="2400" dirty="0" err="1"/>
              <a:t>unACKed</a:t>
            </a:r>
            <a:r>
              <a:rPr lang="en-US" sz="2400" dirty="0"/>
              <a:t> bytes to </a:t>
            </a:r>
            <a:r>
              <a:rPr lang="en-US" sz="2000" dirty="0" err="1">
                <a:latin typeface="Courier New" pitchFamily="49" charset="0"/>
              </a:rPr>
              <a:t>rwnd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/>
              <a:t>guarantees receiver’s buffer doesn’t overflow</a:t>
            </a:r>
            <a:endParaRPr lang="en-US" sz="2000" dirty="0">
              <a:latin typeface="Courier New" pitchFamily="49" charset="0"/>
            </a:endParaRPr>
          </a:p>
        </p:txBody>
      </p:sp>
      <p:grpSp>
        <p:nvGrpSpPr>
          <p:cNvPr id="2" name="Group 1046"/>
          <p:cNvGrpSpPr>
            <a:grpSpLocks/>
          </p:cNvGrpSpPr>
          <p:nvPr/>
        </p:nvGrpSpPr>
        <p:grpSpPr bwMode="auto">
          <a:xfrm>
            <a:off x="390525" y="1289050"/>
            <a:ext cx="4629150" cy="1870075"/>
            <a:chOff x="3073" y="2935"/>
            <a:chExt cx="2916" cy="1178"/>
          </a:xfrm>
        </p:grpSpPr>
        <p:sp>
          <p:nvSpPr>
            <p:cNvPr id="263174" name="Rectangle 1030"/>
            <p:cNvSpPr>
              <a:spLocks noChangeArrowheads="1"/>
            </p:cNvSpPr>
            <p:nvPr/>
          </p:nvSpPr>
          <p:spPr bwMode="auto">
            <a:xfrm>
              <a:off x="3804" y="2935"/>
              <a:ext cx="1433" cy="83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75" name="Line 1031"/>
            <p:cNvSpPr>
              <a:spLocks noChangeShapeType="1"/>
            </p:cNvSpPr>
            <p:nvPr/>
          </p:nvSpPr>
          <p:spPr bwMode="auto">
            <a:xfrm>
              <a:off x="3235" y="3343"/>
              <a:ext cx="576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3176" name="Text Box 1032"/>
            <p:cNvSpPr txBox="1">
              <a:spLocks noChangeArrowheads="1"/>
            </p:cNvSpPr>
            <p:nvPr/>
          </p:nvSpPr>
          <p:spPr bwMode="auto">
            <a:xfrm>
              <a:off x="3073" y="3171"/>
              <a:ext cx="714" cy="4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/>
                <a:t>IP</a:t>
              </a:r>
            </a:p>
            <a:p>
              <a:pPr algn="ctr"/>
              <a:r>
                <a:rPr lang="en-US" sz="1800" dirty="0" err="1"/>
                <a:t>datagrams</a:t>
              </a:r>
              <a:endParaRPr lang="en-US" sz="1800" dirty="0"/>
            </a:p>
          </p:txBody>
        </p:sp>
        <p:sp>
          <p:nvSpPr>
            <p:cNvPr id="263177" name="Rectangle 1033"/>
            <p:cNvSpPr>
              <a:spLocks noChangeArrowheads="1"/>
            </p:cNvSpPr>
            <p:nvPr/>
          </p:nvSpPr>
          <p:spPr bwMode="auto">
            <a:xfrm>
              <a:off x="3815" y="2943"/>
              <a:ext cx="804" cy="82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78" name="Text Box 1034"/>
            <p:cNvSpPr txBox="1">
              <a:spLocks noChangeArrowheads="1"/>
            </p:cNvSpPr>
            <p:nvPr/>
          </p:nvSpPr>
          <p:spPr bwMode="auto">
            <a:xfrm>
              <a:off x="4580" y="3182"/>
              <a:ext cx="67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TCP data</a:t>
              </a:r>
            </a:p>
            <a:p>
              <a:r>
                <a:rPr lang="en-US" sz="1400"/>
                <a:t>(in buffer)</a:t>
              </a:r>
            </a:p>
          </p:txBody>
        </p:sp>
        <p:sp>
          <p:nvSpPr>
            <p:cNvPr id="263179" name="Text Box 1035"/>
            <p:cNvSpPr txBox="1">
              <a:spLocks noChangeArrowheads="1"/>
            </p:cNvSpPr>
            <p:nvPr/>
          </p:nvSpPr>
          <p:spPr bwMode="auto">
            <a:xfrm>
              <a:off x="3781" y="3109"/>
              <a:ext cx="859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(currently)</a:t>
              </a:r>
            </a:p>
            <a:p>
              <a:r>
                <a:rPr lang="en-US" sz="1400"/>
                <a:t>unused buffer</a:t>
              </a:r>
            </a:p>
            <a:p>
              <a:r>
                <a:rPr lang="en-US" sz="1400"/>
                <a:t>space</a:t>
              </a:r>
            </a:p>
          </p:txBody>
        </p:sp>
        <p:sp>
          <p:nvSpPr>
            <p:cNvPr id="263181" name="Line 1037"/>
            <p:cNvSpPr>
              <a:spLocks noChangeShapeType="1"/>
            </p:cNvSpPr>
            <p:nvPr/>
          </p:nvSpPr>
          <p:spPr bwMode="auto">
            <a:xfrm>
              <a:off x="5240" y="3339"/>
              <a:ext cx="489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3182" name="Text Box 1038"/>
            <p:cNvSpPr txBox="1">
              <a:spLocks noChangeArrowheads="1"/>
            </p:cNvSpPr>
            <p:nvPr/>
          </p:nvSpPr>
          <p:spPr bwMode="auto">
            <a:xfrm>
              <a:off x="5296" y="3153"/>
              <a:ext cx="69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600" dirty="0"/>
                <a:t>application</a:t>
              </a:r>
            </a:p>
            <a:p>
              <a:pPr algn="r"/>
              <a:r>
                <a:rPr lang="en-US" sz="1600" dirty="0"/>
                <a:t>process</a:t>
              </a:r>
            </a:p>
          </p:txBody>
        </p:sp>
        <p:sp>
          <p:nvSpPr>
            <p:cNvPr id="263183" name="Text Box 1039"/>
            <p:cNvSpPr txBox="1">
              <a:spLocks noChangeArrowheads="1"/>
            </p:cNvSpPr>
            <p:nvPr/>
          </p:nvSpPr>
          <p:spPr bwMode="auto">
            <a:xfrm>
              <a:off x="4016" y="3786"/>
              <a:ext cx="3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rwnd</a:t>
              </a:r>
            </a:p>
          </p:txBody>
        </p:sp>
        <p:sp>
          <p:nvSpPr>
            <p:cNvPr id="263184" name="Line 1040"/>
            <p:cNvSpPr>
              <a:spLocks noChangeShapeType="1"/>
            </p:cNvSpPr>
            <p:nvPr/>
          </p:nvSpPr>
          <p:spPr bwMode="auto">
            <a:xfrm>
              <a:off x="4359" y="3888"/>
              <a:ext cx="23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3185" name="Line 1041"/>
            <p:cNvSpPr>
              <a:spLocks noChangeShapeType="1"/>
            </p:cNvSpPr>
            <p:nvPr/>
          </p:nvSpPr>
          <p:spPr bwMode="auto">
            <a:xfrm flipH="1">
              <a:off x="3819" y="3888"/>
              <a:ext cx="19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3186" name="Text Box 1042"/>
            <p:cNvSpPr txBox="1">
              <a:spLocks noChangeArrowheads="1"/>
            </p:cNvSpPr>
            <p:nvPr/>
          </p:nvSpPr>
          <p:spPr bwMode="auto">
            <a:xfrm>
              <a:off x="4196" y="3921"/>
              <a:ext cx="6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RcvBuffer</a:t>
              </a:r>
            </a:p>
          </p:txBody>
        </p:sp>
        <p:sp>
          <p:nvSpPr>
            <p:cNvPr id="263187" name="Line 1043"/>
            <p:cNvSpPr>
              <a:spLocks noChangeShapeType="1"/>
            </p:cNvSpPr>
            <p:nvPr/>
          </p:nvSpPr>
          <p:spPr bwMode="auto">
            <a:xfrm flipV="1">
              <a:off x="4839" y="4014"/>
              <a:ext cx="381" cy="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3189" name="Line 1045"/>
            <p:cNvSpPr>
              <a:spLocks noChangeShapeType="1"/>
            </p:cNvSpPr>
            <p:nvPr/>
          </p:nvSpPr>
          <p:spPr bwMode="auto">
            <a:xfrm flipH="1" flipV="1">
              <a:off x="3825" y="4014"/>
              <a:ext cx="387" cy="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 outline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3.1 Transport-layer services</a:t>
            </a:r>
          </a:p>
          <a:p>
            <a:r>
              <a:rPr lang="en-US" sz="2400"/>
              <a:t>3.2 Multiplexing and demultiplexing</a:t>
            </a:r>
          </a:p>
          <a:p>
            <a:r>
              <a:rPr lang="en-US" sz="2400"/>
              <a:t>3.3 Connectionless transport: UDP</a:t>
            </a:r>
          </a:p>
          <a:p>
            <a:r>
              <a:rPr lang="en-US" sz="2400"/>
              <a:t>3.4 Principles of reliable data transfer</a:t>
            </a:r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/>
              <a:t>3.5 Connection-oriented transport: TCP</a:t>
            </a:r>
            <a:endParaRPr lang="en-US" sz="2400">
              <a:solidFill>
                <a:srgbClr val="FF0000"/>
              </a:solidFill>
            </a:endParaRPr>
          </a:p>
          <a:p>
            <a:pPr lvl="1"/>
            <a:r>
              <a:rPr lang="en-US" sz="2000"/>
              <a:t>segment structure</a:t>
            </a:r>
          </a:p>
          <a:p>
            <a:pPr lvl="1"/>
            <a:r>
              <a:rPr lang="en-US" sz="2000"/>
              <a:t>reliable data transfer</a:t>
            </a:r>
          </a:p>
          <a:p>
            <a:pPr lvl="1"/>
            <a:r>
              <a:rPr lang="en-US" sz="2000"/>
              <a:t>flow control</a:t>
            </a:r>
            <a:endParaRPr lang="en-US" sz="2000" b="1"/>
          </a:p>
          <a:p>
            <a:pPr lvl="1"/>
            <a:r>
              <a:rPr lang="en-US" sz="2000">
                <a:solidFill>
                  <a:srgbClr val="FF0000"/>
                </a:solidFill>
              </a:rPr>
              <a:t>connection management</a:t>
            </a:r>
            <a:endParaRPr lang="en-US" sz="2000"/>
          </a:p>
          <a:p>
            <a:r>
              <a:rPr lang="en-US" sz="2400"/>
              <a:t>3.6 Principles of congestion control</a:t>
            </a:r>
          </a:p>
          <a:p>
            <a:r>
              <a:rPr lang="en-US" sz="2400"/>
              <a:t>3.7 TCP congestion control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895350"/>
          </a:xfrm>
        </p:spPr>
        <p:txBody>
          <a:bodyPr/>
          <a:lstStyle/>
          <a:p>
            <a:r>
              <a:rPr lang="en-US" sz="3200"/>
              <a:t>TCP Connection Management</a:t>
            </a: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914400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Recall:</a:t>
            </a:r>
            <a:r>
              <a:rPr lang="en-US" sz="2400" dirty="0"/>
              <a:t> </a:t>
            </a:r>
            <a:r>
              <a:rPr lang="en-US" sz="2000" dirty="0"/>
              <a:t>TCP sender, receiver establish “connection” before exchanging data segments</a:t>
            </a:r>
          </a:p>
          <a:p>
            <a:r>
              <a:rPr lang="en-US" sz="2000" dirty="0"/>
              <a:t>initialize TCP variables:</a:t>
            </a:r>
            <a:endParaRPr lang="en-US" sz="2400" dirty="0"/>
          </a:p>
          <a:p>
            <a:pPr lvl="1"/>
            <a:r>
              <a:rPr lang="en-US" sz="2000" dirty="0"/>
              <a:t>seq. #s</a:t>
            </a:r>
          </a:p>
          <a:p>
            <a:pPr lvl="1"/>
            <a:r>
              <a:rPr lang="en-US" sz="2000" dirty="0"/>
              <a:t>buffers, flow control info (e.g. </a:t>
            </a:r>
            <a:r>
              <a:rPr lang="en-US" sz="2000" b="1" dirty="0" err="1">
                <a:latin typeface="Courier New" pitchFamily="49" charset="0"/>
              </a:rPr>
              <a:t>RcvWindow</a:t>
            </a:r>
            <a:r>
              <a:rPr lang="en-US" sz="2000" dirty="0"/>
              <a:t>)</a:t>
            </a:r>
          </a:p>
          <a:p>
            <a:r>
              <a:rPr lang="en-US" sz="2000" i="1" dirty="0">
                <a:solidFill>
                  <a:srgbClr val="009900"/>
                </a:solidFill>
              </a:rPr>
              <a:t>client</a:t>
            </a:r>
            <a:r>
              <a:rPr lang="en-US" sz="2000" i="1" dirty="0"/>
              <a:t>:</a:t>
            </a:r>
            <a:r>
              <a:rPr lang="en-US" sz="2000" dirty="0"/>
              <a:t> connection initiator</a:t>
            </a:r>
          </a:p>
          <a:p>
            <a:pPr>
              <a:buFont typeface="ZapfDingbats" pitchFamily="82" charset="2"/>
              <a:buNone/>
            </a:pPr>
            <a:r>
              <a:rPr lang="en-US" sz="1600" b="1" dirty="0">
                <a:latin typeface="Courier New" pitchFamily="49" charset="0"/>
              </a:rPr>
              <a:t>  Socket </a:t>
            </a:r>
            <a:r>
              <a:rPr lang="en-US" sz="1600" b="1" dirty="0" err="1">
                <a:latin typeface="Courier New" pitchFamily="49" charset="0"/>
              </a:rPr>
              <a:t>clientSocket</a:t>
            </a:r>
            <a:r>
              <a:rPr lang="en-US" sz="1600" b="1" dirty="0">
                <a:latin typeface="Courier New" pitchFamily="49" charset="0"/>
              </a:rPr>
              <a:t> = new   Socket(“hostname”, port#);</a:t>
            </a:r>
            <a:r>
              <a:rPr lang="en-US" sz="2400" dirty="0"/>
              <a:t> </a:t>
            </a:r>
          </a:p>
          <a:p>
            <a:r>
              <a:rPr lang="en-US" sz="2000" i="1" dirty="0">
                <a:solidFill>
                  <a:srgbClr val="009900"/>
                </a:solidFill>
              </a:rPr>
              <a:t>server</a:t>
            </a:r>
            <a:r>
              <a:rPr lang="en-US" sz="2000" i="1" dirty="0"/>
              <a:t>:</a:t>
            </a:r>
            <a:r>
              <a:rPr lang="en-US" sz="2000" dirty="0"/>
              <a:t> contacted by client</a:t>
            </a:r>
          </a:p>
          <a:p>
            <a:pPr>
              <a:buFont typeface="ZapfDingbats" pitchFamily="82" charset="2"/>
              <a:buNone/>
            </a:pPr>
            <a:r>
              <a:rPr lang="en-US" sz="1600" b="1" dirty="0">
                <a:latin typeface="Courier New" pitchFamily="49" charset="0"/>
              </a:rPr>
              <a:t>  Socket </a:t>
            </a:r>
            <a:r>
              <a:rPr lang="en-US" sz="1600" b="1" dirty="0" err="1">
                <a:latin typeface="Courier New" pitchFamily="49" charset="0"/>
              </a:rPr>
              <a:t>connectionSocket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welcomeSocket.accept</a:t>
            </a:r>
            <a:r>
              <a:rPr lang="en-US" sz="1600" b="1" dirty="0">
                <a:latin typeface="Courier New" pitchFamily="49" charset="0"/>
              </a:rPr>
              <a:t>();</a:t>
            </a:r>
            <a:endParaRPr lang="en-US" sz="1600" dirty="0">
              <a:latin typeface="Arial" charset="0"/>
            </a:endParaRPr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838200"/>
            <a:ext cx="4114800" cy="50482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u="sng" dirty="0">
                <a:solidFill>
                  <a:srgbClr val="FF0000"/>
                </a:solidFill>
              </a:rPr>
              <a:t>Three way handshake:</a:t>
            </a:r>
            <a:endParaRPr lang="en-US" sz="2400" dirty="0"/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sz="2000" u="sng" dirty="0">
                <a:solidFill>
                  <a:srgbClr val="FF0000"/>
                </a:solidFill>
              </a:rPr>
              <a:t>Step 1:</a:t>
            </a:r>
            <a:r>
              <a:rPr lang="en-US" sz="2400" dirty="0"/>
              <a:t> </a:t>
            </a:r>
            <a:r>
              <a:rPr lang="en-US" sz="2000" dirty="0"/>
              <a:t>client host sends TCP </a:t>
            </a:r>
            <a:r>
              <a:rPr lang="en-US" sz="2000" dirty="0">
                <a:solidFill>
                  <a:srgbClr val="009900"/>
                </a:solidFill>
              </a:rPr>
              <a:t>SYN</a:t>
            </a:r>
            <a:r>
              <a:rPr lang="en-US" sz="2000" dirty="0"/>
              <a:t> segment to server</a:t>
            </a:r>
          </a:p>
          <a:p>
            <a:pPr lvl="1"/>
            <a:r>
              <a:rPr lang="en-US" sz="2000" dirty="0"/>
              <a:t>specifies initial </a:t>
            </a:r>
            <a:r>
              <a:rPr lang="en-US" sz="2000" dirty="0" err="1"/>
              <a:t>seq</a:t>
            </a:r>
            <a:r>
              <a:rPr lang="en-US" sz="2000" dirty="0"/>
              <a:t> #</a:t>
            </a:r>
          </a:p>
          <a:p>
            <a:pPr lvl="1"/>
            <a:r>
              <a:rPr lang="en-US" sz="2000" dirty="0"/>
              <a:t>no data</a:t>
            </a:r>
          </a:p>
          <a:p>
            <a:pPr>
              <a:buFont typeface="ZapfDingbats" pitchFamily="82" charset="2"/>
              <a:buNone/>
            </a:pPr>
            <a:r>
              <a:rPr lang="en-US" sz="2000" u="sng" dirty="0">
                <a:solidFill>
                  <a:srgbClr val="FF0000"/>
                </a:solidFill>
              </a:rPr>
              <a:t>Step 2:</a:t>
            </a:r>
            <a:r>
              <a:rPr lang="en-US" sz="2400" dirty="0"/>
              <a:t> </a:t>
            </a:r>
            <a:r>
              <a:rPr lang="en-US" sz="2000" dirty="0"/>
              <a:t>server host receives </a:t>
            </a:r>
            <a:r>
              <a:rPr lang="en-US" sz="2000" dirty="0">
                <a:solidFill>
                  <a:srgbClr val="009900"/>
                </a:solidFill>
              </a:rPr>
              <a:t>SYN</a:t>
            </a:r>
            <a:r>
              <a:rPr lang="en-US" sz="2000" dirty="0"/>
              <a:t>, replies with </a:t>
            </a:r>
            <a:r>
              <a:rPr lang="en-US" sz="2000" dirty="0">
                <a:solidFill>
                  <a:srgbClr val="009900"/>
                </a:solidFill>
              </a:rPr>
              <a:t>SYNACK</a:t>
            </a:r>
            <a:r>
              <a:rPr lang="en-US" sz="2000" dirty="0"/>
              <a:t> segment</a:t>
            </a:r>
          </a:p>
          <a:p>
            <a:pPr lvl="1">
              <a:spcBef>
                <a:spcPct val="40000"/>
              </a:spcBef>
            </a:pPr>
            <a:r>
              <a:rPr lang="en-US" sz="2000" dirty="0"/>
              <a:t>server allocates buffers</a:t>
            </a:r>
          </a:p>
          <a:p>
            <a:pPr lvl="1"/>
            <a:r>
              <a:rPr lang="en-US" sz="2000" dirty="0"/>
              <a:t>specifies server initial seq. #</a:t>
            </a:r>
          </a:p>
          <a:p>
            <a:pPr>
              <a:buFont typeface="ZapfDingbats" pitchFamily="82" charset="2"/>
              <a:buNone/>
            </a:pPr>
            <a:r>
              <a:rPr lang="en-US" sz="2000" u="sng" dirty="0">
                <a:solidFill>
                  <a:srgbClr val="FF0000"/>
                </a:solidFill>
              </a:rPr>
              <a:t>Step 3:</a:t>
            </a:r>
            <a:r>
              <a:rPr lang="en-US" sz="2000" dirty="0"/>
              <a:t> client receives </a:t>
            </a:r>
            <a:r>
              <a:rPr lang="en-US" sz="2000" dirty="0">
                <a:solidFill>
                  <a:srgbClr val="009900"/>
                </a:solidFill>
              </a:rPr>
              <a:t>SYNACK</a:t>
            </a:r>
            <a:r>
              <a:rPr lang="en-US" sz="2000" dirty="0"/>
              <a:t>, replies with </a:t>
            </a:r>
            <a:r>
              <a:rPr lang="en-US" sz="2000" dirty="0">
                <a:solidFill>
                  <a:srgbClr val="009900"/>
                </a:solidFill>
              </a:rPr>
              <a:t>ACK</a:t>
            </a:r>
            <a:r>
              <a:rPr lang="en-US" sz="2000" dirty="0"/>
              <a:t> segment, which may contain data</a:t>
            </a: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14350"/>
            <a:ext cx="7772400" cy="895350"/>
          </a:xfrm>
        </p:spPr>
        <p:txBody>
          <a:bodyPr/>
          <a:lstStyle/>
          <a:p>
            <a:r>
              <a:rPr lang="en-US" sz="3200"/>
              <a:t>TCP Connection Management (cont.)</a:t>
            </a:r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42925" y="1695450"/>
            <a:ext cx="3762375" cy="3457575"/>
          </a:xfrm>
        </p:spPr>
        <p:txBody>
          <a:bodyPr/>
          <a:lstStyle/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Closing a connection:</a:t>
            </a: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sz="2000" dirty="0"/>
              <a:t>client closes socket:</a:t>
            </a:r>
            <a:r>
              <a:rPr lang="en-US" sz="2400" u="sng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latin typeface="Courier New" pitchFamily="49" charset="0"/>
              </a:rPr>
              <a:t>clientSocket.close</a:t>
            </a:r>
            <a:r>
              <a:rPr lang="en-US" sz="2000" b="1" dirty="0">
                <a:latin typeface="Courier New" pitchFamily="49" charset="0"/>
              </a:rPr>
              <a:t>();</a:t>
            </a:r>
            <a:r>
              <a:rPr lang="en-US" sz="1800" dirty="0">
                <a:latin typeface="Arial" charset="0"/>
              </a:rPr>
              <a:t> </a:t>
            </a:r>
            <a:endParaRPr lang="en-US" sz="2400" u="sng" dirty="0">
              <a:solidFill>
                <a:srgbClr val="FF0000"/>
              </a:solidFill>
            </a:endParaRP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Step 1:</a:t>
            </a:r>
            <a:r>
              <a:rPr lang="en-US" sz="24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client</a:t>
            </a:r>
            <a:r>
              <a:rPr lang="en-US" sz="2000" dirty="0"/>
              <a:t> end system sends TCP </a:t>
            </a:r>
            <a:r>
              <a:rPr lang="en-US" sz="2000" dirty="0">
                <a:solidFill>
                  <a:srgbClr val="009900"/>
                </a:solidFill>
              </a:rPr>
              <a:t>FIN</a:t>
            </a:r>
            <a:r>
              <a:rPr lang="en-US" sz="2000" dirty="0"/>
              <a:t> control segment to server</a:t>
            </a:r>
            <a:r>
              <a:rPr lang="en-US" sz="2400" u="sng" dirty="0">
                <a:solidFill>
                  <a:srgbClr val="FF0000"/>
                </a:solidFill>
              </a:rPr>
              <a:t> </a:t>
            </a: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Step 2:</a:t>
            </a:r>
            <a:r>
              <a:rPr lang="en-US" sz="24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server</a:t>
            </a:r>
            <a:r>
              <a:rPr lang="en-US" sz="2000" dirty="0"/>
              <a:t> receives </a:t>
            </a:r>
            <a:r>
              <a:rPr lang="en-US" sz="2000" dirty="0">
                <a:solidFill>
                  <a:srgbClr val="009900"/>
                </a:solidFill>
              </a:rPr>
              <a:t>FIN</a:t>
            </a:r>
            <a:r>
              <a:rPr lang="en-US" sz="2000" dirty="0"/>
              <a:t>, replies with ACK. Closes connection, sends </a:t>
            </a:r>
            <a:r>
              <a:rPr lang="en-US" sz="2000" dirty="0">
                <a:solidFill>
                  <a:srgbClr val="009900"/>
                </a:solidFill>
              </a:rPr>
              <a:t>FIN</a:t>
            </a:r>
            <a:r>
              <a:rPr lang="en-US" sz="2000" dirty="0"/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18000" y="1731963"/>
            <a:ext cx="4254500" cy="4186237"/>
            <a:chOff x="2720" y="1091"/>
            <a:chExt cx="2680" cy="2637"/>
          </a:xfrm>
        </p:grpSpPr>
        <p:sp>
          <p:nvSpPr>
            <p:cNvPr id="197637" name="Line 5"/>
            <p:cNvSpPr>
              <a:spLocks noChangeShapeType="1"/>
            </p:cNvSpPr>
            <p:nvPr/>
          </p:nvSpPr>
          <p:spPr bwMode="auto">
            <a:xfrm>
              <a:off x="3396" y="1512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97638" name="Object 6"/>
            <p:cNvGraphicFramePr>
              <a:graphicFrameLocks noChangeAspect="1"/>
            </p:cNvGraphicFramePr>
            <p:nvPr/>
          </p:nvGraphicFramePr>
          <p:xfrm>
            <a:off x="3136" y="1091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122" name="Clip" r:id="rId2" imgW="1305000" imgH="1085760" progId="">
                    <p:embed/>
                  </p:oleObj>
                </mc:Choice>
                <mc:Fallback>
                  <p:oleObj name="Clip" r:id="rId2" imgW="1305000" imgH="108576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6" y="1091"/>
                          <a:ext cx="306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639" name="Text Box 7"/>
            <p:cNvSpPr txBox="1">
              <a:spLocks noChangeArrowheads="1"/>
            </p:cNvSpPr>
            <p:nvPr/>
          </p:nvSpPr>
          <p:spPr bwMode="auto">
            <a:xfrm>
              <a:off x="3437" y="1091"/>
              <a:ext cx="4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client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97640" name="Text Box 8"/>
            <p:cNvSpPr txBox="1">
              <a:spLocks noChangeArrowheads="1"/>
            </p:cNvSpPr>
            <p:nvPr/>
          </p:nvSpPr>
          <p:spPr bwMode="auto">
            <a:xfrm rot="706751">
              <a:off x="4083" y="1538"/>
              <a:ext cx="2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FIN</a:t>
              </a:r>
              <a:endParaRPr lang="en-US" sz="1000">
                <a:latin typeface="Times New Roman" pitchFamily="18" charset="0"/>
              </a:endParaRPr>
            </a:p>
          </p:txBody>
        </p:sp>
        <p:graphicFrame>
          <p:nvGraphicFramePr>
            <p:cNvPr id="197641" name="Object 9"/>
            <p:cNvGraphicFramePr>
              <a:graphicFrameLocks noChangeAspect="1"/>
            </p:cNvGraphicFramePr>
            <p:nvPr/>
          </p:nvGraphicFramePr>
          <p:xfrm>
            <a:off x="4810" y="1097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123" name="Clip" r:id="rId4" imgW="1305000" imgH="1085760" progId="">
                    <p:embed/>
                  </p:oleObj>
                </mc:Choice>
                <mc:Fallback>
                  <p:oleObj name="Clip" r:id="rId4" imgW="1305000" imgH="108576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0" y="1097"/>
                          <a:ext cx="306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642" name="Text Box 10"/>
            <p:cNvSpPr txBox="1">
              <a:spLocks noChangeArrowheads="1"/>
            </p:cNvSpPr>
            <p:nvPr/>
          </p:nvSpPr>
          <p:spPr bwMode="auto">
            <a:xfrm>
              <a:off x="4363" y="1103"/>
              <a:ext cx="5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server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97643" name="Line 11"/>
            <p:cNvSpPr>
              <a:spLocks noChangeShapeType="1"/>
            </p:cNvSpPr>
            <p:nvPr/>
          </p:nvSpPr>
          <p:spPr bwMode="auto">
            <a:xfrm>
              <a:off x="3402" y="279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44" name="Line 12"/>
            <p:cNvSpPr>
              <a:spLocks noChangeShapeType="1"/>
            </p:cNvSpPr>
            <p:nvPr/>
          </p:nvSpPr>
          <p:spPr bwMode="auto">
            <a:xfrm flipH="1">
              <a:off x="3294" y="2706"/>
              <a:ext cx="0" cy="8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45" name="Line 13"/>
            <p:cNvSpPr>
              <a:spLocks noChangeShapeType="1"/>
            </p:cNvSpPr>
            <p:nvPr/>
          </p:nvSpPr>
          <p:spPr bwMode="auto">
            <a:xfrm flipH="1">
              <a:off x="4992" y="1368"/>
              <a:ext cx="0" cy="21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 flipH="1">
              <a:off x="3378" y="197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47" name="Text Box 15"/>
            <p:cNvSpPr txBox="1">
              <a:spLocks noChangeArrowheads="1"/>
            </p:cNvSpPr>
            <p:nvPr/>
          </p:nvSpPr>
          <p:spPr bwMode="auto">
            <a:xfrm rot="-926867">
              <a:off x="3302" y="2034"/>
              <a:ext cx="172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Arial" charset="0"/>
                </a:rPr>
                <a:t>ACK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97648" name="Text Box 16"/>
            <p:cNvSpPr txBox="1">
              <a:spLocks noChangeArrowheads="1"/>
            </p:cNvSpPr>
            <p:nvPr/>
          </p:nvSpPr>
          <p:spPr bwMode="auto">
            <a:xfrm rot="706751">
              <a:off x="4010" y="2799"/>
              <a:ext cx="34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ACK</a:t>
              </a:r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 flipH="1">
              <a:off x="3408" y="2232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50" name="Text Box 18"/>
            <p:cNvSpPr txBox="1">
              <a:spLocks noChangeArrowheads="1"/>
            </p:cNvSpPr>
            <p:nvPr/>
          </p:nvSpPr>
          <p:spPr bwMode="auto">
            <a:xfrm rot="-926867">
              <a:off x="3332" y="2292"/>
              <a:ext cx="172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Arial" charset="0"/>
                </a:rPr>
                <a:t>FIN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>
              <a:off x="3390" y="1464"/>
              <a:ext cx="0" cy="21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52" name="Text Box 20"/>
            <p:cNvSpPr txBox="1">
              <a:spLocks noChangeArrowheads="1"/>
            </p:cNvSpPr>
            <p:nvPr/>
          </p:nvSpPr>
          <p:spPr bwMode="auto">
            <a:xfrm>
              <a:off x="2930" y="1388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close</a:t>
              </a:r>
            </a:p>
          </p:txBody>
        </p:sp>
        <p:sp>
          <p:nvSpPr>
            <p:cNvPr id="197653" name="Text Box 21"/>
            <p:cNvSpPr txBox="1">
              <a:spLocks noChangeArrowheads="1"/>
            </p:cNvSpPr>
            <p:nvPr/>
          </p:nvSpPr>
          <p:spPr bwMode="auto">
            <a:xfrm>
              <a:off x="4946" y="2102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close</a:t>
              </a:r>
            </a:p>
          </p:txBody>
        </p:sp>
        <p:sp>
          <p:nvSpPr>
            <p:cNvPr id="197654" name="Text Box 22"/>
            <p:cNvSpPr txBox="1">
              <a:spLocks noChangeArrowheads="1"/>
            </p:cNvSpPr>
            <p:nvPr/>
          </p:nvSpPr>
          <p:spPr bwMode="auto">
            <a:xfrm>
              <a:off x="2720" y="3497"/>
              <a:ext cx="53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closed</a:t>
              </a:r>
            </a:p>
          </p:txBody>
        </p:sp>
        <p:sp>
          <p:nvSpPr>
            <p:cNvPr id="197655" name="Line 23"/>
            <p:cNvSpPr>
              <a:spLocks noChangeShapeType="1"/>
            </p:cNvSpPr>
            <p:nvPr/>
          </p:nvSpPr>
          <p:spPr bwMode="auto">
            <a:xfrm>
              <a:off x="3228" y="2694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>
              <a:off x="3237" y="3564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 rot="-5400000">
              <a:off x="2759" y="3026"/>
              <a:ext cx="8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timed wait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 outline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/>
              <a:t>3.1 Transport-layer services</a:t>
            </a:r>
          </a:p>
          <a:p>
            <a:r>
              <a:rPr lang="en-US" sz="2400" dirty="0"/>
              <a:t>3.2 Addressing, Establishing and Releasing Connection, Flow Control and Buffering, Error Control, Multiplexing and demultiplexing, Crash Recovery</a:t>
            </a:r>
          </a:p>
          <a:p>
            <a:r>
              <a:rPr lang="en-US" sz="2400" dirty="0">
                <a:solidFill>
                  <a:srgbClr val="FF0000"/>
                </a:solidFill>
              </a:rPr>
              <a:t>3.3 Connectionless transport: UDP</a:t>
            </a:r>
            <a:endParaRPr lang="en-US" sz="2400" dirty="0"/>
          </a:p>
        </p:txBody>
      </p:sp>
      <p:sp>
        <p:nvSpPr>
          <p:cNvPr id="2488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 dirty="0"/>
              <a:t>3.4 Principles of reliable data transfer</a:t>
            </a:r>
          </a:p>
          <a:p>
            <a:r>
              <a:rPr lang="en-US" sz="2400" dirty="0"/>
              <a:t>3.5 Connection-oriented transport: TCP</a:t>
            </a:r>
          </a:p>
          <a:p>
            <a:pPr lvl="1"/>
            <a:r>
              <a:rPr lang="en-US" sz="2000" dirty="0"/>
              <a:t>segment structure</a:t>
            </a:r>
          </a:p>
          <a:p>
            <a:pPr lvl="1"/>
            <a:r>
              <a:rPr lang="en-US" sz="2000" dirty="0"/>
              <a:t>reliable data transfer</a:t>
            </a:r>
          </a:p>
          <a:p>
            <a:pPr lvl="1"/>
            <a:r>
              <a:rPr lang="en-US" sz="2000" dirty="0"/>
              <a:t>flow control</a:t>
            </a:r>
          </a:p>
          <a:p>
            <a:pPr lvl="1"/>
            <a:r>
              <a:rPr lang="en-US" sz="2000" dirty="0"/>
              <a:t>connection management</a:t>
            </a:r>
          </a:p>
          <a:p>
            <a:r>
              <a:rPr lang="en-US" sz="2400" dirty="0"/>
              <a:t>3.6 Principles of congestion control</a:t>
            </a:r>
          </a:p>
          <a:p>
            <a:r>
              <a:rPr lang="en-US" sz="2400" dirty="0"/>
              <a:t>3.7 TCP congestion control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14350"/>
            <a:ext cx="7772400" cy="895350"/>
          </a:xfrm>
        </p:spPr>
        <p:txBody>
          <a:bodyPr/>
          <a:lstStyle/>
          <a:p>
            <a:r>
              <a:rPr lang="en-US" sz="3200"/>
              <a:t>TCP Connection Management (cont.)</a:t>
            </a:r>
            <a:endParaRPr 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42925" y="1695450"/>
            <a:ext cx="3762375" cy="3457575"/>
          </a:xfrm>
        </p:spPr>
        <p:txBody>
          <a:bodyPr/>
          <a:lstStyle/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Step 3:</a:t>
            </a:r>
            <a:r>
              <a:rPr lang="en-US" sz="24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client</a:t>
            </a:r>
            <a:r>
              <a:rPr lang="en-US" sz="2000" dirty="0"/>
              <a:t> receives </a:t>
            </a:r>
            <a:r>
              <a:rPr lang="en-US" sz="2000" dirty="0">
                <a:solidFill>
                  <a:srgbClr val="009900"/>
                </a:solidFill>
              </a:rPr>
              <a:t>FIN</a:t>
            </a:r>
            <a:r>
              <a:rPr lang="en-US" sz="2000" dirty="0"/>
              <a:t>, replies with ACK. </a:t>
            </a:r>
          </a:p>
          <a:p>
            <a:pPr lvl="1">
              <a:spcBef>
                <a:spcPct val="60000"/>
              </a:spcBef>
            </a:pPr>
            <a:r>
              <a:rPr lang="en-US" sz="2000" dirty="0"/>
              <a:t>Enters “timed wait” - will respond with ACK to received </a:t>
            </a:r>
            <a:r>
              <a:rPr lang="en-US" sz="2000" dirty="0">
                <a:solidFill>
                  <a:srgbClr val="009900"/>
                </a:solidFill>
              </a:rPr>
              <a:t>FINs </a:t>
            </a: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Step 4:</a:t>
            </a:r>
            <a:r>
              <a:rPr lang="en-US" sz="24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server</a:t>
            </a:r>
            <a:r>
              <a:rPr lang="en-US" sz="2000" dirty="0"/>
              <a:t>, receives ACK.  Connection closed. </a:t>
            </a:r>
          </a:p>
        </p:txBody>
      </p:sp>
      <p:sp>
        <p:nvSpPr>
          <p:cNvPr id="198660" name="Line 4"/>
          <p:cNvSpPr>
            <a:spLocks noChangeShapeType="1"/>
          </p:cNvSpPr>
          <p:nvPr/>
        </p:nvSpPr>
        <p:spPr bwMode="auto">
          <a:xfrm>
            <a:off x="5391150" y="2400300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8661" name="Object 5"/>
          <p:cNvGraphicFramePr>
            <a:graphicFrameLocks noChangeAspect="1"/>
          </p:cNvGraphicFramePr>
          <p:nvPr/>
        </p:nvGraphicFramePr>
        <p:xfrm>
          <a:off x="4978400" y="1731963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46" name="Clip" r:id="rId2" imgW="1305000" imgH="1085760" progId="">
                  <p:embed/>
                </p:oleObj>
              </mc:Choice>
              <mc:Fallback>
                <p:oleObj name="Clip" r:id="rId2" imgW="1305000" imgH="10857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1731963"/>
                        <a:ext cx="485775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5456238" y="1731963"/>
            <a:ext cx="714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client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98663" name="Text Box 7"/>
          <p:cNvSpPr txBox="1">
            <a:spLocks noChangeArrowheads="1"/>
          </p:cNvSpPr>
          <p:nvPr/>
        </p:nvSpPr>
        <p:spPr bwMode="auto">
          <a:xfrm rot="706751">
            <a:off x="6481763" y="2441575"/>
            <a:ext cx="469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FIN</a:t>
            </a:r>
            <a:endParaRPr lang="en-US" sz="1000">
              <a:latin typeface="Times New Roman" pitchFamily="18" charset="0"/>
            </a:endParaRPr>
          </a:p>
        </p:txBody>
      </p:sp>
      <p:graphicFrame>
        <p:nvGraphicFramePr>
          <p:cNvPr id="198664" name="Object 8"/>
          <p:cNvGraphicFramePr>
            <a:graphicFrameLocks noChangeAspect="1"/>
          </p:cNvGraphicFramePr>
          <p:nvPr/>
        </p:nvGraphicFramePr>
        <p:xfrm>
          <a:off x="7635875" y="1741488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47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75" y="1741488"/>
                        <a:ext cx="485775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6926263" y="1751013"/>
            <a:ext cx="800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server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98666" name="Line 10"/>
          <p:cNvSpPr>
            <a:spLocks noChangeShapeType="1"/>
          </p:cNvSpPr>
          <p:nvPr/>
        </p:nvSpPr>
        <p:spPr bwMode="auto">
          <a:xfrm>
            <a:off x="5400675" y="4438650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67" name="Line 11"/>
          <p:cNvSpPr>
            <a:spLocks noChangeShapeType="1"/>
          </p:cNvSpPr>
          <p:nvPr/>
        </p:nvSpPr>
        <p:spPr bwMode="auto">
          <a:xfrm flipH="1">
            <a:off x="5229225" y="4295775"/>
            <a:ext cx="0" cy="134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68" name="Line 12"/>
          <p:cNvSpPr>
            <a:spLocks noChangeShapeType="1"/>
          </p:cNvSpPr>
          <p:nvPr/>
        </p:nvSpPr>
        <p:spPr bwMode="auto">
          <a:xfrm flipH="1">
            <a:off x="7924800" y="2171700"/>
            <a:ext cx="0" cy="3409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69" name="Line 13"/>
          <p:cNvSpPr>
            <a:spLocks noChangeShapeType="1"/>
          </p:cNvSpPr>
          <p:nvPr/>
        </p:nvSpPr>
        <p:spPr bwMode="auto">
          <a:xfrm flipH="1">
            <a:off x="5362575" y="3133725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70" name="Text Box 14"/>
          <p:cNvSpPr txBox="1">
            <a:spLocks noChangeArrowheads="1"/>
          </p:cNvSpPr>
          <p:nvPr/>
        </p:nvSpPr>
        <p:spPr bwMode="auto">
          <a:xfrm rot="-926867">
            <a:off x="5241925" y="3228975"/>
            <a:ext cx="2732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Arial" charset="0"/>
              </a:rPr>
              <a:t>ACK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98671" name="Text Box 15"/>
          <p:cNvSpPr txBox="1">
            <a:spLocks noChangeArrowheads="1"/>
          </p:cNvSpPr>
          <p:nvPr/>
        </p:nvSpPr>
        <p:spPr bwMode="auto">
          <a:xfrm rot="706751">
            <a:off x="6365875" y="4443413"/>
            <a:ext cx="550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ACK</a:t>
            </a:r>
          </a:p>
        </p:txBody>
      </p:sp>
      <p:sp>
        <p:nvSpPr>
          <p:cNvPr id="198672" name="Line 16"/>
          <p:cNvSpPr>
            <a:spLocks noChangeShapeType="1"/>
          </p:cNvSpPr>
          <p:nvPr/>
        </p:nvSpPr>
        <p:spPr bwMode="auto">
          <a:xfrm flipH="1">
            <a:off x="5410200" y="3543300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73" name="Text Box 17"/>
          <p:cNvSpPr txBox="1">
            <a:spLocks noChangeArrowheads="1"/>
          </p:cNvSpPr>
          <p:nvPr/>
        </p:nvSpPr>
        <p:spPr bwMode="auto">
          <a:xfrm rot="-926867">
            <a:off x="5289550" y="3638550"/>
            <a:ext cx="2732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Arial" charset="0"/>
              </a:rPr>
              <a:t>FIN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98674" name="Line 18"/>
          <p:cNvSpPr>
            <a:spLocks noChangeShapeType="1"/>
          </p:cNvSpPr>
          <p:nvPr/>
        </p:nvSpPr>
        <p:spPr bwMode="auto">
          <a:xfrm>
            <a:off x="5381625" y="2324100"/>
            <a:ext cx="0" cy="3343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75" name="Text Box 19"/>
          <p:cNvSpPr txBox="1">
            <a:spLocks noChangeArrowheads="1"/>
          </p:cNvSpPr>
          <p:nvPr/>
        </p:nvSpPr>
        <p:spPr bwMode="auto">
          <a:xfrm>
            <a:off x="4505325" y="2203450"/>
            <a:ext cx="898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closing</a:t>
            </a:r>
          </a:p>
        </p:txBody>
      </p:sp>
      <p:sp>
        <p:nvSpPr>
          <p:cNvPr id="198676" name="Text Box 20"/>
          <p:cNvSpPr txBox="1">
            <a:spLocks noChangeArrowheads="1"/>
          </p:cNvSpPr>
          <p:nvPr/>
        </p:nvSpPr>
        <p:spPr bwMode="auto">
          <a:xfrm>
            <a:off x="7877175" y="3327400"/>
            <a:ext cx="898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closing</a:t>
            </a:r>
          </a:p>
        </p:txBody>
      </p:sp>
      <p:sp>
        <p:nvSpPr>
          <p:cNvPr id="198677" name="Text Box 21"/>
          <p:cNvSpPr txBox="1">
            <a:spLocks noChangeArrowheads="1"/>
          </p:cNvSpPr>
          <p:nvPr/>
        </p:nvSpPr>
        <p:spPr bwMode="auto">
          <a:xfrm>
            <a:off x="4318000" y="5551488"/>
            <a:ext cx="855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closed</a:t>
            </a:r>
          </a:p>
        </p:txBody>
      </p:sp>
      <p:sp>
        <p:nvSpPr>
          <p:cNvPr id="198678" name="Line 22"/>
          <p:cNvSpPr>
            <a:spLocks noChangeShapeType="1"/>
          </p:cNvSpPr>
          <p:nvPr/>
        </p:nvSpPr>
        <p:spPr bwMode="auto">
          <a:xfrm>
            <a:off x="5124450" y="4276725"/>
            <a:ext cx="19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79" name="Line 23"/>
          <p:cNvSpPr>
            <a:spLocks noChangeShapeType="1"/>
          </p:cNvSpPr>
          <p:nvPr/>
        </p:nvSpPr>
        <p:spPr bwMode="auto">
          <a:xfrm>
            <a:off x="5138738" y="5657850"/>
            <a:ext cx="19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80" name="Text Box 24"/>
          <p:cNvSpPr txBox="1">
            <a:spLocks noChangeArrowheads="1"/>
          </p:cNvSpPr>
          <p:nvPr/>
        </p:nvSpPr>
        <p:spPr bwMode="auto">
          <a:xfrm rot="-5400000">
            <a:off x="4379119" y="4804569"/>
            <a:ext cx="1308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timed wait</a:t>
            </a:r>
          </a:p>
        </p:txBody>
      </p:sp>
      <p:sp>
        <p:nvSpPr>
          <p:cNvPr id="198681" name="Text Box 25"/>
          <p:cNvSpPr txBox="1">
            <a:spLocks noChangeArrowheads="1"/>
          </p:cNvSpPr>
          <p:nvPr/>
        </p:nvSpPr>
        <p:spPr bwMode="auto">
          <a:xfrm>
            <a:off x="7880350" y="4808538"/>
            <a:ext cx="855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closed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3-</a:t>
            </a:r>
            <a:fld id="{93533528-268A-44EA-A8C0-006A08420D44}" type="slidenum">
              <a:rPr lang="en-US"/>
              <a:pPr/>
              <a:t>81</a:t>
            </a:fld>
            <a:endParaRPr 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33350"/>
            <a:ext cx="7772400" cy="1143000"/>
          </a:xfrm>
        </p:spPr>
        <p:txBody>
          <a:bodyPr/>
          <a:lstStyle/>
          <a:p>
            <a:r>
              <a:rPr lang="en-US" sz="3600" dirty="0"/>
              <a:t>TCP Connection Management (cont.)</a:t>
            </a:r>
            <a:endParaRPr lang="en-US" dirty="0"/>
          </a:p>
        </p:txBody>
      </p:sp>
      <p:pic>
        <p:nvPicPr>
          <p:cNvPr id="199683" name="Picture 3" descr="transCli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82688"/>
            <a:ext cx="4848225" cy="2605087"/>
          </a:xfrm>
          <a:prstGeom prst="rect">
            <a:avLst/>
          </a:prstGeom>
          <a:noFill/>
        </p:spPr>
      </p:pic>
      <p:pic>
        <p:nvPicPr>
          <p:cNvPr id="199684" name="Picture 4" descr="transServer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2225" y="3551238"/>
            <a:ext cx="4702175" cy="2794000"/>
          </a:xfrm>
          <a:prstGeom prst="rect">
            <a:avLst/>
          </a:prstGeom>
          <a:noFill/>
        </p:spPr>
      </p:pic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474663" y="3808413"/>
            <a:ext cx="1381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TCP client</a:t>
            </a:r>
          </a:p>
          <a:p>
            <a:pPr algn="l"/>
            <a:r>
              <a:rPr lang="en-US" sz="2000"/>
              <a:t>lifecycle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6799263" y="2722563"/>
            <a:ext cx="1489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TCP server</a:t>
            </a:r>
          </a:p>
          <a:p>
            <a:pPr algn="l"/>
            <a:r>
              <a:rPr lang="en-US" sz="2000"/>
              <a:t>lifecycle</a:t>
            </a:r>
            <a:endParaRPr lang="en-US" sz="10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 outline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3.1 Transport-layer services</a:t>
            </a:r>
          </a:p>
          <a:p>
            <a:r>
              <a:rPr lang="en-US" sz="2400"/>
              <a:t>3.2 Multiplexing and demultiplexing</a:t>
            </a:r>
          </a:p>
          <a:p>
            <a:r>
              <a:rPr lang="en-US" sz="2400"/>
              <a:t>3.3 Connectionless transport: UDP</a:t>
            </a:r>
          </a:p>
          <a:p>
            <a:r>
              <a:rPr lang="en-US" sz="2400"/>
              <a:t>3.4 Principles of reliable data transfer</a:t>
            </a:r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/>
              <a:t>3.5 Connection-oriented transport: TCP</a:t>
            </a:r>
            <a:endParaRPr lang="en-US" sz="2400">
              <a:solidFill>
                <a:srgbClr val="FF0000"/>
              </a:solidFill>
            </a:endParaRPr>
          </a:p>
          <a:p>
            <a:pPr lvl="1"/>
            <a:r>
              <a:rPr lang="en-US" sz="2000"/>
              <a:t>segment structure</a:t>
            </a:r>
          </a:p>
          <a:p>
            <a:pPr lvl="1"/>
            <a:r>
              <a:rPr lang="en-US" sz="2000"/>
              <a:t>reliable data transfer</a:t>
            </a:r>
          </a:p>
          <a:p>
            <a:pPr lvl="1"/>
            <a:r>
              <a:rPr lang="en-US" sz="2000"/>
              <a:t>flow control</a:t>
            </a:r>
          </a:p>
          <a:p>
            <a:pPr lvl="1"/>
            <a:r>
              <a:rPr lang="en-US" sz="2000"/>
              <a:t>connection management</a:t>
            </a:r>
          </a:p>
          <a:p>
            <a:r>
              <a:rPr lang="en-US" sz="2400">
                <a:solidFill>
                  <a:srgbClr val="FF0000"/>
                </a:solidFill>
              </a:rPr>
              <a:t>3.6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Principles of congestion control</a:t>
            </a:r>
            <a:endParaRPr lang="en-US" sz="2400"/>
          </a:p>
          <a:p>
            <a:r>
              <a:rPr lang="en-US" sz="2400"/>
              <a:t>3.7 TCP congestion control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Principles of Congestion Control</a:t>
            </a:r>
            <a:endParaRPr lang="en-US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68667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dirty="0">
                <a:solidFill>
                  <a:srgbClr val="FF0000"/>
                </a:solidFill>
              </a:rPr>
              <a:t>Congestion:</a:t>
            </a:r>
            <a:endParaRPr lang="en-US" sz="2400" dirty="0"/>
          </a:p>
          <a:p>
            <a:r>
              <a:rPr lang="en-US" sz="2400" dirty="0"/>
              <a:t>Informally: “too many sources sending too much data too fast for </a:t>
            </a:r>
            <a:r>
              <a:rPr lang="en-US" sz="2400" i="1" dirty="0">
                <a:solidFill>
                  <a:schemeClr val="accent2"/>
                </a:solidFill>
              </a:rPr>
              <a:t>network</a:t>
            </a:r>
            <a:r>
              <a:rPr lang="en-US" sz="2400" dirty="0"/>
              <a:t> to handle”</a:t>
            </a:r>
          </a:p>
          <a:p>
            <a:r>
              <a:rPr lang="en-US" sz="2400" dirty="0"/>
              <a:t>Different from flow control!</a:t>
            </a:r>
          </a:p>
          <a:p>
            <a:r>
              <a:rPr lang="en-US" sz="2400" dirty="0"/>
              <a:t>Manifestations:</a:t>
            </a:r>
          </a:p>
          <a:p>
            <a:pPr lvl="1"/>
            <a:r>
              <a:rPr lang="en-US" dirty="0"/>
              <a:t>Lost packets (buffer overflow at routers)</a:t>
            </a:r>
          </a:p>
          <a:p>
            <a:pPr lvl="1"/>
            <a:r>
              <a:rPr lang="en-US" dirty="0"/>
              <a:t>Long delays (</a:t>
            </a:r>
            <a:r>
              <a:rPr lang="en-US" dirty="0" err="1"/>
              <a:t>queueing</a:t>
            </a:r>
            <a:r>
              <a:rPr lang="en-US" dirty="0"/>
              <a:t> in router buffers)</a:t>
            </a:r>
          </a:p>
          <a:p>
            <a:r>
              <a:rPr lang="en-US" sz="2400" dirty="0"/>
              <a:t>A “top-10” problem!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sz="3200" dirty="0"/>
              <a:t>Causes/costs of Congestion: Scenario 1</a:t>
            </a:r>
            <a:r>
              <a:rPr lang="en-US" dirty="0"/>
              <a:t> 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2943225" cy="4648200"/>
          </a:xfrm>
        </p:spPr>
        <p:txBody>
          <a:bodyPr/>
          <a:lstStyle/>
          <a:p>
            <a:r>
              <a:rPr lang="en-US" sz="2400" dirty="0"/>
              <a:t>Two senders, two receivers</a:t>
            </a:r>
          </a:p>
          <a:p>
            <a:r>
              <a:rPr lang="en-US" sz="2400" dirty="0"/>
              <a:t>One router, infinite buffers </a:t>
            </a:r>
          </a:p>
          <a:p>
            <a:r>
              <a:rPr lang="en-US" sz="2400" dirty="0"/>
              <a:t>No retransmission</a:t>
            </a:r>
          </a:p>
          <a:p>
            <a:endParaRPr lang="en-US" sz="2400" dirty="0"/>
          </a:p>
        </p:txBody>
      </p:sp>
      <p:sp>
        <p:nvSpPr>
          <p:cNvPr id="2017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15050" y="4019550"/>
            <a:ext cx="2790825" cy="2038350"/>
          </a:xfrm>
        </p:spPr>
        <p:txBody>
          <a:bodyPr/>
          <a:lstStyle/>
          <a:p>
            <a:r>
              <a:rPr lang="en-US" sz="2400" dirty="0"/>
              <a:t>Large delays when congested</a:t>
            </a:r>
          </a:p>
          <a:p>
            <a:r>
              <a:rPr lang="en-US" sz="2400" dirty="0"/>
              <a:t>Maximum achievable throughput</a:t>
            </a:r>
          </a:p>
        </p:txBody>
      </p:sp>
      <p:pic>
        <p:nvPicPr>
          <p:cNvPr id="201734" name="Picture 6" descr="congestion_perf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513" y="4057650"/>
            <a:ext cx="5883275" cy="2146300"/>
          </a:xfrm>
          <a:prstGeom prst="rect">
            <a:avLst/>
          </a:prstGeom>
          <a:noFill/>
        </p:spPr>
      </p:pic>
      <p:grpSp>
        <p:nvGrpSpPr>
          <p:cNvPr id="2" name="Group 243"/>
          <p:cNvGrpSpPr>
            <a:grpSpLocks/>
          </p:cNvGrpSpPr>
          <p:nvPr/>
        </p:nvGrpSpPr>
        <p:grpSpPr bwMode="auto">
          <a:xfrm>
            <a:off x="3452813" y="1169988"/>
            <a:ext cx="5332412" cy="2559050"/>
            <a:chOff x="1448" y="2704"/>
            <a:chExt cx="3359" cy="1612"/>
          </a:xfrm>
        </p:grpSpPr>
        <p:sp>
          <p:nvSpPr>
            <p:cNvPr id="201735" name="Oval 7"/>
            <p:cNvSpPr>
              <a:spLocks noChangeArrowheads="1"/>
            </p:cNvSpPr>
            <p:nvPr/>
          </p:nvSpPr>
          <p:spPr bwMode="auto">
            <a:xfrm>
              <a:off x="2871" y="3774"/>
              <a:ext cx="670" cy="14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36" name="Line 8"/>
            <p:cNvSpPr>
              <a:spLocks noChangeShapeType="1"/>
            </p:cNvSpPr>
            <p:nvPr/>
          </p:nvSpPr>
          <p:spPr bwMode="auto">
            <a:xfrm>
              <a:off x="2871" y="3762"/>
              <a:ext cx="0" cy="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37" name="Line 9"/>
            <p:cNvSpPr>
              <a:spLocks noChangeShapeType="1"/>
            </p:cNvSpPr>
            <p:nvPr/>
          </p:nvSpPr>
          <p:spPr bwMode="auto">
            <a:xfrm>
              <a:off x="3541" y="3762"/>
              <a:ext cx="0" cy="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38" name="Rectangle 10"/>
            <p:cNvSpPr>
              <a:spLocks noChangeArrowheads="1"/>
            </p:cNvSpPr>
            <p:nvPr/>
          </p:nvSpPr>
          <p:spPr bwMode="auto">
            <a:xfrm>
              <a:off x="2871" y="3762"/>
              <a:ext cx="159" cy="90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201739" name="Rectangle 11"/>
            <p:cNvSpPr>
              <a:spLocks noChangeArrowheads="1"/>
            </p:cNvSpPr>
            <p:nvPr/>
          </p:nvSpPr>
          <p:spPr bwMode="auto">
            <a:xfrm>
              <a:off x="3338" y="3756"/>
              <a:ext cx="203" cy="90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201740" name="Oval 12"/>
            <p:cNvSpPr>
              <a:spLocks noChangeArrowheads="1"/>
            </p:cNvSpPr>
            <p:nvPr/>
          </p:nvSpPr>
          <p:spPr bwMode="auto">
            <a:xfrm>
              <a:off x="2864" y="3656"/>
              <a:ext cx="670" cy="172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3026" y="3693"/>
              <a:ext cx="332" cy="101"/>
              <a:chOff x="2848" y="848"/>
              <a:chExt cx="140" cy="98"/>
            </a:xfrm>
          </p:grpSpPr>
          <p:sp>
            <p:nvSpPr>
              <p:cNvPr id="201742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743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744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 flipV="1">
              <a:off x="3026" y="3692"/>
              <a:ext cx="332" cy="100"/>
              <a:chOff x="2848" y="848"/>
              <a:chExt cx="140" cy="98"/>
            </a:xfrm>
          </p:grpSpPr>
          <p:sp>
            <p:nvSpPr>
              <p:cNvPr id="201746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747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748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1749" name="Text Box 21"/>
            <p:cNvSpPr txBox="1">
              <a:spLocks noChangeArrowheads="1"/>
            </p:cNvSpPr>
            <p:nvPr/>
          </p:nvSpPr>
          <p:spPr bwMode="auto">
            <a:xfrm>
              <a:off x="3026" y="3250"/>
              <a:ext cx="89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1" hangingPunct="1"/>
              <a:r>
                <a:rPr lang="en-US" sz="1000">
                  <a:solidFill>
                    <a:schemeClr val="tx2"/>
                  </a:solidFill>
                  <a:latin typeface="Arial" charset="0"/>
                </a:rPr>
                <a:t>unlimited shared output link buffers</a:t>
              </a:r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201750" name="Line 22"/>
            <p:cNvSpPr>
              <a:spLocks noChangeShapeType="1"/>
            </p:cNvSpPr>
            <p:nvPr/>
          </p:nvSpPr>
          <p:spPr bwMode="auto">
            <a:xfrm flipH="1">
              <a:off x="2168" y="3544"/>
              <a:ext cx="582" cy="5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751" name="Line 23"/>
            <p:cNvSpPr>
              <a:spLocks noChangeShapeType="1"/>
            </p:cNvSpPr>
            <p:nvPr/>
          </p:nvSpPr>
          <p:spPr bwMode="auto">
            <a:xfrm flipH="1">
              <a:off x="2474" y="3544"/>
              <a:ext cx="2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1988" y="2704"/>
              <a:ext cx="617" cy="947"/>
              <a:chOff x="12464" y="10193"/>
              <a:chExt cx="1481" cy="2272"/>
            </a:xfrm>
          </p:grpSpPr>
          <p:grpSp>
            <p:nvGrpSpPr>
              <p:cNvPr id="6" name="Group 25"/>
              <p:cNvGrpSpPr>
                <a:grpSpLocks/>
              </p:cNvGrpSpPr>
              <p:nvPr/>
            </p:nvGrpSpPr>
            <p:grpSpPr bwMode="auto">
              <a:xfrm>
                <a:off x="12464" y="11102"/>
                <a:ext cx="1481" cy="1363"/>
                <a:chOff x="5850" y="13487"/>
                <a:chExt cx="2023" cy="1840"/>
              </a:xfrm>
            </p:grpSpPr>
            <p:sp>
              <p:nvSpPr>
                <p:cNvPr id="201754" name="Freeform 26"/>
                <p:cNvSpPr>
                  <a:spLocks/>
                </p:cNvSpPr>
                <p:nvPr/>
              </p:nvSpPr>
              <p:spPr bwMode="auto">
                <a:xfrm>
                  <a:off x="5850" y="13632"/>
                  <a:ext cx="2023" cy="1695"/>
                </a:xfrm>
                <a:custGeom>
                  <a:avLst/>
                  <a:gdLst/>
                  <a:ahLst/>
                  <a:cxnLst>
                    <a:cxn ang="0">
                      <a:pos x="570" y="121"/>
                    </a:cxn>
                    <a:cxn ang="0">
                      <a:pos x="575" y="120"/>
                    </a:cxn>
                    <a:cxn ang="0">
                      <a:pos x="586" y="116"/>
                    </a:cxn>
                    <a:cxn ang="0">
                      <a:pos x="607" y="108"/>
                    </a:cxn>
                    <a:cxn ang="0">
                      <a:pos x="636" y="101"/>
                    </a:cxn>
                    <a:cxn ang="0">
                      <a:pos x="672" y="90"/>
                    </a:cxn>
                    <a:cxn ang="0">
                      <a:pos x="718" y="79"/>
                    </a:cxn>
                    <a:cxn ang="0">
                      <a:pos x="771" y="67"/>
                    </a:cxn>
                    <a:cxn ang="0">
                      <a:pos x="834" y="55"/>
                    </a:cxn>
                    <a:cxn ang="0">
                      <a:pos x="904" y="43"/>
                    </a:cxn>
                    <a:cxn ang="0">
                      <a:pos x="982" y="33"/>
                    </a:cxn>
                    <a:cxn ang="0">
                      <a:pos x="1071" y="22"/>
                    </a:cxn>
                    <a:cxn ang="0">
                      <a:pos x="1166" y="13"/>
                    </a:cxn>
                    <a:cxn ang="0">
                      <a:pos x="1271" y="7"/>
                    </a:cxn>
                    <a:cxn ang="0">
                      <a:pos x="1384" y="1"/>
                    </a:cxn>
                    <a:cxn ang="0">
                      <a:pos x="1506" y="0"/>
                    </a:cxn>
                    <a:cxn ang="0">
                      <a:pos x="1636" y="1"/>
                    </a:cxn>
                    <a:cxn ang="0">
                      <a:pos x="1692" y="233"/>
                    </a:cxn>
                    <a:cxn ang="0">
                      <a:pos x="1713" y="243"/>
                    </a:cxn>
                    <a:cxn ang="0">
                      <a:pos x="1758" y="274"/>
                    </a:cxn>
                    <a:cxn ang="0">
                      <a:pos x="1806" y="329"/>
                    </a:cxn>
                    <a:cxn ang="0">
                      <a:pos x="1836" y="409"/>
                    </a:cxn>
                    <a:cxn ang="0">
                      <a:pos x="1955" y="948"/>
                    </a:cxn>
                    <a:cxn ang="0">
                      <a:pos x="2003" y="1171"/>
                    </a:cxn>
                    <a:cxn ang="0">
                      <a:pos x="2011" y="1188"/>
                    </a:cxn>
                    <a:cxn ang="0">
                      <a:pos x="2022" y="1231"/>
                    </a:cxn>
                    <a:cxn ang="0">
                      <a:pos x="2021" y="1297"/>
                    </a:cxn>
                    <a:cxn ang="0">
                      <a:pos x="1992" y="1380"/>
                    </a:cxn>
                    <a:cxn ang="0">
                      <a:pos x="0" y="1328"/>
                    </a:cxn>
                    <a:cxn ang="0">
                      <a:pos x="199" y="1223"/>
                    </a:cxn>
                    <a:cxn ang="0">
                      <a:pos x="200" y="232"/>
                    </a:cxn>
                    <a:cxn ang="0">
                      <a:pos x="210" y="226"/>
                    </a:cxn>
                    <a:cxn ang="0">
                      <a:pos x="230" y="214"/>
                    </a:cxn>
                    <a:cxn ang="0">
                      <a:pos x="259" y="201"/>
                    </a:cxn>
                    <a:cxn ang="0">
                      <a:pos x="297" y="189"/>
                    </a:cxn>
                    <a:cxn ang="0">
                      <a:pos x="344" y="183"/>
                    </a:cxn>
                    <a:cxn ang="0">
                      <a:pos x="399" y="181"/>
                    </a:cxn>
                    <a:cxn ang="0">
                      <a:pos x="464" y="191"/>
                    </a:cxn>
                    <a:cxn ang="0">
                      <a:pos x="548" y="225"/>
                    </a:cxn>
                  </a:cxnLst>
                  <a:rect l="0" t="0" r="r" b="b"/>
                  <a:pathLst>
                    <a:path w="2023" h="1695">
                      <a:moveTo>
                        <a:pt x="548" y="225"/>
                      </a:moveTo>
                      <a:lnTo>
                        <a:pt x="570" y="121"/>
                      </a:lnTo>
                      <a:lnTo>
                        <a:pt x="571" y="121"/>
                      </a:lnTo>
                      <a:lnTo>
                        <a:pt x="575" y="120"/>
                      </a:lnTo>
                      <a:lnTo>
                        <a:pt x="580" y="118"/>
                      </a:lnTo>
                      <a:lnTo>
                        <a:pt x="586" y="116"/>
                      </a:lnTo>
                      <a:lnTo>
                        <a:pt x="596" y="112"/>
                      </a:lnTo>
                      <a:lnTo>
                        <a:pt x="607" y="108"/>
                      </a:lnTo>
                      <a:lnTo>
                        <a:pt x="620" y="105"/>
                      </a:lnTo>
                      <a:lnTo>
                        <a:pt x="636" y="101"/>
                      </a:lnTo>
                      <a:lnTo>
                        <a:pt x="653" y="95"/>
                      </a:lnTo>
                      <a:lnTo>
                        <a:pt x="672" y="90"/>
                      </a:lnTo>
                      <a:lnTo>
                        <a:pt x="694" y="84"/>
                      </a:lnTo>
                      <a:lnTo>
                        <a:pt x="718" y="79"/>
                      </a:lnTo>
                      <a:lnTo>
                        <a:pt x="743" y="74"/>
                      </a:lnTo>
                      <a:lnTo>
                        <a:pt x="771" y="67"/>
                      </a:lnTo>
                      <a:lnTo>
                        <a:pt x="802" y="61"/>
                      </a:lnTo>
                      <a:lnTo>
                        <a:pt x="834" y="55"/>
                      </a:lnTo>
                      <a:lnTo>
                        <a:pt x="867" y="49"/>
                      </a:lnTo>
                      <a:lnTo>
                        <a:pt x="904" y="43"/>
                      </a:lnTo>
                      <a:lnTo>
                        <a:pt x="943" y="38"/>
                      </a:lnTo>
                      <a:lnTo>
                        <a:pt x="982" y="33"/>
                      </a:lnTo>
                      <a:lnTo>
                        <a:pt x="1025" y="27"/>
                      </a:lnTo>
                      <a:lnTo>
                        <a:pt x="1071" y="22"/>
                      </a:lnTo>
                      <a:lnTo>
                        <a:pt x="1117" y="17"/>
                      </a:lnTo>
                      <a:lnTo>
                        <a:pt x="1166" y="13"/>
                      </a:lnTo>
                      <a:lnTo>
                        <a:pt x="1218" y="10"/>
                      </a:lnTo>
                      <a:lnTo>
                        <a:pt x="1271" y="7"/>
                      </a:lnTo>
                      <a:lnTo>
                        <a:pt x="1327" y="3"/>
                      </a:lnTo>
                      <a:lnTo>
                        <a:pt x="1384" y="1"/>
                      </a:lnTo>
                      <a:lnTo>
                        <a:pt x="1444" y="0"/>
                      </a:lnTo>
                      <a:lnTo>
                        <a:pt x="1506" y="0"/>
                      </a:lnTo>
                      <a:lnTo>
                        <a:pt x="1570" y="0"/>
                      </a:lnTo>
                      <a:lnTo>
                        <a:pt x="1636" y="1"/>
                      </a:lnTo>
                      <a:lnTo>
                        <a:pt x="1709" y="41"/>
                      </a:lnTo>
                      <a:lnTo>
                        <a:pt x="1692" y="233"/>
                      </a:lnTo>
                      <a:lnTo>
                        <a:pt x="1698" y="235"/>
                      </a:lnTo>
                      <a:lnTo>
                        <a:pt x="1713" y="243"/>
                      </a:lnTo>
                      <a:lnTo>
                        <a:pt x="1733" y="256"/>
                      </a:lnTo>
                      <a:lnTo>
                        <a:pt x="1758" y="274"/>
                      </a:lnTo>
                      <a:lnTo>
                        <a:pt x="1784" y="299"/>
                      </a:lnTo>
                      <a:lnTo>
                        <a:pt x="1806" y="329"/>
                      </a:lnTo>
                      <a:lnTo>
                        <a:pt x="1825" y="366"/>
                      </a:lnTo>
                      <a:lnTo>
                        <a:pt x="1836" y="409"/>
                      </a:lnTo>
                      <a:lnTo>
                        <a:pt x="1999" y="557"/>
                      </a:lnTo>
                      <a:lnTo>
                        <a:pt x="1955" y="948"/>
                      </a:lnTo>
                      <a:lnTo>
                        <a:pt x="1692" y="1080"/>
                      </a:lnTo>
                      <a:lnTo>
                        <a:pt x="2003" y="1171"/>
                      </a:lnTo>
                      <a:lnTo>
                        <a:pt x="2006" y="1176"/>
                      </a:lnTo>
                      <a:lnTo>
                        <a:pt x="2011" y="1188"/>
                      </a:lnTo>
                      <a:lnTo>
                        <a:pt x="2016" y="1206"/>
                      </a:lnTo>
                      <a:lnTo>
                        <a:pt x="2022" y="1231"/>
                      </a:lnTo>
                      <a:lnTo>
                        <a:pt x="2023" y="1261"/>
                      </a:lnTo>
                      <a:lnTo>
                        <a:pt x="2021" y="1297"/>
                      </a:lnTo>
                      <a:lnTo>
                        <a:pt x="2010" y="1337"/>
                      </a:lnTo>
                      <a:lnTo>
                        <a:pt x="1992" y="1380"/>
                      </a:lnTo>
                      <a:lnTo>
                        <a:pt x="1171" y="1695"/>
                      </a:lnTo>
                      <a:lnTo>
                        <a:pt x="0" y="1328"/>
                      </a:lnTo>
                      <a:lnTo>
                        <a:pt x="20" y="1285"/>
                      </a:lnTo>
                      <a:lnTo>
                        <a:pt x="199" y="1223"/>
                      </a:lnTo>
                      <a:lnTo>
                        <a:pt x="199" y="233"/>
                      </a:lnTo>
                      <a:lnTo>
                        <a:pt x="200" y="232"/>
                      </a:lnTo>
                      <a:lnTo>
                        <a:pt x="204" y="229"/>
                      </a:lnTo>
                      <a:lnTo>
                        <a:pt x="210" y="226"/>
                      </a:lnTo>
                      <a:lnTo>
                        <a:pt x="218" y="220"/>
                      </a:lnTo>
                      <a:lnTo>
                        <a:pt x="230" y="214"/>
                      </a:lnTo>
                      <a:lnTo>
                        <a:pt x="243" y="207"/>
                      </a:lnTo>
                      <a:lnTo>
                        <a:pt x="259" y="201"/>
                      </a:lnTo>
                      <a:lnTo>
                        <a:pt x="277" y="194"/>
                      </a:lnTo>
                      <a:lnTo>
                        <a:pt x="297" y="189"/>
                      </a:lnTo>
                      <a:lnTo>
                        <a:pt x="320" y="185"/>
                      </a:lnTo>
                      <a:lnTo>
                        <a:pt x="344" y="183"/>
                      </a:lnTo>
                      <a:lnTo>
                        <a:pt x="370" y="180"/>
                      </a:lnTo>
                      <a:lnTo>
                        <a:pt x="399" y="181"/>
                      </a:lnTo>
                      <a:lnTo>
                        <a:pt x="430" y="185"/>
                      </a:lnTo>
                      <a:lnTo>
                        <a:pt x="464" y="191"/>
                      </a:lnTo>
                      <a:lnTo>
                        <a:pt x="498" y="201"/>
                      </a:lnTo>
                      <a:lnTo>
                        <a:pt x="548" y="225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55" name="Freeform 27"/>
                <p:cNvSpPr>
                  <a:spLocks/>
                </p:cNvSpPr>
                <p:nvPr/>
              </p:nvSpPr>
              <p:spPr bwMode="auto">
                <a:xfrm>
                  <a:off x="6551" y="13597"/>
                  <a:ext cx="650" cy="735"/>
                </a:xfrm>
                <a:custGeom>
                  <a:avLst/>
                  <a:gdLst/>
                  <a:ahLst/>
                  <a:cxnLst>
                    <a:cxn ang="0">
                      <a:pos x="645" y="27"/>
                    </a:cxn>
                    <a:cxn ang="0">
                      <a:pos x="642" y="26"/>
                    </a:cxn>
                    <a:cxn ang="0">
                      <a:pos x="631" y="23"/>
                    </a:cxn>
                    <a:cxn ang="0">
                      <a:pos x="615" y="19"/>
                    </a:cxn>
                    <a:cxn ang="0">
                      <a:pos x="592" y="15"/>
                    </a:cxn>
                    <a:cxn ang="0">
                      <a:pos x="565" y="10"/>
                    </a:cxn>
                    <a:cxn ang="0">
                      <a:pos x="533" y="6"/>
                    </a:cxn>
                    <a:cxn ang="0">
                      <a:pos x="496" y="3"/>
                    </a:cxn>
                    <a:cxn ang="0">
                      <a:pos x="456" y="1"/>
                    </a:cxn>
                    <a:cxn ang="0">
                      <a:pos x="411" y="0"/>
                    </a:cxn>
                    <a:cxn ang="0">
                      <a:pos x="364" y="2"/>
                    </a:cxn>
                    <a:cxn ang="0">
                      <a:pos x="315" y="6"/>
                    </a:cxn>
                    <a:cxn ang="0">
                      <a:pos x="262" y="15"/>
                    </a:cxn>
                    <a:cxn ang="0">
                      <a:pos x="209" y="26"/>
                    </a:cxn>
                    <a:cxn ang="0">
                      <a:pos x="154" y="42"/>
                    </a:cxn>
                    <a:cxn ang="0">
                      <a:pos x="98" y="61"/>
                    </a:cxn>
                    <a:cxn ang="0">
                      <a:pos x="42" y="87"/>
                    </a:cxn>
                    <a:cxn ang="0">
                      <a:pos x="38" y="101"/>
                    </a:cxn>
                    <a:cxn ang="0">
                      <a:pos x="28" y="141"/>
                    </a:cxn>
                    <a:cxn ang="0">
                      <a:pos x="17" y="203"/>
                    </a:cxn>
                    <a:cxn ang="0">
                      <a:pos x="6" y="283"/>
                    </a:cxn>
                    <a:cxn ang="0">
                      <a:pos x="0" y="378"/>
                    </a:cxn>
                    <a:cxn ang="0">
                      <a:pos x="5" y="484"/>
                    </a:cxn>
                    <a:cxn ang="0">
                      <a:pos x="21" y="599"/>
                    </a:cxn>
                    <a:cxn ang="0">
                      <a:pos x="54" y="716"/>
                    </a:cxn>
                    <a:cxn ang="0">
                      <a:pos x="58" y="716"/>
                    </a:cxn>
                    <a:cxn ang="0">
                      <a:pos x="66" y="715"/>
                    </a:cxn>
                    <a:cxn ang="0">
                      <a:pos x="80" y="713"/>
                    </a:cxn>
                    <a:cxn ang="0">
                      <a:pos x="99" y="712"/>
                    </a:cxn>
                    <a:cxn ang="0">
                      <a:pos x="124" y="710"/>
                    </a:cxn>
                    <a:cxn ang="0">
                      <a:pos x="153" y="708"/>
                    </a:cxn>
                    <a:cxn ang="0">
                      <a:pos x="188" y="707"/>
                    </a:cxn>
                    <a:cxn ang="0">
                      <a:pos x="225" y="706"/>
                    </a:cxn>
                    <a:cxn ang="0">
                      <a:pos x="267" y="705"/>
                    </a:cxn>
                    <a:cxn ang="0">
                      <a:pos x="313" y="706"/>
                    </a:cxn>
                    <a:cxn ang="0">
                      <a:pos x="362" y="707"/>
                    </a:cxn>
                    <a:cxn ang="0">
                      <a:pos x="415" y="709"/>
                    </a:cxn>
                    <a:cxn ang="0">
                      <a:pos x="470" y="713"/>
                    </a:cxn>
                    <a:cxn ang="0">
                      <a:pos x="528" y="719"/>
                    </a:cxn>
                    <a:cxn ang="0">
                      <a:pos x="588" y="726"/>
                    </a:cxn>
                    <a:cxn ang="0">
                      <a:pos x="650" y="735"/>
                    </a:cxn>
                    <a:cxn ang="0">
                      <a:pos x="647" y="713"/>
                    </a:cxn>
                    <a:cxn ang="0">
                      <a:pos x="641" y="655"/>
                    </a:cxn>
                    <a:cxn ang="0">
                      <a:pos x="631" y="568"/>
                    </a:cxn>
                    <a:cxn ang="0">
                      <a:pos x="623" y="462"/>
                    </a:cxn>
                    <a:cxn ang="0">
                      <a:pos x="618" y="345"/>
                    </a:cxn>
                    <a:cxn ang="0">
                      <a:pos x="618" y="229"/>
                    </a:cxn>
                    <a:cxn ang="0">
                      <a:pos x="627" y="119"/>
                    </a:cxn>
                    <a:cxn ang="0">
                      <a:pos x="645" y="27"/>
                    </a:cxn>
                  </a:cxnLst>
                  <a:rect l="0" t="0" r="r" b="b"/>
                  <a:pathLst>
                    <a:path w="650" h="735">
                      <a:moveTo>
                        <a:pt x="645" y="27"/>
                      </a:moveTo>
                      <a:lnTo>
                        <a:pt x="642" y="26"/>
                      </a:lnTo>
                      <a:lnTo>
                        <a:pt x="631" y="23"/>
                      </a:lnTo>
                      <a:lnTo>
                        <a:pt x="615" y="19"/>
                      </a:lnTo>
                      <a:lnTo>
                        <a:pt x="592" y="15"/>
                      </a:lnTo>
                      <a:lnTo>
                        <a:pt x="565" y="10"/>
                      </a:lnTo>
                      <a:lnTo>
                        <a:pt x="533" y="6"/>
                      </a:lnTo>
                      <a:lnTo>
                        <a:pt x="496" y="3"/>
                      </a:lnTo>
                      <a:lnTo>
                        <a:pt x="456" y="1"/>
                      </a:lnTo>
                      <a:lnTo>
                        <a:pt x="411" y="0"/>
                      </a:lnTo>
                      <a:lnTo>
                        <a:pt x="364" y="2"/>
                      </a:lnTo>
                      <a:lnTo>
                        <a:pt x="315" y="6"/>
                      </a:lnTo>
                      <a:lnTo>
                        <a:pt x="262" y="15"/>
                      </a:lnTo>
                      <a:lnTo>
                        <a:pt x="209" y="26"/>
                      </a:lnTo>
                      <a:lnTo>
                        <a:pt x="154" y="42"/>
                      </a:lnTo>
                      <a:lnTo>
                        <a:pt x="98" y="61"/>
                      </a:lnTo>
                      <a:lnTo>
                        <a:pt x="42" y="87"/>
                      </a:lnTo>
                      <a:lnTo>
                        <a:pt x="38" y="101"/>
                      </a:lnTo>
                      <a:lnTo>
                        <a:pt x="28" y="141"/>
                      </a:lnTo>
                      <a:lnTo>
                        <a:pt x="17" y="203"/>
                      </a:lnTo>
                      <a:lnTo>
                        <a:pt x="6" y="283"/>
                      </a:lnTo>
                      <a:lnTo>
                        <a:pt x="0" y="378"/>
                      </a:lnTo>
                      <a:lnTo>
                        <a:pt x="5" y="484"/>
                      </a:lnTo>
                      <a:lnTo>
                        <a:pt x="21" y="599"/>
                      </a:lnTo>
                      <a:lnTo>
                        <a:pt x="54" y="716"/>
                      </a:lnTo>
                      <a:lnTo>
                        <a:pt x="58" y="716"/>
                      </a:lnTo>
                      <a:lnTo>
                        <a:pt x="66" y="715"/>
                      </a:lnTo>
                      <a:lnTo>
                        <a:pt x="80" y="713"/>
                      </a:lnTo>
                      <a:lnTo>
                        <a:pt x="99" y="712"/>
                      </a:lnTo>
                      <a:lnTo>
                        <a:pt x="124" y="710"/>
                      </a:lnTo>
                      <a:lnTo>
                        <a:pt x="153" y="708"/>
                      </a:lnTo>
                      <a:lnTo>
                        <a:pt x="188" y="707"/>
                      </a:lnTo>
                      <a:lnTo>
                        <a:pt x="225" y="706"/>
                      </a:lnTo>
                      <a:lnTo>
                        <a:pt x="267" y="705"/>
                      </a:lnTo>
                      <a:lnTo>
                        <a:pt x="313" y="706"/>
                      </a:lnTo>
                      <a:lnTo>
                        <a:pt x="362" y="707"/>
                      </a:lnTo>
                      <a:lnTo>
                        <a:pt x="415" y="709"/>
                      </a:lnTo>
                      <a:lnTo>
                        <a:pt x="470" y="713"/>
                      </a:lnTo>
                      <a:lnTo>
                        <a:pt x="528" y="719"/>
                      </a:lnTo>
                      <a:lnTo>
                        <a:pt x="588" y="726"/>
                      </a:lnTo>
                      <a:lnTo>
                        <a:pt x="650" y="735"/>
                      </a:lnTo>
                      <a:lnTo>
                        <a:pt x="647" y="713"/>
                      </a:lnTo>
                      <a:lnTo>
                        <a:pt x="641" y="655"/>
                      </a:lnTo>
                      <a:lnTo>
                        <a:pt x="631" y="568"/>
                      </a:lnTo>
                      <a:lnTo>
                        <a:pt x="623" y="462"/>
                      </a:lnTo>
                      <a:lnTo>
                        <a:pt x="618" y="345"/>
                      </a:lnTo>
                      <a:lnTo>
                        <a:pt x="618" y="229"/>
                      </a:lnTo>
                      <a:lnTo>
                        <a:pt x="627" y="119"/>
                      </a:lnTo>
                      <a:lnTo>
                        <a:pt x="645" y="2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56" name="Freeform 28"/>
                <p:cNvSpPr>
                  <a:spLocks/>
                </p:cNvSpPr>
                <p:nvPr/>
              </p:nvSpPr>
              <p:spPr bwMode="auto">
                <a:xfrm>
                  <a:off x="6623" y="13797"/>
                  <a:ext cx="1071" cy="731"/>
                </a:xfrm>
                <a:custGeom>
                  <a:avLst/>
                  <a:gdLst/>
                  <a:ahLst/>
                  <a:cxnLst>
                    <a:cxn ang="0">
                      <a:pos x="6" y="552"/>
                    </a:cxn>
                    <a:cxn ang="0">
                      <a:pos x="0" y="642"/>
                    </a:cxn>
                    <a:cxn ang="0">
                      <a:pos x="698" y="731"/>
                    </a:cxn>
                    <a:cxn ang="0">
                      <a:pos x="703" y="729"/>
                    </a:cxn>
                    <a:cxn ang="0">
                      <a:pos x="717" y="722"/>
                    </a:cxn>
                    <a:cxn ang="0">
                      <a:pos x="740" y="710"/>
                    </a:cxn>
                    <a:cxn ang="0">
                      <a:pos x="768" y="694"/>
                    </a:cxn>
                    <a:cxn ang="0">
                      <a:pos x="801" y="672"/>
                    </a:cxn>
                    <a:cxn ang="0">
                      <a:pos x="838" y="645"/>
                    </a:cxn>
                    <a:cxn ang="0">
                      <a:pos x="876" y="614"/>
                    </a:cxn>
                    <a:cxn ang="0">
                      <a:pos x="915" y="577"/>
                    </a:cxn>
                    <a:cxn ang="0">
                      <a:pos x="953" y="536"/>
                    </a:cxn>
                    <a:cxn ang="0">
                      <a:pos x="988" y="491"/>
                    </a:cxn>
                    <a:cxn ang="0">
                      <a:pos x="1018" y="439"/>
                    </a:cxn>
                    <a:cxn ang="0">
                      <a:pos x="1043" y="383"/>
                    </a:cxn>
                    <a:cxn ang="0">
                      <a:pos x="1061" y="322"/>
                    </a:cxn>
                    <a:cxn ang="0">
                      <a:pos x="1071" y="255"/>
                    </a:cxn>
                    <a:cxn ang="0">
                      <a:pos x="1070" y="185"/>
                    </a:cxn>
                    <a:cxn ang="0">
                      <a:pos x="1057" y="108"/>
                    </a:cxn>
                    <a:cxn ang="0">
                      <a:pos x="1055" y="104"/>
                    </a:cxn>
                    <a:cxn ang="0">
                      <a:pos x="1049" y="92"/>
                    </a:cxn>
                    <a:cxn ang="0">
                      <a:pos x="1037" y="76"/>
                    </a:cxn>
                    <a:cxn ang="0">
                      <a:pos x="1022" y="57"/>
                    </a:cxn>
                    <a:cxn ang="0">
                      <a:pos x="1002" y="37"/>
                    </a:cxn>
                    <a:cxn ang="0">
                      <a:pos x="979" y="20"/>
                    </a:cxn>
                    <a:cxn ang="0">
                      <a:pos x="951" y="7"/>
                    </a:cxn>
                    <a:cxn ang="0">
                      <a:pos x="919" y="0"/>
                    </a:cxn>
                    <a:cxn ang="0">
                      <a:pos x="924" y="12"/>
                    </a:cxn>
                    <a:cxn ang="0">
                      <a:pos x="934" y="44"/>
                    </a:cxn>
                    <a:cxn ang="0">
                      <a:pos x="947" y="94"/>
                    </a:cxn>
                    <a:cxn ang="0">
                      <a:pos x="958" y="159"/>
                    </a:cxn>
                    <a:cxn ang="0">
                      <a:pos x="961" y="238"/>
                    </a:cxn>
                    <a:cxn ang="0">
                      <a:pos x="953" y="324"/>
                    </a:cxn>
                    <a:cxn ang="0">
                      <a:pos x="928" y="418"/>
                    </a:cxn>
                    <a:cxn ang="0">
                      <a:pos x="884" y="516"/>
                    </a:cxn>
                    <a:cxn ang="0">
                      <a:pos x="883" y="518"/>
                    </a:cxn>
                    <a:cxn ang="0">
                      <a:pos x="879" y="521"/>
                    </a:cxn>
                    <a:cxn ang="0">
                      <a:pos x="872" y="526"/>
                    </a:cxn>
                    <a:cxn ang="0">
                      <a:pos x="862" y="534"/>
                    </a:cxn>
                    <a:cxn ang="0">
                      <a:pos x="851" y="541"/>
                    </a:cxn>
                    <a:cxn ang="0">
                      <a:pos x="837" y="550"/>
                    </a:cxn>
                    <a:cxn ang="0">
                      <a:pos x="819" y="559"/>
                    </a:cxn>
                    <a:cxn ang="0">
                      <a:pos x="800" y="567"/>
                    </a:cxn>
                    <a:cxn ang="0">
                      <a:pos x="778" y="575"/>
                    </a:cxn>
                    <a:cxn ang="0">
                      <a:pos x="754" y="582"/>
                    </a:cxn>
                    <a:cxn ang="0">
                      <a:pos x="727" y="588"/>
                    </a:cxn>
                    <a:cxn ang="0">
                      <a:pos x="697" y="592"/>
                    </a:cxn>
                    <a:cxn ang="0">
                      <a:pos x="666" y="593"/>
                    </a:cxn>
                    <a:cxn ang="0">
                      <a:pos x="631" y="592"/>
                    </a:cxn>
                    <a:cxn ang="0">
                      <a:pos x="593" y="589"/>
                    </a:cxn>
                    <a:cxn ang="0">
                      <a:pos x="555" y="581"/>
                    </a:cxn>
                    <a:cxn ang="0">
                      <a:pos x="555" y="677"/>
                    </a:cxn>
                    <a:cxn ang="0">
                      <a:pos x="24" y="623"/>
                    </a:cxn>
                    <a:cxn ang="0">
                      <a:pos x="6" y="552"/>
                    </a:cxn>
                  </a:cxnLst>
                  <a:rect l="0" t="0" r="r" b="b"/>
                  <a:pathLst>
                    <a:path w="1071" h="731">
                      <a:moveTo>
                        <a:pt x="6" y="552"/>
                      </a:moveTo>
                      <a:lnTo>
                        <a:pt x="0" y="642"/>
                      </a:lnTo>
                      <a:lnTo>
                        <a:pt x="698" y="731"/>
                      </a:lnTo>
                      <a:lnTo>
                        <a:pt x="703" y="729"/>
                      </a:lnTo>
                      <a:lnTo>
                        <a:pt x="717" y="722"/>
                      </a:lnTo>
                      <a:lnTo>
                        <a:pt x="740" y="710"/>
                      </a:lnTo>
                      <a:lnTo>
                        <a:pt x="768" y="694"/>
                      </a:lnTo>
                      <a:lnTo>
                        <a:pt x="801" y="672"/>
                      </a:lnTo>
                      <a:lnTo>
                        <a:pt x="838" y="645"/>
                      </a:lnTo>
                      <a:lnTo>
                        <a:pt x="876" y="614"/>
                      </a:lnTo>
                      <a:lnTo>
                        <a:pt x="915" y="577"/>
                      </a:lnTo>
                      <a:lnTo>
                        <a:pt x="953" y="536"/>
                      </a:lnTo>
                      <a:lnTo>
                        <a:pt x="988" y="491"/>
                      </a:lnTo>
                      <a:lnTo>
                        <a:pt x="1018" y="439"/>
                      </a:lnTo>
                      <a:lnTo>
                        <a:pt x="1043" y="383"/>
                      </a:lnTo>
                      <a:lnTo>
                        <a:pt x="1061" y="322"/>
                      </a:lnTo>
                      <a:lnTo>
                        <a:pt x="1071" y="255"/>
                      </a:lnTo>
                      <a:lnTo>
                        <a:pt x="1070" y="185"/>
                      </a:lnTo>
                      <a:lnTo>
                        <a:pt x="1057" y="108"/>
                      </a:lnTo>
                      <a:lnTo>
                        <a:pt x="1055" y="104"/>
                      </a:lnTo>
                      <a:lnTo>
                        <a:pt x="1049" y="92"/>
                      </a:lnTo>
                      <a:lnTo>
                        <a:pt x="1037" y="76"/>
                      </a:lnTo>
                      <a:lnTo>
                        <a:pt x="1022" y="57"/>
                      </a:lnTo>
                      <a:lnTo>
                        <a:pt x="1002" y="37"/>
                      </a:lnTo>
                      <a:lnTo>
                        <a:pt x="979" y="20"/>
                      </a:lnTo>
                      <a:lnTo>
                        <a:pt x="951" y="7"/>
                      </a:lnTo>
                      <a:lnTo>
                        <a:pt x="919" y="0"/>
                      </a:lnTo>
                      <a:lnTo>
                        <a:pt x="924" y="12"/>
                      </a:lnTo>
                      <a:lnTo>
                        <a:pt x="934" y="44"/>
                      </a:lnTo>
                      <a:lnTo>
                        <a:pt x="947" y="94"/>
                      </a:lnTo>
                      <a:lnTo>
                        <a:pt x="958" y="159"/>
                      </a:lnTo>
                      <a:lnTo>
                        <a:pt x="961" y="238"/>
                      </a:lnTo>
                      <a:lnTo>
                        <a:pt x="953" y="324"/>
                      </a:lnTo>
                      <a:lnTo>
                        <a:pt x="928" y="418"/>
                      </a:lnTo>
                      <a:lnTo>
                        <a:pt x="884" y="516"/>
                      </a:lnTo>
                      <a:lnTo>
                        <a:pt x="883" y="518"/>
                      </a:lnTo>
                      <a:lnTo>
                        <a:pt x="879" y="521"/>
                      </a:lnTo>
                      <a:lnTo>
                        <a:pt x="872" y="526"/>
                      </a:lnTo>
                      <a:lnTo>
                        <a:pt x="862" y="534"/>
                      </a:lnTo>
                      <a:lnTo>
                        <a:pt x="851" y="541"/>
                      </a:lnTo>
                      <a:lnTo>
                        <a:pt x="837" y="550"/>
                      </a:lnTo>
                      <a:lnTo>
                        <a:pt x="819" y="559"/>
                      </a:lnTo>
                      <a:lnTo>
                        <a:pt x="800" y="567"/>
                      </a:lnTo>
                      <a:lnTo>
                        <a:pt x="778" y="575"/>
                      </a:lnTo>
                      <a:lnTo>
                        <a:pt x="754" y="582"/>
                      </a:lnTo>
                      <a:lnTo>
                        <a:pt x="727" y="588"/>
                      </a:lnTo>
                      <a:lnTo>
                        <a:pt x="697" y="592"/>
                      </a:lnTo>
                      <a:lnTo>
                        <a:pt x="666" y="593"/>
                      </a:lnTo>
                      <a:lnTo>
                        <a:pt x="631" y="592"/>
                      </a:lnTo>
                      <a:lnTo>
                        <a:pt x="593" y="589"/>
                      </a:lnTo>
                      <a:lnTo>
                        <a:pt x="555" y="581"/>
                      </a:lnTo>
                      <a:lnTo>
                        <a:pt x="555" y="677"/>
                      </a:lnTo>
                      <a:lnTo>
                        <a:pt x="24" y="623"/>
                      </a:lnTo>
                      <a:lnTo>
                        <a:pt x="6" y="5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57" name="Freeform 29"/>
                <p:cNvSpPr>
                  <a:spLocks/>
                </p:cNvSpPr>
                <p:nvPr/>
              </p:nvSpPr>
              <p:spPr bwMode="auto">
                <a:xfrm>
                  <a:off x="6486" y="14516"/>
                  <a:ext cx="787" cy="253"/>
                </a:xfrm>
                <a:custGeom>
                  <a:avLst/>
                  <a:gdLst/>
                  <a:ahLst/>
                  <a:cxnLst>
                    <a:cxn ang="0">
                      <a:pos x="787" y="91"/>
                    </a:cxn>
                    <a:cxn ang="0">
                      <a:pos x="12" y="0"/>
                    </a:cxn>
                    <a:cxn ang="0">
                      <a:pos x="0" y="91"/>
                    </a:cxn>
                    <a:cxn ang="0">
                      <a:pos x="764" y="253"/>
                    </a:cxn>
                    <a:cxn ang="0">
                      <a:pos x="787" y="91"/>
                    </a:cxn>
                  </a:cxnLst>
                  <a:rect l="0" t="0" r="r" b="b"/>
                  <a:pathLst>
                    <a:path w="787" h="253">
                      <a:moveTo>
                        <a:pt x="787" y="91"/>
                      </a:moveTo>
                      <a:lnTo>
                        <a:pt x="12" y="0"/>
                      </a:lnTo>
                      <a:lnTo>
                        <a:pt x="0" y="91"/>
                      </a:lnTo>
                      <a:lnTo>
                        <a:pt x="764" y="253"/>
                      </a:lnTo>
                      <a:lnTo>
                        <a:pt x="787" y="9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58" name="Freeform 30"/>
                <p:cNvSpPr>
                  <a:spLocks/>
                </p:cNvSpPr>
                <p:nvPr/>
              </p:nvSpPr>
              <p:spPr bwMode="auto">
                <a:xfrm>
                  <a:off x="6879" y="14597"/>
                  <a:ext cx="336" cy="115"/>
                </a:xfrm>
                <a:custGeom>
                  <a:avLst/>
                  <a:gdLst/>
                  <a:ahLst/>
                  <a:cxnLst>
                    <a:cxn ang="0">
                      <a:pos x="336" y="50"/>
                    </a:cxn>
                    <a:cxn ang="0">
                      <a:pos x="4" y="0"/>
                    </a:cxn>
                    <a:cxn ang="0">
                      <a:pos x="0" y="48"/>
                    </a:cxn>
                    <a:cxn ang="0">
                      <a:pos x="327" y="115"/>
                    </a:cxn>
                    <a:cxn ang="0">
                      <a:pos x="336" y="50"/>
                    </a:cxn>
                  </a:cxnLst>
                  <a:rect l="0" t="0" r="r" b="b"/>
                  <a:pathLst>
                    <a:path w="336" h="115">
                      <a:moveTo>
                        <a:pt x="336" y="50"/>
                      </a:moveTo>
                      <a:lnTo>
                        <a:pt x="4" y="0"/>
                      </a:lnTo>
                      <a:lnTo>
                        <a:pt x="0" y="48"/>
                      </a:lnTo>
                      <a:lnTo>
                        <a:pt x="327" y="115"/>
                      </a:lnTo>
                      <a:lnTo>
                        <a:pt x="336" y="5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59" name="Freeform 31"/>
                <p:cNvSpPr>
                  <a:spLocks/>
                </p:cNvSpPr>
                <p:nvPr/>
              </p:nvSpPr>
              <p:spPr bwMode="auto">
                <a:xfrm>
                  <a:off x="6536" y="14540"/>
                  <a:ext cx="225" cy="85"/>
                </a:xfrm>
                <a:custGeom>
                  <a:avLst/>
                  <a:gdLst/>
                  <a:ahLst/>
                  <a:cxnLst>
                    <a:cxn ang="0">
                      <a:pos x="225" y="39"/>
                    </a:cxn>
                    <a:cxn ang="0">
                      <a:pos x="0" y="0"/>
                    </a:cxn>
                    <a:cxn ang="0">
                      <a:pos x="3" y="41"/>
                    </a:cxn>
                    <a:cxn ang="0">
                      <a:pos x="218" y="85"/>
                    </a:cxn>
                    <a:cxn ang="0">
                      <a:pos x="225" y="39"/>
                    </a:cxn>
                  </a:cxnLst>
                  <a:rect l="0" t="0" r="r" b="b"/>
                  <a:pathLst>
                    <a:path w="225" h="85">
                      <a:moveTo>
                        <a:pt x="225" y="39"/>
                      </a:moveTo>
                      <a:lnTo>
                        <a:pt x="0" y="0"/>
                      </a:lnTo>
                      <a:lnTo>
                        <a:pt x="3" y="41"/>
                      </a:lnTo>
                      <a:lnTo>
                        <a:pt x="218" y="85"/>
                      </a:lnTo>
                      <a:lnTo>
                        <a:pt x="225" y="3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60" name="Freeform 32"/>
                <p:cNvSpPr>
                  <a:spLocks/>
                </p:cNvSpPr>
                <p:nvPr/>
              </p:nvSpPr>
              <p:spPr bwMode="auto">
                <a:xfrm>
                  <a:off x="5972" y="14624"/>
                  <a:ext cx="1325" cy="439"/>
                </a:xfrm>
                <a:custGeom>
                  <a:avLst/>
                  <a:gdLst/>
                  <a:ahLst/>
                  <a:cxnLst>
                    <a:cxn ang="0">
                      <a:pos x="0" y="132"/>
                    </a:cxn>
                    <a:cxn ang="0">
                      <a:pos x="3" y="132"/>
                    </a:cxn>
                    <a:cxn ang="0">
                      <a:pos x="10" y="130"/>
                    </a:cxn>
                    <a:cxn ang="0">
                      <a:pos x="24" y="128"/>
                    </a:cxn>
                    <a:cxn ang="0">
                      <a:pos x="42" y="125"/>
                    </a:cxn>
                    <a:cxn ang="0">
                      <a:pos x="62" y="121"/>
                    </a:cxn>
                    <a:cxn ang="0">
                      <a:pos x="86" y="116"/>
                    </a:cxn>
                    <a:cxn ang="0">
                      <a:pos x="113" y="109"/>
                    </a:cxn>
                    <a:cxn ang="0">
                      <a:pos x="141" y="102"/>
                    </a:cxn>
                    <a:cxn ang="0">
                      <a:pos x="170" y="94"/>
                    </a:cxn>
                    <a:cxn ang="0">
                      <a:pos x="199" y="85"/>
                    </a:cxn>
                    <a:cxn ang="0">
                      <a:pos x="228" y="74"/>
                    </a:cxn>
                    <a:cxn ang="0">
                      <a:pos x="257" y="62"/>
                    </a:cxn>
                    <a:cxn ang="0">
                      <a:pos x="285" y="48"/>
                    </a:cxn>
                    <a:cxn ang="0">
                      <a:pos x="309" y="34"/>
                    </a:cxn>
                    <a:cxn ang="0">
                      <a:pos x="333" y="18"/>
                    </a:cxn>
                    <a:cxn ang="0">
                      <a:pos x="352" y="0"/>
                    </a:cxn>
                    <a:cxn ang="0">
                      <a:pos x="1325" y="223"/>
                    </a:cxn>
                    <a:cxn ang="0">
                      <a:pos x="1323" y="225"/>
                    </a:cxn>
                    <a:cxn ang="0">
                      <a:pos x="1318" y="230"/>
                    </a:cxn>
                    <a:cxn ang="0">
                      <a:pos x="1309" y="239"/>
                    </a:cxn>
                    <a:cxn ang="0">
                      <a:pos x="1297" y="250"/>
                    </a:cxn>
                    <a:cxn ang="0">
                      <a:pos x="1282" y="263"/>
                    </a:cxn>
                    <a:cxn ang="0">
                      <a:pos x="1265" y="278"/>
                    </a:cxn>
                    <a:cxn ang="0">
                      <a:pos x="1247" y="295"/>
                    </a:cxn>
                    <a:cxn ang="0">
                      <a:pos x="1225" y="312"/>
                    </a:cxn>
                    <a:cxn ang="0">
                      <a:pos x="1202" y="331"/>
                    </a:cxn>
                    <a:cxn ang="0">
                      <a:pos x="1179" y="349"/>
                    </a:cxn>
                    <a:cxn ang="0">
                      <a:pos x="1154" y="367"/>
                    </a:cxn>
                    <a:cxn ang="0">
                      <a:pos x="1128" y="385"/>
                    </a:cxn>
                    <a:cxn ang="0">
                      <a:pos x="1102" y="401"/>
                    </a:cxn>
                    <a:cxn ang="0">
                      <a:pos x="1077" y="415"/>
                    </a:cxn>
                    <a:cxn ang="0">
                      <a:pos x="1051" y="428"/>
                    </a:cxn>
                    <a:cxn ang="0">
                      <a:pos x="1026" y="439"/>
                    </a:cxn>
                    <a:cxn ang="0">
                      <a:pos x="0" y="132"/>
                    </a:cxn>
                  </a:cxnLst>
                  <a:rect l="0" t="0" r="r" b="b"/>
                  <a:pathLst>
                    <a:path w="1325" h="439">
                      <a:moveTo>
                        <a:pt x="0" y="132"/>
                      </a:moveTo>
                      <a:lnTo>
                        <a:pt x="3" y="132"/>
                      </a:lnTo>
                      <a:lnTo>
                        <a:pt x="10" y="130"/>
                      </a:lnTo>
                      <a:lnTo>
                        <a:pt x="24" y="128"/>
                      </a:lnTo>
                      <a:lnTo>
                        <a:pt x="42" y="125"/>
                      </a:lnTo>
                      <a:lnTo>
                        <a:pt x="62" y="121"/>
                      </a:lnTo>
                      <a:lnTo>
                        <a:pt x="86" y="116"/>
                      </a:lnTo>
                      <a:lnTo>
                        <a:pt x="113" y="109"/>
                      </a:lnTo>
                      <a:lnTo>
                        <a:pt x="141" y="102"/>
                      </a:lnTo>
                      <a:lnTo>
                        <a:pt x="170" y="94"/>
                      </a:lnTo>
                      <a:lnTo>
                        <a:pt x="199" y="85"/>
                      </a:lnTo>
                      <a:lnTo>
                        <a:pt x="228" y="74"/>
                      </a:lnTo>
                      <a:lnTo>
                        <a:pt x="257" y="62"/>
                      </a:lnTo>
                      <a:lnTo>
                        <a:pt x="285" y="48"/>
                      </a:lnTo>
                      <a:lnTo>
                        <a:pt x="309" y="34"/>
                      </a:lnTo>
                      <a:lnTo>
                        <a:pt x="333" y="18"/>
                      </a:lnTo>
                      <a:lnTo>
                        <a:pt x="352" y="0"/>
                      </a:lnTo>
                      <a:lnTo>
                        <a:pt x="1325" y="223"/>
                      </a:lnTo>
                      <a:lnTo>
                        <a:pt x="1323" y="225"/>
                      </a:lnTo>
                      <a:lnTo>
                        <a:pt x="1318" y="230"/>
                      </a:lnTo>
                      <a:lnTo>
                        <a:pt x="1309" y="239"/>
                      </a:lnTo>
                      <a:lnTo>
                        <a:pt x="1297" y="250"/>
                      </a:lnTo>
                      <a:lnTo>
                        <a:pt x="1282" y="263"/>
                      </a:lnTo>
                      <a:lnTo>
                        <a:pt x="1265" y="278"/>
                      </a:lnTo>
                      <a:lnTo>
                        <a:pt x="1247" y="295"/>
                      </a:lnTo>
                      <a:lnTo>
                        <a:pt x="1225" y="312"/>
                      </a:lnTo>
                      <a:lnTo>
                        <a:pt x="1202" y="331"/>
                      </a:lnTo>
                      <a:lnTo>
                        <a:pt x="1179" y="349"/>
                      </a:lnTo>
                      <a:lnTo>
                        <a:pt x="1154" y="367"/>
                      </a:lnTo>
                      <a:lnTo>
                        <a:pt x="1128" y="385"/>
                      </a:lnTo>
                      <a:lnTo>
                        <a:pt x="1102" y="401"/>
                      </a:lnTo>
                      <a:lnTo>
                        <a:pt x="1077" y="415"/>
                      </a:lnTo>
                      <a:lnTo>
                        <a:pt x="1051" y="428"/>
                      </a:lnTo>
                      <a:lnTo>
                        <a:pt x="1026" y="439"/>
                      </a:lnTo>
                      <a:lnTo>
                        <a:pt x="0" y="1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61" name="Freeform 33"/>
                <p:cNvSpPr>
                  <a:spLocks/>
                </p:cNvSpPr>
                <p:nvPr/>
              </p:nvSpPr>
              <p:spPr bwMode="auto">
                <a:xfrm>
                  <a:off x="7292" y="14577"/>
                  <a:ext cx="472" cy="209"/>
                </a:xfrm>
                <a:custGeom>
                  <a:avLst/>
                  <a:gdLst/>
                  <a:ahLst/>
                  <a:cxnLst>
                    <a:cxn ang="0">
                      <a:pos x="47" y="209"/>
                    </a:cxn>
                    <a:cxn ang="0">
                      <a:pos x="472" y="84"/>
                    </a:cxn>
                    <a:cxn ang="0">
                      <a:pos x="215" y="0"/>
                    </a:cxn>
                    <a:cxn ang="0">
                      <a:pos x="5" y="24"/>
                    </a:cxn>
                    <a:cxn ang="0">
                      <a:pos x="0" y="197"/>
                    </a:cxn>
                    <a:cxn ang="0">
                      <a:pos x="47" y="209"/>
                    </a:cxn>
                  </a:cxnLst>
                  <a:rect l="0" t="0" r="r" b="b"/>
                  <a:pathLst>
                    <a:path w="472" h="209">
                      <a:moveTo>
                        <a:pt x="47" y="209"/>
                      </a:moveTo>
                      <a:lnTo>
                        <a:pt x="472" y="84"/>
                      </a:lnTo>
                      <a:lnTo>
                        <a:pt x="215" y="0"/>
                      </a:lnTo>
                      <a:lnTo>
                        <a:pt x="5" y="24"/>
                      </a:lnTo>
                      <a:lnTo>
                        <a:pt x="0" y="197"/>
                      </a:lnTo>
                      <a:lnTo>
                        <a:pt x="47" y="20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62" name="Freeform 34"/>
                <p:cNvSpPr>
                  <a:spLocks/>
                </p:cNvSpPr>
                <p:nvPr/>
              </p:nvSpPr>
              <p:spPr bwMode="auto">
                <a:xfrm>
                  <a:off x="6073" y="13679"/>
                  <a:ext cx="251" cy="999"/>
                </a:xfrm>
                <a:custGeom>
                  <a:avLst/>
                  <a:gdLst/>
                  <a:ahLst/>
                  <a:cxnLst>
                    <a:cxn ang="0">
                      <a:pos x="251" y="23"/>
                    </a:cxn>
                    <a:cxn ang="0">
                      <a:pos x="250" y="22"/>
                    </a:cxn>
                    <a:cxn ang="0">
                      <a:pos x="246" y="20"/>
                    </a:cxn>
                    <a:cxn ang="0">
                      <a:pos x="239" y="18"/>
                    </a:cxn>
                    <a:cxn ang="0">
                      <a:pos x="230" y="15"/>
                    </a:cxn>
                    <a:cxn ang="0">
                      <a:pos x="218" y="11"/>
                    </a:cxn>
                    <a:cxn ang="0">
                      <a:pos x="205" y="7"/>
                    </a:cxn>
                    <a:cxn ang="0">
                      <a:pos x="190" y="4"/>
                    </a:cxn>
                    <a:cxn ang="0">
                      <a:pos x="173" y="1"/>
                    </a:cxn>
                    <a:cxn ang="0">
                      <a:pos x="155" y="0"/>
                    </a:cxn>
                    <a:cxn ang="0">
                      <a:pos x="134" y="0"/>
                    </a:cxn>
                    <a:cxn ang="0">
                      <a:pos x="114" y="2"/>
                    </a:cxn>
                    <a:cxn ang="0">
                      <a:pos x="92" y="5"/>
                    </a:cxn>
                    <a:cxn ang="0">
                      <a:pos x="70" y="12"/>
                    </a:cxn>
                    <a:cxn ang="0">
                      <a:pos x="47" y="20"/>
                    </a:cxn>
                    <a:cxn ang="0">
                      <a:pos x="23" y="32"/>
                    </a:cxn>
                    <a:cxn ang="0">
                      <a:pos x="0" y="47"/>
                    </a:cxn>
                    <a:cxn ang="0">
                      <a:pos x="0" y="999"/>
                    </a:cxn>
                    <a:cxn ang="0">
                      <a:pos x="1" y="999"/>
                    </a:cxn>
                    <a:cxn ang="0">
                      <a:pos x="6" y="999"/>
                    </a:cxn>
                    <a:cxn ang="0">
                      <a:pos x="14" y="998"/>
                    </a:cxn>
                    <a:cxn ang="0">
                      <a:pos x="23" y="997"/>
                    </a:cxn>
                    <a:cxn ang="0">
                      <a:pos x="35" y="995"/>
                    </a:cxn>
                    <a:cxn ang="0">
                      <a:pos x="49" y="993"/>
                    </a:cxn>
                    <a:cxn ang="0">
                      <a:pos x="65" y="990"/>
                    </a:cxn>
                    <a:cxn ang="0">
                      <a:pos x="83" y="985"/>
                    </a:cxn>
                    <a:cxn ang="0">
                      <a:pos x="102" y="980"/>
                    </a:cxn>
                    <a:cxn ang="0">
                      <a:pos x="121" y="973"/>
                    </a:cxn>
                    <a:cxn ang="0">
                      <a:pos x="143" y="966"/>
                    </a:cxn>
                    <a:cxn ang="0">
                      <a:pos x="164" y="956"/>
                    </a:cxn>
                    <a:cxn ang="0">
                      <a:pos x="186" y="945"/>
                    </a:cxn>
                    <a:cxn ang="0">
                      <a:pos x="208" y="934"/>
                    </a:cxn>
                    <a:cxn ang="0">
                      <a:pos x="230" y="919"/>
                    </a:cxn>
                    <a:cxn ang="0">
                      <a:pos x="251" y="903"/>
                    </a:cxn>
                    <a:cxn ang="0">
                      <a:pos x="251" y="23"/>
                    </a:cxn>
                  </a:cxnLst>
                  <a:rect l="0" t="0" r="r" b="b"/>
                  <a:pathLst>
                    <a:path w="251" h="999">
                      <a:moveTo>
                        <a:pt x="251" y="23"/>
                      </a:moveTo>
                      <a:lnTo>
                        <a:pt x="250" y="22"/>
                      </a:lnTo>
                      <a:lnTo>
                        <a:pt x="246" y="20"/>
                      </a:lnTo>
                      <a:lnTo>
                        <a:pt x="239" y="18"/>
                      </a:lnTo>
                      <a:lnTo>
                        <a:pt x="230" y="15"/>
                      </a:lnTo>
                      <a:lnTo>
                        <a:pt x="218" y="11"/>
                      </a:lnTo>
                      <a:lnTo>
                        <a:pt x="205" y="7"/>
                      </a:lnTo>
                      <a:lnTo>
                        <a:pt x="190" y="4"/>
                      </a:lnTo>
                      <a:lnTo>
                        <a:pt x="173" y="1"/>
                      </a:lnTo>
                      <a:lnTo>
                        <a:pt x="155" y="0"/>
                      </a:lnTo>
                      <a:lnTo>
                        <a:pt x="134" y="0"/>
                      </a:lnTo>
                      <a:lnTo>
                        <a:pt x="114" y="2"/>
                      </a:lnTo>
                      <a:lnTo>
                        <a:pt x="92" y="5"/>
                      </a:lnTo>
                      <a:lnTo>
                        <a:pt x="70" y="12"/>
                      </a:lnTo>
                      <a:lnTo>
                        <a:pt x="47" y="20"/>
                      </a:lnTo>
                      <a:lnTo>
                        <a:pt x="23" y="32"/>
                      </a:lnTo>
                      <a:lnTo>
                        <a:pt x="0" y="47"/>
                      </a:lnTo>
                      <a:lnTo>
                        <a:pt x="0" y="999"/>
                      </a:lnTo>
                      <a:lnTo>
                        <a:pt x="1" y="999"/>
                      </a:lnTo>
                      <a:lnTo>
                        <a:pt x="6" y="999"/>
                      </a:lnTo>
                      <a:lnTo>
                        <a:pt x="14" y="998"/>
                      </a:lnTo>
                      <a:lnTo>
                        <a:pt x="23" y="997"/>
                      </a:lnTo>
                      <a:lnTo>
                        <a:pt x="35" y="995"/>
                      </a:lnTo>
                      <a:lnTo>
                        <a:pt x="49" y="993"/>
                      </a:lnTo>
                      <a:lnTo>
                        <a:pt x="65" y="990"/>
                      </a:lnTo>
                      <a:lnTo>
                        <a:pt x="83" y="985"/>
                      </a:lnTo>
                      <a:lnTo>
                        <a:pt x="102" y="980"/>
                      </a:lnTo>
                      <a:lnTo>
                        <a:pt x="121" y="973"/>
                      </a:lnTo>
                      <a:lnTo>
                        <a:pt x="143" y="966"/>
                      </a:lnTo>
                      <a:lnTo>
                        <a:pt x="164" y="956"/>
                      </a:lnTo>
                      <a:lnTo>
                        <a:pt x="186" y="945"/>
                      </a:lnTo>
                      <a:lnTo>
                        <a:pt x="208" y="934"/>
                      </a:lnTo>
                      <a:lnTo>
                        <a:pt x="230" y="919"/>
                      </a:lnTo>
                      <a:lnTo>
                        <a:pt x="251" y="903"/>
                      </a:lnTo>
                      <a:lnTo>
                        <a:pt x="251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63" name="Freeform 35"/>
                <p:cNvSpPr>
                  <a:spLocks/>
                </p:cNvSpPr>
                <p:nvPr/>
              </p:nvSpPr>
              <p:spPr bwMode="auto">
                <a:xfrm>
                  <a:off x="6080" y="13687"/>
                  <a:ext cx="215" cy="843"/>
                </a:xfrm>
                <a:custGeom>
                  <a:avLst/>
                  <a:gdLst/>
                  <a:ahLst/>
                  <a:cxnLst>
                    <a:cxn ang="0">
                      <a:pos x="215" y="20"/>
                    </a:cxn>
                    <a:cxn ang="0">
                      <a:pos x="214" y="19"/>
                    </a:cxn>
                    <a:cxn ang="0">
                      <a:pos x="211" y="18"/>
                    </a:cxn>
                    <a:cxn ang="0">
                      <a:pos x="205" y="15"/>
                    </a:cxn>
                    <a:cxn ang="0">
                      <a:pos x="197" y="12"/>
                    </a:cxn>
                    <a:cxn ang="0">
                      <a:pos x="187" y="9"/>
                    </a:cxn>
                    <a:cxn ang="0">
                      <a:pos x="176" y="6"/>
                    </a:cxn>
                    <a:cxn ang="0">
                      <a:pos x="163" y="4"/>
                    </a:cxn>
                    <a:cxn ang="0">
                      <a:pos x="149" y="1"/>
                    </a:cxn>
                    <a:cxn ang="0">
                      <a:pos x="133" y="0"/>
                    </a:cxn>
                    <a:cxn ang="0">
                      <a:pos x="115" y="0"/>
                    </a:cxn>
                    <a:cxn ang="0">
                      <a:pos x="98" y="1"/>
                    </a:cxn>
                    <a:cxn ang="0">
                      <a:pos x="79" y="5"/>
                    </a:cxn>
                    <a:cxn ang="0">
                      <a:pos x="60" y="10"/>
                    </a:cxn>
                    <a:cxn ang="0">
                      <a:pos x="40" y="18"/>
                    </a:cxn>
                    <a:cxn ang="0">
                      <a:pos x="21" y="27"/>
                    </a:cxn>
                    <a:cxn ang="0">
                      <a:pos x="0" y="40"/>
                    </a:cxn>
                    <a:cxn ang="0">
                      <a:pos x="0" y="843"/>
                    </a:cxn>
                    <a:cxn ang="0">
                      <a:pos x="1" y="843"/>
                    </a:cxn>
                    <a:cxn ang="0">
                      <a:pos x="6" y="843"/>
                    </a:cxn>
                    <a:cxn ang="0">
                      <a:pos x="12" y="842"/>
                    </a:cxn>
                    <a:cxn ang="0">
                      <a:pos x="21" y="841"/>
                    </a:cxn>
                    <a:cxn ang="0">
                      <a:pos x="30" y="840"/>
                    </a:cxn>
                    <a:cxn ang="0">
                      <a:pos x="43" y="838"/>
                    </a:cxn>
                    <a:cxn ang="0">
                      <a:pos x="56" y="835"/>
                    </a:cxn>
                    <a:cxn ang="0">
                      <a:pos x="71" y="831"/>
                    </a:cxn>
                    <a:cxn ang="0">
                      <a:pos x="87" y="826"/>
                    </a:cxn>
                    <a:cxn ang="0">
                      <a:pos x="105" y="821"/>
                    </a:cxn>
                    <a:cxn ang="0">
                      <a:pos x="123" y="814"/>
                    </a:cxn>
                    <a:cxn ang="0">
                      <a:pos x="141" y="806"/>
                    </a:cxn>
                    <a:cxn ang="0">
                      <a:pos x="159" y="797"/>
                    </a:cxn>
                    <a:cxn ang="0">
                      <a:pos x="179" y="786"/>
                    </a:cxn>
                    <a:cxn ang="0">
                      <a:pos x="197" y="774"/>
                    </a:cxn>
                    <a:cxn ang="0">
                      <a:pos x="215" y="760"/>
                    </a:cxn>
                    <a:cxn ang="0">
                      <a:pos x="215" y="20"/>
                    </a:cxn>
                  </a:cxnLst>
                  <a:rect l="0" t="0" r="r" b="b"/>
                  <a:pathLst>
                    <a:path w="215" h="843">
                      <a:moveTo>
                        <a:pt x="215" y="20"/>
                      </a:moveTo>
                      <a:lnTo>
                        <a:pt x="214" y="19"/>
                      </a:lnTo>
                      <a:lnTo>
                        <a:pt x="211" y="18"/>
                      </a:lnTo>
                      <a:lnTo>
                        <a:pt x="205" y="15"/>
                      </a:lnTo>
                      <a:lnTo>
                        <a:pt x="197" y="12"/>
                      </a:lnTo>
                      <a:lnTo>
                        <a:pt x="187" y="9"/>
                      </a:lnTo>
                      <a:lnTo>
                        <a:pt x="176" y="6"/>
                      </a:lnTo>
                      <a:lnTo>
                        <a:pt x="163" y="4"/>
                      </a:lnTo>
                      <a:lnTo>
                        <a:pt x="149" y="1"/>
                      </a:lnTo>
                      <a:lnTo>
                        <a:pt x="133" y="0"/>
                      </a:lnTo>
                      <a:lnTo>
                        <a:pt x="115" y="0"/>
                      </a:lnTo>
                      <a:lnTo>
                        <a:pt x="98" y="1"/>
                      </a:lnTo>
                      <a:lnTo>
                        <a:pt x="79" y="5"/>
                      </a:lnTo>
                      <a:lnTo>
                        <a:pt x="60" y="10"/>
                      </a:lnTo>
                      <a:lnTo>
                        <a:pt x="40" y="18"/>
                      </a:lnTo>
                      <a:lnTo>
                        <a:pt x="21" y="27"/>
                      </a:lnTo>
                      <a:lnTo>
                        <a:pt x="0" y="40"/>
                      </a:lnTo>
                      <a:lnTo>
                        <a:pt x="0" y="843"/>
                      </a:lnTo>
                      <a:lnTo>
                        <a:pt x="1" y="843"/>
                      </a:lnTo>
                      <a:lnTo>
                        <a:pt x="6" y="843"/>
                      </a:lnTo>
                      <a:lnTo>
                        <a:pt x="12" y="842"/>
                      </a:lnTo>
                      <a:lnTo>
                        <a:pt x="21" y="841"/>
                      </a:lnTo>
                      <a:lnTo>
                        <a:pt x="30" y="840"/>
                      </a:lnTo>
                      <a:lnTo>
                        <a:pt x="43" y="838"/>
                      </a:lnTo>
                      <a:lnTo>
                        <a:pt x="56" y="835"/>
                      </a:lnTo>
                      <a:lnTo>
                        <a:pt x="71" y="831"/>
                      </a:lnTo>
                      <a:lnTo>
                        <a:pt x="87" y="826"/>
                      </a:lnTo>
                      <a:lnTo>
                        <a:pt x="105" y="821"/>
                      </a:lnTo>
                      <a:lnTo>
                        <a:pt x="123" y="814"/>
                      </a:lnTo>
                      <a:lnTo>
                        <a:pt x="141" y="806"/>
                      </a:lnTo>
                      <a:lnTo>
                        <a:pt x="159" y="797"/>
                      </a:lnTo>
                      <a:lnTo>
                        <a:pt x="179" y="786"/>
                      </a:lnTo>
                      <a:lnTo>
                        <a:pt x="197" y="774"/>
                      </a:lnTo>
                      <a:lnTo>
                        <a:pt x="215" y="760"/>
                      </a:lnTo>
                      <a:lnTo>
                        <a:pt x="215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64" name="Freeform 36"/>
                <p:cNvSpPr>
                  <a:spLocks/>
                </p:cNvSpPr>
                <p:nvPr/>
              </p:nvSpPr>
              <p:spPr bwMode="auto">
                <a:xfrm>
                  <a:off x="6087" y="13696"/>
                  <a:ext cx="180" cy="685"/>
                </a:xfrm>
                <a:custGeom>
                  <a:avLst/>
                  <a:gdLst/>
                  <a:ahLst/>
                  <a:cxnLst>
                    <a:cxn ang="0">
                      <a:pos x="180" y="16"/>
                    </a:cxn>
                    <a:cxn ang="0">
                      <a:pos x="179" y="16"/>
                    </a:cxn>
                    <a:cxn ang="0">
                      <a:pos x="176" y="14"/>
                    </a:cxn>
                    <a:cxn ang="0">
                      <a:pos x="172" y="12"/>
                    </a:cxn>
                    <a:cxn ang="0">
                      <a:pos x="165" y="10"/>
                    </a:cxn>
                    <a:cxn ang="0">
                      <a:pos x="157" y="8"/>
                    </a:cxn>
                    <a:cxn ang="0">
                      <a:pos x="147" y="4"/>
                    </a:cxn>
                    <a:cxn ang="0">
                      <a:pos x="136" y="2"/>
                    </a:cxn>
                    <a:cxn ang="0">
                      <a:pos x="125" y="0"/>
                    </a:cxn>
                    <a:cxn ang="0">
                      <a:pos x="111" y="0"/>
                    </a:cxn>
                    <a:cxn ang="0">
                      <a:pos x="97" y="0"/>
                    </a:cxn>
                    <a:cxn ang="0">
                      <a:pos x="81" y="1"/>
                    </a:cxn>
                    <a:cxn ang="0">
                      <a:pos x="66" y="3"/>
                    </a:cxn>
                    <a:cxn ang="0">
                      <a:pos x="50" y="8"/>
                    </a:cxn>
                    <a:cxn ang="0">
                      <a:pos x="33" y="14"/>
                    </a:cxn>
                    <a:cxn ang="0">
                      <a:pos x="17" y="23"/>
                    </a:cxn>
                    <a:cxn ang="0">
                      <a:pos x="0" y="33"/>
                    </a:cxn>
                    <a:cxn ang="0">
                      <a:pos x="0" y="685"/>
                    </a:cxn>
                    <a:cxn ang="0">
                      <a:pos x="1" y="685"/>
                    </a:cxn>
                    <a:cxn ang="0">
                      <a:pos x="4" y="685"/>
                    </a:cxn>
                    <a:cxn ang="0">
                      <a:pos x="9" y="684"/>
                    </a:cxn>
                    <a:cxn ang="0">
                      <a:pos x="17" y="683"/>
                    </a:cxn>
                    <a:cxn ang="0">
                      <a:pos x="26" y="682"/>
                    </a:cxn>
                    <a:cxn ang="0">
                      <a:pos x="35" y="681"/>
                    </a:cxn>
                    <a:cxn ang="0">
                      <a:pos x="47" y="678"/>
                    </a:cxn>
                    <a:cxn ang="0">
                      <a:pos x="60" y="676"/>
                    </a:cxn>
                    <a:cxn ang="0">
                      <a:pos x="73" y="671"/>
                    </a:cxn>
                    <a:cxn ang="0">
                      <a:pos x="87" y="667"/>
                    </a:cxn>
                    <a:cxn ang="0">
                      <a:pos x="102" y="662"/>
                    </a:cxn>
                    <a:cxn ang="0">
                      <a:pos x="118" y="655"/>
                    </a:cxn>
                    <a:cxn ang="0">
                      <a:pos x="133" y="648"/>
                    </a:cxn>
                    <a:cxn ang="0">
                      <a:pos x="149" y="639"/>
                    </a:cxn>
                    <a:cxn ang="0">
                      <a:pos x="165" y="628"/>
                    </a:cxn>
                    <a:cxn ang="0">
                      <a:pos x="180" y="617"/>
                    </a:cxn>
                    <a:cxn ang="0">
                      <a:pos x="180" y="16"/>
                    </a:cxn>
                  </a:cxnLst>
                  <a:rect l="0" t="0" r="r" b="b"/>
                  <a:pathLst>
                    <a:path w="180" h="685">
                      <a:moveTo>
                        <a:pt x="180" y="16"/>
                      </a:moveTo>
                      <a:lnTo>
                        <a:pt x="179" y="16"/>
                      </a:lnTo>
                      <a:lnTo>
                        <a:pt x="176" y="14"/>
                      </a:lnTo>
                      <a:lnTo>
                        <a:pt x="172" y="12"/>
                      </a:lnTo>
                      <a:lnTo>
                        <a:pt x="165" y="10"/>
                      </a:lnTo>
                      <a:lnTo>
                        <a:pt x="157" y="8"/>
                      </a:lnTo>
                      <a:lnTo>
                        <a:pt x="147" y="4"/>
                      </a:lnTo>
                      <a:lnTo>
                        <a:pt x="136" y="2"/>
                      </a:lnTo>
                      <a:lnTo>
                        <a:pt x="125" y="0"/>
                      </a:lnTo>
                      <a:lnTo>
                        <a:pt x="111" y="0"/>
                      </a:lnTo>
                      <a:lnTo>
                        <a:pt x="97" y="0"/>
                      </a:lnTo>
                      <a:lnTo>
                        <a:pt x="81" y="1"/>
                      </a:lnTo>
                      <a:lnTo>
                        <a:pt x="66" y="3"/>
                      </a:lnTo>
                      <a:lnTo>
                        <a:pt x="50" y="8"/>
                      </a:lnTo>
                      <a:lnTo>
                        <a:pt x="33" y="14"/>
                      </a:lnTo>
                      <a:lnTo>
                        <a:pt x="17" y="23"/>
                      </a:lnTo>
                      <a:lnTo>
                        <a:pt x="0" y="33"/>
                      </a:lnTo>
                      <a:lnTo>
                        <a:pt x="0" y="685"/>
                      </a:lnTo>
                      <a:lnTo>
                        <a:pt x="1" y="685"/>
                      </a:lnTo>
                      <a:lnTo>
                        <a:pt x="4" y="685"/>
                      </a:lnTo>
                      <a:lnTo>
                        <a:pt x="9" y="684"/>
                      </a:lnTo>
                      <a:lnTo>
                        <a:pt x="17" y="683"/>
                      </a:lnTo>
                      <a:lnTo>
                        <a:pt x="26" y="682"/>
                      </a:lnTo>
                      <a:lnTo>
                        <a:pt x="35" y="681"/>
                      </a:lnTo>
                      <a:lnTo>
                        <a:pt x="47" y="678"/>
                      </a:lnTo>
                      <a:lnTo>
                        <a:pt x="60" y="676"/>
                      </a:lnTo>
                      <a:lnTo>
                        <a:pt x="73" y="671"/>
                      </a:lnTo>
                      <a:lnTo>
                        <a:pt x="87" y="667"/>
                      </a:lnTo>
                      <a:lnTo>
                        <a:pt x="102" y="662"/>
                      </a:lnTo>
                      <a:lnTo>
                        <a:pt x="118" y="655"/>
                      </a:lnTo>
                      <a:lnTo>
                        <a:pt x="133" y="648"/>
                      </a:lnTo>
                      <a:lnTo>
                        <a:pt x="149" y="639"/>
                      </a:lnTo>
                      <a:lnTo>
                        <a:pt x="165" y="628"/>
                      </a:lnTo>
                      <a:lnTo>
                        <a:pt x="180" y="617"/>
                      </a:lnTo>
                      <a:lnTo>
                        <a:pt x="180" y="1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65" name="Freeform 37"/>
                <p:cNvSpPr>
                  <a:spLocks/>
                </p:cNvSpPr>
                <p:nvPr/>
              </p:nvSpPr>
              <p:spPr bwMode="auto">
                <a:xfrm>
                  <a:off x="6093" y="13704"/>
                  <a:ext cx="146" cy="530"/>
                </a:xfrm>
                <a:custGeom>
                  <a:avLst/>
                  <a:gdLst/>
                  <a:ahLst/>
                  <a:cxnLst>
                    <a:cxn ang="0">
                      <a:pos x="146" y="14"/>
                    </a:cxn>
                    <a:cxn ang="0">
                      <a:pos x="143" y="12"/>
                    </a:cxn>
                    <a:cxn ang="0">
                      <a:pos x="134" y="8"/>
                    </a:cxn>
                    <a:cxn ang="0">
                      <a:pos x="120" y="4"/>
                    </a:cxn>
                    <a:cxn ang="0">
                      <a:pos x="101" y="1"/>
                    </a:cxn>
                    <a:cxn ang="0">
                      <a:pos x="79" y="0"/>
                    </a:cxn>
                    <a:cxn ang="0">
                      <a:pos x="54" y="3"/>
                    </a:cxn>
                    <a:cxn ang="0">
                      <a:pos x="27" y="11"/>
                    </a:cxn>
                    <a:cxn ang="0">
                      <a:pos x="0" y="27"/>
                    </a:cxn>
                    <a:cxn ang="0">
                      <a:pos x="0" y="530"/>
                    </a:cxn>
                    <a:cxn ang="0">
                      <a:pos x="3" y="530"/>
                    </a:cxn>
                    <a:cxn ang="0">
                      <a:pos x="14" y="529"/>
                    </a:cxn>
                    <a:cxn ang="0">
                      <a:pos x="29" y="526"/>
                    </a:cxn>
                    <a:cxn ang="0">
                      <a:pos x="49" y="521"/>
                    </a:cxn>
                    <a:cxn ang="0">
                      <a:pos x="71" y="514"/>
                    </a:cxn>
                    <a:cxn ang="0">
                      <a:pos x="96" y="505"/>
                    </a:cxn>
                    <a:cxn ang="0">
                      <a:pos x="121" y="492"/>
                    </a:cxn>
                    <a:cxn ang="0">
                      <a:pos x="146" y="475"/>
                    </a:cxn>
                    <a:cxn ang="0">
                      <a:pos x="146" y="14"/>
                    </a:cxn>
                  </a:cxnLst>
                  <a:rect l="0" t="0" r="r" b="b"/>
                  <a:pathLst>
                    <a:path w="146" h="530">
                      <a:moveTo>
                        <a:pt x="146" y="14"/>
                      </a:moveTo>
                      <a:lnTo>
                        <a:pt x="143" y="12"/>
                      </a:lnTo>
                      <a:lnTo>
                        <a:pt x="134" y="8"/>
                      </a:lnTo>
                      <a:lnTo>
                        <a:pt x="120" y="4"/>
                      </a:lnTo>
                      <a:lnTo>
                        <a:pt x="101" y="1"/>
                      </a:lnTo>
                      <a:lnTo>
                        <a:pt x="79" y="0"/>
                      </a:lnTo>
                      <a:lnTo>
                        <a:pt x="54" y="3"/>
                      </a:lnTo>
                      <a:lnTo>
                        <a:pt x="27" y="11"/>
                      </a:lnTo>
                      <a:lnTo>
                        <a:pt x="0" y="27"/>
                      </a:lnTo>
                      <a:lnTo>
                        <a:pt x="0" y="530"/>
                      </a:lnTo>
                      <a:lnTo>
                        <a:pt x="3" y="530"/>
                      </a:lnTo>
                      <a:lnTo>
                        <a:pt x="14" y="529"/>
                      </a:lnTo>
                      <a:lnTo>
                        <a:pt x="29" y="526"/>
                      </a:lnTo>
                      <a:lnTo>
                        <a:pt x="49" y="521"/>
                      </a:lnTo>
                      <a:lnTo>
                        <a:pt x="71" y="514"/>
                      </a:lnTo>
                      <a:lnTo>
                        <a:pt x="96" y="505"/>
                      </a:lnTo>
                      <a:lnTo>
                        <a:pt x="121" y="492"/>
                      </a:lnTo>
                      <a:lnTo>
                        <a:pt x="146" y="475"/>
                      </a:lnTo>
                      <a:lnTo>
                        <a:pt x="146" y="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66" name="Freeform 38"/>
                <p:cNvSpPr>
                  <a:spLocks/>
                </p:cNvSpPr>
                <p:nvPr/>
              </p:nvSpPr>
              <p:spPr bwMode="auto">
                <a:xfrm>
                  <a:off x="6101" y="13712"/>
                  <a:ext cx="109" cy="373"/>
                </a:xfrm>
                <a:custGeom>
                  <a:avLst/>
                  <a:gdLst/>
                  <a:ahLst/>
                  <a:cxnLst>
                    <a:cxn ang="0">
                      <a:pos x="109" y="10"/>
                    </a:cxn>
                    <a:cxn ang="0">
                      <a:pos x="107" y="9"/>
                    </a:cxn>
                    <a:cxn ang="0">
                      <a:pos x="100" y="6"/>
                    </a:cxn>
                    <a:cxn ang="0">
                      <a:pos x="89" y="2"/>
                    </a:cxn>
                    <a:cxn ang="0">
                      <a:pos x="75" y="0"/>
                    </a:cxn>
                    <a:cxn ang="0">
                      <a:pos x="59" y="0"/>
                    </a:cxn>
                    <a:cxn ang="0">
                      <a:pos x="39" y="2"/>
                    </a:cxn>
                    <a:cxn ang="0">
                      <a:pos x="20" y="9"/>
                    </a:cxn>
                    <a:cxn ang="0">
                      <a:pos x="0" y="21"/>
                    </a:cxn>
                    <a:cxn ang="0">
                      <a:pos x="0" y="373"/>
                    </a:cxn>
                    <a:cxn ang="0">
                      <a:pos x="2" y="373"/>
                    </a:cxn>
                    <a:cxn ang="0">
                      <a:pos x="9" y="372"/>
                    </a:cxn>
                    <a:cxn ang="0">
                      <a:pos x="21" y="369"/>
                    </a:cxn>
                    <a:cxn ang="0">
                      <a:pos x="36" y="366"/>
                    </a:cxn>
                    <a:cxn ang="0">
                      <a:pos x="53" y="362"/>
                    </a:cxn>
                    <a:cxn ang="0">
                      <a:pos x="72" y="354"/>
                    </a:cxn>
                    <a:cxn ang="0">
                      <a:pos x="90" y="343"/>
                    </a:cxn>
                    <a:cxn ang="0">
                      <a:pos x="109" y="331"/>
                    </a:cxn>
                    <a:cxn ang="0">
                      <a:pos x="109" y="10"/>
                    </a:cxn>
                  </a:cxnLst>
                  <a:rect l="0" t="0" r="r" b="b"/>
                  <a:pathLst>
                    <a:path w="109" h="373">
                      <a:moveTo>
                        <a:pt x="109" y="10"/>
                      </a:moveTo>
                      <a:lnTo>
                        <a:pt x="107" y="9"/>
                      </a:lnTo>
                      <a:lnTo>
                        <a:pt x="100" y="6"/>
                      </a:lnTo>
                      <a:lnTo>
                        <a:pt x="89" y="2"/>
                      </a:lnTo>
                      <a:lnTo>
                        <a:pt x="75" y="0"/>
                      </a:lnTo>
                      <a:lnTo>
                        <a:pt x="59" y="0"/>
                      </a:lnTo>
                      <a:lnTo>
                        <a:pt x="39" y="2"/>
                      </a:lnTo>
                      <a:lnTo>
                        <a:pt x="20" y="9"/>
                      </a:lnTo>
                      <a:lnTo>
                        <a:pt x="0" y="21"/>
                      </a:lnTo>
                      <a:lnTo>
                        <a:pt x="0" y="373"/>
                      </a:lnTo>
                      <a:lnTo>
                        <a:pt x="2" y="373"/>
                      </a:lnTo>
                      <a:lnTo>
                        <a:pt x="9" y="372"/>
                      </a:lnTo>
                      <a:lnTo>
                        <a:pt x="21" y="369"/>
                      </a:lnTo>
                      <a:lnTo>
                        <a:pt x="36" y="366"/>
                      </a:lnTo>
                      <a:lnTo>
                        <a:pt x="53" y="362"/>
                      </a:lnTo>
                      <a:lnTo>
                        <a:pt x="72" y="354"/>
                      </a:lnTo>
                      <a:lnTo>
                        <a:pt x="90" y="343"/>
                      </a:lnTo>
                      <a:lnTo>
                        <a:pt x="109" y="331"/>
                      </a:lnTo>
                      <a:lnTo>
                        <a:pt x="109" y="1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67" name="Freeform 39"/>
                <p:cNvSpPr>
                  <a:spLocks/>
                </p:cNvSpPr>
                <p:nvPr/>
              </p:nvSpPr>
              <p:spPr bwMode="auto">
                <a:xfrm>
                  <a:off x="6107" y="13721"/>
                  <a:ext cx="75" cy="216"/>
                </a:xfrm>
                <a:custGeom>
                  <a:avLst/>
                  <a:gdLst/>
                  <a:ahLst/>
                  <a:cxnLst>
                    <a:cxn ang="0">
                      <a:pos x="75" y="6"/>
                    </a:cxn>
                    <a:cxn ang="0">
                      <a:pos x="73" y="5"/>
                    </a:cxn>
                    <a:cxn ang="0">
                      <a:pos x="69" y="4"/>
                    </a:cxn>
                    <a:cxn ang="0">
                      <a:pos x="61" y="2"/>
                    </a:cxn>
                    <a:cxn ang="0">
                      <a:pos x="52" y="0"/>
                    </a:cxn>
                    <a:cxn ang="0">
                      <a:pos x="41" y="0"/>
                    </a:cxn>
                    <a:cxn ang="0">
                      <a:pos x="28" y="1"/>
                    </a:cxn>
                    <a:cxn ang="0">
                      <a:pos x="14" y="6"/>
                    </a:cxn>
                    <a:cxn ang="0">
                      <a:pos x="0" y="14"/>
                    </a:cxn>
                    <a:cxn ang="0">
                      <a:pos x="0" y="216"/>
                    </a:cxn>
                    <a:cxn ang="0">
                      <a:pos x="2" y="216"/>
                    </a:cxn>
                    <a:cxn ang="0">
                      <a:pos x="7" y="215"/>
                    </a:cxn>
                    <a:cxn ang="0">
                      <a:pos x="15" y="214"/>
                    </a:cxn>
                    <a:cxn ang="0">
                      <a:pos x="25" y="211"/>
                    </a:cxn>
                    <a:cxn ang="0">
                      <a:pos x="37" y="208"/>
                    </a:cxn>
                    <a:cxn ang="0">
                      <a:pos x="50" y="203"/>
                    </a:cxn>
                    <a:cxn ang="0">
                      <a:pos x="63" y="195"/>
                    </a:cxn>
                    <a:cxn ang="0">
                      <a:pos x="75" y="187"/>
                    </a:cxn>
                    <a:cxn ang="0">
                      <a:pos x="75" y="6"/>
                    </a:cxn>
                  </a:cxnLst>
                  <a:rect l="0" t="0" r="r" b="b"/>
                  <a:pathLst>
                    <a:path w="75" h="216">
                      <a:moveTo>
                        <a:pt x="75" y="6"/>
                      </a:moveTo>
                      <a:lnTo>
                        <a:pt x="73" y="5"/>
                      </a:lnTo>
                      <a:lnTo>
                        <a:pt x="69" y="4"/>
                      </a:lnTo>
                      <a:lnTo>
                        <a:pt x="61" y="2"/>
                      </a:lnTo>
                      <a:lnTo>
                        <a:pt x="52" y="0"/>
                      </a:lnTo>
                      <a:lnTo>
                        <a:pt x="41" y="0"/>
                      </a:lnTo>
                      <a:lnTo>
                        <a:pt x="28" y="1"/>
                      </a:lnTo>
                      <a:lnTo>
                        <a:pt x="14" y="6"/>
                      </a:lnTo>
                      <a:lnTo>
                        <a:pt x="0" y="14"/>
                      </a:lnTo>
                      <a:lnTo>
                        <a:pt x="0" y="216"/>
                      </a:lnTo>
                      <a:lnTo>
                        <a:pt x="2" y="216"/>
                      </a:lnTo>
                      <a:lnTo>
                        <a:pt x="7" y="215"/>
                      </a:lnTo>
                      <a:lnTo>
                        <a:pt x="15" y="214"/>
                      </a:lnTo>
                      <a:lnTo>
                        <a:pt x="25" y="211"/>
                      </a:lnTo>
                      <a:lnTo>
                        <a:pt x="37" y="208"/>
                      </a:lnTo>
                      <a:lnTo>
                        <a:pt x="50" y="203"/>
                      </a:lnTo>
                      <a:lnTo>
                        <a:pt x="63" y="195"/>
                      </a:lnTo>
                      <a:lnTo>
                        <a:pt x="75" y="187"/>
                      </a:lnTo>
                      <a:lnTo>
                        <a:pt x="75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68" name="Freeform 40"/>
                <p:cNvSpPr>
                  <a:spLocks/>
                </p:cNvSpPr>
                <p:nvPr/>
              </p:nvSpPr>
              <p:spPr bwMode="auto">
                <a:xfrm>
                  <a:off x="7013" y="14340"/>
                  <a:ext cx="110" cy="111"/>
                </a:xfrm>
                <a:custGeom>
                  <a:avLst/>
                  <a:gdLst/>
                  <a:ahLst/>
                  <a:cxnLst>
                    <a:cxn ang="0">
                      <a:pos x="55" y="111"/>
                    </a:cxn>
                    <a:cxn ang="0">
                      <a:pos x="66" y="110"/>
                    </a:cxn>
                    <a:cxn ang="0">
                      <a:pos x="76" y="106"/>
                    </a:cxn>
                    <a:cxn ang="0">
                      <a:pos x="85" y="101"/>
                    </a:cxn>
                    <a:cxn ang="0">
                      <a:pos x="94" y="94"/>
                    </a:cxn>
                    <a:cxn ang="0">
                      <a:pos x="100" y="86"/>
                    </a:cxn>
                    <a:cxn ang="0">
                      <a:pos x="106" y="77"/>
                    </a:cxn>
                    <a:cxn ang="0">
                      <a:pos x="109" y="66"/>
                    </a:cxn>
                    <a:cxn ang="0">
                      <a:pos x="110" y="56"/>
                    </a:cxn>
                    <a:cxn ang="0">
                      <a:pos x="109" y="44"/>
                    </a:cxn>
                    <a:cxn ang="0">
                      <a:pos x="106" y="34"/>
                    </a:cxn>
                    <a:cxn ang="0">
                      <a:pos x="100" y="24"/>
                    </a:cxn>
                    <a:cxn ang="0">
                      <a:pos x="94" y="17"/>
                    </a:cxn>
                    <a:cxn ang="0">
                      <a:pos x="85" y="9"/>
                    </a:cxn>
                    <a:cxn ang="0">
                      <a:pos x="76" y="5"/>
                    </a:cxn>
                    <a:cxn ang="0">
                      <a:pos x="66" y="2"/>
                    </a:cxn>
                    <a:cxn ang="0">
                      <a:pos x="55" y="0"/>
                    </a:cxn>
                    <a:cxn ang="0">
                      <a:pos x="44" y="2"/>
                    </a:cxn>
                    <a:cxn ang="0">
                      <a:pos x="33" y="5"/>
                    </a:cxn>
                    <a:cxn ang="0">
                      <a:pos x="25" y="9"/>
                    </a:cxn>
                    <a:cxn ang="0">
                      <a:pos x="16" y="17"/>
                    </a:cxn>
                    <a:cxn ang="0">
                      <a:pos x="10" y="24"/>
                    </a:cxn>
                    <a:cxn ang="0">
                      <a:pos x="4" y="34"/>
                    </a:cxn>
                    <a:cxn ang="0">
                      <a:pos x="1" y="44"/>
                    </a:cxn>
                    <a:cxn ang="0">
                      <a:pos x="0" y="56"/>
                    </a:cxn>
                    <a:cxn ang="0">
                      <a:pos x="1" y="66"/>
                    </a:cxn>
                    <a:cxn ang="0">
                      <a:pos x="4" y="77"/>
                    </a:cxn>
                    <a:cxn ang="0">
                      <a:pos x="10" y="86"/>
                    </a:cxn>
                    <a:cxn ang="0">
                      <a:pos x="16" y="94"/>
                    </a:cxn>
                    <a:cxn ang="0">
                      <a:pos x="25" y="101"/>
                    </a:cxn>
                    <a:cxn ang="0">
                      <a:pos x="33" y="106"/>
                    </a:cxn>
                    <a:cxn ang="0">
                      <a:pos x="44" y="110"/>
                    </a:cxn>
                    <a:cxn ang="0">
                      <a:pos x="55" y="111"/>
                    </a:cxn>
                  </a:cxnLst>
                  <a:rect l="0" t="0" r="r" b="b"/>
                  <a:pathLst>
                    <a:path w="110" h="111">
                      <a:moveTo>
                        <a:pt x="55" y="111"/>
                      </a:moveTo>
                      <a:lnTo>
                        <a:pt x="66" y="110"/>
                      </a:lnTo>
                      <a:lnTo>
                        <a:pt x="76" y="106"/>
                      </a:lnTo>
                      <a:lnTo>
                        <a:pt x="85" y="101"/>
                      </a:lnTo>
                      <a:lnTo>
                        <a:pt x="94" y="94"/>
                      </a:lnTo>
                      <a:lnTo>
                        <a:pt x="100" y="86"/>
                      </a:lnTo>
                      <a:lnTo>
                        <a:pt x="106" y="77"/>
                      </a:lnTo>
                      <a:lnTo>
                        <a:pt x="109" y="66"/>
                      </a:lnTo>
                      <a:lnTo>
                        <a:pt x="110" y="56"/>
                      </a:lnTo>
                      <a:lnTo>
                        <a:pt x="109" y="44"/>
                      </a:lnTo>
                      <a:lnTo>
                        <a:pt x="106" y="34"/>
                      </a:lnTo>
                      <a:lnTo>
                        <a:pt x="100" y="24"/>
                      </a:lnTo>
                      <a:lnTo>
                        <a:pt x="94" y="17"/>
                      </a:lnTo>
                      <a:lnTo>
                        <a:pt x="85" y="9"/>
                      </a:lnTo>
                      <a:lnTo>
                        <a:pt x="76" y="5"/>
                      </a:lnTo>
                      <a:lnTo>
                        <a:pt x="66" y="2"/>
                      </a:lnTo>
                      <a:lnTo>
                        <a:pt x="55" y="0"/>
                      </a:lnTo>
                      <a:lnTo>
                        <a:pt x="44" y="2"/>
                      </a:lnTo>
                      <a:lnTo>
                        <a:pt x="33" y="5"/>
                      </a:lnTo>
                      <a:lnTo>
                        <a:pt x="25" y="9"/>
                      </a:lnTo>
                      <a:lnTo>
                        <a:pt x="16" y="17"/>
                      </a:lnTo>
                      <a:lnTo>
                        <a:pt x="10" y="24"/>
                      </a:lnTo>
                      <a:lnTo>
                        <a:pt x="4" y="34"/>
                      </a:lnTo>
                      <a:lnTo>
                        <a:pt x="1" y="44"/>
                      </a:lnTo>
                      <a:lnTo>
                        <a:pt x="0" y="56"/>
                      </a:lnTo>
                      <a:lnTo>
                        <a:pt x="1" y="66"/>
                      </a:lnTo>
                      <a:lnTo>
                        <a:pt x="4" y="77"/>
                      </a:lnTo>
                      <a:lnTo>
                        <a:pt x="10" y="86"/>
                      </a:lnTo>
                      <a:lnTo>
                        <a:pt x="16" y="94"/>
                      </a:lnTo>
                      <a:lnTo>
                        <a:pt x="25" y="101"/>
                      </a:lnTo>
                      <a:lnTo>
                        <a:pt x="33" y="106"/>
                      </a:lnTo>
                      <a:lnTo>
                        <a:pt x="44" y="110"/>
                      </a:lnTo>
                      <a:lnTo>
                        <a:pt x="55" y="1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69" name="Freeform 41"/>
                <p:cNvSpPr>
                  <a:spLocks/>
                </p:cNvSpPr>
                <p:nvPr/>
              </p:nvSpPr>
              <p:spPr bwMode="auto">
                <a:xfrm>
                  <a:off x="6676" y="14343"/>
                  <a:ext cx="55" cy="55"/>
                </a:xfrm>
                <a:custGeom>
                  <a:avLst/>
                  <a:gdLst/>
                  <a:ahLst/>
                  <a:cxnLst>
                    <a:cxn ang="0">
                      <a:pos x="27" y="55"/>
                    </a:cxn>
                    <a:cxn ang="0">
                      <a:pos x="38" y="53"/>
                    </a:cxn>
                    <a:cxn ang="0">
                      <a:pos x="48" y="46"/>
                    </a:cxn>
                    <a:cxn ang="0">
                      <a:pos x="53" y="37"/>
                    </a:cxn>
                    <a:cxn ang="0">
                      <a:pos x="55" y="27"/>
                    </a:cxn>
                    <a:cxn ang="0">
                      <a:pos x="53" y="16"/>
                    </a:cxn>
                    <a:cxn ang="0">
                      <a:pos x="48" y="7"/>
                    </a:cxn>
                    <a:cxn ang="0">
                      <a:pos x="38" y="2"/>
                    </a:cxn>
                    <a:cxn ang="0">
                      <a:pos x="27" y="0"/>
                    </a:cxn>
                    <a:cxn ang="0">
                      <a:pos x="16" y="2"/>
                    </a:cxn>
                    <a:cxn ang="0">
                      <a:pos x="8" y="7"/>
                    </a:cxn>
                    <a:cxn ang="0">
                      <a:pos x="2" y="16"/>
                    </a:cxn>
                    <a:cxn ang="0">
                      <a:pos x="0" y="27"/>
                    </a:cxn>
                    <a:cxn ang="0">
                      <a:pos x="2" y="37"/>
                    </a:cxn>
                    <a:cxn ang="0">
                      <a:pos x="8" y="46"/>
                    </a:cxn>
                    <a:cxn ang="0">
                      <a:pos x="16" y="53"/>
                    </a:cxn>
                    <a:cxn ang="0">
                      <a:pos x="27" y="55"/>
                    </a:cxn>
                  </a:cxnLst>
                  <a:rect l="0" t="0" r="r" b="b"/>
                  <a:pathLst>
                    <a:path w="55" h="55">
                      <a:moveTo>
                        <a:pt x="27" y="55"/>
                      </a:moveTo>
                      <a:lnTo>
                        <a:pt x="38" y="53"/>
                      </a:lnTo>
                      <a:lnTo>
                        <a:pt x="48" y="46"/>
                      </a:lnTo>
                      <a:lnTo>
                        <a:pt x="53" y="37"/>
                      </a:lnTo>
                      <a:lnTo>
                        <a:pt x="55" y="27"/>
                      </a:lnTo>
                      <a:lnTo>
                        <a:pt x="53" y="16"/>
                      </a:lnTo>
                      <a:lnTo>
                        <a:pt x="48" y="7"/>
                      </a:lnTo>
                      <a:lnTo>
                        <a:pt x="38" y="2"/>
                      </a:lnTo>
                      <a:lnTo>
                        <a:pt x="27" y="0"/>
                      </a:lnTo>
                      <a:lnTo>
                        <a:pt x="16" y="2"/>
                      </a:lnTo>
                      <a:lnTo>
                        <a:pt x="8" y="7"/>
                      </a:lnTo>
                      <a:lnTo>
                        <a:pt x="2" y="16"/>
                      </a:lnTo>
                      <a:lnTo>
                        <a:pt x="0" y="27"/>
                      </a:lnTo>
                      <a:lnTo>
                        <a:pt x="2" y="37"/>
                      </a:lnTo>
                      <a:lnTo>
                        <a:pt x="8" y="46"/>
                      </a:lnTo>
                      <a:lnTo>
                        <a:pt x="16" y="53"/>
                      </a:lnTo>
                      <a:lnTo>
                        <a:pt x="27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70" name="Freeform 42"/>
                <p:cNvSpPr>
                  <a:spLocks/>
                </p:cNvSpPr>
                <p:nvPr/>
              </p:nvSpPr>
              <p:spPr bwMode="auto">
                <a:xfrm>
                  <a:off x="6770" y="14345"/>
                  <a:ext cx="55" cy="55"/>
                </a:xfrm>
                <a:custGeom>
                  <a:avLst/>
                  <a:gdLst/>
                  <a:ahLst/>
                  <a:cxnLst>
                    <a:cxn ang="0">
                      <a:pos x="28" y="55"/>
                    </a:cxn>
                    <a:cxn ang="0">
                      <a:pos x="39" y="53"/>
                    </a:cxn>
                    <a:cxn ang="0">
                      <a:pos x="47" y="47"/>
                    </a:cxn>
                    <a:cxn ang="0">
                      <a:pos x="53" y="39"/>
                    </a:cxn>
                    <a:cxn ang="0">
                      <a:pos x="55" y="28"/>
                    </a:cxn>
                    <a:cxn ang="0">
                      <a:pos x="53" y="17"/>
                    </a:cxn>
                    <a:cxn ang="0">
                      <a:pos x="47" y="8"/>
                    </a:cxn>
                    <a:cxn ang="0">
                      <a:pos x="39" y="2"/>
                    </a:cxn>
                    <a:cxn ang="0">
                      <a:pos x="28" y="0"/>
                    </a:cxn>
                    <a:cxn ang="0">
                      <a:pos x="17" y="2"/>
                    </a:cxn>
                    <a:cxn ang="0">
                      <a:pos x="9" y="8"/>
                    </a:cxn>
                    <a:cxn ang="0">
                      <a:pos x="2" y="17"/>
                    </a:cxn>
                    <a:cxn ang="0">
                      <a:pos x="0" y="28"/>
                    </a:cxn>
                    <a:cxn ang="0">
                      <a:pos x="2" y="39"/>
                    </a:cxn>
                    <a:cxn ang="0">
                      <a:pos x="9" y="47"/>
                    </a:cxn>
                    <a:cxn ang="0">
                      <a:pos x="17" y="53"/>
                    </a:cxn>
                    <a:cxn ang="0">
                      <a:pos x="28" y="55"/>
                    </a:cxn>
                  </a:cxnLst>
                  <a:rect l="0" t="0" r="r" b="b"/>
                  <a:pathLst>
                    <a:path w="55" h="55">
                      <a:moveTo>
                        <a:pt x="28" y="55"/>
                      </a:moveTo>
                      <a:lnTo>
                        <a:pt x="39" y="53"/>
                      </a:lnTo>
                      <a:lnTo>
                        <a:pt x="47" y="47"/>
                      </a:lnTo>
                      <a:lnTo>
                        <a:pt x="53" y="39"/>
                      </a:lnTo>
                      <a:lnTo>
                        <a:pt x="55" y="28"/>
                      </a:lnTo>
                      <a:lnTo>
                        <a:pt x="53" y="17"/>
                      </a:lnTo>
                      <a:lnTo>
                        <a:pt x="47" y="8"/>
                      </a:lnTo>
                      <a:lnTo>
                        <a:pt x="39" y="2"/>
                      </a:lnTo>
                      <a:lnTo>
                        <a:pt x="28" y="0"/>
                      </a:lnTo>
                      <a:lnTo>
                        <a:pt x="17" y="2"/>
                      </a:lnTo>
                      <a:lnTo>
                        <a:pt x="9" y="8"/>
                      </a:lnTo>
                      <a:lnTo>
                        <a:pt x="2" y="17"/>
                      </a:lnTo>
                      <a:lnTo>
                        <a:pt x="0" y="28"/>
                      </a:lnTo>
                      <a:lnTo>
                        <a:pt x="2" y="39"/>
                      </a:lnTo>
                      <a:lnTo>
                        <a:pt x="9" y="47"/>
                      </a:lnTo>
                      <a:lnTo>
                        <a:pt x="17" y="53"/>
                      </a:lnTo>
                      <a:lnTo>
                        <a:pt x="28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71" name="Freeform 43"/>
                <p:cNvSpPr>
                  <a:spLocks/>
                </p:cNvSpPr>
                <p:nvPr/>
              </p:nvSpPr>
              <p:spPr bwMode="auto">
                <a:xfrm>
                  <a:off x="6401" y="13591"/>
                  <a:ext cx="156" cy="752"/>
                </a:xfrm>
                <a:custGeom>
                  <a:avLst/>
                  <a:gdLst/>
                  <a:ahLst/>
                  <a:cxnLst>
                    <a:cxn ang="0">
                      <a:pos x="48" y="15"/>
                    </a:cxn>
                    <a:cxn ang="0">
                      <a:pos x="44" y="30"/>
                    </a:cxn>
                    <a:cxn ang="0">
                      <a:pos x="33" y="73"/>
                    </a:cxn>
                    <a:cxn ang="0">
                      <a:pos x="19" y="140"/>
                    </a:cxn>
                    <a:cxn ang="0">
                      <a:pos x="7" y="229"/>
                    </a:cxn>
                    <a:cxn ang="0">
                      <a:pos x="0" y="337"/>
                    </a:cxn>
                    <a:cxn ang="0">
                      <a:pos x="1" y="462"/>
                    </a:cxn>
                    <a:cxn ang="0">
                      <a:pos x="14" y="602"/>
                    </a:cxn>
                    <a:cxn ang="0">
                      <a:pos x="43" y="752"/>
                    </a:cxn>
                    <a:cxn ang="0">
                      <a:pos x="150" y="746"/>
                    </a:cxn>
                    <a:cxn ang="0">
                      <a:pos x="146" y="724"/>
                    </a:cxn>
                    <a:cxn ang="0">
                      <a:pos x="135" y="663"/>
                    </a:cxn>
                    <a:cxn ang="0">
                      <a:pos x="123" y="574"/>
                    </a:cxn>
                    <a:cxn ang="0">
                      <a:pos x="111" y="463"/>
                    </a:cxn>
                    <a:cxn ang="0">
                      <a:pos x="104" y="342"/>
                    </a:cxn>
                    <a:cxn ang="0">
                      <a:pos x="107" y="220"/>
                    </a:cxn>
                    <a:cxn ang="0">
                      <a:pos x="124" y="106"/>
                    </a:cxn>
                    <a:cxn ang="0">
                      <a:pos x="156" y="9"/>
                    </a:cxn>
                    <a:cxn ang="0">
                      <a:pos x="156" y="8"/>
                    </a:cxn>
                    <a:cxn ang="0">
                      <a:pos x="156" y="6"/>
                    </a:cxn>
                    <a:cxn ang="0">
                      <a:pos x="154" y="4"/>
                    </a:cxn>
                    <a:cxn ang="0">
                      <a:pos x="147" y="0"/>
                    </a:cxn>
                    <a:cxn ang="0">
                      <a:pos x="134" y="0"/>
                    </a:cxn>
                    <a:cxn ang="0">
                      <a:pos x="115" y="1"/>
                    </a:cxn>
                    <a:cxn ang="0">
                      <a:pos x="87" y="7"/>
                    </a:cxn>
                    <a:cxn ang="0">
                      <a:pos x="48" y="15"/>
                    </a:cxn>
                  </a:cxnLst>
                  <a:rect l="0" t="0" r="r" b="b"/>
                  <a:pathLst>
                    <a:path w="156" h="752">
                      <a:moveTo>
                        <a:pt x="48" y="15"/>
                      </a:moveTo>
                      <a:lnTo>
                        <a:pt x="44" y="30"/>
                      </a:lnTo>
                      <a:lnTo>
                        <a:pt x="33" y="73"/>
                      </a:lnTo>
                      <a:lnTo>
                        <a:pt x="19" y="140"/>
                      </a:lnTo>
                      <a:lnTo>
                        <a:pt x="7" y="229"/>
                      </a:lnTo>
                      <a:lnTo>
                        <a:pt x="0" y="337"/>
                      </a:lnTo>
                      <a:lnTo>
                        <a:pt x="1" y="462"/>
                      </a:lnTo>
                      <a:lnTo>
                        <a:pt x="14" y="602"/>
                      </a:lnTo>
                      <a:lnTo>
                        <a:pt x="43" y="752"/>
                      </a:lnTo>
                      <a:lnTo>
                        <a:pt x="150" y="746"/>
                      </a:lnTo>
                      <a:lnTo>
                        <a:pt x="146" y="724"/>
                      </a:lnTo>
                      <a:lnTo>
                        <a:pt x="135" y="663"/>
                      </a:lnTo>
                      <a:lnTo>
                        <a:pt x="123" y="574"/>
                      </a:lnTo>
                      <a:lnTo>
                        <a:pt x="111" y="463"/>
                      </a:lnTo>
                      <a:lnTo>
                        <a:pt x="104" y="342"/>
                      </a:lnTo>
                      <a:lnTo>
                        <a:pt x="107" y="220"/>
                      </a:lnTo>
                      <a:lnTo>
                        <a:pt x="124" y="106"/>
                      </a:lnTo>
                      <a:lnTo>
                        <a:pt x="156" y="9"/>
                      </a:lnTo>
                      <a:lnTo>
                        <a:pt x="156" y="8"/>
                      </a:lnTo>
                      <a:lnTo>
                        <a:pt x="156" y="6"/>
                      </a:lnTo>
                      <a:lnTo>
                        <a:pt x="154" y="4"/>
                      </a:lnTo>
                      <a:lnTo>
                        <a:pt x="147" y="0"/>
                      </a:lnTo>
                      <a:lnTo>
                        <a:pt x="134" y="0"/>
                      </a:lnTo>
                      <a:lnTo>
                        <a:pt x="115" y="1"/>
                      </a:lnTo>
                      <a:lnTo>
                        <a:pt x="87" y="7"/>
                      </a:ln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72" name="Freeform 44"/>
                <p:cNvSpPr>
                  <a:spLocks/>
                </p:cNvSpPr>
                <p:nvPr/>
              </p:nvSpPr>
              <p:spPr bwMode="auto">
                <a:xfrm>
                  <a:off x="7205" y="13498"/>
                  <a:ext cx="212" cy="839"/>
                </a:xfrm>
                <a:custGeom>
                  <a:avLst/>
                  <a:gdLst/>
                  <a:ahLst/>
                  <a:cxnLst>
                    <a:cxn ang="0">
                      <a:pos x="212" y="6"/>
                    </a:cxn>
                    <a:cxn ang="0">
                      <a:pos x="206" y="11"/>
                    </a:cxn>
                    <a:cxn ang="0">
                      <a:pos x="192" y="33"/>
                    </a:cxn>
                    <a:cxn ang="0">
                      <a:pos x="174" y="77"/>
                    </a:cxn>
                    <a:cxn ang="0">
                      <a:pos x="156" y="148"/>
                    </a:cxn>
                    <a:cxn ang="0">
                      <a:pos x="141" y="254"/>
                    </a:cxn>
                    <a:cxn ang="0">
                      <a:pos x="133" y="401"/>
                    </a:cxn>
                    <a:cxn ang="0">
                      <a:pos x="137" y="593"/>
                    </a:cxn>
                    <a:cxn ang="0">
                      <a:pos x="158" y="839"/>
                    </a:cxn>
                    <a:cxn ang="0">
                      <a:pos x="38" y="839"/>
                    </a:cxn>
                    <a:cxn ang="0">
                      <a:pos x="34" y="814"/>
                    </a:cxn>
                    <a:cxn ang="0">
                      <a:pos x="24" y="746"/>
                    </a:cxn>
                    <a:cxn ang="0">
                      <a:pos x="12" y="645"/>
                    </a:cxn>
                    <a:cxn ang="0">
                      <a:pos x="3" y="521"/>
                    </a:cxn>
                    <a:cxn ang="0">
                      <a:pos x="0" y="384"/>
                    </a:cxn>
                    <a:cxn ang="0">
                      <a:pos x="6" y="244"/>
                    </a:cxn>
                    <a:cxn ang="0">
                      <a:pos x="29" y="114"/>
                    </a:cxn>
                    <a:cxn ang="0">
                      <a:pos x="68" y="0"/>
                    </a:cxn>
                    <a:cxn ang="0">
                      <a:pos x="212" y="6"/>
                    </a:cxn>
                  </a:cxnLst>
                  <a:rect l="0" t="0" r="r" b="b"/>
                  <a:pathLst>
                    <a:path w="212" h="839">
                      <a:moveTo>
                        <a:pt x="212" y="6"/>
                      </a:moveTo>
                      <a:lnTo>
                        <a:pt x="206" y="11"/>
                      </a:lnTo>
                      <a:lnTo>
                        <a:pt x="192" y="33"/>
                      </a:lnTo>
                      <a:lnTo>
                        <a:pt x="174" y="77"/>
                      </a:lnTo>
                      <a:lnTo>
                        <a:pt x="156" y="148"/>
                      </a:lnTo>
                      <a:lnTo>
                        <a:pt x="141" y="254"/>
                      </a:lnTo>
                      <a:lnTo>
                        <a:pt x="133" y="401"/>
                      </a:lnTo>
                      <a:lnTo>
                        <a:pt x="137" y="593"/>
                      </a:lnTo>
                      <a:lnTo>
                        <a:pt x="158" y="839"/>
                      </a:lnTo>
                      <a:lnTo>
                        <a:pt x="38" y="839"/>
                      </a:lnTo>
                      <a:lnTo>
                        <a:pt x="34" y="814"/>
                      </a:lnTo>
                      <a:lnTo>
                        <a:pt x="24" y="746"/>
                      </a:lnTo>
                      <a:lnTo>
                        <a:pt x="12" y="645"/>
                      </a:lnTo>
                      <a:lnTo>
                        <a:pt x="3" y="521"/>
                      </a:lnTo>
                      <a:lnTo>
                        <a:pt x="0" y="384"/>
                      </a:lnTo>
                      <a:lnTo>
                        <a:pt x="6" y="244"/>
                      </a:lnTo>
                      <a:lnTo>
                        <a:pt x="29" y="114"/>
                      </a:lnTo>
                      <a:lnTo>
                        <a:pt x="68" y="0"/>
                      </a:lnTo>
                      <a:lnTo>
                        <a:pt x="212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73" name="Freeform 45"/>
                <p:cNvSpPr>
                  <a:spLocks/>
                </p:cNvSpPr>
                <p:nvPr/>
              </p:nvSpPr>
              <p:spPr bwMode="auto">
                <a:xfrm>
                  <a:off x="6406" y="13636"/>
                  <a:ext cx="137" cy="656"/>
                </a:xfrm>
                <a:custGeom>
                  <a:avLst/>
                  <a:gdLst/>
                  <a:ahLst/>
                  <a:cxnLst>
                    <a:cxn ang="0">
                      <a:pos x="43" y="12"/>
                    </a:cxn>
                    <a:cxn ang="0">
                      <a:pos x="39" y="25"/>
                    </a:cxn>
                    <a:cxn ang="0">
                      <a:pos x="30" y="62"/>
                    </a:cxn>
                    <a:cxn ang="0">
                      <a:pos x="19" y="122"/>
                    </a:cxn>
                    <a:cxn ang="0">
                      <a:pos x="7" y="199"/>
                    </a:cxn>
                    <a:cxn ang="0">
                      <a:pos x="0" y="294"/>
                    </a:cxn>
                    <a:cxn ang="0">
                      <a:pos x="1" y="403"/>
                    </a:cxn>
                    <a:cxn ang="0">
                      <a:pos x="12" y="524"/>
                    </a:cxn>
                    <a:cxn ang="0">
                      <a:pos x="38" y="656"/>
                    </a:cxn>
                    <a:cxn ang="0">
                      <a:pos x="132" y="650"/>
                    </a:cxn>
                    <a:cxn ang="0">
                      <a:pos x="127" y="631"/>
                    </a:cxn>
                    <a:cxn ang="0">
                      <a:pos x="119" y="578"/>
                    </a:cxn>
                    <a:cxn ang="0">
                      <a:pos x="107" y="499"/>
                    </a:cxn>
                    <a:cxn ang="0">
                      <a:pos x="97" y="403"/>
                    </a:cxn>
                    <a:cxn ang="0">
                      <a:pos x="92" y="297"/>
                    </a:cxn>
                    <a:cxn ang="0">
                      <a:pos x="94" y="192"/>
                    </a:cxn>
                    <a:cxn ang="0">
                      <a:pos x="108" y="91"/>
                    </a:cxn>
                    <a:cxn ang="0">
                      <a:pos x="137" y="7"/>
                    </a:cxn>
                    <a:cxn ang="0">
                      <a:pos x="137" y="6"/>
                    </a:cxn>
                    <a:cxn ang="0">
                      <a:pos x="137" y="4"/>
                    </a:cxn>
                    <a:cxn ang="0">
                      <a:pos x="135" y="2"/>
                    </a:cxn>
                    <a:cxn ang="0">
                      <a:pos x="129" y="0"/>
                    </a:cxn>
                    <a:cxn ang="0">
                      <a:pos x="119" y="0"/>
                    </a:cxn>
                    <a:cxn ang="0">
                      <a:pos x="101" y="1"/>
                    </a:cxn>
                    <a:cxn ang="0">
                      <a:pos x="77" y="5"/>
                    </a:cxn>
                    <a:cxn ang="0">
                      <a:pos x="43" y="12"/>
                    </a:cxn>
                  </a:cxnLst>
                  <a:rect l="0" t="0" r="r" b="b"/>
                  <a:pathLst>
                    <a:path w="137" h="656">
                      <a:moveTo>
                        <a:pt x="43" y="12"/>
                      </a:moveTo>
                      <a:lnTo>
                        <a:pt x="39" y="25"/>
                      </a:lnTo>
                      <a:lnTo>
                        <a:pt x="30" y="62"/>
                      </a:lnTo>
                      <a:lnTo>
                        <a:pt x="19" y="122"/>
                      </a:lnTo>
                      <a:lnTo>
                        <a:pt x="7" y="199"/>
                      </a:lnTo>
                      <a:lnTo>
                        <a:pt x="0" y="294"/>
                      </a:lnTo>
                      <a:lnTo>
                        <a:pt x="1" y="403"/>
                      </a:lnTo>
                      <a:lnTo>
                        <a:pt x="12" y="524"/>
                      </a:lnTo>
                      <a:lnTo>
                        <a:pt x="38" y="656"/>
                      </a:lnTo>
                      <a:lnTo>
                        <a:pt x="132" y="650"/>
                      </a:lnTo>
                      <a:lnTo>
                        <a:pt x="127" y="631"/>
                      </a:lnTo>
                      <a:lnTo>
                        <a:pt x="119" y="578"/>
                      </a:lnTo>
                      <a:lnTo>
                        <a:pt x="107" y="499"/>
                      </a:lnTo>
                      <a:lnTo>
                        <a:pt x="97" y="403"/>
                      </a:lnTo>
                      <a:lnTo>
                        <a:pt x="92" y="297"/>
                      </a:lnTo>
                      <a:lnTo>
                        <a:pt x="94" y="192"/>
                      </a:lnTo>
                      <a:lnTo>
                        <a:pt x="108" y="91"/>
                      </a:lnTo>
                      <a:lnTo>
                        <a:pt x="137" y="7"/>
                      </a:lnTo>
                      <a:lnTo>
                        <a:pt x="137" y="6"/>
                      </a:lnTo>
                      <a:lnTo>
                        <a:pt x="137" y="4"/>
                      </a:lnTo>
                      <a:lnTo>
                        <a:pt x="135" y="2"/>
                      </a:lnTo>
                      <a:lnTo>
                        <a:pt x="129" y="0"/>
                      </a:lnTo>
                      <a:lnTo>
                        <a:pt x="119" y="0"/>
                      </a:lnTo>
                      <a:lnTo>
                        <a:pt x="101" y="1"/>
                      </a:lnTo>
                      <a:lnTo>
                        <a:pt x="77" y="5"/>
                      </a:lnTo>
                      <a:lnTo>
                        <a:pt x="43" y="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74" name="Freeform 46"/>
                <p:cNvSpPr>
                  <a:spLocks/>
                </p:cNvSpPr>
                <p:nvPr/>
              </p:nvSpPr>
              <p:spPr bwMode="auto">
                <a:xfrm>
                  <a:off x="6412" y="13680"/>
                  <a:ext cx="116" cy="560"/>
                </a:xfrm>
                <a:custGeom>
                  <a:avLst/>
                  <a:gdLst/>
                  <a:ahLst/>
                  <a:cxnLst>
                    <a:cxn ang="0">
                      <a:pos x="36" y="11"/>
                    </a:cxn>
                    <a:cxn ang="0">
                      <a:pos x="33" y="21"/>
                    </a:cxn>
                    <a:cxn ang="0">
                      <a:pos x="24" y="53"/>
                    </a:cxn>
                    <a:cxn ang="0">
                      <a:pos x="15" y="103"/>
                    </a:cxn>
                    <a:cxn ang="0">
                      <a:pos x="5" y="169"/>
                    </a:cxn>
                    <a:cxn ang="0">
                      <a:pos x="0" y="250"/>
                    </a:cxn>
                    <a:cxn ang="0">
                      <a:pos x="1" y="344"/>
                    </a:cxn>
                    <a:cxn ang="0">
                      <a:pos x="10" y="448"/>
                    </a:cxn>
                    <a:cxn ang="0">
                      <a:pos x="32" y="560"/>
                    </a:cxn>
                    <a:cxn ang="0">
                      <a:pos x="112" y="555"/>
                    </a:cxn>
                    <a:cxn ang="0">
                      <a:pos x="108" y="538"/>
                    </a:cxn>
                    <a:cxn ang="0">
                      <a:pos x="101" y="493"/>
                    </a:cxn>
                    <a:cxn ang="0">
                      <a:pos x="91" y="426"/>
                    </a:cxn>
                    <a:cxn ang="0">
                      <a:pos x="82" y="344"/>
                    </a:cxn>
                    <a:cxn ang="0">
                      <a:pos x="77" y="255"/>
                    </a:cxn>
                    <a:cxn ang="0">
                      <a:pos x="79" y="164"/>
                    </a:cxn>
                    <a:cxn ang="0">
                      <a:pos x="91" y="79"/>
                    </a:cxn>
                    <a:cxn ang="0">
                      <a:pos x="116" y="6"/>
                    </a:cxn>
                    <a:cxn ang="0">
                      <a:pos x="116" y="5"/>
                    </a:cxn>
                    <a:cxn ang="0">
                      <a:pos x="116" y="4"/>
                    </a:cxn>
                    <a:cxn ang="0">
                      <a:pos x="114" y="2"/>
                    </a:cxn>
                    <a:cxn ang="0">
                      <a:pos x="109" y="0"/>
                    </a:cxn>
                    <a:cxn ang="0">
                      <a:pos x="100" y="0"/>
                    </a:cxn>
                    <a:cxn ang="0">
                      <a:pos x="86" y="1"/>
                    </a:cxn>
                    <a:cxn ang="0">
                      <a:pos x="65" y="4"/>
                    </a:cxn>
                    <a:cxn ang="0">
                      <a:pos x="36" y="11"/>
                    </a:cxn>
                  </a:cxnLst>
                  <a:rect l="0" t="0" r="r" b="b"/>
                  <a:pathLst>
                    <a:path w="116" h="560">
                      <a:moveTo>
                        <a:pt x="36" y="11"/>
                      </a:moveTo>
                      <a:lnTo>
                        <a:pt x="33" y="21"/>
                      </a:lnTo>
                      <a:lnTo>
                        <a:pt x="24" y="53"/>
                      </a:lnTo>
                      <a:lnTo>
                        <a:pt x="15" y="103"/>
                      </a:lnTo>
                      <a:lnTo>
                        <a:pt x="5" y="169"/>
                      </a:lnTo>
                      <a:lnTo>
                        <a:pt x="0" y="250"/>
                      </a:lnTo>
                      <a:lnTo>
                        <a:pt x="1" y="344"/>
                      </a:lnTo>
                      <a:lnTo>
                        <a:pt x="10" y="448"/>
                      </a:lnTo>
                      <a:lnTo>
                        <a:pt x="32" y="560"/>
                      </a:lnTo>
                      <a:lnTo>
                        <a:pt x="112" y="555"/>
                      </a:lnTo>
                      <a:lnTo>
                        <a:pt x="108" y="538"/>
                      </a:lnTo>
                      <a:lnTo>
                        <a:pt x="101" y="493"/>
                      </a:lnTo>
                      <a:lnTo>
                        <a:pt x="91" y="426"/>
                      </a:lnTo>
                      <a:lnTo>
                        <a:pt x="82" y="344"/>
                      </a:lnTo>
                      <a:lnTo>
                        <a:pt x="77" y="255"/>
                      </a:lnTo>
                      <a:lnTo>
                        <a:pt x="79" y="164"/>
                      </a:lnTo>
                      <a:lnTo>
                        <a:pt x="91" y="79"/>
                      </a:lnTo>
                      <a:lnTo>
                        <a:pt x="116" y="6"/>
                      </a:lnTo>
                      <a:lnTo>
                        <a:pt x="116" y="5"/>
                      </a:lnTo>
                      <a:lnTo>
                        <a:pt x="116" y="4"/>
                      </a:lnTo>
                      <a:lnTo>
                        <a:pt x="114" y="2"/>
                      </a:lnTo>
                      <a:lnTo>
                        <a:pt x="109" y="0"/>
                      </a:lnTo>
                      <a:lnTo>
                        <a:pt x="100" y="0"/>
                      </a:lnTo>
                      <a:lnTo>
                        <a:pt x="86" y="1"/>
                      </a:lnTo>
                      <a:lnTo>
                        <a:pt x="65" y="4"/>
                      </a:lnTo>
                      <a:lnTo>
                        <a:pt x="36" y="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75" name="Freeform 47"/>
                <p:cNvSpPr>
                  <a:spLocks/>
                </p:cNvSpPr>
                <p:nvPr/>
              </p:nvSpPr>
              <p:spPr bwMode="auto">
                <a:xfrm>
                  <a:off x="6417" y="13724"/>
                  <a:ext cx="97" cy="463"/>
                </a:xfrm>
                <a:custGeom>
                  <a:avLst/>
                  <a:gdLst/>
                  <a:ahLst/>
                  <a:cxnLst>
                    <a:cxn ang="0">
                      <a:pos x="30" y="9"/>
                    </a:cxn>
                    <a:cxn ang="0">
                      <a:pos x="27" y="17"/>
                    </a:cxn>
                    <a:cxn ang="0">
                      <a:pos x="20" y="44"/>
                    </a:cxn>
                    <a:cxn ang="0">
                      <a:pos x="12" y="85"/>
                    </a:cxn>
                    <a:cxn ang="0">
                      <a:pos x="4" y="140"/>
                    </a:cxn>
                    <a:cxn ang="0">
                      <a:pos x="0" y="207"/>
                    </a:cxn>
                    <a:cxn ang="0">
                      <a:pos x="0" y="285"/>
                    </a:cxn>
                    <a:cxn ang="0">
                      <a:pos x="9" y="370"/>
                    </a:cxn>
                    <a:cxn ang="0">
                      <a:pos x="26" y="463"/>
                    </a:cxn>
                    <a:cxn ang="0">
                      <a:pos x="93" y="460"/>
                    </a:cxn>
                    <a:cxn ang="0">
                      <a:pos x="89" y="446"/>
                    </a:cxn>
                    <a:cxn ang="0">
                      <a:pos x="83" y="408"/>
                    </a:cxn>
                    <a:cxn ang="0">
                      <a:pos x="75" y="353"/>
                    </a:cxn>
                    <a:cxn ang="0">
                      <a:pos x="68" y="285"/>
                    </a:cxn>
                    <a:cxn ang="0">
                      <a:pos x="65" y="211"/>
                    </a:cxn>
                    <a:cxn ang="0">
                      <a:pos x="67" y="136"/>
                    </a:cxn>
                    <a:cxn ang="0">
                      <a:pos x="76" y="65"/>
                    </a:cxn>
                    <a:cxn ang="0">
                      <a:pos x="97" y="5"/>
                    </a:cxn>
                    <a:cxn ang="0">
                      <a:pos x="97" y="4"/>
                    </a:cxn>
                    <a:cxn ang="0">
                      <a:pos x="97" y="3"/>
                    </a:cxn>
                    <a:cxn ang="0">
                      <a:pos x="95" y="1"/>
                    </a:cxn>
                    <a:cxn ang="0">
                      <a:pos x="91" y="0"/>
                    </a:cxn>
                    <a:cxn ang="0">
                      <a:pos x="84" y="0"/>
                    </a:cxn>
                    <a:cxn ang="0">
                      <a:pos x="71" y="0"/>
                    </a:cxn>
                    <a:cxn ang="0">
                      <a:pos x="54" y="3"/>
                    </a:cxn>
                    <a:cxn ang="0">
                      <a:pos x="30" y="9"/>
                    </a:cxn>
                  </a:cxnLst>
                  <a:rect l="0" t="0" r="r" b="b"/>
                  <a:pathLst>
                    <a:path w="97" h="463">
                      <a:moveTo>
                        <a:pt x="30" y="9"/>
                      </a:moveTo>
                      <a:lnTo>
                        <a:pt x="27" y="17"/>
                      </a:lnTo>
                      <a:lnTo>
                        <a:pt x="20" y="44"/>
                      </a:lnTo>
                      <a:lnTo>
                        <a:pt x="12" y="85"/>
                      </a:lnTo>
                      <a:lnTo>
                        <a:pt x="4" y="140"/>
                      </a:lnTo>
                      <a:lnTo>
                        <a:pt x="0" y="207"/>
                      </a:lnTo>
                      <a:lnTo>
                        <a:pt x="0" y="285"/>
                      </a:lnTo>
                      <a:lnTo>
                        <a:pt x="9" y="370"/>
                      </a:lnTo>
                      <a:lnTo>
                        <a:pt x="26" y="463"/>
                      </a:lnTo>
                      <a:lnTo>
                        <a:pt x="93" y="460"/>
                      </a:lnTo>
                      <a:lnTo>
                        <a:pt x="89" y="446"/>
                      </a:lnTo>
                      <a:lnTo>
                        <a:pt x="83" y="408"/>
                      </a:lnTo>
                      <a:lnTo>
                        <a:pt x="75" y="353"/>
                      </a:lnTo>
                      <a:lnTo>
                        <a:pt x="68" y="285"/>
                      </a:lnTo>
                      <a:lnTo>
                        <a:pt x="65" y="211"/>
                      </a:lnTo>
                      <a:lnTo>
                        <a:pt x="67" y="136"/>
                      </a:lnTo>
                      <a:lnTo>
                        <a:pt x="76" y="65"/>
                      </a:lnTo>
                      <a:lnTo>
                        <a:pt x="97" y="5"/>
                      </a:lnTo>
                      <a:lnTo>
                        <a:pt x="97" y="4"/>
                      </a:lnTo>
                      <a:lnTo>
                        <a:pt x="97" y="3"/>
                      </a:lnTo>
                      <a:lnTo>
                        <a:pt x="95" y="1"/>
                      </a:lnTo>
                      <a:lnTo>
                        <a:pt x="91" y="0"/>
                      </a:lnTo>
                      <a:lnTo>
                        <a:pt x="84" y="0"/>
                      </a:lnTo>
                      <a:lnTo>
                        <a:pt x="71" y="0"/>
                      </a:lnTo>
                      <a:lnTo>
                        <a:pt x="54" y="3"/>
                      </a:lnTo>
                      <a:lnTo>
                        <a:pt x="30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76" name="Freeform 48"/>
                <p:cNvSpPr>
                  <a:spLocks/>
                </p:cNvSpPr>
                <p:nvPr/>
              </p:nvSpPr>
              <p:spPr bwMode="auto">
                <a:xfrm>
                  <a:off x="6422" y="13768"/>
                  <a:ext cx="77" cy="367"/>
                </a:xfrm>
                <a:custGeom>
                  <a:avLst/>
                  <a:gdLst/>
                  <a:ahLst/>
                  <a:cxnLst>
                    <a:cxn ang="0">
                      <a:pos x="24" y="8"/>
                    </a:cxn>
                    <a:cxn ang="0">
                      <a:pos x="22" y="15"/>
                    </a:cxn>
                    <a:cxn ang="0">
                      <a:pos x="17" y="36"/>
                    </a:cxn>
                    <a:cxn ang="0">
                      <a:pos x="10" y="68"/>
                    </a:cxn>
                    <a:cxn ang="0">
                      <a:pos x="4" y="112"/>
                    </a:cxn>
                    <a:cxn ang="0">
                      <a:pos x="0" y="164"/>
                    </a:cxn>
                    <a:cxn ang="0">
                      <a:pos x="0" y="226"/>
                    </a:cxn>
                    <a:cxn ang="0">
                      <a:pos x="7" y="294"/>
                    </a:cxn>
                    <a:cxn ang="0">
                      <a:pos x="21" y="367"/>
                    </a:cxn>
                    <a:cxn ang="0">
                      <a:pos x="74" y="364"/>
                    </a:cxn>
                    <a:cxn ang="0">
                      <a:pos x="71" y="353"/>
                    </a:cxn>
                    <a:cxn ang="0">
                      <a:pos x="66" y="323"/>
                    </a:cxn>
                    <a:cxn ang="0">
                      <a:pos x="60" y="280"/>
                    </a:cxn>
                    <a:cxn ang="0">
                      <a:pos x="54" y="226"/>
                    </a:cxn>
                    <a:cxn ang="0">
                      <a:pos x="51" y="168"/>
                    </a:cxn>
                    <a:cxn ang="0">
                      <a:pos x="53" y="107"/>
                    </a:cxn>
                    <a:cxn ang="0">
                      <a:pos x="61" y="52"/>
                    </a:cxn>
                    <a:cxn ang="0">
                      <a:pos x="77" y="5"/>
                    </a:cxn>
                    <a:cxn ang="0">
                      <a:pos x="77" y="5"/>
                    </a:cxn>
                    <a:cxn ang="0">
                      <a:pos x="77" y="2"/>
                    </a:cxn>
                    <a:cxn ang="0">
                      <a:pos x="76" y="1"/>
                    </a:cxn>
                    <a:cxn ang="0">
                      <a:pos x="72" y="0"/>
                    </a:cxn>
                    <a:cxn ang="0">
                      <a:pos x="66" y="0"/>
                    </a:cxn>
                    <a:cxn ang="0">
                      <a:pos x="56" y="1"/>
                    </a:cxn>
                    <a:cxn ang="0">
                      <a:pos x="43" y="4"/>
                    </a:cxn>
                    <a:cxn ang="0">
                      <a:pos x="24" y="8"/>
                    </a:cxn>
                  </a:cxnLst>
                  <a:rect l="0" t="0" r="r" b="b"/>
                  <a:pathLst>
                    <a:path w="77" h="367">
                      <a:moveTo>
                        <a:pt x="24" y="8"/>
                      </a:moveTo>
                      <a:lnTo>
                        <a:pt x="22" y="15"/>
                      </a:lnTo>
                      <a:lnTo>
                        <a:pt x="17" y="36"/>
                      </a:lnTo>
                      <a:lnTo>
                        <a:pt x="10" y="68"/>
                      </a:lnTo>
                      <a:lnTo>
                        <a:pt x="4" y="112"/>
                      </a:lnTo>
                      <a:lnTo>
                        <a:pt x="0" y="164"/>
                      </a:lnTo>
                      <a:lnTo>
                        <a:pt x="0" y="226"/>
                      </a:lnTo>
                      <a:lnTo>
                        <a:pt x="7" y="294"/>
                      </a:lnTo>
                      <a:lnTo>
                        <a:pt x="21" y="367"/>
                      </a:lnTo>
                      <a:lnTo>
                        <a:pt x="74" y="364"/>
                      </a:lnTo>
                      <a:lnTo>
                        <a:pt x="71" y="353"/>
                      </a:lnTo>
                      <a:lnTo>
                        <a:pt x="66" y="323"/>
                      </a:lnTo>
                      <a:lnTo>
                        <a:pt x="60" y="280"/>
                      </a:lnTo>
                      <a:lnTo>
                        <a:pt x="54" y="226"/>
                      </a:lnTo>
                      <a:lnTo>
                        <a:pt x="51" y="168"/>
                      </a:lnTo>
                      <a:lnTo>
                        <a:pt x="53" y="107"/>
                      </a:lnTo>
                      <a:lnTo>
                        <a:pt x="61" y="52"/>
                      </a:lnTo>
                      <a:lnTo>
                        <a:pt x="77" y="5"/>
                      </a:lnTo>
                      <a:lnTo>
                        <a:pt x="77" y="5"/>
                      </a:lnTo>
                      <a:lnTo>
                        <a:pt x="77" y="2"/>
                      </a:lnTo>
                      <a:lnTo>
                        <a:pt x="76" y="1"/>
                      </a:lnTo>
                      <a:lnTo>
                        <a:pt x="72" y="0"/>
                      </a:lnTo>
                      <a:lnTo>
                        <a:pt x="66" y="0"/>
                      </a:lnTo>
                      <a:lnTo>
                        <a:pt x="56" y="1"/>
                      </a:lnTo>
                      <a:lnTo>
                        <a:pt x="43" y="4"/>
                      </a:lnTo>
                      <a:lnTo>
                        <a:pt x="24" y="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77" name="Freeform 49"/>
                <p:cNvSpPr>
                  <a:spLocks/>
                </p:cNvSpPr>
                <p:nvPr/>
              </p:nvSpPr>
              <p:spPr bwMode="auto">
                <a:xfrm>
                  <a:off x="6428" y="13813"/>
                  <a:ext cx="56" cy="271"/>
                </a:xfrm>
                <a:custGeom>
                  <a:avLst/>
                  <a:gdLst/>
                  <a:ahLst/>
                  <a:cxnLst>
                    <a:cxn ang="0">
                      <a:pos x="17" y="5"/>
                    </a:cxn>
                    <a:cxn ang="0">
                      <a:pos x="16" y="10"/>
                    </a:cxn>
                    <a:cxn ang="0">
                      <a:pos x="12" y="25"/>
                    </a:cxn>
                    <a:cxn ang="0">
                      <a:pos x="6" y="49"/>
                    </a:cxn>
                    <a:cxn ang="0">
                      <a:pos x="2" y="82"/>
                    </a:cxn>
                    <a:cxn ang="0">
                      <a:pos x="0" y="122"/>
                    </a:cxn>
                    <a:cxn ang="0">
                      <a:pos x="0" y="166"/>
                    </a:cxn>
                    <a:cxn ang="0">
                      <a:pos x="4" y="217"/>
                    </a:cxn>
                    <a:cxn ang="0">
                      <a:pos x="15" y="271"/>
                    </a:cxn>
                    <a:cxn ang="0">
                      <a:pos x="54" y="268"/>
                    </a:cxn>
                    <a:cxn ang="0">
                      <a:pos x="52" y="261"/>
                    </a:cxn>
                    <a:cxn ang="0">
                      <a:pos x="48" y="238"/>
                    </a:cxn>
                    <a:cxn ang="0">
                      <a:pos x="44" y="206"/>
                    </a:cxn>
                    <a:cxn ang="0">
                      <a:pos x="40" y="166"/>
                    </a:cxn>
                    <a:cxn ang="0">
                      <a:pos x="37" y="123"/>
                    </a:cxn>
                    <a:cxn ang="0">
                      <a:pos x="39" y="78"/>
                    </a:cxn>
                    <a:cxn ang="0">
                      <a:pos x="44" y="37"/>
                    </a:cxn>
                    <a:cxn ang="0">
                      <a:pos x="56" y="3"/>
                    </a:cxn>
                    <a:cxn ang="0">
                      <a:pos x="56" y="3"/>
                    </a:cxn>
                    <a:cxn ang="0">
                      <a:pos x="56" y="2"/>
                    </a:cxn>
                    <a:cxn ang="0">
                      <a:pos x="55" y="1"/>
                    </a:cxn>
                    <a:cxn ang="0">
                      <a:pos x="52" y="0"/>
                    </a:cxn>
                    <a:cxn ang="0">
                      <a:pos x="48" y="0"/>
                    </a:cxn>
                    <a:cxn ang="0">
                      <a:pos x="42" y="0"/>
                    </a:cxn>
                    <a:cxn ang="0">
                      <a:pos x="31" y="2"/>
                    </a:cxn>
                    <a:cxn ang="0">
                      <a:pos x="17" y="5"/>
                    </a:cxn>
                  </a:cxnLst>
                  <a:rect l="0" t="0" r="r" b="b"/>
                  <a:pathLst>
                    <a:path w="56" h="271">
                      <a:moveTo>
                        <a:pt x="17" y="5"/>
                      </a:moveTo>
                      <a:lnTo>
                        <a:pt x="16" y="10"/>
                      </a:lnTo>
                      <a:lnTo>
                        <a:pt x="12" y="25"/>
                      </a:lnTo>
                      <a:lnTo>
                        <a:pt x="6" y="49"/>
                      </a:lnTo>
                      <a:lnTo>
                        <a:pt x="2" y="82"/>
                      </a:lnTo>
                      <a:lnTo>
                        <a:pt x="0" y="122"/>
                      </a:lnTo>
                      <a:lnTo>
                        <a:pt x="0" y="166"/>
                      </a:lnTo>
                      <a:lnTo>
                        <a:pt x="4" y="217"/>
                      </a:lnTo>
                      <a:lnTo>
                        <a:pt x="15" y="271"/>
                      </a:lnTo>
                      <a:lnTo>
                        <a:pt x="54" y="268"/>
                      </a:lnTo>
                      <a:lnTo>
                        <a:pt x="52" y="261"/>
                      </a:lnTo>
                      <a:lnTo>
                        <a:pt x="48" y="238"/>
                      </a:lnTo>
                      <a:lnTo>
                        <a:pt x="44" y="206"/>
                      </a:lnTo>
                      <a:lnTo>
                        <a:pt x="40" y="166"/>
                      </a:lnTo>
                      <a:lnTo>
                        <a:pt x="37" y="123"/>
                      </a:lnTo>
                      <a:lnTo>
                        <a:pt x="39" y="78"/>
                      </a:lnTo>
                      <a:lnTo>
                        <a:pt x="44" y="37"/>
                      </a:lnTo>
                      <a:lnTo>
                        <a:pt x="56" y="3"/>
                      </a:lnTo>
                      <a:lnTo>
                        <a:pt x="56" y="3"/>
                      </a:lnTo>
                      <a:lnTo>
                        <a:pt x="56" y="2"/>
                      </a:lnTo>
                      <a:lnTo>
                        <a:pt x="55" y="1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42" y="0"/>
                      </a:lnTo>
                      <a:lnTo>
                        <a:pt x="31" y="2"/>
                      </a:lnTo>
                      <a:lnTo>
                        <a:pt x="17" y="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78" name="Freeform 50"/>
                <p:cNvSpPr>
                  <a:spLocks/>
                </p:cNvSpPr>
                <p:nvPr/>
              </p:nvSpPr>
              <p:spPr bwMode="auto">
                <a:xfrm>
                  <a:off x="7211" y="13549"/>
                  <a:ext cx="186" cy="732"/>
                </a:xfrm>
                <a:custGeom>
                  <a:avLst/>
                  <a:gdLst/>
                  <a:ahLst/>
                  <a:cxnLst>
                    <a:cxn ang="0">
                      <a:pos x="186" y="6"/>
                    </a:cxn>
                    <a:cxn ang="0">
                      <a:pos x="182" y="11"/>
                    </a:cxn>
                    <a:cxn ang="0">
                      <a:pos x="169" y="29"/>
                    </a:cxn>
                    <a:cxn ang="0">
                      <a:pos x="153" y="67"/>
                    </a:cxn>
                    <a:cxn ang="0">
                      <a:pos x="137" y="130"/>
                    </a:cxn>
                    <a:cxn ang="0">
                      <a:pos x="124" y="221"/>
                    </a:cxn>
                    <a:cxn ang="0">
                      <a:pos x="117" y="350"/>
                    </a:cxn>
                    <a:cxn ang="0">
                      <a:pos x="122" y="517"/>
                    </a:cxn>
                    <a:cxn ang="0">
                      <a:pos x="139" y="732"/>
                    </a:cxn>
                    <a:cxn ang="0">
                      <a:pos x="34" y="732"/>
                    </a:cxn>
                    <a:cxn ang="0">
                      <a:pos x="31" y="711"/>
                    </a:cxn>
                    <a:cxn ang="0">
                      <a:pos x="22" y="651"/>
                    </a:cxn>
                    <a:cxn ang="0">
                      <a:pos x="12" y="563"/>
                    </a:cxn>
                    <a:cxn ang="0">
                      <a:pos x="3" y="454"/>
                    </a:cxn>
                    <a:cxn ang="0">
                      <a:pos x="0" y="335"/>
                    </a:cxn>
                    <a:cxn ang="0">
                      <a:pos x="6" y="213"/>
                    </a:cxn>
                    <a:cxn ang="0">
                      <a:pos x="25" y="98"/>
                    </a:cxn>
                    <a:cxn ang="0">
                      <a:pos x="60" y="0"/>
                    </a:cxn>
                    <a:cxn ang="0">
                      <a:pos x="186" y="6"/>
                    </a:cxn>
                  </a:cxnLst>
                  <a:rect l="0" t="0" r="r" b="b"/>
                  <a:pathLst>
                    <a:path w="186" h="732">
                      <a:moveTo>
                        <a:pt x="186" y="6"/>
                      </a:moveTo>
                      <a:lnTo>
                        <a:pt x="182" y="11"/>
                      </a:lnTo>
                      <a:lnTo>
                        <a:pt x="169" y="29"/>
                      </a:lnTo>
                      <a:lnTo>
                        <a:pt x="153" y="67"/>
                      </a:lnTo>
                      <a:lnTo>
                        <a:pt x="137" y="130"/>
                      </a:lnTo>
                      <a:lnTo>
                        <a:pt x="124" y="221"/>
                      </a:lnTo>
                      <a:lnTo>
                        <a:pt x="117" y="350"/>
                      </a:lnTo>
                      <a:lnTo>
                        <a:pt x="122" y="517"/>
                      </a:lnTo>
                      <a:lnTo>
                        <a:pt x="139" y="732"/>
                      </a:lnTo>
                      <a:lnTo>
                        <a:pt x="34" y="732"/>
                      </a:lnTo>
                      <a:lnTo>
                        <a:pt x="31" y="711"/>
                      </a:lnTo>
                      <a:lnTo>
                        <a:pt x="22" y="651"/>
                      </a:lnTo>
                      <a:lnTo>
                        <a:pt x="12" y="563"/>
                      </a:lnTo>
                      <a:lnTo>
                        <a:pt x="3" y="454"/>
                      </a:lnTo>
                      <a:lnTo>
                        <a:pt x="0" y="335"/>
                      </a:lnTo>
                      <a:lnTo>
                        <a:pt x="6" y="213"/>
                      </a:lnTo>
                      <a:lnTo>
                        <a:pt x="25" y="98"/>
                      </a:lnTo>
                      <a:lnTo>
                        <a:pt x="60" y="0"/>
                      </a:lnTo>
                      <a:lnTo>
                        <a:pt x="186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79" name="Freeform 51"/>
                <p:cNvSpPr>
                  <a:spLocks/>
                </p:cNvSpPr>
                <p:nvPr/>
              </p:nvSpPr>
              <p:spPr bwMode="auto">
                <a:xfrm>
                  <a:off x="7219" y="13600"/>
                  <a:ext cx="158" cy="625"/>
                </a:xfrm>
                <a:custGeom>
                  <a:avLst/>
                  <a:gdLst/>
                  <a:ahLst/>
                  <a:cxnLst>
                    <a:cxn ang="0">
                      <a:pos x="158" y="4"/>
                    </a:cxn>
                    <a:cxn ang="0">
                      <a:pos x="153" y="9"/>
                    </a:cxn>
                    <a:cxn ang="0">
                      <a:pos x="144" y="25"/>
                    </a:cxn>
                    <a:cxn ang="0">
                      <a:pos x="130" y="57"/>
                    </a:cxn>
                    <a:cxn ang="0">
                      <a:pos x="116" y="110"/>
                    </a:cxn>
                    <a:cxn ang="0">
                      <a:pos x="105" y="189"/>
                    </a:cxn>
                    <a:cxn ang="0">
                      <a:pos x="100" y="298"/>
                    </a:cxn>
                    <a:cxn ang="0">
                      <a:pos x="103" y="441"/>
                    </a:cxn>
                    <a:cxn ang="0">
                      <a:pos x="118" y="625"/>
                    </a:cxn>
                    <a:cxn ang="0">
                      <a:pos x="29" y="625"/>
                    </a:cxn>
                    <a:cxn ang="0">
                      <a:pos x="25" y="607"/>
                    </a:cxn>
                    <a:cxn ang="0">
                      <a:pos x="18" y="556"/>
                    </a:cxn>
                    <a:cxn ang="0">
                      <a:pos x="9" y="480"/>
                    </a:cxn>
                    <a:cxn ang="0">
                      <a:pos x="2" y="387"/>
                    </a:cxn>
                    <a:cxn ang="0">
                      <a:pos x="0" y="286"/>
                    </a:cxn>
                    <a:cxn ang="0">
                      <a:pos x="5" y="182"/>
                    </a:cxn>
                    <a:cxn ang="0">
                      <a:pos x="21" y="84"/>
                    </a:cxn>
                    <a:cxn ang="0">
                      <a:pos x="51" y="0"/>
                    </a:cxn>
                    <a:cxn ang="0">
                      <a:pos x="158" y="4"/>
                    </a:cxn>
                  </a:cxnLst>
                  <a:rect l="0" t="0" r="r" b="b"/>
                  <a:pathLst>
                    <a:path w="158" h="625">
                      <a:moveTo>
                        <a:pt x="158" y="4"/>
                      </a:moveTo>
                      <a:lnTo>
                        <a:pt x="153" y="9"/>
                      </a:lnTo>
                      <a:lnTo>
                        <a:pt x="144" y="25"/>
                      </a:lnTo>
                      <a:lnTo>
                        <a:pt x="130" y="57"/>
                      </a:lnTo>
                      <a:lnTo>
                        <a:pt x="116" y="110"/>
                      </a:lnTo>
                      <a:lnTo>
                        <a:pt x="105" y="189"/>
                      </a:lnTo>
                      <a:lnTo>
                        <a:pt x="100" y="298"/>
                      </a:lnTo>
                      <a:lnTo>
                        <a:pt x="103" y="441"/>
                      </a:lnTo>
                      <a:lnTo>
                        <a:pt x="118" y="625"/>
                      </a:lnTo>
                      <a:lnTo>
                        <a:pt x="29" y="625"/>
                      </a:lnTo>
                      <a:lnTo>
                        <a:pt x="25" y="607"/>
                      </a:lnTo>
                      <a:lnTo>
                        <a:pt x="18" y="556"/>
                      </a:lnTo>
                      <a:lnTo>
                        <a:pt x="9" y="480"/>
                      </a:lnTo>
                      <a:lnTo>
                        <a:pt x="2" y="387"/>
                      </a:lnTo>
                      <a:lnTo>
                        <a:pt x="0" y="286"/>
                      </a:lnTo>
                      <a:lnTo>
                        <a:pt x="5" y="182"/>
                      </a:lnTo>
                      <a:lnTo>
                        <a:pt x="21" y="84"/>
                      </a:lnTo>
                      <a:lnTo>
                        <a:pt x="51" y="0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80" name="Freeform 52"/>
                <p:cNvSpPr>
                  <a:spLocks/>
                </p:cNvSpPr>
                <p:nvPr/>
              </p:nvSpPr>
              <p:spPr bwMode="auto">
                <a:xfrm>
                  <a:off x="7225" y="13651"/>
                  <a:ext cx="131" cy="517"/>
                </a:xfrm>
                <a:custGeom>
                  <a:avLst/>
                  <a:gdLst/>
                  <a:ahLst/>
                  <a:cxnLst>
                    <a:cxn ang="0">
                      <a:pos x="131" y="4"/>
                    </a:cxn>
                    <a:cxn ang="0">
                      <a:pos x="128" y="7"/>
                    </a:cxn>
                    <a:cxn ang="0">
                      <a:pos x="119" y="21"/>
                    </a:cxn>
                    <a:cxn ang="0">
                      <a:pos x="109" y="47"/>
                    </a:cxn>
                    <a:cxn ang="0">
                      <a:pos x="97" y="91"/>
                    </a:cxn>
                    <a:cxn ang="0">
                      <a:pos x="88" y="156"/>
                    </a:cxn>
                    <a:cxn ang="0">
                      <a:pos x="84" y="247"/>
                    </a:cxn>
                    <a:cxn ang="0">
                      <a:pos x="86" y="366"/>
                    </a:cxn>
                    <a:cxn ang="0">
                      <a:pos x="99" y="517"/>
                    </a:cxn>
                    <a:cxn ang="0">
                      <a:pos x="25" y="517"/>
                    </a:cxn>
                    <a:cxn ang="0">
                      <a:pos x="23" y="502"/>
                    </a:cxn>
                    <a:cxn ang="0">
                      <a:pos x="16" y="460"/>
                    </a:cxn>
                    <a:cxn ang="0">
                      <a:pos x="9" y="397"/>
                    </a:cxn>
                    <a:cxn ang="0">
                      <a:pos x="2" y="320"/>
                    </a:cxn>
                    <a:cxn ang="0">
                      <a:pos x="0" y="236"/>
                    </a:cxn>
                    <a:cxn ang="0">
                      <a:pos x="4" y="151"/>
                    </a:cxn>
                    <a:cxn ang="0">
                      <a:pos x="18" y="70"/>
                    </a:cxn>
                    <a:cxn ang="0">
                      <a:pos x="43" y="0"/>
                    </a:cxn>
                    <a:cxn ang="0">
                      <a:pos x="131" y="4"/>
                    </a:cxn>
                  </a:cxnLst>
                  <a:rect l="0" t="0" r="r" b="b"/>
                  <a:pathLst>
                    <a:path w="131" h="517">
                      <a:moveTo>
                        <a:pt x="131" y="4"/>
                      </a:moveTo>
                      <a:lnTo>
                        <a:pt x="128" y="7"/>
                      </a:lnTo>
                      <a:lnTo>
                        <a:pt x="119" y="21"/>
                      </a:lnTo>
                      <a:lnTo>
                        <a:pt x="109" y="47"/>
                      </a:lnTo>
                      <a:lnTo>
                        <a:pt x="97" y="91"/>
                      </a:lnTo>
                      <a:lnTo>
                        <a:pt x="88" y="156"/>
                      </a:lnTo>
                      <a:lnTo>
                        <a:pt x="84" y="247"/>
                      </a:lnTo>
                      <a:lnTo>
                        <a:pt x="86" y="366"/>
                      </a:lnTo>
                      <a:lnTo>
                        <a:pt x="99" y="517"/>
                      </a:lnTo>
                      <a:lnTo>
                        <a:pt x="25" y="517"/>
                      </a:lnTo>
                      <a:lnTo>
                        <a:pt x="23" y="502"/>
                      </a:lnTo>
                      <a:lnTo>
                        <a:pt x="16" y="460"/>
                      </a:lnTo>
                      <a:lnTo>
                        <a:pt x="9" y="397"/>
                      </a:lnTo>
                      <a:lnTo>
                        <a:pt x="2" y="320"/>
                      </a:lnTo>
                      <a:lnTo>
                        <a:pt x="0" y="236"/>
                      </a:lnTo>
                      <a:lnTo>
                        <a:pt x="4" y="151"/>
                      </a:lnTo>
                      <a:lnTo>
                        <a:pt x="18" y="70"/>
                      </a:lnTo>
                      <a:lnTo>
                        <a:pt x="43" y="0"/>
                      </a:lnTo>
                      <a:lnTo>
                        <a:pt x="131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81" name="Freeform 53"/>
                <p:cNvSpPr>
                  <a:spLocks/>
                </p:cNvSpPr>
                <p:nvPr/>
              </p:nvSpPr>
              <p:spPr bwMode="auto">
                <a:xfrm>
                  <a:off x="7233" y="13701"/>
                  <a:ext cx="104" cy="411"/>
                </a:xfrm>
                <a:custGeom>
                  <a:avLst/>
                  <a:gdLst/>
                  <a:ahLst/>
                  <a:cxnLst>
                    <a:cxn ang="0">
                      <a:pos x="104" y="4"/>
                    </a:cxn>
                    <a:cxn ang="0">
                      <a:pos x="101" y="7"/>
                    </a:cxn>
                    <a:cxn ang="0">
                      <a:pos x="94" y="17"/>
                    </a:cxn>
                    <a:cxn ang="0">
                      <a:pos x="86" y="38"/>
                    </a:cxn>
                    <a:cxn ang="0">
                      <a:pos x="76" y="73"/>
                    </a:cxn>
                    <a:cxn ang="0">
                      <a:pos x="69" y="125"/>
                    </a:cxn>
                    <a:cxn ang="0">
                      <a:pos x="65" y="196"/>
                    </a:cxn>
                    <a:cxn ang="0">
                      <a:pos x="67" y="291"/>
                    </a:cxn>
                    <a:cxn ang="0">
                      <a:pos x="77" y="411"/>
                    </a:cxn>
                    <a:cxn ang="0">
                      <a:pos x="19" y="411"/>
                    </a:cxn>
                    <a:cxn ang="0">
                      <a:pos x="17" y="399"/>
                    </a:cxn>
                    <a:cxn ang="0">
                      <a:pos x="11" y="365"/>
                    </a:cxn>
                    <a:cxn ang="0">
                      <a:pos x="6" y="316"/>
                    </a:cxn>
                    <a:cxn ang="0">
                      <a:pos x="2" y="255"/>
                    </a:cxn>
                    <a:cxn ang="0">
                      <a:pos x="0" y="188"/>
                    </a:cxn>
                    <a:cxn ang="0">
                      <a:pos x="4" y="120"/>
                    </a:cxn>
                    <a:cxn ang="0">
                      <a:pos x="15" y="55"/>
                    </a:cxn>
                    <a:cxn ang="0">
                      <a:pos x="34" y="0"/>
                    </a:cxn>
                    <a:cxn ang="0">
                      <a:pos x="104" y="4"/>
                    </a:cxn>
                  </a:cxnLst>
                  <a:rect l="0" t="0" r="r" b="b"/>
                  <a:pathLst>
                    <a:path w="104" h="411">
                      <a:moveTo>
                        <a:pt x="104" y="4"/>
                      </a:moveTo>
                      <a:lnTo>
                        <a:pt x="101" y="7"/>
                      </a:lnTo>
                      <a:lnTo>
                        <a:pt x="94" y="17"/>
                      </a:lnTo>
                      <a:lnTo>
                        <a:pt x="86" y="38"/>
                      </a:lnTo>
                      <a:lnTo>
                        <a:pt x="76" y="73"/>
                      </a:lnTo>
                      <a:lnTo>
                        <a:pt x="69" y="125"/>
                      </a:lnTo>
                      <a:lnTo>
                        <a:pt x="65" y="196"/>
                      </a:lnTo>
                      <a:lnTo>
                        <a:pt x="67" y="291"/>
                      </a:lnTo>
                      <a:lnTo>
                        <a:pt x="77" y="411"/>
                      </a:lnTo>
                      <a:lnTo>
                        <a:pt x="19" y="411"/>
                      </a:lnTo>
                      <a:lnTo>
                        <a:pt x="17" y="399"/>
                      </a:lnTo>
                      <a:lnTo>
                        <a:pt x="11" y="365"/>
                      </a:lnTo>
                      <a:lnTo>
                        <a:pt x="6" y="316"/>
                      </a:lnTo>
                      <a:lnTo>
                        <a:pt x="2" y="255"/>
                      </a:lnTo>
                      <a:lnTo>
                        <a:pt x="0" y="188"/>
                      </a:lnTo>
                      <a:lnTo>
                        <a:pt x="4" y="120"/>
                      </a:lnTo>
                      <a:lnTo>
                        <a:pt x="15" y="55"/>
                      </a:lnTo>
                      <a:lnTo>
                        <a:pt x="34" y="0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82" name="Freeform 54"/>
                <p:cNvSpPr>
                  <a:spLocks/>
                </p:cNvSpPr>
                <p:nvPr/>
              </p:nvSpPr>
              <p:spPr bwMode="auto">
                <a:xfrm>
                  <a:off x="7240" y="13752"/>
                  <a:ext cx="76" cy="302"/>
                </a:xfrm>
                <a:custGeom>
                  <a:avLst/>
                  <a:gdLst/>
                  <a:ahLst/>
                  <a:cxnLst>
                    <a:cxn ang="0">
                      <a:pos x="76" y="2"/>
                    </a:cxn>
                    <a:cxn ang="0">
                      <a:pos x="74" y="4"/>
                    </a:cxn>
                    <a:cxn ang="0">
                      <a:pos x="70" y="12"/>
                    </a:cxn>
                    <a:cxn ang="0">
                      <a:pos x="62" y="28"/>
                    </a:cxn>
                    <a:cxn ang="0">
                      <a:pos x="56" y="53"/>
                    </a:cxn>
                    <a:cxn ang="0">
                      <a:pos x="51" y="92"/>
                    </a:cxn>
                    <a:cxn ang="0">
                      <a:pos x="49" y="145"/>
                    </a:cxn>
                    <a:cxn ang="0">
                      <a:pos x="50" y="214"/>
                    </a:cxn>
                    <a:cxn ang="0">
                      <a:pos x="57" y="302"/>
                    </a:cxn>
                    <a:cxn ang="0">
                      <a:pos x="14" y="302"/>
                    </a:cxn>
                    <a:cxn ang="0">
                      <a:pos x="13" y="294"/>
                    </a:cxn>
                    <a:cxn ang="0">
                      <a:pos x="9" y="269"/>
                    </a:cxn>
                    <a:cxn ang="0">
                      <a:pos x="4" y="232"/>
                    </a:cxn>
                    <a:cxn ang="0">
                      <a:pos x="1" y="188"/>
                    </a:cxn>
                    <a:cxn ang="0">
                      <a:pos x="0" y="138"/>
                    </a:cxn>
                    <a:cxn ang="0">
                      <a:pos x="2" y="89"/>
                    </a:cxn>
                    <a:cxn ang="0">
                      <a:pos x="10" y="41"/>
                    </a:cxn>
                    <a:cxn ang="0">
                      <a:pos x="25" y="0"/>
                    </a:cxn>
                    <a:cxn ang="0">
                      <a:pos x="76" y="2"/>
                    </a:cxn>
                  </a:cxnLst>
                  <a:rect l="0" t="0" r="r" b="b"/>
                  <a:pathLst>
                    <a:path w="76" h="302">
                      <a:moveTo>
                        <a:pt x="76" y="2"/>
                      </a:moveTo>
                      <a:lnTo>
                        <a:pt x="74" y="4"/>
                      </a:lnTo>
                      <a:lnTo>
                        <a:pt x="70" y="12"/>
                      </a:lnTo>
                      <a:lnTo>
                        <a:pt x="62" y="28"/>
                      </a:lnTo>
                      <a:lnTo>
                        <a:pt x="56" y="53"/>
                      </a:lnTo>
                      <a:lnTo>
                        <a:pt x="51" y="92"/>
                      </a:lnTo>
                      <a:lnTo>
                        <a:pt x="49" y="145"/>
                      </a:lnTo>
                      <a:lnTo>
                        <a:pt x="50" y="214"/>
                      </a:lnTo>
                      <a:lnTo>
                        <a:pt x="57" y="302"/>
                      </a:lnTo>
                      <a:lnTo>
                        <a:pt x="14" y="302"/>
                      </a:lnTo>
                      <a:lnTo>
                        <a:pt x="13" y="294"/>
                      </a:lnTo>
                      <a:lnTo>
                        <a:pt x="9" y="269"/>
                      </a:lnTo>
                      <a:lnTo>
                        <a:pt x="4" y="232"/>
                      </a:lnTo>
                      <a:lnTo>
                        <a:pt x="1" y="188"/>
                      </a:lnTo>
                      <a:lnTo>
                        <a:pt x="0" y="138"/>
                      </a:lnTo>
                      <a:lnTo>
                        <a:pt x="2" y="89"/>
                      </a:lnTo>
                      <a:lnTo>
                        <a:pt x="10" y="41"/>
                      </a:lnTo>
                      <a:lnTo>
                        <a:pt x="25" y="0"/>
                      </a:lnTo>
                      <a:lnTo>
                        <a:pt x="76" y="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83" name="Rectangle 55"/>
                <p:cNvSpPr>
                  <a:spLocks noChangeArrowheads="1"/>
                </p:cNvSpPr>
                <p:nvPr/>
              </p:nvSpPr>
              <p:spPr bwMode="auto">
                <a:xfrm>
                  <a:off x="6241" y="13678"/>
                  <a:ext cx="23" cy="95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84" name="Freeform 56"/>
                <p:cNvSpPr>
                  <a:spLocks/>
                </p:cNvSpPr>
                <p:nvPr/>
              </p:nvSpPr>
              <p:spPr bwMode="auto">
                <a:xfrm>
                  <a:off x="6579" y="13664"/>
                  <a:ext cx="375" cy="440"/>
                </a:xfrm>
                <a:custGeom>
                  <a:avLst/>
                  <a:gdLst/>
                  <a:ahLst/>
                  <a:cxnLst>
                    <a:cxn ang="0">
                      <a:pos x="35" y="41"/>
                    </a:cxn>
                    <a:cxn ang="0">
                      <a:pos x="32" y="49"/>
                    </a:cxn>
                    <a:cxn ang="0">
                      <a:pos x="25" y="74"/>
                    </a:cxn>
                    <a:cxn ang="0">
                      <a:pos x="17" y="112"/>
                    </a:cxn>
                    <a:cxn ang="0">
                      <a:pos x="8" y="163"/>
                    </a:cxn>
                    <a:cxn ang="0">
                      <a:pos x="2" y="223"/>
                    </a:cxn>
                    <a:cxn ang="0">
                      <a:pos x="0" y="290"/>
                    </a:cxn>
                    <a:cxn ang="0">
                      <a:pos x="7" y="363"/>
                    </a:cxn>
                    <a:cxn ang="0">
                      <a:pos x="23" y="440"/>
                    </a:cxn>
                    <a:cxn ang="0">
                      <a:pos x="23" y="437"/>
                    </a:cxn>
                    <a:cxn ang="0">
                      <a:pos x="23" y="427"/>
                    </a:cxn>
                    <a:cxn ang="0">
                      <a:pos x="23" y="411"/>
                    </a:cxn>
                    <a:cxn ang="0">
                      <a:pos x="23" y="391"/>
                    </a:cxn>
                    <a:cxn ang="0">
                      <a:pos x="25" y="367"/>
                    </a:cxn>
                    <a:cxn ang="0">
                      <a:pos x="28" y="341"/>
                    </a:cxn>
                    <a:cxn ang="0">
                      <a:pos x="33" y="312"/>
                    </a:cxn>
                    <a:cxn ang="0">
                      <a:pos x="39" y="281"/>
                    </a:cxn>
                    <a:cxn ang="0">
                      <a:pos x="49" y="251"/>
                    </a:cxn>
                    <a:cxn ang="0">
                      <a:pos x="61" y="222"/>
                    </a:cxn>
                    <a:cxn ang="0">
                      <a:pos x="75" y="194"/>
                    </a:cxn>
                    <a:cxn ang="0">
                      <a:pos x="93" y="168"/>
                    </a:cxn>
                    <a:cxn ang="0">
                      <a:pos x="116" y="145"/>
                    </a:cxn>
                    <a:cxn ang="0">
                      <a:pos x="141" y="127"/>
                    </a:cxn>
                    <a:cxn ang="0">
                      <a:pos x="173" y="114"/>
                    </a:cxn>
                    <a:cxn ang="0">
                      <a:pos x="208" y="106"/>
                    </a:cxn>
                    <a:cxn ang="0">
                      <a:pos x="210" y="104"/>
                    </a:cxn>
                    <a:cxn ang="0">
                      <a:pos x="217" y="100"/>
                    </a:cxn>
                    <a:cxn ang="0">
                      <a:pos x="227" y="92"/>
                    </a:cxn>
                    <a:cxn ang="0">
                      <a:pos x="245" y="82"/>
                    </a:cxn>
                    <a:cxn ang="0">
                      <a:pos x="267" y="69"/>
                    </a:cxn>
                    <a:cxn ang="0">
                      <a:pos x="296" y="54"/>
                    </a:cxn>
                    <a:cxn ang="0">
                      <a:pos x="332" y="36"/>
                    </a:cxn>
                    <a:cxn ang="0">
                      <a:pos x="375" y="17"/>
                    </a:cxn>
                    <a:cxn ang="0">
                      <a:pos x="373" y="16"/>
                    </a:cxn>
                    <a:cxn ang="0">
                      <a:pos x="366" y="15"/>
                    </a:cxn>
                    <a:cxn ang="0">
                      <a:pos x="357" y="13"/>
                    </a:cxn>
                    <a:cxn ang="0">
                      <a:pos x="343" y="10"/>
                    </a:cxn>
                    <a:cxn ang="0">
                      <a:pos x="326" y="7"/>
                    </a:cxn>
                    <a:cxn ang="0">
                      <a:pos x="307" y="5"/>
                    </a:cxn>
                    <a:cxn ang="0">
                      <a:pos x="285" y="3"/>
                    </a:cxn>
                    <a:cxn ang="0">
                      <a:pos x="261" y="1"/>
                    </a:cxn>
                    <a:cxn ang="0">
                      <a:pos x="235" y="0"/>
                    </a:cxn>
                    <a:cxn ang="0">
                      <a:pos x="208" y="1"/>
                    </a:cxn>
                    <a:cxn ang="0">
                      <a:pos x="180" y="2"/>
                    </a:cxn>
                    <a:cxn ang="0">
                      <a:pos x="151" y="5"/>
                    </a:cxn>
                    <a:cxn ang="0">
                      <a:pos x="122" y="10"/>
                    </a:cxn>
                    <a:cxn ang="0">
                      <a:pos x="92" y="18"/>
                    </a:cxn>
                    <a:cxn ang="0">
                      <a:pos x="63" y="28"/>
                    </a:cxn>
                    <a:cxn ang="0">
                      <a:pos x="35" y="41"/>
                    </a:cxn>
                  </a:cxnLst>
                  <a:rect l="0" t="0" r="r" b="b"/>
                  <a:pathLst>
                    <a:path w="375" h="440">
                      <a:moveTo>
                        <a:pt x="35" y="41"/>
                      </a:moveTo>
                      <a:lnTo>
                        <a:pt x="32" y="49"/>
                      </a:lnTo>
                      <a:lnTo>
                        <a:pt x="25" y="74"/>
                      </a:lnTo>
                      <a:lnTo>
                        <a:pt x="17" y="112"/>
                      </a:lnTo>
                      <a:lnTo>
                        <a:pt x="8" y="163"/>
                      </a:lnTo>
                      <a:lnTo>
                        <a:pt x="2" y="223"/>
                      </a:lnTo>
                      <a:lnTo>
                        <a:pt x="0" y="290"/>
                      </a:lnTo>
                      <a:lnTo>
                        <a:pt x="7" y="363"/>
                      </a:lnTo>
                      <a:lnTo>
                        <a:pt x="23" y="440"/>
                      </a:lnTo>
                      <a:lnTo>
                        <a:pt x="23" y="437"/>
                      </a:lnTo>
                      <a:lnTo>
                        <a:pt x="23" y="427"/>
                      </a:lnTo>
                      <a:lnTo>
                        <a:pt x="23" y="411"/>
                      </a:lnTo>
                      <a:lnTo>
                        <a:pt x="23" y="391"/>
                      </a:lnTo>
                      <a:lnTo>
                        <a:pt x="25" y="367"/>
                      </a:lnTo>
                      <a:lnTo>
                        <a:pt x="28" y="341"/>
                      </a:lnTo>
                      <a:lnTo>
                        <a:pt x="33" y="312"/>
                      </a:lnTo>
                      <a:lnTo>
                        <a:pt x="39" y="281"/>
                      </a:lnTo>
                      <a:lnTo>
                        <a:pt x="49" y="251"/>
                      </a:lnTo>
                      <a:lnTo>
                        <a:pt x="61" y="222"/>
                      </a:lnTo>
                      <a:lnTo>
                        <a:pt x="75" y="194"/>
                      </a:lnTo>
                      <a:lnTo>
                        <a:pt x="93" y="168"/>
                      </a:lnTo>
                      <a:lnTo>
                        <a:pt x="116" y="145"/>
                      </a:lnTo>
                      <a:lnTo>
                        <a:pt x="141" y="127"/>
                      </a:lnTo>
                      <a:lnTo>
                        <a:pt x="173" y="114"/>
                      </a:lnTo>
                      <a:lnTo>
                        <a:pt x="208" y="106"/>
                      </a:lnTo>
                      <a:lnTo>
                        <a:pt x="210" y="104"/>
                      </a:lnTo>
                      <a:lnTo>
                        <a:pt x="217" y="100"/>
                      </a:lnTo>
                      <a:lnTo>
                        <a:pt x="227" y="92"/>
                      </a:lnTo>
                      <a:lnTo>
                        <a:pt x="245" y="82"/>
                      </a:lnTo>
                      <a:lnTo>
                        <a:pt x="267" y="69"/>
                      </a:lnTo>
                      <a:lnTo>
                        <a:pt x="296" y="54"/>
                      </a:lnTo>
                      <a:lnTo>
                        <a:pt x="332" y="36"/>
                      </a:lnTo>
                      <a:lnTo>
                        <a:pt x="375" y="17"/>
                      </a:lnTo>
                      <a:lnTo>
                        <a:pt x="373" y="16"/>
                      </a:lnTo>
                      <a:lnTo>
                        <a:pt x="366" y="15"/>
                      </a:lnTo>
                      <a:lnTo>
                        <a:pt x="357" y="13"/>
                      </a:lnTo>
                      <a:lnTo>
                        <a:pt x="343" y="10"/>
                      </a:lnTo>
                      <a:lnTo>
                        <a:pt x="326" y="7"/>
                      </a:lnTo>
                      <a:lnTo>
                        <a:pt x="307" y="5"/>
                      </a:lnTo>
                      <a:lnTo>
                        <a:pt x="285" y="3"/>
                      </a:lnTo>
                      <a:lnTo>
                        <a:pt x="261" y="1"/>
                      </a:lnTo>
                      <a:lnTo>
                        <a:pt x="235" y="0"/>
                      </a:lnTo>
                      <a:lnTo>
                        <a:pt x="208" y="1"/>
                      </a:lnTo>
                      <a:lnTo>
                        <a:pt x="180" y="2"/>
                      </a:lnTo>
                      <a:lnTo>
                        <a:pt x="151" y="5"/>
                      </a:lnTo>
                      <a:lnTo>
                        <a:pt x="122" y="10"/>
                      </a:lnTo>
                      <a:lnTo>
                        <a:pt x="92" y="18"/>
                      </a:lnTo>
                      <a:lnTo>
                        <a:pt x="63" y="28"/>
                      </a:lnTo>
                      <a:lnTo>
                        <a:pt x="35" y="4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85" name="Freeform 57"/>
                <p:cNvSpPr>
                  <a:spLocks/>
                </p:cNvSpPr>
                <p:nvPr/>
              </p:nvSpPr>
              <p:spPr bwMode="auto">
                <a:xfrm>
                  <a:off x="6061" y="13991"/>
                  <a:ext cx="305" cy="83"/>
                </a:xfrm>
                <a:custGeom>
                  <a:avLst/>
                  <a:gdLst/>
                  <a:ahLst/>
                  <a:cxnLst>
                    <a:cxn ang="0">
                      <a:pos x="0" y="53"/>
                    </a:cxn>
                    <a:cxn ang="0">
                      <a:pos x="0" y="52"/>
                    </a:cxn>
                    <a:cxn ang="0">
                      <a:pos x="2" y="48"/>
                    </a:cxn>
                    <a:cxn ang="0">
                      <a:pos x="5" y="44"/>
                    </a:cxn>
                    <a:cxn ang="0">
                      <a:pos x="11" y="37"/>
                    </a:cxn>
                    <a:cxn ang="0">
                      <a:pos x="18" y="31"/>
                    </a:cxn>
                    <a:cxn ang="0">
                      <a:pos x="27" y="25"/>
                    </a:cxn>
                    <a:cxn ang="0">
                      <a:pos x="39" y="18"/>
                    </a:cxn>
                    <a:cxn ang="0">
                      <a:pos x="54" y="12"/>
                    </a:cxn>
                    <a:cxn ang="0">
                      <a:pos x="72" y="6"/>
                    </a:cxn>
                    <a:cxn ang="0">
                      <a:pos x="92" y="2"/>
                    </a:cxn>
                    <a:cxn ang="0">
                      <a:pos x="118" y="0"/>
                    </a:cxn>
                    <a:cxn ang="0">
                      <a:pos x="146" y="0"/>
                    </a:cxn>
                    <a:cxn ang="0">
                      <a:pos x="180" y="2"/>
                    </a:cxn>
                    <a:cxn ang="0">
                      <a:pos x="216" y="7"/>
                    </a:cxn>
                    <a:cxn ang="0">
                      <a:pos x="258" y="16"/>
                    </a:cxn>
                    <a:cxn ang="0">
                      <a:pos x="305" y="29"/>
                    </a:cxn>
                    <a:cxn ang="0">
                      <a:pos x="299" y="47"/>
                    </a:cxn>
                    <a:cxn ang="0">
                      <a:pos x="297" y="46"/>
                    </a:cxn>
                    <a:cxn ang="0">
                      <a:pos x="289" y="44"/>
                    </a:cxn>
                    <a:cxn ang="0">
                      <a:pos x="277" y="41"/>
                    </a:cxn>
                    <a:cxn ang="0">
                      <a:pos x="262" y="36"/>
                    </a:cxn>
                    <a:cxn ang="0">
                      <a:pos x="244" y="32"/>
                    </a:cxn>
                    <a:cxn ang="0">
                      <a:pos x="224" y="28"/>
                    </a:cxn>
                    <a:cxn ang="0">
                      <a:pos x="201" y="25"/>
                    </a:cxn>
                    <a:cxn ang="0">
                      <a:pos x="176" y="22"/>
                    </a:cxn>
                    <a:cxn ang="0">
                      <a:pos x="152" y="21"/>
                    </a:cxn>
                    <a:cxn ang="0">
                      <a:pos x="126" y="21"/>
                    </a:cxn>
                    <a:cxn ang="0">
                      <a:pos x="101" y="23"/>
                    </a:cxn>
                    <a:cxn ang="0">
                      <a:pos x="77" y="29"/>
                    </a:cxn>
                    <a:cxn ang="0">
                      <a:pos x="55" y="37"/>
                    </a:cxn>
                    <a:cxn ang="0">
                      <a:pos x="33" y="48"/>
                    </a:cxn>
                    <a:cxn ang="0">
                      <a:pos x="15" y="63"/>
                    </a:cxn>
                    <a:cxn ang="0">
                      <a:pos x="0" y="83"/>
                    </a:cxn>
                    <a:cxn ang="0">
                      <a:pos x="0" y="53"/>
                    </a:cxn>
                  </a:cxnLst>
                  <a:rect l="0" t="0" r="r" b="b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8"/>
                      </a:lnTo>
                      <a:lnTo>
                        <a:pt x="5" y="44"/>
                      </a:lnTo>
                      <a:lnTo>
                        <a:pt x="11" y="37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8"/>
                      </a:lnTo>
                      <a:lnTo>
                        <a:pt x="54" y="12"/>
                      </a:lnTo>
                      <a:lnTo>
                        <a:pt x="72" y="6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7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6"/>
                      </a:lnTo>
                      <a:lnTo>
                        <a:pt x="289" y="44"/>
                      </a:lnTo>
                      <a:lnTo>
                        <a:pt x="277" y="41"/>
                      </a:lnTo>
                      <a:lnTo>
                        <a:pt x="262" y="36"/>
                      </a:lnTo>
                      <a:lnTo>
                        <a:pt x="244" y="32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1"/>
                      </a:lnTo>
                      <a:lnTo>
                        <a:pt x="101" y="23"/>
                      </a:lnTo>
                      <a:lnTo>
                        <a:pt x="77" y="29"/>
                      </a:lnTo>
                      <a:lnTo>
                        <a:pt x="55" y="37"/>
                      </a:lnTo>
                      <a:lnTo>
                        <a:pt x="33" y="48"/>
                      </a:lnTo>
                      <a:lnTo>
                        <a:pt x="15" y="63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86" name="Freeform 58"/>
                <p:cNvSpPr>
                  <a:spLocks/>
                </p:cNvSpPr>
                <p:nvPr/>
              </p:nvSpPr>
              <p:spPr bwMode="auto">
                <a:xfrm>
                  <a:off x="6061" y="13793"/>
                  <a:ext cx="305" cy="83"/>
                </a:xfrm>
                <a:custGeom>
                  <a:avLst/>
                  <a:gdLst/>
                  <a:ahLst/>
                  <a:cxnLst>
                    <a:cxn ang="0">
                      <a:pos x="0" y="53"/>
                    </a:cxn>
                    <a:cxn ang="0">
                      <a:pos x="0" y="52"/>
                    </a:cxn>
                    <a:cxn ang="0">
                      <a:pos x="2" y="49"/>
                    </a:cxn>
                    <a:cxn ang="0">
                      <a:pos x="5" y="44"/>
                    </a:cxn>
                    <a:cxn ang="0">
                      <a:pos x="11" y="38"/>
                    </a:cxn>
                    <a:cxn ang="0">
                      <a:pos x="18" y="31"/>
                    </a:cxn>
                    <a:cxn ang="0">
                      <a:pos x="27" y="25"/>
                    </a:cxn>
                    <a:cxn ang="0">
                      <a:pos x="39" y="17"/>
                    </a:cxn>
                    <a:cxn ang="0">
                      <a:pos x="54" y="12"/>
                    </a:cxn>
                    <a:cxn ang="0">
                      <a:pos x="72" y="7"/>
                    </a:cxn>
                    <a:cxn ang="0">
                      <a:pos x="92" y="2"/>
                    </a:cxn>
                    <a:cxn ang="0">
                      <a:pos x="118" y="0"/>
                    </a:cxn>
                    <a:cxn ang="0">
                      <a:pos x="146" y="0"/>
                    </a:cxn>
                    <a:cxn ang="0">
                      <a:pos x="180" y="2"/>
                    </a:cxn>
                    <a:cxn ang="0">
                      <a:pos x="216" y="8"/>
                    </a:cxn>
                    <a:cxn ang="0">
                      <a:pos x="258" y="16"/>
                    </a:cxn>
                    <a:cxn ang="0">
                      <a:pos x="305" y="29"/>
                    </a:cxn>
                    <a:cxn ang="0">
                      <a:pos x="299" y="47"/>
                    </a:cxn>
                    <a:cxn ang="0">
                      <a:pos x="297" y="45"/>
                    </a:cxn>
                    <a:cxn ang="0">
                      <a:pos x="289" y="43"/>
                    </a:cxn>
                    <a:cxn ang="0">
                      <a:pos x="277" y="40"/>
                    </a:cxn>
                    <a:cxn ang="0">
                      <a:pos x="262" y="36"/>
                    </a:cxn>
                    <a:cxn ang="0">
                      <a:pos x="244" y="33"/>
                    </a:cxn>
                    <a:cxn ang="0">
                      <a:pos x="224" y="28"/>
                    </a:cxn>
                    <a:cxn ang="0">
                      <a:pos x="201" y="25"/>
                    </a:cxn>
                    <a:cxn ang="0">
                      <a:pos x="176" y="22"/>
                    </a:cxn>
                    <a:cxn ang="0">
                      <a:pos x="152" y="21"/>
                    </a:cxn>
                    <a:cxn ang="0">
                      <a:pos x="126" y="22"/>
                    </a:cxn>
                    <a:cxn ang="0">
                      <a:pos x="101" y="24"/>
                    </a:cxn>
                    <a:cxn ang="0">
                      <a:pos x="77" y="29"/>
                    </a:cxn>
                    <a:cxn ang="0">
                      <a:pos x="55" y="38"/>
                    </a:cxn>
                    <a:cxn ang="0">
                      <a:pos x="33" y="49"/>
                    </a:cxn>
                    <a:cxn ang="0">
                      <a:pos x="15" y="64"/>
                    </a:cxn>
                    <a:cxn ang="0">
                      <a:pos x="0" y="83"/>
                    </a:cxn>
                    <a:cxn ang="0">
                      <a:pos x="0" y="53"/>
                    </a:cxn>
                  </a:cxnLst>
                  <a:rect l="0" t="0" r="r" b="b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9"/>
                      </a:lnTo>
                      <a:lnTo>
                        <a:pt x="5" y="44"/>
                      </a:lnTo>
                      <a:lnTo>
                        <a:pt x="11" y="38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7"/>
                      </a:lnTo>
                      <a:lnTo>
                        <a:pt x="54" y="12"/>
                      </a:lnTo>
                      <a:lnTo>
                        <a:pt x="72" y="7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8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5"/>
                      </a:lnTo>
                      <a:lnTo>
                        <a:pt x="289" y="43"/>
                      </a:lnTo>
                      <a:lnTo>
                        <a:pt x="277" y="40"/>
                      </a:lnTo>
                      <a:lnTo>
                        <a:pt x="262" y="36"/>
                      </a:lnTo>
                      <a:lnTo>
                        <a:pt x="244" y="33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2"/>
                      </a:lnTo>
                      <a:lnTo>
                        <a:pt x="101" y="24"/>
                      </a:lnTo>
                      <a:lnTo>
                        <a:pt x="77" y="29"/>
                      </a:lnTo>
                      <a:lnTo>
                        <a:pt x="55" y="38"/>
                      </a:lnTo>
                      <a:lnTo>
                        <a:pt x="33" y="49"/>
                      </a:lnTo>
                      <a:lnTo>
                        <a:pt x="15" y="64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87" name="Freeform 59"/>
                <p:cNvSpPr>
                  <a:spLocks/>
                </p:cNvSpPr>
                <p:nvPr/>
              </p:nvSpPr>
              <p:spPr bwMode="auto">
                <a:xfrm>
                  <a:off x="6348" y="13696"/>
                  <a:ext cx="496" cy="9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86"/>
                    </a:cxn>
                    <a:cxn ang="0">
                      <a:pos x="150" y="917"/>
                    </a:cxn>
                    <a:cxn ang="0">
                      <a:pos x="143" y="797"/>
                    </a:cxn>
                    <a:cxn ang="0">
                      <a:pos x="496" y="851"/>
                    </a:cxn>
                    <a:cxn ang="0">
                      <a:pos x="490" y="803"/>
                    </a:cxn>
                    <a:cxn ang="0">
                      <a:pos x="245" y="773"/>
                    </a:cxn>
                    <a:cxn ang="0">
                      <a:pos x="239" y="670"/>
                    </a:cxn>
                    <a:cxn ang="0">
                      <a:pos x="72" y="670"/>
                    </a:cxn>
                    <a:cxn ang="0">
                      <a:pos x="68" y="657"/>
                    </a:cxn>
                    <a:cxn ang="0">
                      <a:pos x="56" y="620"/>
                    </a:cxn>
                    <a:cxn ang="0">
                      <a:pos x="41" y="559"/>
                    </a:cxn>
                    <a:cxn ang="0">
                      <a:pos x="26" y="480"/>
                    </a:cxn>
                    <a:cxn ang="0">
                      <a:pos x="15" y="385"/>
                    </a:cxn>
                    <a:cxn ang="0">
                      <a:pos x="11" y="276"/>
                    </a:cxn>
                    <a:cxn ang="0">
                      <a:pos x="20" y="158"/>
                    </a:cxn>
                    <a:cxn ang="0">
                      <a:pos x="42" y="3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96" h="917">
                      <a:moveTo>
                        <a:pt x="0" y="0"/>
                      </a:moveTo>
                      <a:lnTo>
                        <a:pt x="0" y="886"/>
                      </a:lnTo>
                      <a:lnTo>
                        <a:pt x="150" y="917"/>
                      </a:lnTo>
                      <a:lnTo>
                        <a:pt x="143" y="797"/>
                      </a:lnTo>
                      <a:lnTo>
                        <a:pt x="496" y="851"/>
                      </a:lnTo>
                      <a:lnTo>
                        <a:pt x="490" y="803"/>
                      </a:lnTo>
                      <a:lnTo>
                        <a:pt x="245" y="773"/>
                      </a:lnTo>
                      <a:lnTo>
                        <a:pt x="239" y="670"/>
                      </a:lnTo>
                      <a:lnTo>
                        <a:pt x="72" y="670"/>
                      </a:lnTo>
                      <a:lnTo>
                        <a:pt x="68" y="657"/>
                      </a:lnTo>
                      <a:lnTo>
                        <a:pt x="56" y="620"/>
                      </a:lnTo>
                      <a:lnTo>
                        <a:pt x="41" y="559"/>
                      </a:lnTo>
                      <a:lnTo>
                        <a:pt x="26" y="480"/>
                      </a:lnTo>
                      <a:lnTo>
                        <a:pt x="15" y="385"/>
                      </a:lnTo>
                      <a:lnTo>
                        <a:pt x="11" y="276"/>
                      </a:lnTo>
                      <a:lnTo>
                        <a:pt x="20" y="158"/>
                      </a:lnTo>
                      <a:lnTo>
                        <a:pt x="42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88" name="Freeform 60"/>
                <p:cNvSpPr>
                  <a:spLocks/>
                </p:cNvSpPr>
                <p:nvPr/>
              </p:nvSpPr>
              <p:spPr bwMode="auto">
                <a:xfrm>
                  <a:off x="6593" y="13487"/>
                  <a:ext cx="638" cy="125"/>
                </a:xfrm>
                <a:custGeom>
                  <a:avLst/>
                  <a:gdLst/>
                  <a:ahLst/>
                  <a:cxnLst>
                    <a:cxn ang="0">
                      <a:pos x="0" y="125"/>
                    </a:cxn>
                    <a:cxn ang="0">
                      <a:pos x="4" y="124"/>
                    </a:cxn>
                    <a:cxn ang="0">
                      <a:pos x="14" y="119"/>
                    </a:cxn>
                    <a:cxn ang="0">
                      <a:pos x="31" y="114"/>
                    </a:cxn>
                    <a:cxn ang="0">
                      <a:pos x="53" y="106"/>
                    </a:cxn>
                    <a:cxn ang="0">
                      <a:pos x="81" y="98"/>
                    </a:cxn>
                    <a:cxn ang="0">
                      <a:pos x="113" y="89"/>
                    </a:cxn>
                    <a:cxn ang="0">
                      <a:pos x="151" y="81"/>
                    </a:cxn>
                    <a:cxn ang="0">
                      <a:pos x="192" y="73"/>
                    </a:cxn>
                    <a:cxn ang="0">
                      <a:pos x="237" y="65"/>
                    </a:cxn>
                    <a:cxn ang="0">
                      <a:pos x="286" y="60"/>
                    </a:cxn>
                    <a:cxn ang="0">
                      <a:pos x="337" y="56"/>
                    </a:cxn>
                    <a:cxn ang="0">
                      <a:pos x="390" y="55"/>
                    </a:cxn>
                    <a:cxn ang="0">
                      <a:pos x="446" y="56"/>
                    </a:cxn>
                    <a:cxn ang="0">
                      <a:pos x="503" y="61"/>
                    </a:cxn>
                    <a:cxn ang="0">
                      <a:pos x="561" y="70"/>
                    </a:cxn>
                    <a:cxn ang="0">
                      <a:pos x="620" y="83"/>
                    </a:cxn>
                    <a:cxn ang="0">
                      <a:pos x="638" y="0"/>
                    </a:cxn>
                    <a:cxn ang="0">
                      <a:pos x="634" y="0"/>
                    </a:cxn>
                    <a:cxn ang="0">
                      <a:pos x="620" y="0"/>
                    </a:cxn>
                    <a:cxn ang="0">
                      <a:pos x="599" y="0"/>
                    </a:cxn>
                    <a:cxn ang="0">
                      <a:pos x="571" y="1"/>
                    </a:cxn>
                    <a:cxn ang="0">
                      <a:pos x="536" y="2"/>
                    </a:cxn>
                    <a:cxn ang="0">
                      <a:pos x="496" y="3"/>
                    </a:cxn>
                    <a:cxn ang="0">
                      <a:pos x="452" y="6"/>
                    </a:cxn>
                    <a:cxn ang="0">
                      <a:pos x="405" y="8"/>
                    </a:cxn>
                    <a:cxn ang="0">
                      <a:pos x="354" y="13"/>
                    </a:cxn>
                    <a:cxn ang="0">
                      <a:pos x="302" y="17"/>
                    </a:cxn>
                    <a:cxn ang="0">
                      <a:pos x="249" y="22"/>
                    </a:cxn>
                    <a:cxn ang="0">
                      <a:pos x="196" y="30"/>
                    </a:cxn>
                    <a:cxn ang="0">
                      <a:pos x="144" y="37"/>
                    </a:cxn>
                    <a:cxn ang="0">
                      <a:pos x="93" y="47"/>
                    </a:cxn>
                    <a:cxn ang="0">
                      <a:pos x="45" y="58"/>
                    </a:cxn>
                    <a:cxn ang="0">
                      <a:pos x="0" y="71"/>
                    </a:cxn>
                    <a:cxn ang="0">
                      <a:pos x="0" y="125"/>
                    </a:cxn>
                  </a:cxnLst>
                  <a:rect l="0" t="0" r="r" b="b"/>
                  <a:pathLst>
                    <a:path w="638" h="125">
                      <a:moveTo>
                        <a:pt x="0" y="125"/>
                      </a:moveTo>
                      <a:lnTo>
                        <a:pt x="4" y="124"/>
                      </a:lnTo>
                      <a:lnTo>
                        <a:pt x="14" y="119"/>
                      </a:lnTo>
                      <a:lnTo>
                        <a:pt x="31" y="114"/>
                      </a:lnTo>
                      <a:lnTo>
                        <a:pt x="53" y="106"/>
                      </a:lnTo>
                      <a:lnTo>
                        <a:pt x="81" y="98"/>
                      </a:lnTo>
                      <a:lnTo>
                        <a:pt x="113" y="89"/>
                      </a:lnTo>
                      <a:lnTo>
                        <a:pt x="151" y="81"/>
                      </a:lnTo>
                      <a:lnTo>
                        <a:pt x="192" y="73"/>
                      </a:lnTo>
                      <a:lnTo>
                        <a:pt x="237" y="65"/>
                      </a:lnTo>
                      <a:lnTo>
                        <a:pt x="286" y="60"/>
                      </a:lnTo>
                      <a:lnTo>
                        <a:pt x="337" y="56"/>
                      </a:lnTo>
                      <a:lnTo>
                        <a:pt x="390" y="55"/>
                      </a:lnTo>
                      <a:lnTo>
                        <a:pt x="446" y="56"/>
                      </a:lnTo>
                      <a:lnTo>
                        <a:pt x="503" y="61"/>
                      </a:lnTo>
                      <a:lnTo>
                        <a:pt x="561" y="70"/>
                      </a:lnTo>
                      <a:lnTo>
                        <a:pt x="620" y="83"/>
                      </a:lnTo>
                      <a:lnTo>
                        <a:pt x="638" y="0"/>
                      </a:lnTo>
                      <a:lnTo>
                        <a:pt x="634" y="0"/>
                      </a:lnTo>
                      <a:lnTo>
                        <a:pt x="620" y="0"/>
                      </a:lnTo>
                      <a:lnTo>
                        <a:pt x="599" y="0"/>
                      </a:lnTo>
                      <a:lnTo>
                        <a:pt x="571" y="1"/>
                      </a:lnTo>
                      <a:lnTo>
                        <a:pt x="536" y="2"/>
                      </a:lnTo>
                      <a:lnTo>
                        <a:pt x="496" y="3"/>
                      </a:lnTo>
                      <a:lnTo>
                        <a:pt x="452" y="6"/>
                      </a:lnTo>
                      <a:lnTo>
                        <a:pt x="405" y="8"/>
                      </a:lnTo>
                      <a:lnTo>
                        <a:pt x="354" y="13"/>
                      </a:lnTo>
                      <a:lnTo>
                        <a:pt x="302" y="17"/>
                      </a:lnTo>
                      <a:lnTo>
                        <a:pt x="249" y="22"/>
                      </a:lnTo>
                      <a:lnTo>
                        <a:pt x="196" y="30"/>
                      </a:lnTo>
                      <a:lnTo>
                        <a:pt x="144" y="37"/>
                      </a:lnTo>
                      <a:lnTo>
                        <a:pt x="93" y="47"/>
                      </a:lnTo>
                      <a:lnTo>
                        <a:pt x="45" y="58"/>
                      </a:lnTo>
                      <a:lnTo>
                        <a:pt x="0" y="71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89" name="Freeform 61"/>
                <p:cNvSpPr>
                  <a:spLocks/>
                </p:cNvSpPr>
                <p:nvPr/>
              </p:nvSpPr>
              <p:spPr bwMode="auto">
                <a:xfrm>
                  <a:off x="6217" y="14634"/>
                  <a:ext cx="1075" cy="356"/>
                </a:xfrm>
                <a:custGeom>
                  <a:avLst/>
                  <a:gdLst/>
                  <a:ahLst/>
                  <a:cxnLst>
                    <a:cxn ang="0">
                      <a:pos x="454" y="344"/>
                    </a:cxn>
                    <a:cxn ang="0">
                      <a:pos x="456" y="343"/>
                    </a:cxn>
                    <a:cxn ang="0">
                      <a:pos x="463" y="341"/>
                    </a:cxn>
                    <a:cxn ang="0">
                      <a:pos x="472" y="337"/>
                    </a:cxn>
                    <a:cxn ang="0">
                      <a:pos x="485" y="332"/>
                    </a:cxn>
                    <a:cxn ang="0">
                      <a:pos x="501" y="325"/>
                    </a:cxn>
                    <a:cxn ang="0">
                      <a:pos x="518" y="317"/>
                    </a:cxn>
                    <a:cxn ang="0">
                      <a:pos x="538" y="308"/>
                    </a:cxn>
                    <a:cxn ang="0">
                      <a:pos x="558" y="298"/>
                    </a:cxn>
                    <a:cxn ang="0">
                      <a:pos x="580" y="287"/>
                    </a:cxn>
                    <a:cxn ang="0">
                      <a:pos x="600" y="274"/>
                    </a:cxn>
                    <a:cxn ang="0">
                      <a:pos x="621" y="262"/>
                    </a:cxn>
                    <a:cxn ang="0">
                      <a:pos x="640" y="248"/>
                    </a:cxn>
                    <a:cxn ang="0">
                      <a:pos x="658" y="234"/>
                    </a:cxn>
                    <a:cxn ang="0">
                      <a:pos x="674" y="219"/>
                    </a:cxn>
                    <a:cxn ang="0">
                      <a:pos x="688" y="204"/>
                    </a:cxn>
                    <a:cxn ang="0">
                      <a:pos x="699" y="189"/>
                    </a:cxn>
                    <a:cxn ang="0">
                      <a:pos x="0" y="18"/>
                    </a:cxn>
                    <a:cxn ang="0">
                      <a:pos x="54" y="0"/>
                    </a:cxn>
                    <a:cxn ang="0">
                      <a:pos x="1075" y="251"/>
                    </a:cxn>
                    <a:cxn ang="0">
                      <a:pos x="1033" y="274"/>
                    </a:cxn>
                    <a:cxn ang="0">
                      <a:pos x="738" y="199"/>
                    </a:cxn>
                    <a:cxn ang="0">
                      <a:pos x="737" y="200"/>
                    </a:cxn>
                    <a:cxn ang="0">
                      <a:pos x="735" y="203"/>
                    </a:cxn>
                    <a:cxn ang="0">
                      <a:pos x="730" y="207"/>
                    </a:cxn>
                    <a:cxn ang="0">
                      <a:pos x="724" y="214"/>
                    </a:cxn>
                    <a:cxn ang="0">
                      <a:pos x="716" y="222"/>
                    </a:cxn>
                    <a:cxn ang="0">
                      <a:pos x="706" y="231"/>
                    </a:cxn>
                    <a:cxn ang="0">
                      <a:pos x="694" y="242"/>
                    </a:cxn>
                    <a:cxn ang="0">
                      <a:pos x="679" y="253"/>
                    </a:cxn>
                    <a:cxn ang="0">
                      <a:pos x="662" y="265"/>
                    </a:cxn>
                    <a:cxn ang="0">
                      <a:pos x="643" y="278"/>
                    </a:cxn>
                    <a:cxn ang="0">
                      <a:pos x="621" y="291"/>
                    </a:cxn>
                    <a:cxn ang="0">
                      <a:pos x="597" y="303"/>
                    </a:cxn>
                    <a:cxn ang="0">
                      <a:pos x="570" y="317"/>
                    </a:cxn>
                    <a:cxn ang="0">
                      <a:pos x="540" y="330"/>
                    </a:cxn>
                    <a:cxn ang="0">
                      <a:pos x="508" y="343"/>
                    </a:cxn>
                    <a:cxn ang="0">
                      <a:pos x="472" y="356"/>
                    </a:cxn>
                    <a:cxn ang="0">
                      <a:pos x="454" y="344"/>
                    </a:cxn>
                  </a:cxnLst>
                  <a:rect l="0" t="0" r="r" b="b"/>
                  <a:pathLst>
                    <a:path w="1075" h="356">
                      <a:moveTo>
                        <a:pt x="454" y="344"/>
                      </a:moveTo>
                      <a:lnTo>
                        <a:pt x="456" y="343"/>
                      </a:lnTo>
                      <a:lnTo>
                        <a:pt x="463" y="341"/>
                      </a:lnTo>
                      <a:lnTo>
                        <a:pt x="472" y="337"/>
                      </a:lnTo>
                      <a:lnTo>
                        <a:pt x="485" y="332"/>
                      </a:lnTo>
                      <a:lnTo>
                        <a:pt x="501" y="325"/>
                      </a:lnTo>
                      <a:lnTo>
                        <a:pt x="518" y="317"/>
                      </a:lnTo>
                      <a:lnTo>
                        <a:pt x="538" y="308"/>
                      </a:lnTo>
                      <a:lnTo>
                        <a:pt x="558" y="298"/>
                      </a:lnTo>
                      <a:lnTo>
                        <a:pt x="580" y="287"/>
                      </a:lnTo>
                      <a:lnTo>
                        <a:pt x="600" y="274"/>
                      </a:lnTo>
                      <a:lnTo>
                        <a:pt x="621" y="262"/>
                      </a:lnTo>
                      <a:lnTo>
                        <a:pt x="640" y="248"/>
                      </a:lnTo>
                      <a:lnTo>
                        <a:pt x="658" y="234"/>
                      </a:lnTo>
                      <a:lnTo>
                        <a:pt x="674" y="219"/>
                      </a:lnTo>
                      <a:lnTo>
                        <a:pt x="688" y="204"/>
                      </a:lnTo>
                      <a:lnTo>
                        <a:pt x="699" y="189"/>
                      </a:lnTo>
                      <a:lnTo>
                        <a:pt x="0" y="18"/>
                      </a:lnTo>
                      <a:lnTo>
                        <a:pt x="54" y="0"/>
                      </a:lnTo>
                      <a:lnTo>
                        <a:pt x="1075" y="251"/>
                      </a:lnTo>
                      <a:lnTo>
                        <a:pt x="1033" y="274"/>
                      </a:lnTo>
                      <a:lnTo>
                        <a:pt x="738" y="199"/>
                      </a:lnTo>
                      <a:lnTo>
                        <a:pt x="737" y="200"/>
                      </a:lnTo>
                      <a:lnTo>
                        <a:pt x="735" y="203"/>
                      </a:lnTo>
                      <a:lnTo>
                        <a:pt x="730" y="207"/>
                      </a:lnTo>
                      <a:lnTo>
                        <a:pt x="724" y="214"/>
                      </a:lnTo>
                      <a:lnTo>
                        <a:pt x="716" y="222"/>
                      </a:lnTo>
                      <a:lnTo>
                        <a:pt x="706" y="231"/>
                      </a:lnTo>
                      <a:lnTo>
                        <a:pt x="694" y="242"/>
                      </a:lnTo>
                      <a:lnTo>
                        <a:pt x="679" y="253"/>
                      </a:lnTo>
                      <a:lnTo>
                        <a:pt x="662" y="265"/>
                      </a:lnTo>
                      <a:lnTo>
                        <a:pt x="643" y="278"/>
                      </a:lnTo>
                      <a:lnTo>
                        <a:pt x="621" y="291"/>
                      </a:lnTo>
                      <a:lnTo>
                        <a:pt x="597" y="303"/>
                      </a:lnTo>
                      <a:lnTo>
                        <a:pt x="570" y="317"/>
                      </a:lnTo>
                      <a:lnTo>
                        <a:pt x="540" y="330"/>
                      </a:lnTo>
                      <a:lnTo>
                        <a:pt x="508" y="343"/>
                      </a:lnTo>
                      <a:lnTo>
                        <a:pt x="472" y="356"/>
                      </a:lnTo>
                      <a:lnTo>
                        <a:pt x="454" y="3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90" name="Freeform 62"/>
                <p:cNvSpPr>
                  <a:spLocks/>
                </p:cNvSpPr>
                <p:nvPr/>
              </p:nvSpPr>
              <p:spPr bwMode="auto">
                <a:xfrm>
                  <a:off x="5997" y="14727"/>
                  <a:ext cx="1095" cy="31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71" y="319"/>
                    </a:cxn>
                    <a:cxn ang="0">
                      <a:pos x="1095" y="319"/>
                    </a:cxn>
                    <a:cxn ang="0">
                      <a:pos x="33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95" h="319">
                      <a:moveTo>
                        <a:pt x="0" y="0"/>
                      </a:moveTo>
                      <a:lnTo>
                        <a:pt x="1071" y="319"/>
                      </a:lnTo>
                      <a:lnTo>
                        <a:pt x="1095" y="319"/>
                      </a:lnTo>
                      <a:lnTo>
                        <a:pt x="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91" name="Freeform 63"/>
                <p:cNvSpPr>
                  <a:spLocks/>
                </p:cNvSpPr>
                <p:nvPr/>
              </p:nvSpPr>
              <p:spPr bwMode="auto">
                <a:xfrm>
                  <a:off x="6181" y="14684"/>
                  <a:ext cx="1082" cy="285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058" y="285"/>
                    </a:cxn>
                    <a:cxn ang="0">
                      <a:pos x="1082" y="284"/>
                    </a:cxn>
                    <a:cxn ang="0">
                      <a:pos x="33" y="0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1082" h="285">
                      <a:moveTo>
                        <a:pt x="0" y="1"/>
                      </a:moveTo>
                      <a:lnTo>
                        <a:pt x="1058" y="285"/>
                      </a:lnTo>
                      <a:lnTo>
                        <a:pt x="1082" y="284"/>
                      </a:lnTo>
                      <a:lnTo>
                        <a:pt x="33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92" name="Freeform 64"/>
                <p:cNvSpPr>
                  <a:spLocks/>
                </p:cNvSpPr>
                <p:nvPr/>
              </p:nvSpPr>
              <p:spPr bwMode="auto">
                <a:xfrm>
                  <a:off x="6093" y="14699"/>
                  <a:ext cx="1087" cy="31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66" y="315"/>
                    </a:cxn>
                    <a:cxn ang="0">
                      <a:pos x="1087" y="308"/>
                    </a:cxn>
                    <a:cxn ang="0">
                      <a:pos x="31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87" h="315">
                      <a:moveTo>
                        <a:pt x="0" y="0"/>
                      </a:moveTo>
                      <a:lnTo>
                        <a:pt x="1066" y="315"/>
                      </a:lnTo>
                      <a:lnTo>
                        <a:pt x="1087" y="308"/>
                      </a:lnTo>
                      <a:lnTo>
                        <a:pt x="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65"/>
              <p:cNvGrpSpPr>
                <a:grpSpLocks/>
              </p:cNvGrpSpPr>
              <p:nvPr/>
            </p:nvGrpSpPr>
            <p:grpSpPr bwMode="auto">
              <a:xfrm>
                <a:off x="12806" y="10667"/>
                <a:ext cx="983" cy="1369"/>
                <a:chOff x="12762" y="10336"/>
                <a:chExt cx="1027" cy="1700"/>
              </a:xfrm>
            </p:grpSpPr>
            <p:sp>
              <p:nvSpPr>
                <p:cNvPr id="201794" name="Rectangle 66"/>
                <p:cNvSpPr>
                  <a:spLocks noChangeArrowheads="1"/>
                </p:cNvSpPr>
                <p:nvPr/>
              </p:nvSpPr>
              <p:spPr bwMode="auto">
                <a:xfrm>
                  <a:off x="12824" y="10394"/>
                  <a:ext cx="965" cy="164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95" name="Rectangle 67"/>
                <p:cNvSpPr>
                  <a:spLocks noChangeArrowheads="1"/>
                </p:cNvSpPr>
                <p:nvPr/>
              </p:nvSpPr>
              <p:spPr bwMode="auto">
                <a:xfrm>
                  <a:off x="12766" y="10336"/>
                  <a:ext cx="965" cy="164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96" name="Line 68"/>
                <p:cNvSpPr>
                  <a:spLocks noChangeShapeType="1"/>
                </p:cNvSpPr>
                <p:nvPr/>
              </p:nvSpPr>
              <p:spPr bwMode="auto">
                <a:xfrm>
                  <a:off x="12766" y="10682"/>
                  <a:ext cx="96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97" name="Line 69"/>
                <p:cNvSpPr>
                  <a:spLocks noChangeShapeType="1"/>
                </p:cNvSpPr>
                <p:nvPr/>
              </p:nvSpPr>
              <p:spPr bwMode="auto">
                <a:xfrm>
                  <a:off x="12780" y="11042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98" name="Line 70"/>
                <p:cNvSpPr>
                  <a:spLocks noChangeShapeType="1"/>
                </p:cNvSpPr>
                <p:nvPr/>
              </p:nvSpPr>
              <p:spPr bwMode="auto">
                <a:xfrm>
                  <a:off x="12764" y="11374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99" name="Line 71"/>
                <p:cNvSpPr>
                  <a:spLocks noChangeShapeType="1"/>
                </p:cNvSpPr>
                <p:nvPr/>
              </p:nvSpPr>
              <p:spPr bwMode="auto">
                <a:xfrm>
                  <a:off x="12762" y="11675"/>
                  <a:ext cx="967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1800" name="Text Box 72"/>
              <p:cNvSpPr txBox="1">
                <a:spLocks noChangeArrowheads="1"/>
              </p:cNvSpPr>
              <p:nvPr/>
            </p:nvSpPr>
            <p:spPr bwMode="auto">
              <a:xfrm>
                <a:off x="12809" y="10193"/>
                <a:ext cx="958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/>
                <a:r>
                  <a:rPr lang="en-US" sz="1000">
                    <a:solidFill>
                      <a:schemeClr val="tx2"/>
                    </a:solidFill>
                    <a:latin typeface="Arial" charset="0"/>
                  </a:rPr>
                  <a:t>Host A</a:t>
                </a:r>
                <a:endParaRPr lang="en-US" sz="200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01801" name="Text Box 73"/>
            <p:cNvSpPr txBox="1">
              <a:spLocks noChangeArrowheads="1"/>
            </p:cNvSpPr>
            <p:nvPr/>
          </p:nvSpPr>
          <p:spPr bwMode="auto">
            <a:xfrm>
              <a:off x="2540" y="2764"/>
              <a:ext cx="7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r>
                <a:rPr lang="en-US" sz="1400">
                  <a:solidFill>
                    <a:srgbClr val="FF0000"/>
                  </a:solidFill>
                  <a:latin typeface="Symbol" pitchFamily="18" charset="2"/>
                </a:rPr>
                <a:t>l</a:t>
              </a:r>
              <a:r>
                <a:rPr lang="en-US" sz="1200" baseline="-25000">
                  <a:solidFill>
                    <a:srgbClr val="FF0000"/>
                  </a:solidFill>
                  <a:latin typeface="Arial" charset="0"/>
                </a:rPr>
                <a:t>in </a:t>
              </a:r>
              <a:r>
                <a:rPr lang="en-US" sz="1200">
                  <a:solidFill>
                    <a:srgbClr val="FF0000"/>
                  </a:solidFill>
                  <a:latin typeface="Arial" charset="0"/>
                </a:rPr>
                <a:t>: </a:t>
              </a:r>
              <a:r>
                <a:rPr lang="en-US" sz="1000">
                  <a:solidFill>
                    <a:srgbClr val="FF0000"/>
                  </a:solidFill>
                  <a:latin typeface="Arial" charset="0"/>
                </a:rPr>
                <a:t>original data</a:t>
              </a:r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201802" name="Line 74"/>
            <p:cNvSpPr>
              <a:spLocks noChangeShapeType="1"/>
            </p:cNvSpPr>
            <p:nvPr/>
          </p:nvSpPr>
          <p:spPr bwMode="auto">
            <a:xfrm flipH="1">
              <a:off x="1892" y="4084"/>
              <a:ext cx="2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75"/>
            <p:cNvGrpSpPr>
              <a:grpSpLocks/>
            </p:cNvGrpSpPr>
            <p:nvPr/>
          </p:nvGrpSpPr>
          <p:grpSpPr bwMode="auto">
            <a:xfrm>
              <a:off x="1448" y="3268"/>
              <a:ext cx="617" cy="947"/>
              <a:chOff x="12464" y="10193"/>
              <a:chExt cx="1481" cy="2272"/>
            </a:xfrm>
          </p:grpSpPr>
          <p:grpSp>
            <p:nvGrpSpPr>
              <p:cNvPr id="9" name="Group 76"/>
              <p:cNvGrpSpPr>
                <a:grpSpLocks/>
              </p:cNvGrpSpPr>
              <p:nvPr/>
            </p:nvGrpSpPr>
            <p:grpSpPr bwMode="auto">
              <a:xfrm>
                <a:off x="12464" y="11102"/>
                <a:ext cx="1481" cy="1363"/>
                <a:chOff x="5850" y="13487"/>
                <a:chExt cx="2023" cy="1840"/>
              </a:xfrm>
            </p:grpSpPr>
            <p:sp>
              <p:nvSpPr>
                <p:cNvPr id="201805" name="Freeform 77"/>
                <p:cNvSpPr>
                  <a:spLocks/>
                </p:cNvSpPr>
                <p:nvPr/>
              </p:nvSpPr>
              <p:spPr bwMode="auto">
                <a:xfrm>
                  <a:off x="5850" y="13632"/>
                  <a:ext cx="2023" cy="1695"/>
                </a:xfrm>
                <a:custGeom>
                  <a:avLst/>
                  <a:gdLst/>
                  <a:ahLst/>
                  <a:cxnLst>
                    <a:cxn ang="0">
                      <a:pos x="570" y="121"/>
                    </a:cxn>
                    <a:cxn ang="0">
                      <a:pos x="575" y="120"/>
                    </a:cxn>
                    <a:cxn ang="0">
                      <a:pos x="586" y="116"/>
                    </a:cxn>
                    <a:cxn ang="0">
                      <a:pos x="607" y="108"/>
                    </a:cxn>
                    <a:cxn ang="0">
                      <a:pos x="636" y="101"/>
                    </a:cxn>
                    <a:cxn ang="0">
                      <a:pos x="672" y="90"/>
                    </a:cxn>
                    <a:cxn ang="0">
                      <a:pos x="718" y="79"/>
                    </a:cxn>
                    <a:cxn ang="0">
                      <a:pos x="771" y="67"/>
                    </a:cxn>
                    <a:cxn ang="0">
                      <a:pos x="834" y="55"/>
                    </a:cxn>
                    <a:cxn ang="0">
                      <a:pos x="904" y="43"/>
                    </a:cxn>
                    <a:cxn ang="0">
                      <a:pos x="982" y="33"/>
                    </a:cxn>
                    <a:cxn ang="0">
                      <a:pos x="1071" y="22"/>
                    </a:cxn>
                    <a:cxn ang="0">
                      <a:pos x="1166" y="13"/>
                    </a:cxn>
                    <a:cxn ang="0">
                      <a:pos x="1271" y="7"/>
                    </a:cxn>
                    <a:cxn ang="0">
                      <a:pos x="1384" y="1"/>
                    </a:cxn>
                    <a:cxn ang="0">
                      <a:pos x="1506" y="0"/>
                    </a:cxn>
                    <a:cxn ang="0">
                      <a:pos x="1636" y="1"/>
                    </a:cxn>
                    <a:cxn ang="0">
                      <a:pos x="1692" y="233"/>
                    </a:cxn>
                    <a:cxn ang="0">
                      <a:pos x="1713" y="243"/>
                    </a:cxn>
                    <a:cxn ang="0">
                      <a:pos x="1758" y="274"/>
                    </a:cxn>
                    <a:cxn ang="0">
                      <a:pos x="1806" y="329"/>
                    </a:cxn>
                    <a:cxn ang="0">
                      <a:pos x="1836" y="409"/>
                    </a:cxn>
                    <a:cxn ang="0">
                      <a:pos x="1955" y="948"/>
                    </a:cxn>
                    <a:cxn ang="0">
                      <a:pos x="2003" y="1171"/>
                    </a:cxn>
                    <a:cxn ang="0">
                      <a:pos x="2011" y="1188"/>
                    </a:cxn>
                    <a:cxn ang="0">
                      <a:pos x="2022" y="1231"/>
                    </a:cxn>
                    <a:cxn ang="0">
                      <a:pos x="2021" y="1297"/>
                    </a:cxn>
                    <a:cxn ang="0">
                      <a:pos x="1992" y="1380"/>
                    </a:cxn>
                    <a:cxn ang="0">
                      <a:pos x="0" y="1328"/>
                    </a:cxn>
                    <a:cxn ang="0">
                      <a:pos x="199" y="1223"/>
                    </a:cxn>
                    <a:cxn ang="0">
                      <a:pos x="200" y="232"/>
                    </a:cxn>
                    <a:cxn ang="0">
                      <a:pos x="210" y="226"/>
                    </a:cxn>
                    <a:cxn ang="0">
                      <a:pos x="230" y="214"/>
                    </a:cxn>
                    <a:cxn ang="0">
                      <a:pos x="259" y="201"/>
                    </a:cxn>
                    <a:cxn ang="0">
                      <a:pos x="297" y="189"/>
                    </a:cxn>
                    <a:cxn ang="0">
                      <a:pos x="344" y="183"/>
                    </a:cxn>
                    <a:cxn ang="0">
                      <a:pos x="399" y="181"/>
                    </a:cxn>
                    <a:cxn ang="0">
                      <a:pos x="464" y="191"/>
                    </a:cxn>
                    <a:cxn ang="0">
                      <a:pos x="548" y="225"/>
                    </a:cxn>
                  </a:cxnLst>
                  <a:rect l="0" t="0" r="r" b="b"/>
                  <a:pathLst>
                    <a:path w="2023" h="1695">
                      <a:moveTo>
                        <a:pt x="548" y="225"/>
                      </a:moveTo>
                      <a:lnTo>
                        <a:pt x="570" y="121"/>
                      </a:lnTo>
                      <a:lnTo>
                        <a:pt x="571" y="121"/>
                      </a:lnTo>
                      <a:lnTo>
                        <a:pt x="575" y="120"/>
                      </a:lnTo>
                      <a:lnTo>
                        <a:pt x="580" y="118"/>
                      </a:lnTo>
                      <a:lnTo>
                        <a:pt x="586" y="116"/>
                      </a:lnTo>
                      <a:lnTo>
                        <a:pt x="596" y="112"/>
                      </a:lnTo>
                      <a:lnTo>
                        <a:pt x="607" y="108"/>
                      </a:lnTo>
                      <a:lnTo>
                        <a:pt x="620" y="105"/>
                      </a:lnTo>
                      <a:lnTo>
                        <a:pt x="636" y="101"/>
                      </a:lnTo>
                      <a:lnTo>
                        <a:pt x="653" y="95"/>
                      </a:lnTo>
                      <a:lnTo>
                        <a:pt x="672" y="90"/>
                      </a:lnTo>
                      <a:lnTo>
                        <a:pt x="694" y="84"/>
                      </a:lnTo>
                      <a:lnTo>
                        <a:pt x="718" y="79"/>
                      </a:lnTo>
                      <a:lnTo>
                        <a:pt x="743" y="74"/>
                      </a:lnTo>
                      <a:lnTo>
                        <a:pt x="771" y="67"/>
                      </a:lnTo>
                      <a:lnTo>
                        <a:pt x="802" y="61"/>
                      </a:lnTo>
                      <a:lnTo>
                        <a:pt x="834" y="55"/>
                      </a:lnTo>
                      <a:lnTo>
                        <a:pt x="867" y="49"/>
                      </a:lnTo>
                      <a:lnTo>
                        <a:pt x="904" y="43"/>
                      </a:lnTo>
                      <a:lnTo>
                        <a:pt x="943" y="38"/>
                      </a:lnTo>
                      <a:lnTo>
                        <a:pt x="982" y="33"/>
                      </a:lnTo>
                      <a:lnTo>
                        <a:pt x="1025" y="27"/>
                      </a:lnTo>
                      <a:lnTo>
                        <a:pt x="1071" y="22"/>
                      </a:lnTo>
                      <a:lnTo>
                        <a:pt x="1117" y="17"/>
                      </a:lnTo>
                      <a:lnTo>
                        <a:pt x="1166" y="13"/>
                      </a:lnTo>
                      <a:lnTo>
                        <a:pt x="1218" y="10"/>
                      </a:lnTo>
                      <a:lnTo>
                        <a:pt x="1271" y="7"/>
                      </a:lnTo>
                      <a:lnTo>
                        <a:pt x="1327" y="3"/>
                      </a:lnTo>
                      <a:lnTo>
                        <a:pt x="1384" y="1"/>
                      </a:lnTo>
                      <a:lnTo>
                        <a:pt x="1444" y="0"/>
                      </a:lnTo>
                      <a:lnTo>
                        <a:pt x="1506" y="0"/>
                      </a:lnTo>
                      <a:lnTo>
                        <a:pt x="1570" y="0"/>
                      </a:lnTo>
                      <a:lnTo>
                        <a:pt x="1636" y="1"/>
                      </a:lnTo>
                      <a:lnTo>
                        <a:pt x="1709" y="41"/>
                      </a:lnTo>
                      <a:lnTo>
                        <a:pt x="1692" y="233"/>
                      </a:lnTo>
                      <a:lnTo>
                        <a:pt x="1698" y="235"/>
                      </a:lnTo>
                      <a:lnTo>
                        <a:pt x="1713" y="243"/>
                      </a:lnTo>
                      <a:lnTo>
                        <a:pt x="1733" y="256"/>
                      </a:lnTo>
                      <a:lnTo>
                        <a:pt x="1758" y="274"/>
                      </a:lnTo>
                      <a:lnTo>
                        <a:pt x="1784" y="299"/>
                      </a:lnTo>
                      <a:lnTo>
                        <a:pt x="1806" y="329"/>
                      </a:lnTo>
                      <a:lnTo>
                        <a:pt x="1825" y="366"/>
                      </a:lnTo>
                      <a:lnTo>
                        <a:pt x="1836" y="409"/>
                      </a:lnTo>
                      <a:lnTo>
                        <a:pt x="1999" y="557"/>
                      </a:lnTo>
                      <a:lnTo>
                        <a:pt x="1955" y="948"/>
                      </a:lnTo>
                      <a:lnTo>
                        <a:pt x="1692" y="1080"/>
                      </a:lnTo>
                      <a:lnTo>
                        <a:pt x="2003" y="1171"/>
                      </a:lnTo>
                      <a:lnTo>
                        <a:pt x="2006" y="1176"/>
                      </a:lnTo>
                      <a:lnTo>
                        <a:pt x="2011" y="1188"/>
                      </a:lnTo>
                      <a:lnTo>
                        <a:pt x="2016" y="1206"/>
                      </a:lnTo>
                      <a:lnTo>
                        <a:pt x="2022" y="1231"/>
                      </a:lnTo>
                      <a:lnTo>
                        <a:pt x="2023" y="1261"/>
                      </a:lnTo>
                      <a:lnTo>
                        <a:pt x="2021" y="1297"/>
                      </a:lnTo>
                      <a:lnTo>
                        <a:pt x="2010" y="1337"/>
                      </a:lnTo>
                      <a:lnTo>
                        <a:pt x="1992" y="1380"/>
                      </a:lnTo>
                      <a:lnTo>
                        <a:pt x="1171" y="1695"/>
                      </a:lnTo>
                      <a:lnTo>
                        <a:pt x="0" y="1328"/>
                      </a:lnTo>
                      <a:lnTo>
                        <a:pt x="20" y="1285"/>
                      </a:lnTo>
                      <a:lnTo>
                        <a:pt x="199" y="1223"/>
                      </a:lnTo>
                      <a:lnTo>
                        <a:pt x="199" y="233"/>
                      </a:lnTo>
                      <a:lnTo>
                        <a:pt x="200" y="232"/>
                      </a:lnTo>
                      <a:lnTo>
                        <a:pt x="204" y="229"/>
                      </a:lnTo>
                      <a:lnTo>
                        <a:pt x="210" y="226"/>
                      </a:lnTo>
                      <a:lnTo>
                        <a:pt x="218" y="220"/>
                      </a:lnTo>
                      <a:lnTo>
                        <a:pt x="230" y="214"/>
                      </a:lnTo>
                      <a:lnTo>
                        <a:pt x="243" y="207"/>
                      </a:lnTo>
                      <a:lnTo>
                        <a:pt x="259" y="201"/>
                      </a:lnTo>
                      <a:lnTo>
                        <a:pt x="277" y="194"/>
                      </a:lnTo>
                      <a:lnTo>
                        <a:pt x="297" y="189"/>
                      </a:lnTo>
                      <a:lnTo>
                        <a:pt x="320" y="185"/>
                      </a:lnTo>
                      <a:lnTo>
                        <a:pt x="344" y="183"/>
                      </a:lnTo>
                      <a:lnTo>
                        <a:pt x="370" y="180"/>
                      </a:lnTo>
                      <a:lnTo>
                        <a:pt x="399" y="181"/>
                      </a:lnTo>
                      <a:lnTo>
                        <a:pt x="430" y="185"/>
                      </a:lnTo>
                      <a:lnTo>
                        <a:pt x="464" y="191"/>
                      </a:lnTo>
                      <a:lnTo>
                        <a:pt x="498" y="201"/>
                      </a:lnTo>
                      <a:lnTo>
                        <a:pt x="548" y="225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06" name="Freeform 78"/>
                <p:cNvSpPr>
                  <a:spLocks/>
                </p:cNvSpPr>
                <p:nvPr/>
              </p:nvSpPr>
              <p:spPr bwMode="auto">
                <a:xfrm>
                  <a:off x="6551" y="13597"/>
                  <a:ext cx="650" cy="735"/>
                </a:xfrm>
                <a:custGeom>
                  <a:avLst/>
                  <a:gdLst/>
                  <a:ahLst/>
                  <a:cxnLst>
                    <a:cxn ang="0">
                      <a:pos x="645" y="27"/>
                    </a:cxn>
                    <a:cxn ang="0">
                      <a:pos x="642" y="26"/>
                    </a:cxn>
                    <a:cxn ang="0">
                      <a:pos x="631" y="23"/>
                    </a:cxn>
                    <a:cxn ang="0">
                      <a:pos x="615" y="19"/>
                    </a:cxn>
                    <a:cxn ang="0">
                      <a:pos x="592" y="15"/>
                    </a:cxn>
                    <a:cxn ang="0">
                      <a:pos x="565" y="10"/>
                    </a:cxn>
                    <a:cxn ang="0">
                      <a:pos x="533" y="6"/>
                    </a:cxn>
                    <a:cxn ang="0">
                      <a:pos x="496" y="3"/>
                    </a:cxn>
                    <a:cxn ang="0">
                      <a:pos x="456" y="1"/>
                    </a:cxn>
                    <a:cxn ang="0">
                      <a:pos x="411" y="0"/>
                    </a:cxn>
                    <a:cxn ang="0">
                      <a:pos x="364" y="2"/>
                    </a:cxn>
                    <a:cxn ang="0">
                      <a:pos x="315" y="6"/>
                    </a:cxn>
                    <a:cxn ang="0">
                      <a:pos x="262" y="15"/>
                    </a:cxn>
                    <a:cxn ang="0">
                      <a:pos x="209" y="26"/>
                    </a:cxn>
                    <a:cxn ang="0">
                      <a:pos x="154" y="42"/>
                    </a:cxn>
                    <a:cxn ang="0">
                      <a:pos x="98" y="61"/>
                    </a:cxn>
                    <a:cxn ang="0">
                      <a:pos x="42" y="87"/>
                    </a:cxn>
                    <a:cxn ang="0">
                      <a:pos x="38" y="101"/>
                    </a:cxn>
                    <a:cxn ang="0">
                      <a:pos x="28" y="141"/>
                    </a:cxn>
                    <a:cxn ang="0">
                      <a:pos x="17" y="203"/>
                    </a:cxn>
                    <a:cxn ang="0">
                      <a:pos x="6" y="283"/>
                    </a:cxn>
                    <a:cxn ang="0">
                      <a:pos x="0" y="378"/>
                    </a:cxn>
                    <a:cxn ang="0">
                      <a:pos x="5" y="484"/>
                    </a:cxn>
                    <a:cxn ang="0">
                      <a:pos x="21" y="599"/>
                    </a:cxn>
                    <a:cxn ang="0">
                      <a:pos x="54" y="716"/>
                    </a:cxn>
                    <a:cxn ang="0">
                      <a:pos x="58" y="716"/>
                    </a:cxn>
                    <a:cxn ang="0">
                      <a:pos x="66" y="715"/>
                    </a:cxn>
                    <a:cxn ang="0">
                      <a:pos x="80" y="713"/>
                    </a:cxn>
                    <a:cxn ang="0">
                      <a:pos x="99" y="712"/>
                    </a:cxn>
                    <a:cxn ang="0">
                      <a:pos x="124" y="710"/>
                    </a:cxn>
                    <a:cxn ang="0">
                      <a:pos x="153" y="708"/>
                    </a:cxn>
                    <a:cxn ang="0">
                      <a:pos x="188" y="707"/>
                    </a:cxn>
                    <a:cxn ang="0">
                      <a:pos x="225" y="706"/>
                    </a:cxn>
                    <a:cxn ang="0">
                      <a:pos x="267" y="705"/>
                    </a:cxn>
                    <a:cxn ang="0">
                      <a:pos x="313" y="706"/>
                    </a:cxn>
                    <a:cxn ang="0">
                      <a:pos x="362" y="707"/>
                    </a:cxn>
                    <a:cxn ang="0">
                      <a:pos x="415" y="709"/>
                    </a:cxn>
                    <a:cxn ang="0">
                      <a:pos x="470" y="713"/>
                    </a:cxn>
                    <a:cxn ang="0">
                      <a:pos x="528" y="719"/>
                    </a:cxn>
                    <a:cxn ang="0">
                      <a:pos x="588" y="726"/>
                    </a:cxn>
                    <a:cxn ang="0">
                      <a:pos x="650" y="735"/>
                    </a:cxn>
                    <a:cxn ang="0">
                      <a:pos x="647" y="713"/>
                    </a:cxn>
                    <a:cxn ang="0">
                      <a:pos x="641" y="655"/>
                    </a:cxn>
                    <a:cxn ang="0">
                      <a:pos x="631" y="568"/>
                    </a:cxn>
                    <a:cxn ang="0">
                      <a:pos x="623" y="462"/>
                    </a:cxn>
                    <a:cxn ang="0">
                      <a:pos x="618" y="345"/>
                    </a:cxn>
                    <a:cxn ang="0">
                      <a:pos x="618" y="229"/>
                    </a:cxn>
                    <a:cxn ang="0">
                      <a:pos x="627" y="119"/>
                    </a:cxn>
                    <a:cxn ang="0">
                      <a:pos x="645" y="27"/>
                    </a:cxn>
                  </a:cxnLst>
                  <a:rect l="0" t="0" r="r" b="b"/>
                  <a:pathLst>
                    <a:path w="650" h="735">
                      <a:moveTo>
                        <a:pt x="645" y="27"/>
                      </a:moveTo>
                      <a:lnTo>
                        <a:pt x="642" y="26"/>
                      </a:lnTo>
                      <a:lnTo>
                        <a:pt x="631" y="23"/>
                      </a:lnTo>
                      <a:lnTo>
                        <a:pt x="615" y="19"/>
                      </a:lnTo>
                      <a:lnTo>
                        <a:pt x="592" y="15"/>
                      </a:lnTo>
                      <a:lnTo>
                        <a:pt x="565" y="10"/>
                      </a:lnTo>
                      <a:lnTo>
                        <a:pt x="533" y="6"/>
                      </a:lnTo>
                      <a:lnTo>
                        <a:pt x="496" y="3"/>
                      </a:lnTo>
                      <a:lnTo>
                        <a:pt x="456" y="1"/>
                      </a:lnTo>
                      <a:lnTo>
                        <a:pt x="411" y="0"/>
                      </a:lnTo>
                      <a:lnTo>
                        <a:pt x="364" y="2"/>
                      </a:lnTo>
                      <a:lnTo>
                        <a:pt x="315" y="6"/>
                      </a:lnTo>
                      <a:lnTo>
                        <a:pt x="262" y="15"/>
                      </a:lnTo>
                      <a:lnTo>
                        <a:pt x="209" y="26"/>
                      </a:lnTo>
                      <a:lnTo>
                        <a:pt x="154" y="42"/>
                      </a:lnTo>
                      <a:lnTo>
                        <a:pt x="98" y="61"/>
                      </a:lnTo>
                      <a:lnTo>
                        <a:pt x="42" y="87"/>
                      </a:lnTo>
                      <a:lnTo>
                        <a:pt x="38" y="101"/>
                      </a:lnTo>
                      <a:lnTo>
                        <a:pt x="28" y="141"/>
                      </a:lnTo>
                      <a:lnTo>
                        <a:pt x="17" y="203"/>
                      </a:lnTo>
                      <a:lnTo>
                        <a:pt x="6" y="283"/>
                      </a:lnTo>
                      <a:lnTo>
                        <a:pt x="0" y="378"/>
                      </a:lnTo>
                      <a:lnTo>
                        <a:pt x="5" y="484"/>
                      </a:lnTo>
                      <a:lnTo>
                        <a:pt x="21" y="599"/>
                      </a:lnTo>
                      <a:lnTo>
                        <a:pt x="54" y="716"/>
                      </a:lnTo>
                      <a:lnTo>
                        <a:pt x="58" y="716"/>
                      </a:lnTo>
                      <a:lnTo>
                        <a:pt x="66" y="715"/>
                      </a:lnTo>
                      <a:lnTo>
                        <a:pt x="80" y="713"/>
                      </a:lnTo>
                      <a:lnTo>
                        <a:pt x="99" y="712"/>
                      </a:lnTo>
                      <a:lnTo>
                        <a:pt x="124" y="710"/>
                      </a:lnTo>
                      <a:lnTo>
                        <a:pt x="153" y="708"/>
                      </a:lnTo>
                      <a:lnTo>
                        <a:pt x="188" y="707"/>
                      </a:lnTo>
                      <a:lnTo>
                        <a:pt x="225" y="706"/>
                      </a:lnTo>
                      <a:lnTo>
                        <a:pt x="267" y="705"/>
                      </a:lnTo>
                      <a:lnTo>
                        <a:pt x="313" y="706"/>
                      </a:lnTo>
                      <a:lnTo>
                        <a:pt x="362" y="707"/>
                      </a:lnTo>
                      <a:lnTo>
                        <a:pt x="415" y="709"/>
                      </a:lnTo>
                      <a:lnTo>
                        <a:pt x="470" y="713"/>
                      </a:lnTo>
                      <a:lnTo>
                        <a:pt x="528" y="719"/>
                      </a:lnTo>
                      <a:lnTo>
                        <a:pt x="588" y="726"/>
                      </a:lnTo>
                      <a:lnTo>
                        <a:pt x="650" y="735"/>
                      </a:lnTo>
                      <a:lnTo>
                        <a:pt x="647" y="713"/>
                      </a:lnTo>
                      <a:lnTo>
                        <a:pt x="641" y="655"/>
                      </a:lnTo>
                      <a:lnTo>
                        <a:pt x="631" y="568"/>
                      </a:lnTo>
                      <a:lnTo>
                        <a:pt x="623" y="462"/>
                      </a:lnTo>
                      <a:lnTo>
                        <a:pt x="618" y="345"/>
                      </a:lnTo>
                      <a:lnTo>
                        <a:pt x="618" y="229"/>
                      </a:lnTo>
                      <a:lnTo>
                        <a:pt x="627" y="119"/>
                      </a:lnTo>
                      <a:lnTo>
                        <a:pt x="645" y="2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07" name="Freeform 79"/>
                <p:cNvSpPr>
                  <a:spLocks/>
                </p:cNvSpPr>
                <p:nvPr/>
              </p:nvSpPr>
              <p:spPr bwMode="auto">
                <a:xfrm>
                  <a:off x="6623" y="13797"/>
                  <a:ext cx="1071" cy="731"/>
                </a:xfrm>
                <a:custGeom>
                  <a:avLst/>
                  <a:gdLst/>
                  <a:ahLst/>
                  <a:cxnLst>
                    <a:cxn ang="0">
                      <a:pos x="6" y="552"/>
                    </a:cxn>
                    <a:cxn ang="0">
                      <a:pos x="0" y="642"/>
                    </a:cxn>
                    <a:cxn ang="0">
                      <a:pos x="698" y="731"/>
                    </a:cxn>
                    <a:cxn ang="0">
                      <a:pos x="703" y="729"/>
                    </a:cxn>
                    <a:cxn ang="0">
                      <a:pos x="717" y="722"/>
                    </a:cxn>
                    <a:cxn ang="0">
                      <a:pos x="740" y="710"/>
                    </a:cxn>
                    <a:cxn ang="0">
                      <a:pos x="768" y="694"/>
                    </a:cxn>
                    <a:cxn ang="0">
                      <a:pos x="801" y="672"/>
                    </a:cxn>
                    <a:cxn ang="0">
                      <a:pos x="838" y="645"/>
                    </a:cxn>
                    <a:cxn ang="0">
                      <a:pos x="876" y="614"/>
                    </a:cxn>
                    <a:cxn ang="0">
                      <a:pos x="915" y="577"/>
                    </a:cxn>
                    <a:cxn ang="0">
                      <a:pos x="953" y="536"/>
                    </a:cxn>
                    <a:cxn ang="0">
                      <a:pos x="988" y="491"/>
                    </a:cxn>
                    <a:cxn ang="0">
                      <a:pos x="1018" y="439"/>
                    </a:cxn>
                    <a:cxn ang="0">
                      <a:pos x="1043" y="383"/>
                    </a:cxn>
                    <a:cxn ang="0">
                      <a:pos x="1061" y="322"/>
                    </a:cxn>
                    <a:cxn ang="0">
                      <a:pos x="1071" y="255"/>
                    </a:cxn>
                    <a:cxn ang="0">
                      <a:pos x="1070" y="185"/>
                    </a:cxn>
                    <a:cxn ang="0">
                      <a:pos x="1057" y="108"/>
                    </a:cxn>
                    <a:cxn ang="0">
                      <a:pos x="1055" y="104"/>
                    </a:cxn>
                    <a:cxn ang="0">
                      <a:pos x="1049" y="92"/>
                    </a:cxn>
                    <a:cxn ang="0">
                      <a:pos x="1037" y="76"/>
                    </a:cxn>
                    <a:cxn ang="0">
                      <a:pos x="1022" y="57"/>
                    </a:cxn>
                    <a:cxn ang="0">
                      <a:pos x="1002" y="37"/>
                    </a:cxn>
                    <a:cxn ang="0">
                      <a:pos x="979" y="20"/>
                    </a:cxn>
                    <a:cxn ang="0">
                      <a:pos x="951" y="7"/>
                    </a:cxn>
                    <a:cxn ang="0">
                      <a:pos x="919" y="0"/>
                    </a:cxn>
                    <a:cxn ang="0">
                      <a:pos x="924" y="12"/>
                    </a:cxn>
                    <a:cxn ang="0">
                      <a:pos x="934" y="44"/>
                    </a:cxn>
                    <a:cxn ang="0">
                      <a:pos x="947" y="94"/>
                    </a:cxn>
                    <a:cxn ang="0">
                      <a:pos x="958" y="159"/>
                    </a:cxn>
                    <a:cxn ang="0">
                      <a:pos x="961" y="238"/>
                    </a:cxn>
                    <a:cxn ang="0">
                      <a:pos x="953" y="324"/>
                    </a:cxn>
                    <a:cxn ang="0">
                      <a:pos x="928" y="418"/>
                    </a:cxn>
                    <a:cxn ang="0">
                      <a:pos x="884" y="516"/>
                    </a:cxn>
                    <a:cxn ang="0">
                      <a:pos x="883" y="518"/>
                    </a:cxn>
                    <a:cxn ang="0">
                      <a:pos x="879" y="521"/>
                    </a:cxn>
                    <a:cxn ang="0">
                      <a:pos x="872" y="526"/>
                    </a:cxn>
                    <a:cxn ang="0">
                      <a:pos x="862" y="534"/>
                    </a:cxn>
                    <a:cxn ang="0">
                      <a:pos x="851" y="541"/>
                    </a:cxn>
                    <a:cxn ang="0">
                      <a:pos x="837" y="550"/>
                    </a:cxn>
                    <a:cxn ang="0">
                      <a:pos x="819" y="559"/>
                    </a:cxn>
                    <a:cxn ang="0">
                      <a:pos x="800" y="567"/>
                    </a:cxn>
                    <a:cxn ang="0">
                      <a:pos x="778" y="575"/>
                    </a:cxn>
                    <a:cxn ang="0">
                      <a:pos x="754" y="582"/>
                    </a:cxn>
                    <a:cxn ang="0">
                      <a:pos x="727" y="588"/>
                    </a:cxn>
                    <a:cxn ang="0">
                      <a:pos x="697" y="592"/>
                    </a:cxn>
                    <a:cxn ang="0">
                      <a:pos x="666" y="593"/>
                    </a:cxn>
                    <a:cxn ang="0">
                      <a:pos x="631" y="592"/>
                    </a:cxn>
                    <a:cxn ang="0">
                      <a:pos x="593" y="589"/>
                    </a:cxn>
                    <a:cxn ang="0">
                      <a:pos x="555" y="581"/>
                    </a:cxn>
                    <a:cxn ang="0">
                      <a:pos x="555" y="677"/>
                    </a:cxn>
                    <a:cxn ang="0">
                      <a:pos x="24" y="623"/>
                    </a:cxn>
                    <a:cxn ang="0">
                      <a:pos x="6" y="552"/>
                    </a:cxn>
                  </a:cxnLst>
                  <a:rect l="0" t="0" r="r" b="b"/>
                  <a:pathLst>
                    <a:path w="1071" h="731">
                      <a:moveTo>
                        <a:pt x="6" y="552"/>
                      </a:moveTo>
                      <a:lnTo>
                        <a:pt x="0" y="642"/>
                      </a:lnTo>
                      <a:lnTo>
                        <a:pt x="698" y="731"/>
                      </a:lnTo>
                      <a:lnTo>
                        <a:pt x="703" y="729"/>
                      </a:lnTo>
                      <a:lnTo>
                        <a:pt x="717" y="722"/>
                      </a:lnTo>
                      <a:lnTo>
                        <a:pt x="740" y="710"/>
                      </a:lnTo>
                      <a:lnTo>
                        <a:pt x="768" y="694"/>
                      </a:lnTo>
                      <a:lnTo>
                        <a:pt x="801" y="672"/>
                      </a:lnTo>
                      <a:lnTo>
                        <a:pt x="838" y="645"/>
                      </a:lnTo>
                      <a:lnTo>
                        <a:pt x="876" y="614"/>
                      </a:lnTo>
                      <a:lnTo>
                        <a:pt x="915" y="577"/>
                      </a:lnTo>
                      <a:lnTo>
                        <a:pt x="953" y="536"/>
                      </a:lnTo>
                      <a:lnTo>
                        <a:pt x="988" y="491"/>
                      </a:lnTo>
                      <a:lnTo>
                        <a:pt x="1018" y="439"/>
                      </a:lnTo>
                      <a:lnTo>
                        <a:pt x="1043" y="383"/>
                      </a:lnTo>
                      <a:lnTo>
                        <a:pt x="1061" y="322"/>
                      </a:lnTo>
                      <a:lnTo>
                        <a:pt x="1071" y="255"/>
                      </a:lnTo>
                      <a:lnTo>
                        <a:pt x="1070" y="185"/>
                      </a:lnTo>
                      <a:lnTo>
                        <a:pt x="1057" y="108"/>
                      </a:lnTo>
                      <a:lnTo>
                        <a:pt x="1055" y="104"/>
                      </a:lnTo>
                      <a:lnTo>
                        <a:pt x="1049" y="92"/>
                      </a:lnTo>
                      <a:lnTo>
                        <a:pt x="1037" y="76"/>
                      </a:lnTo>
                      <a:lnTo>
                        <a:pt x="1022" y="57"/>
                      </a:lnTo>
                      <a:lnTo>
                        <a:pt x="1002" y="37"/>
                      </a:lnTo>
                      <a:lnTo>
                        <a:pt x="979" y="20"/>
                      </a:lnTo>
                      <a:lnTo>
                        <a:pt x="951" y="7"/>
                      </a:lnTo>
                      <a:lnTo>
                        <a:pt x="919" y="0"/>
                      </a:lnTo>
                      <a:lnTo>
                        <a:pt x="924" y="12"/>
                      </a:lnTo>
                      <a:lnTo>
                        <a:pt x="934" y="44"/>
                      </a:lnTo>
                      <a:lnTo>
                        <a:pt x="947" y="94"/>
                      </a:lnTo>
                      <a:lnTo>
                        <a:pt x="958" y="159"/>
                      </a:lnTo>
                      <a:lnTo>
                        <a:pt x="961" y="238"/>
                      </a:lnTo>
                      <a:lnTo>
                        <a:pt x="953" y="324"/>
                      </a:lnTo>
                      <a:lnTo>
                        <a:pt x="928" y="418"/>
                      </a:lnTo>
                      <a:lnTo>
                        <a:pt x="884" y="516"/>
                      </a:lnTo>
                      <a:lnTo>
                        <a:pt x="883" y="518"/>
                      </a:lnTo>
                      <a:lnTo>
                        <a:pt x="879" y="521"/>
                      </a:lnTo>
                      <a:lnTo>
                        <a:pt x="872" y="526"/>
                      </a:lnTo>
                      <a:lnTo>
                        <a:pt x="862" y="534"/>
                      </a:lnTo>
                      <a:lnTo>
                        <a:pt x="851" y="541"/>
                      </a:lnTo>
                      <a:lnTo>
                        <a:pt x="837" y="550"/>
                      </a:lnTo>
                      <a:lnTo>
                        <a:pt x="819" y="559"/>
                      </a:lnTo>
                      <a:lnTo>
                        <a:pt x="800" y="567"/>
                      </a:lnTo>
                      <a:lnTo>
                        <a:pt x="778" y="575"/>
                      </a:lnTo>
                      <a:lnTo>
                        <a:pt x="754" y="582"/>
                      </a:lnTo>
                      <a:lnTo>
                        <a:pt x="727" y="588"/>
                      </a:lnTo>
                      <a:lnTo>
                        <a:pt x="697" y="592"/>
                      </a:lnTo>
                      <a:lnTo>
                        <a:pt x="666" y="593"/>
                      </a:lnTo>
                      <a:lnTo>
                        <a:pt x="631" y="592"/>
                      </a:lnTo>
                      <a:lnTo>
                        <a:pt x="593" y="589"/>
                      </a:lnTo>
                      <a:lnTo>
                        <a:pt x="555" y="581"/>
                      </a:lnTo>
                      <a:lnTo>
                        <a:pt x="555" y="677"/>
                      </a:lnTo>
                      <a:lnTo>
                        <a:pt x="24" y="623"/>
                      </a:lnTo>
                      <a:lnTo>
                        <a:pt x="6" y="5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08" name="Freeform 80"/>
                <p:cNvSpPr>
                  <a:spLocks/>
                </p:cNvSpPr>
                <p:nvPr/>
              </p:nvSpPr>
              <p:spPr bwMode="auto">
                <a:xfrm>
                  <a:off x="6486" y="14516"/>
                  <a:ext cx="787" cy="253"/>
                </a:xfrm>
                <a:custGeom>
                  <a:avLst/>
                  <a:gdLst/>
                  <a:ahLst/>
                  <a:cxnLst>
                    <a:cxn ang="0">
                      <a:pos x="787" y="91"/>
                    </a:cxn>
                    <a:cxn ang="0">
                      <a:pos x="12" y="0"/>
                    </a:cxn>
                    <a:cxn ang="0">
                      <a:pos x="0" y="91"/>
                    </a:cxn>
                    <a:cxn ang="0">
                      <a:pos x="764" y="253"/>
                    </a:cxn>
                    <a:cxn ang="0">
                      <a:pos x="787" y="91"/>
                    </a:cxn>
                  </a:cxnLst>
                  <a:rect l="0" t="0" r="r" b="b"/>
                  <a:pathLst>
                    <a:path w="787" h="253">
                      <a:moveTo>
                        <a:pt x="787" y="91"/>
                      </a:moveTo>
                      <a:lnTo>
                        <a:pt x="12" y="0"/>
                      </a:lnTo>
                      <a:lnTo>
                        <a:pt x="0" y="91"/>
                      </a:lnTo>
                      <a:lnTo>
                        <a:pt x="764" y="253"/>
                      </a:lnTo>
                      <a:lnTo>
                        <a:pt x="787" y="9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09" name="Freeform 81"/>
                <p:cNvSpPr>
                  <a:spLocks/>
                </p:cNvSpPr>
                <p:nvPr/>
              </p:nvSpPr>
              <p:spPr bwMode="auto">
                <a:xfrm>
                  <a:off x="6879" y="14597"/>
                  <a:ext cx="336" cy="115"/>
                </a:xfrm>
                <a:custGeom>
                  <a:avLst/>
                  <a:gdLst/>
                  <a:ahLst/>
                  <a:cxnLst>
                    <a:cxn ang="0">
                      <a:pos x="336" y="50"/>
                    </a:cxn>
                    <a:cxn ang="0">
                      <a:pos x="4" y="0"/>
                    </a:cxn>
                    <a:cxn ang="0">
                      <a:pos x="0" y="48"/>
                    </a:cxn>
                    <a:cxn ang="0">
                      <a:pos x="327" y="115"/>
                    </a:cxn>
                    <a:cxn ang="0">
                      <a:pos x="336" y="50"/>
                    </a:cxn>
                  </a:cxnLst>
                  <a:rect l="0" t="0" r="r" b="b"/>
                  <a:pathLst>
                    <a:path w="336" h="115">
                      <a:moveTo>
                        <a:pt x="336" y="50"/>
                      </a:moveTo>
                      <a:lnTo>
                        <a:pt x="4" y="0"/>
                      </a:lnTo>
                      <a:lnTo>
                        <a:pt x="0" y="48"/>
                      </a:lnTo>
                      <a:lnTo>
                        <a:pt x="327" y="115"/>
                      </a:lnTo>
                      <a:lnTo>
                        <a:pt x="336" y="5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10" name="Freeform 82"/>
                <p:cNvSpPr>
                  <a:spLocks/>
                </p:cNvSpPr>
                <p:nvPr/>
              </p:nvSpPr>
              <p:spPr bwMode="auto">
                <a:xfrm>
                  <a:off x="6536" y="14540"/>
                  <a:ext cx="225" cy="85"/>
                </a:xfrm>
                <a:custGeom>
                  <a:avLst/>
                  <a:gdLst/>
                  <a:ahLst/>
                  <a:cxnLst>
                    <a:cxn ang="0">
                      <a:pos x="225" y="39"/>
                    </a:cxn>
                    <a:cxn ang="0">
                      <a:pos x="0" y="0"/>
                    </a:cxn>
                    <a:cxn ang="0">
                      <a:pos x="3" y="41"/>
                    </a:cxn>
                    <a:cxn ang="0">
                      <a:pos x="218" y="85"/>
                    </a:cxn>
                    <a:cxn ang="0">
                      <a:pos x="225" y="39"/>
                    </a:cxn>
                  </a:cxnLst>
                  <a:rect l="0" t="0" r="r" b="b"/>
                  <a:pathLst>
                    <a:path w="225" h="85">
                      <a:moveTo>
                        <a:pt x="225" y="39"/>
                      </a:moveTo>
                      <a:lnTo>
                        <a:pt x="0" y="0"/>
                      </a:lnTo>
                      <a:lnTo>
                        <a:pt x="3" y="41"/>
                      </a:lnTo>
                      <a:lnTo>
                        <a:pt x="218" y="85"/>
                      </a:lnTo>
                      <a:lnTo>
                        <a:pt x="225" y="3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11" name="Freeform 83"/>
                <p:cNvSpPr>
                  <a:spLocks/>
                </p:cNvSpPr>
                <p:nvPr/>
              </p:nvSpPr>
              <p:spPr bwMode="auto">
                <a:xfrm>
                  <a:off x="5972" y="14624"/>
                  <a:ext cx="1325" cy="439"/>
                </a:xfrm>
                <a:custGeom>
                  <a:avLst/>
                  <a:gdLst/>
                  <a:ahLst/>
                  <a:cxnLst>
                    <a:cxn ang="0">
                      <a:pos x="0" y="132"/>
                    </a:cxn>
                    <a:cxn ang="0">
                      <a:pos x="3" y="132"/>
                    </a:cxn>
                    <a:cxn ang="0">
                      <a:pos x="10" y="130"/>
                    </a:cxn>
                    <a:cxn ang="0">
                      <a:pos x="24" y="128"/>
                    </a:cxn>
                    <a:cxn ang="0">
                      <a:pos x="42" y="125"/>
                    </a:cxn>
                    <a:cxn ang="0">
                      <a:pos x="62" y="121"/>
                    </a:cxn>
                    <a:cxn ang="0">
                      <a:pos x="86" y="116"/>
                    </a:cxn>
                    <a:cxn ang="0">
                      <a:pos x="113" y="109"/>
                    </a:cxn>
                    <a:cxn ang="0">
                      <a:pos x="141" y="102"/>
                    </a:cxn>
                    <a:cxn ang="0">
                      <a:pos x="170" y="94"/>
                    </a:cxn>
                    <a:cxn ang="0">
                      <a:pos x="199" y="85"/>
                    </a:cxn>
                    <a:cxn ang="0">
                      <a:pos x="228" y="74"/>
                    </a:cxn>
                    <a:cxn ang="0">
                      <a:pos x="257" y="62"/>
                    </a:cxn>
                    <a:cxn ang="0">
                      <a:pos x="285" y="48"/>
                    </a:cxn>
                    <a:cxn ang="0">
                      <a:pos x="309" y="34"/>
                    </a:cxn>
                    <a:cxn ang="0">
                      <a:pos x="333" y="18"/>
                    </a:cxn>
                    <a:cxn ang="0">
                      <a:pos x="352" y="0"/>
                    </a:cxn>
                    <a:cxn ang="0">
                      <a:pos x="1325" y="223"/>
                    </a:cxn>
                    <a:cxn ang="0">
                      <a:pos x="1323" y="225"/>
                    </a:cxn>
                    <a:cxn ang="0">
                      <a:pos x="1318" y="230"/>
                    </a:cxn>
                    <a:cxn ang="0">
                      <a:pos x="1309" y="239"/>
                    </a:cxn>
                    <a:cxn ang="0">
                      <a:pos x="1297" y="250"/>
                    </a:cxn>
                    <a:cxn ang="0">
                      <a:pos x="1282" y="263"/>
                    </a:cxn>
                    <a:cxn ang="0">
                      <a:pos x="1265" y="278"/>
                    </a:cxn>
                    <a:cxn ang="0">
                      <a:pos x="1247" y="295"/>
                    </a:cxn>
                    <a:cxn ang="0">
                      <a:pos x="1225" y="312"/>
                    </a:cxn>
                    <a:cxn ang="0">
                      <a:pos x="1202" y="331"/>
                    </a:cxn>
                    <a:cxn ang="0">
                      <a:pos x="1179" y="349"/>
                    </a:cxn>
                    <a:cxn ang="0">
                      <a:pos x="1154" y="367"/>
                    </a:cxn>
                    <a:cxn ang="0">
                      <a:pos x="1128" y="385"/>
                    </a:cxn>
                    <a:cxn ang="0">
                      <a:pos x="1102" y="401"/>
                    </a:cxn>
                    <a:cxn ang="0">
                      <a:pos x="1077" y="415"/>
                    </a:cxn>
                    <a:cxn ang="0">
                      <a:pos x="1051" y="428"/>
                    </a:cxn>
                    <a:cxn ang="0">
                      <a:pos x="1026" y="439"/>
                    </a:cxn>
                    <a:cxn ang="0">
                      <a:pos x="0" y="132"/>
                    </a:cxn>
                  </a:cxnLst>
                  <a:rect l="0" t="0" r="r" b="b"/>
                  <a:pathLst>
                    <a:path w="1325" h="439">
                      <a:moveTo>
                        <a:pt x="0" y="132"/>
                      </a:moveTo>
                      <a:lnTo>
                        <a:pt x="3" y="132"/>
                      </a:lnTo>
                      <a:lnTo>
                        <a:pt x="10" y="130"/>
                      </a:lnTo>
                      <a:lnTo>
                        <a:pt x="24" y="128"/>
                      </a:lnTo>
                      <a:lnTo>
                        <a:pt x="42" y="125"/>
                      </a:lnTo>
                      <a:lnTo>
                        <a:pt x="62" y="121"/>
                      </a:lnTo>
                      <a:lnTo>
                        <a:pt x="86" y="116"/>
                      </a:lnTo>
                      <a:lnTo>
                        <a:pt x="113" y="109"/>
                      </a:lnTo>
                      <a:lnTo>
                        <a:pt x="141" y="102"/>
                      </a:lnTo>
                      <a:lnTo>
                        <a:pt x="170" y="94"/>
                      </a:lnTo>
                      <a:lnTo>
                        <a:pt x="199" y="85"/>
                      </a:lnTo>
                      <a:lnTo>
                        <a:pt x="228" y="74"/>
                      </a:lnTo>
                      <a:lnTo>
                        <a:pt x="257" y="62"/>
                      </a:lnTo>
                      <a:lnTo>
                        <a:pt x="285" y="48"/>
                      </a:lnTo>
                      <a:lnTo>
                        <a:pt x="309" y="34"/>
                      </a:lnTo>
                      <a:lnTo>
                        <a:pt x="333" y="18"/>
                      </a:lnTo>
                      <a:lnTo>
                        <a:pt x="352" y="0"/>
                      </a:lnTo>
                      <a:lnTo>
                        <a:pt x="1325" y="223"/>
                      </a:lnTo>
                      <a:lnTo>
                        <a:pt x="1323" y="225"/>
                      </a:lnTo>
                      <a:lnTo>
                        <a:pt x="1318" y="230"/>
                      </a:lnTo>
                      <a:lnTo>
                        <a:pt x="1309" y="239"/>
                      </a:lnTo>
                      <a:lnTo>
                        <a:pt x="1297" y="250"/>
                      </a:lnTo>
                      <a:lnTo>
                        <a:pt x="1282" y="263"/>
                      </a:lnTo>
                      <a:lnTo>
                        <a:pt x="1265" y="278"/>
                      </a:lnTo>
                      <a:lnTo>
                        <a:pt x="1247" y="295"/>
                      </a:lnTo>
                      <a:lnTo>
                        <a:pt x="1225" y="312"/>
                      </a:lnTo>
                      <a:lnTo>
                        <a:pt x="1202" y="331"/>
                      </a:lnTo>
                      <a:lnTo>
                        <a:pt x="1179" y="349"/>
                      </a:lnTo>
                      <a:lnTo>
                        <a:pt x="1154" y="367"/>
                      </a:lnTo>
                      <a:lnTo>
                        <a:pt x="1128" y="385"/>
                      </a:lnTo>
                      <a:lnTo>
                        <a:pt x="1102" y="401"/>
                      </a:lnTo>
                      <a:lnTo>
                        <a:pt x="1077" y="415"/>
                      </a:lnTo>
                      <a:lnTo>
                        <a:pt x="1051" y="428"/>
                      </a:lnTo>
                      <a:lnTo>
                        <a:pt x="1026" y="439"/>
                      </a:lnTo>
                      <a:lnTo>
                        <a:pt x="0" y="1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12" name="Freeform 84"/>
                <p:cNvSpPr>
                  <a:spLocks/>
                </p:cNvSpPr>
                <p:nvPr/>
              </p:nvSpPr>
              <p:spPr bwMode="auto">
                <a:xfrm>
                  <a:off x="7292" y="14577"/>
                  <a:ext cx="472" cy="209"/>
                </a:xfrm>
                <a:custGeom>
                  <a:avLst/>
                  <a:gdLst/>
                  <a:ahLst/>
                  <a:cxnLst>
                    <a:cxn ang="0">
                      <a:pos x="47" y="209"/>
                    </a:cxn>
                    <a:cxn ang="0">
                      <a:pos x="472" y="84"/>
                    </a:cxn>
                    <a:cxn ang="0">
                      <a:pos x="215" y="0"/>
                    </a:cxn>
                    <a:cxn ang="0">
                      <a:pos x="5" y="24"/>
                    </a:cxn>
                    <a:cxn ang="0">
                      <a:pos x="0" y="197"/>
                    </a:cxn>
                    <a:cxn ang="0">
                      <a:pos x="47" y="209"/>
                    </a:cxn>
                  </a:cxnLst>
                  <a:rect l="0" t="0" r="r" b="b"/>
                  <a:pathLst>
                    <a:path w="472" h="209">
                      <a:moveTo>
                        <a:pt x="47" y="209"/>
                      </a:moveTo>
                      <a:lnTo>
                        <a:pt x="472" y="84"/>
                      </a:lnTo>
                      <a:lnTo>
                        <a:pt x="215" y="0"/>
                      </a:lnTo>
                      <a:lnTo>
                        <a:pt x="5" y="24"/>
                      </a:lnTo>
                      <a:lnTo>
                        <a:pt x="0" y="197"/>
                      </a:lnTo>
                      <a:lnTo>
                        <a:pt x="47" y="20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13" name="Freeform 85"/>
                <p:cNvSpPr>
                  <a:spLocks/>
                </p:cNvSpPr>
                <p:nvPr/>
              </p:nvSpPr>
              <p:spPr bwMode="auto">
                <a:xfrm>
                  <a:off x="6073" y="13679"/>
                  <a:ext cx="251" cy="999"/>
                </a:xfrm>
                <a:custGeom>
                  <a:avLst/>
                  <a:gdLst/>
                  <a:ahLst/>
                  <a:cxnLst>
                    <a:cxn ang="0">
                      <a:pos x="251" y="23"/>
                    </a:cxn>
                    <a:cxn ang="0">
                      <a:pos x="250" y="22"/>
                    </a:cxn>
                    <a:cxn ang="0">
                      <a:pos x="246" y="20"/>
                    </a:cxn>
                    <a:cxn ang="0">
                      <a:pos x="239" y="18"/>
                    </a:cxn>
                    <a:cxn ang="0">
                      <a:pos x="230" y="15"/>
                    </a:cxn>
                    <a:cxn ang="0">
                      <a:pos x="218" y="11"/>
                    </a:cxn>
                    <a:cxn ang="0">
                      <a:pos x="205" y="7"/>
                    </a:cxn>
                    <a:cxn ang="0">
                      <a:pos x="190" y="4"/>
                    </a:cxn>
                    <a:cxn ang="0">
                      <a:pos x="173" y="1"/>
                    </a:cxn>
                    <a:cxn ang="0">
                      <a:pos x="155" y="0"/>
                    </a:cxn>
                    <a:cxn ang="0">
                      <a:pos x="134" y="0"/>
                    </a:cxn>
                    <a:cxn ang="0">
                      <a:pos x="114" y="2"/>
                    </a:cxn>
                    <a:cxn ang="0">
                      <a:pos x="92" y="5"/>
                    </a:cxn>
                    <a:cxn ang="0">
                      <a:pos x="70" y="12"/>
                    </a:cxn>
                    <a:cxn ang="0">
                      <a:pos x="47" y="20"/>
                    </a:cxn>
                    <a:cxn ang="0">
                      <a:pos x="23" y="32"/>
                    </a:cxn>
                    <a:cxn ang="0">
                      <a:pos x="0" y="47"/>
                    </a:cxn>
                    <a:cxn ang="0">
                      <a:pos x="0" y="999"/>
                    </a:cxn>
                    <a:cxn ang="0">
                      <a:pos x="1" y="999"/>
                    </a:cxn>
                    <a:cxn ang="0">
                      <a:pos x="6" y="999"/>
                    </a:cxn>
                    <a:cxn ang="0">
                      <a:pos x="14" y="998"/>
                    </a:cxn>
                    <a:cxn ang="0">
                      <a:pos x="23" y="997"/>
                    </a:cxn>
                    <a:cxn ang="0">
                      <a:pos x="35" y="995"/>
                    </a:cxn>
                    <a:cxn ang="0">
                      <a:pos x="49" y="993"/>
                    </a:cxn>
                    <a:cxn ang="0">
                      <a:pos x="65" y="990"/>
                    </a:cxn>
                    <a:cxn ang="0">
                      <a:pos x="83" y="985"/>
                    </a:cxn>
                    <a:cxn ang="0">
                      <a:pos x="102" y="980"/>
                    </a:cxn>
                    <a:cxn ang="0">
                      <a:pos x="121" y="973"/>
                    </a:cxn>
                    <a:cxn ang="0">
                      <a:pos x="143" y="966"/>
                    </a:cxn>
                    <a:cxn ang="0">
                      <a:pos x="164" y="956"/>
                    </a:cxn>
                    <a:cxn ang="0">
                      <a:pos x="186" y="945"/>
                    </a:cxn>
                    <a:cxn ang="0">
                      <a:pos x="208" y="934"/>
                    </a:cxn>
                    <a:cxn ang="0">
                      <a:pos x="230" y="919"/>
                    </a:cxn>
                    <a:cxn ang="0">
                      <a:pos x="251" y="903"/>
                    </a:cxn>
                    <a:cxn ang="0">
                      <a:pos x="251" y="23"/>
                    </a:cxn>
                  </a:cxnLst>
                  <a:rect l="0" t="0" r="r" b="b"/>
                  <a:pathLst>
                    <a:path w="251" h="999">
                      <a:moveTo>
                        <a:pt x="251" y="23"/>
                      </a:moveTo>
                      <a:lnTo>
                        <a:pt x="250" y="22"/>
                      </a:lnTo>
                      <a:lnTo>
                        <a:pt x="246" y="20"/>
                      </a:lnTo>
                      <a:lnTo>
                        <a:pt x="239" y="18"/>
                      </a:lnTo>
                      <a:lnTo>
                        <a:pt x="230" y="15"/>
                      </a:lnTo>
                      <a:lnTo>
                        <a:pt x="218" y="11"/>
                      </a:lnTo>
                      <a:lnTo>
                        <a:pt x="205" y="7"/>
                      </a:lnTo>
                      <a:lnTo>
                        <a:pt x="190" y="4"/>
                      </a:lnTo>
                      <a:lnTo>
                        <a:pt x="173" y="1"/>
                      </a:lnTo>
                      <a:lnTo>
                        <a:pt x="155" y="0"/>
                      </a:lnTo>
                      <a:lnTo>
                        <a:pt x="134" y="0"/>
                      </a:lnTo>
                      <a:lnTo>
                        <a:pt x="114" y="2"/>
                      </a:lnTo>
                      <a:lnTo>
                        <a:pt x="92" y="5"/>
                      </a:lnTo>
                      <a:lnTo>
                        <a:pt x="70" y="12"/>
                      </a:lnTo>
                      <a:lnTo>
                        <a:pt x="47" y="20"/>
                      </a:lnTo>
                      <a:lnTo>
                        <a:pt x="23" y="32"/>
                      </a:lnTo>
                      <a:lnTo>
                        <a:pt x="0" y="47"/>
                      </a:lnTo>
                      <a:lnTo>
                        <a:pt x="0" y="999"/>
                      </a:lnTo>
                      <a:lnTo>
                        <a:pt x="1" y="999"/>
                      </a:lnTo>
                      <a:lnTo>
                        <a:pt x="6" y="999"/>
                      </a:lnTo>
                      <a:lnTo>
                        <a:pt x="14" y="998"/>
                      </a:lnTo>
                      <a:lnTo>
                        <a:pt x="23" y="997"/>
                      </a:lnTo>
                      <a:lnTo>
                        <a:pt x="35" y="995"/>
                      </a:lnTo>
                      <a:lnTo>
                        <a:pt x="49" y="993"/>
                      </a:lnTo>
                      <a:lnTo>
                        <a:pt x="65" y="990"/>
                      </a:lnTo>
                      <a:lnTo>
                        <a:pt x="83" y="985"/>
                      </a:lnTo>
                      <a:lnTo>
                        <a:pt x="102" y="980"/>
                      </a:lnTo>
                      <a:lnTo>
                        <a:pt x="121" y="973"/>
                      </a:lnTo>
                      <a:lnTo>
                        <a:pt x="143" y="966"/>
                      </a:lnTo>
                      <a:lnTo>
                        <a:pt x="164" y="956"/>
                      </a:lnTo>
                      <a:lnTo>
                        <a:pt x="186" y="945"/>
                      </a:lnTo>
                      <a:lnTo>
                        <a:pt x="208" y="934"/>
                      </a:lnTo>
                      <a:lnTo>
                        <a:pt x="230" y="919"/>
                      </a:lnTo>
                      <a:lnTo>
                        <a:pt x="251" y="903"/>
                      </a:lnTo>
                      <a:lnTo>
                        <a:pt x="251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14" name="Freeform 86"/>
                <p:cNvSpPr>
                  <a:spLocks/>
                </p:cNvSpPr>
                <p:nvPr/>
              </p:nvSpPr>
              <p:spPr bwMode="auto">
                <a:xfrm>
                  <a:off x="6080" y="13687"/>
                  <a:ext cx="215" cy="843"/>
                </a:xfrm>
                <a:custGeom>
                  <a:avLst/>
                  <a:gdLst/>
                  <a:ahLst/>
                  <a:cxnLst>
                    <a:cxn ang="0">
                      <a:pos x="215" y="20"/>
                    </a:cxn>
                    <a:cxn ang="0">
                      <a:pos x="214" y="19"/>
                    </a:cxn>
                    <a:cxn ang="0">
                      <a:pos x="211" y="18"/>
                    </a:cxn>
                    <a:cxn ang="0">
                      <a:pos x="205" y="15"/>
                    </a:cxn>
                    <a:cxn ang="0">
                      <a:pos x="197" y="12"/>
                    </a:cxn>
                    <a:cxn ang="0">
                      <a:pos x="187" y="9"/>
                    </a:cxn>
                    <a:cxn ang="0">
                      <a:pos x="176" y="6"/>
                    </a:cxn>
                    <a:cxn ang="0">
                      <a:pos x="163" y="4"/>
                    </a:cxn>
                    <a:cxn ang="0">
                      <a:pos x="149" y="1"/>
                    </a:cxn>
                    <a:cxn ang="0">
                      <a:pos x="133" y="0"/>
                    </a:cxn>
                    <a:cxn ang="0">
                      <a:pos x="115" y="0"/>
                    </a:cxn>
                    <a:cxn ang="0">
                      <a:pos x="98" y="1"/>
                    </a:cxn>
                    <a:cxn ang="0">
                      <a:pos x="79" y="5"/>
                    </a:cxn>
                    <a:cxn ang="0">
                      <a:pos x="60" y="10"/>
                    </a:cxn>
                    <a:cxn ang="0">
                      <a:pos x="40" y="18"/>
                    </a:cxn>
                    <a:cxn ang="0">
                      <a:pos x="21" y="27"/>
                    </a:cxn>
                    <a:cxn ang="0">
                      <a:pos x="0" y="40"/>
                    </a:cxn>
                    <a:cxn ang="0">
                      <a:pos x="0" y="843"/>
                    </a:cxn>
                    <a:cxn ang="0">
                      <a:pos x="1" y="843"/>
                    </a:cxn>
                    <a:cxn ang="0">
                      <a:pos x="6" y="843"/>
                    </a:cxn>
                    <a:cxn ang="0">
                      <a:pos x="12" y="842"/>
                    </a:cxn>
                    <a:cxn ang="0">
                      <a:pos x="21" y="841"/>
                    </a:cxn>
                    <a:cxn ang="0">
                      <a:pos x="30" y="840"/>
                    </a:cxn>
                    <a:cxn ang="0">
                      <a:pos x="43" y="838"/>
                    </a:cxn>
                    <a:cxn ang="0">
                      <a:pos x="56" y="835"/>
                    </a:cxn>
                    <a:cxn ang="0">
                      <a:pos x="71" y="831"/>
                    </a:cxn>
                    <a:cxn ang="0">
                      <a:pos x="87" y="826"/>
                    </a:cxn>
                    <a:cxn ang="0">
                      <a:pos x="105" y="821"/>
                    </a:cxn>
                    <a:cxn ang="0">
                      <a:pos x="123" y="814"/>
                    </a:cxn>
                    <a:cxn ang="0">
                      <a:pos x="141" y="806"/>
                    </a:cxn>
                    <a:cxn ang="0">
                      <a:pos x="159" y="797"/>
                    </a:cxn>
                    <a:cxn ang="0">
                      <a:pos x="179" y="786"/>
                    </a:cxn>
                    <a:cxn ang="0">
                      <a:pos x="197" y="774"/>
                    </a:cxn>
                    <a:cxn ang="0">
                      <a:pos x="215" y="760"/>
                    </a:cxn>
                    <a:cxn ang="0">
                      <a:pos x="215" y="20"/>
                    </a:cxn>
                  </a:cxnLst>
                  <a:rect l="0" t="0" r="r" b="b"/>
                  <a:pathLst>
                    <a:path w="215" h="843">
                      <a:moveTo>
                        <a:pt x="215" y="20"/>
                      </a:moveTo>
                      <a:lnTo>
                        <a:pt x="214" y="19"/>
                      </a:lnTo>
                      <a:lnTo>
                        <a:pt x="211" y="18"/>
                      </a:lnTo>
                      <a:lnTo>
                        <a:pt x="205" y="15"/>
                      </a:lnTo>
                      <a:lnTo>
                        <a:pt x="197" y="12"/>
                      </a:lnTo>
                      <a:lnTo>
                        <a:pt x="187" y="9"/>
                      </a:lnTo>
                      <a:lnTo>
                        <a:pt x="176" y="6"/>
                      </a:lnTo>
                      <a:lnTo>
                        <a:pt x="163" y="4"/>
                      </a:lnTo>
                      <a:lnTo>
                        <a:pt x="149" y="1"/>
                      </a:lnTo>
                      <a:lnTo>
                        <a:pt x="133" y="0"/>
                      </a:lnTo>
                      <a:lnTo>
                        <a:pt x="115" y="0"/>
                      </a:lnTo>
                      <a:lnTo>
                        <a:pt x="98" y="1"/>
                      </a:lnTo>
                      <a:lnTo>
                        <a:pt x="79" y="5"/>
                      </a:lnTo>
                      <a:lnTo>
                        <a:pt x="60" y="10"/>
                      </a:lnTo>
                      <a:lnTo>
                        <a:pt x="40" y="18"/>
                      </a:lnTo>
                      <a:lnTo>
                        <a:pt x="21" y="27"/>
                      </a:lnTo>
                      <a:lnTo>
                        <a:pt x="0" y="40"/>
                      </a:lnTo>
                      <a:lnTo>
                        <a:pt x="0" y="843"/>
                      </a:lnTo>
                      <a:lnTo>
                        <a:pt x="1" y="843"/>
                      </a:lnTo>
                      <a:lnTo>
                        <a:pt x="6" y="843"/>
                      </a:lnTo>
                      <a:lnTo>
                        <a:pt x="12" y="842"/>
                      </a:lnTo>
                      <a:lnTo>
                        <a:pt x="21" y="841"/>
                      </a:lnTo>
                      <a:lnTo>
                        <a:pt x="30" y="840"/>
                      </a:lnTo>
                      <a:lnTo>
                        <a:pt x="43" y="838"/>
                      </a:lnTo>
                      <a:lnTo>
                        <a:pt x="56" y="835"/>
                      </a:lnTo>
                      <a:lnTo>
                        <a:pt x="71" y="831"/>
                      </a:lnTo>
                      <a:lnTo>
                        <a:pt x="87" y="826"/>
                      </a:lnTo>
                      <a:lnTo>
                        <a:pt x="105" y="821"/>
                      </a:lnTo>
                      <a:lnTo>
                        <a:pt x="123" y="814"/>
                      </a:lnTo>
                      <a:lnTo>
                        <a:pt x="141" y="806"/>
                      </a:lnTo>
                      <a:lnTo>
                        <a:pt x="159" y="797"/>
                      </a:lnTo>
                      <a:lnTo>
                        <a:pt x="179" y="786"/>
                      </a:lnTo>
                      <a:lnTo>
                        <a:pt x="197" y="774"/>
                      </a:lnTo>
                      <a:lnTo>
                        <a:pt x="215" y="760"/>
                      </a:lnTo>
                      <a:lnTo>
                        <a:pt x="215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15" name="Freeform 87"/>
                <p:cNvSpPr>
                  <a:spLocks/>
                </p:cNvSpPr>
                <p:nvPr/>
              </p:nvSpPr>
              <p:spPr bwMode="auto">
                <a:xfrm>
                  <a:off x="6087" y="13696"/>
                  <a:ext cx="180" cy="685"/>
                </a:xfrm>
                <a:custGeom>
                  <a:avLst/>
                  <a:gdLst/>
                  <a:ahLst/>
                  <a:cxnLst>
                    <a:cxn ang="0">
                      <a:pos x="180" y="16"/>
                    </a:cxn>
                    <a:cxn ang="0">
                      <a:pos x="179" y="16"/>
                    </a:cxn>
                    <a:cxn ang="0">
                      <a:pos x="176" y="14"/>
                    </a:cxn>
                    <a:cxn ang="0">
                      <a:pos x="172" y="12"/>
                    </a:cxn>
                    <a:cxn ang="0">
                      <a:pos x="165" y="10"/>
                    </a:cxn>
                    <a:cxn ang="0">
                      <a:pos x="157" y="8"/>
                    </a:cxn>
                    <a:cxn ang="0">
                      <a:pos x="147" y="4"/>
                    </a:cxn>
                    <a:cxn ang="0">
                      <a:pos x="136" y="2"/>
                    </a:cxn>
                    <a:cxn ang="0">
                      <a:pos x="125" y="0"/>
                    </a:cxn>
                    <a:cxn ang="0">
                      <a:pos x="111" y="0"/>
                    </a:cxn>
                    <a:cxn ang="0">
                      <a:pos x="97" y="0"/>
                    </a:cxn>
                    <a:cxn ang="0">
                      <a:pos x="81" y="1"/>
                    </a:cxn>
                    <a:cxn ang="0">
                      <a:pos x="66" y="3"/>
                    </a:cxn>
                    <a:cxn ang="0">
                      <a:pos x="50" y="8"/>
                    </a:cxn>
                    <a:cxn ang="0">
                      <a:pos x="33" y="14"/>
                    </a:cxn>
                    <a:cxn ang="0">
                      <a:pos x="17" y="23"/>
                    </a:cxn>
                    <a:cxn ang="0">
                      <a:pos x="0" y="33"/>
                    </a:cxn>
                    <a:cxn ang="0">
                      <a:pos x="0" y="685"/>
                    </a:cxn>
                    <a:cxn ang="0">
                      <a:pos x="1" y="685"/>
                    </a:cxn>
                    <a:cxn ang="0">
                      <a:pos x="4" y="685"/>
                    </a:cxn>
                    <a:cxn ang="0">
                      <a:pos x="9" y="684"/>
                    </a:cxn>
                    <a:cxn ang="0">
                      <a:pos x="17" y="683"/>
                    </a:cxn>
                    <a:cxn ang="0">
                      <a:pos x="26" y="682"/>
                    </a:cxn>
                    <a:cxn ang="0">
                      <a:pos x="35" y="681"/>
                    </a:cxn>
                    <a:cxn ang="0">
                      <a:pos x="47" y="678"/>
                    </a:cxn>
                    <a:cxn ang="0">
                      <a:pos x="60" y="676"/>
                    </a:cxn>
                    <a:cxn ang="0">
                      <a:pos x="73" y="671"/>
                    </a:cxn>
                    <a:cxn ang="0">
                      <a:pos x="87" y="667"/>
                    </a:cxn>
                    <a:cxn ang="0">
                      <a:pos x="102" y="662"/>
                    </a:cxn>
                    <a:cxn ang="0">
                      <a:pos x="118" y="655"/>
                    </a:cxn>
                    <a:cxn ang="0">
                      <a:pos x="133" y="648"/>
                    </a:cxn>
                    <a:cxn ang="0">
                      <a:pos x="149" y="639"/>
                    </a:cxn>
                    <a:cxn ang="0">
                      <a:pos x="165" y="628"/>
                    </a:cxn>
                    <a:cxn ang="0">
                      <a:pos x="180" y="617"/>
                    </a:cxn>
                    <a:cxn ang="0">
                      <a:pos x="180" y="16"/>
                    </a:cxn>
                  </a:cxnLst>
                  <a:rect l="0" t="0" r="r" b="b"/>
                  <a:pathLst>
                    <a:path w="180" h="685">
                      <a:moveTo>
                        <a:pt x="180" y="16"/>
                      </a:moveTo>
                      <a:lnTo>
                        <a:pt x="179" y="16"/>
                      </a:lnTo>
                      <a:lnTo>
                        <a:pt x="176" y="14"/>
                      </a:lnTo>
                      <a:lnTo>
                        <a:pt x="172" y="12"/>
                      </a:lnTo>
                      <a:lnTo>
                        <a:pt x="165" y="10"/>
                      </a:lnTo>
                      <a:lnTo>
                        <a:pt x="157" y="8"/>
                      </a:lnTo>
                      <a:lnTo>
                        <a:pt x="147" y="4"/>
                      </a:lnTo>
                      <a:lnTo>
                        <a:pt x="136" y="2"/>
                      </a:lnTo>
                      <a:lnTo>
                        <a:pt x="125" y="0"/>
                      </a:lnTo>
                      <a:lnTo>
                        <a:pt x="111" y="0"/>
                      </a:lnTo>
                      <a:lnTo>
                        <a:pt x="97" y="0"/>
                      </a:lnTo>
                      <a:lnTo>
                        <a:pt x="81" y="1"/>
                      </a:lnTo>
                      <a:lnTo>
                        <a:pt x="66" y="3"/>
                      </a:lnTo>
                      <a:lnTo>
                        <a:pt x="50" y="8"/>
                      </a:lnTo>
                      <a:lnTo>
                        <a:pt x="33" y="14"/>
                      </a:lnTo>
                      <a:lnTo>
                        <a:pt x="17" y="23"/>
                      </a:lnTo>
                      <a:lnTo>
                        <a:pt x="0" y="33"/>
                      </a:lnTo>
                      <a:lnTo>
                        <a:pt x="0" y="685"/>
                      </a:lnTo>
                      <a:lnTo>
                        <a:pt x="1" y="685"/>
                      </a:lnTo>
                      <a:lnTo>
                        <a:pt x="4" y="685"/>
                      </a:lnTo>
                      <a:lnTo>
                        <a:pt x="9" y="684"/>
                      </a:lnTo>
                      <a:lnTo>
                        <a:pt x="17" y="683"/>
                      </a:lnTo>
                      <a:lnTo>
                        <a:pt x="26" y="682"/>
                      </a:lnTo>
                      <a:lnTo>
                        <a:pt x="35" y="681"/>
                      </a:lnTo>
                      <a:lnTo>
                        <a:pt x="47" y="678"/>
                      </a:lnTo>
                      <a:lnTo>
                        <a:pt x="60" y="676"/>
                      </a:lnTo>
                      <a:lnTo>
                        <a:pt x="73" y="671"/>
                      </a:lnTo>
                      <a:lnTo>
                        <a:pt x="87" y="667"/>
                      </a:lnTo>
                      <a:lnTo>
                        <a:pt x="102" y="662"/>
                      </a:lnTo>
                      <a:lnTo>
                        <a:pt x="118" y="655"/>
                      </a:lnTo>
                      <a:lnTo>
                        <a:pt x="133" y="648"/>
                      </a:lnTo>
                      <a:lnTo>
                        <a:pt x="149" y="639"/>
                      </a:lnTo>
                      <a:lnTo>
                        <a:pt x="165" y="628"/>
                      </a:lnTo>
                      <a:lnTo>
                        <a:pt x="180" y="617"/>
                      </a:lnTo>
                      <a:lnTo>
                        <a:pt x="180" y="1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16" name="Freeform 88"/>
                <p:cNvSpPr>
                  <a:spLocks/>
                </p:cNvSpPr>
                <p:nvPr/>
              </p:nvSpPr>
              <p:spPr bwMode="auto">
                <a:xfrm>
                  <a:off x="6093" y="13704"/>
                  <a:ext cx="146" cy="530"/>
                </a:xfrm>
                <a:custGeom>
                  <a:avLst/>
                  <a:gdLst/>
                  <a:ahLst/>
                  <a:cxnLst>
                    <a:cxn ang="0">
                      <a:pos x="146" y="14"/>
                    </a:cxn>
                    <a:cxn ang="0">
                      <a:pos x="143" y="12"/>
                    </a:cxn>
                    <a:cxn ang="0">
                      <a:pos x="134" y="8"/>
                    </a:cxn>
                    <a:cxn ang="0">
                      <a:pos x="120" y="4"/>
                    </a:cxn>
                    <a:cxn ang="0">
                      <a:pos x="101" y="1"/>
                    </a:cxn>
                    <a:cxn ang="0">
                      <a:pos x="79" y="0"/>
                    </a:cxn>
                    <a:cxn ang="0">
                      <a:pos x="54" y="3"/>
                    </a:cxn>
                    <a:cxn ang="0">
                      <a:pos x="27" y="11"/>
                    </a:cxn>
                    <a:cxn ang="0">
                      <a:pos x="0" y="27"/>
                    </a:cxn>
                    <a:cxn ang="0">
                      <a:pos x="0" y="530"/>
                    </a:cxn>
                    <a:cxn ang="0">
                      <a:pos x="3" y="530"/>
                    </a:cxn>
                    <a:cxn ang="0">
                      <a:pos x="14" y="529"/>
                    </a:cxn>
                    <a:cxn ang="0">
                      <a:pos x="29" y="526"/>
                    </a:cxn>
                    <a:cxn ang="0">
                      <a:pos x="49" y="521"/>
                    </a:cxn>
                    <a:cxn ang="0">
                      <a:pos x="71" y="514"/>
                    </a:cxn>
                    <a:cxn ang="0">
                      <a:pos x="96" y="505"/>
                    </a:cxn>
                    <a:cxn ang="0">
                      <a:pos x="121" y="492"/>
                    </a:cxn>
                    <a:cxn ang="0">
                      <a:pos x="146" y="475"/>
                    </a:cxn>
                    <a:cxn ang="0">
                      <a:pos x="146" y="14"/>
                    </a:cxn>
                  </a:cxnLst>
                  <a:rect l="0" t="0" r="r" b="b"/>
                  <a:pathLst>
                    <a:path w="146" h="530">
                      <a:moveTo>
                        <a:pt x="146" y="14"/>
                      </a:moveTo>
                      <a:lnTo>
                        <a:pt x="143" y="12"/>
                      </a:lnTo>
                      <a:lnTo>
                        <a:pt x="134" y="8"/>
                      </a:lnTo>
                      <a:lnTo>
                        <a:pt x="120" y="4"/>
                      </a:lnTo>
                      <a:lnTo>
                        <a:pt x="101" y="1"/>
                      </a:lnTo>
                      <a:lnTo>
                        <a:pt x="79" y="0"/>
                      </a:lnTo>
                      <a:lnTo>
                        <a:pt x="54" y="3"/>
                      </a:lnTo>
                      <a:lnTo>
                        <a:pt x="27" y="11"/>
                      </a:lnTo>
                      <a:lnTo>
                        <a:pt x="0" y="27"/>
                      </a:lnTo>
                      <a:lnTo>
                        <a:pt x="0" y="530"/>
                      </a:lnTo>
                      <a:lnTo>
                        <a:pt x="3" y="530"/>
                      </a:lnTo>
                      <a:lnTo>
                        <a:pt x="14" y="529"/>
                      </a:lnTo>
                      <a:lnTo>
                        <a:pt x="29" y="526"/>
                      </a:lnTo>
                      <a:lnTo>
                        <a:pt x="49" y="521"/>
                      </a:lnTo>
                      <a:lnTo>
                        <a:pt x="71" y="514"/>
                      </a:lnTo>
                      <a:lnTo>
                        <a:pt x="96" y="505"/>
                      </a:lnTo>
                      <a:lnTo>
                        <a:pt x="121" y="492"/>
                      </a:lnTo>
                      <a:lnTo>
                        <a:pt x="146" y="475"/>
                      </a:lnTo>
                      <a:lnTo>
                        <a:pt x="146" y="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17" name="Freeform 89"/>
                <p:cNvSpPr>
                  <a:spLocks/>
                </p:cNvSpPr>
                <p:nvPr/>
              </p:nvSpPr>
              <p:spPr bwMode="auto">
                <a:xfrm>
                  <a:off x="6101" y="13712"/>
                  <a:ext cx="109" cy="373"/>
                </a:xfrm>
                <a:custGeom>
                  <a:avLst/>
                  <a:gdLst/>
                  <a:ahLst/>
                  <a:cxnLst>
                    <a:cxn ang="0">
                      <a:pos x="109" y="10"/>
                    </a:cxn>
                    <a:cxn ang="0">
                      <a:pos x="107" y="9"/>
                    </a:cxn>
                    <a:cxn ang="0">
                      <a:pos x="100" y="6"/>
                    </a:cxn>
                    <a:cxn ang="0">
                      <a:pos x="89" y="2"/>
                    </a:cxn>
                    <a:cxn ang="0">
                      <a:pos x="75" y="0"/>
                    </a:cxn>
                    <a:cxn ang="0">
                      <a:pos x="59" y="0"/>
                    </a:cxn>
                    <a:cxn ang="0">
                      <a:pos x="39" y="2"/>
                    </a:cxn>
                    <a:cxn ang="0">
                      <a:pos x="20" y="9"/>
                    </a:cxn>
                    <a:cxn ang="0">
                      <a:pos x="0" y="21"/>
                    </a:cxn>
                    <a:cxn ang="0">
                      <a:pos x="0" y="373"/>
                    </a:cxn>
                    <a:cxn ang="0">
                      <a:pos x="2" y="373"/>
                    </a:cxn>
                    <a:cxn ang="0">
                      <a:pos x="9" y="372"/>
                    </a:cxn>
                    <a:cxn ang="0">
                      <a:pos x="21" y="369"/>
                    </a:cxn>
                    <a:cxn ang="0">
                      <a:pos x="36" y="366"/>
                    </a:cxn>
                    <a:cxn ang="0">
                      <a:pos x="53" y="362"/>
                    </a:cxn>
                    <a:cxn ang="0">
                      <a:pos x="72" y="354"/>
                    </a:cxn>
                    <a:cxn ang="0">
                      <a:pos x="90" y="343"/>
                    </a:cxn>
                    <a:cxn ang="0">
                      <a:pos x="109" y="331"/>
                    </a:cxn>
                    <a:cxn ang="0">
                      <a:pos x="109" y="10"/>
                    </a:cxn>
                  </a:cxnLst>
                  <a:rect l="0" t="0" r="r" b="b"/>
                  <a:pathLst>
                    <a:path w="109" h="373">
                      <a:moveTo>
                        <a:pt x="109" y="10"/>
                      </a:moveTo>
                      <a:lnTo>
                        <a:pt x="107" y="9"/>
                      </a:lnTo>
                      <a:lnTo>
                        <a:pt x="100" y="6"/>
                      </a:lnTo>
                      <a:lnTo>
                        <a:pt x="89" y="2"/>
                      </a:lnTo>
                      <a:lnTo>
                        <a:pt x="75" y="0"/>
                      </a:lnTo>
                      <a:lnTo>
                        <a:pt x="59" y="0"/>
                      </a:lnTo>
                      <a:lnTo>
                        <a:pt x="39" y="2"/>
                      </a:lnTo>
                      <a:lnTo>
                        <a:pt x="20" y="9"/>
                      </a:lnTo>
                      <a:lnTo>
                        <a:pt x="0" y="21"/>
                      </a:lnTo>
                      <a:lnTo>
                        <a:pt x="0" y="373"/>
                      </a:lnTo>
                      <a:lnTo>
                        <a:pt x="2" y="373"/>
                      </a:lnTo>
                      <a:lnTo>
                        <a:pt x="9" y="372"/>
                      </a:lnTo>
                      <a:lnTo>
                        <a:pt x="21" y="369"/>
                      </a:lnTo>
                      <a:lnTo>
                        <a:pt x="36" y="366"/>
                      </a:lnTo>
                      <a:lnTo>
                        <a:pt x="53" y="362"/>
                      </a:lnTo>
                      <a:lnTo>
                        <a:pt x="72" y="354"/>
                      </a:lnTo>
                      <a:lnTo>
                        <a:pt x="90" y="343"/>
                      </a:lnTo>
                      <a:lnTo>
                        <a:pt x="109" y="331"/>
                      </a:lnTo>
                      <a:lnTo>
                        <a:pt x="109" y="1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18" name="Freeform 90"/>
                <p:cNvSpPr>
                  <a:spLocks/>
                </p:cNvSpPr>
                <p:nvPr/>
              </p:nvSpPr>
              <p:spPr bwMode="auto">
                <a:xfrm>
                  <a:off x="6107" y="13721"/>
                  <a:ext cx="75" cy="216"/>
                </a:xfrm>
                <a:custGeom>
                  <a:avLst/>
                  <a:gdLst/>
                  <a:ahLst/>
                  <a:cxnLst>
                    <a:cxn ang="0">
                      <a:pos x="75" y="6"/>
                    </a:cxn>
                    <a:cxn ang="0">
                      <a:pos x="73" y="5"/>
                    </a:cxn>
                    <a:cxn ang="0">
                      <a:pos x="69" y="4"/>
                    </a:cxn>
                    <a:cxn ang="0">
                      <a:pos x="61" y="2"/>
                    </a:cxn>
                    <a:cxn ang="0">
                      <a:pos x="52" y="0"/>
                    </a:cxn>
                    <a:cxn ang="0">
                      <a:pos x="41" y="0"/>
                    </a:cxn>
                    <a:cxn ang="0">
                      <a:pos x="28" y="1"/>
                    </a:cxn>
                    <a:cxn ang="0">
                      <a:pos x="14" y="6"/>
                    </a:cxn>
                    <a:cxn ang="0">
                      <a:pos x="0" y="14"/>
                    </a:cxn>
                    <a:cxn ang="0">
                      <a:pos x="0" y="216"/>
                    </a:cxn>
                    <a:cxn ang="0">
                      <a:pos x="2" y="216"/>
                    </a:cxn>
                    <a:cxn ang="0">
                      <a:pos x="7" y="215"/>
                    </a:cxn>
                    <a:cxn ang="0">
                      <a:pos x="15" y="214"/>
                    </a:cxn>
                    <a:cxn ang="0">
                      <a:pos x="25" y="211"/>
                    </a:cxn>
                    <a:cxn ang="0">
                      <a:pos x="37" y="208"/>
                    </a:cxn>
                    <a:cxn ang="0">
                      <a:pos x="50" y="203"/>
                    </a:cxn>
                    <a:cxn ang="0">
                      <a:pos x="63" y="195"/>
                    </a:cxn>
                    <a:cxn ang="0">
                      <a:pos x="75" y="187"/>
                    </a:cxn>
                    <a:cxn ang="0">
                      <a:pos x="75" y="6"/>
                    </a:cxn>
                  </a:cxnLst>
                  <a:rect l="0" t="0" r="r" b="b"/>
                  <a:pathLst>
                    <a:path w="75" h="216">
                      <a:moveTo>
                        <a:pt x="75" y="6"/>
                      </a:moveTo>
                      <a:lnTo>
                        <a:pt x="73" y="5"/>
                      </a:lnTo>
                      <a:lnTo>
                        <a:pt x="69" y="4"/>
                      </a:lnTo>
                      <a:lnTo>
                        <a:pt x="61" y="2"/>
                      </a:lnTo>
                      <a:lnTo>
                        <a:pt x="52" y="0"/>
                      </a:lnTo>
                      <a:lnTo>
                        <a:pt x="41" y="0"/>
                      </a:lnTo>
                      <a:lnTo>
                        <a:pt x="28" y="1"/>
                      </a:lnTo>
                      <a:lnTo>
                        <a:pt x="14" y="6"/>
                      </a:lnTo>
                      <a:lnTo>
                        <a:pt x="0" y="14"/>
                      </a:lnTo>
                      <a:lnTo>
                        <a:pt x="0" y="216"/>
                      </a:lnTo>
                      <a:lnTo>
                        <a:pt x="2" y="216"/>
                      </a:lnTo>
                      <a:lnTo>
                        <a:pt x="7" y="215"/>
                      </a:lnTo>
                      <a:lnTo>
                        <a:pt x="15" y="214"/>
                      </a:lnTo>
                      <a:lnTo>
                        <a:pt x="25" y="211"/>
                      </a:lnTo>
                      <a:lnTo>
                        <a:pt x="37" y="208"/>
                      </a:lnTo>
                      <a:lnTo>
                        <a:pt x="50" y="203"/>
                      </a:lnTo>
                      <a:lnTo>
                        <a:pt x="63" y="195"/>
                      </a:lnTo>
                      <a:lnTo>
                        <a:pt x="75" y="187"/>
                      </a:lnTo>
                      <a:lnTo>
                        <a:pt x="75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19" name="Freeform 91"/>
                <p:cNvSpPr>
                  <a:spLocks/>
                </p:cNvSpPr>
                <p:nvPr/>
              </p:nvSpPr>
              <p:spPr bwMode="auto">
                <a:xfrm>
                  <a:off x="7013" y="14340"/>
                  <a:ext cx="110" cy="111"/>
                </a:xfrm>
                <a:custGeom>
                  <a:avLst/>
                  <a:gdLst/>
                  <a:ahLst/>
                  <a:cxnLst>
                    <a:cxn ang="0">
                      <a:pos x="55" y="111"/>
                    </a:cxn>
                    <a:cxn ang="0">
                      <a:pos x="66" y="110"/>
                    </a:cxn>
                    <a:cxn ang="0">
                      <a:pos x="76" y="106"/>
                    </a:cxn>
                    <a:cxn ang="0">
                      <a:pos x="85" y="101"/>
                    </a:cxn>
                    <a:cxn ang="0">
                      <a:pos x="94" y="94"/>
                    </a:cxn>
                    <a:cxn ang="0">
                      <a:pos x="100" y="86"/>
                    </a:cxn>
                    <a:cxn ang="0">
                      <a:pos x="106" y="77"/>
                    </a:cxn>
                    <a:cxn ang="0">
                      <a:pos x="109" y="66"/>
                    </a:cxn>
                    <a:cxn ang="0">
                      <a:pos x="110" y="56"/>
                    </a:cxn>
                    <a:cxn ang="0">
                      <a:pos x="109" y="44"/>
                    </a:cxn>
                    <a:cxn ang="0">
                      <a:pos x="106" y="34"/>
                    </a:cxn>
                    <a:cxn ang="0">
                      <a:pos x="100" y="24"/>
                    </a:cxn>
                    <a:cxn ang="0">
                      <a:pos x="94" y="17"/>
                    </a:cxn>
                    <a:cxn ang="0">
                      <a:pos x="85" y="9"/>
                    </a:cxn>
                    <a:cxn ang="0">
                      <a:pos x="76" y="5"/>
                    </a:cxn>
                    <a:cxn ang="0">
                      <a:pos x="66" y="2"/>
                    </a:cxn>
                    <a:cxn ang="0">
                      <a:pos x="55" y="0"/>
                    </a:cxn>
                    <a:cxn ang="0">
                      <a:pos x="44" y="2"/>
                    </a:cxn>
                    <a:cxn ang="0">
                      <a:pos x="33" y="5"/>
                    </a:cxn>
                    <a:cxn ang="0">
                      <a:pos x="25" y="9"/>
                    </a:cxn>
                    <a:cxn ang="0">
                      <a:pos x="16" y="17"/>
                    </a:cxn>
                    <a:cxn ang="0">
                      <a:pos x="10" y="24"/>
                    </a:cxn>
                    <a:cxn ang="0">
                      <a:pos x="4" y="34"/>
                    </a:cxn>
                    <a:cxn ang="0">
                      <a:pos x="1" y="44"/>
                    </a:cxn>
                    <a:cxn ang="0">
                      <a:pos x="0" y="56"/>
                    </a:cxn>
                    <a:cxn ang="0">
                      <a:pos x="1" y="66"/>
                    </a:cxn>
                    <a:cxn ang="0">
                      <a:pos x="4" y="77"/>
                    </a:cxn>
                    <a:cxn ang="0">
                      <a:pos x="10" y="86"/>
                    </a:cxn>
                    <a:cxn ang="0">
                      <a:pos x="16" y="94"/>
                    </a:cxn>
                    <a:cxn ang="0">
                      <a:pos x="25" y="101"/>
                    </a:cxn>
                    <a:cxn ang="0">
                      <a:pos x="33" y="106"/>
                    </a:cxn>
                    <a:cxn ang="0">
                      <a:pos x="44" y="110"/>
                    </a:cxn>
                    <a:cxn ang="0">
                      <a:pos x="55" y="111"/>
                    </a:cxn>
                  </a:cxnLst>
                  <a:rect l="0" t="0" r="r" b="b"/>
                  <a:pathLst>
                    <a:path w="110" h="111">
                      <a:moveTo>
                        <a:pt x="55" y="111"/>
                      </a:moveTo>
                      <a:lnTo>
                        <a:pt x="66" y="110"/>
                      </a:lnTo>
                      <a:lnTo>
                        <a:pt x="76" y="106"/>
                      </a:lnTo>
                      <a:lnTo>
                        <a:pt x="85" y="101"/>
                      </a:lnTo>
                      <a:lnTo>
                        <a:pt x="94" y="94"/>
                      </a:lnTo>
                      <a:lnTo>
                        <a:pt x="100" y="86"/>
                      </a:lnTo>
                      <a:lnTo>
                        <a:pt x="106" y="77"/>
                      </a:lnTo>
                      <a:lnTo>
                        <a:pt x="109" y="66"/>
                      </a:lnTo>
                      <a:lnTo>
                        <a:pt x="110" y="56"/>
                      </a:lnTo>
                      <a:lnTo>
                        <a:pt x="109" y="44"/>
                      </a:lnTo>
                      <a:lnTo>
                        <a:pt x="106" y="34"/>
                      </a:lnTo>
                      <a:lnTo>
                        <a:pt x="100" y="24"/>
                      </a:lnTo>
                      <a:lnTo>
                        <a:pt x="94" y="17"/>
                      </a:lnTo>
                      <a:lnTo>
                        <a:pt x="85" y="9"/>
                      </a:lnTo>
                      <a:lnTo>
                        <a:pt x="76" y="5"/>
                      </a:lnTo>
                      <a:lnTo>
                        <a:pt x="66" y="2"/>
                      </a:lnTo>
                      <a:lnTo>
                        <a:pt x="55" y="0"/>
                      </a:lnTo>
                      <a:lnTo>
                        <a:pt x="44" y="2"/>
                      </a:lnTo>
                      <a:lnTo>
                        <a:pt x="33" y="5"/>
                      </a:lnTo>
                      <a:lnTo>
                        <a:pt x="25" y="9"/>
                      </a:lnTo>
                      <a:lnTo>
                        <a:pt x="16" y="17"/>
                      </a:lnTo>
                      <a:lnTo>
                        <a:pt x="10" y="24"/>
                      </a:lnTo>
                      <a:lnTo>
                        <a:pt x="4" y="34"/>
                      </a:lnTo>
                      <a:lnTo>
                        <a:pt x="1" y="44"/>
                      </a:lnTo>
                      <a:lnTo>
                        <a:pt x="0" y="56"/>
                      </a:lnTo>
                      <a:lnTo>
                        <a:pt x="1" y="66"/>
                      </a:lnTo>
                      <a:lnTo>
                        <a:pt x="4" y="77"/>
                      </a:lnTo>
                      <a:lnTo>
                        <a:pt x="10" y="86"/>
                      </a:lnTo>
                      <a:lnTo>
                        <a:pt x="16" y="94"/>
                      </a:lnTo>
                      <a:lnTo>
                        <a:pt x="25" y="101"/>
                      </a:lnTo>
                      <a:lnTo>
                        <a:pt x="33" y="106"/>
                      </a:lnTo>
                      <a:lnTo>
                        <a:pt x="44" y="110"/>
                      </a:lnTo>
                      <a:lnTo>
                        <a:pt x="55" y="1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20" name="Freeform 92"/>
                <p:cNvSpPr>
                  <a:spLocks/>
                </p:cNvSpPr>
                <p:nvPr/>
              </p:nvSpPr>
              <p:spPr bwMode="auto">
                <a:xfrm>
                  <a:off x="6676" y="14343"/>
                  <a:ext cx="55" cy="55"/>
                </a:xfrm>
                <a:custGeom>
                  <a:avLst/>
                  <a:gdLst/>
                  <a:ahLst/>
                  <a:cxnLst>
                    <a:cxn ang="0">
                      <a:pos x="27" y="55"/>
                    </a:cxn>
                    <a:cxn ang="0">
                      <a:pos x="38" y="53"/>
                    </a:cxn>
                    <a:cxn ang="0">
                      <a:pos x="48" y="46"/>
                    </a:cxn>
                    <a:cxn ang="0">
                      <a:pos x="53" y="37"/>
                    </a:cxn>
                    <a:cxn ang="0">
                      <a:pos x="55" y="27"/>
                    </a:cxn>
                    <a:cxn ang="0">
                      <a:pos x="53" y="16"/>
                    </a:cxn>
                    <a:cxn ang="0">
                      <a:pos x="48" y="7"/>
                    </a:cxn>
                    <a:cxn ang="0">
                      <a:pos x="38" y="2"/>
                    </a:cxn>
                    <a:cxn ang="0">
                      <a:pos x="27" y="0"/>
                    </a:cxn>
                    <a:cxn ang="0">
                      <a:pos x="16" y="2"/>
                    </a:cxn>
                    <a:cxn ang="0">
                      <a:pos x="8" y="7"/>
                    </a:cxn>
                    <a:cxn ang="0">
                      <a:pos x="2" y="16"/>
                    </a:cxn>
                    <a:cxn ang="0">
                      <a:pos x="0" y="27"/>
                    </a:cxn>
                    <a:cxn ang="0">
                      <a:pos x="2" y="37"/>
                    </a:cxn>
                    <a:cxn ang="0">
                      <a:pos x="8" y="46"/>
                    </a:cxn>
                    <a:cxn ang="0">
                      <a:pos x="16" y="53"/>
                    </a:cxn>
                    <a:cxn ang="0">
                      <a:pos x="27" y="55"/>
                    </a:cxn>
                  </a:cxnLst>
                  <a:rect l="0" t="0" r="r" b="b"/>
                  <a:pathLst>
                    <a:path w="55" h="55">
                      <a:moveTo>
                        <a:pt x="27" y="55"/>
                      </a:moveTo>
                      <a:lnTo>
                        <a:pt x="38" y="53"/>
                      </a:lnTo>
                      <a:lnTo>
                        <a:pt x="48" y="46"/>
                      </a:lnTo>
                      <a:lnTo>
                        <a:pt x="53" y="37"/>
                      </a:lnTo>
                      <a:lnTo>
                        <a:pt x="55" y="27"/>
                      </a:lnTo>
                      <a:lnTo>
                        <a:pt x="53" y="16"/>
                      </a:lnTo>
                      <a:lnTo>
                        <a:pt x="48" y="7"/>
                      </a:lnTo>
                      <a:lnTo>
                        <a:pt x="38" y="2"/>
                      </a:lnTo>
                      <a:lnTo>
                        <a:pt x="27" y="0"/>
                      </a:lnTo>
                      <a:lnTo>
                        <a:pt x="16" y="2"/>
                      </a:lnTo>
                      <a:lnTo>
                        <a:pt x="8" y="7"/>
                      </a:lnTo>
                      <a:lnTo>
                        <a:pt x="2" y="16"/>
                      </a:lnTo>
                      <a:lnTo>
                        <a:pt x="0" y="27"/>
                      </a:lnTo>
                      <a:lnTo>
                        <a:pt x="2" y="37"/>
                      </a:lnTo>
                      <a:lnTo>
                        <a:pt x="8" y="46"/>
                      </a:lnTo>
                      <a:lnTo>
                        <a:pt x="16" y="53"/>
                      </a:lnTo>
                      <a:lnTo>
                        <a:pt x="27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21" name="Freeform 93"/>
                <p:cNvSpPr>
                  <a:spLocks/>
                </p:cNvSpPr>
                <p:nvPr/>
              </p:nvSpPr>
              <p:spPr bwMode="auto">
                <a:xfrm>
                  <a:off x="6770" y="14345"/>
                  <a:ext cx="55" cy="55"/>
                </a:xfrm>
                <a:custGeom>
                  <a:avLst/>
                  <a:gdLst/>
                  <a:ahLst/>
                  <a:cxnLst>
                    <a:cxn ang="0">
                      <a:pos x="28" y="55"/>
                    </a:cxn>
                    <a:cxn ang="0">
                      <a:pos x="39" y="53"/>
                    </a:cxn>
                    <a:cxn ang="0">
                      <a:pos x="47" y="47"/>
                    </a:cxn>
                    <a:cxn ang="0">
                      <a:pos x="53" y="39"/>
                    </a:cxn>
                    <a:cxn ang="0">
                      <a:pos x="55" y="28"/>
                    </a:cxn>
                    <a:cxn ang="0">
                      <a:pos x="53" y="17"/>
                    </a:cxn>
                    <a:cxn ang="0">
                      <a:pos x="47" y="8"/>
                    </a:cxn>
                    <a:cxn ang="0">
                      <a:pos x="39" y="2"/>
                    </a:cxn>
                    <a:cxn ang="0">
                      <a:pos x="28" y="0"/>
                    </a:cxn>
                    <a:cxn ang="0">
                      <a:pos x="17" y="2"/>
                    </a:cxn>
                    <a:cxn ang="0">
                      <a:pos x="9" y="8"/>
                    </a:cxn>
                    <a:cxn ang="0">
                      <a:pos x="2" y="17"/>
                    </a:cxn>
                    <a:cxn ang="0">
                      <a:pos x="0" y="28"/>
                    </a:cxn>
                    <a:cxn ang="0">
                      <a:pos x="2" y="39"/>
                    </a:cxn>
                    <a:cxn ang="0">
                      <a:pos x="9" y="47"/>
                    </a:cxn>
                    <a:cxn ang="0">
                      <a:pos x="17" y="53"/>
                    </a:cxn>
                    <a:cxn ang="0">
                      <a:pos x="28" y="55"/>
                    </a:cxn>
                  </a:cxnLst>
                  <a:rect l="0" t="0" r="r" b="b"/>
                  <a:pathLst>
                    <a:path w="55" h="55">
                      <a:moveTo>
                        <a:pt x="28" y="55"/>
                      </a:moveTo>
                      <a:lnTo>
                        <a:pt x="39" y="53"/>
                      </a:lnTo>
                      <a:lnTo>
                        <a:pt x="47" y="47"/>
                      </a:lnTo>
                      <a:lnTo>
                        <a:pt x="53" y="39"/>
                      </a:lnTo>
                      <a:lnTo>
                        <a:pt x="55" y="28"/>
                      </a:lnTo>
                      <a:lnTo>
                        <a:pt x="53" y="17"/>
                      </a:lnTo>
                      <a:lnTo>
                        <a:pt x="47" y="8"/>
                      </a:lnTo>
                      <a:lnTo>
                        <a:pt x="39" y="2"/>
                      </a:lnTo>
                      <a:lnTo>
                        <a:pt x="28" y="0"/>
                      </a:lnTo>
                      <a:lnTo>
                        <a:pt x="17" y="2"/>
                      </a:lnTo>
                      <a:lnTo>
                        <a:pt x="9" y="8"/>
                      </a:lnTo>
                      <a:lnTo>
                        <a:pt x="2" y="17"/>
                      </a:lnTo>
                      <a:lnTo>
                        <a:pt x="0" y="28"/>
                      </a:lnTo>
                      <a:lnTo>
                        <a:pt x="2" y="39"/>
                      </a:lnTo>
                      <a:lnTo>
                        <a:pt x="9" y="47"/>
                      </a:lnTo>
                      <a:lnTo>
                        <a:pt x="17" y="53"/>
                      </a:lnTo>
                      <a:lnTo>
                        <a:pt x="28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22" name="Freeform 94"/>
                <p:cNvSpPr>
                  <a:spLocks/>
                </p:cNvSpPr>
                <p:nvPr/>
              </p:nvSpPr>
              <p:spPr bwMode="auto">
                <a:xfrm>
                  <a:off x="6401" y="13591"/>
                  <a:ext cx="156" cy="752"/>
                </a:xfrm>
                <a:custGeom>
                  <a:avLst/>
                  <a:gdLst/>
                  <a:ahLst/>
                  <a:cxnLst>
                    <a:cxn ang="0">
                      <a:pos x="48" y="15"/>
                    </a:cxn>
                    <a:cxn ang="0">
                      <a:pos x="44" y="30"/>
                    </a:cxn>
                    <a:cxn ang="0">
                      <a:pos x="33" y="73"/>
                    </a:cxn>
                    <a:cxn ang="0">
                      <a:pos x="19" y="140"/>
                    </a:cxn>
                    <a:cxn ang="0">
                      <a:pos x="7" y="229"/>
                    </a:cxn>
                    <a:cxn ang="0">
                      <a:pos x="0" y="337"/>
                    </a:cxn>
                    <a:cxn ang="0">
                      <a:pos x="1" y="462"/>
                    </a:cxn>
                    <a:cxn ang="0">
                      <a:pos x="14" y="602"/>
                    </a:cxn>
                    <a:cxn ang="0">
                      <a:pos x="43" y="752"/>
                    </a:cxn>
                    <a:cxn ang="0">
                      <a:pos x="150" y="746"/>
                    </a:cxn>
                    <a:cxn ang="0">
                      <a:pos x="146" y="724"/>
                    </a:cxn>
                    <a:cxn ang="0">
                      <a:pos x="135" y="663"/>
                    </a:cxn>
                    <a:cxn ang="0">
                      <a:pos x="123" y="574"/>
                    </a:cxn>
                    <a:cxn ang="0">
                      <a:pos x="111" y="463"/>
                    </a:cxn>
                    <a:cxn ang="0">
                      <a:pos x="104" y="342"/>
                    </a:cxn>
                    <a:cxn ang="0">
                      <a:pos x="107" y="220"/>
                    </a:cxn>
                    <a:cxn ang="0">
                      <a:pos x="124" y="106"/>
                    </a:cxn>
                    <a:cxn ang="0">
                      <a:pos x="156" y="9"/>
                    </a:cxn>
                    <a:cxn ang="0">
                      <a:pos x="156" y="8"/>
                    </a:cxn>
                    <a:cxn ang="0">
                      <a:pos x="156" y="6"/>
                    </a:cxn>
                    <a:cxn ang="0">
                      <a:pos x="154" y="4"/>
                    </a:cxn>
                    <a:cxn ang="0">
                      <a:pos x="147" y="0"/>
                    </a:cxn>
                    <a:cxn ang="0">
                      <a:pos x="134" y="0"/>
                    </a:cxn>
                    <a:cxn ang="0">
                      <a:pos x="115" y="1"/>
                    </a:cxn>
                    <a:cxn ang="0">
                      <a:pos x="87" y="7"/>
                    </a:cxn>
                    <a:cxn ang="0">
                      <a:pos x="48" y="15"/>
                    </a:cxn>
                  </a:cxnLst>
                  <a:rect l="0" t="0" r="r" b="b"/>
                  <a:pathLst>
                    <a:path w="156" h="752">
                      <a:moveTo>
                        <a:pt x="48" y="15"/>
                      </a:moveTo>
                      <a:lnTo>
                        <a:pt x="44" y="30"/>
                      </a:lnTo>
                      <a:lnTo>
                        <a:pt x="33" y="73"/>
                      </a:lnTo>
                      <a:lnTo>
                        <a:pt x="19" y="140"/>
                      </a:lnTo>
                      <a:lnTo>
                        <a:pt x="7" y="229"/>
                      </a:lnTo>
                      <a:lnTo>
                        <a:pt x="0" y="337"/>
                      </a:lnTo>
                      <a:lnTo>
                        <a:pt x="1" y="462"/>
                      </a:lnTo>
                      <a:lnTo>
                        <a:pt x="14" y="602"/>
                      </a:lnTo>
                      <a:lnTo>
                        <a:pt x="43" y="752"/>
                      </a:lnTo>
                      <a:lnTo>
                        <a:pt x="150" y="746"/>
                      </a:lnTo>
                      <a:lnTo>
                        <a:pt x="146" y="724"/>
                      </a:lnTo>
                      <a:lnTo>
                        <a:pt x="135" y="663"/>
                      </a:lnTo>
                      <a:lnTo>
                        <a:pt x="123" y="574"/>
                      </a:lnTo>
                      <a:lnTo>
                        <a:pt x="111" y="463"/>
                      </a:lnTo>
                      <a:lnTo>
                        <a:pt x="104" y="342"/>
                      </a:lnTo>
                      <a:lnTo>
                        <a:pt x="107" y="220"/>
                      </a:lnTo>
                      <a:lnTo>
                        <a:pt x="124" y="106"/>
                      </a:lnTo>
                      <a:lnTo>
                        <a:pt x="156" y="9"/>
                      </a:lnTo>
                      <a:lnTo>
                        <a:pt x="156" y="8"/>
                      </a:lnTo>
                      <a:lnTo>
                        <a:pt x="156" y="6"/>
                      </a:lnTo>
                      <a:lnTo>
                        <a:pt x="154" y="4"/>
                      </a:lnTo>
                      <a:lnTo>
                        <a:pt x="147" y="0"/>
                      </a:lnTo>
                      <a:lnTo>
                        <a:pt x="134" y="0"/>
                      </a:lnTo>
                      <a:lnTo>
                        <a:pt x="115" y="1"/>
                      </a:lnTo>
                      <a:lnTo>
                        <a:pt x="87" y="7"/>
                      </a:ln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23" name="Freeform 95"/>
                <p:cNvSpPr>
                  <a:spLocks/>
                </p:cNvSpPr>
                <p:nvPr/>
              </p:nvSpPr>
              <p:spPr bwMode="auto">
                <a:xfrm>
                  <a:off x="7205" y="13498"/>
                  <a:ext cx="212" cy="839"/>
                </a:xfrm>
                <a:custGeom>
                  <a:avLst/>
                  <a:gdLst/>
                  <a:ahLst/>
                  <a:cxnLst>
                    <a:cxn ang="0">
                      <a:pos x="212" y="6"/>
                    </a:cxn>
                    <a:cxn ang="0">
                      <a:pos x="206" y="11"/>
                    </a:cxn>
                    <a:cxn ang="0">
                      <a:pos x="192" y="33"/>
                    </a:cxn>
                    <a:cxn ang="0">
                      <a:pos x="174" y="77"/>
                    </a:cxn>
                    <a:cxn ang="0">
                      <a:pos x="156" y="148"/>
                    </a:cxn>
                    <a:cxn ang="0">
                      <a:pos x="141" y="254"/>
                    </a:cxn>
                    <a:cxn ang="0">
                      <a:pos x="133" y="401"/>
                    </a:cxn>
                    <a:cxn ang="0">
                      <a:pos x="137" y="593"/>
                    </a:cxn>
                    <a:cxn ang="0">
                      <a:pos x="158" y="839"/>
                    </a:cxn>
                    <a:cxn ang="0">
                      <a:pos x="38" y="839"/>
                    </a:cxn>
                    <a:cxn ang="0">
                      <a:pos x="34" y="814"/>
                    </a:cxn>
                    <a:cxn ang="0">
                      <a:pos x="24" y="746"/>
                    </a:cxn>
                    <a:cxn ang="0">
                      <a:pos x="12" y="645"/>
                    </a:cxn>
                    <a:cxn ang="0">
                      <a:pos x="3" y="521"/>
                    </a:cxn>
                    <a:cxn ang="0">
                      <a:pos x="0" y="384"/>
                    </a:cxn>
                    <a:cxn ang="0">
                      <a:pos x="6" y="244"/>
                    </a:cxn>
                    <a:cxn ang="0">
                      <a:pos x="29" y="114"/>
                    </a:cxn>
                    <a:cxn ang="0">
                      <a:pos x="68" y="0"/>
                    </a:cxn>
                    <a:cxn ang="0">
                      <a:pos x="212" y="6"/>
                    </a:cxn>
                  </a:cxnLst>
                  <a:rect l="0" t="0" r="r" b="b"/>
                  <a:pathLst>
                    <a:path w="212" h="839">
                      <a:moveTo>
                        <a:pt x="212" y="6"/>
                      </a:moveTo>
                      <a:lnTo>
                        <a:pt x="206" y="11"/>
                      </a:lnTo>
                      <a:lnTo>
                        <a:pt x="192" y="33"/>
                      </a:lnTo>
                      <a:lnTo>
                        <a:pt x="174" y="77"/>
                      </a:lnTo>
                      <a:lnTo>
                        <a:pt x="156" y="148"/>
                      </a:lnTo>
                      <a:lnTo>
                        <a:pt x="141" y="254"/>
                      </a:lnTo>
                      <a:lnTo>
                        <a:pt x="133" y="401"/>
                      </a:lnTo>
                      <a:lnTo>
                        <a:pt x="137" y="593"/>
                      </a:lnTo>
                      <a:lnTo>
                        <a:pt x="158" y="839"/>
                      </a:lnTo>
                      <a:lnTo>
                        <a:pt x="38" y="839"/>
                      </a:lnTo>
                      <a:lnTo>
                        <a:pt x="34" y="814"/>
                      </a:lnTo>
                      <a:lnTo>
                        <a:pt x="24" y="746"/>
                      </a:lnTo>
                      <a:lnTo>
                        <a:pt x="12" y="645"/>
                      </a:lnTo>
                      <a:lnTo>
                        <a:pt x="3" y="521"/>
                      </a:lnTo>
                      <a:lnTo>
                        <a:pt x="0" y="384"/>
                      </a:lnTo>
                      <a:lnTo>
                        <a:pt x="6" y="244"/>
                      </a:lnTo>
                      <a:lnTo>
                        <a:pt x="29" y="114"/>
                      </a:lnTo>
                      <a:lnTo>
                        <a:pt x="68" y="0"/>
                      </a:lnTo>
                      <a:lnTo>
                        <a:pt x="212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24" name="Freeform 96"/>
                <p:cNvSpPr>
                  <a:spLocks/>
                </p:cNvSpPr>
                <p:nvPr/>
              </p:nvSpPr>
              <p:spPr bwMode="auto">
                <a:xfrm>
                  <a:off x="6406" y="13636"/>
                  <a:ext cx="137" cy="656"/>
                </a:xfrm>
                <a:custGeom>
                  <a:avLst/>
                  <a:gdLst/>
                  <a:ahLst/>
                  <a:cxnLst>
                    <a:cxn ang="0">
                      <a:pos x="43" y="12"/>
                    </a:cxn>
                    <a:cxn ang="0">
                      <a:pos x="39" y="25"/>
                    </a:cxn>
                    <a:cxn ang="0">
                      <a:pos x="30" y="62"/>
                    </a:cxn>
                    <a:cxn ang="0">
                      <a:pos x="19" y="122"/>
                    </a:cxn>
                    <a:cxn ang="0">
                      <a:pos x="7" y="199"/>
                    </a:cxn>
                    <a:cxn ang="0">
                      <a:pos x="0" y="294"/>
                    </a:cxn>
                    <a:cxn ang="0">
                      <a:pos x="1" y="403"/>
                    </a:cxn>
                    <a:cxn ang="0">
                      <a:pos x="12" y="524"/>
                    </a:cxn>
                    <a:cxn ang="0">
                      <a:pos x="38" y="656"/>
                    </a:cxn>
                    <a:cxn ang="0">
                      <a:pos x="132" y="650"/>
                    </a:cxn>
                    <a:cxn ang="0">
                      <a:pos x="127" y="631"/>
                    </a:cxn>
                    <a:cxn ang="0">
                      <a:pos x="119" y="578"/>
                    </a:cxn>
                    <a:cxn ang="0">
                      <a:pos x="107" y="499"/>
                    </a:cxn>
                    <a:cxn ang="0">
                      <a:pos x="97" y="403"/>
                    </a:cxn>
                    <a:cxn ang="0">
                      <a:pos x="92" y="297"/>
                    </a:cxn>
                    <a:cxn ang="0">
                      <a:pos x="94" y="192"/>
                    </a:cxn>
                    <a:cxn ang="0">
                      <a:pos x="108" y="91"/>
                    </a:cxn>
                    <a:cxn ang="0">
                      <a:pos x="137" y="7"/>
                    </a:cxn>
                    <a:cxn ang="0">
                      <a:pos x="137" y="6"/>
                    </a:cxn>
                    <a:cxn ang="0">
                      <a:pos x="137" y="4"/>
                    </a:cxn>
                    <a:cxn ang="0">
                      <a:pos x="135" y="2"/>
                    </a:cxn>
                    <a:cxn ang="0">
                      <a:pos x="129" y="0"/>
                    </a:cxn>
                    <a:cxn ang="0">
                      <a:pos x="119" y="0"/>
                    </a:cxn>
                    <a:cxn ang="0">
                      <a:pos x="101" y="1"/>
                    </a:cxn>
                    <a:cxn ang="0">
                      <a:pos x="77" y="5"/>
                    </a:cxn>
                    <a:cxn ang="0">
                      <a:pos x="43" y="12"/>
                    </a:cxn>
                  </a:cxnLst>
                  <a:rect l="0" t="0" r="r" b="b"/>
                  <a:pathLst>
                    <a:path w="137" h="656">
                      <a:moveTo>
                        <a:pt x="43" y="12"/>
                      </a:moveTo>
                      <a:lnTo>
                        <a:pt x="39" y="25"/>
                      </a:lnTo>
                      <a:lnTo>
                        <a:pt x="30" y="62"/>
                      </a:lnTo>
                      <a:lnTo>
                        <a:pt x="19" y="122"/>
                      </a:lnTo>
                      <a:lnTo>
                        <a:pt x="7" y="199"/>
                      </a:lnTo>
                      <a:lnTo>
                        <a:pt x="0" y="294"/>
                      </a:lnTo>
                      <a:lnTo>
                        <a:pt x="1" y="403"/>
                      </a:lnTo>
                      <a:lnTo>
                        <a:pt x="12" y="524"/>
                      </a:lnTo>
                      <a:lnTo>
                        <a:pt x="38" y="656"/>
                      </a:lnTo>
                      <a:lnTo>
                        <a:pt x="132" y="650"/>
                      </a:lnTo>
                      <a:lnTo>
                        <a:pt x="127" y="631"/>
                      </a:lnTo>
                      <a:lnTo>
                        <a:pt x="119" y="578"/>
                      </a:lnTo>
                      <a:lnTo>
                        <a:pt x="107" y="499"/>
                      </a:lnTo>
                      <a:lnTo>
                        <a:pt x="97" y="403"/>
                      </a:lnTo>
                      <a:lnTo>
                        <a:pt x="92" y="297"/>
                      </a:lnTo>
                      <a:lnTo>
                        <a:pt x="94" y="192"/>
                      </a:lnTo>
                      <a:lnTo>
                        <a:pt x="108" y="91"/>
                      </a:lnTo>
                      <a:lnTo>
                        <a:pt x="137" y="7"/>
                      </a:lnTo>
                      <a:lnTo>
                        <a:pt x="137" y="6"/>
                      </a:lnTo>
                      <a:lnTo>
                        <a:pt x="137" y="4"/>
                      </a:lnTo>
                      <a:lnTo>
                        <a:pt x="135" y="2"/>
                      </a:lnTo>
                      <a:lnTo>
                        <a:pt x="129" y="0"/>
                      </a:lnTo>
                      <a:lnTo>
                        <a:pt x="119" y="0"/>
                      </a:lnTo>
                      <a:lnTo>
                        <a:pt x="101" y="1"/>
                      </a:lnTo>
                      <a:lnTo>
                        <a:pt x="77" y="5"/>
                      </a:lnTo>
                      <a:lnTo>
                        <a:pt x="43" y="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25" name="Freeform 97"/>
                <p:cNvSpPr>
                  <a:spLocks/>
                </p:cNvSpPr>
                <p:nvPr/>
              </p:nvSpPr>
              <p:spPr bwMode="auto">
                <a:xfrm>
                  <a:off x="6412" y="13680"/>
                  <a:ext cx="116" cy="560"/>
                </a:xfrm>
                <a:custGeom>
                  <a:avLst/>
                  <a:gdLst/>
                  <a:ahLst/>
                  <a:cxnLst>
                    <a:cxn ang="0">
                      <a:pos x="36" y="11"/>
                    </a:cxn>
                    <a:cxn ang="0">
                      <a:pos x="33" y="21"/>
                    </a:cxn>
                    <a:cxn ang="0">
                      <a:pos x="24" y="53"/>
                    </a:cxn>
                    <a:cxn ang="0">
                      <a:pos x="15" y="103"/>
                    </a:cxn>
                    <a:cxn ang="0">
                      <a:pos x="5" y="169"/>
                    </a:cxn>
                    <a:cxn ang="0">
                      <a:pos x="0" y="250"/>
                    </a:cxn>
                    <a:cxn ang="0">
                      <a:pos x="1" y="344"/>
                    </a:cxn>
                    <a:cxn ang="0">
                      <a:pos x="10" y="448"/>
                    </a:cxn>
                    <a:cxn ang="0">
                      <a:pos x="32" y="560"/>
                    </a:cxn>
                    <a:cxn ang="0">
                      <a:pos x="112" y="555"/>
                    </a:cxn>
                    <a:cxn ang="0">
                      <a:pos x="108" y="538"/>
                    </a:cxn>
                    <a:cxn ang="0">
                      <a:pos x="101" y="493"/>
                    </a:cxn>
                    <a:cxn ang="0">
                      <a:pos x="91" y="426"/>
                    </a:cxn>
                    <a:cxn ang="0">
                      <a:pos x="82" y="344"/>
                    </a:cxn>
                    <a:cxn ang="0">
                      <a:pos x="77" y="255"/>
                    </a:cxn>
                    <a:cxn ang="0">
                      <a:pos x="79" y="164"/>
                    </a:cxn>
                    <a:cxn ang="0">
                      <a:pos x="91" y="79"/>
                    </a:cxn>
                    <a:cxn ang="0">
                      <a:pos x="116" y="6"/>
                    </a:cxn>
                    <a:cxn ang="0">
                      <a:pos x="116" y="5"/>
                    </a:cxn>
                    <a:cxn ang="0">
                      <a:pos x="116" y="4"/>
                    </a:cxn>
                    <a:cxn ang="0">
                      <a:pos x="114" y="2"/>
                    </a:cxn>
                    <a:cxn ang="0">
                      <a:pos x="109" y="0"/>
                    </a:cxn>
                    <a:cxn ang="0">
                      <a:pos x="100" y="0"/>
                    </a:cxn>
                    <a:cxn ang="0">
                      <a:pos x="86" y="1"/>
                    </a:cxn>
                    <a:cxn ang="0">
                      <a:pos x="65" y="4"/>
                    </a:cxn>
                    <a:cxn ang="0">
                      <a:pos x="36" y="11"/>
                    </a:cxn>
                  </a:cxnLst>
                  <a:rect l="0" t="0" r="r" b="b"/>
                  <a:pathLst>
                    <a:path w="116" h="560">
                      <a:moveTo>
                        <a:pt x="36" y="11"/>
                      </a:moveTo>
                      <a:lnTo>
                        <a:pt x="33" y="21"/>
                      </a:lnTo>
                      <a:lnTo>
                        <a:pt x="24" y="53"/>
                      </a:lnTo>
                      <a:lnTo>
                        <a:pt x="15" y="103"/>
                      </a:lnTo>
                      <a:lnTo>
                        <a:pt x="5" y="169"/>
                      </a:lnTo>
                      <a:lnTo>
                        <a:pt x="0" y="250"/>
                      </a:lnTo>
                      <a:lnTo>
                        <a:pt x="1" y="344"/>
                      </a:lnTo>
                      <a:lnTo>
                        <a:pt x="10" y="448"/>
                      </a:lnTo>
                      <a:lnTo>
                        <a:pt x="32" y="560"/>
                      </a:lnTo>
                      <a:lnTo>
                        <a:pt x="112" y="555"/>
                      </a:lnTo>
                      <a:lnTo>
                        <a:pt x="108" y="538"/>
                      </a:lnTo>
                      <a:lnTo>
                        <a:pt x="101" y="493"/>
                      </a:lnTo>
                      <a:lnTo>
                        <a:pt x="91" y="426"/>
                      </a:lnTo>
                      <a:lnTo>
                        <a:pt x="82" y="344"/>
                      </a:lnTo>
                      <a:lnTo>
                        <a:pt x="77" y="255"/>
                      </a:lnTo>
                      <a:lnTo>
                        <a:pt x="79" y="164"/>
                      </a:lnTo>
                      <a:lnTo>
                        <a:pt x="91" y="79"/>
                      </a:lnTo>
                      <a:lnTo>
                        <a:pt x="116" y="6"/>
                      </a:lnTo>
                      <a:lnTo>
                        <a:pt x="116" y="5"/>
                      </a:lnTo>
                      <a:lnTo>
                        <a:pt x="116" y="4"/>
                      </a:lnTo>
                      <a:lnTo>
                        <a:pt x="114" y="2"/>
                      </a:lnTo>
                      <a:lnTo>
                        <a:pt x="109" y="0"/>
                      </a:lnTo>
                      <a:lnTo>
                        <a:pt x="100" y="0"/>
                      </a:lnTo>
                      <a:lnTo>
                        <a:pt x="86" y="1"/>
                      </a:lnTo>
                      <a:lnTo>
                        <a:pt x="65" y="4"/>
                      </a:lnTo>
                      <a:lnTo>
                        <a:pt x="36" y="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26" name="Freeform 98"/>
                <p:cNvSpPr>
                  <a:spLocks/>
                </p:cNvSpPr>
                <p:nvPr/>
              </p:nvSpPr>
              <p:spPr bwMode="auto">
                <a:xfrm>
                  <a:off x="6417" y="13724"/>
                  <a:ext cx="97" cy="463"/>
                </a:xfrm>
                <a:custGeom>
                  <a:avLst/>
                  <a:gdLst/>
                  <a:ahLst/>
                  <a:cxnLst>
                    <a:cxn ang="0">
                      <a:pos x="30" y="9"/>
                    </a:cxn>
                    <a:cxn ang="0">
                      <a:pos x="27" y="17"/>
                    </a:cxn>
                    <a:cxn ang="0">
                      <a:pos x="20" y="44"/>
                    </a:cxn>
                    <a:cxn ang="0">
                      <a:pos x="12" y="85"/>
                    </a:cxn>
                    <a:cxn ang="0">
                      <a:pos x="4" y="140"/>
                    </a:cxn>
                    <a:cxn ang="0">
                      <a:pos x="0" y="207"/>
                    </a:cxn>
                    <a:cxn ang="0">
                      <a:pos x="0" y="285"/>
                    </a:cxn>
                    <a:cxn ang="0">
                      <a:pos x="9" y="370"/>
                    </a:cxn>
                    <a:cxn ang="0">
                      <a:pos x="26" y="463"/>
                    </a:cxn>
                    <a:cxn ang="0">
                      <a:pos x="93" y="460"/>
                    </a:cxn>
                    <a:cxn ang="0">
                      <a:pos x="89" y="446"/>
                    </a:cxn>
                    <a:cxn ang="0">
                      <a:pos x="83" y="408"/>
                    </a:cxn>
                    <a:cxn ang="0">
                      <a:pos x="75" y="353"/>
                    </a:cxn>
                    <a:cxn ang="0">
                      <a:pos x="68" y="285"/>
                    </a:cxn>
                    <a:cxn ang="0">
                      <a:pos x="65" y="211"/>
                    </a:cxn>
                    <a:cxn ang="0">
                      <a:pos x="67" y="136"/>
                    </a:cxn>
                    <a:cxn ang="0">
                      <a:pos x="76" y="65"/>
                    </a:cxn>
                    <a:cxn ang="0">
                      <a:pos x="97" y="5"/>
                    </a:cxn>
                    <a:cxn ang="0">
                      <a:pos x="97" y="4"/>
                    </a:cxn>
                    <a:cxn ang="0">
                      <a:pos x="97" y="3"/>
                    </a:cxn>
                    <a:cxn ang="0">
                      <a:pos x="95" y="1"/>
                    </a:cxn>
                    <a:cxn ang="0">
                      <a:pos x="91" y="0"/>
                    </a:cxn>
                    <a:cxn ang="0">
                      <a:pos x="84" y="0"/>
                    </a:cxn>
                    <a:cxn ang="0">
                      <a:pos x="71" y="0"/>
                    </a:cxn>
                    <a:cxn ang="0">
                      <a:pos x="54" y="3"/>
                    </a:cxn>
                    <a:cxn ang="0">
                      <a:pos x="30" y="9"/>
                    </a:cxn>
                  </a:cxnLst>
                  <a:rect l="0" t="0" r="r" b="b"/>
                  <a:pathLst>
                    <a:path w="97" h="463">
                      <a:moveTo>
                        <a:pt x="30" y="9"/>
                      </a:moveTo>
                      <a:lnTo>
                        <a:pt x="27" y="17"/>
                      </a:lnTo>
                      <a:lnTo>
                        <a:pt x="20" y="44"/>
                      </a:lnTo>
                      <a:lnTo>
                        <a:pt x="12" y="85"/>
                      </a:lnTo>
                      <a:lnTo>
                        <a:pt x="4" y="140"/>
                      </a:lnTo>
                      <a:lnTo>
                        <a:pt x="0" y="207"/>
                      </a:lnTo>
                      <a:lnTo>
                        <a:pt x="0" y="285"/>
                      </a:lnTo>
                      <a:lnTo>
                        <a:pt x="9" y="370"/>
                      </a:lnTo>
                      <a:lnTo>
                        <a:pt x="26" y="463"/>
                      </a:lnTo>
                      <a:lnTo>
                        <a:pt x="93" y="460"/>
                      </a:lnTo>
                      <a:lnTo>
                        <a:pt x="89" y="446"/>
                      </a:lnTo>
                      <a:lnTo>
                        <a:pt x="83" y="408"/>
                      </a:lnTo>
                      <a:lnTo>
                        <a:pt x="75" y="353"/>
                      </a:lnTo>
                      <a:lnTo>
                        <a:pt x="68" y="285"/>
                      </a:lnTo>
                      <a:lnTo>
                        <a:pt x="65" y="211"/>
                      </a:lnTo>
                      <a:lnTo>
                        <a:pt x="67" y="136"/>
                      </a:lnTo>
                      <a:lnTo>
                        <a:pt x="76" y="65"/>
                      </a:lnTo>
                      <a:lnTo>
                        <a:pt x="97" y="5"/>
                      </a:lnTo>
                      <a:lnTo>
                        <a:pt x="97" y="4"/>
                      </a:lnTo>
                      <a:lnTo>
                        <a:pt x="97" y="3"/>
                      </a:lnTo>
                      <a:lnTo>
                        <a:pt x="95" y="1"/>
                      </a:lnTo>
                      <a:lnTo>
                        <a:pt x="91" y="0"/>
                      </a:lnTo>
                      <a:lnTo>
                        <a:pt x="84" y="0"/>
                      </a:lnTo>
                      <a:lnTo>
                        <a:pt x="71" y="0"/>
                      </a:lnTo>
                      <a:lnTo>
                        <a:pt x="54" y="3"/>
                      </a:lnTo>
                      <a:lnTo>
                        <a:pt x="30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27" name="Freeform 99"/>
                <p:cNvSpPr>
                  <a:spLocks/>
                </p:cNvSpPr>
                <p:nvPr/>
              </p:nvSpPr>
              <p:spPr bwMode="auto">
                <a:xfrm>
                  <a:off x="6422" y="13768"/>
                  <a:ext cx="77" cy="367"/>
                </a:xfrm>
                <a:custGeom>
                  <a:avLst/>
                  <a:gdLst/>
                  <a:ahLst/>
                  <a:cxnLst>
                    <a:cxn ang="0">
                      <a:pos x="24" y="8"/>
                    </a:cxn>
                    <a:cxn ang="0">
                      <a:pos x="22" y="15"/>
                    </a:cxn>
                    <a:cxn ang="0">
                      <a:pos x="17" y="36"/>
                    </a:cxn>
                    <a:cxn ang="0">
                      <a:pos x="10" y="68"/>
                    </a:cxn>
                    <a:cxn ang="0">
                      <a:pos x="4" y="112"/>
                    </a:cxn>
                    <a:cxn ang="0">
                      <a:pos x="0" y="164"/>
                    </a:cxn>
                    <a:cxn ang="0">
                      <a:pos x="0" y="226"/>
                    </a:cxn>
                    <a:cxn ang="0">
                      <a:pos x="7" y="294"/>
                    </a:cxn>
                    <a:cxn ang="0">
                      <a:pos x="21" y="367"/>
                    </a:cxn>
                    <a:cxn ang="0">
                      <a:pos x="74" y="364"/>
                    </a:cxn>
                    <a:cxn ang="0">
                      <a:pos x="71" y="353"/>
                    </a:cxn>
                    <a:cxn ang="0">
                      <a:pos x="66" y="323"/>
                    </a:cxn>
                    <a:cxn ang="0">
                      <a:pos x="60" y="280"/>
                    </a:cxn>
                    <a:cxn ang="0">
                      <a:pos x="54" y="226"/>
                    </a:cxn>
                    <a:cxn ang="0">
                      <a:pos x="51" y="168"/>
                    </a:cxn>
                    <a:cxn ang="0">
                      <a:pos x="53" y="107"/>
                    </a:cxn>
                    <a:cxn ang="0">
                      <a:pos x="61" y="52"/>
                    </a:cxn>
                    <a:cxn ang="0">
                      <a:pos x="77" y="5"/>
                    </a:cxn>
                    <a:cxn ang="0">
                      <a:pos x="77" y="5"/>
                    </a:cxn>
                    <a:cxn ang="0">
                      <a:pos x="77" y="2"/>
                    </a:cxn>
                    <a:cxn ang="0">
                      <a:pos x="76" y="1"/>
                    </a:cxn>
                    <a:cxn ang="0">
                      <a:pos x="72" y="0"/>
                    </a:cxn>
                    <a:cxn ang="0">
                      <a:pos x="66" y="0"/>
                    </a:cxn>
                    <a:cxn ang="0">
                      <a:pos x="56" y="1"/>
                    </a:cxn>
                    <a:cxn ang="0">
                      <a:pos x="43" y="4"/>
                    </a:cxn>
                    <a:cxn ang="0">
                      <a:pos x="24" y="8"/>
                    </a:cxn>
                  </a:cxnLst>
                  <a:rect l="0" t="0" r="r" b="b"/>
                  <a:pathLst>
                    <a:path w="77" h="367">
                      <a:moveTo>
                        <a:pt x="24" y="8"/>
                      </a:moveTo>
                      <a:lnTo>
                        <a:pt x="22" y="15"/>
                      </a:lnTo>
                      <a:lnTo>
                        <a:pt x="17" y="36"/>
                      </a:lnTo>
                      <a:lnTo>
                        <a:pt x="10" y="68"/>
                      </a:lnTo>
                      <a:lnTo>
                        <a:pt x="4" y="112"/>
                      </a:lnTo>
                      <a:lnTo>
                        <a:pt x="0" y="164"/>
                      </a:lnTo>
                      <a:lnTo>
                        <a:pt x="0" y="226"/>
                      </a:lnTo>
                      <a:lnTo>
                        <a:pt x="7" y="294"/>
                      </a:lnTo>
                      <a:lnTo>
                        <a:pt x="21" y="367"/>
                      </a:lnTo>
                      <a:lnTo>
                        <a:pt x="74" y="364"/>
                      </a:lnTo>
                      <a:lnTo>
                        <a:pt x="71" y="353"/>
                      </a:lnTo>
                      <a:lnTo>
                        <a:pt x="66" y="323"/>
                      </a:lnTo>
                      <a:lnTo>
                        <a:pt x="60" y="280"/>
                      </a:lnTo>
                      <a:lnTo>
                        <a:pt x="54" y="226"/>
                      </a:lnTo>
                      <a:lnTo>
                        <a:pt x="51" y="168"/>
                      </a:lnTo>
                      <a:lnTo>
                        <a:pt x="53" y="107"/>
                      </a:lnTo>
                      <a:lnTo>
                        <a:pt x="61" y="52"/>
                      </a:lnTo>
                      <a:lnTo>
                        <a:pt x="77" y="5"/>
                      </a:lnTo>
                      <a:lnTo>
                        <a:pt x="77" y="5"/>
                      </a:lnTo>
                      <a:lnTo>
                        <a:pt x="77" y="2"/>
                      </a:lnTo>
                      <a:lnTo>
                        <a:pt x="76" y="1"/>
                      </a:lnTo>
                      <a:lnTo>
                        <a:pt x="72" y="0"/>
                      </a:lnTo>
                      <a:lnTo>
                        <a:pt x="66" y="0"/>
                      </a:lnTo>
                      <a:lnTo>
                        <a:pt x="56" y="1"/>
                      </a:lnTo>
                      <a:lnTo>
                        <a:pt x="43" y="4"/>
                      </a:lnTo>
                      <a:lnTo>
                        <a:pt x="24" y="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28" name="Freeform 100"/>
                <p:cNvSpPr>
                  <a:spLocks/>
                </p:cNvSpPr>
                <p:nvPr/>
              </p:nvSpPr>
              <p:spPr bwMode="auto">
                <a:xfrm>
                  <a:off x="6428" y="13813"/>
                  <a:ext cx="56" cy="271"/>
                </a:xfrm>
                <a:custGeom>
                  <a:avLst/>
                  <a:gdLst/>
                  <a:ahLst/>
                  <a:cxnLst>
                    <a:cxn ang="0">
                      <a:pos x="17" y="5"/>
                    </a:cxn>
                    <a:cxn ang="0">
                      <a:pos x="16" y="10"/>
                    </a:cxn>
                    <a:cxn ang="0">
                      <a:pos x="12" y="25"/>
                    </a:cxn>
                    <a:cxn ang="0">
                      <a:pos x="6" y="49"/>
                    </a:cxn>
                    <a:cxn ang="0">
                      <a:pos x="2" y="82"/>
                    </a:cxn>
                    <a:cxn ang="0">
                      <a:pos x="0" y="122"/>
                    </a:cxn>
                    <a:cxn ang="0">
                      <a:pos x="0" y="166"/>
                    </a:cxn>
                    <a:cxn ang="0">
                      <a:pos x="4" y="217"/>
                    </a:cxn>
                    <a:cxn ang="0">
                      <a:pos x="15" y="271"/>
                    </a:cxn>
                    <a:cxn ang="0">
                      <a:pos x="54" y="268"/>
                    </a:cxn>
                    <a:cxn ang="0">
                      <a:pos x="52" y="261"/>
                    </a:cxn>
                    <a:cxn ang="0">
                      <a:pos x="48" y="238"/>
                    </a:cxn>
                    <a:cxn ang="0">
                      <a:pos x="44" y="206"/>
                    </a:cxn>
                    <a:cxn ang="0">
                      <a:pos x="40" y="166"/>
                    </a:cxn>
                    <a:cxn ang="0">
                      <a:pos x="37" y="123"/>
                    </a:cxn>
                    <a:cxn ang="0">
                      <a:pos x="39" y="78"/>
                    </a:cxn>
                    <a:cxn ang="0">
                      <a:pos x="44" y="37"/>
                    </a:cxn>
                    <a:cxn ang="0">
                      <a:pos x="56" y="3"/>
                    </a:cxn>
                    <a:cxn ang="0">
                      <a:pos x="56" y="3"/>
                    </a:cxn>
                    <a:cxn ang="0">
                      <a:pos x="56" y="2"/>
                    </a:cxn>
                    <a:cxn ang="0">
                      <a:pos x="55" y="1"/>
                    </a:cxn>
                    <a:cxn ang="0">
                      <a:pos x="52" y="0"/>
                    </a:cxn>
                    <a:cxn ang="0">
                      <a:pos x="48" y="0"/>
                    </a:cxn>
                    <a:cxn ang="0">
                      <a:pos x="42" y="0"/>
                    </a:cxn>
                    <a:cxn ang="0">
                      <a:pos x="31" y="2"/>
                    </a:cxn>
                    <a:cxn ang="0">
                      <a:pos x="17" y="5"/>
                    </a:cxn>
                  </a:cxnLst>
                  <a:rect l="0" t="0" r="r" b="b"/>
                  <a:pathLst>
                    <a:path w="56" h="271">
                      <a:moveTo>
                        <a:pt x="17" y="5"/>
                      </a:moveTo>
                      <a:lnTo>
                        <a:pt x="16" y="10"/>
                      </a:lnTo>
                      <a:lnTo>
                        <a:pt x="12" y="25"/>
                      </a:lnTo>
                      <a:lnTo>
                        <a:pt x="6" y="49"/>
                      </a:lnTo>
                      <a:lnTo>
                        <a:pt x="2" y="82"/>
                      </a:lnTo>
                      <a:lnTo>
                        <a:pt x="0" y="122"/>
                      </a:lnTo>
                      <a:lnTo>
                        <a:pt x="0" y="166"/>
                      </a:lnTo>
                      <a:lnTo>
                        <a:pt x="4" y="217"/>
                      </a:lnTo>
                      <a:lnTo>
                        <a:pt x="15" y="271"/>
                      </a:lnTo>
                      <a:lnTo>
                        <a:pt x="54" y="268"/>
                      </a:lnTo>
                      <a:lnTo>
                        <a:pt x="52" y="261"/>
                      </a:lnTo>
                      <a:lnTo>
                        <a:pt x="48" y="238"/>
                      </a:lnTo>
                      <a:lnTo>
                        <a:pt x="44" y="206"/>
                      </a:lnTo>
                      <a:lnTo>
                        <a:pt x="40" y="166"/>
                      </a:lnTo>
                      <a:lnTo>
                        <a:pt x="37" y="123"/>
                      </a:lnTo>
                      <a:lnTo>
                        <a:pt x="39" y="78"/>
                      </a:lnTo>
                      <a:lnTo>
                        <a:pt x="44" y="37"/>
                      </a:lnTo>
                      <a:lnTo>
                        <a:pt x="56" y="3"/>
                      </a:lnTo>
                      <a:lnTo>
                        <a:pt x="56" y="3"/>
                      </a:lnTo>
                      <a:lnTo>
                        <a:pt x="56" y="2"/>
                      </a:lnTo>
                      <a:lnTo>
                        <a:pt x="55" y="1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42" y="0"/>
                      </a:lnTo>
                      <a:lnTo>
                        <a:pt x="31" y="2"/>
                      </a:lnTo>
                      <a:lnTo>
                        <a:pt x="17" y="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29" name="Freeform 101"/>
                <p:cNvSpPr>
                  <a:spLocks/>
                </p:cNvSpPr>
                <p:nvPr/>
              </p:nvSpPr>
              <p:spPr bwMode="auto">
                <a:xfrm>
                  <a:off x="7211" y="13549"/>
                  <a:ext cx="186" cy="732"/>
                </a:xfrm>
                <a:custGeom>
                  <a:avLst/>
                  <a:gdLst/>
                  <a:ahLst/>
                  <a:cxnLst>
                    <a:cxn ang="0">
                      <a:pos x="186" y="6"/>
                    </a:cxn>
                    <a:cxn ang="0">
                      <a:pos x="182" y="11"/>
                    </a:cxn>
                    <a:cxn ang="0">
                      <a:pos x="169" y="29"/>
                    </a:cxn>
                    <a:cxn ang="0">
                      <a:pos x="153" y="67"/>
                    </a:cxn>
                    <a:cxn ang="0">
                      <a:pos x="137" y="130"/>
                    </a:cxn>
                    <a:cxn ang="0">
                      <a:pos x="124" y="221"/>
                    </a:cxn>
                    <a:cxn ang="0">
                      <a:pos x="117" y="350"/>
                    </a:cxn>
                    <a:cxn ang="0">
                      <a:pos x="122" y="517"/>
                    </a:cxn>
                    <a:cxn ang="0">
                      <a:pos x="139" y="732"/>
                    </a:cxn>
                    <a:cxn ang="0">
                      <a:pos x="34" y="732"/>
                    </a:cxn>
                    <a:cxn ang="0">
                      <a:pos x="31" y="711"/>
                    </a:cxn>
                    <a:cxn ang="0">
                      <a:pos x="22" y="651"/>
                    </a:cxn>
                    <a:cxn ang="0">
                      <a:pos x="12" y="563"/>
                    </a:cxn>
                    <a:cxn ang="0">
                      <a:pos x="3" y="454"/>
                    </a:cxn>
                    <a:cxn ang="0">
                      <a:pos x="0" y="335"/>
                    </a:cxn>
                    <a:cxn ang="0">
                      <a:pos x="6" y="213"/>
                    </a:cxn>
                    <a:cxn ang="0">
                      <a:pos x="25" y="98"/>
                    </a:cxn>
                    <a:cxn ang="0">
                      <a:pos x="60" y="0"/>
                    </a:cxn>
                    <a:cxn ang="0">
                      <a:pos x="186" y="6"/>
                    </a:cxn>
                  </a:cxnLst>
                  <a:rect l="0" t="0" r="r" b="b"/>
                  <a:pathLst>
                    <a:path w="186" h="732">
                      <a:moveTo>
                        <a:pt x="186" y="6"/>
                      </a:moveTo>
                      <a:lnTo>
                        <a:pt x="182" y="11"/>
                      </a:lnTo>
                      <a:lnTo>
                        <a:pt x="169" y="29"/>
                      </a:lnTo>
                      <a:lnTo>
                        <a:pt x="153" y="67"/>
                      </a:lnTo>
                      <a:lnTo>
                        <a:pt x="137" y="130"/>
                      </a:lnTo>
                      <a:lnTo>
                        <a:pt x="124" y="221"/>
                      </a:lnTo>
                      <a:lnTo>
                        <a:pt x="117" y="350"/>
                      </a:lnTo>
                      <a:lnTo>
                        <a:pt x="122" y="517"/>
                      </a:lnTo>
                      <a:lnTo>
                        <a:pt x="139" y="732"/>
                      </a:lnTo>
                      <a:lnTo>
                        <a:pt x="34" y="732"/>
                      </a:lnTo>
                      <a:lnTo>
                        <a:pt x="31" y="711"/>
                      </a:lnTo>
                      <a:lnTo>
                        <a:pt x="22" y="651"/>
                      </a:lnTo>
                      <a:lnTo>
                        <a:pt x="12" y="563"/>
                      </a:lnTo>
                      <a:lnTo>
                        <a:pt x="3" y="454"/>
                      </a:lnTo>
                      <a:lnTo>
                        <a:pt x="0" y="335"/>
                      </a:lnTo>
                      <a:lnTo>
                        <a:pt x="6" y="213"/>
                      </a:lnTo>
                      <a:lnTo>
                        <a:pt x="25" y="98"/>
                      </a:lnTo>
                      <a:lnTo>
                        <a:pt x="60" y="0"/>
                      </a:lnTo>
                      <a:lnTo>
                        <a:pt x="186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30" name="Freeform 102"/>
                <p:cNvSpPr>
                  <a:spLocks/>
                </p:cNvSpPr>
                <p:nvPr/>
              </p:nvSpPr>
              <p:spPr bwMode="auto">
                <a:xfrm>
                  <a:off x="7219" y="13600"/>
                  <a:ext cx="158" cy="625"/>
                </a:xfrm>
                <a:custGeom>
                  <a:avLst/>
                  <a:gdLst/>
                  <a:ahLst/>
                  <a:cxnLst>
                    <a:cxn ang="0">
                      <a:pos x="158" y="4"/>
                    </a:cxn>
                    <a:cxn ang="0">
                      <a:pos x="153" y="9"/>
                    </a:cxn>
                    <a:cxn ang="0">
                      <a:pos x="144" y="25"/>
                    </a:cxn>
                    <a:cxn ang="0">
                      <a:pos x="130" y="57"/>
                    </a:cxn>
                    <a:cxn ang="0">
                      <a:pos x="116" y="110"/>
                    </a:cxn>
                    <a:cxn ang="0">
                      <a:pos x="105" y="189"/>
                    </a:cxn>
                    <a:cxn ang="0">
                      <a:pos x="100" y="298"/>
                    </a:cxn>
                    <a:cxn ang="0">
                      <a:pos x="103" y="441"/>
                    </a:cxn>
                    <a:cxn ang="0">
                      <a:pos x="118" y="625"/>
                    </a:cxn>
                    <a:cxn ang="0">
                      <a:pos x="29" y="625"/>
                    </a:cxn>
                    <a:cxn ang="0">
                      <a:pos x="25" y="607"/>
                    </a:cxn>
                    <a:cxn ang="0">
                      <a:pos x="18" y="556"/>
                    </a:cxn>
                    <a:cxn ang="0">
                      <a:pos x="9" y="480"/>
                    </a:cxn>
                    <a:cxn ang="0">
                      <a:pos x="2" y="387"/>
                    </a:cxn>
                    <a:cxn ang="0">
                      <a:pos x="0" y="286"/>
                    </a:cxn>
                    <a:cxn ang="0">
                      <a:pos x="5" y="182"/>
                    </a:cxn>
                    <a:cxn ang="0">
                      <a:pos x="21" y="84"/>
                    </a:cxn>
                    <a:cxn ang="0">
                      <a:pos x="51" y="0"/>
                    </a:cxn>
                    <a:cxn ang="0">
                      <a:pos x="158" y="4"/>
                    </a:cxn>
                  </a:cxnLst>
                  <a:rect l="0" t="0" r="r" b="b"/>
                  <a:pathLst>
                    <a:path w="158" h="625">
                      <a:moveTo>
                        <a:pt x="158" y="4"/>
                      </a:moveTo>
                      <a:lnTo>
                        <a:pt x="153" y="9"/>
                      </a:lnTo>
                      <a:lnTo>
                        <a:pt x="144" y="25"/>
                      </a:lnTo>
                      <a:lnTo>
                        <a:pt x="130" y="57"/>
                      </a:lnTo>
                      <a:lnTo>
                        <a:pt x="116" y="110"/>
                      </a:lnTo>
                      <a:lnTo>
                        <a:pt x="105" y="189"/>
                      </a:lnTo>
                      <a:lnTo>
                        <a:pt x="100" y="298"/>
                      </a:lnTo>
                      <a:lnTo>
                        <a:pt x="103" y="441"/>
                      </a:lnTo>
                      <a:lnTo>
                        <a:pt x="118" y="625"/>
                      </a:lnTo>
                      <a:lnTo>
                        <a:pt x="29" y="625"/>
                      </a:lnTo>
                      <a:lnTo>
                        <a:pt x="25" y="607"/>
                      </a:lnTo>
                      <a:lnTo>
                        <a:pt x="18" y="556"/>
                      </a:lnTo>
                      <a:lnTo>
                        <a:pt x="9" y="480"/>
                      </a:lnTo>
                      <a:lnTo>
                        <a:pt x="2" y="387"/>
                      </a:lnTo>
                      <a:lnTo>
                        <a:pt x="0" y="286"/>
                      </a:lnTo>
                      <a:lnTo>
                        <a:pt x="5" y="182"/>
                      </a:lnTo>
                      <a:lnTo>
                        <a:pt x="21" y="84"/>
                      </a:lnTo>
                      <a:lnTo>
                        <a:pt x="51" y="0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31" name="Freeform 103"/>
                <p:cNvSpPr>
                  <a:spLocks/>
                </p:cNvSpPr>
                <p:nvPr/>
              </p:nvSpPr>
              <p:spPr bwMode="auto">
                <a:xfrm>
                  <a:off x="7225" y="13651"/>
                  <a:ext cx="131" cy="517"/>
                </a:xfrm>
                <a:custGeom>
                  <a:avLst/>
                  <a:gdLst/>
                  <a:ahLst/>
                  <a:cxnLst>
                    <a:cxn ang="0">
                      <a:pos x="131" y="4"/>
                    </a:cxn>
                    <a:cxn ang="0">
                      <a:pos x="128" y="7"/>
                    </a:cxn>
                    <a:cxn ang="0">
                      <a:pos x="119" y="21"/>
                    </a:cxn>
                    <a:cxn ang="0">
                      <a:pos x="109" y="47"/>
                    </a:cxn>
                    <a:cxn ang="0">
                      <a:pos x="97" y="91"/>
                    </a:cxn>
                    <a:cxn ang="0">
                      <a:pos x="88" y="156"/>
                    </a:cxn>
                    <a:cxn ang="0">
                      <a:pos x="84" y="247"/>
                    </a:cxn>
                    <a:cxn ang="0">
                      <a:pos x="86" y="366"/>
                    </a:cxn>
                    <a:cxn ang="0">
                      <a:pos x="99" y="517"/>
                    </a:cxn>
                    <a:cxn ang="0">
                      <a:pos x="25" y="517"/>
                    </a:cxn>
                    <a:cxn ang="0">
                      <a:pos x="23" y="502"/>
                    </a:cxn>
                    <a:cxn ang="0">
                      <a:pos x="16" y="460"/>
                    </a:cxn>
                    <a:cxn ang="0">
                      <a:pos x="9" y="397"/>
                    </a:cxn>
                    <a:cxn ang="0">
                      <a:pos x="2" y="320"/>
                    </a:cxn>
                    <a:cxn ang="0">
                      <a:pos x="0" y="236"/>
                    </a:cxn>
                    <a:cxn ang="0">
                      <a:pos x="4" y="151"/>
                    </a:cxn>
                    <a:cxn ang="0">
                      <a:pos x="18" y="70"/>
                    </a:cxn>
                    <a:cxn ang="0">
                      <a:pos x="43" y="0"/>
                    </a:cxn>
                    <a:cxn ang="0">
                      <a:pos x="131" y="4"/>
                    </a:cxn>
                  </a:cxnLst>
                  <a:rect l="0" t="0" r="r" b="b"/>
                  <a:pathLst>
                    <a:path w="131" h="517">
                      <a:moveTo>
                        <a:pt x="131" y="4"/>
                      </a:moveTo>
                      <a:lnTo>
                        <a:pt x="128" y="7"/>
                      </a:lnTo>
                      <a:lnTo>
                        <a:pt x="119" y="21"/>
                      </a:lnTo>
                      <a:lnTo>
                        <a:pt x="109" y="47"/>
                      </a:lnTo>
                      <a:lnTo>
                        <a:pt x="97" y="91"/>
                      </a:lnTo>
                      <a:lnTo>
                        <a:pt x="88" y="156"/>
                      </a:lnTo>
                      <a:lnTo>
                        <a:pt x="84" y="247"/>
                      </a:lnTo>
                      <a:lnTo>
                        <a:pt x="86" y="366"/>
                      </a:lnTo>
                      <a:lnTo>
                        <a:pt x="99" y="517"/>
                      </a:lnTo>
                      <a:lnTo>
                        <a:pt x="25" y="517"/>
                      </a:lnTo>
                      <a:lnTo>
                        <a:pt x="23" y="502"/>
                      </a:lnTo>
                      <a:lnTo>
                        <a:pt x="16" y="460"/>
                      </a:lnTo>
                      <a:lnTo>
                        <a:pt x="9" y="397"/>
                      </a:lnTo>
                      <a:lnTo>
                        <a:pt x="2" y="320"/>
                      </a:lnTo>
                      <a:lnTo>
                        <a:pt x="0" y="236"/>
                      </a:lnTo>
                      <a:lnTo>
                        <a:pt x="4" y="151"/>
                      </a:lnTo>
                      <a:lnTo>
                        <a:pt x="18" y="70"/>
                      </a:lnTo>
                      <a:lnTo>
                        <a:pt x="43" y="0"/>
                      </a:lnTo>
                      <a:lnTo>
                        <a:pt x="131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32" name="Freeform 104"/>
                <p:cNvSpPr>
                  <a:spLocks/>
                </p:cNvSpPr>
                <p:nvPr/>
              </p:nvSpPr>
              <p:spPr bwMode="auto">
                <a:xfrm>
                  <a:off x="7233" y="13701"/>
                  <a:ext cx="104" cy="411"/>
                </a:xfrm>
                <a:custGeom>
                  <a:avLst/>
                  <a:gdLst/>
                  <a:ahLst/>
                  <a:cxnLst>
                    <a:cxn ang="0">
                      <a:pos x="104" y="4"/>
                    </a:cxn>
                    <a:cxn ang="0">
                      <a:pos x="101" y="7"/>
                    </a:cxn>
                    <a:cxn ang="0">
                      <a:pos x="94" y="17"/>
                    </a:cxn>
                    <a:cxn ang="0">
                      <a:pos x="86" y="38"/>
                    </a:cxn>
                    <a:cxn ang="0">
                      <a:pos x="76" y="73"/>
                    </a:cxn>
                    <a:cxn ang="0">
                      <a:pos x="69" y="125"/>
                    </a:cxn>
                    <a:cxn ang="0">
                      <a:pos x="65" y="196"/>
                    </a:cxn>
                    <a:cxn ang="0">
                      <a:pos x="67" y="291"/>
                    </a:cxn>
                    <a:cxn ang="0">
                      <a:pos x="77" y="411"/>
                    </a:cxn>
                    <a:cxn ang="0">
                      <a:pos x="19" y="411"/>
                    </a:cxn>
                    <a:cxn ang="0">
                      <a:pos x="17" y="399"/>
                    </a:cxn>
                    <a:cxn ang="0">
                      <a:pos x="11" y="365"/>
                    </a:cxn>
                    <a:cxn ang="0">
                      <a:pos x="6" y="316"/>
                    </a:cxn>
                    <a:cxn ang="0">
                      <a:pos x="2" y="255"/>
                    </a:cxn>
                    <a:cxn ang="0">
                      <a:pos x="0" y="188"/>
                    </a:cxn>
                    <a:cxn ang="0">
                      <a:pos x="4" y="120"/>
                    </a:cxn>
                    <a:cxn ang="0">
                      <a:pos x="15" y="55"/>
                    </a:cxn>
                    <a:cxn ang="0">
                      <a:pos x="34" y="0"/>
                    </a:cxn>
                    <a:cxn ang="0">
                      <a:pos x="104" y="4"/>
                    </a:cxn>
                  </a:cxnLst>
                  <a:rect l="0" t="0" r="r" b="b"/>
                  <a:pathLst>
                    <a:path w="104" h="411">
                      <a:moveTo>
                        <a:pt x="104" y="4"/>
                      </a:moveTo>
                      <a:lnTo>
                        <a:pt x="101" y="7"/>
                      </a:lnTo>
                      <a:lnTo>
                        <a:pt x="94" y="17"/>
                      </a:lnTo>
                      <a:lnTo>
                        <a:pt x="86" y="38"/>
                      </a:lnTo>
                      <a:lnTo>
                        <a:pt x="76" y="73"/>
                      </a:lnTo>
                      <a:lnTo>
                        <a:pt x="69" y="125"/>
                      </a:lnTo>
                      <a:lnTo>
                        <a:pt x="65" y="196"/>
                      </a:lnTo>
                      <a:lnTo>
                        <a:pt x="67" y="291"/>
                      </a:lnTo>
                      <a:lnTo>
                        <a:pt x="77" y="411"/>
                      </a:lnTo>
                      <a:lnTo>
                        <a:pt x="19" y="411"/>
                      </a:lnTo>
                      <a:lnTo>
                        <a:pt x="17" y="399"/>
                      </a:lnTo>
                      <a:lnTo>
                        <a:pt x="11" y="365"/>
                      </a:lnTo>
                      <a:lnTo>
                        <a:pt x="6" y="316"/>
                      </a:lnTo>
                      <a:lnTo>
                        <a:pt x="2" y="255"/>
                      </a:lnTo>
                      <a:lnTo>
                        <a:pt x="0" y="188"/>
                      </a:lnTo>
                      <a:lnTo>
                        <a:pt x="4" y="120"/>
                      </a:lnTo>
                      <a:lnTo>
                        <a:pt x="15" y="55"/>
                      </a:lnTo>
                      <a:lnTo>
                        <a:pt x="34" y="0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33" name="Freeform 105"/>
                <p:cNvSpPr>
                  <a:spLocks/>
                </p:cNvSpPr>
                <p:nvPr/>
              </p:nvSpPr>
              <p:spPr bwMode="auto">
                <a:xfrm>
                  <a:off x="7240" y="13752"/>
                  <a:ext cx="76" cy="302"/>
                </a:xfrm>
                <a:custGeom>
                  <a:avLst/>
                  <a:gdLst/>
                  <a:ahLst/>
                  <a:cxnLst>
                    <a:cxn ang="0">
                      <a:pos x="76" y="2"/>
                    </a:cxn>
                    <a:cxn ang="0">
                      <a:pos x="74" y="4"/>
                    </a:cxn>
                    <a:cxn ang="0">
                      <a:pos x="70" y="12"/>
                    </a:cxn>
                    <a:cxn ang="0">
                      <a:pos x="62" y="28"/>
                    </a:cxn>
                    <a:cxn ang="0">
                      <a:pos x="56" y="53"/>
                    </a:cxn>
                    <a:cxn ang="0">
                      <a:pos x="51" y="92"/>
                    </a:cxn>
                    <a:cxn ang="0">
                      <a:pos x="49" y="145"/>
                    </a:cxn>
                    <a:cxn ang="0">
                      <a:pos x="50" y="214"/>
                    </a:cxn>
                    <a:cxn ang="0">
                      <a:pos x="57" y="302"/>
                    </a:cxn>
                    <a:cxn ang="0">
                      <a:pos x="14" y="302"/>
                    </a:cxn>
                    <a:cxn ang="0">
                      <a:pos x="13" y="294"/>
                    </a:cxn>
                    <a:cxn ang="0">
                      <a:pos x="9" y="269"/>
                    </a:cxn>
                    <a:cxn ang="0">
                      <a:pos x="4" y="232"/>
                    </a:cxn>
                    <a:cxn ang="0">
                      <a:pos x="1" y="188"/>
                    </a:cxn>
                    <a:cxn ang="0">
                      <a:pos x="0" y="138"/>
                    </a:cxn>
                    <a:cxn ang="0">
                      <a:pos x="2" y="89"/>
                    </a:cxn>
                    <a:cxn ang="0">
                      <a:pos x="10" y="41"/>
                    </a:cxn>
                    <a:cxn ang="0">
                      <a:pos x="25" y="0"/>
                    </a:cxn>
                    <a:cxn ang="0">
                      <a:pos x="76" y="2"/>
                    </a:cxn>
                  </a:cxnLst>
                  <a:rect l="0" t="0" r="r" b="b"/>
                  <a:pathLst>
                    <a:path w="76" h="302">
                      <a:moveTo>
                        <a:pt x="76" y="2"/>
                      </a:moveTo>
                      <a:lnTo>
                        <a:pt x="74" y="4"/>
                      </a:lnTo>
                      <a:lnTo>
                        <a:pt x="70" y="12"/>
                      </a:lnTo>
                      <a:lnTo>
                        <a:pt x="62" y="28"/>
                      </a:lnTo>
                      <a:lnTo>
                        <a:pt x="56" y="53"/>
                      </a:lnTo>
                      <a:lnTo>
                        <a:pt x="51" y="92"/>
                      </a:lnTo>
                      <a:lnTo>
                        <a:pt x="49" y="145"/>
                      </a:lnTo>
                      <a:lnTo>
                        <a:pt x="50" y="214"/>
                      </a:lnTo>
                      <a:lnTo>
                        <a:pt x="57" y="302"/>
                      </a:lnTo>
                      <a:lnTo>
                        <a:pt x="14" y="302"/>
                      </a:lnTo>
                      <a:lnTo>
                        <a:pt x="13" y="294"/>
                      </a:lnTo>
                      <a:lnTo>
                        <a:pt x="9" y="269"/>
                      </a:lnTo>
                      <a:lnTo>
                        <a:pt x="4" y="232"/>
                      </a:lnTo>
                      <a:lnTo>
                        <a:pt x="1" y="188"/>
                      </a:lnTo>
                      <a:lnTo>
                        <a:pt x="0" y="138"/>
                      </a:lnTo>
                      <a:lnTo>
                        <a:pt x="2" y="89"/>
                      </a:lnTo>
                      <a:lnTo>
                        <a:pt x="10" y="41"/>
                      </a:lnTo>
                      <a:lnTo>
                        <a:pt x="25" y="0"/>
                      </a:lnTo>
                      <a:lnTo>
                        <a:pt x="76" y="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34" name="Rectangle 106"/>
                <p:cNvSpPr>
                  <a:spLocks noChangeArrowheads="1"/>
                </p:cNvSpPr>
                <p:nvPr/>
              </p:nvSpPr>
              <p:spPr bwMode="auto">
                <a:xfrm>
                  <a:off x="6241" y="13678"/>
                  <a:ext cx="23" cy="95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35" name="Freeform 107"/>
                <p:cNvSpPr>
                  <a:spLocks/>
                </p:cNvSpPr>
                <p:nvPr/>
              </p:nvSpPr>
              <p:spPr bwMode="auto">
                <a:xfrm>
                  <a:off x="6579" y="13664"/>
                  <a:ext cx="375" cy="440"/>
                </a:xfrm>
                <a:custGeom>
                  <a:avLst/>
                  <a:gdLst/>
                  <a:ahLst/>
                  <a:cxnLst>
                    <a:cxn ang="0">
                      <a:pos x="35" y="41"/>
                    </a:cxn>
                    <a:cxn ang="0">
                      <a:pos x="32" y="49"/>
                    </a:cxn>
                    <a:cxn ang="0">
                      <a:pos x="25" y="74"/>
                    </a:cxn>
                    <a:cxn ang="0">
                      <a:pos x="17" y="112"/>
                    </a:cxn>
                    <a:cxn ang="0">
                      <a:pos x="8" y="163"/>
                    </a:cxn>
                    <a:cxn ang="0">
                      <a:pos x="2" y="223"/>
                    </a:cxn>
                    <a:cxn ang="0">
                      <a:pos x="0" y="290"/>
                    </a:cxn>
                    <a:cxn ang="0">
                      <a:pos x="7" y="363"/>
                    </a:cxn>
                    <a:cxn ang="0">
                      <a:pos x="23" y="440"/>
                    </a:cxn>
                    <a:cxn ang="0">
                      <a:pos x="23" y="437"/>
                    </a:cxn>
                    <a:cxn ang="0">
                      <a:pos x="23" y="427"/>
                    </a:cxn>
                    <a:cxn ang="0">
                      <a:pos x="23" y="411"/>
                    </a:cxn>
                    <a:cxn ang="0">
                      <a:pos x="23" y="391"/>
                    </a:cxn>
                    <a:cxn ang="0">
                      <a:pos x="25" y="367"/>
                    </a:cxn>
                    <a:cxn ang="0">
                      <a:pos x="28" y="341"/>
                    </a:cxn>
                    <a:cxn ang="0">
                      <a:pos x="33" y="312"/>
                    </a:cxn>
                    <a:cxn ang="0">
                      <a:pos x="39" y="281"/>
                    </a:cxn>
                    <a:cxn ang="0">
                      <a:pos x="49" y="251"/>
                    </a:cxn>
                    <a:cxn ang="0">
                      <a:pos x="61" y="222"/>
                    </a:cxn>
                    <a:cxn ang="0">
                      <a:pos x="75" y="194"/>
                    </a:cxn>
                    <a:cxn ang="0">
                      <a:pos x="93" y="168"/>
                    </a:cxn>
                    <a:cxn ang="0">
                      <a:pos x="116" y="145"/>
                    </a:cxn>
                    <a:cxn ang="0">
                      <a:pos x="141" y="127"/>
                    </a:cxn>
                    <a:cxn ang="0">
                      <a:pos x="173" y="114"/>
                    </a:cxn>
                    <a:cxn ang="0">
                      <a:pos x="208" y="106"/>
                    </a:cxn>
                    <a:cxn ang="0">
                      <a:pos x="210" y="104"/>
                    </a:cxn>
                    <a:cxn ang="0">
                      <a:pos x="217" y="100"/>
                    </a:cxn>
                    <a:cxn ang="0">
                      <a:pos x="227" y="92"/>
                    </a:cxn>
                    <a:cxn ang="0">
                      <a:pos x="245" y="82"/>
                    </a:cxn>
                    <a:cxn ang="0">
                      <a:pos x="267" y="69"/>
                    </a:cxn>
                    <a:cxn ang="0">
                      <a:pos x="296" y="54"/>
                    </a:cxn>
                    <a:cxn ang="0">
                      <a:pos x="332" y="36"/>
                    </a:cxn>
                    <a:cxn ang="0">
                      <a:pos x="375" y="17"/>
                    </a:cxn>
                    <a:cxn ang="0">
                      <a:pos x="373" y="16"/>
                    </a:cxn>
                    <a:cxn ang="0">
                      <a:pos x="366" y="15"/>
                    </a:cxn>
                    <a:cxn ang="0">
                      <a:pos x="357" y="13"/>
                    </a:cxn>
                    <a:cxn ang="0">
                      <a:pos x="343" y="10"/>
                    </a:cxn>
                    <a:cxn ang="0">
                      <a:pos x="326" y="7"/>
                    </a:cxn>
                    <a:cxn ang="0">
                      <a:pos x="307" y="5"/>
                    </a:cxn>
                    <a:cxn ang="0">
                      <a:pos x="285" y="3"/>
                    </a:cxn>
                    <a:cxn ang="0">
                      <a:pos x="261" y="1"/>
                    </a:cxn>
                    <a:cxn ang="0">
                      <a:pos x="235" y="0"/>
                    </a:cxn>
                    <a:cxn ang="0">
                      <a:pos x="208" y="1"/>
                    </a:cxn>
                    <a:cxn ang="0">
                      <a:pos x="180" y="2"/>
                    </a:cxn>
                    <a:cxn ang="0">
                      <a:pos x="151" y="5"/>
                    </a:cxn>
                    <a:cxn ang="0">
                      <a:pos x="122" y="10"/>
                    </a:cxn>
                    <a:cxn ang="0">
                      <a:pos x="92" y="18"/>
                    </a:cxn>
                    <a:cxn ang="0">
                      <a:pos x="63" y="28"/>
                    </a:cxn>
                    <a:cxn ang="0">
                      <a:pos x="35" y="41"/>
                    </a:cxn>
                  </a:cxnLst>
                  <a:rect l="0" t="0" r="r" b="b"/>
                  <a:pathLst>
                    <a:path w="375" h="440">
                      <a:moveTo>
                        <a:pt x="35" y="41"/>
                      </a:moveTo>
                      <a:lnTo>
                        <a:pt x="32" y="49"/>
                      </a:lnTo>
                      <a:lnTo>
                        <a:pt x="25" y="74"/>
                      </a:lnTo>
                      <a:lnTo>
                        <a:pt x="17" y="112"/>
                      </a:lnTo>
                      <a:lnTo>
                        <a:pt x="8" y="163"/>
                      </a:lnTo>
                      <a:lnTo>
                        <a:pt x="2" y="223"/>
                      </a:lnTo>
                      <a:lnTo>
                        <a:pt x="0" y="290"/>
                      </a:lnTo>
                      <a:lnTo>
                        <a:pt x="7" y="363"/>
                      </a:lnTo>
                      <a:lnTo>
                        <a:pt x="23" y="440"/>
                      </a:lnTo>
                      <a:lnTo>
                        <a:pt x="23" y="437"/>
                      </a:lnTo>
                      <a:lnTo>
                        <a:pt x="23" y="427"/>
                      </a:lnTo>
                      <a:lnTo>
                        <a:pt x="23" y="411"/>
                      </a:lnTo>
                      <a:lnTo>
                        <a:pt x="23" y="391"/>
                      </a:lnTo>
                      <a:lnTo>
                        <a:pt x="25" y="367"/>
                      </a:lnTo>
                      <a:lnTo>
                        <a:pt x="28" y="341"/>
                      </a:lnTo>
                      <a:lnTo>
                        <a:pt x="33" y="312"/>
                      </a:lnTo>
                      <a:lnTo>
                        <a:pt x="39" y="281"/>
                      </a:lnTo>
                      <a:lnTo>
                        <a:pt x="49" y="251"/>
                      </a:lnTo>
                      <a:lnTo>
                        <a:pt x="61" y="222"/>
                      </a:lnTo>
                      <a:lnTo>
                        <a:pt x="75" y="194"/>
                      </a:lnTo>
                      <a:lnTo>
                        <a:pt x="93" y="168"/>
                      </a:lnTo>
                      <a:lnTo>
                        <a:pt x="116" y="145"/>
                      </a:lnTo>
                      <a:lnTo>
                        <a:pt x="141" y="127"/>
                      </a:lnTo>
                      <a:lnTo>
                        <a:pt x="173" y="114"/>
                      </a:lnTo>
                      <a:lnTo>
                        <a:pt x="208" y="106"/>
                      </a:lnTo>
                      <a:lnTo>
                        <a:pt x="210" y="104"/>
                      </a:lnTo>
                      <a:lnTo>
                        <a:pt x="217" y="100"/>
                      </a:lnTo>
                      <a:lnTo>
                        <a:pt x="227" y="92"/>
                      </a:lnTo>
                      <a:lnTo>
                        <a:pt x="245" y="82"/>
                      </a:lnTo>
                      <a:lnTo>
                        <a:pt x="267" y="69"/>
                      </a:lnTo>
                      <a:lnTo>
                        <a:pt x="296" y="54"/>
                      </a:lnTo>
                      <a:lnTo>
                        <a:pt x="332" y="36"/>
                      </a:lnTo>
                      <a:lnTo>
                        <a:pt x="375" y="17"/>
                      </a:lnTo>
                      <a:lnTo>
                        <a:pt x="373" y="16"/>
                      </a:lnTo>
                      <a:lnTo>
                        <a:pt x="366" y="15"/>
                      </a:lnTo>
                      <a:lnTo>
                        <a:pt x="357" y="13"/>
                      </a:lnTo>
                      <a:lnTo>
                        <a:pt x="343" y="10"/>
                      </a:lnTo>
                      <a:lnTo>
                        <a:pt x="326" y="7"/>
                      </a:lnTo>
                      <a:lnTo>
                        <a:pt x="307" y="5"/>
                      </a:lnTo>
                      <a:lnTo>
                        <a:pt x="285" y="3"/>
                      </a:lnTo>
                      <a:lnTo>
                        <a:pt x="261" y="1"/>
                      </a:lnTo>
                      <a:lnTo>
                        <a:pt x="235" y="0"/>
                      </a:lnTo>
                      <a:lnTo>
                        <a:pt x="208" y="1"/>
                      </a:lnTo>
                      <a:lnTo>
                        <a:pt x="180" y="2"/>
                      </a:lnTo>
                      <a:lnTo>
                        <a:pt x="151" y="5"/>
                      </a:lnTo>
                      <a:lnTo>
                        <a:pt x="122" y="10"/>
                      </a:lnTo>
                      <a:lnTo>
                        <a:pt x="92" y="18"/>
                      </a:lnTo>
                      <a:lnTo>
                        <a:pt x="63" y="28"/>
                      </a:lnTo>
                      <a:lnTo>
                        <a:pt x="35" y="4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36" name="Freeform 108"/>
                <p:cNvSpPr>
                  <a:spLocks/>
                </p:cNvSpPr>
                <p:nvPr/>
              </p:nvSpPr>
              <p:spPr bwMode="auto">
                <a:xfrm>
                  <a:off x="6061" y="13991"/>
                  <a:ext cx="305" cy="83"/>
                </a:xfrm>
                <a:custGeom>
                  <a:avLst/>
                  <a:gdLst/>
                  <a:ahLst/>
                  <a:cxnLst>
                    <a:cxn ang="0">
                      <a:pos x="0" y="53"/>
                    </a:cxn>
                    <a:cxn ang="0">
                      <a:pos x="0" y="52"/>
                    </a:cxn>
                    <a:cxn ang="0">
                      <a:pos x="2" y="48"/>
                    </a:cxn>
                    <a:cxn ang="0">
                      <a:pos x="5" y="44"/>
                    </a:cxn>
                    <a:cxn ang="0">
                      <a:pos x="11" y="37"/>
                    </a:cxn>
                    <a:cxn ang="0">
                      <a:pos x="18" y="31"/>
                    </a:cxn>
                    <a:cxn ang="0">
                      <a:pos x="27" y="25"/>
                    </a:cxn>
                    <a:cxn ang="0">
                      <a:pos x="39" y="18"/>
                    </a:cxn>
                    <a:cxn ang="0">
                      <a:pos x="54" y="12"/>
                    </a:cxn>
                    <a:cxn ang="0">
                      <a:pos x="72" y="6"/>
                    </a:cxn>
                    <a:cxn ang="0">
                      <a:pos x="92" y="2"/>
                    </a:cxn>
                    <a:cxn ang="0">
                      <a:pos x="118" y="0"/>
                    </a:cxn>
                    <a:cxn ang="0">
                      <a:pos x="146" y="0"/>
                    </a:cxn>
                    <a:cxn ang="0">
                      <a:pos x="180" y="2"/>
                    </a:cxn>
                    <a:cxn ang="0">
                      <a:pos x="216" y="7"/>
                    </a:cxn>
                    <a:cxn ang="0">
                      <a:pos x="258" y="16"/>
                    </a:cxn>
                    <a:cxn ang="0">
                      <a:pos x="305" y="29"/>
                    </a:cxn>
                    <a:cxn ang="0">
                      <a:pos x="299" y="47"/>
                    </a:cxn>
                    <a:cxn ang="0">
                      <a:pos x="297" y="46"/>
                    </a:cxn>
                    <a:cxn ang="0">
                      <a:pos x="289" y="44"/>
                    </a:cxn>
                    <a:cxn ang="0">
                      <a:pos x="277" y="41"/>
                    </a:cxn>
                    <a:cxn ang="0">
                      <a:pos x="262" y="36"/>
                    </a:cxn>
                    <a:cxn ang="0">
                      <a:pos x="244" y="32"/>
                    </a:cxn>
                    <a:cxn ang="0">
                      <a:pos x="224" y="28"/>
                    </a:cxn>
                    <a:cxn ang="0">
                      <a:pos x="201" y="25"/>
                    </a:cxn>
                    <a:cxn ang="0">
                      <a:pos x="176" y="22"/>
                    </a:cxn>
                    <a:cxn ang="0">
                      <a:pos x="152" y="21"/>
                    </a:cxn>
                    <a:cxn ang="0">
                      <a:pos x="126" y="21"/>
                    </a:cxn>
                    <a:cxn ang="0">
                      <a:pos x="101" y="23"/>
                    </a:cxn>
                    <a:cxn ang="0">
                      <a:pos x="77" y="29"/>
                    </a:cxn>
                    <a:cxn ang="0">
                      <a:pos x="55" y="37"/>
                    </a:cxn>
                    <a:cxn ang="0">
                      <a:pos x="33" y="48"/>
                    </a:cxn>
                    <a:cxn ang="0">
                      <a:pos x="15" y="63"/>
                    </a:cxn>
                    <a:cxn ang="0">
                      <a:pos x="0" y="83"/>
                    </a:cxn>
                    <a:cxn ang="0">
                      <a:pos x="0" y="53"/>
                    </a:cxn>
                  </a:cxnLst>
                  <a:rect l="0" t="0" r="r" b="b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8"/>
                      </a:lnTo>
                      <a:lnTo>
                        <a:pt x="5" y="44"/>
                      </a:lnTo>
                      <a:lnTo>
                        <a:pt x="11" y="37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8"/>
                      </a:lnTo>
                      <a:lnTo>
                        <a:pt x="54" y="12"/>
                      </a:lnTo>
                      <a:lnTo>
                        <a:pt x="72" y="6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7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6"/>
                      </a:lnTo>
                      <a:lnTo>
                        <a:pt x="289" y="44"/>
                      </a:lnTo>
                      <a:lnTo>
                        <a:pt x="277" y="41"/>
                      </a:lnTo>
                      <a:lnTo>
                        <a:pt x="262" y="36"/>
                      </a:lnTo>
                      <a:lnTo>
                        <a:pt x="244" y="32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1"/>
                      </a:lnTo>
                      <a:lnTo>
                        <a:pt x="101" y="23"/>
                      </a:lnTo>
                      <a:lnTo>
                        <a:pt x="77" y="29"/>
                      </a:lnTo>
                      <a:lnTo>
                        <a:pt x="55" y="37"/>
                      </a:lnTo>
                      <a:lnTo>
                        <a:pt x="33" y="48"/>
                      </a:lnTo>
                      <a:lnTo>
                        <a:pt x="15" y="63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37" name="Freeform 109"/>
                <p:cNvSpPr>
                  <a:spLocks/>
                </p:cNvSpPr>
                <p:nvPr/>
              </p:nvSpPr>
              <p:spPr bwMode="auto">
                <a:xfrm>
                  <a:off x="6061" y="13793"/>
                  <a:ext cx="305" cy="83"/>
                </a:xfrm>
                <a:custGeom>
                  <a:avLst/>
                  <a:gdLst/>
                  <a:ahLst/>
                  <a:cxnLst>
                    <a:cxn ang="0">
                      <a:pos x="0" y="53"/>
                    </a:cxn>
                    <a:cxn ang="0">
                      <a:pos x="0" y="52"/>
                    </a:cxn>
                    <a:cxn ang="0">
                      <a:pos x="2" y="49"/>
                    </a:cxn>
                    <a:cxn ang="0">
                      <a:pos x="5" y="44"/>
                    </a:cxn>
                    <a:cxn ang="0">
                      <a:pos x="11" y="38"/>
                    </a:cxn>
                    <a:cxn ang="0">
                      <a:pos x="18" y="31"/>
                    </a:cxn>
                    <a:cxn ang="0">
                      <a:pos x="27" y="25"/>
                    </a:cxn>
                    <a:cxn ang="0">
                      <a:pos x="39" y="17"/>
                    </a:cxn>
                    <a:cxn ang="0">
                      <a:pos x="54" y="12"/>
                    </a:cxn>
                    <a:cxn ang="0">
                      <a:pos x="72" y="7"/>
                    </a:cxn>
                    <a:cxn ang="0">
                      <a:pos x="92" y="2"/>
                    </a:cxn>
                    <a:cxn ang="0">
                      <a:pos x="118" y="0"/>
                    </a:cxn>
                    <a:cxn ang="0">
                      <a:pos x="146" y="0"/>
                    </a:cxn>
                    <a:cxn ang="0">
                      <a:pos x="180" y="2"/>
                    </a:cxn>
                    <a:cxn ang="0">
                      <a:pos x="216" y="8"/>
                    </a:cxn>
                    <a:cxn ang="0">
                      <a:pos x="258" y="16"/>
                    </a:cxn>
                    <a:cxn ang="0">
                      <a:pos x="305" y="29"/>
                    </a:cxn>
                    <a:cxn ang="0">
                      <a:pos x="299" y="47"/>
                    </a:cxn>
                    <a:cxn ang="0">
                      <a:pos x="297" y="45"/>
                    </a:cxn>
                    <a:cxn ang="0">
                      <a:pos x="289" y="43"/>
                    </a:cxn>
                    <a:cxn ang="0">
                      <a:pos x="277" y="40"/>
                    </a:cxn>
                    <a:cxn ang="0">
                      <a:pos x="262" y="36"/>
                    </a:cxn>
                    <a:cxn ang="0">
                      <a:pos x="244" y="33"/>
                    </a:cxn>
                    <a:cxn ang="0">
                      <a:pos x="224" y="28"/>
                    </a:cxn>
                    <a:cxn ang="0">
                      <a:pos x="201" y="25"/>
                    </a:cxn>
                    <a:cxn ang="0">
                      <a:pos x="176" y="22"/>
                    </a:cxn>
                    <a:cxn ang="0">
                      <a:pos x="152" y="21"/>
                    </a:cxn>
                    <a:cxn ang="0">
                      <a:pos x="126" y="22"/>
                    </a:cxn>
                    <a:cxn ang="0">
                      <a:pos x="101" y="24"/>
                    </a:cxn>
                    <a:cxn ang="0">
                      <a:pos x="77" y="29"/>
                    </a:cxn>
                    <a:cxn ang="0">
                      <a:pos x="55" y="38"/>
                    </a:cxn>
                    <a:cxn ang="0">
                      <a:pos x="33" y="49"/>
                    </a:cxn>
                    <a:cxn ang="0">
                      <a:pos x="15" y="64"/>
                    </a:cxn>
                    <a:cxn ang="0">
                      <a:pos x="0" y="83"/>
                    </a:cxn>
                    <a:cxn ang="0">
                      <a:pos x="0" y="53"/>
                    </a:cxn>
                  </a:cxnLst>
                  <a:rect l="0" t="0" r="r" b="b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9"/>
                      </a:lnTo>
                      <a:lnTo>
                        <a:pt x="5" y="44"/>
                      </a:lnTo>
                      <a:lnTo>
                        <a:pt x="11" y="38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7"/>
                      </a:lnTo>
                      <a:lnTo>
                        <a:pt x="54" y="12"/>
                      </a:lnTo>
                      <a:lnTo>
                        <a:pt x="72" y="7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8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5"/>
                      </a:lnTo>
                      <a:lnTo>
                        <a:pt x="289" y="43"/>
                      </a:lnTo>
                      <a:lnTo>
                        <a:pt x="277" y="40"/>
                      </a:lnTo>
                      <a:lnTo>
                        <a:pt x="262" y="36"/>
                      </a:lnTo>
                      <a:lnTo>
                        <a:pt x="244" y="33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2"/>
                      </a:lnTo>
                      <a:lnTo>
                        <a:pt x="101" y="24"/>
                      </a:lnTo>
                      <a:lnTo>
                        <a:pt x="77" y="29"/>
                      </a:lnTo>
                      <a:lnTo>
                        <a:pt x="55" y="38"/>
                      </a:lnTo>
                      <a:lnTo>
                        <a:pt x="33" y="49"/>
                      </a:lnTo>
                      <a:lnTo>
                        <a:pt x="15" y="64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38" name="Freeform 110"/>
                <p:cNvSpPr>
                  <a:spLocks/>
                </p:cNvSpPr>
                <p:nvPr/>
              </p:nvSpPr>
              <p:spPr bwMode="auto">
                <a:xfrm>
                  <a:off x="6348" y="13696"/>
                  <a:ext cx="496" cy="9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86"/>
                    </a:cxn>
                    <a:cxn ang="0">
                      <a:pos x="150" y="917"/>
                    </a:cxn>
                    <a:cxn ang="0">
                      <a:pos x="143" y="797"/>
                    </a:cxn>
                    <a:cxn ang="0">
                      <a:pos x="496" y="851"/>
                    </a:cxn>
                    <a:cxn ang="0">
                      <a:pos x="490" y="803"/>
                    </a:cxn>
                    <a:cxn ang="0">
                      <a:pos x="245" y="773"/>
                    </a:cxn>
                    <a:cxn ang="0">
                      <a:pos x="239" y="670"/>
                    </a:cxn>
                    <a:cxn ang="0">
                      <a:pos x="72" y="670"/>
                    </a:cxn>
                    <a:cxn ang="0">
                      <a:pos x="68" y="657"/>
                    </a:cxn>
                    <a:cxn ang="0">
                      <a:pos x="56" y="620"/>
                    </a:cxn>
                    <a:cxn ang="0">
                      <a:pos x="41" y="559"/>
                    </a:cxn>
                    <a:cxn ang="0">
                      <a:pos x="26" y="480"/>
                    </a:cxn>
                    <a:cxn ang="0">
                      <a:pos x="15" y="385"/>
                    </a:cxn>
                    <a:cxn ang="0">
                      <a:pos x="11" y="276"/>
                    </a:cxn>
                    <a:cxn ang="0">
                      <a:pos x="20" y="158"/>
                    </a:cxn>
                    <a:cxn ang="0">
                      <a:pos x="42" y="3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96" h="917">
                      <a:moveTo>
                        <a:pt x="0" y="0"/>
                      </a:moveTo>
                      <a:lnTo>
                        <a:pt x="0" y="886"/>
                      </a:lnTo>
                      <a:lnTo>
                        <a:pt x="150" y="917"/>
                      </a:lnTo>
                      <a:lnTo>
                        <a:pt x="143" y="797"/>
                      </a:lnTo>
                      <a:lnTo>
                        <a:pt x="496" y="851"/>
                      </a:lnTo>
                      <a:lnTo>
                        <a:pt x="490" y="803"/>
                      </a:lnTo>
                      <a:lnTo>
                        <a:pt x="245" y="773"/>
                      </a:lnTo>
                      <a:lnTo>
                        <a:pt x="239" y="670"/>
                      </a:lnTo>
                      <a:lnTo>
                        <a:pt x="72" y="670"/>
                      </a:lnTo>
                      <a:lnTo>
                        <a:pt x="68" y="657"/>
                      </a:lnTo>
                      <a:lnTo>
                        <a:pt x="56" y="620"/>
                      </a:lnTo>
                      <a:lnTo>
                        <a:pt x="41" y="559"/>
                      </a:lnTo>
                      <a:lnTo>
                        <a:pt x="26" y="480"/>
                      </a:lnTo>
                      <a:lnTo>
                        <a:pt x="15" y="385"/>
                      </a:lnTo>
                      <a:lnTo>
                        <a:pt x="11" y="276"/>
                      </a:lnTo>
                      <a:lnTo>
                        <a:pt x="20" y="158"/>
                      </a:lnTo>
                      <a:lnTo>
                        <a:pt x="42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39" name="Freeform 111"/>
                <p:cNvSpPr>
                  <a:spLocks/>
                </p:cNvSpPr>
                <p:nvPr/>
              </p:nvSpPr>
              <p:spPr bwMode="auto">
                <a:xfrm>
                  <a:off x="6593" y="13487"/>
                  <a:ext cx="638" cy="125"/>
                </a:xfrm>
                <a:custGeom>
                  <a:avLst/>
                  <a:gdLst/>
                  <a:ahLst/>
                  <a:cxnLst>
                    <a:cxn ang="0">
                      <a:pos x="0" y="125"/>
                    </a:cxn>
                    <a:cxn ang="0">
                      <a:pos x="4" y="124"/>
                    </a:cxn>
                    <a:cxn ang="0">
                      <a:pos x="14" y="119"/>
                    </a:cxn>
                    <a:cxn ang="0">
                      <a:pos x="31" y="114"/>
                    </a:cxn>
                    <a:cxn ang="0">
                      <a:pos x="53" y="106"/>
                    </a:cxn>
                    <a:cxn ang="0">
                      <a:pos x="81" y="98"/>
                    </a:cxn>
                    <a:cxn ang="0">
                      <a:pos x="113" y="89"/>
                    </a:cxn>
                    <a:cxn ang="0">
                      <a:pos x="151" y="81"/>
                    </a:cxn>
                    <a:cxn ang="0">
                      <a:pos x="192" y="73"/>
                    </a:cxn>
                    <a:cxn ang="0">
                      <a:pos x="237" y="65"/>
                    </a:cxn>
                    <a:cxn ang="0">
                      <a:pos x="286" y="60"/>
                    </a:cxn>
                    <a:cxn ang="0">
                      <a:pos x="337" y="56"/>
                    </a:cxn>
                    <a:cxn ang="0">
                      <a:pos x="390" y="55"/>
                    </a:cxn>
                    <a:cxn ang="0">
                      <a:pos x="446" y="56"/>
                    </a:cxn>
                    <a:cxn ang="0">
                      <a:pos x="503" y="61"/>
                    </a:cxn>
                    <a:cxn ang="0">
                      <a:pos x="561" y="70"/>
                    </a:cxn>
                    <a:cxn ang="0">
                      <a:pos x="620" y="83"/>
                    </a:cxn>
                    <a:cxn ang="0">
                      <a:pos x="638" y="0"/>
                    </a:cxn>
                    <a:cxn ang="0">
                      <a:pos x="634" y="0"/>
                    </a:cxn>
                    <a:cxn ang="0">
                      <a:pos x="620" y="0"/>
                    </a:cxn>
                    <a:cxn ang="0">
                      <a:pos x="599" y="0"/>
                    </a:cxn>
                    <a:cxn ang="0">
                      <a:pos x="571" y="1"/>
                    </a:cxn>
                    <a:cxn ang="0">
                      <a:pos x="536" y="2"/>
                    </a:cxn>
                    <a:cxn ang="0">
                      <a:pos x="496" y="3"/>
                    </a:cxn>
                    <a:cxn ang="0">
                      <a:pos x="452" y="6"/>
                    </a:cxn>
                    <a:cxn ang="0">
                      <a:pos x="405" y="8"/>
                    </a:cxn>
                    <a:cxn ang="0">
                      <a:pos x="354" y="13"/>
                    </a:cxn>
                    <a:cxn ang="0">
                      <a:pos x="302" y="17"/>
                    </a:cxn>
                    <a:cxn ang="0">
                      <a:pos x="249" y="22"/>
                    </a:cxn>
                    <a:cxn ang="0">
                      <a:pos x="196" y="30"/>
                    </a:cxn>
                    <a:cxn ang="0">
                      <a:pos x="144" y="37"/>
                    </a:cxn>
                    <a:cxn ang="0">
                      <a:pos x="93" y="47"/>
                    </a:cxn>
                    <a:cxn ang="0">
                      <a:pos x="45" y="58"/>
                    </a:cxn>
                    <a:cxn ang="0">
                      <a:pos x="0" y="71"/>
                    </a:cxn>
                    <a:cxn ang="0">
                      <a:pos x="0" y="125"/>
                    </a:cxn>
                  </a:cxnLst>
                  <a:rect l="0" t="0" r="r" b="b"/>
                  <a:pathLst>
                    <a:path w="638" h="125">
                      <a:moveTo>
                        <a:pt x="0" y="125"/>
                      </a:moveTo>
                      <a:lnTo>
                        <a:pt x="4" y="124"/>
                      </a:lnTo>
                      <a:lnTo>
                        <a:pt x="14" y="119"/>
                      </a:lnTo>
                      <a:lnTo>
                        <a:pt x="31" y="114"/>
                      </a:lnTo>
                      <a:lnTo>
                        <a:pt x="53" y="106"/>
                      </a:lnTo>
                      <a:lnTo>
                        <a:pt x="81" y="98"/>
                      </a:lnTo>
                      <a:lnTo>
                        <a:pt x="113" y="89"/>
                      </a:lnTo>
                      <a:lnTo>
                        <a:pt x="151" y="81"/>
                      </a:lnTo>
                      <a:lnTo>
                        <a:pt x="192" y="73"/>
                      </a:lnTo>
                      <a:lnTo>
                        <a:pt x="237" y="65"/>
                      </a:lnTo>
                      <a:lnTo>
                        <a:pt x="286" y="60"/>
                      </a:lnTo>
                      <a:lnTo>
                        <a:pt x="337" y="56"/>
                      </a:lnTo>
                      <a:lnTo>
                        <a:pt x="390" y="55"/>
                      </a:lnTo>
                      <a:lnTo>
                        <a:pt x="446" y="56"/>
                      </a:lnTo>
                      <a:lnTo>
                        <a:pt x="503" y="61"/>
                      </a:lnTo>
                      <a:lnTo>
                        <a:pt x="561" y="70"/>
                      </a:lnTo>
                      <a:lnTo>
                        <a:pt x="620" y="83"/>
                      </a:lnTo>
                      <a:lnTo>
                        <a:pt x="638" y="0"/>
                      </a:lnTo>
                      <a:lnTo>
                        <a:pt x="634" y="0"/>
                      </a:lnTo>
                      <a:lnTo>
                        <a:pt x="620" y="0"/>
                      </a:lnTo>
                      <a:lnTo>
                        <a:pt x="599" y="0"/>
                      </a:lnTo>
                      <a:lnTo>
                        <a:pt x="571" y="1"/>
                      </a:lnTo>
                      <a:lnTo>
                        <a:pt x="536" y="2"/>
                      </a:lnTo>
                      <a:lnTo>
                        <a:pt x="496" y="3"/>
                      </a:lnTo>
                      <a:lnTo>
                        <a:pt x="452" y="6"/>
                      </a:lnTo>
                      <a:lnTo>
                        <a:pt x="405" y="8"/>
                      </a:lnTo>
                      <a:lnTo>
                        <a:pt x="354" y="13"/>
                      </a:lnTo>
                      <a:lnTo>
                        <a:pt x="302" y="17"/>
                      </a:lnTo>
                      <a:lnTo>
                        <a:pt x="249" y="22"/>
                      </a:lnTo>
                      <a:lnTo>
                        <a:pt x="196" y="30"/>
                      </a:lnTo>
                      <a:lnTo>
                        <a:pt x="144" y="37"/>
                      </a:lnTo>
                      <a:lnTo>
                        <a:pt x="93" y="47"/>
                      </a:lnTo>
                      <a:lnTo>
                        <a:pt x="45" y="58"/>
                      </a:lnTo>
                      <a:lnTo>
                        <a:pt x="0" y="71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40" name="Freeform 112"/>
                <p:cNvSpPr>
                  <a:spLocks/>
                </p:cNvSpPr>
                <p:nvPr/>
              </p:nvSpPr>
              <p:spPr bwMode="auto">
                <a:xfrm>
                  <a:off x="6217" y="14634"/>
                  <a:ext cx="1075" cy="356"/>
                </a:xfrm>
                <a:custGeom>
                  <a:avLst/>
                  <a:gdLst/>
                  <a:ahLst/>
                  <a:cxnLst>
                    <a:cxn ang="0">
                      <a:pos x="454" y="344"/>
                    </a:cxn>
                    <a:cxn ang="0">
                      <a:pos x="456" y="343"/>
                    </a:cxn>
                    <a:cxn ang="0">
                      <a:pos x="463" y="341"/>
                    </a:cxn>
                    <a:cxn ang="0">
                      <a:pos x="472" y="337"/>
                    </a:cxn>
                    <a:cxn ang="0">
                      <a:pos x="485" y="332"/>
                    </a:cxn>
                    <a:cxn ang="0">
                      <a:pos x="501" y="325"/>
                    </a:cxn>
                    <a:cxn ang="0">
                      <a:pos x="518" y="317"/>
                    </a:cxn>
                    <a:cxn ang="0">
                      <a:pos x="538" y="308"/>
                    </a:cxn>
                    <a:cxn ang="0">
                      <a:pos x="558" y="298"/>
                    </a:cxn>
                    <a:cxn ang="0">
                      <a:pos x="580" y="287"/>
                    </a:cxn>
                    <a:cxn ang="0">
                      <a:pos x="600" y="274"/>
                    </a:cxn>
                    <a:cxn ang="0">
                      <a:pos x="621" y="262"/>
                    </a:cxn>
                    <a:cxn ang="0">
                      <a:pos x="640" y="248"/>
                    </a:cxn>
                    <a:cxn ang="0">
                      <a:pos x="658" y="234"/>
                    </a:cxn>
                    <a:cxn ang="0">
                      <a:pos x="674" y="219"/>
                    </a:cxn>
                    <a:cxn ang="0">
                      <a:pos x="688" y="204"/>
                    </a:cxn>
                    <a:cxn ang="0">
                      <a:pos x="699" y="189"/>
                    </a:cxn>
                    <a:cxn ang="0">
                      <a:pos x="0" y="18"/>
                    </a:cxn>
                    <a:cxn ang="0">
                      <a:pos x="54" y="0"/>
                    </a:cxn>
                    <a:cxn ang="0">
                      <a:pos x="1075" y="251"/>
                    </a:cxn>
                    <a:cxn ang="0">
                      <a:pos x="1033" y="274"/>
                    </a:cxn>
                    <a:cxn ang="0">
                      <a:pos x="738" y="199"/>
                    </a:cxn>
                    <a:cxn ang="0">
                      <a:pos x="737" y="200"/>
                    </a:cxn>
                    <a:cxn ang="0">
                      <a:pos x="735" y="203"/>
                    </a:cxn>
                    <a:cxn ang="0">
                      <a:pos x="730" y="207"/>
                    </a:cxn>
                    <a:cxn ang="0">
                      <a:pos x="724" y="214"/>
                    </a:cxn>
                    <a:cxn ang="0">
                      <a:pos x="716" y="222"/>
                    </a:cxn>
                    <a:cxn ang="0">
                      <a:pos x="706" y="231"/>
                    </a:cxn>
                    <a:cxn ang="0">
                      <a:pos x="694" y="242"/>
                    </a:cxn>
                    <a:cxn ang="0">
                      <a:pos x="679" y="253"/>
                    </a:cxn>
                    <a:cxn ang="0">
                      <a:pos x="662" y="265"/>
                    </a:cxn>
                    <a:cxn ang="0">
                      <a:pos x="643" y="278"/>
                    </a:cxn>
                    <a:cxn ang="0">
                      <a:pos x="621" y="291"/>
                    </a:cxn>
                    <a:cxn ang="0">
                      <a:pos x="597" y="303"/>
                    </a:cxn>
                    <a:cxn ang="0">
                      <a:pos x="570" y="317"/>
                    </a:cxn>
                    <a:cxn ang="0">
                      <a:pos x="540" y="330"/>
                    </a:cxn>
                    <a:cxn ang="0">
                      <a:pos x="508" y="343"/>
                    </a:cxn>
                    <a:cxn ang="0">
                      <a:pos x="472" y="356"/>
                    </a:cxn>
                    <a:cxn ang="0">
                      <a:pos x="454" y="344"/>
                    </a:cxn>
                  </a:cxnLst>
                  <a:rect l="0" t="0" r="r" b="b"/>
                  <a:pathLst>
                    <a:path w="1075" h="356">
                      <a:moveTo>
                        <a:pt x="454" y="344"/>
                      </a:moveTo>
                      <a:lnTo>
                        <a:pt x="456" y="343"/>
                      </a:lnTo>
                      <a:lnTo>
                        <a:pt x="463" y="341"/>
                      </a:lnTo>
                      <a:lnTo>
                        <a:pt x="472" y="337"/>
                      </a:lnTo>
                      <a:lnTo>
                        <a:pt x="485" y="332"/>
                      </a:lnTo>
                      <a:lnTo>
                        <a:pt x="501" y="325"/>
                      </a:lnTo>
                      <a:lnTo>
                        <a:pt x="518" y="317"/>
                      </a:lnTo>
                      <a:lnTo>
                        <a:pt x="538" y="308"/>
                      </a:lnTo>
                      <a:lnTo>
                        <a:pt x="558" y="298"/>
                      </a:lnTo>
                      <a:lnTo>
                        <a:pt x="580" y="287"/>
                      </a:lnTo>
                      <a:lnTo>
                        <a:pt x="600" y="274"/>
                      </a:lnTo>
                      <a:lnTo>
                        <a:pt x="621" y="262"/>
                      </a:lnTo>
                      <a:lnTo>
                        <a:pt x="640" y="248"/>
                      </a:lnTo>
                      <a:lnTo>
                        <a:pt x="658" y="234"/>
                      </a:lnTo>
                      <a:lnTo>
                        <a:pt x="674" y="219"/>
                      </a:lnTo>
                      <a:lnTo>
                        <a:pt x="688" y="204"/>
                      </a:lnTo>
                      <a:lnTo>
                        <a:pt x="699" y="189"/>
                      </a:lnTo>
                      <a:lnTo>
                        <a:pt x="0" y="18"/>
                      </a:lnTo>
                      <a:lnTo>
                        <a:pt x="54" y="0"/>
                      </a:lnTo>
                      <a:lnTo>
                        <a:pt x="1075" y="251"/>
                      </a:lnTo>
                      <a:lnTo>
                        <a:pt x="1033" y="274"/>
                      </a:lnTo>
                      <a:lnTo>
                        <a:pt x="738" y="199"/>
                      </a:lnTo>
                      <a:lnTo>
                        <a:pt x="737" y="200"/>
                      </a:lnTo>
                      <a:lnTo>
                        <a:pt x="735" y="203"/>
                      </a:lnTo>
                      <a:lnTo>
                        <a:pt x="730" y="207"/>
                      </a:lnTo>
                      <a:lnTo>
                        <a:pt x="724" y="214"/>
                      </a:lnTo>
                      <a:lnTo>
                        <a:pt x="716" y="222"/>
                      </a:lnTo>
                      <a:lnTo>
                        <a:pt x="706" y="231"/>
                      </a:lnTo>
                      <a:lnTo>
                        <a:pt x="694" y="242"/>
                      </a:lnTo>
                      <a:lnTo>
                        <a:pt x="679" y="253"/>
                      </a:lnTo>
                      <a:lnTo>
                        <a:pt x="662" y="265"/>
                      </a:lnTo>
                      <a:lnTo>
                        <a:pt x="643" y="278"/>
                      </a:lnTo>
                      <a:lnTo>
                        <a:pt x="621" y="291"/>
                      </a:lnTo>
                      <a:lnTo>
                        <a:pt x="597" y="303"/>
                      </a:lnTo>
                      <a:lnTo>
                        <a:pt x="570" y="317"/>
                      </a:lnTo>
                      <a:lnTo>
                        <a:pt x="540" y="330"/>
                      </a:lnTo>
                      <a:lnTo>
                        <a:pt x="508" y="343"/>
                      </a:lnTo>
                      <a:lnTo>
                        <a:pt x="472" y="356"/>
                      </a:lnTo>
                      <a:lnTo>
                        <a:pt x="454" y="3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41" name="Freeform 113"/>
                <p:cNvSpPr>
                  <a:spLocks/>
                </p:cNvSpPr>
                <p:nvPr/>
              </p:nvSpPr>
              <p:spPr bwMode="auto">
                <a:xfrm>
                  <a:off x="5997" y="14727"/>
                  <a:ext cx="1095" cy="31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71" y="319"/>
                    </a:cxn>
                    <a:cxn ang="0">
                      <a:pos x="1095" y="319"/>
                    </a:cxn>
                    <a:cxn ang="0">
                      <a:pos x="33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95" h="319">
                      <a:moveTo>
                        <a:pt x="0" y="0"/>
                      </a:moveTo>
                      <a:lnTo>
                        <a:pt x="1071" y="319"/>
                      </a:lnTo>
                      <a:lnTo>
                        <a:pt x="1095" y="319"/>
                      </a:lnTo>
                      <a:lnTo>
                        <a:pt x="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42" name="Freeform 114"/>
                <p:cNvSpPr>
                  <a:spLocks/>
                </p:cNvSpPr>
                <p:nvPr/>
              </p:nvSpPr>
              <p:spPr bwMode="auto">
                <a:xfrm>
                  <a:off x="6181" y="14684"/>
                  <a:ext cx="1082" cy="285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058" y="285"/>
                    </a:cxn>
                    <a:cxn ang="0">
                      <a:pos x="1082" y="284"/>
                    </a:cxn>
                    <a:cxn ang="0">
                      <a:pos x="33" y="0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1082" h="285">
                      <a:moveTo>
                        <a:pt x="0" y="1"/>
                      </a:moveTo>
                      <a:lnTo>
                        <a:pt x="1058" y="285"/>
                      </a:lnTo>
                      <a:lnTo>
                        <a:pt x="1082" y="284"/>
                      </a:lnTo>
                      <a:lnTo>
                        <a:pt x="33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43" name="Freeform 115"/>
                <p:cNvSpPr>
                  <a:spLocks/>
                </p:cNvSpPr>
                <p:nvPr/>
              </p:nvSpPr>
              <p:spPr bwMode="auto">
                <a:xfrm>
                  <a:off x="6093" y="14699"/>
                  <a:ext cx="1087" cy="31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66" y="315"/>
                    </a:cxn>
                    <a:cxn ang="0">
                      <a:pos x="1087" y="308"/>
                    </a:cxn>
                    <a:cxn ang="0">
                      <a:pos x="31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87" h="315">
                      <a:moveTo>
                        <a:pt x="0" y="0"/>
                      </a:moveTo>
                      <a:lnTo>
                        <a:pt x="1066" y="315"/>
                      </a:lnTo>
                      <a:lnTo>
                        <a:pt x="1087" y="308"/>
                      </a:lnTo>
                      <a:lnTo>
                        <a:pt x="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16"/>
              <p:cNvGrpSpPr>
                <a:grpSpLocks/>
              </p:cNvGrpSpPr>
              <p:nvPr/>
            </p:nvGrpSpPr>
            <p:grpSpPr bwMode="auto">
              <a:xfrm>
                <a:off x="12806" y="10667"/>
                <a:ext cx="983" cy="1369"/>
                <a:chOff x="12762" y="10336"/>
                <a:chExt cx="1027" cy="1700"/>
              </a:xfrm>
            </p:grpSpPr>
            <p:sp>
              <p:nvSpPr>
                <p:cNvPr id="201845" name="Rectangle 117"/>
                <p:cNvSpPr>
                  <a:spLocks noChangeArrowheads="1"/>
                </p:cNvSpPr>
                <p:nvPr/>
              </p:nvSpPr>
              <p:spPr bwMode="auto">
                <a:xfrm>
                  <a:off x="12824" y="10394"/>
                  <a:ext cx="965" cy="164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46" name="Rectangle 118"/>
                <p:cNvSpPr>
                  <a:spLocks noChangeArrowheads="1"/>
                </p:cNvSpPr>
                <p:nvPr/>
              </p:nvSpPr>
              <p:spPr bwMode="auto">
                <a:xfrm>
                  <a:off x="12766" y="10336"/>
                  <a:ext cx="965" cy="164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47" name="Line 119"/>
                <p:cNvSpPr>
                  <a:spLocks noChangeShapeType="1"/>
                </p:cNvSpPr>
                <p:nvPr/>
              </p:nvSpPr>
              <p:spPr bwMode="auto">
                <a:xfrm>
                  <a:off x="12766" y="10682"/>
                  <a:ext cx="96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48" name="Line 120"/>
                <p:cNvSpPr>
                  <a:spLocks noChangeShapeType="1"/>
                </p:cNvSpPr>
                <p:nvPr/>
              </p:nvSpPr>
              <p:spPr bwMode="auto">
                <a:xfrm>
                  <a:off x="12780" y="11042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49" name="Line 121"/>
                <p:cNvSpPr>
                  <a:spLocks noChangeShapeType="1"/>
                </p:cNvSpPr>
                <p:nvPr/>
              </p:nvSpPr>
              <p:spPr bwMode="auto">
                <a:xfrm>
                  <a:off x="12764" y="11374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50" name="Line 122"/>
                <p:cNvSpPr>
                  <a:spLocks noChangeShapeType="1"/>
                </p:cNvSpPr>
                <p:nvPr/>
              </p:nvSpPr>
              <p:spPr bwMode="auto">
                <a:xfrm>
                  <a:off x="12762" y="11675"/>
                  <a:ext cx="967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1851" name="Text Box 123"/>
              <p:cNvSpPr txBox="1">
                <a:spLocks noChangeArrowheads="1"/>
              </p:cNvSpPr>
              <p:nvPr/>
            </p:nvSpPr>
            <p:spPr bwMode="auto">
              <a:xfrm>
                <a:off x="12809" y="10193"/>
                <a:ext cx="958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/>
                <a:r>
                  <a:rPr lang="en-US" sz="1000">
                    <a:solidFill>
                      <a:schemeClr val="tx2"/>
                    </a:solidFill>
                    <a:latin typeface="Arial" charset="0"/>
                  </a:rPr>
                  <a:t>Host B</a:t>
                </a:r>
                <a:endParaRPr lang="en-US" sz="200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01852" name="Line 124"/>
            <p:cNvSpPr>
              <a:spLocks noChangeShapeType="1"/>
            </p:cNvSpPr>
            <p:nvPr/>
          </p:nvSpPr>
          <p:spPr bwMode="auto">
            <a:xfrm flipH="1">
              <a:off x="2474" y="3796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853" name="Line 125"/>
            <p:cNvSpPr>
              <a:spLocks noChangeShapeType="1"/>
            </p:cNvSpPr>
            <p:nvPr/>
          </p:nvSpPr>
          <p:spPr bwMode="auto">
            <a:xfrm flipH="1">
              <a:off x="3494" y="3796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854" name="Line 126"/>
            <p:cNvSpPr>
              <a:spLocks noChangeShapeType="1"/>
            </p:cNvSpPr>
            <p:nvPr/>
          </p:nvSpPr>
          <p:spPr bwMode="auto">
            <a:xfrm flipH="1">
              <a:off x="3572" y="3544"/>
              <a:ext cx="582" cy="5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855" name="Line 127"/>
            <p:cNvSpPr>
              <a:spLocks noChangeShapeType="1"/>
            </p:cNvSpPr>
            <p:nvPr/>
          </p:nvSpPr>
          <p:spPr bwMode="auto">
            <a:xfrm flipH="1">
              <a:off x="3566" y="4090"/>
              <a:ext cx="3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856" name="Line 128"/>
            <p:cNvSpPr>
              <a:spLocks noChangeShapeType="1"/>
            </p:cNvSpPr>
            <p:nvPr/>
          </p:nvSpPr>
          <p:spPr bwMode="auto">
            <a:xfrm flipH="1">
              <a:off x="4135" y="3550"/>
              <a:ext cx="2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129"/>
            <p:cNvGrpSpPr>
              <a:grpSpLocks/>
            </p:cNvGrpSpPr>
            <p:nvPr/>
          </p:nvGrpSpPr>
          <p:grpSpPr bwMode="auto">
            <a:xfrm>
              <a:off x="4190" y="3149"/>
              <a:ext cx="617" cy="568"/>
              <a:chOff x="5850" y="13487"/>
              <a:chExt cx="2023" cy="1840"/>
            </a:xfrm>
          </p:grpSpPr>
          <p:sp>
            <p:nvSpPr>
              <p:cNvPr id="201858" name="Freeform 130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/>
                <a:ahLst/>
                <a:cxnLst>
                  <a:cxn ang="0">
                    <a:pos x="570" y="121"/>
                  </a:cxn>
                  <a:cxn ang="0">
                    <a:pos x="575" y="120"/>
                  </a:cxn>
                  <a:cxn ang="0">
                    <a:pos x="586" y="116"/>
                  </a:cxn>
                  <a:cxn ang="0">
                    <a:pos x="607" y="108"/>
                  </a:cxn>
                  <a:cxn ang="0">
                    <a:pos x="636" y="101"/>
                  </a:cxn>
                  <a:cxn ang="0">
                    <a:pos x="672" y="90"/>
                  </a:cxn>
                  <a:cxn ang="0">
                    <a:pos x="718" y="79"/>
                  </a:cxn>
                  <a:cxn ang="0">
                    <a:pos x="771" y="67"/>
                  </a:cxn>
                  <a:cxn ang="0">
                    <a:pos x="834" y="55"/>
                  </a:cxn>
                  <a:cxn ang="0">
                    <a:pos x="904" y="43"/>
                  </a:cxn>
                  <a:cxn ang="0">
                    <a:pos x="982" y="33"/>
                  </a:cxn>
                  <a:cxn ang="0">
                    <a:pos x="1071" y="22"/>
                  </a:cxn>
                  <a:cxn ang="0">
                    <a:pos x="1166" y="13"/>
                  </a:cxn>
                  <a:cxn ang="0">
                    <a:pos x="1271" y="7"/>
                  </a:cxn>
                  <a:cxn ang="0">
                    <a:pos x="1384" y="1"/>
                  </a:cxn>
                  <a:cxn ang="0">
                    <a:pos x="1506" y="0"/>
                  </a:cxn>
                  <a:cxn ang="0">
                    <a:pos x="1636" y="1"/>
                  </a:cxn>
                  <a:cxn ang="0">
                    <a:pos x="1692" y="233"/>
                  </a:cxn>
                  <a:cxn ang="0">
                    <a:pos x="1713" y="243"/>
                  </a:cxn>
                  <a:cxn ang="0">
                    <a:pos x="1758" y="274"/>
                  </a:cxn>
                  <a:cxn ang="0">
                    <a:pos x="1806" y="329"/>
                  </a:cxn>
                  <a:cxn ang="0">
                    <a:pos x="1836" y="409"/>
                  </a:cxn>
                  <a:cxn ang="0">
                    <a:pos x="1955" y="948"/>
                  </a:cxn>
                  <a:cxn ang="0">
                    <a:pos x="2003" y="1171"/>
                  </a:cxn>
                  <a:cxn ang="0">
                    <a:pos x="2011" y="1188"/>
                  </a:cxn>
                  <a:cxn ang="0">
                    <a:pos x="2022" y="1231"/>
                  </a:cxn>
                  <a:cxn ang="0">
                    <a:pos x="2021" y="1297"/>
                  </a:cxn>
                  <a:cxn ang="0">
                    <a:pos x="1992" y="1380"/>
                  </a:cxn>
                  <a:cxn ang="0">
                    <a:pos x="0" y="1328"/>
                  </a:cxn>
                  <a:cxn ang="0">
                    <a:pos x="199" y="1223"/>
                  </a:cxn>
                  <a:cxn ang="0">
                    <a:pos x="200" y="232"/>
                  </a:cxn>
                  <a:cxn ang="0">
                    <a:pos x="210" y="226"/>
                  </a:cxn>
                  <a:cxn ang="0">
                    <a:pos x="230" y="214"/>
                  </a:cxn>
                  <a:cxn ang="0">
                    <a:pos x="259" y="201"/>
                  </a:cxn>
                  <a:cxn ang="0">
                    <a:pos x="297" y="189"/>
                  </a:cxn>
                  <a:cxn ang="0">
                    <a:pos x="344" y="183"/>
                  </a:cxn>
                  <a:cxn ang="0">
                    <a:pos x="399" y="181"/>
                  </a:cxn>
                  <a:cxn ang="0">
                    <a:pos x="464" y="191"/>
                  </a:cxn>
                  <a:cxn ang="0">
                    <a:pos x="548" y="225"/>
                  </a:cxn>
                </a:cxnLst>
                <a:rect l="0" t="0" r="r" b="b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59" name="Freeform 131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/>
                <a:ahLst/>
                <a:cxnLst>
                  <a:cxn ang="0">
                    <a:pos x="645" y="27"/>
                  </a:cxn>
                  <a:cxn ang="0">
                    <a:pos x="642" y="26"/>
                  </a:cxn>
                  <a:cxn ang="0">
                    <a:pos x="631" y="23"/>
                  </a:cxn>
                  <a:cxn ang="0">
                    <a:pos x="615" y="19"/>
                  </a:cxn>
                  <a:cxn ang="0">
                    <a:pos x="592" y="15"/>
                  </a:cxn>
                  <a:cxn ang="0">
                    <a:pos x="565" y="10"/>
                  </a:cxn>
                  <a:cxn ang="0">
                    <a:pos x="533" y="6"/>
                  </a:cxn>
                  <a:cxn ang="0">
                    <a:pos x="496" y="3"/>
                  </a:cxn>
                  <a:cxn ang="0">
                    <a:pos x="456" y="1"/>
                  </a:cxn>
                  <a:cxn ang="0">
                    <a:pos x="411" y="0"/>
                  </a:cxn>
                  <a:cxn ang="0">
                    <a:pos x="364" y="2"/>
                  </a:cxn>
                  <a:cxn ang="0">
                    <a:pos x="315" y="6"/>
                  </a:cxn>
                  <a:cxn ang="0">
                    <a:pos x="262" y="15"/>
                  </a:cxn>
                  <a:cxn ang="0">
                    <a:pos x="209" y="26"/>
                  </a:cxn>
                  <a:cxn ang="0">
                    <a:pos x="154" y="42"/>
                  </a:cxn>
                  <a:cxn ang="0">
                    <a:pos x="98" y="61"/>
                  </a:cxn>
                  <a:cxn ang="0">
                    <a:pos x="42" y="87"/>
                  </a:cxn>
                  <a:cxn ang="0">
                    <a:pos x="38" y="101"/>
                  </a:cxn>
                  <a:cxn ang="0">
                    <a:pos x="28" y="141"/>
                  </a:cxn>
                  <a:cxn ang="0">
                    <a:pos x="17" y="203"/>
                  </a:cxn>
                  <a:cxn ang="0">
                    <a:pos x="6" y="283"/>
                  </a:cxn>
                  <a:cxn ang="0">
                    <a:pos x="0" y="378"/>
                  </a:cxn>
                  <a:cxn ang="0">
                    <a:pos x="5" y="484"/>
                  </a:cxn>
                  <a:cxn ang="0">
                    <a:pos x="21" y="599"/>
                  </a:cxn>
                  <a:cxn ang="0">
                    <a:pos x="54" y="716"/>
                  </a:cxn>
                  <a:cxn ang="0">
                    <a:pos x="58" y="716"/>
                  </a:cxn>
                  <a:cxn ang="0">
                    <a:pos x="66" y="715"/>
                  </a:cxn>
                  <a:cxn ang="0">
                    <a:pos x="80" y="713"/>
                  </a:cxn>
                  <a:cxn ang="0">
                    <a:pos x="99" y="712"/>
                  </a:cxn>
                  <a:cxn ang="0">
                    <a:pos x="124" y="710"/>
                  </a:cxn>
                  <a:cxn ang="0">
                    <a:pos x="153" y="708"/>
                  </a:cxn>
                  <a:cxn ang="0">
                    <a:pos x="188" y="707"/>
                  </a:cxn>
                  <a:cxn ang="0">
                    <a:pos x="225" y="706"/>
                  </a:cxn>
                  <a:cxn ang="0">
                    <a:pos x="267" y="705"/>
                  </a:cxn>
                  <a:cxn ang="0">
                    <a:pos x="313" y="706"/>
                  </a:cxn>
                  <a:cxn ang="0">
                    <a:pos x="362" y="707"/>
                  </a:cxn>
                  <a:cxn ang="0">
                    <a:pos x="415" y="709"/>
                  </a:cxn>
                  <a:cxn ang="0">
                    <a:pos x="470" y="713"/>
                  </a:cxn>
                  <a:cxn ang="0">
                    <a:pos x="528" y="719"/>
                  </a:cxn>
                  <a:cxn ang="0">
                    <a:pos x="588" y="726"/>
                  </a:cxn>
                  <a:cxn ang="0">
                    <a:pos x="650" y="735"/>
                  </a:cxn>
                  <a:cxn ang="0">
                    <a:pos x="647" y="713"/>
                  </a:cxn>
                  <a:cxn ang="0">
                    <a:pos x="641" y="655"/>
                  </a:cxn>
                  <a:cxn ang="0">
                    <a:pos x="631" y="568"/>
                  </a:cxn>
                  <a:cxn ang="0">
                    <a:pos x="623" y="462"/>
                  </a:cxn>
                  <a:cxn ang="0">
                    <a:pos x="618" y="345"/>
                  </a:cxn>
                  <a:cxn ang="0">
                    <a:pos x="618" y="229"/>
                  </a:cxn>
                  <a:cxn ang="0">
                    <a:pos x="627" y="119"/>
                  </a:cxn>
                  <a:cxn ang="0">
                    <a:pos x="645" y="27"/>
                  </a:cxn>
                </a:cxnLst>
                <a:rect l="0" t="0" r="r" b="b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60" name="Freeform 132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/>
                <a:ahLst/>
                <a:cxnLst>
                  <a:cxn ang="0">
                    <a:pos x="6" y="552"/>
                  </a:cxn>
                  <a:cxn ang="0">
                    <a:pos x="0" y="642"/>
                  </a:cxn>
                  <a:cxn ang="0">
                    <a:pos x="698" y="731"/>
                  </a:cxn>
                  <a:cxn ang="0">
                    <a:pos x="703" y="729"/>
                  </a:cxn>
                  <a:cxn ang="0">
                    <a:pos x="717" y="722"/>
                  </a:cxn>
                  <a:cxn ang="0">
                    <a:pos x="740" y="710"/>
                  </a:cxn>
                  <a:cxn ang="0">
                    <a:pos x="768" y="694"/>
                  </a:cxn>
                  <a:cxn ang="0">
                    <a:pos x="801" y="672"/>
                  </a:cxn>
                  <a:cxn ang="0">
                    <a:pos x="838" y="645"/>
                  </a:cxn>
                  <a:cxn ang="0">
                    <a:pos x="876" y="614"/>
                  </a:cxn>
                  <a:cxn ang="0">
                    <a:pos x="915" y="577"/>
                  </a:cxn>
                  <a:cxn ang="0">
                    <a:pos x="953" y="536"/>
                  </a:cxn>
                  <a:cxn ang="0">
                    <a:pos x="988" y="491"/>
                  </a:cxn>
                  <a:cxn ang="0">
                    <a:pos x="1018" y="439"/>
                  </a:cxn>
                  <a:cxn ang="0">
                    <a:pos x="1043" y="383"/>
                  </a:cxn>
                  <a:cxn ang="0">
                    <a:pos x="1061" y="322"/>
                  </a:cxn>
                  <a:cxn ang="0">
                    <a:pos x="1071" y="255"/>
                  </a:cxn>
                  <a:cxn ang="0">
                    <a:pos x="1070" y="185"/>
                  </a:cxn>
                  <a:cxn ang="0">
                    <a:pos x="1057" y="108"/>
                  </a:cxn>
                  <a:cxn ang="0">
                    <a:pos x="1055" y="104"/>
                  </a:cxn>
                  <a:cxn ang="0">
                    <a:pos x="1049" y="92"/>
                  </a:cxn>
                  <a:cxn ang="0">
                    <a:pos x="1037" y="76"/>
                  </a:cxn>
                  <a:cxn ang="0">
                    <a:pos x="1022" y="57"/>
                  </a:cxn>
                  <a:cxn ang="0">
                    <a:pos x="1002" y="37"/>
                  </a:cxn>
                  <a:cxn ang="0">
                    <a:pos x="979" y="20"/>
                  </a:cxn>
                  <a:cxn ang="0">
                    <a:pos x="951" y="7"/>
                  </a:cxn>
                  <a:cxn ang="0">
                    <a:pos x="919" y="0"/>
                  </a:cxn>
                  <a:cxn ang="0">
                    <a:pos x="924" y="12"/>
                  </a:cxn>
                  <a:cxn ang="0">
                    <a:pos x="934" y="44"/>
                  </a:cxn>
                  <a:cxn ang="0">
                    <a:pos x="947" y="94"/>
                  </a:cxn>
                  <a:cxn ang="0">
                    <a:pos x="958" y="159"/>
                  </a:cxn>
                  <a:cxn ang="0">
                    <a:pos x="961" y="238"/>
                  </a:cxn>
                  <a:cxn ang="0">
                    <a:pos x="953" y="324"/>
                  </a:cxn>
                  <a:cxn ang="0">
                    <a:pos x="928" y="418"/>
                  </a:cxn>
                  <a:cxn ang="0">
                    <a:pos x="884" y="516"/>
                  </a:cxn>
                  <a:cxn ang="0">
                    <a:pos x="883" y="518"/>
                  </a:cxn>
                  <a:cxn ang="0">
                    <a:pos x="879" y="521"/>
                  </a:cxn>
                  <a:cxn ang="0">
                    <a:pos x="872" y="526"/>
                  </a:cxn>
                  <a:cxn ang="0">
                    <a:pos x="862" y="534"/>
                  </a:cxn>
                  <a:cxn ang="0">
                    <a:pos x="851" y="541"/>
                  </a:cxn>
                  <a:cxn ang="0">
                    <a:pos x="837" y="550"/>
                  </a:cxn>
                  <a:cxn ang="0">
                    <a:pos x="819" y="559"/>
                  </a:cxn>
                  <a:cxn ang="0">
                    <a:pos x="800" y="567"/>
                  </a:cxn>
                  <a:cxn ang="0">
                    <a:pos x="778" y="575"/>
                  </a:cxn>
                  <a:cxn ang="0">
                    <a:pos x="754" y="582"/>
                  </a:cxn>
                  <a:cxn ang="0">
                    <a:pos x="727" y="588"/>
                  </a:cxn>
                  <a:cxn ang="0">
                    <a:pos x="697" y="592"/>
                  </a:cxn>
                  <a:cxn ang="0">
                    <a:pos x="666" y="593"/>
                  </a:cxn>
                  <a:cxn ang="0">
                    <a:pos x="631" y="592"/>
                  </a:cxn>
                  <a:cxn ang="0">
                    <a:pos x="593" y="589"/>
                  </a:cxn>
                  <a:cxn ang="0">
                    <a:pos x="555" y="581"/>
                  </a:cxn>
                  <a:cxn ang="0">
                    <a:pos x="555" y="677"/>
                  </a:cxn>
                  <a:cxn ang="0">
                    <a:pos x="24" y="623"/>
                  </a:cxn>
                  <a:cxn ang="0">
                    <a:pos x="6" y="552"/>
                  </a:cxn>
                </a:cxnLst>
                <a:rect l="0" t="0" r="r" b="b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61" name="Freeform 133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/>
                <a:ahLst/>
                <a:cxnLst>
                  <a:cxn ang="0">
                    <a:pos x="787" y="91"/>
                  </a:cxn>
                  <a:cxn ang="0">
                    <a:pos x="12" y="0"/>
                  </a:cxn>
                  <a:cxn ang="0">
                    <a:pos x="0" y="91"/>
                  </a:cxn>
                  <a:cxn ang="0">
                    <a:pos x="764" y="253"/>
                  </a:cxn>
                  <a:cxn ang="0">
                    <a:pos x="787" y="91"/>
                  </a:cxn>
                </a:cxnLst>
                <a:rect l="0" t="0" r="r" b="b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62" name="Freeform 134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/>
                <a:ahLst/>
                <a:cxnLst>
                  <a:cxn ang="0">
                    <a:pos x="336" y="50"/>
                  </a:cxn>
                  <a:cxn ang="0">
                    <a:pos x="4" y="0"/>
                  </a:cxn>
                  <a:cxn ang="0">
                    <a:pos x="0" y="48"/>
                  </a:cxn>
                  <a:cxn ang="0">
                    <a:pos x="327" y="115"/>
                  </a:cxn>
                  <a:cxn ang="0">
                    <a:pos x="336" y="50"/>
                  </a:cxn>
                </a:cxnLst>
                <a:rect l="0" t="0" r="r" b="b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63" name="Freeform 135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/>
                <a:ahLst/>
                <a:cxnLst>
                  <a:cxn ang="0">
                    <a:pos x="225" y="39"/>
                  </a:cxn>
                  <a:cxn ang="0">
                    <a:pos x="0" y="0"/>
                  </a:cxn>
                  <a:cxn ang="0">
                    <a:pos x="3" y="41"/>
                  </a:cxn>
                  <a:cxn ang="0">
                    <a:pos x="218" y="85"/>
                  </a:cxn>
                  <a:cxn ang="0">
                    <a:pos x="225" y="39"/>
                  </a:cxn>
                </a:cxnLst>
                <a:rect l="0" t="0" r="r" b="b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64" name="Freeform 136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3" y="132"/>
                  </a:cxn>
                  <a:cxn ang="0">
                    <a:pos x="10" y="130"/>
                  </a:cxn>
                  <a:cxn ang="0">
                    <a:pos x="24" y="128"/>
                  </a:cxn>
                  <a:cxn ang="0">
                    <a:pos x="42" y="125"/>
                  </a:cxn>
                  <a:cxn ang="0">
                    <a:pos x="62" y="121"/>
                  </a:cxn>
                  <a:cxn ang="0">
                    <a:pos x="86" y="116"/>
                  </a:cxn>
                  <a:cxn ang="0">
                    <a:pos x="113" y="109"/>
                  </a:cxn>
                  <a:cxn ang="0">
                    <a:pos x="141" y="102"/>
                  </a:cxn>
                  <a:cxn ang="0">
                    <a:pos x="170" y="94"/>
                  </a:cxn>
                  <a:cxn ang="0">
                    <a:pos x="199" y="85"/>
                  </a:cxn>
                  <a:cxn ang="0">
                    <a:pos x="228" y="74"/>
                  </a:cxn>
                  <a:cxn ang="0">
                    <a:pos x="257" y="62"/>
                  </a:cxn>
                  <a:cxn ang="0">
                    <a:pos x="285" y="48"/>
                  </a:cxn>
                  <a:cxn ang="0">
                    <a:pos x="309" y="34"/>
                  </a:cxn>
                  <a:cxn ang="0">
                    <a:pos x="333" y="18"/>
                  </a:cxn>
                  <a:cxn ang="0">
                    <a:pos x="352" y="0"/>
                  </a:cxn>
                  <a:cxn ang="0">
                    <a:pos x="1325" y="223"/>
                  </a:cxn>
                  <a:cxn ang="0">
                    <a:pos x="1323" y="225"/>
                  </a:cxn>
                  <a:cxn ang="0">
                    <a:pos x="1318" y="230"/>
                  </a:cxn>
                  <a:cxn ang="0">
                    <a:pos x="1309" y="239"/>
                  </a:cxn>
                  <a:cxn ang="0">
                    <a:pos x="1297" y="250"/>
                  </a:cxn>
                  <a:cxn ang="0">
                    <a:pos x="1282" y="263"/>
                  </a:cxn>
                  <a:cxn ang="0">
                    <a:pos x="1265" y="278"/>
                  </a:cxn>
                  <a:cxn ang="0">
                    <a:pos x="1247" y="295"/>
                  </a:cxn>
                  <a:cxn ang="0">
                    <a:pos x="1225" y="312"/>
                  </a:cxn>
                  <a:cxn ang="0">
                    <a:pos x="1202" y="331"/>
                  </a:cxn>
                  <a:cxn ang="0">
                    <a:pos x="1179" y="349"/>
                  </a:cxn>
                  <a:cxn ang="0">
                    <a:pos x="1154" y="367"/>
                  </a:cxn>
                  <a:cxn ang="0">
                    <a:pos x="1128" y="385"/>
                  </a:cxn>
                  <a:cxn ang="0">
                    <a:pos x="1102" y="401"/>
                  </a:cxn>
                  <a:cxn ang="0">
                    <a:pos x="1077" y="415"/>
                  </a:cxn>
                  <a:cxn ang="0">
                    <a:pos x="1051" y="428"/>
                  </a:cxn>
                  <a:cxn ang="0">
                    <a:pos x="1026" y="439"/>
                  </a:cxn>
                  <a:cxn ang="0">
                    <a:pos x="0" y="132"/>
                  </a:cxn>
                </a:cxnLst>
                <a:rect l="0" t="0" r="r" b="b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65" name="Freeform 137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/>
                <a:ahLst/>
                <a:cxnLst>
                  <a:cxn ang="0">
                    <a:pos x="47" y="209"/>
                  </a:cxn>
                  <a:cxn ang="0">
                    <a:pos x="472" y="84"/>
                  </a:cxn>
                  <a:cxn ang="0">
                    <a:pos x="215" y="0"/>
                  </a:cxn>
                  <a:cxn ang="0">
                    <a:pos x="5" y="24"/>
                  </a:cxn>
                  <a:cxn ang="0">
                    <a:pos x="0" y="197"/>
                  </a:cxn>
                  <a:cxn ang="0">
                    <a:pos x="47" y="209"/>
                  </a:cxn>
                </a:cxnLst>
                <a:rect l="0" t="0" r="r" b="b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66" name="Freeform 138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/>
                <a:ahLst/>
                <a:cxnLst>
                  <a:cxn ang="0">
                    <a:pos x="251" y="23"/>
                  </a:cxn>
                  <a:cxn ang="0">
                    <a:pos x="250" y="22"/>
                  </a:cxn>
                  <a:cxn ang="0">
                    <a:pos x="246" y="20"/>
                  </a:cxn>
                  <a:cxn ang="0">
                    <a:pos x="239" y="18"/>
                  </a:cxn>
                  <a:cxn ang="0">
                    <a:pos x="230" y="15"/>
                  </a:cxn>
                  <a:cxn ang="0">
                    <a:pos x="218" y="11"/>
                  </a:cxn>
                  <a:cxn ang="0">
                    <a:pos x="205" y="7"/>
                  </a:cxn>
                  <a:cxn ang="0">
                    <a:pos x="190" y="4"/>
                  </a:cxn>
                  <a:cxn ang="0">
                    <a:pos x="173" y="1"/>
                  </a:cxn>
                  <a:cxn ang="0">
                    <a:pos x="155" y="0"/>
                  </a:cxn>
                  <a:cxn ang="0">
                    <a:pos x="134" y="0"/>
                  </a:cxn>
                  <a:cxn ang="0">
                    <a:pos x="114" y="2"/>
                  </a:cxn>
                  <a:cxn ang="0">
                    <a:pos x="92" y="5"/>
                  </a:cxn>
                  <a:cxn ang="0">
                    <a:pos x="70" y="12"/>
                  </a:cxn>
                  <a:cxn ang="0">
                    <a:pos x="47" y="20"/>
                  </a:cxn>
                  <a:cxn ang="0">
                    <a:pos x="23" y="32"/>
                  </a:cxn>
                  <a:cxn ang="0">
                    <a:pos x="0" y="47"/>
                  </a:cxn>
                  <a:cxn ang="0">
                    <a:pos x="0" y="999"/>
                  </a:cxn>
                  <a:cxn ang="0">
                    <a:pos x="1" y="999"/>
                  </a:cxn>
                  <a:cxn ang="0">
                    <a:pos x="6" y="999"/>
                  </a:cxn>
                  <a:cxn ang="0">
                    <a:pos x="14" y="998"/>
                  </a:cxn>
                  <a:cxn ang="0">
                    <a:pos x="23" y="997"/>
                  </a:cxn>
                  <a:cxn ang="0">
                    <a:pos x="35" y="995"/>
                  </a:cxn>
                  <a:cxn ang="0">
                    <a:pos x="49" y="993"/>
                  </a:cxn>
                  <a:cxn ang="0">
                    <a:pos x="65" y="990"/>
                  </a:cxn>
                  <a:cxn ang="0">
                    <a:pos x="83" y="985"/>
                  </a:cxn>
                  <a:cxn ang="0">
                    <a:pos x="102" y="980"/>
                  </a:cxn>
                  <a:cxn ang="0">
                    <a:pos x="121" y="973"/>
                  </a:cxn>
                  <a:cxn ang="0">
                    <a:pos x="143" y="966"/>
                  </a:cxn>
                  <a:cxn ang="0">
                    <a:pos x="164" y="956"/>
                  </a:cxn>
                  <a:cxn ang="0">
                    <a:pos x="186" y="945"/>
                  </a:cxn>
                  <a:cxn ang="0">
                    <a:pos x="208" y="934"/>
                  </a:cxn>
                  <a:cxn ang="0">
                    <a:pos x="230" y="919"/>
                  </a:cxn>
                  <a:cxn ang="0">
                    <a:pos x="251" y="903"/>
                  </a:cxn>
                  <a:cxn ang="0">
                    <a:pos x="251" y="23"/>
                  </a:cxn>
                </a:cxnLst>
                <a:rect l="0" t="0" r="r" b="b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67" name="Freeform 139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/>
                <a:ahLst/>
                <a:cxnLst>
                  <a:cxn ang="0">
                    <a:pos x="215" y="20"/>
                  </a:cxn>
                  <a:cxn ang="0">
                    <a:pos x="214" y="19"/>
                  </a:cxn>
                  <a:cxn ang="0">
                    <a:pos x="211" y="18"/>
                  </a:cxn>
                  <a:cxn ang="0">
                    <a:pos x="205" y="15"/>
                  </a:cxn>
                  <a:cxn ang="0">
                    <a:pos x="197" y="12"/>
                  </a:cxn>
                  <a:cxn ang="0">
                    <a:pos x="187" y="9"/>
                  </a:cxn>
                  <a:cxn ang="0">
                    <a:pos x="176" y="6"/>
                  </a:cxn>
                  <a:cxn ang="0">
                    <a:pos x="163" y="4"/>
                  </a:cxn>
                  <a:cxn ang="0">
                    <a:pos x="149" y="1"/>
                  </a:cxn>
                  <a:cxn ang="0">
                    <a:pos x="133" y="0"/>
                  </a:cxn>
                  <a:cxn ang="0">
                    <a:pos x="115" y="0"/>
                  </a:cxn>
                  <a:cxn ang="0">
                    <a:pos x="98" y="1"/>
                  </a:cxn>
                  <a:cxn ang="0">
                    <a:pos x="79" y="5"/>
                  </a:cxn>
                  <a:cxn ang="0">
                    <a:pos x="60" y="10"/>
                  </a:cxn>
                  <a:cxn ang="0">
                    <a:pos x="40" y="18"/>
                  </a:cxn>
                  <a:cxn ang="0">
                    <a:pos x="21" y="27"/>
                  </a:cxn>
                  <a:cxn ang="0">
                    <a:pos x="0" y="40"/>
                  </a:cxn>
                  <a:cxn ang="0">
                    <a:pos x="0" y="843"/>
                  </a:cxn>
                  <a:cxn ang="0">
                    <a:pos x="1" y="843"/>
                  </a:cxn>
                  <a:cxn ang="0">
                    <a:pos x="6" y="843"/>
                  </a:cxn>
                  <a:cxn ang="0">
                    <a:pos x="12" y="842"/>
                  </a:cxn>
                  <a:cxn ang="0">
                    <a:pos x="21" y="841"/>
                  </a:cxn>
                  <a:cxn ang="0">
                    <a:pos x="30" y="840"/>
                  </a:cxn>
                  <a:cxn ang="0">
                    <a:pos x="43" y="838"/>
                  </a:cxn>
                  <a:cxn ang="0">
                    <a:pos x="56" y="835"/>
                  </a:cxn>
                  <a:cxn ang="0">
                    <a:pos x="71" y="831"/>
                  </a:cxn>
                  <a:cxn ang="0">
                    <a:pos x="87" y="826"/>
                  </a:cxn>
                  <a:cxn ang="0">
                    <a:pos x="105" y="821"/>
                  </a:cxn>
                  <a:cxn ang="0">
                    <a:pos x="123" y="814"/>
                  </a:cxn>
                  <a:cxn ang="0">
                    <a:pos x="141" y="806"/>
                  </a:cxn>
                  <a:cxn ang="0">
                    <a:pos x="159" y="797"/>
                  </a:cxn>
                  <a:cxn ang="0">
                    <a:pos x="179" y="786"/>
                  </a:cxn>
                  <a:cxn ang="0">
                    <a:pos x="197" y="774"/>
                  </a:cxn>
                  <a:cxn ang="0">
                    <a:pos x="215" y="760"/>
                  </a:cxn>
                  <a:cxn ang="0">
                    <a:pos x="215" y="20"/>
                  </a:cxn>
                </a:cxnLst>
                <a:rect l="0" t="0" r="r" b="b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68" name="Freeform 140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/>
                <a:ahLst/>
                <a:cxnLst>
                  <a:cxn ang="0">
                    <a:pos x="180" y="16"/>
                  </a:cxn>
                  <a:cxn ang="0">
                    <a:pos x="179" y="16"/>
                  </a:cxn>
                  <a:cxn ang="0">
                    <a:pos x="176" y="14"/>
                  </a:cxn>
                  <a:cxn ang="0">
                    <a:pos x="172" y="12"/>
                  </a:cxn>
                  <a:cxn ang="0">
                    <a:pos x="165" y="10"/>
                  </a:cxn>
                  <a:cxn ang="0">
                    <a:pos x="157" y="8"/>
                  </a:cxn>
                  <a:cxn ang="0">
                    <a:pos x="147" y="4"/>
                  </a:cxn>
                  <a:cxn ang="0">
                    <a:pos x="136" y="2"/>
                  </a:cxn>
                  <a:cxn ang="0">
                    <a:pos x="125" y="0"/>
                  </a:cxn>
                  <a:cxn ang="0">
                    <a:pos x="111" y="0"/>
                  </a:cxn>
                  <a:cxn ang="0">
                    <a:pos x="97" y="0"/>
                  </a:cxn>
                  <a:cxn ang="0">
                    <a:pos x="81" y="1"/>
                  </a:cxn>
                  <a:cxn ang="0">
                    <a:pos x="66" y="3"/>
                  </a:cxn>
                  <a:cxn ang="0">
                    <a:pos x="50" y="8"/>
                  </a:cxn>
                  <a:cxn ang="0">
                    <a:pos x="33" y="14"/>
                  </a:cxn>
                  <a:cxn ang="0">
                    <a:pos x="17" y="23"/>
                  </a:cxn>
                  <a:cxn ang="0">
                    <a:pos x="0" y="33"/>
                  </a:cxn>
                  <a:cxn ang="0">
                    <a:pos x="0" y="685"/>
                  </a:cxn>
                  <a:cxn ang="0">
                    <a:pos x="1" y="685"/>
                  </a:cxn>
                  <a:cxn ang="0">
                    <a:pos x="4" y="685"/>
                  </a:cxn>
                  <a:cxn ang="0">
                    <a:pos x="9" y="684"/>
                  </a:cxn>
                  <a:cxn ang="0">
                    <a:pos x="17" y="683"/>
                  </a:cxn>
                  <a:cxn ang="0">
                    <a:pos x="26" y="682"/>
                  </a:cxn>
                  <a:cxn ang="0">
                    <a:pos x="35" y="681"/>
                  </a:cxn>
                  <a:cxn ang="0">
                    <a:pos x="47" y="678"/>
                  </a:cxn>
                  <a:cxn ang="0">
                    <a:pos x="60" y="676"/>
                  </a:cxn>
                  <a:cxn ang="0">
                    <a:pos x="73" y="671"/>
                  </a:cxn>
                  <a:cxn ang="0">
                    <a:pos x="87" y="667"/>
                  </a:cxn>
                  <a:cxn ang="0">
                    <a:pos x="102" y="662"/>
                  </a:cxn>
                  <a:cxn ang="0">
                    <a:pos x="118" y="655"/>
                  </a:cxn>
                  <a:cxn ang="0">
                    <a:pos x="133" y="648"/>
                  </a:cxn>
                  <a:cxn ang="0">
                    <a:pos x="149" y="639"/>
                  </a:cxn>
                  <a:cxn ang="0">
                    <a:pos x="165" y="628"/>
                  </a:cxn>
                  <a:cxn ang="0">
                    <a:pos x="180" y="617"/>
                  </a:cxn>
                  <a:cxn ang="0">
                    <a:pos x="180" y="16"/>
                  </a:cxn>
                </a:cxnLst>
                <a:rect l="0" t="0" r="r" b="b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69" name="Freeform 141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/>
                <a:ahLst/>
                <a:cxnLst>
                  <a:cxn ang="0">
                    <a:pos x="146" y="14"/>
                  </a:cxn>
                  <a:cxn ang="0">
                    <a:pos x="143" y="12"/>
                  </a:cxn>
                  <a:cxn ang="0">
                    <a:pos x="134" y="8"/>
                  </a:cxn>
                  <a:cxn ang="0">
                    <a:pos x="120" y="4"/>
                  </a:cxn>
                  <a:cxn ang="0">
                    <a:pos x="101" y="1"/>
                  </a:cxn>
                  <a:cxn ang="0">
                    <a:pos x="79" y="0"/>
                  </a:cxn>
                  <a:cxn ang="0">
                    <a:pos x="54" y="3"/>
                  </a:cxn>
                  <a:cxn ang="0">
                    <a:pos x="27" y="11"/>
                  </a:cxn>
                  <a:cxn ang="0">
                    <a:pos x="0" y="27"/>
                  </a:cxn>
                  <a:cxn ang="0">
                    <a:pos x="0" y="530"/>
                  </a:cxn>
                  <a:cxn ang="0">
                    <a:pos x="3" y="530"/>
                  </a:cxn>
                  <a:cxn ang="0">
                    <a:pos x="14" y="529"/>
                  </a:cxn>
                  <a:cxn ang="0">
                    <a:pos x="29" y="526"/>
                  </a:cxn>
                  <a:cxn ang="0">
                    <a:pos x="49" y="521"/>
                  </a:cxn>
                  <a:cxn ang="0">
                    <a:pos x="71" y="514"/>
                  </a:cxn>
                  <a:cxn ang="0">
                    <a:pos x="96" y="505"/>
                  </a:cxn>
                  <a:cxn ang="0">
                    <a:pos x="121" y="492"/>
                  </a:cxn>
                  <a:cxn ang="0">
                    <a:pos x="146" y="475"/>
                  </a:cxn>
                  <a:cxn ang="0">
                    <a:pos x="146" y="14"/>
                  </a:cxn>
                </a:cxnLst>
                <a:rect l="0" t="0" r="r" b="b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70" name="Freeform 142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/>
                <a:ahLst/>
                <a:cxnLst>
                  <a:cxn ang="0">
                    <a:pos x="109" y="10"/>
                  </a:cxn>
                  <a:cxn ang="0">
                    <a:pos x="107" y="9"/>
                  </a:cxn>
                  <a:cxn ang="0">
                    <a:pos x="100" y="6"/>
                  </a:cxn>
                  <a:cxn ang="0">
                    <a:pos x="89" y="2"/>
                  </a:cxn>
                  <a:cxn ang="0">
                    <a:pos x="75" y="0"/>
                  </a:cxn>
                  <a:cxn ang="0">
                    <a:pos x="59" y="0"/>
                  </a:cxn>
                  <a:cxn ang="0">
                    <a:pos x="39" y="2"/>
                  </a:cxn>
                  <a:cxn ang="0">
                    <a:pos x="20" y="9"/>
                  </a:cxn>
                  <a:cxn ang="0">
                    <a:pos x="0" y="21"/>
                  </a:cxn>
                  <a:cxn ang="0">
                    <a:pos x="0" y="373"/>
                  </a:cxn>
                  <a:cxn ang="0">
                    <a:pos x="2" y="373"/>
                  </a:cxn>
                  <a:cxn ang="0">
                    <a:pos x="9" y="372"/>
                  </a:cxn>
                  <a:cxn ang="0">
                    <a:pos x="21" y="369"/>
                  </a:cxn>
                  <a:cxn ang="0">
                    <a:pos x="36" y="366"/>
                  </a:cxn>
                  <a:cxn ang="0">
                    <a:pos x="53" y="362"/>
                  </a:cxn>
                  <a:cxn ang="0">
                    <a:pos x="72" y="354"/>
                  </a:cxn>
                  <a:cxn ang="0">
                    <a:pos x="90" y="343"/>
                  </a:cxn>
                  <a:cxn ang="0">
                    <a:pos x="109" y="331"/>
                  </a:cxn>
                  <a:cxn ang="0">
                    <a:pos x="109" y="10"/>
                  </a:cxn>
                </a:cxnLst>
                <a:rect l="0" t="0" r="r" b="b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71" name="Freeform 143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/>
                <a:ahLst/>
                <a:cxnLst>
                  <a:cxn ang="0">
                    <a:pos x="75" y="6"/>
                  </a:cxn>
                  <a:cxn ang="0">
                    <a:pos x="73" y="5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28" y="1"/>
                  </a:cxn>
                  <a:cxn ang="0">
                    <a:pos x="14" y="6"/>
                  </a:cxn>
                  <a:cxn ang="0">
                    <a:pos x="0" y="14"/>
                  </a:cxn>
                  <a:cxn ang="0">
                    <a:pos x="0" y="216"/>
                  </a:cxn>
                  <a:cxn ang="0">
                    <a:pos x="2" y="216"/>
                  </a:cxn>
                  <a:cxn ang="0">
                    <a:pos x="7" y="215"/>
                  </a:cxn>
                  <a:cxn ang="0">
                    <a:pos x="15" y="214"/>
                  </a:cxn>
                  <a:cxn ang="0">
                    <a:pos x="25" y="211"/>
                  </a:cxn>
                  <a:cxn ang="0">
                    <a:pos x="37" y="208"/>
                  </a:cxn>
                  <a:cxn ang="0">
                    <a:pos x="50" y="203"/>
                  </a:cxn>
                  <a:cxn ang="0">
                    <a:pos x="63" y="195"/>
                  </a:cxn>
                  <a:cxn ang="0">
                    <a:pos x="75" y="187"/>
                  </a:cxn>
                  <a:cxn ang="0">
                    <a:pos x="75" y="6"/>
                  </a:cxn>
                </a:cxnLst>
                <a:rect l="0" t="0" r="r" b="b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72" name="Freeform 144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/>
                <a:ahLst/>
                <a:cxnLst>
                  <a:cxn ang="0">
                    <a:pos x="55" y="111"/>
                  </a:cxn>
                  <a:cxn ang="0">
                    <a:pos x="66" y="110"/>
                  </a:cxn>
                  <a:cxn ang="0">
                    <a:pos x="76" y="106"/>
                  </a:cxn>
                  <a:cxn ang="0">
                    <a:pos x="85" y="101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7"/>
                  </a:cxn>
                  <a:cxn ang="0">
                    <a:pos x="109" y="66"/>
                  </a:cxn>
                  <a:cxn ang="0">
                    <a:pos x="110" y="56"/>
                  </a:cxn>
                  <a:cxn ang="0">
                    <a:pos x="109" y="44"/>
                  </a:cxn>
                  <a:cxn ang="0">
                    <a:pos x="106" y="34"/>
                  </a:cxn>
                  <a:cxn ang="0">
                    <a:pos x="100" y="24"/>
                  </a:cxn>
                  <a:cxn ang="0">
                    <a:pos x="94" y="17"/>
                  </a:cxn>
                  <a:cxn ang="0">
                    <a:pos x="85" y="9"/>
                  </a:cxn>
                  <a:cxn ang="0">
                    <a:pos x="76" y="5"/>
                  </a:cxn>
                  <a:cxn ang="0">
                    <a:pos x="66" y="2"/>
                  </a:cxn>
                  <a:cxn ang="0">
                    <a:pos x="55" y="0"/>
                  </a:cxn>
                  <a:cxn ang="0">
                    <a:pos x="44" y="2"/>
                  </a:cxn>
                  <a:cxn ang="0">
                    <a:pos x="33" y="5"/>
                  </a:cxn>
                  <a:cxn ang="0">
                    <a:pos x="25" y="9"/>
                  </a:cxn>
                  <a:cxn ang="0">
                    <a:pos x="16" y="17"/>
                  </a:cxn>
                  <a:cxn ang="0">
                    <a:pos x="10" y="24"/>
                  </a:cxn>
                  <a:cxn ang="0">
                    <a:pos x="4" y="34"/>
                  </a:cxn>
                  <a:cxn ang="0">
                    <a:pos x="1" y="44"/>
                  </a:cxn>
                  <a:cxn ang="0">
                    <a:pos x="0" y="56"/>
                  </a:cxn>
                  <a:cxn ang="0">
                    <a:pos x="1" y="66"/>
                  </a:cxn>
                  <a:cxn ang="0">
                    <a:pos x="4" y="77"/>
                  </a:cxn>
                  <a:cxn ang="0">
                    <a:pos x="10" y="86"/>
                  </a:cxn>
                  <a:cxn ang="0">
                    <a:pos x="16" y="94"/>
                  </a:cxn>
                  <a:cxn ang="0">
                    <a:pos x="25" y="101"/>
                  </a:cxn>
                  <a:cxn ang="0">
                    <a:pos x="33" y="106"/>
                  </a:cxn>
                  <a:cxn ang="0">
                    <a:pos x="44" y="110"/>
                  </a:cxn>
                  <a:cxn ang="0">
                    <a:pos x="55" y="111"/>
                  </a:cxn>
                </a:cxnLst>
                <a:rect l="0" t="0" r="r" b="b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73" name="Freeform 145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38" y="53"/>
                  </a:cxn>
                  <a:cxn ang="0">
                    <a:pos x="48" y="46"/>
                  </a:cxn>
                  <a:cxn ang="0">
                    <a:pos x="53" y="37"/>
                  </a:cxn>
                  <a:cxn ang="0">
                    <a:pos x="55" y="27"/>
                  </a:cxn>
                  <a:cxn ang="0">
                    <a:pos x="53" y="16"/>
                  </a:cxn>
                  <a:cxn ang="0">
                    <a:pos x="48" y="7"/>
                  </a:cxn>
                  <a:cxn ang="0">
                    <a:pos x="38" y="2"/>
                  </a:cxn>
                  <a:cxn ang="0">
                    <a:pos x="27" y="0"/>
                  </a:cxn>
                  <a:cxn ang="0">
                    <a:pos x="16" y="2"/>
                  </a:cxn>
                  <a:cxn ang="0">
                    <a:pos x="8" y="7"/>
                  </a:cxn>
                  <a:cxn ang="0">
                    <a:pos x="2" y="16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6"/>
                  </a:cxn>
                  <a:cxn ang="0">
                    <a:pos x="16" y="53"/>
                  </a:cxn>
                  <a:cxn ang="0">
                    <a:pos x="27" y="55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74" name="Freeform 146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/>
                <a:ahLst/>
                <a:cxnLst>
                  <a:cxn ang="0">
                    <a:pos x="28" y="55"/>
                  </a:cxn>
                  <a:cxn ang="0">
                    <a:pos x="39" y="53"/>
                  </a:cxn>
                  <a:cxn ang="0">
                    <a:pos x="47" y="47"/>
                  </a:cxn>
                  <a:cxn ang="0">
                    <a:pos x="53" y="39"/>
                  </a:cxn>
                  <a:cxn ang="0">
                    <a:pos x="55" y="28"/>
                  </a:cxn>
                  <a:cxn ang="0">
                    <a:pos x="53" y="17"/>
                  </a:cxn>
                  <a:cxn ang="0">
                    <a:pos x="47" y="8"/>
                  </a:cxn>
                  <a:cxn ang="0">
                    <a:pos x="39" y="2"/>
                  </a:cxn>
                  <a:cxn ang="0">
                    <a:pos x="28" y="0"/>
                  </a:cxn>
                  <a:cxn ang="0">
                    <a:pos x="17" y="2"/>
                  </a:cxn>
                  <a:cxn ang="0">
                    <a:pos x="9" y="8"/>
                  </a:cxn>
                  <a:cxn ang="0">
                    <a:pos x="2" y="17"/>
                  </a:cxn>
                  <a:cxn ang="0">
                    <a:pos x="0" y="28"/>
                  </a:cxn>
                  <a:cxn ang="0">
                    <a:pos x="2" y="39"/>
                  </a:cxn>
                  <a:cxn ang="0">
                    <a:pos x="9" y="47"/>
                  </a:cxn>
                  <a:cxn ang="0">
                    <a:pos x="17" y="53"/>
                  </a:cxn>
                  <a:cxn ang="0">
                    <a:pos x="28" y="55"/>
                  </a:cxn>
                </a:cxnLst>
                <a:rect l="0" t="0" r="r" b="b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75" name="Freeform 147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/>
                <a:ahLst/>
                <a:cxnLst>
                  <a:cxn ang="0">
                    <a:pos x="48" y="15"/>
                  </a:cxn>
                  <a:cxn ang="0">
                    <a:pos x="44" y="30"/>
                  </a:cxn>
                  <a:cxn ang="0">
                    <a:pos x="33" y="73"/>
                  </a:cxn>
                  <a:cxn ang="0">
                    <a:pos x="19" y="140"/>
                  </a:cxn>
                  <a:cxn ang="0">
                    <a:pos x="7" y="229"/>
                  </a:cxn>
                  <a:cxn ang="0">
                    <a:pos x="0" y="337"/>
                  </a:cxn>
                  <a:cxn ang="0">
                    <a:pos x="1" y="462"/>
                  </a:cxn>
                  <a:cxn ang="0">
                    <a:pos x="14" y="602"/>
                  </a:cxn>
                  <a:cxn ang="0">
                    <a:pos x="43" y="752"/>
                  </a:cxn>
                  <a:cxn ang="0">
                    <a:pos x="150" y="746"/>
                  </a:cxn>
                  <a:cxn ang="0">
                    <a:pos x="146" y="724"/>
                  </a:cxn>
                  <a:cxn ang="0">
                    <a:pos x="135" y="663"/>
                  </a:cxn>
                  <a:cxn ang="0">
                    <a:pos x="123" y="574"/>
                  </a:cxn>
                  <a:cxn ang="0">
                    <a:pos x="111" y="463"/>
                  </a:cxn>
                  <a:cxn ang="0">
                    <a:pos x="104" y="342"/>
                  </a:cxn>
                  <a:cxn ang="0">
                    <a:pos x="107" y="220"/>
                  </a:cxn>
                  <a:cxn ang="0">
                    <a:pos x="124" y="106"/>
                  </a:cxn>
                  <a:cxn ang="0">
                    <a:pos x="156" y="9"/>
                  </a:cxn>
                  <a:cxn ang="0">
                    <a:pos x="156" y="8"/>
                  </a:cxn>
                  <a:cxn ang="0">
                    <a:pos x="156" y="6"/>
                  </a:cxn>
                  <a:cxn ang="0">
                    <a:pos x="154" y="4"/>
                  </a:cxn>
                  <a:cxn ang="0">
                    <a:pos x="147" y="0"/>
                  </a:cxn>
                  <a:cxn ang="0">
                    <a:pos x="134" y="0"/>
                  </a:cxn>
                  <a:cxn ang="0">
                    <a:pos x="115" y="1"/>
                  </a:cxn>
                  <a:cxn ang="0">
                    <a:pos x="87" y="7"/>
                  </a:cxn>
                  <a:cxn ang="0">
                    <a:pos x="48" y="15"/>
                  </a:cxn>
                </a:cxnLst>
                <a:rect l="0" t="0" r="r" b="b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76" name="Freeform 148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/>
                <a:ahLst/>
                <a:cxnLst>
                  <a:cxn ang="0">
                    <a:pos x="212" y="6"/>
                  </a:cxn>
                  <a:cxn ang="0">
                    <a:pos x="206" y="11"/>
                  </a:cxn>
                  <a:cxn ang="0">
                    <a:pos x="192" y="33"/>
                  </a:cxn>
                  <a:cxn ang="0">
                    <a:pos x="174" y="77"/>
                  </a:cxn>
                  <a:cxn ang="0">
                    <a:pos x="156" y="148"/>
                  </a:cxn>
                  <a:cxn ang="0">
                    <a:pos x="141" y="254"/>
                  </a:cxn>
                  <a:cxn ang="0">
                    <a:pos x="133" y="401"/>
                  </a:cxn>
                  <a:cxn ang="0">
                    <a:pos x="137" y="593"/>
                  </a:cxn>
                  <a:cxn ang="0">
                    <a:pos x="158" y="839"/>
                  </a:cxn>
                  <a:cxn ang="0">
                    <a:pos x="38" y="839"/>
                  </a:cxn>
                  <a:cxn ang="0">
                    <a:pos x="34" y="814"/>
                  </a:cxn>
                  <a:cxn ang="0">
                    <a:pos x="24" y="746"/>
                  </a:cxn>
                  <a:cxn ang="0">
                    <a:pos x="12" y="645"/>
                  </a:cxn>
                  <a:cxn ang="0">
                    <a:pos x="3" y="521"/>
                  </a:cxn>
                  <a:cxn ang="0">
                    <a:pos x="0" y="384"/>
                  </a:cxn>
                  <a:cxn ang="0">
                    <a:pos x="6" y="244"/>
                  </a:cxn>
                  <a:cxn ang="0">
                    <a:pos x="29" y="114"/>
                  </a:cxn>
                  <a:cxn ang="0">
                    <a:pos x="68" y="0"/>
                  </a:cxn>
                  <a:cxn ang="0">
                    <a:pos x="212" y="6"/>
                  </a:cxn>
                </a:cxnLst>
                <a:rect l="0" t="0" r="r" b="b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77" name="Freeform 149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/>
                <a:ahLst/>
                <a:cxnLst>
                  <a:cxn ang="0">
                    <a:pos x="43" y="12"/>
                  </a:cxn>
                  <a:cxn ang="0">
                    <a:pos x="39" y="25"/>
                  </a:cxn>
                  <a:cxn ang="0">
                    <a:pos x="30" y="62"/>
                  </a:cxn>
                  <a:cxn ang="0">
                    <a:pos x="19" y="122"/>
                  </a:cxn>
                  <a:cxn ang="0">
                    <a:pos x="7" y="199"/>
                  </a:cxn>
                  <a:cxn ang="0">
                    <a:pos x="0" y="294"/>
                  </a:cxn>
                  <a:cxn ang="0">
                    <a:pos x="1" y="403"/>
                  </a:cxn>
                  <a:cxn ang="0">
                    <a:pos x="12" y="524"/>
                  </a:cxn>
                  <a:cxn ang="0">
                    <a:pos x="38" y="656"/>
                  </a:cxn>
                  <a:cxn ang="0">
                    <a:pos x="132" y="650"/>
                  </a:cxn>
                  <a:cxn ang="0">
                    <a:pos x="127" y="631"/>
                  </a:cxn>
                  <a:cxn ang="0">
                    <a:pos x="119" y="578"/>
                  </a:cxn>
                  <a:cxn ang="0">
                    <a:pos x="107" y="499"/>
                  </a:cxn>
                  <a:cxn ang="0">
                    <a:pos x="97" y="403"/>
                  </a:cxn>
                  <a:cxn ang="0">
                    <a:pos x="92" y="297"/>
                  </a:cxn>
                  <a:cxn ang="0">
                    <a:pos x="94" y="192"/>
                  </a:cxn>
                  <a:cxn ang="0">
                    <a:pos x="108" y="91"/>
                  </a:cxn>
                  <a:cxn ang="0">
                    <a:pos x="137" y="7"/>
                  </a:cxn>
                  <a:cxn ang="0">
                    <a:pos x="137" y="6"/>
                  </a:cxn>
                  <a:cxn ang="0">
                    <a:pos x="137" y="4"/>
                  </a:cxn>
                  <a:cxn ang="0">
                    <a:pos x="135" y="2"/>
                  </a:cxn>
                  <a:cxn ang="0">
                    <a:pos x="129" y="0"/>
                  </a:cxn>
                  <a:cxn ang="0">
                    <a:pos x="119" y="0"/>
                  </a:cxn>
                  <a:cxn ang="0">
                    <a:pos x="101" y="1"/>
                  </a:cxn>
                  <a:cxn ang="0">
                    <a:pos x="77" y="5"/>
                  </a:cxn>
                  <a:cxn ang="0">
                    <a:pos x="43" y="12"/>
                  </a:cxn>
                </a:cxnLst>
                <a:rect l="0" t="0" r="r" b="b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78" name="Freeform 150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/>
                <a:ahLst/>
                <a:cxnLst>
                  <a:cxn ang="0">
                    <a:pos x="36" y="11"/>
                  </a:cxn>
                  <a:cxn ang="0">
                    <a:pos x="33" y="21"/>
                  </a:cxn>
                  <a:cxn ang="0">
                    <a:pos x="24" y="53"/>
                  </a:cxn>
                  <a:cxn ang="0">
                    <a:pos x="15" y="103"/>
                  </a:cxn>
                  <a:cxn ang="0">
                    <a:pos x="5" y="169"/>
                  </a:cxn>
                  <a:cxn ang="0">
                    <a:pos x="0" y="250"/>
                  </a:cxn>
                  <a:cxn ang="0">
                    <a:pos x="1" y="344"/>
                  </a:cxn>
                  <a:cxn ang="0">
                    <a:pos x="10" y="448"/>
                  </a:cxn>
                  <a:cxn ang="0">
                    <a:pos x="32" y="560"/>
                  </a:cxn>
                  <a:cxn ang="0">
                    <a:pos x="112" y="555"/>
                  </a:cxn>
                  <a:cxn ang="0">
                    <a:pos x="108" y="538"/>
                  </a:cxn>
                  <a:cxn ang="0">
                    <a:pos x="101" y="493"/>
                  </a:cxn>
                  <a:cxn ang="0">
                    <a:pos x="91" y="426"/>
                  </a:cxn>
                  <a:cxn ang="0">
                    <a:pos x="82" y="344"/>
                  </a:cxn>
                  <a:cxn ang="0">
                    <a:pos x="77" y="255"/>
                  </a:cxn>
                  <a:cxn ang="0">
                    <a:pos x="79" y="164"/>
                  </a:cxn>
                  <a:cxn ang="0">
                    <a:pos x="91" y="79"/>
                  </a:cxn>
                  <a:cxn ang="0">
                    <a:pos x="116" y="6"/>
                  </a:cxn>
                  <a:cxn ang="0">
                    <a:pos x="116" y="5"/>
                  </a:cxn>
                  <a:cxn ang="0">
                    <a:pos x="116" y="4"/>
                  </a:cxn>
                  <a:cxn ang="0">
                    <a:pos x="114" y="2"/>
                  </a:cxn>
                  <a:cxn ang="0">
                    <a:pos x="109" y="0"/>
                  </a:cxn>
                  <a:cxn ang="0">
                    <a:pos x="100" y="0"/>
                  </a:cxn>
                  <a:cxn ang="0">
                    <a:pos x="86" y="1"/>
                  </a:cxn>
                  <a:cxn ang="0">
                    <a:pos x="65" y="4"/>
                  </a:cxn>
                  <a:cxn ang="0">
                    <a:pos x="36" y="11"/>
                  </a:cxn>
                </a:cxnLst>
                <a:rect l="0" t="0" r="r" b="b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79" name="Freeform 151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/>
                <a:ahLst/>
                <a:cxnLst>
                  <a:cxn ang="0">
                    <a:pos x="30" y="9"/>
                  </a:cxn>
                  <a:cxn ang="0">
                    <a:pos x="27" y="17"/>
                  </a:cxn>
                  <a:cxn ang="0">
                    <a:pos x="20" y="44"/>
                  </a:cxn>
                  <a:cxn ang="0">
                    <a:pos x="12" y="85"/>
                  </a:cxn>
                  <a:cxn ang="0">
                    <a:pos x="4" y="140"/>
                  </a:cxn>
                  <a:cxn ang="0">
                    <a:pos x="0" y="207"/>
                  </a:cxn>
                  <a:cxn ang="0">
                    <a:pos x="0" y="285"/>
                  </a:cxn>
                  <a:cxn ang="0">
                    <a:pos x="9" y="370"/>
                  </a:cxn>
                  <a:cxn ang="0">
                    <a:pos x="26" y="463"/>
                  </a:cxn>
                  <a:cxn ang="0">
                    <a:pos x="93" y="460"/>
                  </a:cxn>
                  <a:cxn ang="0">
                    <a:pos x="89" y="446"/>
                  </a:cxn>
                  <a:cxn ang="0">
                    <a:pos x="83" y="408"/>
                  </a:cxn>
                  <a:cxn ang="0">
                    <a:pos x="75" y="353"/>
                  </a:cxn>
                  <a:cxn ang="0">
                    <a:pos x="68" y="285"/>
                  </a:cxn>
                  <a:cxn ang="0">
                    <a:pos x="65" y="211"/>
                  </a:cxn>
                  <a:cxn ang="0">
                    <a:pos x="67" y="136"/>
                  </a:cxn>
                  <a:cxn ang="0">
                    <a:pos x="76" y="65"/>
                  </a:cxn>
                  <a:cxn ang="0">
                    <a:pos x="97" y="5"/>
                  </a:cxn>
                  <a:cxn ang="0">
                    <a:pos x="97" y="4"/>
                  </a:cxn>
                  <a:cxn ang="0">
                    <a:pos x="97" y="3"/>
                  </a:cxn>
                  <a:cxn ang="0">
                    <a:pos x="95" y="1"/>
                  </a:cxn>
                  <a:cxn ang="0">
                    <a:pos x="91" y="0"/>
                  </a:cxn>
                  <a:cxn ang="0">
                    <a:pos x="84" y="0"/>
                  </a:cxn>
                  <a:cxn ang="0">
                    <a:pos x="71" y="0"/>
                  </a:cxn>
                  <a:cxn ang="0">
                    <a:pos x="54" y="3"/>
                  </a:cxn>
                  <a:cxn ang="0">
                    <a:pos x="30" y="9"/>
                  </a:cxn>
                </a:cxnLst>
                <a:rect l="0" t="0" r="r" b="b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80" name="Freeform 152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/>
                <a:ahLst/>
                <a:cxnLst>
                  <a:cxn ang="0">
                    <a:pos x="24" y="8"/>
                  </a:cxn>
                  <a:cxn ang="0">
                    <a:pos x="22" y="15"/>
                  </a:cxn>
                  <a:cxn ang="0">
                    <a:pos x="17" y="36"/>
                  </a:cxn>
                  <a:cxn ang="0">
                    <a:pos x="10" y="68"/>
                  </a:cxn>
                  <a:cxn ang="0">
                    <a:pos x="4" y="112"/>
                  </a:cxn>
                  <a:cxn ang="0">
                    <a:pos x="0" y="164"/>
                  </a:cxn>
                  <a:cxn ang="0">
                    <a:pos x="0" y="226"/>
                  </a:cxn>
                  <a:cxn ang="0">
                    <a:pos x="7" y="294"/>
                  </a:cxn>
                  <a:cxn ang="0">
                    <a:pos x="21" y="367"/>
                  </a:cxn>
                  <a:cxn ang="0">
                    <a:pos x="74" y="364"/>
                  </a:cxn>
                  <a:cxn ang="0">
                    <a:pos x="71" y="353"/>
                  </a:cxn>
                  <a:cxn ang="0">
                    <a:pos x="66" y="323"/>
                  </a:cxn>
                  <a:cxn ang="0">
                    <a:pos x="60" y="280"/>
                  </a:cxn>
                  <a:cxn ang="0">
                    <a:pos x="54" y="226"/>
                  </a:cxn>
                  <a:cxn ang="0">
                    <a:pos x="51" y="168"/>
                  </a:cxn>
                  <a:cxn ang="0">
                    <a:pos x="53" y="107"/>
                  </a:cxn>
                  <a:cxn ang="0">
                    <a:pos x="61" y="52"/>
                  </a:cxn>
                  <a:cxn ang="0">
                    <a:pos x="77" y="5"/>
                  </a:cxn>
                  <a:cxn ang="0">
                    <a:pos x="77" y="5"/>
                  </a:cxn>
                  <a:cxn ang="0">
                    <a:pos x="77" y="2"/>
                  </a:cxn>
                  <a:cxn ang="0">
                    <a:pos x="76" y="1"/>
                  </a:cxn>
                  <a:cxn ang="0">
                    <a:pos x="72" y="0"/>
                  </a:cxn>
                  <a:cxn ang="0">
                    <a:pos x="66" y="0"/>
                  </a:cxn>
                  <a:cxn ang="0">
                    <a:pos x="56" y="1"/>
                  </a:cxn>
                  <a:cxn ang="0">
                    <a:pos x="43" y="4"/>
                  </a:cxn>
                  <a:cxn ang="0">
                    <a:pos x="24" y="8"/>
                  </a:cxn>
                </a:cxnLst>
                <a:rect l="0" t="0" r="r" b="b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81" name="Freeform 153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/>
                <a:ahLst/>
                <a:cxnLst>
                  <a:cxn ang="0">
                    <a:pos x="17" y="5"/>
                  </a:cxn>
                  <a:cxn ang="0">
                    <a:pos x="16" y="10"/>
                  </a:cxn>
                  <a:cxn ang="0">
                    <a:pos x="12" y="25"/>
                  </a:cxn>
                  <a:cxn ang="0">
                    <a:pos x="6" y="49"/>
                  </a:cxn>
                  <a:cxn ang="0">
                    <a:pos x="2" y="82"/>
                  </a:cxn>
                  <a:cxn ang="0">
                    <a:pos x="0" y="122"/>
                  </a:cxn>
                  <a:cxn ang="0">
                    <a:pos x="0" y="166"/>
                  </a:cxn>
                  <a:cxn ang="0">
                    <a:pos x="4" y="217"/>
                  </a:cxn>
                  <a:cxn ang="0">
                    <a:pos x="15" y="271"/>
                  </a:cxn>
                  <a:cxn ang="0">
                    <a:pos x="54" y="268"/>
                  </a:cxn>
                  <a:cxn ang="0">
                    <a:pos x="52" y="261"/>
                  </a:cxn>
                  <a:cxn ang="0">
                    <a:pos x="48" y="238"/>
                  </a:cxn>
                  <a:cxn ang="0">
                    <a:pos x="44" y="206"/>
                  </a:cxn>
                  <a:cxn ang="0">
                    <a:pos x="40" y="166"/>
                  </a:cxn>
                  <a:cxn ang="0">
                    <a:pos x="37" y="123"/>
                  </a:cxn>
                  <a:cxn ang="0">
                    <a:pos x="39" y="78"/>
                  </a:cxn>
                  <a:cxn ang="0">
                    <a:pos x="44" y="37"/>
                  </a:cxn>
                  <a:cxn ang="0">
                    <a:pos x="56" y="3"/>
                  </a:cxn>
                  <a:cxn ang="0">
                    <a:pos x="56" y="3"/>
                  </a:cxn>
                  <a:cxn ang="0">
                    <a:pos x="56" y="2"/>
                  </a:cxn>
                  <a:cxn ang="0">
                    <a:pos x="55" y="1"/>
                  </a:cxn>
                  <a:cxn ang="0">
                    <a:pos x="52" y="0"/>
                  </a:cxn>
                  <a:cxn ang="0">
                    <a:pos x="48" y="0"/>
                  </a:cxn>
                  <a:cxn ang="0">
                    <a:pos x="42" y="0"/>
                  </a:cxn>
                  <a:cxn ang="0">
                    <a:pos x="31" y="2"/>
                  </a:cxn>
                  <a:cxn ang="0">
                    <a:pos x="17" y="5"/>
                  </a:cxn>
                </a:cxnLst>
                <a:rect l="0" t="0" r="r" b="b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82" name="Freeform 154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/>
                <a:ahLst/>
                <a:cxnLst>
                  <a:cxn ang="0">
                    <a:pos x="186" y="6"/>
                  </a:cxn>
                  <a:cxn ang="0">
                    <a:pos x="182" y="11"/>
                  </a:cxn>
                  <a:cxn ang="0">
                    <a:pos x="169" y="29"/>
                  </a:cxn>
                  <a:cxn ang="0">
                    <a:pos x="153" y="67"/>
                  </a:cxn>
                  <a:cxn ang="0">
                    <a:pos x="137" y="130"/>
                  </a:cxn>
                  <a:cxn ang="0">
                    <a:pos x="124" y="221"/>
                  </a:cxn>
                  <a:cxn ang="0">
                    <a:pos x="117" y="350"/>
                  </a:cxn>
                  <a:cxn ang="0">
                    <a:pos x="122" y="517"/>
                  </a:cxn>
                  <a:cxn ang="0">
                    <a:pos x="139" y="732"/>
                  </a:cxn>
                  <a:cxn ang="0">
                    <a:pos x="34" y="732"/>
                  </a:cxn>
                  <a:cxn ang="0">
                    <a:pos x="31" y="711"/>
                  </a:cxn>
                  <a:cxn ang="0">
                    <a:pos x="22" y="651"/>
                  </a:cxn>
                  <a:cxn ang="0">
                    <a:pos x="12" y="563"/>
                  </a:cxn>
                  <a:cxn ang="0">
                    <a:pos x="3" y="454"/>
                  </a:cxn>
                  <a:cxn ang="0">
                    <a:pos x="0" y="335"/>
                  </a:cxn>
                  <a:cxn ang="0">
                    <a:pos x="6" y="213"/>
                  </a:cxn>
                  <a:cxn ang="0">
                    <a:pos x="25" y="98"/>
                  </a:cxn>
                  <a:cxn ang="0">
                    <a:pos x="60" y="0"/>
                  </a:cxn>
                  <a:cxn ang="0">
                    <a:pos x="186" y="6"/>
                  </a:cxn>
                </a:cxnLst>
                <a:rect l="0" t="0" r="r" b="b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83" name="Freeform 155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/>
                <a:ahLst/>
                <a:cxnLst>
                  <a:cxn ang="0">
                    <a:pos x="158" y="4"/>
                  </a:cxn>
                  <a:cxn ang="0">
                    <a:pos x="153" y="9"/>
                  </a:cxn>
                  <a:cxn ang="0">
                    <a:pos x="144" y="25"/>
                  </a:cxn>
                  <a:cxn ang="0">
                    <a:pos x="130" y="57"/>
                  </a:cxn>
                  <a:cxn ang="0">
                    <a:pos x="116" y="110"/>
                  </a:cxn>
                  <a:cxn ang="0">
                    <a:pos x="105" y="189"/>
                  </a:cxn>
                  <a:cxn ang="0">
                    <a:pos x="100" y="298"/>
                  </a:cxn>
                  <a:cxn ang="0">
                    <a:pos x="103" y="441"/>
                  </a:cxn>
                  <a:cxn ang="0">
                    <a:pos x="118" y="625"/>
                  </a:cxn>
                  <a:cxn ang="0">
                    <a:pos x="29" y="625"/>
                  </a:cxn>
                  <a:cxn ang="0">
                    <a:pos x="25" y="607"/>
                  </a:cxn>
                  <a:cxn ang="0">
                    <a:pos x="18" y="556"/>
                  </a:cxn>
                  <a:cxn ang="0">
                    <a:pos x="9" y="480"/>
                  </a:cxn>
                  <a:cxn ang="0">
                    <a:pos x="2" y="387"/>
                  </a:cxn>
                  <a:cxn ang="0">
                    <a:pos x="0" y="286"/>
                  </a:cxn>
                  <a:cxn ang="0">
                    <a:pos x="5" y="182"/>
                  </a:cxn>
                  <a:cxn ang="0">
                    <a:pos x="21" y="84"/>
                  </a:cxn>
                  <a:cxn ang="0">
                    <a:pos x="51" y="0"/>
                  </a:cxn>
                  <a:cxn ang="0">
                    <a:pos x="158" y="4"/>
                  </a:cxn>
                </a:cxnLst>
                <a:rect l="0" t="0" r="r" b="b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84" name="Freeform 156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/>
                <a:ahLst/>
                <a:cxnLst>
                  <a:cxn ang="0">
                    <a:pos x="131" y="4"/>
                  </a:cxn>
                  <a:cxn ang="0">
                    <a:pos x="128" y="7"/>
                  </a:cxn>
                  <a:cxn ang="0">
                    <a:pos x="119" y="21"/>
                  </a:cxn>
                  <a:cxn ang="0">
                    <a:pos x="109" y="47"/>
                  </a:cxn>
                  <a:cxn ang="0">
                    <a:pos x="97" y="91"/>
                  </a:cxn>
                  <a:cxn ang="0">
                    <a:pos x="88" y="156"/>
                  </a:cxn>
                  <a:cxn ang="0">
                    <a:pos x="84" y="247"/>
                  </a:cxn>
                  <a:cxn ang="0">
                    <a:pos x="86" y="366"/>
                  </a:cxn>
                  <a:cxn ang="0">
                    <a:pos x="99" y="517"/>
                  </a:cxn>
                  <a:cxn ang="0">
                    <a:pos x="25" y="517"/>
                  </a:cxn>
                  <a:cxn ang="0">
                    <a:pos x="23" y="502"/>
                  </a:cxn>
                  <a:cxn ang="0">
                    <a:pos x="16" y="460"/>
                  </a:cxn>
                  <a:cxn ang="0">
                    <a:pos x="9" y="397"/>
                  </a:cxn>
                  <a:cxn ang="0">
                    <a:pos x="2" y="320"/>
                  </a:cxn>
                  <a:cxn ang="0">
                    <a:pos x="0" y="236"/>
                  </a:cxn>
                  <a:cxn ang="0">
                    <a:pos x="4" y="151"/>
                  </a:cxn>
                  <a:cxn ang="0">
                    <a:pos x="18" y="70"/>
                  </a:cxn>
                  <a:cxn ang="0">
                    <a:pos x="43" y="0"/>
                  </a:cxn>
                  <a:cxn ang="0">
                    <a:pos x="131" y="4"/>
                  </a:cxn>
                </a:cxnLst>
                <a:rect l="0" t="0" r="r" b="b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85" name="Freeform 157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/>
                <a:ahLst/>
                <a:cxnLst>
                  <a:cxn ang="0">
                    <a:pos x="104" y="4"/>
                  </a:cxn>
                  <a:cxn ang="0">
                    <a:pos x="101" y="7"/>
                  </a:cxn>
                  <a:cxn ang="0">
                    <a:pos x="94" y="17"/>
                  </a:cxn>
                  <a:cxn ang="0">
                    <a:pos x="86" y="38"/>
                  </a:cxn>
                  <a:cxn ang="0">
                    <a:pos x="76" y="73"/>
                  </a:cxn>
                  <a:cxn ang="0">
                    <a:pos x="69" y="125"/>
                  </a:cxn>
                  <a:cxn ang="0">
                    <a:pos x="65" y="196"/>
                  </a:cxn>
                  <a:cxn ang="0">
                    <a:pos x="67" y="291"/>
                  </a:cxn>
                  <a:cxn ang="0">
                    <a:pos x="77" y="411"/>
                  </a:cxn>
                  <a:cxn ang="0">
                    <a:pos x="19" y="411"/>
                  </a:cxn>
                  <a:cxn ang="0">
                    <a:pos x="17" y="399"/>
                  </a:cxn>
                  <a:cxn ang="0">
                    <a:pos x="11" y="365"/>
                  </a:cxn>
                  <a:cxn ang="0">
                    <a:pos x="6" y="316"/>
                  </a:cxn>
                  <a:cxn ang="0">
                    <a:pos x="2" y="255"/>
                  </a:cxn>
                  <a:cxn ang="0">
                    <a:pos x="0" y="188"/>
                  </a:cxn>
                  <a:cxn ang="0">
                    <a:pos x="4" y="120"/>
                  </a:cxn>
                  <a:cxn ang="0">
                    <a:pos x="15" y="55"/>
                  </a:cxn>
                  <a:cxn ang="0">
                    <a:pos x="34" y="0"/>
                  </a:cxn>
                  <a:cxn ang="0">
                    <a:pos x="104" y="4"/>
                  </a:cxn>
                </a:cxnLst>
                <a:rect l="0" t="0" r="r" b="b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86" name="Freeform 158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4" y="4"/>
                  </a:cxn>
                  <a:cxn ang="0">
                    <a:pos x="70" y="12"/>
                  </a:cxn>
                  <a:cxn ang="0">
                    <a:pos x="62" y="28"/>
                  </a:cxn>
                  <a:cxn ang="0">
                    <a:pos x="56" y="53"/>
                  </a:cxn>
                  <a:cxn ang="0">
                    <a:pos x="51" y="92"/>
                  </a:cxn>
                  <a:cxn ang="0">
                    <a:pos x="49" y="145"/>
                  </a:cxn>
                  <a:cxn ang="0">
                    <a:pos x="50" y="214"/>
                  </a:cxn>
                  <a:cxn ang="0">
                    <a:pos x="57" y="302"/>
                  </a:cxn>
                  <a:cxn ang="0">
                    <a:pos x="14" y="302"/>
                  </a:cxn>
                  <a:cxn ang="0">
                    <a:pos x="13" y="294"/>
                  </a:cxn>
                  <a:cxn ang="0">
                    <a:pos x="9" y="269"/>
                  </a:cxn>
                  <a:cxn ang="0">
                    <a:pos x="4" y="232"/>
                  </a:cxn>
                  <a:cxn ang="0">
                    <a:pos x="1" y="188"/>
                  </a:cxn>
                  <a:cxn ang="0">
                    <a:pos x="0" y="138"/>
                  </a:cxn>
                  <a:cxn ang="0">
                    <a:pos x="2" y="89"/>
                  </a:cxn>
                  <a:cxn ang="0">
                    <a:pos x="10" y="41"/>
                  </a:cxn>
                  <a:cxn ang="0">
                    <a:pos x="25" y="0"/>
                  </a:cxn>
                  <a:cxn ang="0">
                    <a:pos x="76" y="2"/>
                  </a:cxn>
                </a:cxnLst>
                <a:rect l="0" t="0" r="r" b="b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87" name="Rectangle 159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88" name="Freeform 160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/>
                <a:ahLst/>
                <a:cxnLst>
                  <a:cxn ang="0">
                    <a:pos x="35" y="41"/>
                  </a:cxn>
                  <a:cxn ang="0">
                    <a:pos x="32" y="49"/>
                  </a:cxn>
                  <a:cxn ang="0">
                    <a:pos x="25" y="74"/>
                  </a:cxn>
                  <a:cxn ang="0">
                    <a:pos x="17" y="112"/>
                  </a:cxn>
                  <a:cxn ang="0">
                    <a:pos x="8" y="163"/>
                  </a:cxn>
                  <a:cxn ang="0">
                    <a:pos x="2" y="223"/>
                  </a:cxn>
                  <a:cxn ang="0">
                    <a:pos x="0" y="290"/>
                  </a:cxn>
                  <a:cxn ang="0">
                    <a:pos x="7" y="363"/>
                  </a:cxn>
                  <a:cxn ang="0">
                    <a:pos x="23" y="440"/>
                  </a:cxn>
                  <a:cxn ang="0">
                    <a:pos x="23" y="437"/>
                  </a:cxn>
                  <a:cxn ang="0">
                    <a:pos x="23" y="427"/>
                  </a:cxn>
                  <a:cxn ang="0">
                    <a:pos x="23" y="411"/>
                  </a:cxn>
                  <a:cxn ang="0">
                    <a:pos x="23" y="391"/>
                  </a:cxn>
                  <a:cxn ang="0">
                    <a:pos x="25" y="367"/>
                  </a:cxn>
                  <a:cxn ang="0">
                    <a:pos x="28" y="341"/>
                  </a:cxn>
                  <a:cxn ang="0">
                    <a:pos x="33" y="312"/>
                  </a:cxn>
                  <a:cxn ang="0">
                    <a:pos x="39" y="281"/>
                  </a:cxn>
                  <a:cxn ang="0">
                    <a:pos x="49" y="251"/>
                  </a:cxn>
                  <a:cxn ang="0">
                    <a:pos x="61" y="222"/>
                  </a:cxn>
                  <a:cxn ang="0">
                    <a:pos x="75" y="194"/>
                  </a:cxn>
                  <a:cxn ang="0">
                    <a:pos x="93" y="168"/>
                  </a:cxn>
                  <a:cxn ang="0">
                    <a:pos x="116" y="145"/>
                  </a:cxn>
                  <a:cxn ang="0">
                    <a:pos x="141" y="127"/>
                  </a:cxn>
                  <a:cxn ang="0">
                    <a:pos x="173" y="114"/>
                  </a:cxn>
                  <a:cxn ang="0">
                    <a:pos x="208" y="106"/>
                  </a:cxn>
                  <a:cxn ang="0">
                    <a:pos x="210" y="104"/>
                  </a:cxn>
                  <a:cxn ang="0">
                    <a:pos x="217" y="100"/>
                  </a:cxn>
                  <a:cxn ang="0">
                    <a:pos x="227" y="92"/>
                  </a:cxn>
                  <a:cxn ang="0">
                    <a:pos x="245" y="82"/>
                  </a:cxn>
                  <a:cxn ang="0">
                    <a:pos x="267" y="69"/>
                  </a:cxn>
                  <a:cxn ang="0">
                    <a:pos x="296" y="54"/>
                  </a:cxn>
                  <a:cxn ang="0">
                    <a:pos x="332" y="36"/>
                  </a:cxn>
                  <a:cxn ang="0">
                    <a:pos x="375" y="17"/>
                  </a:cxn>
                  <a:cxn ang="0">
                    <a:pos x="373" y="16"/>
                  </a:cxn>
                  <a:cxn ang="0">
                    <a:pos x="366" y="15"/>
                  </a:cxn>
                  <a:cxn ang="0">
                    <a:pos x="357" y="13"/>
                  </a:cxn>
                  <a:cxn ang="0">
                    <a:pos x="343" y="10"/>
                  </a:cxn>
                  <a:cxn ang="0">
                    <a:pos x="326" y="7"/>
                  </a:cxn>
                  <a:cxn ang="0">
                    <a:pos x="307" y="5"/>
                  </a:cxn>
                  <a:cxn ang="0">
                    <a:pos x="285" y="3"/>
                  </a:cxn>
                  <a:cxn ang="0">
                    <a:pos x="261" y="1"/>
                  </a:cxn>
                  <a:cxn ang="0">
                    <a:pos x="235" y="0"/>
                  </a:cxn>
                  <a:cxn ang="0">
                    <a:pos x="208" y="1"/>
                  </a:cxn>
                  <a:cxn ang="0">
                    <a:pos x="180" y="2"/>
                  </a:cxn>
                  <a:cxn ang="0">
                    <a:pos x="151" y="5"/>
                  </a:cxn>
                  <a:cxn ang="0">
                    <a:pos x="122" y="10"/>
                  </a:cxn>
                  <a:cxn ang="0">
                    <a:pos x="92" y="18"/>
                  </a:cxn>
                  <a:cxn ang="0">
                    <a:pos x="63" y="28"/>
                  </a:cxn>
                  <a:cxn ang="0">
                    <a:pos x="35" y="41"/>
                  </a:cxn>
                </a:cxnLst>
                <a:rect l="0" t="0" r="r" b="b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89" name="Freeform 161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8"/>
                  </a:cxn>
                  <a:cxn ang="0">
                    <a:pos x="5" y="44"/>
                  </a:cxn>
                  <a:cxn ang="0">
                    <a:pos x="11" y="37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8"/>
                  </a:cxn>
                  <a:cxn ang="0">
                    <a:pos x="54" y="12"/>
                  </a:cxn>
                  <a:cxn ang="0">
                    <a:pos x="72" y="6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7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6"/>
                  </a:cxn>
                  <a:cxn ang="0">
                    <a:pos x="289" y="44"/>
                  </a:cxn>
                  <a:cxn ang="0">
                    <a:pos x="277" y="41"/>
                  </a:cxn>
                  <a:cxn ang="0">
                    <a:pos x="262" y="36"/>
                  </a:cxn>
                  <a:cxn ang="0">
                    <a:pos x="244" y="32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1"/>
                  </a:cxn>
                  <a:cxn ang="0">
                    <a:pos x="101" y="23"/>
                  </a:cxn>
                  <a:cxn ang="0">
                    <a:pos x="77" y="29"/>
                  </a:cxn>
                  <a:cxn ang="0">
                    <a:pos x="55" y="37"/>
                  </a:cxn>
                  <a:cxn ang="0">
                    <a:pos x="33" y="48"/>
                  </a:cxn>
                  <a:cxn ang="0">
                    <a:pos x="15" y="63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90" name="Freeform 162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9"/>
                  </a:cxn>
                  <a:cxn ang="0">
                    <a:pos x="5" y="44"/>
                  </a:cxn>
                  <a:cxn ang="0">
                    <a:pos x="11" y="38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7"/>
                  </a:cxn>
                  <a:cxn ang="0">
                    <a:pos x="54" y="12"/>
                  </a:cxn>
                  <a:cxn ang="0">
                    <a:pos x="72" y="7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8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5"/>
                  </a:cxn>
                  <a:cxn ang="0">
                    <a:pos x="289" y="43"/>
                  </a:cxn>
                  <a:cxn ang="0">
                    <a:pos x="277" y="40"/>
                  </a:cxn>
                  <a:cxn ang="0">
                    <a:pos x="262" y="36"/>
                  </a:cxn>
                  <a:cxn ang="0">
                    <a:pos x="244" y="33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2"/>
                  </a:cxn>
                  <a:cxn ang="0">
                    <a:pos x="101" y="24"/>
                  </a:cxn>
                  <a:cxn ang="0">
                    <a:pos x="77" y="29"/>
                  </a:cxn>
                  <a:cxn ang="0">
                    <a:pos x="55" y="38"/>
                  </a:cxn>
                  <a:cxn ang="0">
                    <a:pos x="33" y="49"/>
                  </a:cxn>
                  <a:cxn ang="0">
                    <a:pos x="15" y="64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91" name="Freeform 163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6"/>
                  </a:cxn>
                  <a:cxn ang="0">
                    <a:pos x="150" y="917"/>
                  </a:cxn>
                  <a:cxn ang="0">
                    <a:pos x="143" y="797"/>
                  </a:cxn>
                  <a:cxn ang="0">
                    <a:pos x="496" y="851"/>
                  </a:cxn>
                  <a:cxn ang="0">
                    <a:pos x="490" y="803"/>
                  </a:cxn>
                  <a:cxn ang="0">
                    <a:pos x="245" y="773"/>
                  </a:cxn>
                  <a:cxn ang="0">
                    <a:pos x="239" y="670"/>
                  </a:cxn>
                  <a:cxn ang="0">
                    <a:pos x="72" y="670"/>
                  </a:cxn>
                  <a:cxn ang="0">
                    <a:pos x="68" y="657"/>
                  </a:cxn>
                  <a:cxn ang="0">
                    <a:pos x="56" y="620"/>
                  </a:cxn>
                  <a:cxn ang="0">
                    <a:pos x="41" y="559"/>
                  </a:cxn>
                  <a:cxn ang="0">
                    <a:pos x="26" y="480"/>
                  </a:cxn>
                  <a:cxn ang="0">
                    <a:pos x="15" y="385"/>
                  </a:cxn>
                  <a:cxn ang="0">
                    <a:pos x="11" y="276"/>
                  </a:cxn>
                  <a:cxn ang="0">
                    <a:pos x="20" y="158"/>
                  </a:cxn>
                  <a:cxn ang="0">
                    <a:pos x="42" y="30"/>
                  </a:cxn>
                  <a:cxn ang="0">
                    <a:pos x="0" y="0"/>
                  </a:cxn>
                </a:cxnLst>
                <a:rect l="0" t="0" r="r" b="b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92" name="Freeform 164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4" y="124"/>
                  </a:cxn>
                  <a:cxn ang="0">
                    <a:pos x="14" y="119"/>
                  </a:cxn>
                  <a:cxn ang="0">
                    <a:pos x="31" y="114"/>
                  </a:cxn>
                  <a:cxn ang="0">
                    <a:pos x="53" y="106"/>
                  </a:cxn>
                  <a:cxn ang="0">
                    <a:pos x="81" y="98"/>
                  </a:cxn>
                  <a:cxn ang="0">
                    <a:pos x="113" y="89"/>
                  </a:cxn>
                  <a:cxn ang="0">
                    <a:pos x="151" y="81"/>
                  </a:cxn>
                  <a:cxn ang="0">
                    <a:pos x="192" y="73"/>
                  </a:cxn>
                  <a:cxn ang="0">
                    <a:pos x="237" y="65"/>
                  </a:cxn>
                  <a:cxn ang="0">
                    <a:pos x="286" y="60"/>
                  </a:cxn>
                  <a:cxn ang="0">
                    <a:pos x="337" y="56"/>
                  </a:cxn>
                  <a:cxn ang="0">
                    <a:pos x="390" y="55"/>
                  </a:cxn>
                  <a:cxn ang="0">
                    <a:pos x="446" y="56"/>
                  </a:cxn>
                  <a:cxn ang="0">
                    <a:pos x="503" y="61"/>
                  </a:cxn>
                  <a:cxn ang="0">
                    <a:pos x="561" y="70"/>
                  </a:cxn>
                  <a:cxn ang="0">
                    <a:pos x="620" y="83"/>
                  </a:cxn>
                  <a:cxn ang="0">
                    <a:pos x="638" y="0"/>
                  </a:cxn>
                  <a:cxn ang="0">
                    <a:pos x="634" y="0"/>
                  </a:cxn>
                  <a:cxn ang="0">
                    <a:pos x="620" y="0"/>
                  </a:cxn>
                  <a:cxn ang="0">
                    <a:pos x="599" y="0"/>
                  </a:cxn>
                  <a:cxn ang="0">
                    <a:pos x="571" y="1"/>
                  </a:cxn>
                  <a:cxn ang="0">
                    <a:pos x="536" y="2"/>
                  </a:cxn>
                  <a:cxn ang="0">
                    <a:pos x="496" y="3"/>
                  </a:cxn>
                  <a:cxn ang="0">
                    <a:pos x="452" y="6"/>
                  </a:cxn>
                  <a:cxn ang="0">
                    <a:pos x="405" y="8"/>
                  </a:cxn>
                  <a:cxn ang="0">
                    <a:pos x="354" y="13"/>
                  </a:cxn>
                  <a:cxn ang="0">
                    <a:pos x="302" y="17"/>
                  </a:cxn>
                  <a:cxn ang="0">
                    <a:pos x="249" y="22"/>
                  </a:cxn>
                  <a:cxn ang="0">
                    <a:pos x="196" y="30"/>
                  </a:cxn>
                  <a:cxn ang="0">
                    <a:pos x="144" y="37"/>
                  </a:cxn>
                  <a:cxn ang="0">
                    <a:pos x="93" y="47"/>
                  </a:cxn>
                  <a:cxn ang="0">
                    <a:pos x="45" y="58"/>
                  </a:cxn>
                  <a:cxn ang="0">
                    <a:pos x="0" y="71"/>
                  </a:cxn>
                  <a:cxn ang="0">
                    <a:pos x="0" y="125"/>
                  </a:cxn>
                </a:cxnLst>
                <a:rect l="0" t="0" r="r" b="b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93" name="Freeform 165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/>
                <a:ahLst/>
                <a:cxnLst>
                  <a:cxn ang="0">
                    <a:pos x="454" y="344"/>
                  </a:cxn>
                  <a:cxn ang="0">
                    <a:pos x="456" y="343"/>
                  </a:cxn>
                  <a:cxn ang="0">
                    <a:pos x="463" y="341"/>
                  </a:cxn>
                  <a:cxn ang="0">
                    <a:pos x="472" y="337"/>
                  </a:cxn>
                  <a:cxn ang="0">
                    <a:pos x="485" y="332"/>
                  </a:cxn>
                  <a:cxn ang="0">
                    <a:pos x="501" y="325"/>
                  </a:cxn>
                  <a:cxn ang="0">
                    <a:pos x="518" y="317"/>
                  </a:cxn>
                  <a:cxn ang="0">
                    <a:pos x="538" y="308"/>
                  </a:cxn>
                  <a:cxn ang="0">
                    <a:pos x="558" y="298"/>
                  </a:cxn>
                  <a:cxn ang="0">
                    <a:pos x="580" y="287"/>
                  </a:cxn>
                  <a:cxn ang="0">
                    <a:pos x="600" y="274"/>
                  </a:cxn>
                  <a:cxn ang="0">
                    <a:pos x="621" y="262"/>
                  </a:cxn>
                  <a:cxn ang="0">
                    <a:pos x="640" y="248"/>
                  </a:cxn>
                  <a:cxn ang="0">
                    <a:pos x="658" y="234"/>
                  </a:cxn>
                  <a:cxn ang="0">
                    <a:pos x="674" y="219"/>
                  </a:cxn>
                  <a:cxn ang="0">
                    <a:pos x="688" y="204"/>
                  </a:cxn>
                  <a:cxn ang="0">
                    <a:pos x="699" y="189"/>
                  </a:cxn>
                  <a:cxn ang="0">
                    <a:pos x="0" y="18"/>
                  </a:cxn>
                  <a:cxn ang="0">
                    <a:pos x="54" y="0"/>
                  </a:cxn>
                  <a:cxn ang="0">
                    <a:pos x="1075" y="251"/>
                  </a:cxn>
                  <a:cxn ang="0">
                    <a:pos x="1033" y="274"/>
                  </a:cxn>
                  <a:cxn ang="0">
                    <a:pos x="738" y="199"/>
                  </a:cxn>
                  <a:cxn ang="0">
                    <a:pos x="737" y="200"/>
                  </a:cxn>
                  <a:cxn ang="0">
                    <a:pos x="735" y="203"/>
                  </a:cxn>
                  <a:cxn ang="0">
                    <a:pos x="730" y="207"/>
                  </a:cxn>
                  <a:cxn ang="0">
                    <a:pos x="724" y="214"/>
                  </a:cxn>
                  <a:cxn ang="0">
                    <a:pos x="716" y="222"/>
                  </a:cxn>
                  <a:cxn ang="0">
                    <a:pos x="706" y="231"/>
                  </a:cxn>
                  <a:cxn ang="0">
                    <a:pos x="694" y="242"/>
                  </a:cxn>
                  <a:cxn ang="0">
                    <a:pos x="679" y="253"/>
                  </a:cxn>
                  <a:cxn ang="0">
                    <a:pos x="662" y="265"/>
                  </a:cxn>
                  <a:cxn ang="0">
                    <a:pos x="643" y="278"/>
                  </a:cxn>
                  <a:cxn ang="0">
                    <a:pos x="621" y="291"/>
                  </a:cxn>
                  <a:cxn ang="0">
                    <a:pos x="597" y="303"/>
                  </a:cxn>
                  <a:cxn ang="0">
                    <a:pos x="570" y="317"/>
                  </a:cxn>
                  <a:cxn ang="0">
                    <a:pos x="540" y="330"/>
                  </a:cxn>
                  <a:cxn ang="0">
                    <a:pos x="508" y="343"/>
                  </a:cxn>
                  <a:cxn ang="0">
                    <a:pos x="472" y="356"/>
                  </a:cxn>
                  <a:cxn ang="0">
                    <a:pos x="454" y="344"/>
                  </a:cxn>
                </a:cxnLst>
                <a:rect l="0" t="0" r="r" b="b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94" name="Freeform 166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71" y="319"/>
                  </a:cxn>
                  <a:cxn ang="0">
                    <a:pos x="1095" y="319"/>
                  </a:cxn>
                  <a:cxn ang="0">
                    <a:pos x="33" y="0"/>
                  </a:cxn>
                  <a:cxn ang="0">
                    <a:pos x="0" y="0"/>
                  </a:cxn>
                </a:cxnLst>
                <a:rect l="0" t="0" r="r" b="b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95" name="Freeform 167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058" y="285"/>
                  </a:cxn>
                  <a:cxn ang="0">
                    <a:pos x="1082" y="284"/>
                  </a:cxn>
                  <a:cxn ang="0">
                    <a:pos x="33" y="0"/>
                  </a:cxn>
                  <a:cxn ang="0">
                    <a:pos x="0" y="1"/>
                  </a:cxn>
                </a:cxnLst>
                <a:rect l="0" t="0" r="r" b="b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96" name="Freeform 168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6" y="315"/>
                  </a:cxn>
                  <a:cxn ang="0">
                    <a:pos x="1087" y="308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0" t="0" r="r" b="b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69"/>
            <p:cNvGrpSpPr>
              <a:grpSpLocks/>
            </p:cNvGrpSpPr>
            <p:nvPr/>
          </p:nvGrpSpPr>
          <p:grpSpPr bwMode="auto">
            <a:xfrm>
              <a:off x="4332" y="2968"/>
              <a:ext cx="410" cy="570"/>
              <a:chOff x="12762" y="10336"/>
              <a:chExt cx="1027" cy="1700"/>
            </a:xfrm>
          </p:grpSpPr>
          <p:sp>
            <p:nvSpPr>
              <p:cNvPr id="201898" name="Rectangle 170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99" name="Rectangle 171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00" name="Line 172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01" name="Line 173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02" name="Line 174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03" name="Line 175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76"/>
            <p:cNvGrpSpPr>
              <a:grpSpLocks/>
            </p:cNvGrpSpPr>
            <p:nvPr/>
          </p:nvGrpSpPr>
          <p:grpSpPr bwMode="auto">
            <a:xfrm>
              <a:off x="3811" y="3748"/>
              <a:ext cx="618" cy="568"/>
              <a:chOff x="5850" y="13487"/>
              <a:chExt cx="2023" cy="1840"/>
            </a:xfrm>
          </p:grpSpPr>
          <p:sp>
            <p:nvSpPr>
              <p:cNvPr id="201905" name="Freeform 177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/>
                <a:ahLst/>
                <a:cxnLst>
                  <a:cxn ang="0">
                    <a:pos x="570" y="121"/>
                  </a:cxn>
                  <a:cxn ang="0">
                    <a:pos x="575" y="120"/>
                  </a:cxn>
                  <a:cxn ang="0">
                    <a:pos x="586" y="116"/>
                  </a:cxn>
                  <a:cxn ang="0">
                    <a:pos x="607" y="108"/>
                  </a:cxn>
                  <a:cxn ang="0">
                    <a:pos x="636" y="101"/>
                  </a:cxn>
                  <a:cxn ang="0">
                    <a:pos x="672" y="90"/>
                  </a:cxn>
                  <a:cxn ang="0">
                    <a:pos x="718" y="79"/>
                  </a:cxn>
                  <a:cxn ang="0">
                    <a:pos x="771" y="67"/>
                  </a:cxn>
                  <a:cxn ang="0">
                    <a:pos x="834" y="55"/>
                  </a:cxn>
                  <a:cxn ang="0">
                    <a:pos x="904" y="43"/>
                  </a:cxn>
                  <a:cxn ang="0">
                    <a:pos x="982" y="33"/>
                  </a:cxn>
                  <a:cxn ang="0">
                    <a:pos x="1071" y="22"/>
                  </a:cxn>
                  <a:cxn ang="0">
                    <a:pos x="1166" y="13"/>
                  </a:cxn>
                  <a:cxn ang="0">
                    <a:pos x="1271" y="7"/>
                  </a:cxn>
                  <a:cxn ang="0">
                    <a:pos x="1384" y="1"/>
                  </a:cxn>
                  <a:cxn ang="0">
                    <a:pos x="1506" y="0"/>
                  </a:cxn>
                  <a:cxn ang="0">
                    <a:pos x="1636" y="1"/>
                  </a:cxn>
                  <a:cxn ang="0">
                    <a:pos x="1692" y="233"/>
                  </a:cxn>
                  <a:cxn ang="0">
                    <a:pos x="1713" y="243"/>
                  </a:cxn>
                  <a:cxn ang="0">
                    <a:pos x="1758" y="274"/>
                  </a:cxn>
                  <a:cxn ang="0">
                    <a:pos x="1806" y="329"/>
                  </a:cxn>
                  <a:cxn ang="0">
                    <a:pos x="1836" y="409"/>
                  </a:cxn>
                  <a:cxn ang="0">
                    <a:pos x="1955" y="948"/>
                  </a:cxn>
                  <a:cxn ang="0">
                    <a:pos x="2003" y="1171"/>
                  </a:cxn>
                  <a:cxn ang="0">
                    <a:pos x="2011" y="1188"/>
                  </a:cxn>
                  <a:cxn ang="0">
                    <a:pos x="2022" y="1231"/>
                  </a:cxn>
                  <a:cxn ang="0">
                    <a:pos x="2021" y="1297"/>
                  </a:cxn>
                  <a:cxn ang="0">
                    <a:pos x="1992" y="1380"/>
                  </a:cxn>
                  <a:cxn ang="0">
                    <a:pos x="0" y="1328"/>
                  </a:cxn>
                  <a:cxn ang="0">
                    <a:pos x="199" y="1223"/>
                  </a:cxn>
                  <a:cxn ang="0">
                    <a:pos x="200" y="232"/>
                  </a:cxn>
                  <a:cxn ang="0">
                    <a:pos x="210" y="226"/>
                  </a:cxn>
                  <a:cxn ang="0">
                    <a:pos x="230" y="214"/>
                  </a:cxn>
                  <a:cxn ang="0">
                    <a:pos x="259" y="201"/>
                  </a:cxn>
                  <a:cxn ang="0">
                    <a:pos x="297" y="189"/>
                  </a:cxn>
                  <a:cxn ang="0">
                    <a:pos x="344" y="183"/>
                  </a:cxn>
                  <a:cxn ang="0">
                    <a:pos x="399" y="181"/>
                  </a:cxn>
                  <a:cxn ang="0">
                    <a:pos x="464" y="191"/>
                  </a:cxn>
                  <a:cxn ang="0">
                    <a:pos x="548" y="225"/>
                  </a:cxn>
                </a:cxnLst>
                <a:rect l="0" t="0" r="r" b="b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06" name="Freeform 178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/>
                <a:ahLst/>
                <a:cxnLst>
                  <a:cxn ang="0">
                    <a:pos x="645" y="27"/>
                  </a:cxn>
                  <a:cxn ang="0">
                    <a:pos x="642" y="26"/>
                  </a:cxn>
                  <a:cxn ang="0">
                    <a:pos x="631" y="23"/>
                  </a:cxn>
                  <a:cxn ang="0">
                    <a:pos x="615" y="19"/>
                  </a:cxn>
                  <a:cxn ang="0">
                    <a:pos x="592" y="15"/>
                  </a:cxn>
                  <a:cxn ang="0">
                    <a:pos x="565" y="10"/>
                  </a:cxn>
                  <a:cxn ang="0">
                    <a:pos x="533" y="6"/>
                  </a:cxn>
                  <a:cxn ang="0">
                    <a:pos x="496" y="3"/>
                  </a:cxn>
                  <a:cxn ang="0">
                    <a:pos x="456" y="1"/>
                  </a:cxn>
                  <a:cxn ang="0">
                    <a:pos x="411" y="0"/>
                  </a:cxn>
                  <a:cxn ang="0">
                    <a:pos x="364" y="2"/>
                  </a:cxn>
                  <a:cxn ang="0">
                    <a:pos x="315" y="6"/>
                  </a:cxn>
                  <a:cxn ang="0">
                    <a:pos x="262" y="15"/>
                  </a:cxn>
                  <a:cxn ang="0">
                    <a:pos x="209" y="26"/>
                  </a:cxn>
                  <a:cxn ang="0">
                    <a:pos x="154" y="42"/>
                  </a:cxn>
                  <a:cxn ang="0">
                    <a:pos x="98" y="61"/>
                  </a:cxn>
                  <a:cxn ang="0">
                    <a:pos x="42" y="87"/>
                  </a:cxn>
                  <a:cxn ang="0">
                    <a:pos x="38" y="101"/>
                  </a:cxn>
                  <a:cxn ang="0">
                    <a:pos x="28" y="141"/>
                  </a:cxn>
                  <a:cxn ang="0">
                    <a:pos x="17" y="203"/>
                  </a:cxn>
                  <a:cxn ang="0">
                    <a:pos x="6" y="283"/>
                  </a:cxn>
                  <a:cxn ang="0">
                    <a:pos x="0" y="378"/>
                  </a:cxn>
                  <a:cxn ang="0">
                    <a:pos x="5" y="484"/>
                  </a:cxn>
                  <a:cxn ang="0">
                    <a:pos x="21" y="599"/>
                  </a:cxn>
                  <a:cxn ang="0">
                    <a:pos x="54" y="716"/>
                  </a:cxn>
                  <a:cxn ang="0">
                    <a:pos x="58" y="716"/>
                  </a:cxn>
                  <a:cxn ang="0">
                    <a:pos x="66" y="715"/>
                  </a:cxn>
                  <a:cxn ang="0">
                    <a:pos x="80" y="713"/>
                  </a:cxn>
                  <a:cxn ang="0">
                    <a:pos x="99" y="712"/>
                  </a:cxn>
                  <a:cxn ang="0">
                    <a:pos x="124" y="710"/>
                  </a:cxn>
                  <a:cxn ang="0">
                    <a:pos x="153" y="708"/>
                  </a:cxn>
                  <a:cxn ang="0">
                    <a:pos x="188" y="707"/>
                  </a:cxn>
                  <a:cxn ang="0">
                    <a:pos x="225" y="706"/>
                  </a:cxn>
                  <a:cxn ang="0">
                    <a:pos x="267" y="705"/>
                  </a:cxn>
                  <a:cxn ang="0">
                    <a:pos x="313" y="706"/>
                  </a:cxn>
                  <a:cxn ang="0">
                    <a:pos x="362" y="707"/>
                  </a:cxn>
                  <a:cxn ang="0">
                    <a:pos x="415" y="709"/>
                  </a:cxn>
                  <a:cxn ang="0">
                    <a:pos x="470" y="713"/>
                  </a:cxn>
                  <a:cxn ang="0">
                    <a:pos x="528" y="719"/>
                  </a:cxn>
                  <a:cxn ang="0">
                    <a:pos x="588" y="726"/>
                  </a:cxn>
                  <a:cxn ang="0">
                    <a:pos x="650" y="735"/>
                  </a:cxn>
                  <a:cxn ang="0">
                    <a:pos x="647" y="713"/>
                  </a:cxn>
                  <a:cxn ang="0">
                    <a:pos x="641" y="655"/>
                  </a:cxn>
                  <a:cxn ang="0">
                    <a:pos x="631" y="568"/>
                  </a:cxn>
                  <a:cxn ang="0">
                    <a:pos x="623" y="462"/>
                  </a:cxn>
                  <a:cxn ang="0">
                    <a:pos x="618" y="345"/>
                  </a:cxn>
                  <a:cxn ang="0">
                    <a:pos x="618" y="229"/>
                  </a:cxn>
                  <a:cxn ang="0">
                    <a:pos x="627" y="119"/>
                  </a:cxn>
                  <a:cxn ang="0">
                    <a:pos x="645" y="27"/>
                  </a:cxn>
                </a:cxnLst>
                <a:rect l="0" t="0" r="r" b="b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07" name="Freeform 179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/>
                <a:ahLst/>
                <a:cxnLst>
                  <a:cxn ang="0">
                    <a:pos x="6" y="552"/>
                  </a:cxn>
                  <a:cxn ang="0">
                    <a:pos x="0" y="642"/>
                  </a:cxn>
                  <a:cxn ang="0">
                    <a:pos x="698" y="731"/>
                  </a:cxn>
                  <a:cxn ang="0">
                    <a:pos x="703" y="729"/>
                  </a:cxn>
                  <a:cxn ang="0">
                    <a:pos x="717" y="722"/>
                  </a:cxn>
                  <a:cxn ang="0">
                    <a:pos x="740" y="710"/>
                  </a:cxn>
                  <a:cxn ang="0">
                    <a:pos x="768" y="694"/>
                  </a:cxn>
                  <a:cxn ang="0">
                    <a:pos x="801" y="672"/>
                  </a:cxn>
                  <a:cxn ang="0">
                    <a:pos x="838" y="645"/>
                  </a:cxn>
                  <a:cxn ang="0">
                    <a:pos x="876" y="614"/>
                  </a:cxn>
                  <a:cxn ang="0">
                    <a:pos x="915" y="577"/>
                  </a:cxn>
                  <a:cxn ang="0">
                    <a:pos x="953" y="536"/>
                  </a:cxn>
                  <a:cxn ang="0">
                    <a:pos x="988" y="491"/>
                  </a:cxn>
                  <a:cxn ang="0">
                    <a:pos x="1018" y="439"/>
                  </a:cxn>
                  <a:cxn ang="0">
                    <a:pos x="1043" y="383"/>
                  </a:cxn>
                  <a:cxn ang="0">
                    <a:pos x="1061" y="322"/>
                  </a:cxn>
                  <a:cxn ang="0">
                    <a:pos x="1071" y="255"/>
                  </a:cxn>
                  <a:cxn ang="0">
                    <a:pos x="1070" y="185"/>
                  </a:cxn>
                  <a:cxn ang="0">
                    <a:pos x="1057" y="108"/>
                  </a:cxn>
                  <a:cxn ang="0">
                    <a:pos x="1055" y="104"/>
                  </a:cxn>
                  <a:cxn ang="0">
                    <a:pos x="1049" y="92"/>
                  </a:cxn>
                  <a:cxn ang="0">
                    <a:pos x="1037" y="76"/>
                  </a:cxn>
                  <a:cxn ang="0">
                    <a:pos x="1022" y="57"/>
                  </a:cxn>
                  <a:cxn ang="0">
                    <a:pos x="1002" y="37"/>
                  </a:cxn>
                  <a:cxn ang="0">
                    <a:pos x="979" y="20"/>
                  </a:cxn>
                  <a:cxn ang="0">
                    <a:pos x="951" y="7"/>
                  </a:cxn>
                  <a:cxn ang="0">
                    <a:pos x="919" y="0"/>
                  </a:cxn>
                  <a:cxn ang="0">
                    <a:pos x="924" y="12"/>
                  </a:cxn>
                  <a:cxn ang="0">
                    <a:pos x="934" y="44"/>
                  </a:cxn>
                  <a:cxn ang="0">
                    <a:pos x="947" y="94"/>
                  </a:cxn>
                  <a:cxn ang="0">
                    <a:pos x="958" y="159"/>
                  </a:cxn>
                  <a:cxn ang="0">
                    <a:pos x="961" y="238"/>
                  </a:cxn>
                  <a:cxn ang="0">
                    <a:pos x="953" y="324"/>
                  </a:cxn>
                  <a:cxn ang="0">
                    <a:pos x="928" y="418"/>
                  </a:cxn>
                  <a:cxn ang="0">
                    <a:pos x="884" y="516"/>
                  </a:cxn>
                  <a:cxn ang="0">
                    <a:pos x="883" y="518"/>
                  </a:cxn>
                  <a:cxn ang="0">
                    <a:pos x="879" y="521"/>
                  </a:cxn>
                  <a:cxn ang="0">
                    <a:pos x="872" y="526"/>
                  </a:cxn>
                  <a:cxn ang="0">
                    <a:pos x="862" y="534"/>
                  </a:cxn>
                  <a:cxn ang="0">
                    <a:pos x="851" y="541"/>
                  </a:cxn>
                  <a:cxn ang="0">
                    <a:pos x="837" y="550"/>
                  </a:cxn>
                  <a:cxn ang="0">
                    <a:pos x="819" y="559"/>
                  </a:cxn>
                  <a:cxn ang="0">
                    <a:pos x="800" y="567"/>
                  </a:cxn>
                  <a:cxn ang="0">
                    <a:pos x="778" y="575"/>
                  </a:cxn>
                  <a:cxn ang="0">
                    <a:pos x="754" y="582"/>
                  </a:cxn>
                  <a:cxn ang="0">
                    <a:pos x="727" y="588"/>
                  </a:cxn>
                  <a:cxn ang="0">
                    <a:pos x="697" y="592"/>
                  </a:cxn>
                  <a:cxn ang="0">
                    <a:pos x="666" y="593"/>
                  </a:cxn>
                  <a:cxn ang="0">
                    <a:pos x="631" y="592"/>
                  </a:cxn>
                  <a:cxn ang="0">
                    <a:pos x="593" y="589"/>
                  </a:cxn>
                  <a:cxn ang="0">
                    <a:pos x="555" y="581"/>
                  </a:cxn>
                  <a:cxn ang="0">
                    <a:pos x="555" y="677"/>
                  </a:cxn>
                  <a:cxn ang="0">
                    <a:pos x="24" y="623"/>
                  </a:cxn>
                  <a:cxn ang="0">
                    <a:pos x="6" y="552"/>
                  </a:cxn>
                </a:cxnLst>
                <a:rect l="0" t="0" r="r" b="b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08" name="Freeform 180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/>
                <a:ahLst/>
                <a:cxnLst>
                  <a:cxn ang="0">
                    <a:pos x="787" y="91"/>
                  </a:cxn>
                  <a:cxn ang="0">
                    <a:pos x="12" y="0"/>
                  </a:cxn>
                  <a:cxn ang="0">
                    <a:pos x="0" y="91"/>
                  </a:cxn>
                  <a:cxn ang="0">
                    <a:pos x="764" y="253"/>
                  </a:cxn>
                  <a:cxn ang="0">
                    <a:pos x="787" y="91"/>
                  </a:cxn>
                </a:cxnLst>
                <a:rect l="0" t="0" r="r" b="b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09" name="Freeform 181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/>
                <a:ahLst/>
                <a:cxnLst>
                  <a:cxn ang="0">
                    <a:pos x="336" y="50"/>
                  </a:cxn>
                  <a:cxn ang="0">
                    <a:pos x="4" y="0"/>
                  </a:cxn>
                  <a:cxn ang="0">
                    <a:pos x="0" y="48"/>
                  </a:cxn>
                  <a:cxn ang="0">
                    <a:pos x="327" y="115"/>
                  </a:cxn>
                  <a:cxn ang="0">
                    <a:pos x="336" y="50"/>
                  </a:cxn>
                </a:cxnLst>
                <a:rect l="0" t="0" r="r" b="b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10" name="Freeform 182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/>
                <a:ahLst/>
                <a:cxnLst>
                  <a:cxn ang="0">
                    <a:pos x="225" y="39"/>
                  </a:cxn>
                  <a:cxn ang="0">
                    <a:pos x="0" y="0"/>
                  </a:cxn>
                  <a:cxn ang="0">
                    <a:pos x="3" y="41"/>
                  </a:cxn>
                  <a:cxn ang="0">
                    <a:pos x="218" y="85"/>
                  </a:cxn>
                  <a:cxn ang="0">
                    <a:pos x="225" y="39"/>
                  </a:cxn>
                </a:cxnLst>
                <a:rect l="0" t="0" r="r" b="b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11" name="Freeform 183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3" y="132"/>
                  </a:cxn>
                  <a:cxn ang="0">
                    <a:pos x="10" y="130"/>
                  </a:cxn>
                  <a:cxn ang="0">
                    <a:pos x="24" y="128"/>
                  </a:cxn>
                  <a:cxn ang="0">
                    <a:pos x="42" y="125"/>
                  </a:cxn>
                  <a:cxn ang="0">
                    <a:pos x="62" y="121"/>
                  </a:cxn>
                  <a:cxn ang="0">
                    <a:pos x="86" y="116"/>
                  </a:cxn>
                  <a:cxn ang="0">
                    <a:pos x="113" y="109"/>
                  </a:cxn>
                  <a:cxn ang="0">
                    <a:pos x="141" y="102"/>
                  </a:cxn>
                  <a:cxn ang="0">
                    <a:pos x="170" y="94"/>
                  </a:cxn>
                  <a:cxn ang="0">
                    <a:pos x="199" y="85"/>
                  </a:cxn>
                  <a:cxn ang="0">
                    <a:pos x="228" y="74"/>
                  </a:cxn>
                  <a:cxn ang="0">
                    <a:pos x="257" y="62"/>
                  </a:cxn>
                  <a:cxn ang="0">
                    <a:pos x="285" y="48"/>
                  </a:cxn>
                  <a:cxn ang="0">
                    <a:pos x="309" y="34"/>
                  </a:cxn>
                  <a:cxn ang="0">
                    <a:pos x="333" y="18"/>
                  </a:cxn>
                  <a:cxn ang="0">
                    <a:pos x="352" y="0"/>
                  </a:cxn>
                  <a:cxn ang="0">
                    <a:pos x="1325" y="223"/>
                  </a:cxn>
                  <a:cxn ang="0">
                    <a:pos x="1323" y="225"/>
                  </a:cxn>
                  <a:cxn ang="0">
                    <a:pos x="1318" y="230"/>
                  </a:cxn>
                  <a:cxn ang="0">
                    <a:pos x="1309" y="239"/>
                  </a:cxn>
                  <a:cxn ang="0">
                    <a:pos x="1297" y="250"/>
                  </a:cxn>
                  <a:cxn ang="0">
                    <a:pos x="1282" y="263"/>
                  </a:cxn>
                  <a:cxn ang="0">
                    <a:pos x="1265" y="278"/>
                  </a:cxn>
                  <a:cxn ang="0">
                    <a:pos x="1247" y="295"/>
                  </a:cxn>
                  <a:cxn ang="0">
                    <a:pos x="1225" y="312"/>
                  </a:cxn>
                  <a:cxn ang="0">
                    <a:pos x="1202" y="331"/>
                  </a:cxn>
                  <a:cxn ang="0">
                    <a:pos x="1179" y="349"/>
                  </a:cxn>
                  <a:cxn ang="0">
                    <a:pos x="1154" y="367"/>
                  </a:cxn>
                  <a:cxn ang="0">
                    <a:pos x="1128" y="385"/>
                  </a:cxn>
                  <a:cxn ang="0">
                    <a:pos x="1102" y="401"/>
                  </a:cxn>
                  <a:cxn ang="0">
                    <a:pos x="1077" y="415"/>
                  </a:cxn>
                  <a:cxn ang="0">
                    <a:pos x="1051" y="428"/>
                  </a:cxn>
                  <a:cxn ang="0">
                    <a:pos x="1026" y="439"/>
                  </a:cxn>
                  <a:cxn ang="0">
                    <a:pos x="0" y="132"/>
                  </a:cxn>
                </a:cxnLst>
                <a:rect l="0" t="0" r="r" b="b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12" name="Freeform 184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/>
                <a:ahLst/>
                <a:cxnLst>
                  <a:cxn ang="0">
                    <a:pos x="47" y="209"/>
                  </a:cxn>
                  <a:cxn ang="0">
                    <a:pos x="472" y="84"/>
                  </a:cxn>
                  <a:cxn ang="0">
                    <a:pos x="215" y="0"/>
                  </a:cxn>
                  <a:cxn ang="0">
                    <a:pos x="5" y="24"/>
                  </a:cxn>
                  <a:cxn ang="0">
                    <a:pos x="0" y="197"/>
                  </a:cxn>
                  <a:cxn ang="0">
                    <a:pos x="47" y="209"/>
                  </a:cxn>
                </a:cxnLst>
                <a:rect l="0" t="0" r="r" b="b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13" name="Freeform 185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/>
                <a:ahLst/>
                <a:cxnLst>
                  <a:cxn ang="0">
                    <a:pos x="251" y="23"/>
                  </a:cxn>
                  <a:cxn ang="0">
                    <a:pos x="250" y="22"/>
                  </a:cxn>
                  <a:cxn ang="0">
                    <a:pos x="246" y="20"/>
                  </a:cxn>
                  <a:cxn ang="0">
                    <a:pos x="239" y="18"/>
                  </a:cxn>
                  <a:cxn ang="0">
                    <a:pos x="230" y="15"/>
                  </a:cxn>
                  <a:cxn ang="0">
                    <a:pos x="218" y="11"/>
                  </a:cxn>
                  <a:cxn ang="0">
                    <a:pos x="205" y="7"/>
                  </a:cxn>
                  <a:cxn ang="0">
                    <a:pos x="190" y="4"/>
                  </a:cxn>
                  <a:cxn ang="0">
                    <a:pos x="173" y="1"/>
                  </a:cxn>
                  <a:cxn ang="0">
                    <a:pos x="155" y="0"/>
                  </a:cxn>
                  <a:cxn ang="0">
                    <a:pos x="134" y="0"/>
                  </a:cxn>
                  <a:cxn ang="0">
                    <a:pos x="114" y="2"/>
                  </a:cxn>
                  <a:cxn ang="0">
                    <a:pos x="92" y="5"/>
                  </a:cxn>
                  <a:cxn ang="0">
                    <a:pos x="70" y="12"/>
                  </a:cxn>
                  <a:cxn ang="0">
                    <a:pos x="47" y="20"/>
                  </a:cxn>
                  <a:cxn ang="0">
                    <a:pos x="23" y="32"/>
                  </a:cxn>
                  <a:cxn ang="0">
                    <a:pos x="0" y="47"/>
                  </a:cxn>
                  <a:cxn ang="0">
                    <a:pos x="0" y="999"/>
                  </a:cxn>
                  <a:cxn ang="0">
                    <a:pos x="1" y="999"/>
                  </a:cxn>
                  <a:cxn ang="0">
                    <a:pos x="6" y="999"/>
                  </a:cxn>
                  <a:cxn ang="0">
                    <a:pos x="14" y="998"/>
                  </a:cxn>
                  <a:cxn ang="0">
                    <a:pos x="23" y="997"/>
                  </a:cxn>
                  <a:cxn ang="0">
                    <a:pos x="35" y="995"/>
                  </a:cxn>
                  <a:cxn ang="0">
                    <a:pos x="49" y="993"/>
                  </a:cxn>
                  <a:cxn ang="0">
                    <a:pos x="65" y="990"/>
                  </a:cxn>
                  <a:cxn ang="0">
                    <a:pos x="83" y="985"/>
                  </a:cxn>
                  <a:cxn ang="0">
                    <a:pos x="102" y="980"/>
                  </a:cxn>
                  <a:cxn ang="0">
                    <a:pos x="121" y="973"/>
                  </a:cxn>
                  <a:cxn ang="0">
                    <a:pos x="143" y="966"/>
                  </a:cxn>
                  <a:cxn ang="0">
                    <a:pos x="164" y="956"/>
                  </a:cxn>
                  <a:cxn ang="0">
                    <a:pos x="186" y="945"/>
                  </a:cxn>
                  <a:cxn ang="0">
                    <a:pos x="208" y="934"/>
                  </a:cxn>
                  <a:cxn ang="0">
                    <a:pos x="230" y="919"/>
                  </a:cxn>
                  <a:cxn ang="0">
                    <a:pos x="251" y="903"/>
                  </a:cxn>
                  <a:cxn ang="0">
                    <a:pos x="251" y="23"/>
                  </a:cxn>
                </a:cxnLst>
                <a:rect l="0" t="0" r="r" b="b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14" name="Freeform 186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/>
                <a:ahLst/>
                <a:cxnLst>
                  <a:cxn ang="0">
                    <a:pos x="215" y="20"/>
                  </a:cxn>
                  <a:cxn ang="0">
                    <a:pos x="214" y="19"/>
                  </a:cxn>
                  <a:cxn ang="0">
                    <a:pos x="211" y="18"/>
                  </a:cxn>
                  <a:cxn ang="0">
                    <a:pos x="205" y="15"/>
                  </a:cxn>
                  <a:cxn ang="0">
                    <a:pos x="197" y="12"/>
                  </a:cxn>
                  <a:cxn ang="0">
                    <a:pos x="187" y="9"/>
                  </a:cxn>
                  <a:cxn ang="0">
                    <a:pos x="176" y="6"/>
                  </a:cxn>
                  <a:cxn ang="0">
                    <a:pos x="163" y="4"/>
                  </a:cxn>
                  <a:cxn ang="0">
                    <a:pos x="149" y="1"/>
                  </a:cxn>
                  <a:cxn ang="0">
                    <a:pos x="133" y="0"/>
                  </a:cxn>
                  <a:cxn ang="0">
                    <a:pos x="115" y="0"/>
                  </a:cxn>
                  <a:cxn ang="0">
                    <a:pos x="98" y="1"/>
                  </a:cxn>
                  <a:cxn ang="0">
                    <a:pos x="79" y="5"/>
                  </a:cxn>
                  <a:cxn ang="0">
                    <a:pos x="60" y="10"/>
                  </a:cxn>
                  <a:cxn ang="0">
                    <a:pos x="40" y="18"/>
                  </a:cxn>
                  <a:cxn ang="0">
                    <a:pos x="21" y="27"/>
                  </a:cxn>
                  <a:cxn ang="0">
                    <a:pos x="0" y="40"/>
                  </a:cxn>
                  <a:cxn ang="0">
                    <a:pos x="0" y="843"/>
                  </a:cxn>
                  <a:cxn ang="0">
                    <a:pos x="1" y="843"/>
                  </a:cxn>
                  <a:cxn ang="0">
                    <a:pos x="6" y="843"/>
                  </a:cxn>
                  <a:cxn ang="0">
                    <a:pos x="12" y="842"/>
                  </a:cxn>
                  <a:cxn ang="0">
                    <a:pos x="21" y="841"/>
                  </a:cxn>
                  <a:cxn ang="0">
                    <a:pos x="30" y="840"/>
                  </a:cxn>
                  <a:cxn ang="0">
                    <a:pos x="43" y="838"/>
                  </a:cxn>
                  <a:cxn ang="0">
                    <a:pos x="56" y="835"/>
                  </a:cxn>
                  <a:cxn ang="0">
                    <a:pos x="71" y="831"/>
                  </a:cxn>
                  <a:cxn ang="0">
                    <a:pos x="87" y="826"/>
                  </a:cxn>
                  <a:cxn ang="0">
                    <a:pos x="105" y="821"/>
                  </a:cxn>
                  <a:cxn ang="0">
                    <a:pos x="123" y="814"/>
                  </a:cxn>
                  <a:cxn ang="0">
                    <a:pos x="141" y="806"/>
                  </a:cxn>
                  <a:cxn ang="0">
                    <a:pos x="159" y="797"/>
                  </a:cxn>
                  <a:cxn ang="0">
                    <a:pos x="179" y="786"/>
                  </a:cxn>
                  <a:cxn ang="0">
                    <a:pos x="197" y="774"/>
                  </a:cxn>
                  <a:cxn ang="0">
                    <a:pos x="215" y="760"/>
                  </a:cxn>
                  <a:cxn ang="0">
                    <a:pos x="215" y="20"/>
                  </a:cxn>
                </a:cxnLst>
                <a:rect l="0" t="0" r="r" b="b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15" name="Freeform 187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/>
                <a:ahLst/>
                <a:cxnLst>
                  <a:cxn ang="0">
                    <a:pos x="180" y="16"/>
                  </a:cxn>
                  <a:cxn ang="0">
                    <a:pos x="179" y="16"/>
                  </a:cxn>
                  <a:cxn ang="0">
                    <a:pos x="176" y="14"/>
                  </a:cxn>
                  <a:cxn ang="0">
                    <a:pos x="172" y="12"/>
                  </a:cxn>
                  <a:cxn ang="0">
                    <a:pos x="165" y="10"/>
                  </a:cxn>
                  <a:cxn ang="0">
                    <a:pos x="157" y="8"/>
                  </a:cxn>
                  <a:cxn ang="0">
                    <a:pos x="147" y="4"/>
                  </a:cxn>
                  <a:cxn ang="0">
                    <a:pos x="136" y="2"/>
                  </a:cxn>
                  <a:cxn ang="0">
                    <a:pos x="125" y="0"/>
                  </a:cxn>
                  <a:cxn ang="0">
                    <a:pos x="111" y="0"/>
                  </a:cxn>
                  <a:cxn ang="0">
                    <a:pos x="97" y="0"/>
                  </a:cxn>
                  <a:cxn ang="0">
                    <a:pos x="81" y="1"/>
                  </a:cxn>
                  <a:cxn ang="0">
                    <a:pos x="66" y="3"/>
                  </a:cxn>
                  <a:cxn ang="0">
                    <a:pos x="50" y="8"/>
                  </a:cxn>
                  <a:cxn ang="0">
                    <a:pos x="33" y="14"/>
                  </a:cxn>
                  <a:cxn ang="0">
                    <a:pos x="17" y="23"/>
                  </a:cxn>
                  <a:cxn ang="0">
                    <a:pos x="0" y="33"/>
                  </a:cxn>
                  <a:cxn ang="0">
                    <a:pos x="0" y="685"/>
                  </a:cxn>
                  <a:cxn ang="0">
                    <a:pos x="1" y="685"/>
                  </a:cxn>
                  <a:cxn ang="0">
                    <a:pos x="4" y="685"/>
                  </a:cxn>
                  <a:cxn ang="0">
                    <a:pos x="9" y="684"/>
                  </a:cxn>
                  <a:cxn ang="0">
                    <a:pos x="17" y="683"/>
                  </a:cxn>
                  <a:cxn ang="0">
                    <a:pos x="26" y="682"/>
                  </a:cxn>
                  <a:cxn ang="0">
                    <a:pos x="35" y="681"/>
                  </a:cxn>
                  <a:cxn ang="0">
                    <a:pos x="47" y="678"/>
                  </a:cxn>
                  <a:cxn ang="0">
                    <a:pos x="60" y="676"/>
                  </a:cxn>
                  <a:cxn ang="0">
                    <a:pos x="73" y="671"/>
                  </a:cxn>
                  <a:cxn ang="0">
                    <a:pos x="87" y="667"/>
                  </a:cxn>
                  <a:cxn ang="0">
                    <a:pos x="102" y="662"/>
                  </a:cxn>
                  <a:cxn ang="0">
                    <a:pos x="118" y="655"/>
                  </a:cxn>
                  <a:cxn ang="0">
                    <a:pos x="133" y="648"/>
                  </a:cxn>
                  <a:cxn ang="0">
                    <a:pos x="149" y="639"/>
                  </a:cxn>
                  <a:cxn ang="0">
                    <a:pos x="165" y="628"/>
                  </a:cxn>
                  <a:cxn ang="0">
                    <a:pos x="180" y="617"/>
                  </a:cxn>
                  <a:cxn ang="0">
                    <a:pos x="180" y="16"/>
                  </a:cxn>
                </a:cxnLst>
                <a:rect l="0" t="0" r="r" b="b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16" name="Freeform 188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/>
                <a:ahLst/>
                <a:cxnLst>
                  <a:cxn ang="0">
                    <a:pos x="146" y="14"/>
                  </a:cxn>
                  <a:cxn ang="0">
                    <a:pos x="143" y="12"/>
                  </a:cxn>
                  <a:cxn ang="0">
                    <a:pos x="134" y="8"/>
                  </a:cxn>
                  <a:cxn ang="0">
                    <a:pos x="120" y="4"/>
                  </a:cxn>
                  <a:cxn ang="0">
                    <a:pos x="101" y="1"/>
                  </a:cxn>
                  <a:cxn ang="0">
                    <a:pos x="79" y="0"/>
                  </a:cxn>
                  <a:cxn ang="0">
                    <a:pos x="54" y="3"/>
                  </a:cxn>
                  <a:cxn ang="0">
                    <a:pos x="27" y="11"/>
                  </a:cxn>
                  <a:cxn ang="0">
                    <a:pos x="0" y="27"/>
                  </a:cxn>
                  <a:cxn ang="0">
                    <a:pos x="0" y="530"/>
                  </a:cxn>
                  <a:cxn ang="0">
                    <a:pos x="3" y="530"/>
                  </a:cxn>
                  <a:cxn ang="0">
                    <a:pos x="14" y="529"/>
                  </a:cxn>
                  <a:cxn ang="0">
                    <a:pos x="29" y="526"/>
                  </a:cxn>
                  <a:cxn ang="0">
                    <a:pos x="49" y="521"/>
                  </a:cxn>
                  <a:cxn ang="0">
                    <a:pos x="71" y="514"/>
                  </a:cxn>
                  <a:cxn ang="0">
                    <a:pos x="96" y="505"/>
                  </a:cxn>
                  <a:cxn ang="0">
                    <a:pos x="121" y="492"/>
                  </a:cxn>
                  <a:cxn ang="0">
                    <a:pos x="146" y="475"/>
                  </a:cxn>
                  <a:cxn ang="0">
                    <a:pos x="146" y="14"/>
                  </a:cxn>
                </a:cxnLst>
                <a:rect l="0" t="0" r="r" b="b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17" name="Freeform 189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/>
                <a:ahLst/>
                <a:cxnLst>
                  <a:cxn ang="0">
                    <a:pos x="109" y="10"/>
                  </a:cxn>
                  <a:cxn ang="0">
                    <a:pos x="107" y="9"/>
                  </a:cxn>
                  <a:cxn ang="0">
                    <a:pos x="100" y="6"/>
                  </a:cxn>
                  <a:cxn ang="0">
                    <a:pos x="89" y="2"/>
                  </a:cxn>
                  <a:cxn ang="0">
                    <a:pos x="75" y="0"/>
                  </a:cxn>
                  <a:cxn ang="0">
                    <a:pos x="59" y="0"/>
                  </a:cxn>
                  <a:cxn ang="0">
                    <a:pos x="39" y="2"/>
                  </a:cxn>
                  <a:cxn ang="0">
                    <a:pos x="20" y="9"/>
                  </a:cxn>
                  <a:cxn ang="0">
                    <a:pos x="0" y="21"/>
                  </a:cxn>
                  <a:cxn ang="0">
                    <a:pos x="0" y="373"/>
                  </a:cxn>
                  <a:cxn ang="0">
                    <a:pos x="2" y="373"/>
                  </a:cxn>
                  <a:cxn ang="0">
                    <a:pos x="9" y="372"/>
                  </a:cxn>
                  <a:cxn ang="0">
                    <a:pos x="21" y="369"/>
                  </a:cxn>
                  <a:cxn ang="0">
                    <a:pos x="36" y="366"/>
                  </a:cxn>
                  <a:cxn ang="0">
                    <a:pos x="53" y="362"/>
                  </a:cxn>
                  <a:cxn ang="0">
                    <a:pos x="72" y="354"/>
                  </a:cxn>
                  <a:cxn ang="0">
                    <a:pos x="90" y="343"/>
                  </a:cxn>
                  <a:cxn ang="0">
                    <a:pos x="109" y="331"/>
                  </a:cxn>
                  <a:cxn ang="0">
                    <a:pos x="109" y="10"/>
                  </a:cxn>
                </a:cxnLst>
                <a:rect l="0" t="0" r="r" b="b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18" name="Freeform 190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/>
                <a:ahLst/>
                <a:cxnLst>
                  <a:cxn ang="0">
                    <a:pos x="75" y="6"/>
                  </a:cxn>
                  <a:cxn ang="0">
                    <a:pos x="73" y="5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28" y="1"/>
                  </a:cxn>
                  <a:cxn ang="0">
                    <a:pos x="14" y="6"/>
                  </a:cxn>
                  <a:cxn ang="0">
                    <a:pos x="0" y="14"/>
                  </a:cxn>
                  <a:cxn ang="0">
                    <a:pos x="0" y="216"/>
                  </a:cxn>
                  <a:cxn ang="0">
                    <a:pos x="2" y="216"/>
                  </a:cxn>
                  <a:cxn ang="0">
                    <a:pos x="7" y="215"/>
                  </a:cxn>
                  <a:cxn ang="0">
                    <a:pos x="15" y="214"/>
                  </a:cxn>
                  <a:cxn ang="0">
                    <a:pos x="25" y="211"/>
                  </a:cxn>
                  <a:cxn ang="0">
                    <a:pos x="37" y="208"/>
                  </a:cxn>
                  <a:cxn ang="0">
                    <a:pos x="50" y="203"/>
                  </a:cxn>
                  <a:cxn ang="0">
                    <a:pos x="63" y="195"/>
                  </a:cxn>
                  <a:cxn ang="0">
                    <a:pos x="75" y="187"/>
                  </a:cxn>
                  <a:cxn ang="0">
                    <a:pos x="75" y="6"/>
                  </a:cxn>
                </a:cxnLst>
                <a:rect l="0" t="0" r="r" b="b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19" name="Freeform 191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/>
                <a:ahLst/>
                <a:cxnLst>
                  <a:cxn ang="0">
                    <a:pos x="55" y="111"/>
                  </a:cxn>
                  <a:cxn ang="0">
                    <a:pos x="66" y="110"/>
                  </a:cxn>
                  <a:cxn ang="0">
                    <a:pos x="76" y="106"/>
                  </a:cxn>
                  <a:cxn ang="0">
                    <a:pos x="85" y="101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7"/>
                  </a:cxn>
                  <a:cxn ang="0">
                    <a:pos x="109" y="66"/>
                  </a:cxn>
                  <a:cxn ang="0">
                    <a:pos x="110" y="56"/>
                  </a:cxn>
                  <a:cxn ang="0">
                    <a:pos x="109" y="44"/>
                  </a:cxn>
                  <a:cxn ang="0">
                    <a:pos x="106" y="34"/>
                  </a:cxn>
                  <a:cxn ang="0">
                    <a:pos x="100" y="24"/>
                  </a:cxn>
                  <a:cxn ang="0">
                    <a:pos x="94" y="17"/>
                  </a:cxn>
                  <a:cxn ang="0">
                    <a:pos x="85" y="9"/>
                  </a:cxn>
                  <a:cxn ang="0">
                    <a:pos x="76" y="5"/>
                  </a:cxn>
                  <a:cxn ang="0">
                    <a:pos x="66" y="2"/>
                  </a:cxn>
                  <a:cxn ang="0">
                    <a:pos x="55" y="0"/>
                  </a:cxn>
                  <a:cxn ang="0">
                    <a:pos x="44" y="2"/>
                  </a:cxn>
                  <a:cxn ang="0">
                    <a:pos x="33" y="5"/>
                  </a:cxn>
                  <a:cxn ang="0">
                    <a:pos x="25" y="9"/>
                  </a:cxn>
                  <a:cxn ang="0">
                    <a:pos x="16" y="17"/>
                  </a:cxn>
                  <a:cxn ang="0">
                    <a:pos x="10" y="24"/>
                  </a:cxn>
                  <a:cxn ang="0">
                    <a:pos x="4" y="34"/>
                  </a:cxn>
                  <a:cxn ang="0">
                    <a:pos x="1" y="44"/>
                  </a:cxn>
                  <a:cxn ang="0">
                    <a:pos x="0" y="56"/>
                  </a:cxn>
                  <a:cxn ang="0">
                    <a:pos x="1" y="66"/>
                  </a:cxn>
                  <a:cxn ang="0">
                    <a:pos x="4" y="77"/>
                  </a:cxn>
                  <a:cxn ang="0">
                    <a:pos x="10" y="86"/>
                  </a:cxn>
                  <a:cxn ang="0">
                    <a:pos x="16" y="94"/>
                  </a:cxn>
                  <a:cxn ang="0">
                    <a:pos x="25" y="101"/>
                  </a:cxn>
                  <a:cxn ang="0">
                    <a:pos x="33" y="106"/>
                  </a:cxn>
                  <a:cxn ang="0">
                    <a:pos x="44" y="110"/>
                  </a:cxn>
                  <a:cxn ang="0">
                    <a:pos x="55" y="111"/>
                  </a:cxn>
                </a:cxnLst>
                <a:rect l="0" t="0" r="r" b="b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20" name="Freeform 192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38" y="53"/>
                  </a:cxn>
                  <a:cxn ang="0">
                    <a:pos x="48" y="46"/>
                  </a:cxn>
                  <a:cxn ang="0">
                    <a:pos x="53" y="37"/>
                  </a:cxn>
                  <a:cxn ang="0">
                    <a:pos x="55" y="27"/>
                  </a:cxn>
                  <a:cxn ang="0">
                    <a:pos x="53" y="16"/>
                  </a:cxn>
                  <a:cxn ang="0">
                    <a:pos x="48" y="7"/>
                  </a:cxn>
                  <a:cxn ang="0">
                    <a:pos x="38" y="2"/>
                  </a:cxn>
                  <a:cxn ang="0">
                    <a:pos x="27" y="0"/>
                  </a:cxn>
                  <a:cxn ang="0">
                    <a:pos x="16" y="2"/>
                  </a:cxn>
                  <a:cxn ang="0">
                    <a:pos x="8" y="7"/>
                  </a:cxn>
                  <a:cxn ang="0">
                    <a:pos x="2" y="16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6"/>
                  </a:cxn>
                  <a:cxn ang="0">
                    <a:pos x="16" y="53"/>
                  </a:cxn>
                  <a:cxn ang="0">
                    <a:pos x="27" y="55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21" name="Freeform 193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/>
                <a:ahLst/>
                <a:cxnLst>
                  <a:cxn ang="0">
                    <a:pos x="28" y="55"/>
                  </a:cxn>
                  <a:cxn ang="0">
                    <a:pos x="39" y="53"/>
                  </a:cxn>
                  <a:cxn ang="0">
                    <a:pos x="47" y="47"/>
                  </a:cxn>
                  <a:cxn ang="0">
                    <a:pos x="53" y="39"/>
                  </a:cxn>
                  <a:cxn ang="0">
                    <a:pos x="55" y="28"/>
                  </a:cxn>
                  <a:cxn ang="0">
                    <a:pos x="53" y="17"/>
                  </a:cxn>
                  <a:cxn ang="0">
                    <a:pos x="47" y="8"/>
                  </a:cxn>
                  <a:cxn ang="0">
                    <a:pos x="39" y="2"/>
                  </a:cxn>
                  <a:cxn ang="0">
                    <a:pos x="28" y="0"/>
                  </a:cxn>
                  <a:cxn ang="0">
                    <a:pos x="17" y="2"/>
                  </a:cxn>
                  <a:cxn ang="0">
                    <a:pos x="9" y="8"/>
                  </a:cxn>
                  <a:cxn ang="0">
                    <a:pos x="2" y="17"/>
                  </a:cxn>
                  <a:cxn ang="0">
                    <a:pos x="0" y="28"/>
                  </a:cxn>
                  <a:cxn ang="0">
                    <a:pos x="2" y="39"/>
                  </a:cxn>
                  <a:cxn ang="0">
                    <a:pos x="9" y="47"/>
                  </a:cxn>
                  <a:cxn ang="0">
                    <a:pos x="17" y="53"/>
                  </a:cxn>
                  <a:cxn ang="0">
                    <a:pos x="28" y="55"/>
                  </a:cxn>
                </a:cxnLst>
                <a:rect l="0" t="0" r="r" b="b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22" name="Freeform 194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/>
                <a:ahLst/>
                <a:cxnLst>
                  <a:cxn ang="0">
                    <a:pos x="48" y="15"/>
                  </a:cxn>
                  <a:cxn ang="0">
                    <a:pos x="44" y="30"/>
                  </a:cxn>
                  <a:cxn ang="0">
                    <a:pos x="33" y="73"/>
                  </a:cxn>
                  <a:cxn ang="0">
                    <a:pos x="19" y="140"/>
                  </a:cxn>
                  <a:cxn ang="0">
                    <a:pos x="7" y="229"/>
                  </a:cxn>
                  <a:cxn ang="0">
                    <a:pos x="0" y="337"/>
                  </a:cxn>
                  <a:cxn ang="0">
                    <a:pos x="1" y="462"/>
                  </a:cxn>
                  <a:cxn ang="0">
                    <a:pos x="14" y="602"/>
                  </a:cxn>
                  <a:cxn ang="0">
                    <a:pos x="43" y="752"/>
                  </a:cxn>
                  <a:cxn ang="0">
                    <a:pos x="150" y="746"/>
                  </a:cxn>
                  <a:cxn ang="0">
                    <a:pos x="146" y="724"/>
                  </a:cxn>
                  <a:cxn ang="0">
                    <a:pos x="135" y="663"/>
                  </a:cxn>
                  <a:cxn ang="0">
                    <a:pos x="123" y="574"/>
                  </a:cxn>
                  <a:cxn ang="0">
                    <a:pos x="111" y="463"/>
                  </a:cxn>
                  <a:cxn ang="0">
                    <a:pos x="104" y="342"/>
                  </a:cxn>
                  <a:cxn ang="0">
                    <a:pos x="107" y="220"/>
                  </a:cxn>
                  <a:cxn ang="0">
                    <a:pos x="124" y="106"/>
                  </a:cxn>
                  <a:cxn ang="0">
                    <a:pos x="156" y="9"/>
                  </a:cxn>
                  <a:cxn ang="0">
                    <a:pos x="156" y="8"/>
                  </a:cxn>
                  <a:cxn ang="0">
                    <a:pos x="156" y="6"/>
                  </a:cxn>
                  <a:cxn ang="0">
                    <a:pos x="154" y="4"/>
                  </a:cxn>
                  <a:cxn ang="0">
                    <a:pos x="147" y="0"/>
                  </a:cxn>
                  <a:cxn ang="0">
                    <a:pos x="134" y="0"/>
                  </a:cxn>
                  <a:cxn ang="0">
                    <a:pos x="115" y="1"/>
                  </a:cxn>
                  <a:cxn ang="0">
                    <a:pos x="87" y="7"/>
                  </a:cxn>
                  <a:cxn ang="0">
                    <a:pos x="48" y="15"/>
                  </a:cxn>
                </a:cxnLst>
                <a:rect l="0" t="0" r="r" b="b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23" name="Freeform 195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/>
                <a:ahLst/>
                <a:cxnLst>
                  <a:cxn ang="0">
                    <a:pos x="212" y="6"/>
                  </a:cxn>
                  <a:cxn ang="0">
                    <a:pos x="206" y="11"/>
                  </a:cxn>
                  <a:cxn ang="0">
                    <a:pos x="192" y="33"/>
                  </a:cxn>
                  <a:cxn ang="0">
                    <a:pos x="174" y="77"/>
                  </a:cxn>
                  <a:cxn ang="0">
                    <a:pos x="156" y="148"/>
                  </a:cxn>
                  <a:cxn ang="0">
                    <a:pos x="141" y="254"/>
                  </a:cxn>
                  <a:cxn ang="0">
                    <a:pos x="133" y="401"/>
                  </a:cxn>
                  <a:cxn ang="0">
                    <a:pos x="137" y="593"/>
                  </a:cxn>
                  <a:cxn ang="0">
                    <a:pos x="158" y="839"/>
                  </a:cxn>
                  <a:cxn ang="0">
                    <a:pos x="38" y="839"/>
                  </a:cxn>
                  <a:cxn ang="0">
                    <a:pos x="34" y="814"/>
                  </a:cxn>
                  <a:cxn ang="0">
                    <a:pos x="24" y="746"/>
                  </a:cxn>
                  <a:cxn ang="0">
                    <a:pos x="12" y="645"/>
                  </a:cxn>
                  <a:cxn ang="0">
                    <a:pos x="3" y="521"/>
                  </a:cxn>
                  <a:cxn ang="0">
                    <a:pos x="0" y="384"/>
                  </a:cxn>
                  <a:cxn ang="0">
                    <a:pos x="6" y="244"/>
                  </a:cxn>
                  <a:cxn ang="0">
                    <a:pos x="29" y="114"/>
                  </a:cxn>
                  <a:cxn ang="0">
                    <a:pos x="68" y="0"/>
                  </a:cxn>
                  <a:cxn ang="0">
                    <a:pos x="212" y="6"/>
                  </a:cxn>
                </a:cxnLst>
                <a:rect l="0" t="0" r="r" b="b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24" name="Freeform 196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/>
                <a:ahLst/>
                <a:cxnLst>
                  <a:cxn ang="0">
                    <a:pos x="43" y="12"/>
                  </a:cxn>
                  <a:cxn ang="0">
                    <a:pos x="39" y="25"/>
                  </a:cxn>
                  <a:cxn ang="0">
                    <a:pos x="30" y="62"/>
                  </a:cxn>
                  <a:cxn ang="0">
                    <a:pos x="19" y="122"/>
                  </a:cxn>
                  <a:cxn ang="0">
                    <a:pos x="7" y="199"/>
                  </a:cxn>
                  <a:cxn ang="0">
                    <a:pos x="0" y="294"/>
                  </a:cxn>
                  <a:cxn ang="0">
                    <a:pos x="1" y="403"/>
                  </a:cxn>
                  <a:cxn ang="0">
                    <a:pos x="12" y="524"/>
                  </a:cxn>
                  <a:cxn ang="0">
                    <a:pos x="38" y="656"/>
                  </a:cxn>
                  <a:cxn ang="0">
                    <a:pos x="132" y="650"/>
                  </a:cxn>
                  <a:cxn ang="0">
                    <a:pos x="127" y="631"/>
                  </a:cxn>
                  <a:cxn ang="0">
                    <a:pos x="119" y="578"/>
                  </a:cxn>
                  <a:cxn ang="0">
                    <a:pos x="107" y="499"/>
                  </a:cxn>
                  <a:cxn ang="0">
                    <a:pos x="97" y="403"/>
                  </a:cxn>
                  <a:cxn ang="0">
                    <a:pos x="92" y="297"/>
                  </a:cxn>
                  <a:cxn ang="0">
                    <a:pos x="94" y="192"/>
                  </a:cxn>
                  <a:cxn ang="0">
                    <a:pos x="108" y="91"/>
                  </a:cxn>
                  <a:cxn ang="0">
                    <a:pos x="137" y="7"/>
                  </a:cxn>
                  <a:cxn ang="0">
                    <a:pos x="137" y="6"/>
                  </a:cxn>
                  <a:cxn ang="0">
                    <a:pos x="137" y="4"/>
                  </a:cxn>
                  <a:cxn ang="0">
                    <a:pos x="135" y="2"/>
                  </a:cxn>
                  <a:cxn ang="0">
                    <a:pos x="129" y="0"/>
                  </a:cxn>
                  <a:cxn ang="0">
                    <a:pos x="119" y="0"/>
                  </a:cxn>
                  <a:cxn ang="0">
                    <a:pos x="101" y="1"/>
                  </a:cxn>
                  <a:cxn ang="0">
                    <a:pos x="77" y="5"/>
                  </a:cxn>
                  <a:cxn ang="0">
                    <a:pos x="43" y="12"/>
                  </a:cxn>
                </a:cxnLst>
                <a:rect l="0" t="0" r="r" b="b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25" name="Freeform 197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/>
                <a:ahLst/>
                <a:cxnLst>
                  <a:cxn ang="0">
                    <a:pos x="36" y="11"/>
                  </a:cxn>
                  <a:cxn ang="0">
                    <a:pos x="33" y="21"/>
                  </a:cxn>
                  <a:cxn ang="0">
                    <a:pos x="24" y="53"/>
                  </a:cxn>
                  <a:cxn ang="0">
                    <a:pos x="15" y="103"/>
                  </a:cxn>
                  <a:cxn ang="0">
                    <a:pos x="5" y="169"/>
                  </a:cxn>
                  <a:cxn ang="0">
                    <a:pos x="0" y="250"/>
                  </a:cxn>
                  <a:cxn ang="0">
                    <a:pos x="1" y="344"/>
                  </a:cxn>
                  <a:cxn ang="0">
                    <a:pos x="10" y="448"/>
                  </a:cxn>
                  <a:cxn ang="0">
                    <a:pos x="32" y="560"/>
                  </a:cxn>
                  <a:cxn ang="0">
                    <a:pos x="112" y="555"/>
                  </a:cxn>
                  <a:cxn ang="0">
                    <a:pos x="108" y="538"/>
                  </a:cxn>
                  <a:cxn ang="0">
                    <a:pos x="101" y="493"/>
                  </a:cxn>
                  <a:cxn ang="0">
                    <a:pos x="91" y="426"/>
                  </a:cxn>
                  <a:cxn ang="0">
                    <a:pos x="82" y="344"/>
                  </a:cxn>
                  <a:cxn ang="0">
                    <a:pos x="77" y="255"/>
                  </a:cxn>
                  <a:cxn ang="0">
                    <a:pos x="79" y="164"/>
                  </a:cxn>
                  <a:cxn ang="0">
                    <a:pos x="91" y="79"/>
                  </a:cxn>
                  <a:cxn ang="0">
                    <a:pos x="116" y="6"/>
                  </a:cxn>
                  <a:cxn ang="0">
                    <a:pos x="116" y="5"/>
                  </a:cxn>
                  <a:cxn ang="0">
                    <a:pos x="116" y="4"/>
                  </a:cxn>
                  <a:cxn ang="0">
                    <a:pos x="114" y="2"/>
                  </a:cxn>
                  <a:cxn ang="0">
                    <a:pos x="109" y="0"/>
                  </a:cxn>
                  <a:cxn ang="0">
                    <a:pos x="100" y="0"/>
                  </a:cxn>
                  <a:cxn ang="0">
                    <a:pos x="86" y="1"/>
                  </a:cxn>
                  <a:cxn ang="0">
                    <a:pos x="65" y="4"/>
                  </a:cxn>
                  <a:cxn ang="0">
                    <a:pos x="36" y="11"/>
                  </a:cxn>
                </a:cxnLst>
                <a:rect l="0" t="0" r="r" b="b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26" name="Freeform 198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/>
                <a:ahLst/>
                <a:cxnLst>
                  <a:cxn ang="0">
                    <a:pos x="30" y="9"/>
                  </a:cxn>
                  <a:cxn ang="0">
                    <a:pos x="27" y="17"/>
                  </a:cxn>
                  <a:cxn ang="0">
                    <a:pos x="20" y="44"/>
                  </a:cxn>
                  <a:cxn ang="0">
                    <a:pos x="12" y="85"/>
                  </a:cxn>
                  <a:cxn ang="0">
                    <a:pos x="4" y="140"/>
                  </a:cxn>
                  <a:cxn ang="0">
                    <a:pos x="0" y="207"/>
                  </a:cxn>
                  <a:cxn ang="0">
                    <a:pos x="0" y="285"/>
                  </a:cxn>
                  <a:cxn ang="0">
                    <a:pos x="9" y="370"/>
                  </a:cxn>
                  <a:cxn ang="0">
                    <a:pos x="26" y="463"/>
                  </a:cxn>
                  <a:cxn ang="0">
                    <a:pos x="93" y="460"/>
                  </a:cxn>
                  <a:cxn ang="0">
                    <a:pos x="89" y="446"/>
                  </a:cxn>
                  <a:cxn ang="0">
                    <a:pos x="83" y="408"/>
                  </a:cxn>
                  <a:cxn ang="0">
                    <a:pos x="75" y="353"/>
                  </a:cxn>
                  <a:cxn ang="0">
                    <a:pos x="68" y="285"/>
                  </a:cxn>
                  <a:cxn ang="0">
                    <a:pos x="65" y="211"/>
                  </a:cxn>
                  <a:cxn ang="0">
                    <a:pos x="67" y="136"/>
                  </a:cxn>
                  <a:cxn ang="0">
                    <a:pos x="76" y="65"/>
                  </a:cxn>
                  <a:cxn ang="0">
                    <a:pos x="97" y="5"/>
                  </a:cxn>
                  <a:cxn ang="0">
                    <a:pos x="97" y="4"/>
                  </a:cxn>
                  <a:cxn ang="0">
                    <a:pos x="97" y="3"/>
                  </a:cxn>
                  <a:cxn ang="0">
                    <a:pos x="95" y="1"/>
                  </a:cxn>
                  <a:cxn ang="0">
                    <a:pos x="91" y="0"/>
                  </a:cxn>
                  <a:cxn ang="0">
                    <a:pos x="84" y="0"/>
                  </a:cxn>
                  <a:cxn ang="0">
                    <a:pos x="71" y="0"/>
                  </a:cxn>
                  <a:cxn ang="0">
                    <a:pos x="54" y="3"/>
                  </a:cxn>
                  <a:cxn ang="0">
                    <a:pos x="30" y="9"/>
                  </a:cxn>
                </a:cxnLst>
                <a:rect l="0" t="0" r="r" b="b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27" name="Freeform 199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/>
                <a:ahLst/>
                <a:cxnLst>
                  <a:cxn ang="0">
                    <a:pos x="24" y="8"/>
                  </a:cxn>
                  <a:cxn ang="0">
                    <a:pos x="22" y="15"/>
                  </a:cxn>
                  <a:cxn ang="0">
                    <a:pos x="17" y="36"/>
                  </a:cxn>
                  <a:cxn ang="0">
                    <a:pos x="10" y="68"/>
                  </a:cxn>
                  <a:cxn ang="0">
                    <a:pos x="4" y="112"/>
                  </a:cxn>
                  <a:cxn ang="0">
                    <a:pos x="0" y="164"/>
                  </a:cxn>
                  <a:cxn ang="0">
                    <a:pos x="0" y="226"/>
                  </a:cxn>
                  <a:cxn ang="0">
                    <a:pos x="7" y="294"/>
                  </a:cxn>
                  <a:cxn ang="0">
                    <a:pos x="21" y="367"/>
                  </a:cxn>
                  <a:cxn ang="0">
                    <a:pos x="74" y="364"/>
                  </a:cxn>
                  <a:cxn ang="0">
                    <a:pos x="71" y="353"/>
                  </a:cxn>
                  <a:cxn ang="0">
                    <a:pos x="66" y="323"/>
                  </a:cxn>
                  <a:cxn ang="0">
                    <a:pos x="60" y="280"/>
                  </a:cxn>
                  <a:cxn ang="0">
                    <a:pos x="54" y="226"/>
                  </a:cxn>
                  <a:cxn ang="0">
                    <a:pos x="51" y="168"/>
                  </a:cxn>
                  <a:cxn ang="0">
                    <a:pos x="53" y="107"/>
                  </a:cxn>
                  <a:cxn ang="0">
                    <a:pos x="61" y="52"/>
                  </a:cxn>
                  <a:cxn ang="0">
                    <a:pos x="77" y="5"/>
                  </a:cxn>
                  <a:cxn ang="0">
                    <a:pos x="77" y="5"/>
                  </a:cxn>
                  <a:cxn ang="0">
                    <a:pos x="77" y="2"/>
                  </a:cxn>
                  <a:cxn ang="0">
                    <a:pos x="76" y="1"/>
                  </a:cxn>
                  <a:cxn ang="0">
                    <a:pos x="72" y="0"/>
                  </a:cxn>
                  <a:cxn ang="0">
                    <a:pos x="66" y="0"/>
                  </a:cxn>
                  <a:cxn ang="0">
                    <a:pos x="56" y="1"/>
                  </a:cxn>
                  <a:cxn ang="0">
                    <a:pos x="43" y="4"/>
                  </a:cxn>
                  <a:cxn ang="0">
                    <a:pos x="24" y="8"/>
                  </a:cxn>
                </a:cxnLst>
                <a:rect l="0" t="0" r="r" b="b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28" name="Freeform 200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/>
                <a:ahLst/>
                <a:cxnLst>
                  <a:cxn ang="0">
                    <a:pos x="17" y="5"/>
                  </a:cxn>
                  <a:cxn ang="0">
                    <a:pos x="16" y="10"/>
                  </a:cxn>
                  <a:cxn ang="0">
                    <a:pos x="12" y="25"/>
                  </a:cxn>
                  <a:cxn ang="0">
                    <a:pos x="6" y="49"/>
                  </a:cxn>
                  <a:cxn ang="0">
                    <a:pos x="2" y="82"/>
                  </a:cxn>
                  <a:cxn ang="0">
                    <a:pos x="0" y="122"/>
                  </a:cxn>
                  <a:cxn ang="0">
                    <a:pos x="0" y="166"/>
                  </a:cxn>
                  <a:cxn ang="0">
                    <a:pos x="4" y="217"/>
                  </a:cxn>
                  <a:cxn ang="0">
                    <a:pos x="15" y="271"/>
                  </a:cxn>
                  <a:cxn ang="0">
                    <a:pos x="54" y="268"/>
                  </a:cxn>
                  <a:cxn ang="0">
                    <a:pos x="52" y="261"/>
                  </a:cxn>
                  <a:cxn ang="0">
                    <a:pos x="48" y="238"/>
                  </a:cxn>
                  <a:cxn ang="0">
                    <a:pos x="44" y="206"/>
                  </a:cxn>
                  <a:cxn ang="0">
                    <a:pos x="40" y="166"/>
                  </a:cxn>
                  <a:cxn ang="0">
                    <a:pos x="37" y="123"/>
                  </a:cxn>
                  <a:cxn ang="0">
                    <a:pos x="39" y="78"/>
                  </a:cxn>
                  <a:cxn ang="0">
                    <a:pos x="44" y="37"/>
                  </a:cxn>
                  <a:cxn ang="0">
                    <a:pos x="56" y="3"/>
                  </a:cxn>
                  <a:cxn ang="0">
                    <a:pos x="56" y="3"/>
                  </a:cxn>
                  <a:cxn ang="0">
                    <a:pos x="56" y="2"/>
                  </a:cxn>
                  <a:cxn ang="0">
                    <a:pos x="55" y="1"/>
                  </a:cxn>
                  <a:cxn ang="0">
                    <a:pos x="52" y="0"/>
                  </a:cxn>
                  <a:cxn ang="0">
                    <a:pos x="48" y="0"/>
                  </a:cxn>
                  <a:cxn ang="0">
                    <a:pos x="42" y="0"/>
                  </a:cxn>
                  <a:cxn ang="0">
                    <a:pos x="31" y="2"/>
                  </a:cxn>
                  <a:cxn ang="0">
                    <a:pos x="17" y="5"/>
                  </a:cxn>
                </a:cxnLst>
                <a:rect l="0" t="0" r="r" b="b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29" name="Freeform 201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/>
                <a:ahLst/>
                <a:cxnLst>
                  <a:cxn ang="0">
                    <a:pos x="186" y="6"/>
                  </a:cxn>
                  <a:cxn ang="0">
                    <a:pos x="182" y="11"/>
                  </a:cxn>
                  <a:cxn ang="0">
                    <a:pos x="169" y="29"/>
                  </a:cxn>
                  <a:cxn ang="0">
                    <a:pos x="153" y="67"/>
                  </a:cxn>
                  <a:cxn ang="0">
                    <a:pos x="137" y="130"/>
                  </a:cxn>
                  <a:cxn ang="0">
                    <a:pos x="124" y="221"/>
                  </a:cxn>
                  <a:cxn ang="0">
                    <a:pos x="117" y="350"/>
                  </a:cxn>
                  <a:cxn ang="0">
                    <a:pos x="122" y="517"/>
                  </a:cxn>
                  <a:cxn ang="0">
                    <a:pos x="139" y="732"/>
                  </a:cxn>
                  <a:cxn ang="0">
                    <a:pos x="34" y="732"/>
                  </a:cxn>
                  <a:cxn ang="0">
                    <a:pos x="31" y="711"/>
                  </a:cxn>
                  <a:cxn ang="0">
                    <a:pos x="22" y="651"/>
                  </a:cxn>
                  <a:cxn ang="0">
                    <a:pos x="12" y="563"/>
                  </a:cxn>
                  <a:cxn ang="0">
                    <a:pos x="3" y="454"/>
                  </a:cxn>
                  <a:cxn ang="0">
                    <a:pos x="0" y="335"/>
                  </a:cxn>
                  <a:cxn ang="0">
                    <a:pos x="6" y="213"/>
                  </a:cxn>
                  <a:cxn ang="0">
                    <a:pos x="25" y="98"/>
                  </a:cxn>
                  <a:cxn ang="0">
                    <a:pos x="60" y="0"/>
                  </a:cxn>
                  <a:cxn ang="0">
                    <a:pos x="186" y="6"/>
                  </a:cxn>
                </a:cxnLst>
                <a:rect l="0" t="0" r="r" b="b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30" name="Freeform 202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/>
                <a:ahLst/>
                <a:cxnLst>
                  <a:cxn ang="0">
                    <a:pos x="158" y="4"/>
                  </a:cxn>
                  <a:cxn ang="0">
                    <a:pos x="153" y="9"/>
                  </a:cxn>
                  <a:cxn ang="0">
                    <a:pos x="144" y="25"/>
                  </a:cxn>
                  <a:cxn ang="0">
                    <a:pos x="130" y="57"/>
                  </a:cxn>
                  <a:cxn ang="0">
                    <a:pos x="116" y="110"/>
                  </a:cxn>
                  <a:cxn ang="0">
                    <a:pos x="105" y="189"/>
                  </a:cxn>
                  <a:cxn ang="0">
                    <a:pos x="100" y="298"/>
                  </a:cxn>
                  <a:cxn ang="0">
                    <a:pos x="103" y="441"/>
                  </a:cxn>
                  <a:cxn ang="0">
                    <a:pos x="118" y="625"/>
                  </a:cxn>
                  <a:cxn ang="0">
                    <a:pos x="29" y="625"/>
                  </a:cxn>
                  <a:cxn ang="0">
                    <a:pos x="25" y="607"/>
                  </a:cxn>
                  <a:cxn ang="0">
                    <a:pos x="18" y="556"/>
                  </a:cxn>
                  <a:cxn ang="0">
                    <a:pos x="9" y="480"/>
                  </a:cxn>
                  <a:cxn ang="0">
                    <a:pos x="2" y="387"/>
                  </a:cxn>
                  <a:cxn ang="0">
                    <a:pos x="0" y="286"/>
                  </a:cxn>
                  <a:cxn ang="0">
                    <a:pos x="5" y="182"/>
                  </a:cxn>
                  <a:cxn ang="0">
                    <a:pos x="21" y="84"/>
                  </a:cxn>
                  <a:cxn ang="0">
                    <a:pos x="51" y="0"/>
                  </a:cxn>
                  <a:cxn ang="0">
                    <a:pos x="158" y="4"/>
                  </a:cxn>
                </a:cxnLst>
                <a:rect l="0" t="0" r="r" b="b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31" name="Freeform 203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/>
                <a:ahLst/>
                <a:cxnLst>
                  <a:cxn ang="0">
                    <a:pos x="131" y="4"/>
                  </a:cxn>
                  <a:cxn ang="0">
                    <a:pos x="128" y="7"/>
                  </a:cxn>
                  <a:cxn ang="0">
                    <a:pos x="119" y="21"/>
                  </a:cxn>
                  <a:cxn ang="0">
                    <a:pos x="109" y="47"/>
                  </a:cxn>
                  <a:cxn ang="0">
                    <a:pos x="97" y="91"/>
                  </a:cxn>
                  <a:cxn ang="0">
                    <a:pos x="88" y="156"/>
                  </a:cxn>
                  <a:cxn ang="0">
                    <a:pos x="84" y="247"/>
                  </a:cxn>
                  <a:cxn ang="0">
                    <a:pos x="86" y="366"/>
                  </a:cxn>
                  <a:cxn ang="0">
                    <a:pos x="99" y="517"/>
                  </a:cxn>
                  <a:cxn ang="0">
                    <a:pos x="25" y="517"/>
                  </a:cxn>
                  <a:cxn ang="0">
                    <a:pos x="23" y="502"/>
                  </a:cxn>
                  <a:cxn ang="0">
                    <a:pos x="16" y="460"/>
                  </a:cxn>
                  <a:cxn ang="0">
                    <a:pos x="9" y="397"/>
                  </a:cxn>
                  <a:cxn ang="0">
                    <a:pos x="2" y="320"/>
                  </a:cxn>
                  <a:cxn ang="0">
                    <a:pos x="0" y="236"/>
                  </a:cxn>
                  <a:cxn ang="0">
                    <a:pos x="4" y="151"/>
                  </a:cxn>
                  <a:cxn ang="0">
                    <a:pos x="18" y="70"/>
                  </a:cxn>
                  <a:cxn ang="0">
                    <a:pos x="43" y="0"/>
                  </a:cxn>
                  <a:cxn ang="0">
                    <a:pos x="131" y="4"/>
                  </a:cxn>
                </a:cxnLst>
                <a:rect l="0" t="0" r="r" b="b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32" name="Freeform 204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/>
                <a:ahLst/>
                <a:cxnLst>
                  <a:cxn ang="0">
                    <a:pos x="104" y="4"/>
                  </a:cxn>
                  <a:cxn ang="0">
                    <a:pos x="101" y="7"/>
                  </a:cxn>
                  <a:cxn ang="0">
                    <a:pos x="94" y="17"/>
                  </a:cxn>
                  <a:cxn ang="0">
                    <a:pos x="86" y="38"/>
                  </a:cxn>
                  <a:cxn ang="0">
                    <a:pos x="76" y="73"/>
                  </a:cxn>
                  <a:cxn ang="0">
                    <a:pos x="69" y="125"/>
                  </a:cxn>
                  <a:cxn ang="0">
                    <a:pos x="65" y="196"/>
                  </a:cxn>
                  <a:cxn ang="0">
                    <a:pos x="67" y="291"/>
                  </a:cxn>
                  <a:cxn ang="0">
                    <a:pos x="77" y="411"/>
                  </a:cxn>
                  <a:cxn ang="0">
                    <a:pos x="19" y="411"/>
                  </a:cxn>
                  <a:cxn ang="0">
                    <a:pos x="17" y="399"/>
                  </a:cxn>
                  <a:cxn ang="0">
                    <a:pos x="11" y="365"/>
                  </a:cxn>
                  <a:cxn ang="0">
                    <a:pos x="6" y="316"/>
                  </a:cxn>
                  <a:cxn ang="0">
                    <a:pos x="2" y="255"/>
                  </a:cxn>
                  <a:cxn ang="0">
                    <a:pos x="0" y="188"/>
                  </a:cxn>
                  <a:cxn ang="0">
                    <a:pos x="4" y="120"/>
                  </a:cxn>
                  <a:cxn ang="0">
                    <a:pos x="15" y="55"/>
                  </a:cxn>
                  <a:cxn ang="0">
                    <a:pos x="34" y="0"/>
                  </a:cxn>
                  <a:cxn ang="0">
                    <a:pos x="104" y="4"/>
                  </a:cxn>
                </a:cxnLst>
                <a:rect l="0" t="0" r="r" b="b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33" name="Freeform 205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4" y="4"/>
                  </a:cxn>
                  <a:cxn ang="0">
                    <a:pos x="70" y="12"/>
                  </a:cxn>
                  <a:cxn ang="0">
                    <a:pos x="62" y="28"/>
                  </a:cxn>
                  <a:cxn ang="0">
                    <a:pos x="56" y="53"/>
                  </a:cxn>
                  <a:cxn ang="0">
                    <a:pos x="51" y="92"/>
                  </a:cxn>
                  <a:cxn ang="0">
                    <a:pos x="49" y="145"/>
                  </a:cxn>
                  <a:cxn ang="0">
                    <a:pos x="50" y="214"/>
                  </a:cxn>
                  <a:cxn ang="0">
                    <a:pos x="57" y="302"/>
                  </a:cxn>
                  <a:cxn ang="0">
                    <a:pos x="14" y="302"/>
                  </a:cxn>
                  <a:cxn ang="0">
                    <a:pos x="13" y="294"/>
                  </a:cxn>
                  <a:cxn ang="0">
                    <a:pos x="9" y="269"/>
                  </a:cxn>
                  <a:cxn ang="0">
                    <a:pos x="4" y="232"/>
                  </a:cxn>
                  <a:cxn ang="0">
                    <a:pos x="1" y="188"/>
                  </a:cxn>
                  <a:cxn ang="0">
                    <a:pos x="0" y="138"/>
                  </a:cxn>
                  <a:cxn ang="0">
                    <a:pos x="2" y="89"/>
                  </a:cxn>
                  <a:cxn ang="0">
                    <a:pos x="10" y="41"/>
                  </a:cxn>
                  <a:cxn ang="0">
                    <a:pos x="25" y="0"/>
                  </a:cxn>
                  <a:cxn ang="0">
                    <a:pos x="76" y="2"/>
                  </a:cxn>
                </a:cxnLst>
                <a:rect l="0" t="0" r="r" b="b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34" name="Rectangle 206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35" name="Freeform 207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/>
                <a:ahLst/>
                <a:cxnLst>
                  <a:cxn ang="0">
                    <a:pos x="35" y="41"/>
                  </a:cxn>
                  <a:cxn ang="0">
                    <a:pos x="32" y="49"/>
                  </a:cxn>
                  <a:cxn ang="0">
                    <a:pos x="25" y="74"/>
                  </a:cxn>
                  <a:cxn ang="0">
                    <a:pos x="17" y="112"/>
                  </a:cxn>
                  <a:cxn ang="0">
                    <a:pos x="8" y="163"/>
                  </a:cxn>
                  <a:cxn ang="0">
                    <a:pos x="2" y="223"/>
                  </a:cxn>
                  <a:cxn ang="0">
                    <a:pos x="0" y="290"/>
                  </a:cxn>
                  <a:cxn ang="0">
                    <a:pos x="7" y="363"/>
                  </a:cxn>
                  <a:cxn ang="0">
                    <a:pos x="23" y="440"/>
                  </a:cxn>
                  <a:cxn ang="0">
                    <a:pos x="23" y="437"/>
                  </a:cxn>
                  <a:cxn ang="0">
                    <a:pos x="23" y="427"/>
                  </a:cxn>
                  <a:cxn ang="0">
                    <a:pos x="23" y="411"/>
                  </a:cxn>
                  <a:cxn ang="0">
                    <a:pos x="23" y="391"/>
                  </a:cxn>
                  <a:cxn ang="0">
                    <a:pos x="25" y="367"/>
                  </a:cxn>
                  <a:cxn ang="0">
                    <a:pos x="28" y="341"/>
                  </a:cxn>
                  <a:cxn ang="0">
                    <a:pos x="33" y="312"/>
                  </a:cxn>
                  <a:cxn ang="0">
                    <a:pos x="39" y="281"/>
                  </a:cxn>
                  <a:cxn ang="0">
                    <a:pos x="49" y="251"/>
                  </a:cxn>
                  <a:cxn ang="0">
                    <a:pos x="61" y="222"/>
                  </a:cxn>
                  <a:cxn ang="0">
                    <a:pos x="75" y="194"/>
                  </a:cxn>
                  <a:cxn ang="0">
                    <a:pos x="93" y="168"/>
                  </a:cxn>
                  <a:cxn ang="0">
                    <a:pos x="116" y="145"/>
                  </a:cxn>
                  <a:cxn ang="0">
                    <a:pos x="141" y="127"/>
                  </a:cxn>
                  <a:cxn ang="0">
                    <a:pos x="173" y="114"/>
                  </a:cxn>
                  <a:cxn ang="0">
                    <a:pos x="208" y="106"/>
                  </a:cxn>
                  <a:cxn ang="0">
                    <a:pos x="210" y="104"/>
                  </a:cxn>
                  <a:cxn ang="0">
                    <a:pos x="217" y="100"/>
                  </a:cxn>
                  <a:cxn ang="0">
                    <a:pos x="227" y="92"/>
                  </a:cxn>
                  <a:cxn ang="0">
                    <a:pos x="245" y="82"/>
                  </a:cxn>
                  <a:cxn ang="0">
                    <a:pos x="267" y="69"/>
                  </a:cxn>
                  <a:cxn ang="0">
                    <a:pos x="296" y="54"/>
                  </a:cxn>
                  <a:cxn ang="0">
                    <a:pos x="332" y="36"/>
                  </a:cxn>
                  <a:cxn ang="0">
                    <a:pos x="375" y="17"/>
                  </a:cxn>
                  <a:cxn ang="0">
                    <a:pos x="373" y="16"/>
                  </a:cxn>
                  <a:cxn ang="0">
                    <a:pos x="366" y="15"/>
                  </a:cxn>
                  <a:cxn ang="0">
                    <a:pos x="357" y="13"/>
                  </a:cxn>
                  <a:cxn ang="0">
                    <a:pos x="343" y="10"/>
                  </a:cxn>
                  <a:cxn ang="0">
                    <a:pos x="326" y="7"/>
                  </a:cxn>
                  <a:cxn ang="0">
                    <a:pos x="307" y="5"/>
                  </a:cxn>
                  <a:cxn ang="0">
                    <a:pos x="285" y="3"/>
                  </a:cxn>
                  <a:cxn ang="0">
                    <a:pos x="261" y="1"/>
                  </a:cxn>
                  <a:cxn ang="0">
                    <a:pos x="235" y="0"/>
                  </a:cxn>
                  <a:cxn ang="0">
                    <a:pos x="208" y="1"/>
                  </a:cxn>
                  <a:cxn ang="0">
                    <a:pos x="180" y="2"/>
                  </a:cxn>
                  <a:cxn ang="0">
                    <a:pos x="151" y="5"/>
                  </a:cxn>
                  <a:cxn ang="0">
                    <a:pos x="122" y="10"/>
                  </a:cxn>
                  <a:cxn ang="0">
                    <a:pos x="92" y="18"/>
                  </a:cxn>
                  <a:cxn ang="0">
                    <a:pos x="63" y="28"/>
                  </a:cxn>
                  <a:cxn ang="0">
                    <a:pos x="35" y="41"/>
                  </a:cxn>
                </a:cxnLst>
                <a:rect l="0" t="0" r="r" b="b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36" name="Freeform 208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8"/>
                  </a:cxn>
                  <a:cxn ang="0">
                    <a:pos x="5" y="44"/>
                  </a:cxn>
                  <a:cxn ang="0">
                    <a:pos x="11" y="37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8"/>
                  </a:cxn>
                  <a:cxn ang="0">
                    <a:pos x="54" y="12"/>
                  </a:cxn>
                  <a:cxn ang="0">
                    <a:pos x="72" y="6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7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6"/>
                  </a:cxn>
                  <a:cxn ang="0">
                    <a:pos x="289" y="44"/>
                  </a:cxn>
                  <a:cxn ang="0">
                    <a:pos x="277" y="41"/>
                  </a:cxn>
                  <a:cxn ang="0">
                    <a:pos x="262" y="36"/>
                  </a:cxn>
                  <a:cxn ang="0">
                    <a:pos x="244" y="32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1"/>
                  </a:cxn>
                  <a:cxn ang="0">
                    <a:pos x="101" y="23"/>
                  </a:cxn>
                  <a:cxn ang="0">
                    <a:pos x="77" y="29"/>
                  </a:cxn>
                  <a:cxn ang="0">
                    <a:pos x="55" y="37"/>
                  </a:cxn>
                  <a:cxn ang="0">
                    <a:pos x="33" y="48"/>
                  </a:cxn>
                  <a:cxn ang="0">
                    <a:pos x="15" y="63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37" name="Freeform 209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9"/>
                  </a:cxn>
                  <a:cxn ang="0">
                    <a:pos x="5" y="44"/>
                  </a:cxn>
                  <a:cxn ang="0">
                    <a:pos x="11" y="38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7"/>
                  </a:cxn>
                  <a:cxn ang="0">
                    <a:pos x="54" y="12"/>
                  </a:cxn>
                  <a:cxn ang="0">
                    <a:pos x="72" y="7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8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5"/>
                  </a:cxn>
                  <a:cxn ang="0">
                    <a:pos x="289" y="43"/>
                  </a:cxn>
                  <a:cxn ang="0">
                    <a:pos x="277" y="40"/>
                  </a:cxn>
                  <a:cxn ang="0">
                    <a:pos x="262" y="36"/>
                  </a:cxn>
                  <a:cxn ang="0">
                    <a:pos x="244" y="33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2"/>
                  </a:cxn>
                  <a:cxn ang="0">
                    <a:pos x="101" y="24"/>
                  </a:cxn>
                  <a:cxn ang="0">
                    <a:pos x="77" y="29"/>
                  </a:cxn>
                  <a:cxn ang="0">
                    <a:pos x="55" y="38"/>
                  </a:cxn>
                  <a:cxn ang="0">
                    <a:pos x="33" y="49"/>
                  </a:cxn>
                  <a:cxn ang="0">
                    <a:pos x="15" y="64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38" name="Freeform 210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6"/>
                  </a:cxn>
                  <a:cxn ang="0">
                    <a:pos x="150" y="917"/>
                  </a:cxn>
                  <a:cxn ang="0">
                    <a:pos x="143" y="797"/>
                  </a:cxn>
                  <a:cxn ang="0">
                    <a:pos x="496" y="851"/>
                  </a:cxn>
                  <a:cxn ang="0">
                    <a:pos x="490" y="803"/>
                  </a:cxn>
                  <a:cxn ang="0">
                    <a:pos x="245" y="773"/>
                  </a:cxn>
                  <a:cxn ang="0">
                    <a:pos x="239" y="670"/>
                  </a:cxn>
                  <a:cxn ang="0">
                    <a:pos x="72" y="670"/>
                  </a:cxn>
                  <a:cxn ang="0">
                    <a:pos x="68" y="657"/>
                  </a:cxn>
                  <a:cxn ang="0">
                    <a:pos x="56" y="620"/>
                  </a:cxn>
                  <a:cxn ang="0">
                    <a:pos x="41" y="559"/>
                  </a:cxn>
                  <a:cxn ang="0">
                    <a:pos x="26" y="480"/>
                  </a:cxn>
                  <a:cxn ang="0">
                    <a:pos x="15" y="385"/>
                  </a:cxn>
                  <a:cxn ang="0">
                    <a:pos x="11" y="276"/>
                  </a:cxn>
                  <a:cxn ang="0">
                    <a:pos x="20" y="158"/>
                  </a:cxn>
                  <a:cxn ang="0">
                    <a:pos x="42" y="30"/>
                  </a:cxn>
                  <a:cxn ang="0">
                    <a:pos x="0" y="0"/>
                  </a:cxn>
                </a:cxnLst>
                <a:rect l="0" t="0" r="r" b="b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39" name="Freeform 211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4" y="124"/>
                  </a:cxn>
                  <a:cxn ang="0">
                    <a:pos x="14" y="119"/>
                  </a:cxn>
                  <a:cxn ang="0">
                    <a:pos x="31" y="114"/>
                  </a:cxn>
                  <a:cxn ang="0">
                    <a:pos x="53" y="106"/>
                  </a:cxn>
                  <a:cxn ang="0">
                    <a:pos x="81" y="98"/>
                  </a:cxn>
                  <a:cxn ang="0">
                    <a:pos x="113" y="89"/>
                  </a:cxn>
                  <a:cxn ang="0">
                    <a:pos x="151" y="81"/>
                  </a:cxn>
                  <a:cxn ang="0">
                    <a:pos x="192" y="73"/>
                  </a:cxn>
                  <a:cxn ang="0">
                    <a:pos x="237" y="65"/>
                  </a:cxn>
                  <a:cxn ang="0">
                    <a:pos x="286" y="60"/>
                  </a:cxn>
                  <a:cxn ang="0">
                    <a:pos x="337" y="56"/>
                  </a:cxn>
                  <a:cxn ang="0">
                    <a:pos x="390" y="55"/>
                  </a:cxn>
                  <a:cxn ang="0">
                    <a:pos x="446" y="56"/>
                  </a:cxn>
                  <a:cxn ang="0">
                    <a:pos x="503" y="61"/>
                  </a:cxn>
                  <a:cxn ang="0">
                    <a:pos x="561" y="70"/>
                  </a:cxn>
                  <a:cxn ang="0">
                    <a:pos x="620" y="83"/>
                  </a:cxn>
                  <a:cxn ang="0">
                    <a:pos x="638" y="0"/>
                  </a:cxn>
                  <a:cxn ang="0">
                    <a:pos x="634" y="0"/>
                  </a:cxn>
                  <a:cxn ang="0">
                    <a:pos x="620" y="0"/>
                  </a:cxn>
                  <a:cxn ang="0">
                    <a:pos x="599" y="0"/>
                  </a:cxn>
                  <a:cxn ang="0">
                    <a:pos x="571" y="1"/>
                  </a:cxn>
                  <a:cxn ang="0">
                    <a:pos x="536" y="2"/>
                  </a:cxn>
                  <a:cxn ang="0">
                    <a:pos x="496" y="3"/>
                  </a:cxn>
                  <a:cxn ang="0">
                    <a:pos x="452" y="6"/>
                  </a:cxn>
                  <a:cxn ang="0">
                    <a:pos x="405" y="8"/>
                  </a:cxn>
                  <a:cxn ang="0">
                    <a:pos x="354" y="13"/>
                  </a:cxn>
                  <a:cxn ang="0">
                    <a:pos x="302" y="17"/>
                  </a:cxn>
                  <a:cxn ang="0">
                    <a:pos x="249" y="22"/>
                  </a:cxn>
                  <a:cxn ang="0">
                    <a:pos x="196" y="30"/>
                  </a:cxn>
                  <a:cxn ang="0">
                    <a:pos x="144" y="37"/>
                  </a:cxn>
                  <a:cxn ang="0">
                    <a:pos x="93" y="47"/>
                  </a:cxn>
                  <a:cxn ang="0">
                    <a:pos x="45" y="58"/>
                  </a:cxn>
                  <a:cxn ang="0">
                    <a:pos x="0" y="71"/>
                  </a:cxn>
                  <a:cxn ang="0">
                    <a:pos x="0" y="125"/>
                  </a:cxn>
                </a:cxnLst>
                <a:rect l="0" t="0" r="r" b="b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40" name="Freeform 212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/>
                <a:ahLst/>
                <a:cxnLst>
                  <a:cxn ang="0">
                    <a:pos x="454" y="344"/>
                  </a:cxn>
                  <a:cxn ang="0">
                    <a:pos x="456" y="343"/>
                  </a:cxn>
                  <a:cxn ang="0">
                    <a:pos x="463" y="341"/>
                  </a:cxn>
                  <a:cxn ang="0">
                    <a:pos x="472" y="337"/>
                  </a:cxn>
                  <a:cxn ang="0">
                    <a:pos x="485" y="332"/>
                  </a:cxn>
                  <a:cxn ang="0">
                    <a:pos x="501" y="325"/>
                  </a:cxn>
                  <a:cxn ang="0">
                    <a:pos x="518" y="317"/>
                  </a:cxn>
                  <a:cxn ang="0">
                    <a:pos x="538" y="308"/>
                  </a:cxn>
                  <a:cxn ang="0">
                    <a:pos x="558" y="298"/>
                  </a:cxn>
                  <a:cxn ang="0">
                    <a:pos x="580" y="287"/>
                  </a:cxn>
                  <a:cxn ang="0">
                    <a:pos x="600" y="274"/>
                  </a:cxn>
                  <a:cxn ang="0">
                    <a:pos x="621" y="262"/>
                  </a:cxn>
                  <a:cxn ang="0">
                    <a:pos x="640" y="248"/>
                  </a:cxn>
                  <a:cxn ang="0">
                    <a:pos x="658" y="234"/>
                  </a:cxn>
                  <a:cxn ang="0">
                    <a:pos x="674" y="219"/>
                  </a:cxn>
                  <a:cxn ang="0">
                    <a:pos x="688" y="204"/>
                  </a:cxn>
                  <a:cxn ang="0">
                    <a:pos x="699" y="189"/>
                  </a:cxn>
                  <a:cxn ang="0">
                    <a:pos x="0" y="18"/>
                  </a:cxn>
                  <a:cxn ang="0">
                    <a:pos x="54" y="0"/>
                  </a:cxn>
                  <a:cxn ang="0">
                    <a:pos x="1075" y="251"/>
                  </a:cxn>
                  <a:cxn ang="0">
                    <a:pos x="1033" y="274"/>
                  </a:cxn>
                  <a:cxn ang="0">
                    <a:pos x="738" y="199"/>
                  </a:cxn>
                  <a:cxn ang="0">
                    <a:pos x="737" y="200"/>
                  </a:cxn>
                  <a:cxn ang="0">
                    <a:pos x="735" y="203"/>
                  </a:cxn>
                  <a:cxn ang="0">
                    <a:pos x="730" y="207"/>
                  </a:cxn>
                  <a:cxn ang="0">
                    <a:pos x="724" y="214"/>
                  </a:cxn>
                  <a:cxn ang="0">
                    <a:pos x="716" y="222"/>
                  </a:cxn>
                  <a:cxn ang="0">
                    <a:pos x="706" y="231"/>
                  </a:cxn>
                  <a:cxn ang="0">
                    <a:pos x="694" y="242"/>
                  </a:cxn>
                  <a:cxn ang="0">
                    <a:pos x="679" y="253"/>
                  </a:cxn>
                  <a:cxn ang="0">
                    <a:pos x="662" y="265"/>
                  </a:cxn>
                  <a:cxn ang="0">
                    <a:pos x="643" y="278"/>
                  </a:cxn>
                  <a:cxn ang="0">
                    <a:pos x="621" y="291"/>
                  </a:cxn>
                  <a:cxn ang="0">
                    <a:pos x="597" y="303"/>
                  </a:cxn>
                  <a:cxn ang="0">
                    <a:pos x="570" y="317"/>
                  </a:cxn>
                  <a:cxn ang="0">
                    <a:pos x="540" y="330"/>
                  </a:cxn>
                  <a:cxn ang="0">
                    <a:pos x="508" y="343"/>
                  </a:cxn>
                  <a:cxn ang="0">
                    <a:pos x="472" y="356"/>
                  </a:cxn>
                  <a:cxn ang="0">
                    <a:pos x="454" y="344"/>
                  </a:cxn>
                </a:cxnLst>
                <a:rect l="0" t="0" r="r" b="b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41" name="Freeform 213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71" y="319"/>
                  </a:cxn>
                  <a:cxn ang="0">
                    <a:pos x="1095" y="319"/>
                  </a:cxn>
                  <a:cxn ang="0">
                    <a:pos x="33" y="0"/>
                  </a:cxn>
                  <a:cxn ang="0">
                    <a:pos x="0" y="0"/>
                  </a:cxn>
                </a:cxnLst>
                <a:rect l="0" t="0" r="r" b="b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42" name="Freeform 214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058" y="285"/>
                  </a:cxn>
                  <a:cxn ang="0">
                    <a:pos x="1082" y="284"/>
                  </a:cxn>
                  <a:cxn ang="0">
                    <a:pos x="33" y="0"/>
                  </a:cxn>
                  <a:cxn ang="0">
                    <a:pos x="0" y="1"/>
                  </a:cxn>
                </a:cxnLst>
                <a:rect l="0" t="0" r="r" b="b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43" name="Freeform 215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6" y="315"/>
                  </a:cxn>
                  <a:cxn ang="0">
                    <a:pos x="1087" y="308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0" t="0" r="r" b="b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216"/>
            <p:cNvGrpSpPr>
              <a:grpSpLocks/>
            </p:cNvGrpSpPr>
            <p:nvPr/>
          </p:nvGrpSpPr>
          <p:grpSpPr bwMode="auto">
            <a:xfrm>
              <a:off x="4092" y="3609"/>
              <a:ext cx="410" cy="571"/>
              <a:chOff x="12762" y="10336"/>
              <a:chExt cx="1027" cy="1700"/>
            </a:xfrm>
          </p:grpSpPr>
          <p:sp>
            <p:nvSpPr>
              <p:cNvPr id="201945" name="Rectangle 217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46" name="Rectangle 218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47" name="Line 219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48" name="Line 220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49" name="Line 221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50" name="Line 222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951" name="Oval 223"/>
            <p:cNvSpPr>
              <a:spLocks noChangeArrowheads="1"/>
            </p:cNvSpPr>
            <p:nvPr/>
          </p:nvSpPr>
          <p:spPr bwMode="auto">
            <a:xfrm>
              <a:off x="2342" y="2938"/>
              <a:ext cx="58" cy="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952" name="Oval 224"/>
            <p:cNvSpPr>
              <a:spLocks noChangeArrowheads="1"/>
            </p:cNvSpPr>
            <p:nvPr/>
          </p:nvSpPr>
          <p:spPr bwMode="auto">
            <a:xfrm>
              <a:off x="1748" y="3490"/>
              <a:ext cx="58" cy="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953" name="Line 225"/>
            <p:cNvSpPr>
              <a:spLocks noChangeShapeType="1"/>
            </p:cNvSpPr>
            <p:nvPr/>
          </p:nvSpPr>
          <p:spPr bwMode="auto">
            <a:xfrm flipH="1">
              <a:off x="2414" y="2878"/>
              <a:ext cx="186" cy="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954" name="Text Box 226"/>
            <p:cNvSpPr txBox="1">
              <a:spLocks noChangeArrowheads="1"/>
            </p:cNvSpPr>
            <p:nvPr/>
          </p:nvSpPr>
          <p:spPr bwMode="auto">
            <a:xfrm>
              <a:off x="4220" y="2710"/>
              <a:ext cx="3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r>
                <a:rPr lang="en-US" sz="1400">
                  <a:solidFill>
                    <a:srgbClr val="FF0000"/>
                  </a:solidFill>
                  <a:latin typeface="Symbol" pitchFamily="18" charset="2"/>
                </a:rPr>
                <a:t>l</a:t>
              </a:r>
              <a:r>
                <a:rPr lang="en-US" sz="1200" baseline="-25000">
                  <a:solidFill>
                    <a:srgbClr val="FF0000"/>
                  </a:solidFill>
                  <a:latin typeface="Arial" charset="0"/>
                </a:rPr>
                <a:t>out</a:t>
              </a:r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201955" name="Line 227"/>
            <p:cNvSpPr>
              <a:spLocks noChangeShapeType="1"/>
            </p:cNvSpPr>
            <p:nvPr/>
          </p:nvSpPr>
          <p:spPr bwMode="auto">
            <a:xfrm>
              <a:off x="4340" y="2890"/>
              <a:ext cx="126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956" name="Line 228"/>
            <p:cNvSpPr>
              <a:spLocks noChangeShapeType="1"/>
            </p:cNvSpPr>
            <p:nvPr/>
          </p:nvSpPr>
          <p:spPr bwMode="auto">
            <a:xfrm flipH="1">
              <a:off x="3368" y="3466"/>
              <a:ext cx="21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229"/>
            <p:cNvGrpSpPr>
              <a:grpSpLocks/>
            </p:cNvGrpSpPr>
            <p:nvPr/>
          </p:nvGrpSpPr>
          <p:grpSpPr bwMode="auto">
            <a:xfrm>
              <a:off x="3098" y="3712"/>
              <a:ext cx="424" cy="168"/>
              <a:chOff x="10808" y="10250"/>
              <a:chExt cx="1018" cy="403"/>
            </a:xfrm>
          </p:grpSpPr>
          <p:sp>
            <p:nvSpPr>
              <p:cNvPr id="201958" name="Rectangle 230"/>
              <p:cNvSpPr>
                <a:spLocks noChangeArrowheads="1"/>
              </p:cNvSpPr>
              <p:nvPr/>
            </p:nvSpPr>
            <p:spPr bwMode="auto">
              <a:xfrm>
                <a:off x="10832" y="10250"/>
                <a:ext cx="994" cy="403"/>
              </a:xfrm>
              <a:prstGeom prst="rect">
                <a:avLst/>
              </a:pr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59" name="Freeform 231"/>
              <p:cNvSpPr>
                <a:spLocks/>
              </p:cNvSpPr>
              <p:nvPr/>
            </p:nvSpPr>
            <p:spPr bwMode="auto">
              <a:xfrm>
                <a:off x="11198" y="10272"/>
                <a:ext cx="610" cy="3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5" y="0"/>
                  </a:cxn>
                  <a:cxn ang="0">
                    <a:pos x="855" y="390"/>
                  </a:cxn>
                  <a:cxn ang="0">
                    <a:pos x="45" y="390"/>
                  </a:cxn>
                </a:cxnLst>
                <a:rect l="0" t="0" r="r" b="b"/>
                <a:pathLst>
                  <a:path w="855" h="390">
                    <a:moveTo>
                      <a:pt x="0" y="0"/>
                    </a:moveTo>
                    <a:lnTo>
                      <a:pt x="855" y="0"/>
                    </a:lnTo>
                    <a:lnTo>
                      <a:pt x="855" y="390"/>
                    </a:lnTo>
                    <a:lnTo>
                      <a:pt x="45" y="39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60" name="Line 232"/>
              <p:cNvSpPr>
                <a:spLocks noChangeShapeType="1"/>
              </p:cNvSpPr>
              <p:nvPr/>
            </p:nvSpPr>
            <p:spPr bwMode="auto">
              <a:xfrm>
                <a:off x="10808" y="10272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61" name="Line 233"/>
              <p:cNvSpPr>
                <a:spLocks noChangeShapeType="1"/>
              </p:cNvSpPr>
              <p:nvPr/>
            </p:nvSpPr>
            <p:spPr bwMode="auto">
              <a:xfrm>
                <a:off x="10830" y="10646"/>
                <a:ext cx="38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62" name="Line 234"/>
              <p:cNvSpPr>
                <a:spLocks noChangeShapeType="1"/>
              </p:cNvSpPr>
              <p:nvPr/>
            </p:nvSpPr>
            <p:spPr bwMode="auto">
              <a:xfrm>
                <a:off x="11744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63" name="Line 235"/>
              <p:cNvSpPr>
                <a:spLocks noChangeShapeType="1"/>
              </p:cNvSpPr>
              <p:nvPr/>
            </p:nvSpPr>
            <p:spPr bwMode="auto">
              <a:xfrm>
                <a:off x="11679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64" name="Line 236"/>
              <p:cNvSpPr>
                <a:spLocks noChangeShapeType="1"/>
              </p:cNvSpPr>
              <p:nvPr/>
            </p:nvSpPr>
            <p:spPr bwMode="auto">
              <a:xfrm>
                <a:off x="11614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65" name="Line 237"/>
              <p:cNvSpPr>
                <a:spLocks noChangeShapeType="1"/>
              </p:cNvSpPr>
              <p:nvPr/>
            </p:nvSpPr>
            <p:spPr bwMode="auto">
              <a:xfrm>
                <a:off x="11549" y="1032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66" name="Line 238"/>
              <p:cNvSpPr>
                <a:spLocks noChangeShapeType="1"/>
              </p:cNvSpPr>
              <p:nvPr/>
            </p:nvSpPr>
            <p:spPr bwMode="auto">
              <a:xfrm>
                <a:off x="11484" y="10322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67" name="Line 239"/>
              <p:cNvSpPr>
                <a:spLocks noChangeShapeType="1"/>
              </p:cNvSpPr>
              <p:nvPr/>
            </p:nvSpPr>
            <p:spPr bwMode="auto">
              <a:xfrm>
                <a:off x="11418" y="10322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68" name="Line 240"/>
              <p:cNvSpPr>
                <a:spLocks noChangeShapeType="1"/>
              </p:cNvSpPr>
              <p:nvPr/>
            </p:nvSpPr>
            <p:spPr bwMode="auto">
              <a:xfrm>
                <a:off x="10909" y="10452"/>
                <a:ext cx="417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969" name="Freeform 241"/>
            <p:cNvSpPr>
              <a:spLocks/>
            </p:cNvSpPr>
            <p:nvPr/>
          </p:nvSpPr>
          <p:spPr bwMode="auto">
            <a:xfrm>
              <a:off x="1778" y="3538"/>
              <a:ext cx="2490" cy="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86"/>
                </a:cxn>
                <a:cxn ang="0">
                  <a:pos x="1005" y="1501"/>
                </a:cxn>
                <a:cxn ang="0">
                  <a:pos x="1860" y="706"/>
                </a:cxn>
                <a:cxn ang="0">
                  <a:pos x="5085" y="721"/>
                </a:cxn>
                <a:cxn ang="0">
                  <a:pos x="4305" y="1456"/>
                </a:cxn>
                <a:cxn ang="0">
                  <a:pos x="6225" y="1456"/>
                </a:cxn>
                <a:cxn ang="0">
                  <a:pos x="6220" y="391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970" name="Freeform 242"/>
            <p:cNvSpPr>
              <a:spLocks/>
            </p:cNvSpPr>
            <p:nvPr/>
          </p:nvSpPr>
          <p:spPr bwMode="auto">
            <a:xfrm>
              <a:off x="2372" y="2968"/>
              <a:ext cx="2160" cy="8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85"/>
                </a:cxn>
                <a:cxn ang="0">
                  <a:pos x="1005" y="1500"/>
                </a:cxn>
                <a:cxn ang="0">
                  <a:pos x="540" y="2010"/>
                </a:cxn>
                <a:cxn ang="0">
                  <a:pos x="3615" y="2010"/>
                </a:cxn>
                <a:cxn ang="0">
                  <a:pos x="4350" y="1275"/>
                </a:cxn>
                <a:cxn ang="0">
                  <a:pos x="5400" y="1290"/>
                </a:cxn>
                <a:cxn ang="0">
                  <a:pos x="5400" y="120"/>
                </a:cxn>
              </a:cxnLst>
              <a:rect l="0" t="0" r="r" b="b"/>
              <a:pathLst>
                <a:path w="5400" h="2010">
                  <a:moveTo>
                    <a:pt x="0" y="0"/>
                  </a:moveTo>
                  <a:lnTo>
                    <a:pt x="0" y="1485"/>
                  </a:lnTo>
                  <a:lnTo>
                    <a:pt x="1005" y="1500"/>
                  </a:lnTo>
                  <a:lnTo>
                    <a:pt x="540" y="2010"/>
                  </a:lnTo>
                  <a:lnTo>
                    <a:pt x="3615" y="2010"/>
                  </a:lnTo>
                  <a:lnTo>
                    <a:pt x="4350" y="1275"/>
                  </a:lnTo>
                  <a:lnTo>
                    <a:pt x="5400" y="1290"/>
                  </a:lnTo>
                  <a:lnTo>
                    <a:pt x="5400" y="12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Causes/costs of Congestion: Scenario 2</a:t>
            </a:r>
            <a:r>
              <a:rPr lang="en-US" dirty="0"/>
              <a:t> 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95425"/>
            <a:ext cx="6162675" cy="4648200"/>
          </a:xfrm>
        </p:spPr>
        <p:txBody>
          <a:bodyPr/>
          <a:lstStyle/>
          <a:p>
            <a:r>
              <a:rPr lang="en-US" sz="2400" dirty="0"/>
              <a:t>One router, </a:t>
            </a:r>
            <a:r>
              <a:rPr lang="en-US" sz="2400" i="1" dirty="0">
                <a:solidFill>
                  <a:schemeClr val="accent2"/>
                </a:solidFill>
              </a:rPr>
              <a:t>finite</a:t>
            </a:r>
            <a:r>
              <a:rPr lang="en-US" sz="2400" dirty="0"/>
              <a:t> buffers </a:t>
            </a:r>
          </a:p>
          <a:p>
            <a:r>
              <a:rPr lang="en-US" sz="2400" dirty="0"/>
              <a:t>Sender retransmission of lost packet</a:t>
            </a:r>
          </a:p>
          <a:p>
            <a:endParaRPr lang="en-US" sz="2400" dirty="0"/>
          </a:p>
        </p:txBody>
      </p:sp>
      <p:sp>
        <p:nvSpPr>
          <p:cNvPr id="202757" name="Oval 5"/>
          <p:cNvSpPr>
            <a:spLocks noChangeArrowheads="1"/>
          </p:cNvSpPr>
          <p:nvPr/>
        </p:nvSpPr>
        <p:spPr bwMode="auto">
          <a:xfrm>
            <a:off x="3795713" y="5014913"/>
            <a:ext cx="1304925" cy="303212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58" name="Line 6"/>
          <p:cNvSpPr>
            <a:spLocks noChangeShapeType="1"/>
          </p:cNvSpPr>
          <p:nvPr/>
        </p:nvSpPr>
        <p:spPr bwMode="auto">
          <a:xfrm>
            <a:off x="3795713" y="4991100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59" name="Line 7"/>
          <p:cNvSpPr>
            <a:spLocks noChangeShapeType="1"/>
          </p:cNvSpPr>
          <p:nvPr/>
        </p:nvSpPr>
        <p:spPr bwMode="auto">
          <a:xfrm>
            <a:off x="5100638" y="4991100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3795713" y="4991100"/>
            <a:ext cx="309562" cy="184150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4705350" y="4978400"/>
            <a:ext cx="395288" cy="184150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02762" name="Oval 10"/>
          <p:cNvSpPr>
            <a:spLocks noChangeArrowheads="1"/>
          </p:cNvSpPr>
          <p:nvPr/>
        </p:nvSpPr>
        <p:spPr bwMode="auto">
          <a:xfrm>
            <a:off x="3781425" y="4773613"/>
            <a:ext cx="1306513" cy="35242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097338" y="4849813"/>
            <a:ext cx="647700" cy="206375"/>
            <a:chOff x="2848" y="848"/>
            <a:chExt cx="140" cy="98"/>
          </a:xfrm>
        </p:grpSpPr>
        <p:sp>
          <p:nvSpPr>
            <p:cNvPr id="202764" name="Line 1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5" name="Line 1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6" name="Line 1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 flipV="1">
            <a:off x="4097338" y="4848225"/>
            <a:ext cx="647700" cy="204788"/>
            <a:chOff x="2848" y="848"/>
            <a:chExt cx="140" cy="98"/>
          </a:xfrm>
        </p:grpSpPr>
        <p:sp>
          <p:nvSpPr>
            <p:cNvPr id="202768" name="Line 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9" name="Line 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0" name="Line 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3746500" y="3989388"/>
            <a:ext cx="213677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finite shared output link buffers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02772" name="Line 20"/>
          <p:cNvSpPr>
            <a:spLocks noChangeShapeType="1"/>
          </p:cNvSpPr>
          <p:nvPr/>
        </p:nvSpPr>
        <p:spPr bwMode="auto">
          <a:xfrm flipH="1">
            <a:off x="2424113" y="454501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2773" name="Line 21"/>
          <p:cNvSpPr>
            <a:spLocks noChangeShapeType="1"/>
          </p:cNvSpPr>
          <p:nvPr/>
        </p:nvSpPr>
        <p:spPr bwMode="auto">
          <a:xfrm flipH="1">
            <a:off x="3021013" y="4545013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073275" y="3602038"/>
            <a:ext cx="1203325" cy="1162050"/>
            <a:chOff x="5850" y="13487"/>
            <a:chExt cx="2023" cy="1840"/>
          </a:xfrm>
        </p:grpSpPr>
        <p:sp>
          <p:nvSpPr>
            <p:cNvPr id="202776" name="Freeform 24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/>
              <a:ahLst/>
              <a:cxnLst>
                <a:cxn ang="0">
                  <a:pos x="570" y="121"/>
                </a:cxn>
                <a:cxn ang="0">
                  <a:pos x="575" y="120"/>
                </a:cxn>
                <a:cxn ang="0">
                  <a:pos x="586" y="116"/>
                </a:cxn>
                <a:cxn ang="0">
                  <a:pos x="607" y="108"/>
                </a:cxn>
                <a:cxn ang="0">
                  <a:pos x="636" y="101"/>
                </a:cxn>
                <a:cxn ang="0">
                  <a:pos x="672" y="90"/>
                </a:cxn>
                <a:cxn ang="0">
                  <a:pos x="718" y="79"/>
                </a:cxn>
                <a:cxn ang="0">
                  <a:pos x="771" y="67"/>
                </a:cxn>
                <a:cxn ang="0">
                  <a:pos x="834" y="55"/>
                </a:cxn>
                <a:cxn ang="0">
                  <a:pos x="904" y="43"/>
                </a:cxn>
                <a:cxn ang="0">
                  <a:pos x="982" y="33"/>
                </a:cxn>
                <a:cxn ang="0">
                  <a:pos x="1071" y="22"/>
                </a:cxn>
                <a:cxn ang="0">
                  <a:pos x="1166" y="13"/>
                </a:cxn>
                <a:cxn ang="0">
                  <a:pos x="1271" y="7"/>
                </a:cxn>
                <a:cxn ang="0">
                  <a:pos x="1384" y="1"/>
                </a:cxn>
                <a:cxn ang="0">
                  <a:pos x="1506" y="0"/>
                </a:cxn>
                <a:cxn ang="0">
                  <a:pos x="1636" y="1"/>
                </a:cxn>
                <a:cxn ang="0">
                  <a:pos x="1692" y="233"/>
                </a:cxn>
                <a:cxn ang="0">
                  <a:pos x="1713" y="243"/>
                </a:cxn>
                <a:cxn ang="0">
                  <a:pos x="1758" y="274"/>
                </a:cxn>
                <a:cxn ang="0">
                  <a:pos x="1806" y="329"/>
                </a:cxn>
                <a:cxn ang="0">
                  <a:pos x="1836" y="409"/>
                </a:cxn>
                <a:cxn ang="0">
                  <a:pos x="1955" y="948"/>
                </a:cxn>
                <a:cxn ang="0">
                  <a:pos x="2003" y="1171"/>
                </a:cxn>
                <a:cxn ang="0">
                  <a:pos x="2011" y="1188"/>
                </a:cxn>
                <a:cxn ang="0">
                  <a:pos x="2022" y="1231"/>
                </a:cxn>
                <a:cxn ang="0">
                  <a:pos x="2021" y="1297"/>
                </a:cxn>
                <a:cxn ang="0">
                  <a:pos x="1992" y="1380"/>
                </a:cxn>
                <a:cxn ang="0">
                  <a:pos x="0" y="1328"/>
                </a:cxn>
                <a:cxn ang="0">
                  <a:pos x="199" y="1223"/>
                </a:cxn>
                <a:cxn ang="0">
                  <a:pos x="200" y="232"/>
                </a:cxn>
                <a:cxn ang="0">
                  <a:pos x="210" y="226"/>
                </a:cxn>
                <a:cxn ang="0">
                  <a:pos x="230" y="214"/>
                </a:cxn>
                <a:cxn ang="0">
                  <a:pos x="259" y="201"/>
                </a:cxn>
                <a:cxn ang="0">
                  <a:pos x="297" y="189"/>
                </a:cxn>
                <a:cxn ang="0">
                  <a:pos x="344" y="183"/>
                </a:cxn>
                <a:cxn ang="0">
                  <a:pos x="399" y="181"/>
                </a:cxn>
                <a:cxn ang="0">
                  <a:pos x="464" y="191"/>
                </a:cxn>
                <a:cxn ang="0">
                  <a:pos x="548" y="225"/>
                </a:cxn>
              </a:cxnLst>
              <a:rect l="0" t="0" r="r" b="b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77" name="Freeform 25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/>
              <a:ahLst/>
              <a:cxnLst>
                <a:cxn ang="0">
                  <a:pos x="645" y="27"/>
                </a:cxn>
                <a:cxn ang="0">
                  <a:pos x="642" y="26"/>
                </a:cxn>
                <a:cxn ang="0">
                  <a:pos x="631" y="23"/>
                </a:cxn>
                <a:cxn ang="0">
                  <a:pos x="615" y="19"/>
                </a:cxn>
                <a:cxn ang="0">
                  <a:pos x="592" y="15"/>
                </a:cxn>
                <a:cxn ang="0">
                  <a:pos x="565" y="10"/>
                </a:cxn>
                <a:cxn ang="0">
                  <a:pos x="533" y="6"/>
                </a:cxn>
                <a:cxn ang="0">
                  <a:pos x="496" y="3"/>
                </a:cxn>
                <a:cxn ang="0">
                  <a:pos x="456" y="1"/>
                </a:cxn>
                <a:cxn ang="0">
                  <a:pos x="411" y="0"/>
                </a:cxn>
                <a:cxn ang="0">
                  <a:pos x="364" y="2"/>
                </a:cxn>
                <a:cxn ang="0">
                  <a:pos x="315" y="6"/>
                </a:cxn>
                <a:cxn ang="0">
                  <a:pos x="262" y="15"/>
                </a:cxn>
                <a:cxn ang="0">
                  <a:pos x="209" y="26"/>
                </a:cxn>
                <a:cxn ang="0">
                  <a:pos x="154" y="42"/>
                </a:cxn>
                <a:cxn ang="0">
                  <a:pos x="98" y="61"/>
                </a:cxn>
                <a:cxn ang="0">
                  <a:pos x="42" y="87"/>
                </a:cxn>
                <a:cxn ang="0">
                  <a:pos x="38" y="101"/>
                </a:cxn>
                <a:cxn ang="0">
                  <a:pos x="28" y="141"/>
                </a:cxn>
                <a:cxn ang="0">
                  <a:pos x="17" y="203"/>
                </a:cxn>
                <a:cxn ang="0">
                  <a:pos x="6" y="283"/>
                </a:cxn>
                <a:cxn ang="0">
                  <a:pos x="0" y="378"/>
                </a:cxn>
                <a:cxn ang="0">
                  <a:pos x="5" y="484"/>
                </a:cxn>
                <a:cxn ang="0">
                  <a:pos x="21" y="599"/>
                </a:cxn>
                <a:cxn ang="0">
                  <a:pos x="54" y="716"/>
                </a:cxn>
                <a:cxn ang="0">
                  <a:pos x="58" y="716"/>
                </a:cxn>
                <a:cxn ang="0">
                  <a:pos x="66" y="715"/>
                </a:cxn>
                <a:cxn ang="0">
                  <a:pos x="80" y="713"/>
                </a:cxn>
                <a:cxn ang="0">
                  <a:pos x="99" y="712"/>
                </a:cxn>
                <a:cxn ang="0">
                  <a:pos x="124" y="710"/>
                </a:cxn>
                <a:cxn ang="0">
                  <a:pos x="153" y="708"/>
                </a:cxn>
                <a:cxn ang="0">
                  <a:pos x="188" y="707"/>
                </a:cxn>
                <a:cxn ang="0">
                  <a:pos x="225" y="706"/>
                </a:cxn>
                <a:cxn ang="0">
                  <a:pos x="267" y="705"/>
                </a:cxn>
                <a:cxn ang="0">
                  <a:pos x="313" y="706"/>
                </a:cxn>
                <a:cxn ang="0">
                  <a:pos x="362" y="707"/>
                </a:cxn>
                <a:cxn ang="0">
                  <a:pos x="415" y="709"/>
                </a:cxn>
                <a:cxn ang="0">
                  <a:pos x="470" y="713"/>
                </a:cxn>
                <a:cxn ang="0">
                  <a:pos x="528" y="719"/>
                </a:cxn>
                <a:cxn ang="0">
                  <a:pos x="588" y="726"/>
                </a:cxn>
                <a:cxn ang="0">
                  <a:pos x="650" y="735"/>
                </a:cxn>
                <a:cxn ang="0">
                  <a:pos x="647" y="713"/>
                </a:cxn>
                <a:cxn ang="0">
                  <a:pos x="641" y="655"/>
                </a:cxn>
                <a:cxn ang="0">
                  <a:pos x="631" y="568"/>
                </a:cxn>
                <a:cxn ang="0">
                  <a:pos x="623" y="462"/>
                </a:cxn>
                <a:cxn ang="0">
                  <a:pos x="618" y="345"/>
                </a:cxn>
                <a:cxn ang="0">
                  <a:pos x="618" y="229"/>
                </a:cxn>
                <a:cxn ang="0">
                  <a:pos x="627" y="119"/>
                </a:cxn>
                <a:cxn ang="0">
                  <a:pos x="645" y="27"/>
                </a:cxn>
              </a:cxnLst>
              <a:rect l="0" t="0" r="r" b="b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78" name="Freeform 26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/>
              <a:ahLst/>
              <a:cxnLst>
                <a:cxn ang="0">
                  <a:pos x="6" y="552"/>
                </a:cxn>
                <a:cxn ang="0">
                  <a:pos x="0" y="642"/>
                </a:cxn>
                <a:cxn ang="0">
                  <a:pos x="698" y="731"/>
                </a:cxn>
                <a:cxn ang="0">
                  <a:pos x="703" y="729"/>
                </a:cxn>
                <a:cxn ang="0">
                  <a:pos x="717" y="722"/>
                </a:cxn>
                <a:cxn ang="0">
                  <a:pos x="740" y="710"/>
                </a:cxn>
                <a:cxn ang="0">
                  <a:pos x="768" y="694"/>
                </a:cxn>
                <a:cxn ang="0">
                  <a:pos x="801" y="672"/>
                </a:cxn>
                <a:cxn ang="0">
                  <a:pos x="838" y="645"/>
                </a:cxn>
                <a:cxn ang="0">
                  <a:pos x="876" y="614"/>
                </a:cxn>
                <a:cxn ang="0">
                  <a:pos x="915" y="577"/>
                </a:cxn>
                <a:cxn ang="0">
                  <a:pos x="953" y="536"/>
                </a:cxn>
                <a:cxn ang="0">
                  <a:pos x="988" y="491"/>
                </a:cxn>
                <a:cxn ang="0">
                  <a:pos x="1018" y="439"/>
                </a:cxn>
                <a:cxn ang="0">
                  <a:pos x="1043" y="383"/>
                </a:cxn>
                <a:cxn ang="0">
                  <a:pos x="1061" y="322"/>
                </a:cxn>
                <a:cxn ang="0">
                  <a:pos x="1071" y="255"/>
                </a:cxn>
                <a:cxn ang="0">
                  <a:pos x="1070" y="185"/>
                </a:cxn>
                <a:cxn ang="0">
                  <a:pos x="1057" y="108"/>
                </a:cxn>
                <a:cxn ang="0">
                  <a:pos x="1055" y="104"/>
                </a:cxn>
                <a:cxn ang="0">
                  <a:pos x="1049" y="92"/>
                </a:cxn>
                <a:cxn ang="0">
                  <a:pos x="1037" y="76"/>
                </a:cxn>
                <a:cxn ang="0">
                  <a:pos x="1022" y="57"/>
                </a:cxn>
                <a:cxn ang="0">
                  <a:pos x="1002" y="37"/>
                </a:cxn>
                <a:cxn ang="0">
                  <a:pos x="979" y="20"/>
                </a:cxn>
                <a:cxn ang="0">
                  <a:pos x="951" y="7"/>
                </a:cxn>
                <a:cxn ang="0">
                  <a:pos x="919" y="0"/>
                </a:cxn>
                <a:cxn ang="0">
                  <a:pos x="924" y="12"/>
                </a:cxn>
                <a:cxn ang="0">
                  <a:pos x="934" y="44"/>
                </a:cxn>
                <a:cxn ang="0">
                  <a:pos x="947" y="94"/>
                </a:cxn>
                <a:cxn ang="0">
                  <a:pos x="958" y="159"/>
                </a:cxn>
                <a:cxn ang="0">
                  <a:pos x="961" y="238"/>
                </a:cxn>
                <a:cxn ang="0">
                  <a:pos x="953" y="324"/>
                </a:cxn>
                <a:cxn ang="0">
                  <a:pos x="928" y="418"/>
                </a:cxn>
                <a:cxn ang="0">
                  <a:pos x="884" y="516"/>
                </a:cxn>
                <a:cxn ang="0">
                  <a:pos x="883" y="518"/>
                </a:cxn>
                <a:cxn ang="0">
                  <a:pos x="879" y="521"/>
                </a:cxn>
                <a:cxn ang="0">
                  <a:pos x="872" y="526"/>
                </a:cxn>
                <a:cxn ang="0">
                  <a:pos x="862" y="534"/>
                </a:cxn>
                <a:cxn ang="0">
                  <a:pos x="851" y="541"/>
                </a:cxn>
                <a:cxn ang="0">
                  <a:pos x="837" y="550"/>
                </a:cxn>
                <a:cxn ang="0">
                  <a:pos x="819" y="559"/>
                </a:cxn>
                <a:cxn ang="0">
                  <a:pos x="800" y="567"/>
                </a:cxn>
                <a:cxn ang="0">
                  <a:pos x="778" y="575"/>
                </a:cxn>
                <a:cxn ang="0">
                  <a:pos x="754" y="582"/>
                </a:cxn>
                <a:cxn ang="0">
                  <a:pos x="727" y="588"/>
                </a:cxn>
                <a:cxn ang="0">
                  <a:pos x="697" y="592"/>
                </a:cxn>
                <a:cxn ang="0">
                  <a:pos x="666" y="593"/>
                </a:cxn>
                <a:cxn ang="0">
                  <a:pos x="631" y="592"/>
                </a:cxn>
                <a:cxn ang="0">
                  <a:pos x="593" y="589"/>
                </a:cxn>
                <a:cxn ang="0">
                  <a:pos x="555" y="581"/>
                </a:cxn>
                <a:cxn ang="0">
                  <a:pos x="555" y="677"/>
                </a:cxn>
                <a:cxn ang="0">
                  <a:pos x="24" y="623"/>
                </a:cxn>
                <a:cxn ang="0">
                  <a:pos x="6" y="552"/>
                </a:cxn>
              </a:cxnLst>
              <a:rect l="0" t="0" r="r" b="b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79" name="Freeform 27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/>
              <a:ahLst/>
              <a:cxnLst>
                <a:cxn ang="0">
                  <a:pos x="787" y="91"/>
                </a:cxn>
                <a:cxn ang="0">
                  <a:pos x="12" y="0"/>
                </a:cxn>
                <a:cxn ang="0">
                  <a:pos x="0" y="91"/>
                </a:cxn>
                <a:cxn ang="0">
                  <a:pos x="764" y="253"/>
                </a:cxn>
                <a:cxn ang="0">
                  <a:pos x="787" y="91"/>
                </a:cxn>
              </a:cxnLst>
              <a:rect l="0" t="0" r="r" b="b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80" name="Freeform 28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/>
              <a:ahLst/>
              <a:cxnLst>
                <a:cxn ang="0">
                  <a:pos x="336" y="50"/>
                </a:cxn>
                <a:cxn ang="0">
                  <a:pos x="4" y="0"/>
                </a:cxn>
                <a:cxn ang="0">
                  <a:pos x="0" y="48"/>
                </a:cxn>
                <a:cxn ang="0">
                  <a:pos x="327" y="115"/>
                </a:cxn>
                <a:cxn ang="0">
                  <a:pos x="336" y="50"/>
                </a:cxn>
              </a:cxnLst>
              <a:rect l="0" t="0" r="r" b="b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81" name="Freeform 29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/>
              <a:ahLst/>
              <a:cxnLst>
                <a:cxn ang="0">
                  <a:pos x="225" y="39"/>
                </a:cxn>
                <a:cxn ang="0">
                  <a:pos x="0" y="0"/>
                </a:cxn>
                <a:cxn ang="0">
                  <a:pos x="3" y="41"/>
                </a:cxn>
                <a:cxn ang="0">
                  <a:pos x="218" y="85"/>
                </a:cxn>
                <a:cxn ang="0">
                  <a:pos x="225" y="39"/>
                </a:cxn>
              </a:cxnLst>
              <a:rect l="0" t="0" r="r" b="b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82" name="Freeform 30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32"/>
                </a:cxn>
                <a:cxn ang="0">
                  <a:pos x="10" y="130"/>
                </a:cxn>
                <a:cxn ang="0">
                  <a:pos x="24" y="128"/>
                </a:cxn>
                <a:cxn ang="0">
                  <a:pos x="42" y="125"/>
                </a:cxn>
                <a:cxn ang="0">
                  <a:pos x="62" y="121"/>
                </a:cxn>
                <a:cxn ang="0">
                  <a:pos x="86" y="116"/>
                </a:cxn>
                <a:cxn ang="0">
                  <a:pos x="113" y="109"/>
                </a:cxn>
                <a:cxn ang="0">
                  <a:pos x="141" y="102"/>
                </a:cxn>
                <a:cxn ang="0">
                  <a:pos x="170" y="94"/>
                </a:cxn>
                <a:cxn ang="0">
                  <a:pos x="199" y="85"/>
                </a:cxn>
                <a:cxn ang="0">
                  <a:pos x="228" y="74"/>
                </a:cxn>
                <a:cxn ang="0">
                  <a:pos x="257" y="62"/>
                </a:cxn>
                <a:cxn ang="0">
                  <a:pos x="285" y="48"/>
                </a:cxn>
                <a:cxn ang="0">
                  <a:pos x="309" y="34"/>
                </a:cxn>
                <a:cxn ang="0">
                  <a:pos x="333" y="18"/>
                </a:cxn>
                <a:cxn ang="0">
                  <a:pos x="352" y="0"/>
                </a:cxn>
                <a:cxn ang="0">
                  <a:pos x="1325" y="223"/>
                </a:cxn>
                <a:cxn ang="0">
                  <a:pos x="1323" y="225"/>
                </a:cxn>
                <a:cxn ang="0">
                  <a:pos x="1318" y="230"/>
                </a:cxn>
                <a:cxn ang="0">
                  <a:pos x="1309" y="239"/>
                </a:cxn>
                <a:cxn ang="0">
                  <a:pos x="1297" y="250"/>
                </a:cxn>
                <a:cxn ang="0">
                  <a:pos x="1282" y="263"/>
                </a:cxn>
                <a:cxn ang="0">
                  <a:pos x="1265" y="278"/>
                </a:cxn>
                <a:cxn ang="0">
                  <a:pos x="1247" y="295"/>
                </a:cxn>
                <a:cxn ang="0">
                  <a:pos x="1225" y="312"/>
                </a:cxn>
                <a:cxn ang="0">
                  <a:pos x="1202" y="331"/>
                </a:cxn>
                <a:cxn ang="0">
                  <a:pos x="1179" y="349"/>
                </a:cxn>
                <a:cxn ang="0">
                  <a:pos x="1154" y="367"/>
                </a:cxn>
                <a:cxn ang="0">
                  <a:pos x="1128" y="385"/>
                </a:cxn>
                <a:cxn ang="0">
                  <a:pos x="1102" y="401"/>
                </a:cxn>
                <a:cxn ang="0">
                  <a:pos x="1077" y="415"/>
                </a:cxn>
                <a:cxn ang="0">
                  <a:pos x="1051" y="428"/>
                </a:cxn>
                <a:cxn ang="0">
                  <a:pos x="1026" y="439"/>
                </a:cxn>
                <a:cxn ang="0">
                  <a:pos x="0" y="132"/>
                </a:cxn>
              </a:cxnLst>
              <a:rect l="0" t="0" r="r" b="b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83" name="Freeform 31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/>
              <a:ahLst/>
              <a:cxnLst>
                <a:cxn ang="0">
                  <a:pos x="47" y="209"/>
                </a:cxn>
                <a:cxn ang="0">
                  <a:pos x="472" y="84"/>
                </a:cxn>
                <a:cxn ang="0">
                  <a:pos x="215" y="0"/>
                </a:cxn>
                <a:cxn ang="0">
                  <a:pos x="5" y="24"/>
                </a:cxn>
                <a:cxn ang="0">
                  <a:pos x="0" y="197"/>
                </a:cxn>
                <a:cxn ang="0">
                  <a:pos x="47" y="209"/>
                </a:cxn>
              </a:cxnLst>
              <a:rect l="0" t="0" r="r" b="b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84" name="Freeform 32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/>
              <a:ahLst/>
              <a:cxnLst>
                <a:cxn ang="0">
                  <a:pos x="251" y="23"/>
                </a:cxn>
                <a:cxn ang="0">
                  <a:pos x="250" y="22"/>
                </a:cxn>
                <a:cxn ang="0">
                  <a:pos x="246" y="20"/>
                </a:cxn>
                <a:cxn ang="0">
                  <a:pos x="239" y="18"/>
                </a:cxn>
                <a:cxn ang="0">
                  <a:pos x="230" y="15"/>
                </a:cxn>
                <a:cxn ang="0">
                  <a:pos x="218" y="11"/>
                </a:cxn>
                <a:cxn ang="0">
                  <a:pos x="205" y="7"/>
                </a:cxn>
                <a:cxn ang="0">
                  <a:pos x="190" y="4"/>
                </a:cxn>
                <a:cxn ang="0">
                  <a:pos x="173" y="1"/>
                </a:cxn>
                <a:cxn ang="0">
                  <a:pos x="155" y="0"/>
                </a:cxn>
                <a:cxn ang="0">
                  <a:pos x="134" y="0"/>
                </a:cxn>
                <a:cxn ang="0">
                  <a:pos x="114" y="2"/>
                </a:cxn>
                <a:cxn ang="0">
                  <a:pos x="92" y="5"/>
                </a:cxn>
                <a:cxn ang="0">
                  <a:pos x="70" y="12"/>
                </a:cxn>
                <a:cxn ang="0">
                  <a:pos x="47" y="20"/>
                </a:cxn>
                <a:cxn ang="0">
                  <a:pos x="23" y="32"/>
                </a:cxn>
                <a:cxn ang="0">
                  <a:pos x="0" y="47"/>
                </a:cxn>
                <a:cxn ang="0">
                  <a:pos x="0" y="999"/>
                </a:cxn>
                <a:cxn ang="0">
                  <a:pos x="1" y="999"/>
                </a:cxn>
                <a:cxn ang="0">
                  <a:pos x="6" y="999"/>
                </a:cxn>
                <a:cxn ang="0">
                  <a:pos x="14" y="998"/>
                </a:cxn>
                <a:cxn ang="0">
                  <a:pos x="23" y="997"/>
                </a:cxn>
                <a:cxn ang="0">
                  <a:pos x="35" y="995"/>
                </a:cxn>
                <a:cxn ang="0">
                  <a:pos x="49" y="993"/>
                </a:cxn>
                <a:cxn ang="0">
                  <a:pos x="65" y="990"/>
                </a:cxn>
                <a:cxn ang="0">
                  <a:pos x="83" y="985"/>
                </a:cxn>
                <a:cxn ang="0">
                  <a:pos x="102" y="980"/>
                </a:cxn>
                <a:cxn ang="0">
                  <a:pos x="121" y="973"/>
                </a:cxn>
                <a:cxn ang="0">
                  <a:pos x="143" y="966"/>
                </a:cxn>
                <a:cxn ang="0">
                  <a:pos x="164" y="956"/>
                </a:cxn>
                <a:cxn ang="0">
                  <a:pos x="186" y="945"/>
                </a:cxn>
                <a:cxn ang="0">
                  <a:pos x="208" y="934"/>
                </a:cxn>
                <a:cxn ang="0">
                  <a:pos x="230" y="919"/>
                </a:cxn>
                <a:cxn ang="0">
                  <a:pos x="251" y="903"/>
                </a:cxn>
                <a:cxn ang="0">
                  <a:pos x="251" y="23"/>
                </a:cxn>
              </a:cxnLst>
              <a:rect l="0" t="0" r="r" b="b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85" name="Freeform 33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/>
              <a:ahLst/>
              <a:cxnLst>
                <a:cxn ang="0">
                  <a:pos x="215" y="20"/>
                </a:cxn>
                <a:cxn ang="0">
                  <a:pos x="214" y="19"/>
                </a:cxn>
                <a:cxn ang="0">
                  <a:pos x="211" y="18"/>
                </a:cxn>
                <a:cxn ang="0">
                  <a:pos x="205" y="15"/>
                </a:cxn>
                <a:cxn ang="0">
                  <a:pos x="197" y="12"/>
                </a:cxn>
                <a:cxn ang="0">
                  <a:pos x="187" y="9"/>
                </a:cxn>
                <a:cxn ang="0">
                  <a:pos x="176" y="6"/>
                </a:cxn>
                <a:cxn ang="0">
                  <a:pos x="163" y="4"/>
                </a:cxn>
                <a:cxn ang="0">
                  <a:pos x="149" y="1"/>
                </a:cxn>
                <a:cxn ang="0">
                  <a:pos x="133" y="0"/>
                </a:cxn>
                <a:cxn ang="0">
                  <a:pos x="115" y="0"/>
                </a:cxn>
                <a:cxn ang="0">
                  <a:pos x="98" y="1"/>
                </a:cxn>
                <a:cxn ang="0">
                  <a:pos x="79" y="5"/>
                </a:cxn>
                <a:cxn ang="0">
                  <a:pos x="60" y="10"/>
                </a:cxn>
                <a:cxn ang="0">
                  <a:pos x="40" y="18"/>
                </a:cxn>
                <a:cxn ang="0">
                  <a:pos x="21" y="27"/>
                </a:cxn>
                <a:cxn ang="0">
                  <a:pos x="0" y="40"/>
                </a:cxn>
                <a:cxn ang="0">
                  <a:pos x="0" y="843"/>
                </a:cxn>
                <a:cxn ang="0">
                  <a:pos x="1" y="843"/>
                </a:cxn>
                <a:cxn ang="0">
                  <a:pos x="6" y="843"/>
                </a:cxn>
                <a:cxn ang="0">
                  <a:pos x="12" y="842"/>
                </a:cxn>
                <a:cxn ang="0">
                  <a:pos x="21" y="841"/>
                </a:cxn>
                <a:cxn ang="0">
                  <a:pos x="30" y="840"/>
                </a:cxn>
                <a:cxn ang="0">
                  <a:pos x="43" y="838"/>
                </a:cxn>
                <a:cxn ang="0">
                  <a:pos x="56" y="835"/>
                </a:cxn>
                <a:cxn ang="0">
                  <a:pos x="71" y="831"/>
                </a:cxn>
                <a:cxn ang="0">
                  <a:pos x="87" y="826"/>
                </a:cxn>
                <a:cxn ang="0">
                  <a:pos x="105" y="821"/>
                </a:cxn>
                <a:cxn ang="0">
                  <a:pos x="123" y="814"/>
                </a:cxn>
                <a:cxn ang="0">
                  <a:pos x="141" y="806"/>
                </a:cxn>
                <a:cxn ang="0">
                  <a:pos x="159" y="797"/>
                </a:cxn>
                <a:cxn ang="0">
                  <a:pos x="179" y="786"/>
                </a:cxn>
                <a:cxn ang="0">
                  <a:pos x="197" y="774"/>
                </a:cxn>
                <a:cxn ang="0">
                  <a:pos x="215" y="760"/>
                </a:cxn>
                <a:cxn ang="0">
                  <a:pos x="215" y="20"/>
                </a:cxn>
              </a:cxnLst>
              <a:rect l="0" t="0" r="r" b="b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86" name="Freeform 34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/>
              <a:ahLst/>
              <a:cxnLst>
                <a:cxn ang="0">
                  <a:pos x="180" y="16"/>
                </a:cxn>
                <a:cxn ang="0">
                  <a:pos x="179" y="16"/>
                </a:cxn>
                <a:cxn ang="0">
                  <a:pos x="176" y="14"/>
                </a:cxn>
                <a:cxn ang="0">
                  <a:pos x="172" y="12"/>
                </a:cxn>
                <a:cxn ang="0">
                  <a:pos x="165" y="10"/>
                </a:cxn>
                <a:cxn ang="0">
                  <a:pos x="157" y="8"/>
                </a:cxn>
                <a:cxn ang="0">
                  <a:pos x="147" y="4"/>
                </a:cxn>
                <a:cxn ang="0">
                  <a:pos x="136" y="2"/>
                </a:cxn>
                <a:cxn ang="0">
                  <a:pos x="125" y="0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1" y="1"/>
                </a:cxn>
                <a:cxn ang="0">
                  <a:pos x="66" y="3"/>
                </a:cxn>
                <a:cxn ang="0">
                  <a:pos x="50" y="8"/>
                </a:cxn>
                <a:cxn ang="0">
                  <a:pos x="33" y="14"/>
                </a:cxn>
                <a:cxn ang="0">
                  <a:pos x="17" y="23"/>
                </a:cxn>
                <a:cxn ang="0">
                  <a:pos x="0" y="33"/>
                </a:cxn>
                <a:cxn ang="0">
                  <a:pos x="0" y="685"/>
                </a:cxn>
                <a:cxn ang="0">
                  <a:pos x="1" y="685"/>
                </a:cxn>
                <a:cxn ang="0">
                  <a:pos x="4" y="685"/>
                </a:cxn>
                <a:cxn ang="0">
                  <a:pos x="9" y="684"/>
                </a:cxn>
                <a:cxn ang="0">
                  <a:pos x="17" y="683"/>
                </a:cxn>
                <a:cxn ang="0">
                  <a:pos x="26" y="682"/>
                </a:cxn>
                <a:cxn ang="0">
                  <a:pos x="35" y="681"/>
                </a:cxn>
                <a:cxn ang="0">
                  <a:pos x="47" y="678"/>
                </a:cxn>
                <a:cxn ang="0">
                  <a:pos x="60" y="676"/>
                </a:cxn>
                <a:cxn ang="0">
                  <a:pos x="73" y="671"/>
                </a:cxn>
                <a:cxn ang="0">
                  <a:pos x="87" y="667"/>
                </a:cxn>
                <a:cxn ang="0">
                  <a:pos x="102" y="662"/>
                </a:cxn>
                <a:cxn ang="0">
                  <a:pos x="118" y="655"/>
                </a:cxn>
                <a:cxn ang="0">
                  <a:pos x="133" y="648"/>
                </a:cxn>
                <a:cxn ang="0">
                  <a:pos x="149" y="639"/>
                </a:cxn>
                <a:cxn ang="0">
                  <a:pos x="165" y="628"/>
                </a:cxn>
                <a:cxn ang="0">
                  <a:pos x="180" y="617"/>
                </a:cxn>
                <a:cxn ang="0">
                  <a:pos x="180" y="16"/>
                </a:cxn>
              </a:cxnLst>
              <a:rect l="0" t="0" r="r" b="b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87" name="Freeform 35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/>
              <a:ahLst/>
              <a:cxnLst>
                <a:cxn ang="0">
                  <a:pos x="146" y="14"/>
                </a:cxn>
                <a:cxn ang="0">
                  <a:pos x="143" y="12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1" y="1"/>
                </a:cxn>
                <a:cxn ang="0">
                  <a:pos x="79" y="0"/>
                </a:cxn>
                <a:cxn ang="0">
                  <a:pos x="54" y="3"/>
                </a:cxn>
                <a:cxn ang="0">
                  <a:pos x="27" y="11"/>
                </a:cxn>
                <a:cxn ang="0">
                  <a:pos x="0" y="27"/>
                </a:cxn>
                <a:cxn ang="0">
                  <a:pos x="0" y="530"/>
                </a:cxn>
                <a:cxn ang="0">
                  <a:pos x="3" y="530"/>
                </a:cxn>
                <a:cxn ang="0">
                  <a:pos x="14" y="529"/>
                </a:cxn>
                <a:cxn ang="0">
                  <a:pos x="29" y="526"/>
                </a:cxn>
                <a:cxn ang="0">
                  <a:pos x="49" y="521"/>
                </a:cxn>
                <a:cxn ang="0">
                  <a:pos x="71" y="514"/>
                </a:cxn>
                <a:cxn ang="0">
                  <a:pos x="96" y="505"/>
                </a:cxn>
                <a:cxn ang="0">
                  <a:pos x="121" y="492"/>
                </a:cxn>
                <a:cxn ang="0">
                  <a:pos x="146" y="475"/>
                </a:cxn>
                <a:cxn ang="0">
                  <a:pos x="146" y="14"/>
                </a:cxn>
              </a:cxnLst>
              <a:rect l="0" t="0" r="r" b="b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88" name="Freeform 36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/>
              <a:ahLst/>
              <a:cxnLst>
                <a:cxn ang="0">
                  <a:pos x="109" y="10"/>
                </a:cxn>
                <a:cxn ang="0">
                  <a:pos x="107" y="9"/>
                </a:cxn>
                <a:cxn ang="0">
                  <a:pos x="100" y="6"/>
                </a:cxn>
                <a:cxn ang="0">
                  <a:pos x="89" y="2"/>
                </a:cxn>
                <a:cxn ang="0">
                  <a:pos x="75" y="0"/>
                </a:cxn>
                <a:cxn ang="0">
                  <a:pos x="59" y="0"/>
                </a:cxn>
                <a:cxn ang="0">
                  <a:pos x="39" y="2"/>
                </a:cxn>
                <a:cxn ang="0">
                  <a:pos x="20" y="9"/>
                </a:cxn>
                <a:cxn ang="0">
                  <a:pos x="0" y="21"/>
                </a:cxn>
                <a:cxn ang="0">
                  <a:pos x="0" y="373"/>
                </a:cxn>
                <a:cxn ang="0">
                  <a:pos x="2" y="373"/>
                </a:cxn>
                <a:cxn ang="0">
                  <a:pos x="9" y="372"/>
                </a:cxn>
                <a:cxn ang="0">
                  <a:pos x="21" y="369"/>
                </a:cxn>
                <a:cxn ang="0">
                  <a:pos x="36" y="366"/>
                </a:cxn>
                <a:cxn ang="0">
                  <a:pos x="53" y="362"/>
                </a:cxn>
                <a:cxn ang="0">
                  <a:pos x="72" y="354"/>
                </a:cxn>
                <a:cxn ang="0">
                  <a:pos x="90" y="343"/>
                </a:cxn>
                <a:cxn ang="0">
                  <a:pos x="109" y="331"/>
                </a:cxn>
                <a:cxn ang="0">
                  <a:pos x="109" y="10"/>
                </a:cxn>
              </a:cxnLst>
              <a:rect l="0" t="0" r="r" b="b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89" name="Freeform 37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/>
              <a:ahLst/>
              <a:cxnLst>
                <a:cxn ang="0">
                  <a:pos x="75" y="6"/>
                </a:cxn>
                <a:cxn ang="0">
                  <a:pos x="73" y="5"/>
                </a:cxn>
                <a:cxn ang="0">
                  <a:pos x="69" y="4"/>
                </a:cxn>
                <a:cxn ang="0">
                  <a:pos x="61" y="2"/>
                </a:cxn>
                <a:cxn ang="0">
                  <a:pos x="52" y="0"/>
                </a:cxn>
                <a:cxn ang="0">
                  <a:pos x="41" y="0"/>
                </a:cxn>
                <a:cxn ang="0">
                  <a:pos x="28" y="1"/>
                </a:cxn>
                <a:cxn ang="0">
                  <a:pos x="14" y="6"/>
                </a:cxn>
                <a:cxn ang="0">
                  <a:pos x="0" y="14"/>
                </a:cxn>
                <a:cxn ang="0">
                  <a:pos x="0" y="216"/>
                </a:cxn>
                <a:cxn ang="0">
                  <a:pos x="2" y="216"/>
                </a:cxn>
                <a:cxn ang="0">
                  <a:pos x="7" y="215"/>
                </a:cxn>
                <a:cxn ang="0">
                  <a:pos x="15" y="214"/>
                </a:cxn>
                <a:cxn ang="0">
                  <a:pos x="25" y="211"/>
                </a:cxn>
                <a:cxn ang="0">
                  <a:pos x="37" y="208"/>
                </a:cxn>
                <a:cxn ang="0">
                  <a:pos x="50" y="203"/>
                </a:cxn>
                <a:cxn ang="0">
                  <a:pos x="63" y="195"/>
                </a:cxn>
                <a:cxn ang="0">
                  <a:pos x="75" y="187"/>
                </a:cxn>
                <a:cxn ang="0">
                  <a:pos x="75" y="6"/>
                </a:cxn>
              </a:cxnLst>
              <a:rect l="0" t="0" r="r" b="b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90" name="Freeform 38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/>
              <a:ahLst/>
              <a:cxnLst>
                <a:cxn ang="0">
                  <a:pos x="55" y="111"/>
                </a:cxn>
                <a:cxn ang="0">
                  <a:pos x="66" y="110"/>
                </a:cxn>
                <a:cxn ang="0">
                  <a:pos x="76" y="106"/>
                </a:cxn>
                <a:cxn ang="0">
                  <a:pos x="85" y="101"/>
                </a:cxn>
                <a:cxn ang="0">
                  <a:pos x="94" y="94"/>
                </a:cxn>
                <a:cxn ang="0">
                  <a:pos x="100" y="86"/>
                </a:cxn>
                <a:cxn ang="0">
                  <a:pos x="106" y="77"/>
                </a:cxn>
                <a:cxn ang="0">
                  <a:pos x="109" y="66"/>
                </a:cxn>
                <a:cxn ang="0">
                  <a:pos x="110" y="56"/>
                </a:cxn>
                <a:cxn ang="0">
                  <a:pos x="109" y="44"/>
                </a:cxn>
                <a:cxn ang="0">
                  <a:pos x="106" y="34"/>
                </a:cxn>
                <a:cxn ang="0">
                  <a:pos x="100" y="24"/>
                </a:cxn>
                <a:cxn ang="0">
                  <a:pos x="94" y="17"/>
                </a:cxn>
                <a:cxn ang="0">
                  <a:pos x="85" y="9"/>
                </a:cxn>
                <a:cxn ang="0">
                  <a:pos x="76" y="5"/>
                </a:cxn>
                <a:cxn ang="0">
                  <a:pos x="66" y="2"/>
                </a:cxn>
                <a:cxn ang="0">
                  <a:pos x="55" y="0"/>
                </a:cxn>
                <a:cxn ang="0">
                  <a:pos x="44" y="2"/>
                </a:cxn>
                <a:cxn ang="0">
                  <a:pos x="33" y="5"/>
                </a:cxn>
                <a:cxn ang="0">
                  <a:pos x="25" y="9"/>
                </a:cxn>
                <a:cxn ang="0">
                  <a:pos x="16" y="17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1" y="44"/>
                </a:cxn>
                <a:cxn ang="0">
                  <a:pos x="0" y="56"/>
                </a:cxn>
                <a:cxn ang="0">
                  <a:pos x="1" y="66"/>
                </a:cxn>
                <a:cxn ang="0">
                  <a:pos x="4" y="77"/>
                </a:cxn>
                <a:cxn ang="0">
                  <a:pos x="10" y="86"/>
                </a:cxn>
                <a:cxn ang="0">
                  <a:pos x="16" y="94"/>
                </a:cxn>
                <a:cxn ang="0">
                  <a:pos x="25" y="101"/>
                </a:cxn>
                <a:cxn ang="0">
                  <a:pos x="33" y="106"/>
                </a:cxn>
                <a:cxn ang="0">
                  <a:pos x="44" y="110"/>
                </a:cxn>
                <a:cxn ang="0">
                  <a:pos x="55" y="111"/>
                </a:cxn>
              </a:cxnLst>
              <a:rect l="0" t="0" r="r" b="b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91" name="Freeform 39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38" y="53"/>
                </a:cxn>
                <a:cxn ang="0">
                  <a:pos x="48" y="46"/>
                </a:cxn>
                <a:cxn ang="0">
                  <a:pos x="53" y="37"/>
                </a:cxn>
                <a:cxn ang="0">
                  <a:pos x="55" y="27"/>
                </a:cxn>
                <a:cxn ang="0">
                  <a:pos x="53" y="16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6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8" y="46"/>
                </a:cxn>
                <a:cxn ang="0">
                  <a:pos x="16" y="53"/>
                </a:cxn>
                <a:cxn ang="0">
                  <a:pos x="27" y="55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92" name="Freeform 40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/>
              <a:ahLst/>
              <a:cxnLst>
                <a:cxn ang="0">
                  <a:pos x="28" y="55"/>
                </a:cxn>
                <a:cxn ang="0">
                  <a:pos x="39" y="53"/>
                </a:cxn>
                <a:cxn ang="0">
                  <a:pos x="47" y="47"/>
                </a:cxn>
                <a:cxn ang="0">
                  <a:pos x="53" y="39"/>
                </a:cxn>
                <a:cxn ang="0">
                  <a:pos x="55" y="28"/>
                </a:cxn>
                <a:cxn ang="0">
                  <a:pos x="53" y="17"/>
                </a:cxn>
                <a:cxn ang="0">
                  <a:pos x="47" y="8"/>
                </a:cxn>
                <a:cxn ang="0">
                  <a:pos x="39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9" y="47"/>
                </a:cxn>
                <a:cxn ang="0">
                  <a:pos x="17" y="53"/>
                </a:cxn>
                <a:cxn ang="0">
                  <a:pos x="28" y="55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93" name="Freeform 41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4" y="30"/>
                </a:cxn>
                <a:cxn ang="0">
                  <a:pos x="33" y="73"/>
                </a:cxn>
                <a:cxn ang="0">
                  <a:pos x="19" y="140"/>
                </a:cxn>
                <a:cxn ang="0">
                  <a:pos x="7" y="229"/>
                </a:cxn>
                <a:cxn ang="0">
                  <a:pos x="0" y="337"/>
                </a:cxn>
                <a:cxn ang="0">
                  <a:pos x="1" y="462"/>
                </a:cxn>
                <a:cxn ang="0">
                  <a:pos x="14" y="602"/>
                </a:cxn>
                <a:cxn ang="0">
                  <a:pos x="43" y="752"/>
                </a:cxn>
                <a:cxn ang="0">
                  <a:pos x="150" y="746"/>
                </a:cxn>
                <a:cxn ang="0">
                  <a:pos x="146" y="724"/>
                </a:cxn>
                <a:cxn ang="0">
                  <a:pos x="135" y="663"/>
                </a:cxn>
                <a:cxn ang="0">
                  <a:pos x="123" y="574"/>
                </a:cxn>
                <a:cxn ang="0">
                  <a:pos x="111" y="463"/>
                </a:cxn>
                <a:cxn ang="0">
                  <a:pos x="104" y="342"/>
                </a:cxn>
                <a:cxn ang="0">
                  <a:pos x="107" y="220"/>
                </a:cxn>
                <a:cxn ang="0">
                  <a:pos x="124" y="106"/>
                </a:cxn>
                <a:cxn ang="0">
                  <a:pos x="156" y="9"/>
                </a:cxn>
                <a:cxn ang="0">
                  <a:pos x="156" y="8"/>
                </a:cxn>
                <a:cxn ang="0">
                  <a:pos x="156" y="6"/>
                </a:cxn>
                <a:cxn ang="0">
                  <a:pos x="154" y="4"/>
                </a:cxn>
                <a:cxn ang="0">
                  <a:pos x="147" y="0"/>
                </a:cxn>
                <a:cxn ang="0">
                  <a:pos x="134" y="0"/>
                </a:cxn>
                <a:cxn ang="0">
                  <a:pos x="115" y="1"/>
                </a:cxn>
                <a:cxn ang="0">
                  <a:pos x="87" y="7"/>
                </a:cxn>
                <a:cxn ang="0">
                  <a:pos x="48" y="15"/>
                </a:cxn>
              </a:cxnLst>
              <a:rect l="0" t="0" r="r" b="b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94" name="Freeform 42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/>
              <a:ahLst/>
              <a:cxnLst>
                <a:cxn ang="0">
                  <a:pos x="212" y="6"/>
                </a:cxn>
                <a:cxn ang="0">
                  <a:pos x="206" y="11"/>
                </a:cxn>
                <a:cxn ang="0">
                  <a:pos x="192" y="33"/>
                </a:cxn>
                <a:cxn ang="0">
                  <a:pos x="174" y="77"/>
                </a:cxn>
                <a:cxn ang="0">
                  <a:pos x="156" y="148"/>
                </a:cxn>
                <a:cxn ang="0">
                  <a:pos x="141" y="254"/>
                </a:cxn>
                <a:cxn ang="0">
                  <a:pos x="133" y="401"/>
                </a:cxn>
                <a:cxn ang="0">
                  <a:pos x="137" y="593"/>
                </a:cxn>
                <a:cxn ang="0">
                  <a:pos x="158" y="839"/>
                </a:cxn>
                <a:cxn ang="0">
                  <a:pos x="38" y="839"/>
                </a:cxn>
                <a:cxn ang="0">
                  <a:pos x="34" y="814"/>
                </a:cxn>
                <a:cxn ang="0">
                  <a:pos x="24" y="746"/>
                </a:cxn>
                <a:cxn ang="0">
                  <a:pos x="12" y="645"/>
                </a:cxn>
                <a:cxn ang="0">
                  <a:pos x="3" y="521"/>
                </a:cxn>
                <a:cxn ang="0">
                  <a:pos x="0" y="384"/>
                </a:cxn>
                <a:cxn ang="0">
                  <a:pos x="6" y="244"/>
                </a:cxn>
                <a:cxn ang="0">
                  <a:pos x="29" y="114"/>
                </a:cxn>
                <a:cxn ang="0">
                  <a:pos x="68" y="0"/>
                </a:cxn>
                <a:cxn ang="0">
                  <a:pos x="212" y="6"/>
                </a:cxn>
              </a:cxnLst>
              <a:rect l="0" t="0" r="r" b="b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95" name="Freeform 43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/>
              <a:ahLst/>
              <a:cxnLst>
                <a:cxn ang="0">
                  <a:pos x="43" y="12"/>
                </a:cxn>
                <a:cxn ang="0">
                  <a:pos x="39" y="25"/>
                </a:cxn>
                <a:cxn ang="0">
                  <a:pos x="30" y="62"/>
                </a:cxn>
                <a:cxn ang="0">
                  <a:pos x="19" y="122"/>
                </a:cxn>
                <a:cxn ang="0">
                  <a:pos x="7" y="199"/>
                </a:cxn>
                <a:cxn ang="0">
                  <a:pos x="0" y="294"/>
                </a:cxn>
                <a:cxn ang="0">
                  <a:pos x="1" y="403"/>
                </a:cxn>
                <a:cxn ang="0">
                  <a:pos x="12" y="524"/>
                </a:cxn>
                <a:cxn ang="0">
                  <a:pos x="38" y="656"/>
                </a:cxn>
                <a:cxn ang="0">
                  <a:pos x="132" y="650"/>
                </a:cxn>
                <a:cxn ang="0">
                  <a:pos x="127" y="631"/>
                </a:cxn>
                <a:cxn ang="0">
                  <a:pos x="119" y="578"/>
                </a:cxn>
                <a:cxn ang="0">
                  <a:pos x="107" y="499"/>
                </a:cxn>
                <a:cxn ang="0">
                  <a:pos x="97" y="403"/>
                </a:cxn>
                <a:cxn ang="0">
                  <a:pos x="92" y="297"/>
                </a:cxn>
                <a:cxn ang="0">
                  <a:pos x="94" y="192"/>
                </a:cxn>
                <a:cxn ang="0">
                  <a:pos x="108" y="91"/>
                </a:cxn>
                <a:cxn ang="0">
                  <a:pos x="137" y="7"/>
                </a:cxn>
                <a:cxn ang="0">
                  <a:pos x="137" y="6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29" y="0"/>
                </a:cxn>
                <a:cxn ang="0">
                  <a:pos x="119" y="0"/>
                </a:cxn>
                <a:cxn ang="0">
                  <a:pos x="101" y="1"/>
                </a:cxn>
                <a:cxn ang="0">
                  <a:pos x="77" y="5"/>
                </a:cxn>
                <a:cxn ang="0">
                  <a:pos x="43" y="12"/>
                </a:cxn>
              </a:cxnLst>
              <a:rect l="0" t="0" r="r" b="b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96" name="Freeform 44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33" y="21"/>
                </a:cxn>
                <a:cxn ang="0">
                  <a:pos x="24" y="53"/>
                </a:cxn>
                <a:cxn ang="0">
                  <a:pos x="15" y="103"/>
                </a:cxn>
                <a:cxn ang="0">
                  <a:pos x="5" y="169"/>
                </a:cxn>
                <a:cxn ang="0">
                  <a:pos x="0" y="250"/>
                </a:cxn>
                <a:cxn ang="0">
                  <a:pos x="1" y="344"/>
                </a:cxn>
                <a:cxn ang="0">
                  <a:pos x="10" y="448"/>
                </a:cxn>
                <a:cxn ang="0">
                  <a:pos x="32" y="560"/>
                </a:cxn>
                <a:cxn ang="0">
                  <a:pos x="112" y="555"/>
                </a:cxn>
                <a:cxn ang="0">
                  <a:pos x="108" y="538"/>
                </a:cxn>
                <a:cxn ang="0">
                  <a:pos x="101" y="493"/>
                </a:cxn>
                <a:cxn ang="0">
                  <a:pos x="91" y="426"/>
                </a:cxn>
                <a:cxn ang="0">
                  <a:pos x="82" y="344"/>
                </a:cxn>
                <a:cxn ang="0">
                  <a:pos x="77" y="255"/>
                </a:cxn>
                <a:cxn ang="0">
                  <a:pos x="79" y="164"/>
                </a:cxn>
                <a:cxn ang="0">
                  <a:pos x="91" y="79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6" y="4"/>
                </a:cxn>
                <a:cxn ang="0">
                  <a:pos x="114" y="2"/>
                </a:cxn>
                <a:cxn ang="0">
                  <a:pos x="109" y="0"/>
                </a:cxn>
                <a:cxn ang="0">
                  <a:pos x="100" y="0"/>
                </a:cxn>
                <a:cxn ang="0">
                  <a:pos x="86" y="1"/>
                </a:cxn>
                <a:cxn ang="0">
                  <a:pos x="65" y="4"/>
                </a:cxn>
                <a:cxn ang="0">
                  <a:pos x="36" y="11"/>
                </a:cxn>
              </a:cxnLst>
              <a:rect l="0" t="0" r="r" b="b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97" name="Freeform 45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/>
              <a:ahLst/>
              <a:cxnLst>
                <a:cxn ang="0">
                  <a:pos x="30" y="9"/>
                </a:cxn>
                <a:cxn ang="0">
                  <a:pos x="27" y="17"/>
                </a:cxn>
                <a:cxn ang="0">
                  <a:pos x="20" y="44"/>
                </a:cxn>
                <a:cxn ang="0">
                  <a:pos x="12" y="85"/>
                </a:cxn>
                <a:cxn ang="0">
                  <a:pos x="4" y="140"/>
                </a:cxn>
                <a:cxn ang="0">
                  <a:pos x="0" y="207"/>
                </a:cxn>
                <a:cxn ang="0">
                  <a:pos x="0" y="285"/>
                </a:cxn>
                <a:cxn ang="0">
                  <a:pos x="9" y="370"/>
                </a:cxn>
                <a:cxn ang="0">
                  <a:pos x="26" y="463"/>
                </a:cxn>
                <a:cxn ang="0">
                  <a:pos x="93" y="460"/>
                </a:cxn>
                <a:cxn ang="0">
                  <a:pos x="89" y="446"/>
                </a:cxn>
                <a:cxn ang="0">
                  <a:pos x="83" y="408"/>
                </a:cxn>
                <a:cxn ang="0">
                  <a:pos x="75" y="353"/>
                </a:cxn>
                <a:cxn ang="0">
                  <a:pos x="68" y="285"/>
                </a:cxn>
                <a:cxn ang="0">
                  <a:pos x="65" y="211"/>
                </a:cxn>
                <a:cxn ang="0">
                  <a:pos x="67" y="136"/>
                </a:cxn>
                <a:cxn ang="0">
                  <a:pos x="76" y="65"/>
                </a:cxn>
                <a:cxn ang="0">
                  <a:pos x="97" y="5"/>
                </a:cxn>
                <a:cxn ang="0">
                  <a:pos x="97" y="4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1" y="0"/>
                </a:cxn>
                <a:cxn ang="0">
                  <a:pos x="54" y="3"/>
                </a:cxn>
                <a:cxn ang="0">
                  <a:pos x="30" y="9"/>
                </a:cxn>
              </a:cxnLst>
              <a:rect l="0" t="0" r="r" b="b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98" name="Freeform 46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2" y="15"/>
                </a:cxn>
                <a:cxn ang="0">
                  <a:pos x="17" y="36"/>
                </a:cxn>
                <a:cxn ang="0">
                  <a:pos x="10" y="68"/>
                </a:cxn>
                <a:cxn ang="0">
                  <a:pos x="4" y="112"/>
                </a:cxn>
                <a:cxn ang="0">
                  <a:pos x="0" y="164"/>
                </a:cxn>
                <a:cxn ang="0">
                  <a:pos x="0" y="226"/>
                </a:cxn>
                <a:cxn ang="0">
                  <a:pos x="7" y="294"/>
                </a:cxn>
                <a:cxn ang="0">
                  <a:pos x="21" y="367"/>
                </a:cxn>
                <a:cxn ang="0">
                  <a:pos x="74" y="364"/>
                </a:cxn>
                <a:cxn ang="0">
                  <a:pos x="71" y="353"/>
                </a:cxn>
                <a:cxn ang="0">
                  <a:pos x="66" y="323"/>
                </a:cxn>
                <a:cxn ang="0">
                  <a:pos x="60" y="280"/>
                </a:cxn>
                <a:cxn ang="0">
                  <a:pos x="54" y="226"/>
                </a:cxn>
                <a:cxn ang="0">
                  <a:pos x="51" y="168"/>
                </a:cxn>
                <a:cxn ang="0">
                  <a:pos x="53" y="107"/>
                </a:cxn>
                <a:cxn ang="0">
                  <a:pos x="61" y="52"/>
                </a:cxn>
                <a:cxn ang="0">
                  <a:pos x="77" y="5"/>
                </a:cxn>
                <a:cxn ang="0">
                  <a:pos x="77" y="5"/>
                </a:cxn>
                <a:cxn ang="0">
                  <a:pos x="77" y="2"/>
                </a:cxn>
                <a:cxn ang="0">
                  <a:pos x="76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6" y="1"/>
                </a:cxn>
                <a:cxn ang="0">
                  <a:pos x="43" y="4"/>
                </a:cxn>
                <a:cxn ang="0">
                  <a:pos x="24" y="8"/>
                </a:cxn>
              </a:cxnLst>
              <a:rect l="0" t="0" r="r" b="b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99" name="Freeform 47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6" y="10"/>
                </a:cxn>
                <a:cxn ang="0">
                  <a:pos x="12" y="25"/>
                </a:cxn>
                <a:cxn ang="0">
                  <a:pos x="6" y="49"/>
                </a:cxn>
                <a:cxn ang="0">
                  <a:pos x="2" y="82"/>
                </a:cxn>
                <a:cxn ang="0">
                  <a:pos x="0" y="122"/>
                </a:cxn>
                <a:cxn ang="0">
                  <a:pos x="0" y="166"/>
                </a:cxn>
                <a:cxn ang="0">
                  <a:pos x="4" y="217"/>
                </a:cxn>
                <a:cxn ang="0">
                  <a:pos x="15" y="271"/>
                </a:cxn>
                <a:cxn ang="0">
                  <a:pos x="54" y="268"/>
                </a:cxn>
                <a:cxn ang="0">
                  <a:pos x="52" y="261"/>
                </a:cxn>
                <a:cxn ang="0">
                  <a:pos x="48" y="238"/>
                </a:cxn>
                <a:cxn ang="0">
                  <a:pos x="44" y="206"/>
                </a:cxn>
                <a:cxn ang="0">
                  <a:pos x="40" y="166"/>
                </a:cxn>
                <a:cxn ang="0">
                  <a:pos x="37" y="123"/>
                </a:cxn>
                <a:cxn ang="0">
                  <a:pos x="39" y="78"/>
                </a:cxn>
                <a:cxn ang="0">
                  <a:pos x="44" y="37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1" y="2"/>
                </a:cxn>
                <a:cxn ang="0">
                  <a:pos x="17" y="5"/>
                </a:cxn>
              </a:cxnLst>
              <a:rect l="0" t="0" r="r" b="b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00" name="Freeform 48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/>
              <a:ahLst/>
              <a:cxnLst>
                <a:cxn ang="0">
                  <a:pos x="186" y="6"/>
                </a:cxn>
                <a:cxn ang="0">
                  <a:pos x="182" y="11"/>
                </a:cxn>
                <a:cxn ang="0">
                  <a:pos x="169" y="29"/>
                </a:cxn>
                <a:cxn ang="0">
                  <a:pos x="153" y="67"/>
                </a:cxn>
                <a:cxn ang="0">
                  <a:pos x="137" y="130"/>
                </a:cxn>
                <a:cxn ang="0">
                  <a:pos x="124" y="221"/>
                </a:cxn>
                <a:cxn ang="0">
                  <a:pos x="117" y="350"/>
                </a:cxn>
                <a:cxn ang="0">
                  <a:pos x="122" y="517"/>
                </a:cxn>
                <a:cxn ang="0">
                  <a:pos x="139" y="732"/>
                </a:cxn>
                <a:cxn ang="0">
                  <a:pos x="34" y="732"/>
                </a:cxn>
                <a:cxn ang="0">
                  <a:pos x="31" y="711"/>
                </a:cxn>
                <a:cxn ang="0">
                  <a:pos x="22" y="651"/>
                </a:cxn>
                <a:cxn ang="0">
                  <a:pos x="12" y="563"/>
                </a:cxn>
                <a:cxn ang="0">
                  <a:pos x="3" y="454"/>
                </a:cxn>
                <a:cxn ang="0">
                  <a:pos x="0" y="335"/>
                </a:cxn>
                <a:cxn ang="0">
                  <a:pos x="6" y="213"/>
                </a:cxn>
                <a:cxn ang="0">
                  <a:pos x="25" y="98"/>
                </a:cxn>
                <a:cxn ang="0">
                  <a:pos x="60" y="0"/>
                </a:cxn>
                <a:cxn ang="0">
                  <a:pos x="186" y="6"/>
                </a:cxn>
              </a:cxnLst>
              <a:rect l="0" t="0" r="r" b="b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01" name="Freeform 49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/>
              <a:ahLst/>
              <a:cxnLst>
                <a:cxn ang="0">
                  <a:pos x="158" y="4"/>
                </a:cxn>
                <a:cxn ang="0">
                  <a:pos x="153" y="9"/>
                </a:cxn>
                <a:cxn ang="0">
                  <a:pos x="144" y="25"/>
                </a:cxn>
                <a:cxn ang="0">
                  <a:pos x="130" y="57"/>
                </a:cxn>
                <a:cxn ang="0">
                  <a:pos x="116" y="110"/>
                </a:cxn>
                <a:cxn ang="0">
                  <a:pos x="105" y="189"/>
                </a:cxn>
                <a:cxn ang="0">
                  <a:pos x="100" y="298"/>
                </a:cxn>
                <a:cxn ang="0">
                  <a:pos x="103" y="441"/>
                </a:cxn>
                <a:cxn ang="0">
                  <a:pos x="118" y="625"/>
                </a:cxn>
                <a:cxn ang="0">
                  <a:pos x="29" y="625"/>
                </a:cxn>
                <a:cxn ang="0">
                  <a:pos x="25" y="607"/>
                </a:cxn>
                <a:cxn ang="0">
                  <a:pos x="18" y="556"/>
                </a:cxn>
                <a:cxn ang="0">
                  <a:pos x="9" y="480"/>
                </a:cxn>
                <a:cxn ang="0">
                  <a:pos x="2" y="387"/>
                </a:cxn>
                <a:cxn ang="0">
                  <a:pos x="0" y="286"/>
                </a:cxn>
                <a:cxn ang="0">
                  <a:pos x="5" y="182"/>
                </a:cxn>
                <a:cxn ang="0">
                  <a:pos x="21" y="84"/>
                </a:cxn>
                <a:cxn ang="0">
                  <a:pos x="51" y="0"/>
                </a:cxn>
                <a:cxn ang="0">
                  <a:pos x="158" y="4"/>
                </a:cxn>
              </a:cxnLst>
              <a:rect l="0" t="0" r="r" b="b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02" name="Freeform 50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/>
              <a:ahLst/>
              <a:cxnLst>
                <a:cxn ang="0">
                  <a:pos x="131" y="4"/>
                </a:cxn>
                <a:cxn ang="0">
                  <a:pos x="128" y="7"/>
                </a:cxn>
                <a:cxn ang="0">
                  <a:pos x="119" y="21"/>
                </a:cxn>
                <a:cxn ang="0">
                  <a:pos x="109" y="47"/>
                </a:cxn>
                <a:cxn ang="0">
                  <a:pos x="97" y="91"/>
                </a:cxn>
                <a:cxn ang="0">
                  <a:pos x="88" y="156"/>
                </a:cxn>
                <a:cxn ang="0">
                  <a:pos x="84" y="247"/>
                </a:cxn>
                <a:cxn ang="0">
                  <a:pos x="86" y="366"/>
                </a:cxn>
                <a:cxn ang="0">
                  <a:pos x="99" y="517"/>
                </a:cxn>
                <a:cxn ang="0">
                  <a:pos x="25" y="517"/>
                </a:cxn>
                <a:cxn ang="0">
                  <a:pos x="23" y="502"/>
                </a:cxn>
                <a:cxn ang="0">
                  <a:pos x="16" y="460"/>
                </a:cxn>
                <a:cxn ang="0">
                  <a:pos x="9" y="397"/>
                </a:cxn>
                <a:cxn ang="0">
                  <a:pos x="2" y="320"/>
                </a:cxn>
                <a:cxn ang="0">
                  <a:pos x="0" y="236"/>
                </a:cxn>
                <a:cxn ang="0">
                  <a:pos x="4" y="151"/>
                </a:cxn>
                <a:cxn ang="0">
                  <a:pos x="18" y="70"/>
                </a:cxn>
                <a:cxn ang="0">
                  <a:pos x="43" y="0"/>
                </a:cxn>
                <a:cxn ang="0">
                  <a:pos x="131" y="4"/>
                </a:cxn>
              </a:cxnLst>
              <a:rect l="0" t="0" r="r" b="b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03" name="Freeform 51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101" y="7"/>
                </a:cxn>
                <a:cxn ang="0">
                  <a:pos x="94" y="17"/>
                </a:cxn>
                <a:cxn ang="0">
                  <a:pos x="86" y="38"/>
                </a:cxn>
                <a:cxn ang="0">
                  <a:pos x="76" y="73"/>
                </a:cxn>
                <a:cxn ang="0">
                  <a:pos x="69" y="125"/>
                </a:cxn>
                <a:cxn ang="0">
                  <a:pos x="65" y="196"/>
                </a:cxn>
                <a:cxn ang="0">
                  <a:pos x="67" y="291"/>
                </a:cxn>
                <a:cxn ang="0">
                  <a:pos x="77" y="411"/>
                </a:cxn>
                <a:cxn ang="0">
                  <a:pos x="19" y="411"/>
                </a:cxn>
                <a:cxn ang="0">
                  <a:pos x="17" y="399"/>
                </a:cxn>
                <a:cxn ang="0">
                  <a:pos x="11" y="365"/>
                </a:cxn>
                <a:cxn ang="0">
                  <a:pos x="6" y="316"/>
                </a:cxn>
                <a:cxn ang="0">
                  <a:pos x="2" y="255"/>
                </a:cxn>
                <a:cxn ang="0">
                  <a:pos x="0" y="188"/>
                </a:cxn>
                <a:cxn ang="0">
                  <a:pos x="4" y="120"/>
                </a:cxn>
                <a:cxn ang="0">
                  <a:pos x="15" y="55"/>
                </a:cxn>
                <a:cxn ang="0">
                  <a:pos x="34" y="0"/>
                </a:cxn>
                <a:cxn ang="0">
                  <a:pos x="104" y="4"/>
                </a:cxn>
              </a:cxnLst>
              <a:rect l="0" t="0" r="r" b="b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04" name="Freeform 52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4" y="4"/>
                </a:cxn>
                <a:cxn ang="0">
                  <a:pos x="70" y="12"/>
                </a:cxn>
                <a:cxn ang="0">
                  <a:pos x="62" y="28"/>
                </a:cxn>
                <a:cxn ang="0">
                  <a:pos x="56" y="53"/>
                </a:cxn>
                <a:cxn ang="0">
                  <a:pos x="51" y="92"/>
                </a:cxn>
                <a:cxn ang="0">
                  <a:pos x="49" y="145"/>
                </a:cxn>
                <a:cxn ang="0">
                  <a:pos x="50" y="214"/>
                </a:cxn>
                <a:cxn ang="0">
                  <a:pos x="57" y="302"/>
                </a:cxn>
                <a:cxn ang="0">
                  <a:pos x="14" y="302"/>
                </a:cxn>
                <a:cxn ang="0">
                  <a:pos x="13" y="294"/>
                </a:cxn>
                <a:cxn ang="0">
                  <a:pos x="9" y="269"/>
                </a:cxn>
                <a:cxn ang="0">
                  <a:pos x="4" y="232"/>
                </a:cxn>
                <a:cxn ang="0">
                  <a:pos x="1" y="188"/>
                </a:cxn>
                <a:cxn ang="0">
                  <a:pos x="0" y="138"/>
                </a:cxn>
                <a:cxn ang="0">
                  <a:pos x="2" y="89"/>
                </a:cxn>
                <a:cxn ang="0">
                  <a:pos x="10" y="41"/>
                </a:cxn>
                <a:cxn ang="0">
                  <a:pos x="25" y="0"/>
                </a:cxn>
                <a:cxn ang="0">
                  <a:pos x="76" y="2"/>
                </a:cxn>
              </a:cxnLst>
              <a:rect l="0" t="0" r="r" b="b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05" name="Rectangle 53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06" name="Freeform 54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32" y="49"/>
                </a:cxn>
                <a:cxn ang="0">
                  <a:pos x="25" y="74"/>
                </a:cxn>
                <a:cxn ang="0">
                  <a:pos x="17" y="112"/>
                </a:cxn>
                <a:cxn ang="0">
                  <a:pos x="8" y="163"/>
                </a:cxn>
                <a:cxn ang="0">
                  <a:pos x="2" y="223"/>
                </a:cxn>
                <a:cxn ang="0">
                  <a:pos x="0" y="290"/>
                </a:cxn>
                <a:cxn ang="0">
                  <a:pos x="7" y="363"/>
                </a:cxn>
                <a:cxn ang="0">
                  <a:pos x="23" y="440"/>
                </a:cxn>
                <a:cxn ang="0">
                  <a:pos x="23" y="437"/>
                </a:cxn>
                <a:cxn ang="0">
                  <a:pos x="23" y="427"/>
                </a:cxn>
                <a:cxn ang="0">
                  <a:pos x="23" y="411"/>
                </a:cxn>
                <a:cxn ang="0">
                  <a:pos x="23" y="391"/>
                </a:cxn>
                <a:cxn ang="0">
                  <a:pos x="25" y="367"/>
                </a:cxn>
                <a:cxn ang="0">
                  <a:pos x="28" y="341"/>
                </a:cxn>
                <a:cxn ang="0">
                  <a:pos x="33" y="312"/>
                </a:cxn>
                <a:cxn ang="0">
                  <a:pos x="39" y="281"/>
                </a:cxn>
                <a:cxn ang="0">
                  <a:pos x="49" y="251"/>
                </a:cxn>
                <a:cxn ang="0">
                  <a:pos x="61" y="222"/>
                </a:cxn>
                <a:cxn ang="0">
                  <a:pos x="75" y="194"/>
                </a:cxn>
                <a:cxn ang="0">
                  <a:pos x="93" y="168"/>
                </a:cxn>
                <a:cxn ang="0">
                  <a:pos x="116" y="145"/>
                </a:cxn>
                <a:cxn ang="0">
                  <a:pos x="141" y="127"/>
                </a:cxn>
                <a:cxn ang="0">
                  <a:pos x="173" y="114"/>
                </a:cxn>
                <a:cxn ang="0">
                  <a:pos x="208" y="106"/>
                </a:cxn>
                <a:cxn ang="0">
                  <a:pos x="210" y="104"/>
                </a:cxn>
                <a:cxn ang="0">
                  <a:pos x="217" y="100"/>
                </a:cxn>
                <a:cxn ang="0">
                  <a:pos x="227" y="92"/>
                </a:cxn>
                <a:cxn ang="0">
                  <a:pos x="245" y="82"/>
                </a:cxn>
                <a:cxn ang="0">
                  <a:pos x="267" y="69"/>
                </a:cxn>
                <a:cxn ang="0">
                  <a:pos x="296" y="54"/>
                </a:cxn>
                <a:cxn ang="0">
                  <a:pos x="332" y="36"/>
                </a:cxn>
                <a:cxn ang="0">
                  <a:pos x="375" y="17"/>
                </a:cxn>
                <a:cxn ang="0">
                  <a:pos x="373" y="16"/>
                </a:cxn>
                <a:cxn ang="0">
                  <a:pos x="366" y="15"/>
                </a:cxn>
                <a:cxn ang="0">
                  <a:pos x="357" y="13"/>
                </a:cxn>
                <a:cxn ang="0">
                  <a:pos x="343" y="10"/>
                </a:cxn>
                <a:cxn ang="0">
                  <a:pos x="326" y="7"/>
                </a:cxn>
                <a:cxn ang="0">
                  <a:pos x="307" y="5"/>
                </a:cxn>
                <a:cxn ang="0">
                  <a:pos x="285" y="3"/>
                </a:cxn>
                <a:cxn ang="0">
                  <a:pos x="261" y="1"/>
                </a:cxn>
                <a:cxn ang="0">
                  <a:pos x="235" y="0"/>
                </a:cxn>
                <a:cxn ang="0">
                  <a:pos x="208" y="1"/>
                </a:cxn>
                <a:cxn ang="0">
                  <a:pos x="180" y="2"/>
                </a:cxn>
                <a:cxn ang="0">
                  <a:pos x="151" y="5"/>
                </a:cxn>
                <a:cxn ang="0">
                  <a:pos x="122" y="10"/>
                </a:cxn>
                <a:cxn ang="0">
                  <a:pos x="92" y="18"/>
                </a:cxn>
                <a:cxn ang="0">
                  <a:pos x="63" y="28"/>
                </a:cxn>
                <a:cxn ang="0">
                  <a:pos x="35" y="41"/>
                </a:cxn>
              </a:cxnLst>
              <a:rect l="0" t="0" r="r" b="b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07" name="Freeform 55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8"/>
                </a:cxn>
                <a:cxn ang="0">
                  <a:pos x="5" y="44"/>
                </a:cxn>
                <a:cxn ang="0">
                  <a:pos x="11" y="37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8"/>
                </a:cxn>
                <a:cxn ang="0">
                  <a:pos x="54" y="12"/>
                </a:cxn>
                <a:cxn ang="0">
                  <a:pos x="72" y="6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7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6"/>
                </a:cxn>
                <a:cxn ang="0">
                  <a:pos x="289" y="44"/>
                </a:cxn>
                <a:cxn ang="0">
                  <a:pos x="277" y="41"/>
                </a:cxn>
                <a:cxn ang="0">
                  <a:pos x="262" y="36"/>
                </a:cxn>
                <a:cxn ang="0">
                  <a:pos x="244" y="32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1"/>
                </a:cxn>
                <a:cxn ang="0">
                  <a:pos x="101" y="23"/>
                </a:cxn>
                <a:cxn ang="0">
                  <a:pos x="77" y="29"/>
                </a:cxn>
                <a:cxn ang="0">
                  <a:pos x="55" y="37"/>
                </a:cxn>
                <a:cxn ang="0">
                  <a:pos x="33" y="48"/>
                </a:cxn>
                <a:cxn ang="0">
                  <a:pos x="15" y="63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08" name="Freeform 56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9"/>
                </a:cxn>
                <a:cxn ang="0">
                  <a:pos x="5" y="44"/>
                </a:cxn>
                <a:cxn ang="0">
                  <a:pos x="11" y="38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7"/>
                </a:cxn>
                <a:cxn ang="0">
                  <a:pos x="54" y="12"/>
                </a:cxn>
                <a:cxn ang="0">
                  <a:pos x="72" y="7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8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5"/>
                </a:cxn>
                <a:cxn ang="0">
                  <a:pos x="289" y="43"/>
                </a:cxn>
                <a:cxn ang="0">
                  <a:pos x="277" y="40"/>
                </a:cxn>
                <a:cxn ang="0">
                  <a:pos x="262" y="36"/>
                </a:cxn>
                <a:cxn ang="0">
                  <a:pos x="244" y="33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2"/>
                </a:cxn>
                <a:cxn ang="0">
                  <a:pos x="101" y="24"/>
                </a:cxn>
                <a:cxn ang="0">
                  <a:pos x="77" y="29"/>
                </a:cxn>
                <a:cxn ang="0">
                  <a:pos x="55" y="38"/>
                </a:cxn>
                <a:cxn ang="0">
                  <a:pos x="33" y="49"/>
                </a:cxn>
                <a:cxn ang="0">
                  <a:pos x="15" y="64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09" name="Freeform 57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6"/>
                </a:cxn>
                <a:cxn ang="0">
                  <a:pos x="150" y="917"/>
                </a:cxn>
                <a:cxn ang="0">
                  <a:pos x="143" y="797"/>
                </a:cxn>
                <a:cxn ang="0">
                  <a:pos x="496" y="851"/>
                </a:cxn>
                <a:cxn ang="0">
                  <a:pos x="490" y="803"/>
                </a:cxn>
                <a:cxn ang="0">
                  <a:pos x="245" y="773"/>
                </a:cxn>
                <a:cxn ang="0">
                  <a:pos x="239" y="670"/>
                </a:cxn>
                <a:cxn ang="0">
                  <a:pos x="72" y="670"/>
                </a:cxn>
                <a:cxn ang="0">
                  <a:pos x="68" y="657"/>
                </a:cxn>
                <a:cxn ang="0">
                  <a:pos x="56" y="620"/>
                </a:cxn>
                <a:cxn ang="0">
                  <a:pos x="41" y="559"/>
                </a:cxn>
                <a:cxn ang="0">
                  <a:pos x="26" y="480"/>
                </a:cxn>
                <a:cxn ang="0">
                  <a:pos x="15" y="385"/>
                </a:cxn>
                <a:cxn ang="0">
                  <a:pos x="11" y="276"/>
                </a:cxn>
                <a:cxn ang="0">
                  <a:pos x="20" y="158"/>
                </a:cxn>
                <a:cxn ang="0">
                  <a:pos x="42" y="30"/>
                </a:cxn>
                <a:cxn ang="0">
                  <a:pos x="0" y="0"/>
                </a:cxn>
              </a:cxnLst>
              <a:rect l="0" t="0" r="r" b="b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10" name="Freeform 58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" y="124"/>
                </a:cxn>
                <a:cxn ang="0">
                  <a:pos x="14" y="119"/>
                </a:cxn>
                <a:cxn ang="0">
                  <a:pos x="31" y="114"/>
                </a:cxn>
                <a:cxn ang="0">
                  <a:pos x="53" y="106"/>
                </a:cxn>
                <a:cxn ang="0">
                  <a:pos x="81" y="98"/>
                </a:cxn>
                <a:cxn ang="0">
                  <a:pos x="113" y="89"/>
                </a:cxn>
                <a:cxn ang="0">
                  <a:pos x="151" y="81"/>
                </a:cxn>
                <a:cxn ang="0">
                  <a:pos x="192" y="73"/>
                </a:cxn>
                <a:cxn ang="0">
                  <a:pos x="237" y="65"/>
                </a:cxn>
                <a:cxn ang="0">
                  <a:pos x="286" y="60"/>
                </a:cxn>
                <a:cxn ang="0">
                  <a:pos x="337" y="56"/>
                </a:cxn>
                <a:cxn ang="0">
                  <a:pos x="390" y="55"/>
                </a:cxn>
                <a:cxn ang="0">
                  <a:pos x="446" y="56"/>
                </a:cxn>
                <a:cxn ang="0">
                  <a:pos x="503" y="61"/>
                </a:cxn>
                <a:cxn ang="0">
                  <a:pos x="561" y="70"/>
                </a:cxn>
                <a:cxn ang="0">
                  <a:pos x="620" y="83"/>
                </a:cxn>
                <a:cxn ang="0">
                  <a:pos x="638" y="0"/>
                </a:cxn>
                <a:cxn ang="0">
                  <a:pos x="634" y="0"/>
                </a:cxn>
                <a:cxn ang="0">
                  <a:pos x="620" y="0"/>
                </a:cxn>
                <a:cxn ang="0">
                  <a:pos x="599" y="0"/>
                </a:cxn>
                <a:cxn ang="0">
                  <a:pos x="571" y="1"/>
                </a:cxn>
                <a:cxn ang="0">
                  <a:pos x="536" y="2"/>
                </a:cxn>
                <a:cxn ang="0">
                  <a:pos x="496" y="3"/>
                </a:cxn>
                <a:cxn ang="0">
                  <a:pos x="452" y="6"/>
                </a:cxn>
                <a:cxn ang="0">
                  <a:pos x="405" y="8"/>
                </a:cxn>
                <a:cxn ang="0">
                  <a:pos x="354" y="13"/>
                </a:cxn>
                <a:cxn ang="0">
                  <a:pos x="302" y="17"/>
                </a:cxn>
                <a:cxn ang="0">
                  <a:pos x="249" y="22"/>
                </a:cxn>
                <a:cxn ang="0">
                  <a:pos x="196" y="30"/>
                </a:cxn>
                <a:cxn ang="0">
                  <a:pos x="144" y="37"/>
                </a:cxn>
                <a:cxn ang="0">
                  <a:pos x="93" y="47"/>
                </a:cxn>
                <a:cxn ang="0">
                  <a:pos x="45" y="58"/>
                </a:cxn>
                <a:cxn ang="0">
                  <a:pos x="0" y="71"/>
                </a:cxn>
                <a:cxn ang="0">
                  <a:pos x="0" y="125"/>
                </a:cxn>
              </a:cxnLst>
              <a:rect l="0" t="0" r="r" b="b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11" name="Freeform 59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/>
              <a:ahLst/>
              <a:cxnLst>
                <a:cxn ang="0">
                  <a:pos x="454" y="344"/>
                </a:cxn>
                <a:cxn ang="0">
                  <a:pos x="456" y="343"/>
                </a:cxn>
                <a:cxn ang="0">
                  <a:pos x="463" y="341"/>
                </a:cxn>
                <a:cxn ang="0">
                  <a:pos x="472" y="337"/>
                </a:cxn>
                <a:cxn ang="0">
                  <a:pos x="485" y="332"/>
                </a:cxn>
                <a:cxn ang="0">
                  <a:pos x="501" y="325"/>
                </a:cxn>
                <a:cxn ang="0">
                  <a:pos x="518" y="317"/>
                </a:cxn>
                <a:cxn ang="0">
                  <a:pos x="538" y="308"/>
                </a:cxn>
                <a:cxn ang="0">
                  <a:pos x="558" y="298"/>
                </a:cxn>
                <a:cxn ang="0">
                  <a:pos x="580" y="287"/>
                </a:cxn>
                <a:cxn ang="0">
                  <a:pos x="600" y="274"/>
                </a:cxn>
                <a:cxn ang="0">
                  <a:pos x="621" y="262"/>
                </a:cxn>
                <a:cxn ang="0">
                  <a:pos x="640" y="248"/>
                </a:cxn>
                <a:cxn ang="0">
                  <a:pos x="658" y="234"/>
                </a:cxn>
                <a:cxn ang="0">
                  <a:pos x="674" y="219"/>
                </a:cxn>
                <a:cxn ang="0">
                  <a:pos x="688" y="204"/>
                </a:cxn>
                <a:cxn ang="0">
                  <a:pos x="699" y="189"/>
                </a:cxn>
                <a:cxn ang="0">
                  <a:pos x="0" y="18"/>
                </a:cxn>
                <a:cxn ang="0">
                  <a:pos x="54" y="0"/>
                </a:cxn>
                <a:cxn ang="0">
                  <a:pos x="1075" y="251"/>
                </a:cxn>
                <a:cxn ang="0">
                  <a:pos x="1033" y="274"/>
                </a:cxn>
                <a:cxn ang="0">
                  <a:pos x="738" y="199"/>
                </a:cxn>
                <a:cxn ang="0">
                  <a:pos x="737" y="200"/>
                </a:cxn>
                <a:cxn ang="0">
                  <a:pos x="735" y="203"/>
                </a:cxn>
                <a:cxn ang="0">
                  <a:pos x="730" y="207"/>
                </a:cxn>
                <a:cxn ang="0">
                  <a:pos x="724" y="214"/>
                </a:cxn>
                <a:cxn ang="0">
                  <a:pos x="716" y="222"/>
                </a:cxn>
                <a:cxn ang="0">
                  <a:pos x="706" y="231"/>
                </a:cxn>
                <a:cxn ang="0">
                  <a:pos x="694" y="242"/>
                </a:cxn>
                <a:cxn ang="0">
                  <a:pos x="679" y="253"/>
                </a:cxn>
                <a:cxn ang="0">
                  <a:pos x="662" y="265"/>
                </a:cxn>
                <a:cxn ang="0">
                  <a:pos x="643" y="278"/>
                </a:cxn>
                <a:cxn ang="0">
                  <a:pos x="621" y="291"/>
                </a:cxn>
                <a:cxn ang="0">
                  <a:pos x="597" y="303"/>
                </a:cxn>
                <a:cxn ang="0">
                  <a:pos x="570" y="317"/>
                </a:cxn>
                <a:cxn ang="0">
                  <a:pos x="540" y="330"/>
                </a:cxn>
                <a:cxn ang="0">
                  <a:pos x="508" y="343"/>
                </a:cxn>
                <a:cxn ang="0">
                  <a:pos x="472" y="356"/>
                </a:cxn>
                <a:cxn ang="0">
                  <a:pos x="454" y="344"/>
                </a:cxn>
              </a:cxnLst>
              <a:rect l="0" t="0" r="r" b="b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12" name="Freeform 60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1" y="319"/>
                </a:cxn>
                <a:cxn ang="0">
                  <a:pos x="1095" y="319"/>
                </a:cxn>
                <a:cxn ang="0">
                  <a:pos x="33" y="0"/>
                </a:cxn>
                <a:cxn ang="0">
                  <a:pos x="0" y="0"/>
                </a:cxn>
              </a:cxnLst>
              <a:rect l="0" t="0" r="r" b="b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13" name="Freeform 61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58" y="285"/>
                </a:cxn>
                <a:cxn ang="0">
                  <a:pos x="1082" y="284"/>
                </a:cxn>
                <a:cxn ang="0">
                  <a:pos x="33" y="0"/>
                </a:cxn>
                <a:cxn ang="0">
                  <a:pos x="0" y="1"/>
                </a:cxn>
              </a:cxnLst>
              <a:rect l="0" t="0" r="r" b="b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14" name="Freeform 62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15"/>
                </a:cxn>
                <a:cxn ang="0">
                  <a:pos x="1087" y="308"/>
                </a:cxn>
                <a:cxn ang="0">
                  <a:pos x="31" y="0"/>
                </a:cxn>
                <a:cxn ang="0">
                  <a:pos x="0" y="0"/>
                </a:cxn>
              </a:cxnLst>
              <a:rect l="0" t="0" r="r" b="b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2351088" y="3230563"/>
            <a:ext cx="798512" cy="1166812"/>
            <a:chOff x="12762" y="10336"/>
            <a:chExt cx="1027" cy="1700"/>
          </a:xfrm>
        </p:grpSpPr>
        <p:sp>
          <p:nvSpPr>
            <p:cNvPr id="202816" name="Rectangle 64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17" name="Rectangle 65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18" name="Line 66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19" name="Line 67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20" name="Line 68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21" name="Line 69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822" name="Text Box 70"/>
          <p:cNvSpPr txBox="1">
            <a:spLocks noChangeArrowheads="1"/>
          </p:cNvSpPr>
          <p:nvPr/>
        </p:nvSpPr>
        <p:spPr bwMode="auto">
          <a:xfrm>
            <a:off x="2354263" y="2825750"/>
            <a:ext cx="85248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Host A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02823" name="Text Box 71"/>
          <p:cNvSpPr txBox="1">
            <a:spLocks noChangeArrowheads="1"/>
          </p:cNvSpPr>
          <p:nvPr/>
        </p:nvSpPr>
        <p:spPr bwMode="auto">
          <a:xfrm>
            <a:off x="3362325" y="2922588"/>
            <a:ext cx="14684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4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400" baseline="-25000">
                <a:solidFill>
                  <a:srgbClr val="FF0000"/>
                </a:solidFill>
                <a:latin typeface="Arial" charset="0"/>
              </a:rPr>
              <a:t>in 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: original data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202824" name="Line 72"/>
          <p:cNvSpPr>
            <a:spLocks noChangeShapeType="1"/>
          </p:cNvSpPr>
          <p:nvPr/>
        </p:nvSpPr>
        <p:spPr bwMode="auto">
          <a:xfrm flipH="1">
            <a:off x="1885950" y="5649913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1020763" y="4756150"/>
            <a:ext cx="1203325" cy="1162050"/>
            <a:chOff x="5850" y="13487"/>
            <a:chExt cx="2023" cy="1840"/>
          </a:xfrm>
        </p:grpSpPr>
        <p:sp>
          <p:nvSpPr>
            <p:cNvPr id="202827" name="Freeform 75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/>
              <a:ahLst/>
              <a:cxnLst>
                <a:cxn ang="0">
                  <a:pos x="570" y="121"/>
                </a:cxn>
                <a:cxn ang="0">
                  <a:pos x="575" y="120"/>
                </a:cxn>
                <a:cxn ang="0">
                  <a:pos x="586" y="116"/>
                </a:cxn>
                <a:cxn ang="0">
                  <a:pos x="607" y="108"/>
                </a:cxn>
                <a:cxn ang="0">
                  <a:pos x="636" y="101"/>
                </a:cxn>
                <a:cxn ang="0">
                  <a:pos x="672" y="90"/>
                </a:cxn>
                <a:cxn ang="0">
                  <a:pos x="718" y="79"/>
                </a:cxn>
                <a:cxn ang="0">
                  <a:pos x="771" y="67"/>
                </a:cxn>
                <a:cxn ang="0">
                  <a:pos x="834" y="55"/>
                </a:cxn>
                <a:cxn ang="0">
                  <a:pos x="904" y="43"/>
                </a:cxn>
                <a:cxn ang="0">
                  <a:pos x="982" y="33"/>
                </a:cxn>
                <a:cxn ang="0">
                  <a:pos x="1071" y="22"/>
                </a:cxn>
                <a:cxn ang="0">
                  <a:pos x="1166" y="13"/>
                </a:cxn>
                <a:cxn ang="0">
                  <a:pos x="1271" y="7"/>
                </a:cxn>
                <a:cxn ang="0">
                  <a:pos x="1384" y="1"/>
                </a:cxn>
                <a:cxn ang="0">
                  <a:pos x="1506" y="0"/>
                </a:cxn>
                <a:cxn ang="0">
                  <a:pos x="1636" y="1"/>
                </a:cxn>
                <a:cxn ang="0">
                  <a:pos x="1692" y="233"/>
                </a:cxn>
                <a:cxn ang="0">
                  <a:pos x="1713" y="243"/>
                </a:cxn>
                <a:cxn ang="0">
                  <a:pos x="1758" y="274"/>
                </a:cxn>
                <a:cxn ang="0">
                  <a:pos x="1806" y="329"/>
                </a:cxn>
                <a:cxn ang="0">
                  <a:pos x="1836" y="409"/>
                </a:cxn>
                <a:cxn ang="0">
                  <a:pos x="1955" y="948"/>
                </a:cxn>
                <a:cxn ang="0">
                  <a:pos x="2003" y="1171"/>
                </a:cxn>
                <a:cxn ang="0">
                  <a:pos x="2011" y="1188"/>
                </a:cxn>
                <a:cxn ang="0">
                  <a:pos x="2022" y="1231"/>
                </a:cxn>
                <a:cxn ang="0">
                  <a:pos x="2021" y="1297"/>
                </a:cxn>
                <a:cxn ang="0">
                  <a:pos x="1992" y="1380"/>
                </a:cxn>
                <a:cxn ang="0">
                  <a:pos x="0" y="1328"/>
                </a:cxn>
                <a:cxn ang="0">
                  <a:pos x="199" y="1223"/>
                </a:cxn>
                <a:cxn ang="0">
                  <a:pos x="200" y="232"/>
                </a:cxn>
                <a:cxn ang="0">
                  <a:pos x="210" y="226"/>
                </a:cxn>
                <a:cxn ang="0">
                  <a:pos x="230" y="214"/>
                </a:cxn>
                <a:cxn ang="0">
                  <a:pos x="259" y="201"/>
                </a:cxn>
                <a:cxn ang="0">
                  <a:pos x="297" y="189"/>
                </a:cxn>
                <a:cxn ang="0">
                  <a:pos x="344" y="183"/>
                </a:cxn>
                <a:cxn ang="0">
                  <a:pos x="399" y="181"/>
                </a:cxn>
                <a:cxn ang="0">
                  <a:pos x="464" y="191"/>
                </a:cxn>
                <a:cxn ang="0">
                  <a:pos x="548" y="225"/>
                </a:cxn>
              </a:cxnLst>
              <a:rect l="0" t="0" r="r" b="b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28" name="Freeform 76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/>
              <a:ahLst/>
              <a:cxnLst>
                <a:cxn ang="0">
                  <a:pos x="645" y="27"/>
                </a:cxn>
                <a:cxn ang="0">
                  <a:pos x="642" y="26"/>
                </a:cxn>
                <a:cxn ang="0">
                  <a:pos x="631" y="23"/>
                </a:cxn>
                <a:cxn ang="0">
                  <a:pos x="615" y="19"/>
                </a:cxn>
                <a:cxn ang="0">
                  <a:pos x="592" y="15"/>
                </a:cxn>
                <a:cxn ang="0">
                  <a:pos x="565" y="10"/>
                </a:cxn>
                <a:cxn ang="0">
                  <a:pos x="533" y="6"/>
                </a:cxn>
                <a:cxn ang="0">
                  <a:pos x="496" y="3"/>
                </a:cxn>
                <a:cxn ang="0">
                  <a:pos x="456" y="1"/>
                </a:cxn>
                <a:cxn ang="0">
                  <a:pos x="411" y="0"/>
                </a:cxn>
                <a:cxn ang="0">
                  <a:pos x="364" y="2"/>
                </a:cxn>
                <a:cxn ang="0">
                  <a:pos x="315" y="6"/>
                </a:cxn>
                <a:cxn ang="0">
                  <a:pos x="262" y="15"/>
                </a:cxn>
                <a:cxn ang="0">
                  <a:pos x="209" y="26"/>
                </a:cxn>
                <a:cxn ang="0">
                  <a:pos x="154" y="42"/>
                </a:cxn>
                <a:cxn ang="0">
                  <a:pos x="98" y="61"/>
                </a:cxn>
                <a:cxn ang="0">
                  <a:pos x="42" y="87"/>
                </a:cxn>
                <a:cxn ang="0">
                  <a:pos x="38" y="101"/>
                </a:cxn>
                <a:cxn ang="0">
                  <a:pos x="28" y="141"/>
                </a:cxn>
                <a:cxn ang="0">
                  <a:pos x="17" y="203"/>
                </a:cxn>
                <a:cxn ang="0">
                  <a:pos x="6" y="283"/>
                </a:cxn>
                <a:cxn ang="0">
                  <a:pos x="0" y="378"/>
                </a:cxn>
                <a:cxn ang="0">
                  <a:pos x="5" y="484"/>
                </a:cxn>
                <a:cxn ang="0">
                  <a:pos x="21" y="599"/>
                </a:cxn>
                <a:cxn ang="0">
                  <a:pos x="54" y="716"/>
                </a:cxn>
                <a:cxn ang="0">
                  <a:pos x="58" y="716"/>
                </a:cxn>
                <a:cxn ang="0">
                  <a:pos x="66" y="715"/>
                </a:cxn>
                <a:cxn ang="0">
                  <a:pos x="80" y="713"/>
                </a:cxn>
                <a:cxn ang="0">
                  <a:pos x="99" y="712"/>
                </a:cxn>
                <a:cxn ang="0">
                  <a:pos x="124" y="710"/>
                </a:cxn>
                <a:cxn ang="0">
                  <a:pos x="153" y="708"/>
                </a:cxn>
                <a:cxn ang="0">
                  <a:pos x="188" y="707"/>
                </a:cxn>
                <a:cxn ang="0">
                  <a:pos x="225" y="706"/>
                </a:cxn>
                <a:cxn ang="0">
                  <a:pos x="267" y="705"/>
                </a:cxn>
                <a:cxn ang="0">
                  <a:pos x="313" y="706"/>
                </a:cxn>
                <a:cxn ang="0">
                  <a:pos x="362" y="707"/>
                </a:cxn>
                <a:cxn ang="0">
                  <a:pos x="415" y="709"/>
                </a:cxn>
                <a:cxn ang="0">
                  <a:pos x="470" y="713"/>
                </a:cxn>
                <a:cxn ang="0">
                  <a:pos x="528" y="719"/>
                </a:cxn>
                <a:cxn ang="0">
                  <a:pos x="588" y="726"/>
                </a:cxn>
                <a:cxn ang="0">
                  <a:pos x="650" y="735"/>
                </a:cxn>
                <a:cxn ang="0">
                  <a:pos x="647" y="713"/>
                </a:cxn>
                <a:cxn ang="0">
                  <a:pos x="641" y="655"/>
                </a:cxn>
                <a:cxn ang="0">
                  <a:pos x="631" y="568"/>
                </a:cxn>
                <a:cxn ang="0">
                  <a:pos x="623" y="462"/>
                </a:cxn>
                <a:cxn ang="0">
                  <a:pos x="618" y="345"/>
                </a:cxn>
                <a:cxn ang="0">
                  <a:pos x="618" y="229"/>
                </a:cxn>
                <a:cxn ang="0">
                  <a:pos x="627" y="119"/>
                </a:cxn>
                <a:cxn ang="0">
                  <a:pos x="645" y="27"/>
                </a:cxn>
              </a:cxnLst>
              <a:rect l="0" t="0" r="r" b="b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29" name="Freeform 77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/>
              <a:ahLst/>
              <a:cxnLst>
                <a:cxn ang="0">
                  <a:pos x="6" y="552"/>
                </a:cxn>
                <a:cxn ang="0">
                  <a:pos x="0" y="642"/>
                </a:cxn>
                <a:cxn ang="0">
                  <a:pos x="698" y="731"/>
                </a:cxn>
                <a:cxn ang="0">
                  <a:pos x="703" y="729"/>
                </a:cxn>
                <a:cxn ang="0">
                  <a:pos x="717" y="722"/>
                </a:cxn>
                <a:cxn ang="0">
                  <a:pos x="740" y="710"/>
                </a:cxn>
                <a:cxn ang="0">
                  <a:pos x="768" y="694"/>
                </a:cxn>
                <a:cxn ang="0">
                  <a:pos x="801" y="672"/>
                </a:cxn>
                <a:cxn ang="0">
                  <a:pos x="838" y="645"/>
                </a:cxn>
                <a:cxn ang="0">
                  <a:pos x="876" y="614"/>
                </a:cxn>
                <a:cxn ang="0">
                  <a:pos x="915" y="577"/>
                </a:cxn>
                <a:cxn ang="0">
                  <a:pos x="953" y="536"/>
                </a:cxn>
                <a:cxn ang="0">
                  <a:pos x="988" y="491"/>
                </a:cxn>
                <a:cxn ang="0">
                  <a:pos x="1018" y="439"/>
                </a:cxn>
                <a:cxn ang="0">
                  <a:pos x="1043" y="383"/>
                </a:cxn>
                <a:cxn ang="0">
                  <a:pos x="1061" y="322"/>
                </a:cxn>
                <a:cxn ang="0">
                  <a:pos x="1071" y="255"/>
                </a:cxn>
                <a:cxn ang="0">
                  <a:pos x="1070" y="185"/>
                </a:cxn>
                <a:cxn ang="0">
                  <a:pos x="1057" y="108"/>
                </a:cxn>
                <a:cxn ang="0">
                  <a:pos x="1055" y="104"/>
                </a:cxn>
                <a:cxn ang="0">
                  <a:pos x="1049" y="92"/>
                </a:cxn>
                <a:cxn ang="0">
                  <a:pos x="1037" y="76"/>
                </a:cxn>
                <a:cxn ang="0">
                  <a:pos x="1022" y="57"/>
                </a:cxn>
                <a:cxn ang="0">
                  <a:pos x="1002" y="37"/>
                </a:cxn>
                <a:cxn ang="0">
                  <a:pos x="979" y="20"/>
                </a:cxn>
                <a:cxn ang="0">
                  <a:pos x="951" y="7"/>
                </a:cxn>
                <a:cxn ang="0">
                  <a:pos x="919" y="0"/>
                </a:cxn>
                <a:cxn ang="0">
                  <a:pos x="924" y="12"/>
                </a:cxn>
                <a:cxn ang="0">
                  <a:pos x="934" y="44"/>
                </a:cxn>
                <a:cxn ang="0">
                  <a:pos x="947" y="94"/>
                </a:cxn>
                <a:cxn ang="0">
                  <a:pos x="958" y="159"/>
                </a:cxn>
                <a:cxn ang="0">
                  <a:pos x="961" y="238"/>
                </a:cxn>
                <a:cxn ang="0">
                  <a:pos x="953" y="324"/>
                </a:cxn>
                <a:cxn ang="0">
                  <a:pos x="928" y="418"/>
                </a:cxn>
                <a:cxn ang="0">
                  <a:pos x="884" y="516"/>
                </a:cxn>
                <a:cxn ang="0">
                  <a:pos x="883" y="518"/>
                </a:cxn>
                <a:cxn ang="0">
                  <a:pos x="879" y="521"/>
                </a:cxn>
                <a:cxn ang="0">
                  <a:pos x="872" y="526"/>
                </a:cxn>
                <a:cxn ang="0">
                  <a:pos x="862" y="534"/>
                </a:cxn>
                <a:cxn ang="0">
                  <a:pos x="851" y="541"/>
                </a:cxn>
                <a:cxn ang="0">
                  <a:pos x="837" y="550"/>
                </a:cxn>
                <a:cxn ang="0">
                  <a:pos x="819" y="559"/>
                </a:cxn>
                <a:cxn ang="0">
                  <a:pos x="800" y="567"/>
                </a:cxn>
                <a:cxn ang="0">
                  <a:pos x="778" y="575"/>
                </a:cxn>
                <a:cxn ang="0">
                  <a:pos x="754" y="582"/>
                </a:cxn>
                <a:cxn ang="0">
                  <a:pos x="727" y="588"/>
                </a:cxn>
                <a:cxn ang="0">
                  <a:pos x="697" y="592"/>
                </a:cxn>
                <a:cxn ang="0">
                  <a:pos x="666" y="593"/>
                </a:cxn>
                <a:cxn ang="0">
                  <a:pos x="631" y="592"/>
                </a:cxn>
                <a:cxn ang="0">
                  <a:pos x="593" y="589"/>
                </a:cxn>
                <a:cxn ang="0">
                  <a:pos x="555" y="581"/>
                </a:cxn>
                <a:cxn ang="0">
                  <a:pos x="555" y="677"/>
                </a:cxn>
                <a:cxn ang="0">
                  <a:pos x="24" y="623"/>
                </a:cxn>
                <a:cxn ang="0">
                  <a:pos x="6" y="552"/>
                </a:cxn>
              </a:cxnLst>
              <a:rect l="0" t="0" r="r" b="b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30" name="Freeform 78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/>
              <a:ahLst/>
              <a:cxnLst>
                <a:cxn ang="0">
                  <a:pos x="787" y="91"/>
                </a:cxn>
                <a:cxn ang="0">
                  <a:pos x="12" y="0"/>
                </a:cxn>
                <a:cxn ang="0">
                  <a:pos x="0" y="91"/>
                </a:cxn>
                <a:cxn ang="0">
                  <a:pos x="764" y="253"/>
                </a:cxn>
                <a:cxn ang="0">
                  <a:pos x="787" y="91"/>
                </a:cxn>
              </a:cxnLst>
              <a:rect l="0" t="0" r="r" b="b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31" name="Freeform 79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/>
              <a:ahLst/>
              <a:cxnLst>
                <a:cxn ang="0">
                  <a:pos x="336" y="50"/>
                </a:cxn>
                <a:cxn ang="0">
                  <a:pos x="4" y="0"/>
                </a:cxn>
                <a:cxn ang="0">
                  <a:pos x="0" y="48"/>
                </a:cxn>
                <a:cxn ang="0">
                  <a:pos x="327" y="115"/>
                </a:cxn>
                <a:cxn ang="0">
                  <a:pos x="336" y="50"/>
                </a:cxn>
              </a:cxnLst>
              <a:rect l="0" t="0" r="r" b="b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32" name="Freeform 80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/>
              <a:ahLst/>
              <a:cxnLst>
                <a:cxn ang="0">
                  <a:pos x="225" y="39"/>
                </a:cxn>
                <a:cxn ang="0">
                  <a:pos x="0" y="0"/>
                </a:cxn>
                <a:cxn ang="0">
                  <a:pos x="3" y="41"/>
                </a:cxn>
                <a:cxn ang="0">
                  <a:pos x="218" y="85"/>
                </a:cxn>
                <a:cxn ang="0">
                  <a:pos x="225" y="39"/>
                </a:cxn>
              </a:cxnLst>
              <a:rect l="0" t="0" r="r" b="b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33" name="Freeform 81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32"/>
                </a:cxn>
                <a:cxn ang="0">
                  <a:pos x="10" y="130"/>
                </a:cxn>
                <a:cxn ang="0">
                  <a:pos x="24" y="128"/>
                </a:cxn>
                <a:cxn ang="0">
                  <a:pos x="42" y="125"/>
                </a:cxn>
                <a:cxn ang="0">
                  <a:pos x="62" y="121"/>
                </a:cxn>
                <a:cxn ang="0">
                  <a:pos x="86" y="116"/>
                </a:cxn>
                <a:cxn ang="0">
                  <a:pos x="113" y="109"/>
                </a:cxn>
                <a:cxn ang="0">
                  <a:pos x="141" y="102"/>
                </a:cxn>
                <a:cxn ang="0">
                  <a:pos x="170" y="94"/>
                </a:cxn>
                <a:cxn ang="0">
                  <a:pos x="199" y="85"/>
                </a:cxn>
                <a:cxn ang="0">
                  <a:pos x="228" y="74"/>
                </a:cxn>
                <a:cxn ang="0">
                  <a:pos x="257" y="62"/>
                </a:cxn>
                <a:cxn ang="0">
                  <a:pos x="285" y="48"/>
                </a:cxn>
                <a:cxn ang="0">
                  <a:pos x="309" y="34"/>
                </a:cxn>
                <a:cxn ang="0">
                  <a:pos x="333" y="18"/>
                </a:cxn>
                <a:cxn ang="0">
                  <a:pos x="352" y="0"/>
                </a:cxn>
                <a:cxn ang="0">
                  <a:pos x="1325" y="223"/>
                </a:cxn>
                <a:cxn ang="0">
                  <a:pos x="1323" y="225"/>
                </a:cxn>
                <a:cxn ang="0">
                  <a:pos x="1318" y="230"/>
                </a:cxn>
                <a:cxn ang="0">
                  <a:pos x="1309" y="239"/>
                </a:cxn>
                <a:cxn ang="0">
                  <a:pos x="1297" y="250"/>
                </a:cxn>
                <a:cxn ang="0">
                  <a:pos x="1282" y="263"/>
                </a:cxn>
                <a:cxn ang="0">
                  <a:pos x="1265" y="278"/>
                </a:cxn>
                <a:cxn ang="0">
                  <a:pos x="1247" y="295"/>
                </a:cxn>
                <a:cxn ang="0">
                  <a:pos x="1225" y="312"/>
                </a:cxn>
                <a:cxn ang="0">
                  <a:pos x="1202" y="331"/>
                </a:cxn>
                <a:cxn ang="0">
                  <a:pos x="1179" y="349"/>
                </a:cxn>
                <a:cxn ang="0">
                  <a:pos x="1154" y="367"/>
                </a:cxn>
                <a:cxn ang="0">
                  <a:pos x="1128" y="385"/>
                </a:cxn>
                <a:cxn ang="0">
                  <a:pos x="1102" y="401"/>
                </a:cxn>
                <a:cxn ang="0">
                  <a:pos x="1077" y="415"/>
                </a:cxn>
                <a:cxn ang="0">
                  <a:pos x="1051" y="428"/>
                </a:cxn>
                <a:cxn ang="0">
                  <a:pos x="1026" y="439"/>
                </a:cxn>
                <a:cxn ang="0">
                  <a:pos x="0" y="132"/>
                </a:cxn>
              </a:cxnLst>
              <a:rect l="0" t="0" r="r" b="b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34" name="Freeform 82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/>
              <a:ahLst/>
              <a:cxnLst>
                <a:cxn ang="0">
                  <a:pos x="47" y="209"/>
                </a:cxn>
                <a:cxn ang="0">
                  <a:pos x="472" y="84"/>
                </a:cxn>
                <a:cxn ang="0">
                  <a:pos x="215" y="0"/>
                </a:cxn>
                <a:cxn ang="0">
                  <a:pos x="5" y="24"/>
                </a:cxn>
                <a:cxn ang="0">
                  <a:pos x="0" y="197"/>
                </a:cxn>
                <a:cxn ang="0">
                  <a:pos x="47" y="209"/>
                </a:cxn>
              </a:cxnLst>
              <a:rect l="0" t="0" r="r" b="b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35" name="Freeform 83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/>
              <a:ahLst/>
              <a:cxnLst>
                <a:cxn ang="0">
                  <a:pos x="251" y="23"/>
                </a:cxn>
                <a:cxn ang="0">
                  <a:pos x="250" y="22"/>
                </a:cxn>
                <a:cxn ang="0">
                  <a:pos x="246" y="20"/>
                </a:cxn>
                <a:cxn ang="0">
                  <a:pos x="239" y="18"/>
                </a:cxn>
                <a:cxn ang="0">
                  <a:pos x="230" y="15"/>
                </a:cxn>
                <a:cxn ang="0">
                  <a:pos x="218" y="11"/>
                </a:cxn>
                <a:cxn ang="0">
                  <a:pos x="205" y="7"/>
                </a:cxn>
                <a:cxn ang="0">
                  <a:pos x="190" y="4"/>
                </a:cxn>
                <a:cxn ang="0">
                  <a:pos x="173" y="1"/>
                </a:cxn>
                <a:cxn ang="0">
                  <a:pos x="155" y="0"/>
                </a:cxn>
                <a:cxn ang="0">
                  <a:pos x="134" y="0"/>
                </a:cxn>
                <a:cxn ang="0">
                  <a:pos x="114" y="2"/>
                </a:cxn>
                <a:cxn ang="0">
                  <a:pos x="92" y="5"/>
                </a:cxn>
                <a:cxn ang="0">
                  <a:pos x="70" y="12"/>
                </a:cxn>
                <a:cxn ang="0">
                  <a:pos x="47" y="20"/>
                </a:cxn>
                <a:cxn ang="0">
                  <a:pos x="23" y="32"/>
                </a:cxn>
                <a:cxn ang="0">
                  <a:pos x="0" y="47"/>
                </a:cxn>
                <a:cxn ang="0">
                  <a:pos x="0" y="999"/>
                </a:cxn>
                <a:cxn ang="0">
                  <a:pos x="1" y="999"/>
                </a:cxn>
                <a:cxn ang="0">
                  <a:pos x="6" y="999"/>
                </a:cxn>
                <a:cxn ang="0">
                  <a:pos x="14" y="998"/>
                </a:cxn>
                <a:cxn ang="0">
                  <a:pos x="23" y="997"/>
                </a:cxn>
                <a:cxn ang="0">
                  <a:pos x="35" y="995"/>
                </a:cxn>
                <a:cxn ang="0">
                  <a:pos x="49" y="993"/>
                </a:cxn>
                <a:cxn ang="0">
                  <a:pos x="65" y="990"/>
                </a:cxn>
                <a:cxn ang="0">
                  <a:pos x="83" y="985"/>
                </a:cxn>
                <a:cxn ang="0">
                  <a:pos x="102" y="980"/>
                </a:cxn>
                <a:cxn ang="0">
                  <a:pos x="121" y="973"/>
                </a:cxn>
                <a:cxn ang="0">
                  <a:pos x="143" y="966"/>
                </a:cxn>
                <a:cxn ang="0">
                  <a:pos x="164" y="956"/>
                </a:cxn>
                <a:cxn ang="0">
                  <a:pos x="186" y="945"/>
                </a:cxn>
                <a:cxn ang="0">
                  <a:pos x="208" y="934"/>
                </a:cxn>
                <a:cxn ang="0">
                  <a:pos x="230" y="919"/>
                </a:cxn>
                <a:cxn ang="0">
                  <a:pos x="251" y="903"/>
                </a:cxn>
                <a:cxn ang="0">
                  <a:pos x="251" y="23"/>
                </a:cxn>
              </a:cxnLst>
              <a:rect l="0" t="0" r="r" b="b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36" name="Freeform 84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/>
              <a:ahLst/>
              <a:cxnLst>
                <a:cxn ang="0">
                  <a:pos x="215" y="20"/>
                </a:cxn>
                <a:cxn ang="0">
                  <a:pos x="214" y="19"/>
                </a:cxn>
                <a:cxn ang="0">
                  <a:pos x="211" y="18"/>
                </a:cxn>
                <a:cxn ang="0">
                  <a:pos x="205" y="15"/>
                </a:cxn>
                <a:cxn ang="0">
                  <a:pos x="197" y="12"/>
                </a:cxn>
                <a:cxn ang="0">
                  <a:pos x="187" y="9"/>
                </a:cxn>
                <a:cxn ang="0">
                  <a:pos x="176" y="6"/>
                </a:cxn>
                <a:cxn ang="0">
                  <a:pos x="163" y="4"/>
                </a:cxn>
                <a:cxn ang="0">
                  <a:pos x="149" y="1"/>
                </a:cxn>
                <a:cxn ang="0">
                  <a:pos x="133" y="0"/>
                </a:cxn>
                <a:cxn ang="0">
                  <a:pos x="115" y="0"/>
                </a:cxn>
                <a:cxn ang="0">
                  <a:pos x="98" y="1"/>
                </a:cxn>
                <a:cxn ang="0">
                  <a:pos x="79" y="5"/>
                </a:cxn>
                <a:cxn ang="0">
                  <a:pos x="60" y="10"/>
                </a:cxn>
                <a:cxn ang="0">
                  <a:pos x="40" y="18"/>
                </a:cxn>
                <a:cxn ang="0">
                  <a:pos x="21" y="27"/>
                </a:cxn>
                <a:cxn ang="0">
                  <a:pos x="0" y="40"/>
                </a:cxn>
                <a:cxn ang="0">
                  <a:pos x="0" y="843"/>
                </a:cxn>
                <a:cxn ang="0">
                  <a:pos x="1" y="843"/>
                </a:cxn>
                <a:cxn ang="0">
                  <a:pos x="6" y="843"/>
                </a:cxn>
                <a:cxn ang="0">
                  <a:pos x="12" y="842"/>
                </a:cxn>
                <a:cxn ang="0">
                  <a:pos x="21" y="841"/>
                </a:cxn>
                <a:cxn ang="0">
                  <a:pos x="30" y="840"/>
                </a:cxn>
                <a:cxn ang="0">
                  <a:pos x="43" y="838"/>
                </a:cxn>
                <a:cxn ang="0">
                  <a:pos x="56" y="835"/>
                </a:cxn>
                <a:cxn ang="0">
                  <a:pos x="71" y="831"/>
                </a:cxn>
                <a:cxn ang="0">
                  <a:pos x="87" y="826"/>
                </a:cxn>
                <a:cxn ang="0">
                  <a:pos x="105" y="821"/>
                </a:cxn>
                <a:cxn ang="0">
                  <a:pos x="123" y="814"/>
                </a:cxn>
                <a:cxn ang="0">
                  <a:pos x="141" y="806"/>
                </a:cxn>
                <a:cxn ang="0">
                  <a:pos x="159" y="797"/>
                </a:cxn>
                <a:cxn ang="0">
                  <a:pos x="179" y="786"/>
                </a:cxn>
                <a:cxn ang="0">
                  <a:pos x="197" y="774"/>
                </a:cxn>
                <a:cxn ang="0">
                  <a:pos x="215" y="760"/>
                </a:cxn>
                <a:cxn ang="0">
                  <a:pos x="215" y="20"/>
                </a:cxn>
              </a:cxnLst>
              <a:rect l="0" t="0" r="r" b="b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37" name="Freeform 85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/>
              <a:ahLst/>
              <a:cxnLst>
                <a:cxn ang="0">
                  <a:pos x="180" y="16"/>
                </a:cxn>
                <a:cxn ang="0">
                  <a:pos x="179" y="16"/>
                </a:cxn>
                <a:cxn ang="0">
                  <a:pos x="176" y="14"/>
                </a:cxn>
                <a:cxn ang="0">
                  <a:pos x="172" y="12"/>
                </a:cxn>
                <a:cxn ang="0">
                  <a:pos x="165" y="10"/>
                </a:cxn>
                <a:cxn ang="0">
                  <a:pos x="157" y="8"/>
                </a:cxn>
                <a:cxn ang="0">
                  <a:pos x="147" y="4"/>
                </a:cxn>
                <a:cxn ang="0">
                  <a:pos x="136" y="2"/>
                </a:cxn>
                <a:cxn ang="0">
                  <a:pos x="125" y="0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1" y="1"/>
                </a:cxn>
                <a:cxn ang="0">
                  <a:pos x="66" y="3"/>
                </a:cxn>
                <a:cxn ang="0">
                  <a:pos x="50" y="8"/>
                </a:cxn>
                <a:cxn ang="0">
                  <a:pos x="33" y="14"/>
                </a:cxn>
                <a:cxn ang="0">
                  <a:pos x="17" y="23"/>
                </a:cxn>
                <a:cxn ang="0">
                  <a:pos x="0" y="33"/>
                </a:cxn>
                <a:cxn ang="0">
                  <a:pos x="0" y="685"/>
                </a:cxn>
                <a:cxn ang="0">
                  <a:pos x="1" y="685"/>
                </a:cxn>
                <a:cxn ang="0">
                  <a:pos x="4" y="685"/>
                </a:cxn>
                <a:cxn ang="0">
                  <a:pos x="9" y="684"/>
                </a:cxn>
                <a:cxn ang="0">
                  <a:pos x="17" y="683"/>
                </a:cxn>
                <a:cxn ang="0">
                  <a:pos x="26" y="682"/>
                </a:cxn>
                <a:cxn ang="0">
                  <a:pos x="35" y="681"/>
                </a:cxn>
                <a:cxn ang="0">
                  <a:pos x="47" y="678"/>
                </a:cxn>
                <a:cxn ang="0">
                  <a:pos x="60" y="676"/>
                </a:cxn>
                <a:cxn ang="0">
                  <a:pos x="73" y="671"/>
                </a:cxn>
                <a:cxn ang="0">
                  <a:pos x="87" y="667"/>
                </a:cxn>
                <a:cxn ang="0">
                  <a:pos x="102" y="662"/>
                </a:cxn>
                <a:cxn ang="0">
                  <a:pos x="118" y="655"/>
                </a:cxn>
                <a:cxn ang="0">
                  <a:pos x="133" y="648"/>
                </a:cxn>
                <a:cxn ang="0">
                  <a:pos x="149" y="639"/>
                </a:cxn>
                <a:cxn ang="0">
                  <a:pos x="165" y="628"/>
                </a:cxn>
                <a:cxn ang="0">
                  <a:pos x="180" y="617"/>
                </a:cxn>
                <a:cxn ang="0">
                  <a:pos x="180" y="16"/>
                </a:cxn>
              </a:cxnLst>
              <a:rect l="0" t="0" r="r" b="b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38" name="Freeform 86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/>
              <a:ahLst/>
              <a:cxnLst>
                <a:cxn ang="0">
                  <a:pos x="146" y="14"/>
                </a:cxn>
                <a:cxn ang="0">
                  <a:pos x="143" y="12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1" y="1"/>
                </a:cxn>
                <a:cxn ang="0">
                  <a:pos x="79" y="0"/>
                </a:cxn>
                <a:cxn ang="0">
                  <a:pos x="54" y="3"/>
                </a:cxn>
                <a:cxn ang="0">
                  <a:pos x="27" y="11"/>
                </a:cxn>
                <a:cxn ang="0">
                  <a:pos x="0" y="27"/>
                </a:cxn>
                <a:cxn ang="0">
                  <a:pos x="0" y="530"/>
                </a:cxn>
                <a:cxn ang="0">
                  <a:pos x="3" y="530"/>
                </a:cxn>
                <a:cxn ang="0">
                  <a:pos x="14" y="529"/>
                </a:cxn>
                <a:cxn ang="0">
                  <a:pos x="29" y="526"/>
                </a:cxn>
                <a:cxn ang="0">
                  <a:pos x="49" y="521"/>
                </a:cxn>
                <a:cxn ang="0">
                  <a:pos x="71" y="514"/>
                </a:cxn>
                <a:cxn ang="0">
                  <a:pos x="96" y="505"/>
                </a:cxn>
                <a:cxn ang="0">
                  <a:pos x="121" y="492"/>
                </a:cxn>
                <a:cxn ang="0">
                  <a:pos x="146" y="475"/>
                </a:cxn>
                <a:cxn ang="0">
                  <a:pos x="146" y="14"/>
                </a:cxn>
              </a:cxnLst>
              <a:rect l="0" t="0" r="r" b="b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39" name="Freeform 87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/>
              <a:ahLst/>
              <a:cxnLst>
                <a:cxn ang="0">
                  <a:pos x="109" y="10"/>
                </a:cxn>
                <a:cxn ang="0">
                  <a:pos x="107" y="9"/>
                </a:cxn>
                <a:cxn ang="0">
                  <a:pos x="100" y="6"/>
                </a:cxn>
                <a:cxn ang="0">
                  <a:pos x="89" y="2"/>
                </a:cxn>
                <a:cxn ang="0">
                  <a:pos x="75" y="0"/>
                </a:cxn>
                <a:cxn ang="0">
                  <a:pos x="59" y="0"/>
                </a:cxn>
                <a:cxn ang="0">
                  <a:pos x="39" y="2"/>
                </a:cxn>
                <a:cxn ang="0">
                  <a:pos x="20" y="9"/>
                </a:cxn>
                <a:cxn ang="0">
                  <a:pos x="0" y="21"/>
                </a:cxn>
                <a:cxn ang="0">
                  <a:pos x="0" y="373"/>
                </a:cxn>
                <a:cxn ang="0">
                  <a:pos x="2" y="373"/>
                </a:cxn>
                <a:cxn ang="0">
                  <a:pos x="9" y="372"/>
                </a:cxn>
                <a:cxn ang="0">
                  <a:pos x="21" y="369"/>
                </a:cxn>
                <a:cxn ang="0">
                  <a:pos x="36" y="366"/>
                </a:cxn>
                <a:cxn ang="0">
                  <a:pos x="53" y="362"/>
                </a:cxn>
                <a:cxn ang="0">
                  <a:pos x="72" y="354"/>
                </a:cxn>
                <a:cxn ang="0">
                  <a:pos x="90" y="343"/>
                </a:cxn>
                <a:cxn ang="0">
                  <a:pos x="109" y="331"/>
                </a:cxn>
                <a:cxn ang="0">
                  <a:pos x="109" y="10"/>
                </a:cxn>
              </a:cxnLst>
              <a:rect l="0" t="0" r="r" b="b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40" name="Freeform 88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/>
              <a:ahLst/>
              <a:cxnLst>
                <a:cxn ang="0">
                  <a:pos x="75" y="6"/>
                </a:cxn>
                <a:cxn ang="0">
                  <a:pos x="73" y="5"/>
                </a:cxn>
                <a:cxn ang="0">
                  <a:pos x="69" y="4"/>
                </a:cxn>
                <a:cxn ang="0">
                  <a:pos x="61" y="2"/>
                </a:cxn>
                <a:cxn ang="0">
                  <a:pos x="52" y="0"/>
                </a:cxn>
                <a:cxn ang="0">
                  <a:pos x="41" y="0"/>
                </a:cxn>
                <a:cxn ang="0">
                  <a:pos x="28" y="1"/>
                </a:cxn>
                <a:cxn ang="0">
                  <a:pos x="14" y="6"/>
                </a:cxn>
                <a:cxn ang="0">
                  <a:pos x="0" y="14"/>
                </a:cxn>
                <a:cxn ang="0">
                  <a:pos x="0" y="216"/>
                </a:cxn>
                <a:cxn ang="0">
                  <a:pos x="2" y="216"/>
                </a:cxn>
                <a:cxn ang="0">
                  <a:pos x="7" y="215"/>
                </a:cxn>
                <a:cxn ang="0">
                  <a:pos x="15" y="214"/>
                </a:cxn>
                <a:cxn ang="0">
                  <a:pos x="25" y="211"/>
                </a:cxn>
                <a:cxn ang="0">
                  <a:pos x="37" y="208"/>
                </a:cxn>
                <a:cxn ang="0">
                  <a:pos x="50" y="203"/>
                </a:cxn>
                <a:cxn ang="0">
                  <a:pos x="63" y="195"/>
                </a:cxn>
                <a:cxn ang="0">
                  <a:pos x="75" y="187"/>
                </a:cxn>
                <a:cxn ang="0">
                  <a:pos x="75" y="6"/>
                </a:cxn>
              </a:cxnLst>
              <a:rect l="0" t="0" r="r" b="b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41" name="Freeform 89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/>
              <a:ahLst/>
              <a:cxnLst>
                <a:cxn ang="0">
                  <a:pos x="55" y="111"/>
                </a:cxn>
                <a:cxn ang="0">
                  <a:pos x="66" y="110"/>
                </a:cxn>
                <a:cxn ang="0">
                  <a:pos x="76" y="106"/>
                </a:cxn>
                <a:cxn ang="0">
                  <a:pos x="85" y="101"/>
                </a:cxn>
                <a:cxn ang="0">
                  <a:pos x="94" y="94"/>
                </a:cxn>
                <a:cxn ang="0">
                  <a:pos x="100" y="86"/>
                </a:cxn>
                <a:cxn ang="0">
                  <a:pos x="106" y="77"/>
                </a:cxn>
                <a:cxn ang="0">
                  <a:pos x="109" y="66"/>
                </a:cxn>
                <a:cxn ang="0">
                  <a:pos x="110" y="56"/>
                </a:cxn>
                <a:cxn ang="0">
                  <a:pos x="109" y="44"/>
                </a:cxn>
                <a:cxn ang="0">
                  <a:pos x="106" y="34"/>
                </a:cxn>
                <a:cxn ang="0">
                  <a:pos x="100" y="24"/>
                </a:cxn>
                <a:cxn ang="0">
                  <a:pos x="94" y="17"/>
                </a:cxn>
                <a:cxn ang="0">
                  <a:pos x="85" y="9"/>
                </a:cxn>
                <a:cxn ang="0">
                  <a:pos x="76" y="5"/>
                </a:cxn>
                <a:cxn ang="0">
                  <a:pos x="66" y="2"/>
                </a:cxn>
                <a:cxn ang="0">
                  <a:pos x="55" y="0"/>
                </a:cxn>
                <a:cxn ang="0">
                  <a:pos x="44" y="2"/>
                </a:cxn>
                <a:cxn ang="0">
                  <a:pos x="33" y="5"/>
                </a:cxn>
                <a:cxn ang="0">
                  <a:pos x="25" y="9"/>
                </a:cxn>
                <a:cxn ang="0">
                  <a:pos x="16" y="17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1" y="44"/>
                </a:cxn>
                <a:cxn ang="0">
                  <a:pos x="0" y="56"/>
                </a:cxn>
                <a:cxn ang="0">
                  <a:pos x="1" y="66"/>
                </a:cxn>
                <a:cxn ang="0">
                  <a:pos x="4" y="77"/>
                </a:cxn>
                <a:cxn ang="0">
                  <a:pos x="10" y="86"/>
                </a:cxn>
                <a:cxn ang="0">
                  <a:pos x="16" y="94"/>
                </a:cxn>
                <a:cxn ang="0">
                  <a:pos x="25" y="101"/>
                </a:cxn>
                <a:cxn ang="0">
                  <a:pos x="33" y="106"/>
                </a:cxn>
                <a:cxn ang="0">
                  <a:pos x="44" y="110"/>
                </a:cxn>
                <a:cxn ang="0">
                  <a:pos x="55" y="111"/>
                </a:cxn>
              </a:cxnLst>
              <a:rect l="0" t="0" r="r" b="b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42" name="Freeform 90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38" y="53"/>
                </a:cxn>
                <a:cxn ang="0">
                  <a:pos x="48" y="46"/>
                </a:cxn>
                <a:cxn ang="0">
                  <a:pos x="53" y="37"/>
                </a:cxn>
                <a:cxn ang="0">
                  <a:pos x="55" y="27"/>
                </a:cxn>
                <a:cxn ang="0">
                  <a:pos x="53" y="16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6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8" y="46"/>
                </a:cxn>
                <a:cxn ang="0">
                  <a:pos x="16" y="53"/>
                </a:cxn>
                <a:cxn ang="0">
                  <a:pos x="27" y="55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43" name="Freeform 91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/>
              <a:ahLst/>
              <a:cxnLst>
                <a:cxn ang="0">
                  <a:pos x="28" y="55"/>
                </a:cxn>
                <a:cxn ang="0">
                  <a:pos x="39" y="53"/>
                </a:cxn>
                <a:cxn ang="0">
                  <a:pos x="47" y="47"/>
                </a:cxn>
                <a:cxn ang="0">
                  <a:pos x="53" y="39"/>
                </a:cxn>
                <a:cxn ang="0">
                  <a:pos x="55" y="28"/>
                </a:cxn>
                <a:cxn ang="0">
                  <a:pos x="53" y="17"/>
                </a:cxn>
                <a:cxn ang="0">
                  <a:pos x="47" y="8"/>
                </a:cxn>
                <a:cxn ang="0">
                  <a:pos x="39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9" y="47"/>
                </a:cxn>
                <a:cxn ang="0">
                  <a:pos x="17" y="53"/>
                </a:cxn>
                <a:cxn ang="0">
                  <a:pos x="28" y="55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44" name="Freeform 92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4" y="30"/>
                </a:cxn>
                <a:cxn ang="0">
                  <a:pos x="33" y="73"/>
                </a:cxn>
                <a:cxn ang="0">
                  <a:pos x="19" y="140"/>
                </a:cxn>
                <a:cxn ang="0">
                  <a:pos x="7" y="229"/>
                </a:cxn>
                <a:cxn ang="0">
                  <a:pos x="0" y="337"/>
                </a:cxn>
                <a:cxn ang="0">
                  <a:pos x="1" y="462"/>
                </a:cxn>
                <a:cxn ang="0">
                  <a:pos x="14" y="602"/>
                </a:cxn>
                <a:cxn ang="0">
                  <a:pos x="43" y="752"/>
                </a:cxn>
                <a:cxn ang="0">
                  <a:pos x="150" y="746"/>
                </a:cxn>
                <a:cxn ang="0">
                  <a:pos x="146" y="724"/>
                </a:cxn>
                <a:cxn ang="0">
                  <a:pos x="135" y="663"/>
                </a:cxn>
                <a:cxn ang="0">
                  <a:pos x="123" y="574"/>
                </a:cxn>
                <a:cxn ang="0">
                  <a:pos x="111" y="463"/>
                </a:cxn>
                <a:cxn ang="0">
                  <a:pos x="104" y="342"/>
                </a:cxn>
                <a:cxn ang="0">
                  <a:pos x="107" y="220"/>
                </a:cxn>
                <a:cxn ang="0">
                  <a:pos x="124" y="106"/>
                </a:cxn>
                <a:cxn ang="0">
                  <a:pos x="156" y="9"/>
                </a:cxn>
                <a:cxn ang="0">
                  <a:pos x="156" y="8"/>
                </a:cxn>
                <a:cxn ang="0">
                  <a:pos x="156" y="6"/>
                </a:cxn>
                <a:cxn ang="0">
                  <a:pos x="154" y="4"/>
                </a:cxn>
                <a:cxn ang="0">
                  <a:pos x="147" y="0"/>
                </a:cxn>
                <a:cxn ang="0">
                  <a:pos x="134" y="0"/>
                </a:cxn>
                <a:cxn ang="0">
                  <a:pos x="115" y="1"/>
                </a:cxn>
                <a:cxn ang="0">
                  <a:pos x="87" y="7"/>
                </a:cxn>
                <a:cxn ang="0">
                  <a:pos x="48" y="15"/>
                </a:cxn>
              </a:cxnLst>
              <a:rect l="0" t="0" r="r" b="b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45" name="Freeform 93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/>
              <a:ahLst/>
              <a:cxnLst>
                <a:cxn ang="0">
                  <a:pos x="212" y="6"/>
                </a:cxn>
                <a:cxn ang="0">
                  <a:pos x="206" y="11"/>
                </a:cxn>
                <a:cxn ang="0">
                  <a:pos x="192" y="33"/>
                </a:cxn>
                <a:cxn ang="0">
                  <a:pos x="174" y="77"/>
                </a:cxn>
                <a:cxn ang="0">
                  <a:pos x="156" y="148"/>
                </a:cxn>
                <a:cxn ang="0">
                  <a:pos x="141" y="254"/>
                </a:cxn>
                <a:cxn ang="0">
                  <a:pos x="133" y="401"/>
                </a:cxn>
                <a:cxn ang="0">
                  <a:pos x="137" y="593"/>
                </a:cxn>
                <a:cxn ang="0">
                  <a:pos x="158" y="839"/>
                </a:cxn>
                <a:cxn ang="0">
                  <a:pos x="38" y="839"/>
                </a:cxn>
                <a:cxn ang="0">
                  <a:pos x="34" y="814"/>
                </a:cxn>
                <a:cxn ang="0">
                  <a:pos x="24" y="746"/>
                </a:cxn>
                <a:cxn ang="0">
                  <a:pos x="12" y="645"/>
                </a:cxn>
                <a:cxn ang="0">
                  <a:pos x="3" y="521"/>
                </a:cxn>
                <a:cxn ang="0">
                  <a:pos x="0" y="384"/>
                </a:cxn>
                <a:cxn ang="0">
                  <a:pos x="6" y="244"/>
                </a:cxn>
                <a:cxn ang="0">
                  <a:pos x="29" y="114"/>
                </a:cxn>
                <a:cxn ang="0">
                  <a:pos x="68" y="0"/>
                </a:cxn>
                <a:cxn ang="0">
                  <a:pos x="212" y="6"/>
                </a:cxn>
              </a:cxnLst>
              <a:rect l="0" t="0" r="r" b="b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46" name="Freeform 94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/>
              <a:ahLst/>
              <a:cxnLst>
                <a:cxn ang="0">
                  <a:pos x="43" y="12"/>
                </a:cxn>
                <a:cxn ang="0">
                  <a:pos x="39" y="25"/>
                </a:cxn>
                <a:cxn ang="0">
                  <a:pos x="30" y="62"/>
                </a:cxn>
                <a:cxn ang="0">
                  <a:pos x="19" y="122"/>
                </a:cxn>
                <a:cxn ang="0">
                  <a:pos x="7" y="199"/>
                </a:cxn>
                <a:cxn ang="0">
                  <a:pos x="0" y="294"/>
                </a:cxn>
                <a:cxn ang="0">
                  <a:pos x="1" y="403"/>
                </a:cxn>
                <a:cxn ang="0">
                  <a:pos x="12" y="524"/>
                </a:cxn>
                <a:cxn ang="0">
                  <a:pos x="38" y="656"/>
                </a:cxn>
                <a:cxn ang="0">
                  <a:pos x="132" y="650"/>
                </a:cxn>
                <a:cxn ang="0">
                  <a:pos x="127" y="631"/>
                </a:cxn>
                <a:cxn ang="0">
                  <a:pos x="119" y="578"/>
                </a:cxn>
                <a:cxn ang="0">
                  <a:pos x="107" y="499"/>
                </a:cxn>
                <a:cxn ang="0">
                  <a:pos x="97" y="403"/>
                </a:cxn>
                <a:cxn ang="0">
                  <a:pos x="92" y="297"/>
                </a:cxn>
                <a:cxn ang="0">
                  <a:pos x="94" y="192"/>
                </a:cxn>
                <a:cxn ang="0">
                  <a:pos x="108" y="91"/>
                </a:cxn>
                <a:cxn ang="0">
                  <a:pos x="137" y="7"/>
                </a:cxn>
                <a:cxn ang="0">
                  <a:pos x="137" y="6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29" y="0"/>
                </a:cxn>
                <a:cxn ang="0">
                  <a:pos x="119" y="0"/>
                </a:cxn>
                <a:cxn ang="0">
                  <a:pos x="101" y="1"/>
                </a:cxn>
                <a:cxn ang="0">
                  <a:pos x="77" y="5"/>
                </a:cxn>
                <a:cxn ang="0">
                  <a:pos x="43" y="12"/>
                </a:cxn>
              </a:cxnLst>
              <a:rect l="0" t="0" r="r" b="b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47" name="Freeform 95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33" y="21"/>
                </a:cxn>
                <a:cxn ang="0">
                  <a:pos x="24" y="53"/>
                </a:cxn>
                <a:cxn ang="0">
                  <a:pos x="15" y="103"/>
                </a:cxn>
                <a:cxn ang="0">
                  <a:pos x="5" y="169"/>
                </a:cxn>
                <a:cxn ang="0">
                  <a:pos x="0" y="250"/>
                </a:cxn>
                <a:cxn ang="0">
                  <a:pos x="1" y="344"/>
                </a:cxn>
                <a:cxn ang="0">
                  <a:pos x="10" y="448"/>
                </a:cxn>
                <a:cxn ang="0">
                  <a:pos x="32" y="560"/>
                </a:cxn>
                <a:cxn ang="0">
                  <a:pos x="112" y="555"/>
                </a:cxn>
                <a:cxn ang="0">
                  <a:pos x="108" y="538"/>
                </a:cxn>
                <a:cxn ang="0">
                  <a:pos x="101" y="493"/>
                </a:cxn>
                <a:cxn ang="0">
                  <a:pos x="91" y="426"/>
                </a:cxn>
                <a:cxn ang="0">
                  <a:pos x="82" y="344"/>
                </a:cxn>
                <a:cxn ang="0">
                  <a:pos x="77" y="255"/>
                </a:cxn>
                <a:cxn ang="0">
                  <a:pos x="79" y="164"/>
                </a:cxn>
                <a:cxn ang="0">
                  <a:pos x="91" y="79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6" y="4"/>
                </a:cxn>
                <a:cxn ang="0">
                  <a:pos x="114" y="2"/>
                </a:cxn>
                <a:cxn ang="0">
                  <a:pos x="109" y="0"/>
                </a:cxn>
                <a:cxn ang="0">
                  <a:pos x="100" y="0"/>
                </a:cxn>
                <a:cxn ang="0">
                  <a:pos x="86" y="1"/>
                </a:cxn>
                <a:cxn ang="0">
                  <a:pos x="65" y="4"/>
                </a:cxn>
                <a:cxn ang="0">
                  <a:pos x="36" y="11"/>
                </a:cxn>
              </a:cxnLst>
              <a:rect l="0" t="0" r="r" b="b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48" name="Freeform 96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/>
              <a:ahLst/>
              <a:cxnLst>
                <a:cxn ang="0">
                  <a:pos x="30" y="9"/>
                </a:cxn>
                <a:cxn ang="0">
                  <a:pos x="27" y="17"/>
                </a:cxn>
                <a:cxn ang="0">
                  <a:pos x="20" y="44"/>
                </a:cxn>
                <a:cxn ang="0">
                  <a:pos x="12" y="85"/>
                </a:cxn>
                <a:cxn ang="0">
                  <a:pos x="4" y="140"/>
                </a:cxn>
                <a:cxn ang="0">
                  <a:pos x="0" y="207"/>
                </a:cxn>
                <a:cxn ang="0">
                  <a:pos x="0" y="285"/>
                </a:cxn>
                <a:cxn ang="0">
                  <a:pos x="9" y="370"/>
                </a:cxn>
                <a:cxn ang="0">
                  <a:pos x="26" y="463"/>
                </a:cxn>
                <a:cxn ang="0">
                  <a:pos x="93" y="460"/>
                </a:cxn>
                <a:cxn ang="0">
                  <a:pos x="89" y="446"/>
                </a:cxn>
                <a:cxn ang="0">
                  <a:pos x="83" y="408"/>
                </a:cxn>
                <a:cxn ang="0">
                  <a:pos x="75" y="353"/>
                </a:cxn>
                <a:cxn ang="0">
                  <a:pos x="68" y="285"/>
                </a:cxn>
                <a:cxn ang="0">
                  <a:pos x="65" y="211"/>
                </a:cxn>
                <a:cxn ang="0">
                  <a:pos x="67" y="136"/>
                </a:cxn>
                <a:cxn ang="0">
                  <a:pos x="76" y="65"/>
                </a:cxn>
                <a:cxn ang="0">
                  <a:pos x="97" y="5"/>
                </a:cxn>
                <a:cxn ang="0">
                  <a:pos x="97" y="4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1" y="0"/>
                </a:cxn>
                <a:cxn ang="0">
                  <a:pos x="54" y="3"/>
                </a:cxn>
                <a:cxn ang="0">
                  <a:pos x="30" y="9"/>
                </a:cxn>
              </a:cxnLst>
              <a:rect l="0" t="0" r="r" b="b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49" name="Freeform 97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2" y="15"/>
                </a:cxn>
                <a:cxn ang="0">
                  <a:pos x="17" y="36"/>
                </a:cxn>
                <a:cxn ang="0">
                  <a:pos x="10" y="68"/>
                </a:cxn>
                <a:cxn ang="0">
                  <a:pos x="4" y="112"/>
                </a:cxn>
                <a:cxn ang="0">
                  <a:pos x="0" y="164"/>
                </a:cxn>
                <a:cxn ang="0">
                  <a:pos x="0" y="226"/>
                </a:cxn>
                <a:cxn ang="0">
                  <a:pos x="7" y="294"/>
                </a:cxn>
                <a:cxn ang="0">
                  <a:pos x="21" y="367"/>
                </a:cxn>
                <a:cxn ang="0">
                  <a:pos x="74" y="364"/>
                </a:cxn>
                <a:cxn ang="0">
                  <a:pos x="71" y="353"/>
                </a:cxn>
                <a:cxn ang="0">
                  <a:pos x="66" y="323"/>
                </a:cxn>
                <a:cxn ang="0">
                  <a:pos x="60" y="280"/>
                </a:cxn>
                <a:cxn ang="0">
                  <a:pos x="54" y="226"/>
                </a:cxn>
                <a:cxn ang="0">
                  <a:pos x="51" y="168"/>
                </a:cxn>
                <a:cxn ang="0">
                  <a:pos x="53" y="107"/>
                </a:cxn>
                <a:cxn ang="0">
                  <a:pos x="61" y="52"/>
                </a:cxn>
                <a:cxn ang="0">
                  <a:pos x="77" y="5"/>
                </a:cxn>
                <a:cxn ang="0">
                  <a:pos x="77" y="5"/>
                </a:cxn>
                <a:cxn ang="0">
                  <a:pos x="77" y="2"/>
                </a:cxn>
                <a:cxn ang="0">
                  <a:pos x="76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6" y="1"/>
                </a:cxn>
                <a:cxn ang="0">
                  <a:pos x="43" y="4"/>
                </a:cxn>
                <a:cxn ang="0">
                  <a:pos x="24" y="8"/>
                </a:cxn>
              </a:cxnLst>
              <a:rect l="0" t="0" r="r" b="b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50" name="Freeform 98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6" y="10"/>
                </a:cxn>
                <a:cxn ang="0">
                  <a:pos x="12" y="25"/>
                </a:cxn>
                <a:cxn ang="0">
                  <a:pos x="6" y="49"/>
                </a:cxn>
                <a:cxn ang="0">
                  <a:pos x="2" y="82"/>
                </a:cxn>
                <a:cxn ang="0">
                  <a:pos x="0" y="122"/>
                </a:cxn>
                <a:cxn ang="0">
                  <a:pos x="0" y="166"/>
                </a:cxn>
                <a:cxn ang="0">
                  <a:pos x="4" y="217"/>
                </a:cxn>
                <a:cxn ang="0">
                  <a:pos x="15" y="271"/>
                </a:cxn>
                <a:cxn ang="0">
                  <a:pos x="54" y="268"/>
                </a:cxn>
                <a:cxn ang="0">
                  <a:pos x="52" y="261"/>
                </a:cxn>
                <a:cxn ang="0">
                  <a:pos x="48" y="238"/>
                </a:cxn>
                <a:cxn ang="0">
                  <a:pos x="44" y="206"/>
                </a:cxn>
                <a:cxn ang="0">
                  <a:pos x="40" y="166"/>
                </a:cxn>
                <a:cxn ang="0">
                  <a:pos x="37" y="123"/>
                </a:cxn>
                <a:cxn ang="0">
                  <a:pos x="39" y="78"/>
                </a:cxn>
                <a:cxn ang="0">
                  <a:pos x="44" y="37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1" y="2"/>
                </a:cxn>
                <a:cxn ang="0">
                  <a:pos x="17" y="5"/>
                </a:cxn>
              </a:cxnLst>
              <a:rect l="0" t="0" r="r" b="b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51" name="Freeform 99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/>
              <a:ahLst/>
              <a:cxnLst>
                <a:cxn ang="0">
                  <a:pos x="186" y="6"/>
                </a:cxn>
                <a:cxn ang="0">
                  <a:pos x="182" y="11"/>
                </a:cxn>
                <a:cxn ang="0">
                  <a:pos x="169" y="29"/>
                </a:cxn>
                <a:cxn ang="0">
                  <a:pos x="153" y="67"/>
                </a:cxn>
                <a:cxn ang="0">
                  <a:pos x="137" y="130"/>
                </a:cxn>
                <a:cxn ang="0">
                  <a:pos x="124" y="221"/>
                </a:cxn>
                <a:cxn ang="0">
                  <a:pos x="117" y="350"/>
                </a:cxn>
                <a:cxn ang="0">
                  <a:pos x="122" y="517"/>
                </a:cxn>
                <a:cxn ang="0">
                  <a:pos x="139" y="732"/>
                </a:cxn>
                <a:cxn ang="0">
                  <a:pos x="34" y="732"/>
                </a:cxn>
                <a:cxn ang="0">
                  <a:pos x="31" y="711"/>
                </a:cxn>
                <a:cxn ang="0">
                  <a:pos x="22" y="651"/>
                </a:cxn>
                <a:cxn ang="0">
                  <a:pos x="12" y="563"/>
                </a:cxn>
                <a:cxn ang="0">
                  <a:pos x="3" y="454"/>
                </a:cxn>
                <a:cxn ang="0">
                  <a:pos x="0" y="335"/>
                </a:cxn>
                <a:cxn ang="0">
                  <a:pos x="6" y="213"/>
                </a:cxn>
                <a:cxn ang="0">
                  <a:pos x="25" y="98"/>
                </a:cxn>
                <a:cxn ang="0">
                  <a:pos x="60" y="0"/>
                </a:cxn>
                <a:cxn ang="0">
                  <a:pos x="186" y="6"/>
                </a:cxn>
              </a:cxnLst>
              <a:rect l="0" t="0" r="r" b="b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52" name="Freeform 100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/>
              <a:ahLst/>
              <a:cxnLst>
                <a:cxn ang="0">
                  <a:pos x="158" y="4"/>
                </a:cxn>
                <a:cxn ang="0">
                  <a:pos x="153" y="9"/>
                </a:cxn>
                <a:cxn ang="0">
                  <a:pos x="144" y="25"/>
                </a:cxn>
                <a:cxn ang="0">
                  <a:pos x="130" y="57"/>
                </a:cxn>
                <a:cxn ang="0">
                  <a:pos x="116" y="110"/>
                </a:cxn>
                <a:cxn ang="0">
                  <a:pos x="105" y="189"/>
                </a:cxn>
                <a:cxn ang="0">
                  <a:pos x="100" y="298"/>
                </a:cxn>
                <a:cxn ang="0">
                  <a:pos x="103" y="441"/>
                </a:cxn>
                <a:cxn ang="0">
                  <a:pos x="118" y="625"/>
                </a:cxn>
                <a:cxn ang="0">
                  <a:pos x="29" y="625"/>
                </a:cxn>
                <a:cxn ang="0">
                  <a:pos x="25" y="607"/>
                </a:cxn>
                <a:cxn ang="0">
                  <a:pos x="18" y="556"/>
                </a:cxn>
                <a:cxn ang="0">
                  <a:pos x="9" y="480"/>
                </a:cxn>
                <a:cxn ang="0">
                  <a:pos x="2" y="387"/>
                </a:cxn>
                <a:cxn ang="0">
                  <a:pos x="0" y="286"/>
                </a:cxn>
                <a:cxn ang="0">
                  <a:pos x="5" y="182"/>
                </a:cxn>
                <a:cxn ang="0">
                  <a:pos x="21" y="84"/>
                </a:cxn>
                <a:cxn ang="0">
                  <a:pos x="51" y="0"/>
                </a:cxn>
                <a:cxn ang="0">
                  <a:pos x="158" y="4"/>
                </a:cxn>
              </a:cxnLst>
              <a:rect l="0" t="0" r="r" b="b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53" name="Freeform 101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/>
              <a:ahLst/>
              <a:cxnLst>
                <a:cxn ang="0">
                  <a:pos x="131" y="4"/>
                </a:cxn>
                <a:cxn ang="0">
                  <a:pos x="128" y="7"/>
                </a:cxn>
                <a:cxn ang="0">
                  <a:pos x="119" y="21"/>
                </a:cxn>
                <a:cxn ang="0">
                  <a:pos x="109" y="47"/>
                </a:cxn>
                <a:cxn ang="0">
                  <a:pos x="97" y="91"/>
                </a:cxn>
                <a:cxn ang="0">
                  <a:pos x="88" y="156"/>
                </a:cxn>
                <a:cxn ang="0">
                  <a:pos x="84" y="247"/>
                </a:cxn>
                <a:cxn ang="0">
                  <a:pos x="86" y="366"/>
                </a:cxn>
                <a:cxn ang="0">
                  <a:pos x="99" y="517"/>
                </a:cxn>
                <a:cxn ang="0">
                  <a:pos x="25" y="517"/>
                </a:cxn>
                <a:cxn ang="0">
                  <a:pos x="23" y="502"/>
                </a:cxn>
                <a:cxn ang="0">
                  <a:pos x="16" y="460"/>
                </a:cxn>
                <a:cxn ang="0">
                  <a:pos x="9" y="397"/>
                </a:cxn>
                <a:cxn ang="0">
                  <a:pos x="2" y="320"/>
                </a:cxn>
                <a:cxn ang="0">
                  <a:pos x="0" y="236"/>
                </a:cxn>
                <a:cxn ang="0">
                  <a:pos x="4" y="151"/>
                </a:cxn>
                <a:cxn ang="0">
                  <a:pos x="18" y="70"/>
                </a:cxn>
                <a:cxn ang="0">
                  <a:pos x="43" y="0"/>
                </a:cxn>
                <a:cxn ang="0">
                  <a:pos x="131" y="4"/>
                </a:cxn>
              </a:cxnLst>
              <a:rect l="0" t="0" r="r" b="b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54" name="Freeform 102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101" y="7"/>
                </a:cxn>
                <a:cxn ang="0">
                  <a:pos x="94" y="17"/>
                </a:cxn>
                <a:cxn ang="0">
                  <a:pos x="86" y="38"/>
                </a:cxn>
                <a:cxn ang="0">
                  <a:pos x="76" y="73"/>
                </a:cxn>
                <a:cxn ang="0">
                  <a:pos x="69" y="125"/>
                </a:cxn>
                <a:cxn ang="0">
                  <a:pos x="65" y="196"/>
                </a:cxn>
                <a:cxn ang="0">
                  <a:pos x="67" y="291"/>
                </a:cxn>
                <a:cxn ang="0">
                  <a:pos x="77" y="411"/>
                </a:cxn>
                <a:cxn ang="0">
                  <a:pos x="19" y="411"/>
                </a:cxn>
                <a:cxn ang="0">
                  <a:pos x="17" y="399"/>
                </a:cxn>
                <a:cxn ang="0">
                  <a:pos x="11" y="365"/>
                </a:cxn>
                <a:cxn ang="0">
                  <a:pos x="6" y="316"/>
                </a:cxn>
                <a:cxn ang="0">
                  <a:pos x="2" y="255"/>
                </a:cxn>
                <a:cxn ang="0">
                  <a:pos x="0" y="188"/>
                </a:cxn>
                <a:cxn ang="0">
                  <a:pos x="4" y="120"/>
                </a:cxn>
                <a:cxn ang="0">
                  <a:pos x="15" y="55"/>
                </a:cxn>
                <a:cxn ang="0">
                  <a:pos x="34" y="0"/>
                </a:cxn>
                <a:cxn ang="0">
                  <a:pos x="104" y="4"/>
                </a:cxn>
              </a:cxnLst>
              <a:rect l="0" t="0" r="r" b="b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55" name="Freeform 103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4" y="4"/>
                </a:cxn>
                <a:cxn ang="0">
                  <a:pos x="70" y="12"/>
                </a:cxn>
                <a:cxn ang="0">
                  <a:pos x="62" y="28"/>
                </a:cxn>
                <a:cxn ang="0">
                  <a:pos x="56" y="53"/>
                </a:cxn>
                <a:cxn ang="0">
                  <a:pos x="51" y="92"/>
                </a:cxn>
                <a:cxn ang="0">
                  <a:pos x="49" y="145"/>
                </a:cxn>
                <a:cxn ang="0">
                  <a:pos x="50" y="214"/>
                </a:cxn>
                <a:cxn ang="0">
                  <a:pos x="57" y="302"/>
                </a:cxn>
                <a:cxn ang="0">
                  <a:pos x="14" y="302"/>
                </a:cxn>
                <a:cxn ang="0">
                  <a:pos x="13" y="294"/>
                </a:cxn>
                <a:cxn ang="0">
                  <a:pos x="9" y="269"/>
                </a:cxn>
                <a:cxn ang="0">
                  <a:pos x="4" y="232"/>
                </a:cxn>
                <a:cxn ang="0">
                  <a:pos x="1" y="188"/>
                </a:cxn>
                <a:cxn ang="0">
                  <a:pos x="0" y="138"/>
                </a:cxn>
                <a:cxn ang="0">
                  <a:pos x="2" y="89"/>
                </a:cxn>
                <a:cxn ang="0">
                  <a:pos x="10" y="41"/>
                </a:cxn>
                <a:cxn ang="0">
                  <a:pos x="25" y="0"/>
                </a:cxn>
                <a:cxn ang="0">
                  <a:pos x="76" y="2"/>
                </a:cxn>
              </a:cxnLst>
              <a:rect l="0" t="0" r="r" b="b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56" name="Rectangle 104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57" name="Freeform 105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32" y="49"/>
                </a:cxn>
                <a:cxn ang="0">
                  <a:pos x="25" y="74"/>
                </a:cxn>
                <a:cxn ang="0">
                  <a:pos x="17" y="112"/>
                </a:cxn>
                <a:cxn ang="0">
                  <a:pos x="8" y="163"/>
                </a:cxn>
                <a:cxn ang="0">
                  <a:pos x="2" y="223"/>
                </a:cxn>
                <a:cxn ang="0">
                  <a:pos x="0" y="290"/>
                </a:cxn>
                <a:cxn ang="0">
                  <a:pos x="7" y="363"/>
                </a:cxn>
                <a:cxn ang="0">
                  <a:pos x="23" y="440"/>
                </a:cxn>
                <a:cxn ang="0">
                  <a:pos x="23" y="437"/>
                </a:cxn>
                <a:cxn ang="0">
                  <a:pos x="23" y="427"/>
                </a:cxn>
                <a:cxn ang="0">
                  <a:pos x="23" y="411"/>
                </a:cxn>
                <a:cxn ang="0">
                  <a:pos x="23" y="391"/>
                </a:cxn>
                <a:cxn ang="0">
                  <a:pos x="25" y="367"/>
                </a:cxn>
                <a:cxn ang="0">
                  <a:pos x="28" y="341"/>
                </a:cxn>
                <a:cxn ang="0">
                  <a:pos x="33" y="312"/>
                </a:cxn>
                <a:cxn ang="0">
                  <a:pos x="39" y="281"/>
                </a:cxn>
                <a:cxn ang="0">
                  <a:pos x="49" y="251"/>
                </a:cxn>
                <a:cxn ang="0">
                  <a:pos x="61" y="222"/>
                </a:cxn>
                <a:cxn ang="0">
                  <a:pos x="75" y="194"/>
                </a:cxn>
                <a:cxn ang="0">
                  <a:pos x="93" y="168"/>
                </a:cxn>
                <a:cxn ang="0">
                  <a:pos x="116" y="145"/>
                </a:cxn>
                <a:cxn ang="0">
                  <a:pos x="141" y="127"/>
                </a:cxn>
                <a:cxn ang="0">
                  <a:pos x="173" y="114"/>
                </a:cxn>
                <a:cxn ang="0">
                  <a:pos x="208" y="106"/>
                </a:cxn>
                <a:cxn ang="0">
                  <a:pos x="210" y="104"/>
                </a:cxn>
                <a:cxn ang="0">
                  <a:pos x="217" y="100"/>
                </a:cxn>
                <a:cxn ang="0">
                  <a:pos x="227" y="92"/>
                </a:cxn>
                <a:cxn ang="0">
                  <a:pos x="245" y="82"/>
                </a:cxn>
                <a:cxn ang="0">
                  <a:pos x="267" y="69"/>
                </a:cxn>
                <a:cxn ang="0">
                  <a:pos x="296" y="54"/>
                </a:cxn>
                <a:cxn ang="0">
                  <a:pos x="332" y="36"/>
                </a:cxn>
                <a:cxn ang="0">
                  <a:pos x="375" y="17"/>
                </a:cxn>
                <a:cxn ang="0">
                  <a:pos x="373" y="16"/>
                </a:cxn>
                <a:cxn ang="0">
                  <a:pos x="366" y="15"/>
                </a:cxn>
                <a:cxn ang="0">
                  <a:pos x="357" y="13"/>
                </a:cxn>
                <a:cxn ang="0">
                  <a:pos x="343" y="10"/>
                </a:cxn>
                <a:cxn ang="0">
                  <a:pos x="326" y="7"/>
                </a:cxn>
                <a:cxn ang="0">
                  <a:pos x="307" y="5"/>
                </a:cxn>
                <a:cxn ang="0">
                  <a:pos x="285" y="3"/>
                </a:cxn>
                <a:cxn ang="0">
                  <a:pos x="261" y="1"/>
                </a:cxn>
                <a:cxn ang="0">
                  <a:pos x="235" y="0"/>
                </a:cxn>
                <a:cxn ang="0">
                  <a:pos x="208" y="1"/>
                </a:cxn>
                <a:cxn ang="0">
                  <a:pos x="180" y="2"/>
                </a:cxn>
                <a:cxn ang="0">
                  <a:pos x="151" y="5"/>
                </a:cxn>
                <a:cxn ang="0">
                  <a:pos x="122" y="10"/>
                </a:cxn>
                <a:cxn ang="0">
                  <a:pos x="92" y="18"/>
                </a:cxn>
                <a:cxn ang="0">
                  <a:pos x="63" y="28"/>
                </a:cxn>
                <a:cxn ang="0">
                  <a:pos x="35" y="41"/>
                </a:cxn>
              </a:cxnLst>
              <a:rect l="0" t="0" r="r" b="b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58" name="Freeform 106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8"/>
                </a:cxn>
                <a:cxn ang="0">
                  <a:pos x="5" y="44"/>
                </a:cxn>
                <a:cxn ang="0">
                  <a:pos x="11" y="37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8"/>
                </a:cxn>
                <a:cxn ang="0">
                  <a:pos x="54" y="12"/>
                </a:cxn>
                <a:cxn ang="0">
                  <a:pos x="72" y="6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7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6"/>
                </a:cxn>
                <a:cxn ang="0">
                  <a:pos x="289" y="44"/>
                </a:cxn>
                <a:cxn ang="0">
                  <a:pos x="277" y="41"/>
                </a:cxn>
                <a:cxn ang="0">
                  <a:pos x="262" y="36"/>
                </a:cxn>
                <a:cxn ang="0">
                  <a:pos x="244" y="32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1"/>
                </a:cxn>
                <a:cxn ang="0">
                  <a:pos x="101" y="23"/>
                </a:cxn>
                <a:cxn ang="0">
                  <a:pos x="77" y="29"/>
                </a:cxn>
                <a:cxn ang="0">
                  <a:pos x="55" y="37"/>
                </a:cxn>
                <a:cxn ang="0">
                  <a:pos x="33" y="48"/>
                </a:cxn>
                <a:cxn ang="0">
                  <a:pos x="15" y="63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59" name="Freeform 107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9"/>
                </a:cxn>
                <a:cxn ang="0">
                  <a:pos x="5" y="44"/>
                </a:cxn>
                <a:cxn ang="0">
                  <a:pos x="11" y="38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7"/>
                </a:cxn>
                <a:cxn ang="0">
                  <a:pos x="54" y="12"/>
                </a:cxn>
                <a:cxn ang="0">
                  <a:pos x="72" y="7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8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5"/>
                </a:cxn>
                <a:cxn ang="0">
                  <a:pos x="289" y="43"/>
                </a:cxn>
                <a:cxn ang="0">
                  <a:pos x="277" y="40"/>
                </a:cxn>
                <a:cxn ang="0">
                  <a:pos x="262" y="36"/>
                </a:cxn>
                <a:cxn ang="0">
                  <a:pos x="244" y="33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2"/>
                </a:cxn>
                <a:cxn ang="0">
                  <a:pos x="101" y="24"/>
                </a:cxn>
                <a:cxn ang="0">
                  <a:pos x="77" y="29"/>
                </a:cxn>
                <a:cxn ang="0">
                  <a:pos x="55" y="38"/>
                </a:cxn>
                <a:cxn ang="0">
                  <a:pos x="33" y="49"/>
                </a:cxn>
                <a:cxn ang="0">
                  <a:pos x="15" y="64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60" name="Freeform 108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6"/>
                </a:cxn>
                <a:cxn ang="0">
                  <a:pos x="150" y="917"/>
                </a:cxn>
                <a:cxn ang="0">
                  <a:pos x="143" y="797"/>
                </a:cxn>
                <a:cxn ang="0">
                  <a:pos x="496" y="851"/>
                </a:cxn>
                <a:cxn ang="0">
                  <a:pos x="490" y="803"/>
                </a:cxn>
                <a:cxn ang="0">
                  <a:pos x="245" y="773"/>
                </a:cxn>
                <a:cxn ang="0">
                  <a:pos x="239" y="670"/>
                </a:cxn>
                <a:cxn ang="0">
                  <a:pos x="72" y="670"/>
                </a:cxn>
                <a:cxn ang="0">
                  <a:pos x="68" y="657"/>
                </a:cxn>
                <a:cxn ang="0">
                  <a:pos x="56" y="620"/>
                </a:cxn>
                <a:cxn ang="0">
                  <a:pos x="41" y="559"/>
                </a:cxn>
                <a:cxn ang="0">
                  <a:pos x="26" y="480"/>
                </a:cxn>
                <a:cxn ang="0">
                  <a:pos x="15" y="385"/>
                </a:cxn>
                <a:cxn ang="0">
                  <a:pos x="11" y="276"/>
                </a:cxn>
                <a:cxn ang="0">
                  <a:pos x="20" y="158"/>
                </a:cxn>
                <a:cxn ang="0">
                  <a:pos x="42" y="30"/>
                </a:cxn>
                <a:cxn ang="0">
                  <a:pos x="0" y="0"/>
                </a:cxn>
              </a:cxnLst>
              <a:rect l="0" t="0" r="r" b="b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61" name="Freeform 109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" y="124"/>
                </a:cxn>
                <a:cxn ang="0">
                  <a:pos x="14" y="119"/>
                </a:cxn>
                <a:cxn ang="0">
                  <a:pos x="31" y="114"/>
                </a:cxn>
                <a:cxn ang="0">
                  <a:pos x="53" y="106"/>
                </a:cxn>
                <a:cxn ang="0">
                  <a:pos x="81" y="98"/>
                </a:cxn>
                <a:cxn ang="0">
                  <a:pos x="113" y="89"/>
                </a:cxn>
                <a:cxn ang="0">
                  <a:pos x="151" y="81"/>
                </a:cxn>
                <a:cxn ang="0">
                  <a:pos x="192" y="73"/>
                </a:cxn>
                <a:cxn ang="0">
                  <a:pos x="237" y="65"/>
                </a:cxn>
                <a:cxn ang="0">
                  <a:pos x="286" y="60"/>
                </a:cxn>
                <a:cxn ang="0">
                  <a:pos x="337" y="56"/>
                </a:cxn>
                <a:cxn ang="0">
                  <a:pos x="390" y="55"/>
                </a:cxn>
                <a:cxn ang="0">
                  <a:pos x="446" y="56"/>
                </a:cxn>
                <a:cxn ang="0">
                  <a:pos x="503" y="61"/>
                </a:cxn>
                <a:cxn ang="0">
                  <a:pos x="561" y="70"/>
                </a:cxn>
                <a:cxn ang="0">
                  <a:pos x="620" y="83"/>
                </a:cxn>
                <a:cxn ang="0">
                  <a:pos x="638" y="0"/>
                </a:cxn>
                <a:cxn ang="0">
                  <a:pos x="634" y="0"/>
                </a:cxn>
                <a:cxn ang="0">
                  <a:pos x="620" y="0"/>
                </a:cxn>
                <a:cxn ang="0">
                  <a:pos x="599" y="0"/>
                </a:cxn>
                <a:cxn ang="0">
                  <a:pos x="571" y="1"/>
                </a:cxn>
                <a:cxn ang="0">
                  <a:pos x="536" y="2"/>
                </a:cxn>
                <a:cxn ang="0">
                  <a:pos x="496" y="3"/>
                </a:cxn>
                <a:cxn ang="0">
                  <a:pos x="452" y="6"/>
                </a:cxn>
                <a:cxn ang="0">
                  <a:pos x="405" y="8"/>
                </a:cxn>
                <a:cxn ang="0">
                  <a:pos x="354" y="13"/>
                </a:cxn>
                <a:cxn ang="0">
                  <a:pos x="302" y="17"/>
                </a:cxn>
                <a:cxn ang="0">
                  <a:pos x="249" y="22"/>
                </a:cxn>
                <a:cxn ang="0">
                  <a:pos x="196" y="30"/>
                </a:cxn>
                <a:cxn ang="0">
                  <a:pos x="144" y="37"/>
                </a:cxn>
                <a:cxn ang="0">
                  <a:pos x="93" y="47"/>
                </a:cxn>
                <a:cxn ang="0">
                  <a:pos x="45" y="58"/>
                </a:cxn>
                <a:cxn ang="0">
                  <a:pos x="0" y="71"/>
                </a:cxn>
                <a:cxn ang="0">
                  <a:pos x="0" y="125"/>
                </a:cxn>
              </a:cxnLst>
              <a:rect l="0" t="0" r="r" b="b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62" name="Freeform 110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/>
              <a:ahLst/>
              <a:cxnLst>
                <a:cxn ang="0">
                  <a:pos x="454" y="344"/>
                </a:cxn>
                <a:cxn ang="0">
                  <a:pos x="456" y="343"/>
                </a:cxn>
                <a:cxn ang="0">
                  <a:pos x="463" y="341"/>
                </a:cxn>
                <a:cxn ang="0">
                  <a:pos x="472" y="337"/>
                </a:cxn>
                <a:cxn ang="0">
                  <a:pos x="485" y="332"/>
                </a:cxn>
                <a:cxn ang="0">
                  <a:pos x="501" y="325"/>
                </a:cxn>
                <a:cxn ang="0">
                  <a:pos x="518" y="317"/>
                </a:cxn>
                <a:cxn ang="0">
                  <a:pos x="538" y="308"/>
                </a:cxn>
                <a:cxn ang="0">
                  <a:pos x="558" y="298"/>
                </a:cxn>
                <a:cxn ang="0">
                  <a:pos x="580" y="287"/>
                </a:cxn>
                <a:cxn ang="0">
                  <a:pos x="600" y="274"/>
                </a:cxn>
                <a:cxn ang="0">
                  <a:pos x="621" y="262"/>
                </a:cxn>
                <a:cxn ang="0">
                  <a:pos x="640" y="248"/>
                </a:cxn>
                <a:cxn ang="0">
                  <a:pos x="658" y="234"/>
                </a:cxn>
                <a:cxn ang="0">
                  <a:pos x="674" y="219"/>
                </a:cxn>
                <a:cxn ang="0">
                  <a:pos x="688" y="204"/>
                </a:cxn>
                <a:cxn ang="0">
                  <a:pos x="699" y="189"/>
                </a:cxn>
                <a:cxn ang="0">
                  <a:pos x="0" y="18"/>
                </a:cxn>
                <a:cxn ang="0">
                  <a:pos x="54" y="0"/>
                </a:cxn>
                <a:cxn ang="0">
                  <a:pos x="1075" y="251"/>
                </a:cxn>
                <a:cxn ang="0">
                  <a:pos x="1033" y="274"/>
                </a:cxn>
                <a:cxn ang="0">
                  <a:pos x="738" y="199"/>
                </a:cxn>
                <a:cxn ang="0">
                  <a:pos x="737" y="200"/>
                </a:cxn>
                <a:cxn ang="0">
                  <a:pos x="735" y="203"/>
                </a:cxn>
                <a:cxn ang="0">
                  <a:pos x="730" y="207"/>
                </a:cxn>
                <a:cxn ang="0">
                  <a:pos x="724" y="214"/>
                </a:cxn>
                <a:cxn ang="0">
                  <a:pos x="716" y="222"/>
                </a:cxn>
                <a:cxn ang="0">
                  <a:pos x="706" y="231"/>
                </a:cxn>
                <a:cxn ang="0">
                  <a:pos x="694" y="242"/>
                </a:cxn>
                <a:cxn ang="0">
                  <a:pos x="679" y="253"/>
                </a:cxn>
                <a:cxn ang="0">
                  <a:pos x="662" y="265"/>
                </a:cxn>
                <a:cxn ang="0">
                  <a:pos x="643" y="278"/>
                </a:cxn>
                <a:cxn ang="0">
                  <a:pos x="621" y="291"/>
                </a:cxn>
                <a:cxn ang="0">
                  <a:pos x="597" y="303"/>
                </a:cxn>
                <a:cxn ang="0">
                  <a:pos x="570" y="317"/>
                </a:cxn>
                <a:cxn ang="0">
                  <a:pos x="540" y="330"/>
                </a:cxn>
                <a:cxn ang="0">
                  <a:pos x="508" y="343"/>
                </a:cxn>
                <a:cxn ang="0">
                  <a:pos x="472" y="356"/>
                </a:cxn>
                <a:cxn ang="0">
                  <a:pos x="454" y="344"/>
                </a:cxn>
              </a:cxnLst>
              <a:rect l="0" t="0" r="r" b="b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63" name="Freeform 111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1" y="319"/>
                </a:cxn>
                <a:cxn ang="0">
                  <a:pos x="1095" y="319"/>
                </a:cxn>
                <a:cxn ang="0">
                  <a:pos x="33" y="0"/>
                </a:cxn>
                <a:cxn ang="0">
                  <a:pos x="0" y="0"/>
                </a:cxn>
              </a:cxnLst>
              <a:rect l="0" t="0" r="r" b="b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64" name="Freeform 112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58" y="285"/>
                </a:cxn>
                <a:cxn ang="0">
                  <a:pos x="1082" y="284"/>
                </a:cxn>
                <a:cxn ang="0">
                  <a:pos x="33" y="0"/>
                </a:cxn>
                <a:cxn ang="0">
                  <a:pos x="0" y="1"/>
                </a:cxn>
              </a:cxnLst>
              <a:rect l="0" t="0" r="r" b="b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65" name="Freeform 113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15"/>
                </a:cxn>
                <a:cxn ang="0">
                  <a:pos x="1087" y="308"/>
                </a:cxn>
                <a:cxn ang="0">
                  <a:pos x="31" y="0"/>
                </a:cxn>
                <a:cxn ang="0">
                  <a:pos x="0" y="0"/>
                </a:cxn>
              </a:cxnLst>
              <a:rect l="0" t="0" r="r" b="b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14"/>
          <p:cNvGrpSpPr>
            <a:grpSpLocks/>
          </p:cNvGrpSpPr>
          <p:nvPr/>
        </p:nvGrpSpPr>
        <p:grpSpPr bwMode="auto">
          <a:xfrm>
            <a:off x="1298575" y="4384675"/>
            <a:ext cx="798513" cy="1166813"/>
            <a:chOff x="12762" y="10336"/>
            <a:chExt cx="1027" cy="1700"/>
          </a:xfrm>
        </p:grpSpPr>
        <p:sp>
          <p:nvSpPr>
            <p:cNvPr id="202867" name="Rectangle 115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68" name="Rectangle 116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69" name="Line 117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70" name="Line 118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71" name="Line 119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72" name="Line 120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873" name="Text Box 121"/>
          <p:cNvSpPr txBox="1">
            <a:spLocks noChangeArrowheads="1"/>
          </p:cNvSpPr>
          <p:nvPr/>
        </p:nvSpPr>
        <p:spPr bwMode="auto">
          <a:xfrm>
            <a:off x="1250950" y="3967163"/>
            <a:ext cx="877888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Host B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02874" name="Line 122"/>
          <p:cNvSpPr>
            <a:spLocks noChangeShapeType="1"/>
          </p:cNvSpPr>
          <p:nvPr/>
        </p:nvSpPr>
        <p:spPr bwMode="auto">
          <a:xfrm flipH="1">
            <a:off x="3021013" y="5060950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2875" name="Line 123"/>
          <p:cNvSpPr>
            <a:spLocks noChangeShapeType="1"/>
          </p:cNvSpPr>
          <p:nvPr/>
        </p:nvSpPr>
        <p:spPr bwMode="auto">
          <a:xfrm flipH="1">
            <a:off x="5010150" y="5060950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2876" name="Line 124"/>
          <p:cNvSpPr>
            <a:spLocks noChangeShapeType="1"/>
          </p:cNvSpPr>
          <p:nvPr/>
        </p:nvSpPr>
        <p:spPr bwMode="auto">
          <a:xfrm flipH="1">
            <a:off x="5160963" y="454501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2877" name="Line 125"/>
          <p:cNvSpPr>
            <a:spLocks noChangeShapeType="1"/>
          </p:cNvSpPr>
          <p:nvPr/>
        </p:nvSpPr>
        <p:spPr bwMode="auto">
          <a:xfrm flipH="1">
            <a:off x="5149850" y="5662613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2878" name="Line 126"/>
          <p:cNvSpPr>
            <a:spLocks noChangeShapeType="1"/>
          </p:cNvSpPr>
          <p:nvPr/>
        </p:nvSpPr>
        <p:spPr bwMode="auto">
          <a:xfrm flipH="1">
            <a:off x="6259513" y="4557713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127"/>
          <p:cNvGrpSpPr>
            <a:grpSpLocks/>
          </p:cNvGrpSpPr>
          <p:nvPr/>
        </p:nvGrpSpPr>
        <p:grpSpPr bwMode="auto">
          <a:xfrm>
            <a:off x="6365875" y="3736975"/>
            <a:ext cx="1203325" cy="1162050"/>
            <a:chOff x="5850" y="13487"/>
            <a:chExt cx="2023" cy="1840"/>
          </a:xfrm>
        </p:grpSpPr>
        <p:sp>
          <p:nvSpPr>
            <p:cNvPr id="202880" name="Freeform 128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/>
              <a:ahLst/>
              <a:cxnLst>
                <a:cxn ang="0">
                  <a:pos x="570" y="121"/>
                </a:cxn>
                <a:cxn ang="0">
                  <a:pos x="575" y="120"/>
                </a:cxn>
                <a:cxn ang="0">
                  <a:pos x="586" y="116"/>
                </a:cxn>
                <a:cxn ang="0">
                  <a:pos x="607" y="108"/>
                </a:cxn>
                <a:cxn ang="0">
                  <a:pos x="636" y="101"/>
                </a:cxn>
                <a:cxn ang="0">
                  <a:pos x="672" y="90"/>
                </a:cxn>
                <a:cxn ang="0">
                  <a:pos x="718" y="79"/>
                </a:cxn>
                <a:cxn ang="0">
                  <a:pos x="771" y="67"/>
                </a:cxn>
                <a:cxn ang="0">
                  <a:pos x="834" y="55"/>
                </a:cxn>
                <a:cxn ang="0">
                  <a:pos x="904" y="43"/>
                </a:cxn>
                <a:cxn ang="0">
                  <a:pos x="982" y="33"/>
                </a:cxn>
                <a:cxn ang="0">
                  <a:pos x="1071" y="22"/>
                </a:cxn>
                <a:cxn ang="0">
                  <a:pos x="1166" y="13"/>
                </a:cxn>
                <a:cxn ang="0">
                  <a:pos x="1271" y="7"/>
                </a:cxn>
                <a:cxn ang="0">
                  <a:pos x="1384" y="1"/>
                </a:cxn>
                <a:cxn ang="0">
                  <a:pos x="1506" y="0"/>
                </a:cxn>
                <a:cxn ang="0">
                  <a:pos x="1636" y="1"/>
                </a:cxn>
                <a:cxn ang="0">
                  <a:pos x="1692" y="233"/>
                </a:cxn>
                <a:cxn ang="0">
                  <a:pos x="1713" y="243"/>
                </a:cxn>
                <a:cxn ang="0">
                  <a:pos x="1758" y="274"/>
                </a:cxn>
                <a:cxn ang="0">
                  <a:pos x="1806" y="329"/>
                </a:cxn>
                <a:cxn ang="0">
                  <a:pos x="1836" y="409"/>
                </a:cxn>
                <a:cxn ang="0">
                  <a:pos x="1955" y="948"/>
                </a:cxn>
                <a:cxn ang="0">
                  <a:pos x="2003" y="1171"/>
                </a:cxn>
                <a:cxn ang="0">
                  <a:pos x="2011" y="1188"/>
                </a:cxn>
                <a:cxn ang="0">
                  <a:pos x="2022" y="1231"/>
                </a:cxn>
                <a:cxn ang="0">
                  <a:pos x="2021" y="1297"/>
                </a:cxn>
                <a:cxn ang="0">
                  <a:pos x="1992" y="1380"/>
                </a:cxn>
                <a:cxn ang="0">
                  <a:pos x="0" y="1328"/>
                </a:cxn>
                <a:cxn ang="0">
                  <a:pos x="199" y="1223"/>
                </a:cxn>
                <a:cxn ang="0">
                  <a:pos x="200" y="232"/>
                </a:cxn>
                <a:cxn ang="0">
                  <a:pos x="210" y="226"/>
                </a:cxn>
                <a:cxn ang="0">
                  <a:pos x="230" y="214"/>
                </a:cxn>
                <a:cxn ang="0">
                  <a:pos x="259" y="201"/>
                </a:cxn>
                <a:cxn ang="0">
                  <a:pos x="297" y="189"/>
                </a:cxn>
                <a:cxn ang="0">
                  <a:pos x="344" y="183"/>
                </a:cxn>
                <a:cxn ang="0">
                  <a:pos x="399" y="181"/>
                </a:cxn>
                <a:cxn ang="0">
                  <a:pos x="464" y="191"/>
                </a:cxn>
                <a:cxn ang="0">
                  <a:pos x="548" y="225"/>
                </a:cxn>
              </a:cxnLst>
              <a:rect l="0" t="0" r="r" b="b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81" name="Freeform 129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/>
              <a:ahLst/>
              <a:cxnLst>
                <a:cxn ang="0">
                  <a:pos x="645" y="27"/>
                </a:cxn>
                <a:cxn ang="0">
                  <a:pos x="642" y="26"/>
                </a:cxn>
                <a:cxn ang="0">
                  <a:pos x="631" y="23"/>
                </a:cxn>
                <a:cxn ang="0">
                  <a:pos x="615" y="19"/>
                </a:cxn>
                <a:cxn ang="0">
                  <a:pos x="592" y="15"/>
                </a:cxn>
                <a:cxn ang="0">
                  <a:pos x="565" y="10"/>
                </a:cxn>
                <a:cxn ang="0">
                  <a:pos x="533" y="6"/>
                </a:cxn>
                <a:cxn ang="0">
                  <a:pos x="496" y="3"/>
                </a:cxn>
                <a:cxn ang="0">
                  <a:pos x="456" y="1"/>
                </a:cxn>
                <a:cxn ang="0">
                  <a:pos x="411" y="0"/>
                </a:cxn>
                <a:cxn ang="0">
                  <a:pos x="364" y="2"/>
                </a:cxn>
                <a:cxn ang="0">
                  <a:pos x="315" y="6"/>
                </a:cxn>
                <a:cxn ang="0">
                  <a:pos x="262" y="15"/>
                </a:cxn>
                <a:cxn ang="0">
                  <a:pos x="209" y="26"/>
                </a:cxn>
                <a:cxn ang="0">
                  <a:pos x="154" y="42"/>
                </a:cxn>
                <a:cxn ang="0">
                  <a:pos x="98" y="61"/>
                </a:cxn>
                <a:cxn ang="0">
                  <a:pos x="42" y="87"/>
                </a:cxn>
                <a:cxn ang="0">
                  <a:pos x="38" y="101"/>
                </a:cxn>
                <a:cxn ang="0">
                  <a:pos x="28" y="141"/>
                </a:cxn>
                <a:cxn ang="0">
                  <a:pos x="17" y="203"/>
                </a:cxn>
                <a:cxn ang="0">
                  <a:pos x="6" y="283"/>
                </a:cxn>
                <a:cxn ang="0">
                  <a:pos x="0" y="378"/>
                </a:cxn>
                <a:cxn ang="0">
                  <a:pos x="5" y="484"/>
                </a:cxn>
                <a:cxn ang="0">
                  <a:pos x="21" y="599"/>
                </a:cxn>
                <a:cxn ang="0">
                  <a:pos x="54" y="716"/>
                </a:cxn>
                <a:cxn ang="0">
                  <a:pos x="58" y="716"/>
                </a:cxn>
                <a:cxn ang="0">
                  <a:pos x="66" y="715"/>
                </a:cxn>
                <a:cxn ang="0">
                  <a:pos x="80" y="713"/>
                </a:cxn>
                <a:cxn ang="0">
                  <a:pos x="99" y="712"/>
                </a:cxn>
                <a:cxn ang="0">
                  <a:pos x="124" y="710"/>
                </a:cxn>
                <a:cxn ang="0">
                  <a:pos x="153" y="708"/>
                </a:cxn>
                <a:cxn ang="0">
                  <a:pos x="188" y="707"/>
                </a:cxn>
                <a:cxn ang="0">
                  <a:pos x="225" y="706"/>
                </a:cxn>
                <a:cxn ang="0">
                  <a:pos x="267" y="705"/>
                </a:cxn>
                <a:cxn ang="0">
                  <a:pos x="313" y="706"/>
                </a:cxn>
                <a:cxn ang="0">
                  <a:pos x="362" y="707"/>
                </a:cxn>
                <a:cxn ang="0">
                  <a:pos x="415" y="709"/>
                </a:cxn>
                <a:cxn ang="0">
                  <a:pos x="470" y="713"/>
                </a:cxn>
                <a:cxn ang="0">
                  <a:pos x="528" y="719"/>
                </a:cxn>
                <a:cxn ang="0">
                  <a:pos x="588" y="726"/>
                </a:cxn>
                <a:cxn ang="0">
                  <a:pos x="650" y="735"/>
                </a:cxn>
                <a:cxn ang="0">
                  <a:pos x="647" y="713"/>
                </a:cxn>
                <a:cxn ang="0">
                  <a:pos x="641" y="655"/>
                </a:cxn>
                <a:cxn ang="0">
                  <a:pos x="631" y="568"/>
                </a:cxn>
                <a:cxn ang="0">
                  <a:pos x="623" y="462"/>
                </a:cxn>
                <a:cxn ang="0">
                  <a:pos x="618" y="345"/>
                </a:cxn>
                <a:cxn ang="0">
                  <a:pos x="618" y="229"/>
                </a:cxn>
                <a:cxn ang="0">
                  <a:pos x="627" y="119"/>
                </a:cxn>
                <a:cxn ang="0">
                  <a:pos x="645" y="27"/>
                </a:cxn>
              </a:cxnLst>
              <a:rect l="0" t="0" r="r" b="b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82" name="Freeform 130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/>
              <a:ahLst/>
              <a:cxnLst>
                <a:cxn ang="0">
                  <a:pos x="6" y="552"/>
                </a:cxn>
                <a:cxn ang="0">
                  <a:pos x="0" y="642"/>
                </a:cxn>
                <a:cxn ang="0">
                  <a:pos x="698" y="731"/>
                </a:cxn>
                <a:cxn ang="0">
                  <a:pos x="703" y="729"/>
                </a:cxn>
                <a:cxn ang="0">
                  <a:pos x="717" y="722"/>
                </a:cxn>
                <a:cxn ang="0">
                  <a:pos x="740" y="710"/>
                </a:cxn>
                <a:cxn ang="0">
                  <a:pos x="768" y="694"/>
                </a:cxn>
                <a:cxn ang="0">
                  <a:pos x="801" y="672"/>
                </a:cxn>
                <a:cxn ang="0">
                  <a:pos x="838" y="645"/>
                </a:cxn>
                <a:cxn ang="0">
                  <a:pos x="876" y="614"/>
                </a:cxn>
                <a:cxn ang="0">
                  <a:pos x="915" y="577"/>
                </a:cxn>
                <a:cxn ang="0">
                  <a:pos x="953" y="536"/>
                </a:cxn>
                <a:cxn ang="0">
                  <a:pos x="988" y="491"/>
                </a:cxn>
                <a:cxn ang="0">
                  <a:pos x="1018" y="439"/>
                </a:cxn>
                <a:cxn ang="0">
                  <a:pos x="1043" y="383"/>
                </a:cxn>
                <a:cxn ang="0">
                  <a:pos x="1061" y="322"/>
                </a:cxn>
                <a:cxn ang="0">
                  <a:pos x="1071" y="255"/>
                </a:cxn>
                <a:cxn ang="0">
                  <a:pos x="1070" y="185"/>
                </a:cxn>
                <a:cxn ang="0">
                  <a:pos x="1057" y="108"/>
                </a:cxn>
                <a:cxn ang="0">
                  <a:pos x="1055" y="104"/>
                </a:cxn>
                <a:cxn ang="0">
                  <a:pos x="1049" y="92"/>
                </a:cxn>
                <a:cxn ang="0">
                  <a:pos x="1037" y="76"/>
                </a:cxn>
                <a:cxn ang="0">
                  <a:pos x="1022" y="57"/>
                </a:cxn>
                <a:cxn ang="0">
                  <a:pos x="1002" y="37"/>
                </a:cxn>
                <a:cxn ang="0">
                  <a:pos x="979" y="20"/>
                </a:cxn>
                <a:cxn ang="0">
                  <a:pos x="951" y="7"/>
                </a:cxn>
                <a:cxn ang="0">
                  <a:pos x="919" y="0"/>
                </a:cxn>
                <a:cxn ang="0">
                  <a:pos x="924" y="12"/>
                </a:cxn>
                <a:cxn ang="0">
                  <a:pos x="934" y="44"/>
                </a:cxn>
                <a:cxn ang="0">
                  <a:pos x="947" y="94"/>
                </a:cxn>
                <a:cxn ang="0">
                  <a:pos x="958" y="159"/>
                </a:cxn>
                <a:cxn ang="0">
                  <a:pos x="961" y="238"/>
                </a:cxn>
                <a:cxn ang="0">
                  <a:pos x="953" y="324"/>
                </a:cxn>
                <a:cxn ang="0">
                  <a:pos x="928" y="418"/>
                </a:cxn>
                <a:cxn ang="0">
                  <a:pos x="884" y="516"/>
                </a:cxn>
                <a:cxn ang="0">
                  <a:pos x="883" y="518"/>
                </a:cxn>
                <a:cxn ang="0">
                  <a:pos x="879" y="521"/>
                </a:cxn>
                <a:cxn ang="0">
                  <a:pos x="872" y="526"/>
                </a:cxn>
                <a:cxn ang="0">
                  <a:pos x="862" y="534"/>
                </a:cxn>
                <a:cxn ang="0">
                  <a:pos x="851" y="541"/>
                </a:cxn>
                <a:cxn ang="0">
                  <a:pos x="837" y="550"/>
                </a:cxn>
                <a:cxn ang="0">
                  <a:pos x="819" y="559"/>
                </a:cxn>
                <a:cxn ang="0">
                  <a:pos x="800" y="567"/>
                </a:cxn>
                <a:cxn ang="0">
                  <a:pos x="778" y="575"/>
                </a:cxn>
                <a:cxn ang="0">
                  <a:pos x="754" y="582"/>
                </a:cxn>
                <a:cxn ang="0">
                  <a:pos x="727" y="588"/>
                </a:cxn>
                <a:cxn ang="0">
                  <a:pos x="697" y="592"/>
                </a:cxn>
                <a:cxn ang="0">
                  <a:pos x="666" y="593"/>
                </a:cxn>
                <a:cxn ang="0">
                  <a:pos x="631" y="592"/>
                </a:cxn>
                <a:cxn ang="0">
                  <a:pos x="593" y="589"/>
                </a:cxn>
                <a:cxn ang="0">
                  <a:pos x="555" y="581"/>
                </a:cxn>
                <a:cxn ang="0">
                  <a:pos x="555" y="677"/>
                </a:cxn>
                <a:cxn ang="0">
                  <a:pos x="24" y="623"/>
                </a:cxn>
                <a:cxn ang="0">
                  <a:pos x="6" y="552"/>
                </a:cxn>
              </a:cxnLst>
              <a:rect l="0" t="0" r="r" b="b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83" name="Freeform 131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/>
              <a:ahLst/>
              <a:cxnLst>
                <a:cxn ang="0">
                  <a:pos x="787" y="91"/>
                </a:cxn>
                <a:cxn ang="0">
                  <a:pos x="12" y="0"/>
                </a:cxn>
                <a:cxn ang="0">
                  <a:pos x="0" y="91"/>
                </a:cxn>
                <a:cxn ang="0">
                  <a:pos x="764" y="253"/>
                </a:cxn>
                <a:cxn ang="0">
                  <a:pos x="787" y="91"/>
                </a:cxn>
              </a:cxnLst>
              <a:rect l="0" t="0" r="r" b="b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84" name="Freeform 132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/>
              <a:ahLst/>
              <a:cxnLst>
                <a:cxn ang="0">
                  <a:pos x="336" y="50"/>
                </a:cxn>
                <a:cxn ang="0">
                  <a:pos x="4" y="0"/>
                </a:cxn>
                <a:cxn ang="0">
                  <a:pos x="0" y="48"/>
                </a:cxn>
                <a:cxn ang="0">
                  <a:pos x="327" y="115"/>
                </a:cxn>
                <a:cxn ang="0">
                  <a:pos x="336" y="50"/>
                </a:cxn>
              </a:cxnLst>
              <a:rect l="0" t="0" r="r" b="b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85" name="Freeform 133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/>
              <a:ahLst/>
              <a:cxnLst>
                <a:cxn ang="0">
                  <a:pos x="225" y="39"/>
                </a:cxn>
                <a:cxn ang="0">
                  <a:pos x="0" y="0"/>
                </a:cxn>
                <a:cxn ang="0">
                  <a:pos x="3" y="41"/>
                </a:cxn>
                <a:cxn ang="0">
                  <a:pos x="218" y="85"/>
                </a:cxn>
                <a:cxn ang="0">
                  <a:pos x="225" y="39"/>
                </a:cxn>
              </a:cxnLst>
              <a:rect l="0" t="0" r="r" b="b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86" name="Freeform 134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32"/>
                </a:cxn>
                <a:cxn ang="0">
                  <a:pos x="10" y="130"/>
                </a:cxn>
                <a:cxn ang="0">
                  <a:pos x="24" y="128"/>
                </a:cxn>
                <a:cxn ang="0">
                  <a:pos x="42" y="125"/>
                </a:cxn>
                <a:cxn ang="0">
                  <a:pos x="62" y="121"/>
                </a:cxn>
                <a:cxn ang="0">
                  <a:pos x="86" y="116"/>
                </a:cxn>
                <a:cxn ang="0">
                  <a:pos x="113" y="109"/>
                </a:cxn>
                <a:cxn ang="0">
                  <a:pos x="141" y="102"/>
                </a:cxn>
                <a:cxn ang="0">
                  <a:pos x="170" y="94"/>
                </a:cxn>
                <a:cxn ang="0">
                  <a:pos x="199" y="85"/>
                </a:cxn>
                <a:cxn ang="0">
                  <a:pos x="228" y="74"/>
                </a:cxn>
                <a:cxn ang="0">
                  <a:pos x="257" y="62"/>
                </a:cxn>
                <a:cxn ang="0">
                  <a:pos x="285" y="48"/>
                </a:cxn>
                <a:cxn ang="0">
                  <a:pos x="309" y="34"/>
                </a:cxn>
                <a:cxn ang="0">
                  <a:pos x="333" y="18"/>
                </a:cxn>
                <a:cxn ang="0">
                  <a:pos x="352" y="0"/>
                </a:cxn>
                <a:cxn ang="0">
                  <a:pos x="1325" y="223"/>
                </a:cxn>
                <a:cxn ang="0">
                  <a:pos x="1323" y="225"/>
                </a:cxn>
                <a:cxn ang="0">
                  <a:pos x="1318" y="230"/>
                </a:cxn>
                <a:cxn ang="0">
                  <a:pos x="1309" y="239"/>
                </a:cxn>
                <a:cxn ang="0">
                  <a:pos x="1297" y="250"/>
                </a:cxn>
                <a:cxn ang="0">
                  <a:pos x="1282" y="263"/>
                </a:cxn>
                <a:cxn ang="0">
                  <a:pos x="1265" y="278"/>
                </a:cxn>
                <a:cxn ang="0">
                  <a:pos x="1247" y="295"/>
                </a:cxn>
                <a:cxn ang="0">
                  <a:pos x="1225" y="312"/>
                </a:cxn>
                <a:cxn ang="0">
                  <a:pos x="1202" y="331"/>
                </a:cxn>
                <a:cxn ang="0">
                  <a:pos x="1179" y="349"/>
                </a:cxn>
                <a:cxn ang="0">
                  <a:pos x="1154" y="367"/>
                </a:cxn>
                <a:cxn ang="0">
                  <a:pos x="1128" y="385"/>
                </a:cxn>
                <a:cxn ang="0">
                  <a:pos x="1102" y="401"/>
                </a:cxn>
                <a:cxn ang="0">
                  <a:pos x="1077" y="415"/>
                </a:cxn>
                <a:cxn ang="0">
                  <a:pos x="1051" y="428"/>
                </a:cxn>
                <a:cxn ang="0">
                  <a:pos x="1026" y="439"/>
                </a:cxn>
                <a:cxn ang="0">
                  <a:pos x="0" y="132"/>
                </a:cxn>
              </a:cxnLst>
              <a:rect l="0" t="0" r="r" b="b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87" name="Freeform 135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/>
              <a:ahLst/>
              <a:cxnLst>
                <a:cxn ang="0">
                  <a:pos x="47" y="209"/>
                </a:cxn>
                <a:cxn ang="0">
                  <a:pos x="472" y="84"/>
                </a:cxn>
                <a:cxn ang="0">
                  <a:pos x="215" y="0"/>
                </a:cxn>
                <a:cxn ang="0">
                  <a:pos x="5" y="24"/>
                </a:cxn>
                <a:cxn ang="0">
                  <a:pos x="0" y="197"/>
                </a:cxn>
                <a:cxn ang="0">
                  <a:pos x="47" y="209"/>
                </a:cxn>
              </a:cxnLst>
              <a:rect l="0" t="0" r="r" b="b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88" name="Freeform 136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/>
              <a:ahLst/>
              <a:cxnLst>
                <a:cxn ang="0">
                  <a:pos x="251" y="23"/>
                </a:cxn>
                <a:cxn ang="0">
                  <a:pos x="250" y="22"/>
                </a:cxn>
                <a:cxn ang="0">
                  <a:pos x="246" y="20"/>
                </a:cxn>
                <a:cxn ang="0">
                  <a:pos x="239" y="18"/>
                </a:cxn>
                <a:cxn ang="0">
                  <a:pos x="230" y="15"/>
                </a:cxn>
                <a:cxn ang="0">
                  <a:pos x="218" y="11"/>
                </a:cxn>
                <a:cxn ang="0">
                  <a:pos x="205" y="7"/>
                </a:cxn>
                <a:cxn ang="0">
                  <a:pos x="190" y="4"/>
                </a:cxn>
                <a:cxn ang="0">
                  <a:pos x="173" y="1"/>
                </a:cxn>
                <a:cxn ang="0">
                  <a:pos x="155" y="0"/>
                </a:cxn>
                <a:cxn ang="0">
                  <a:pos x="134" y="0"/>
                </a:cxn>
                <a:cxn ang="0">
                  <a:pos x="114" y="2"/>
                </a:cxn>
                <a:cxn ang="0">
                  <a:pos x="92" y="5"/>
                </a:cxn>
                <a:cxn ang="0">
                  <a:pos x="70" y="12"/>
                </a:cxn>
                <a:cxn ang="0">
                  <a:pos x="47" y="20"/>
                </a:cxn>
                <a:cxn ang="0">
                  <a:pos x="23" y="32"/>
                </a:cxn>
                <a:cxn ang="0">
                  <a:pos x="0" y="47"/>
                </a:cxn>
                <a:cxn ang="0">
                  <a:pos x="0" y="999"/>
                </a:cxn>
                <a:cxn ang="0">
                  <a:pos x="1" y="999"/>
                </a:cxn>
                <a:cxn ang="0">
                  <a:pos x="6" y="999"/>
                </a:cxn>
                <a:cxn ang="0">
                  <a:pos x="14" y="998"/>
                </a:cxn>
                <a:cxn ang="0">
                  <a:pos x="23" y="997"/>
                </a:cxn>
                <a:cxn ang="0">
                  <a:pos x="35" y="995"/>
                </a:cxn>
                <a:cxn ang="0">
                  <a:pos x="49" y="993"/>
                </a:cxn>
                <a:cxn ang="0">
                  <a:pos x="65" y="990"/>
                </a:cxn>
                <a:cxn ang="0">
                  <a:pos x="83" y="985"/>
                </a:cxn>
                <a:cxn ang="0">
                  <a:pos x="102" y="980"/>
                </a:cxn>
                <a:cxn ang="0">
                  <a:pos x="121" y="973"/>
                </a:cxn>
                <a:cxn ang="0">
                  <a:pos x="143" y="966"/>
                </a:cxn>
                <a:cxn ang="0">
                  <a:pos x="164" y="956"/>
                </a:cxn>
                <a:cxn ang="0">
                  <a:pos x="186" y="945"/>
                </a:cxn>
                <a:cxn ang="0">
                  <a:pos x="208" y="934"/>
                </a:cxn>
                <a:cxn ang="0">
                  <a:pos x="230" y="919"/>
                </a:cxn>
                <a:cxn ang="0">
                  <a:pos x="251" y="903"/>
                </a:cxn>
                <a:cxn ang="0">
                  <a:pos x="251" y="23"/>
                </a:cxn>
              </a:cxnLst>
              <a:rect l="0" t="0" r="r" b="b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89" name="Freeform 137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/>
              <a:ahLst/>
              <a:cxnLst>
                <a:cxn ang="0">
                  <a:pos x="215" y="20"/>
                </a:cxn>
                <a:cxn ang="0">
                  <a:pos x="214" y="19"/>
                </a:cxn>
                <a:cxn ang="0">
                  <a:pos x="211" y="18"/>
                </a:cxn>
                <a:cxn ang="0">
                  <a:pos x="205" y="15"/>
                </a:cxn>
                <a:cxn ang="0">
                  <a:pos x="197" y="12"/>
                </a:cxn>
                <a:cxn ang="0">
                  <a:pos x="187" y="9"/>
                </a:cxn>
                <a:cxn ang="0">
                  <a:pos x="176" y="6"/>
                </a:cxn>
                <a:cxn ang="0">
                  <a:pos x="163" y="4"/>
                </a:cxn>
                <a:cxn ang="0">
                  <a:pos x="149" y="1"/>
                </a:cxn>
                <a:cxn ang="0">
                  <a:pos x="133" y="0"/>
                </a:cxn>
                <a:cxn ang="0">
                  <a:pos x="115" y="0"/>
                </a:cxn>
                <a:cxn ang="0">
                  <a:pos x="98" y="1"/>
                </a:cxn>
                <a:cxn ang="0">
                  <a:pos x="79" y="5"/>
                </a:cxn>
                <a:cxn ang="0">
                  <a:pos x="60" y="10"/>
                </a:cxn>
                <a:cxn ang="0">
                  <a:pos x="40" y="18"/>
                </a:cxn>
                <a:cxn ang="0">
                  <a:pos x="21" y="27"/>
                </a:cxn>
                <a:cxn ang="0">
                  <a:pos x="0" y="40"/>
                </a:cxn>
                <a:cxn ang="0">
                  <a:pos x="0" y="843"/>
                </a:cxn>
                <a:cxn ang="0">
                  <a:pos x="1" y="843"/>
                </a:cxn>
                <a:cxn ang="0">
                  <a:pos x="6" y="843"/>
                </a:cxn>
                <a:cxn ang="0">
                  <a:pos x="12" y="842"/>
                </a:cxn>
                <a:cxn ang="0">
                  <a:pos x="21" y="841"/>
                </a:cxn>
                <a:cxn ang="0">
                  <a:pos x="30" y="840"/>
                </a:cxn>
                <a:cxn ang="0">
                  <a:pos x="43" y="838"/>
                </a:cxn>
                <a:cxn ang="0">
                  <a:pos x="56" y="835"/>
                </a:cxn>
                <a:cxn ang="0">
                  <a:pos x="71" y="831"/>
                </a:cxn>
                <a:cxn ang="0">
                  <a:pos x="87" y="826"/>
                </a:cxn>
                <a:cxn ang="0">
                  <a:pos x="105" y="821"/>
                </a:cxn>
                <a:cxn ang="0">
                  <a:pos x="123" y="814"/>
                </a:cxn>
                <a:cxn ang="0">
                  <a:pos x="141" y="806"/>
                </a:cxn>
                <a:cxn ang="0">
                  <a:pos x="159" y="797"/>
                </a:cxn>
                <a:cxn ang="0">
                  <a:pos x="179" y="786"/>
                </a:cxn>
                <a:cxn ang="0">
                  <a:pos x="197" y="774"/>
                </a:cxn>
                <a:cxn ang="0">
                  <a:pos x="215" y="760"/>
                </a:cxn>
                <a:cxn ang="0">
                  <a:pos x="215" y="20"/>
                </a:cxn>
              </a:cxnLst>
              <a:rect l="0" t="0" r="r" b="b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90" name="Freeform 138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/>
              <a:ahLst/>
              <a:cxnLst>
                <a:cxn ang="0">
                  <a:pos x="180" y="16"/>
                </a:cxn>
                <a:cxn ang="0">
                  <a:pos x="179" y="16"/>
                </a:cxn>
                <a:cxn ang="0">
                  <a:pos x="176" y="14"/>
                </a:cxn>
                <a:cxn ang="0">
                  <a:pos x="172" y="12"/>
                </a:cxn>
                <a:cxn ang="0">
                  <a:pos x="165" y="10"/>
                </a:cxn>
                <a:cxn ang="0">
                  <a:pos x="157" y="8"/>
                </a:cxn>
                <a:cxn ang="0">
                  <a:pos x="147" y="4"/>
                </a:cxn>
                <a:cxn ang="0">
                  <a:pos x="136" y="2"/>
                </a:cxn>
                <a:cxn ang="0">
                  <a:pos x="125" y="0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1" y="1"/>
                </a:cxn>
                <a:cxn ang="0">
                  <a:pos x="66" y="3"/>
                </a:cxn>
                <a:cxn ang="0">
                  <a:pos x="50" y="8"/>
                </a:cxn>
                <a:cxn ang="0">
                  <a:pos x="33" y="14"/>
                </a:cxn>
                <a:cxn ang="0">
                  <a:pos x="17" y="23"/>
                </a:cxn>
                <a:cxn ang="0">
                  <a:pos x="0" y="33"/>
                </a:cxn>
                <a:cxn ang="0">
                  <a:pos x="0" y="685"/>
                </a:cxn>
                <a:cxn ang="0">
                  <a:pos x="1" y="685"/>
                </a:cxn>
                <a:cxn ang="0">
                  <a:pos x="4" y="685"/>
                </a:cxn>
                <a:cxn ang="0">
                  <a:pos x="9" y="684"/>
                </a:cxn>
                <a:cxn ang="0">
                  <a:pos x="17" y="683"/>
                </a:cxn>
                <a:cxn ang="0">
                  <a:pos x="26" y="682"/>
                </a:cxn>
                <a:cxn ang="0">
                  <a:pos x="35" y="681"/>
                </a:cxn>
                <a:cxn ang="0">
                  <a:pos x="47" y="678"/>
                </a:cxn>
                <a:cxn ang="0">
                  <a:pos x="60" y="676"/>
                </a:cxn>
                <a:cxn ang="0">
                  <a:pos x="73" y="671"/>
                </a:cxn>
                <a:cxn ang="0">
                  <a:pos x="87" y="667"/>
                </a:cxn>
                <a:cxn ang="0">
                  <a:pos x="102" y="662"/>
                </a:cxn>
                <a:cxn ang="0">
                  <a:pos x="118" y="655"/>
                </a:cxn>
                <a:cxn ang="0">
                  <a:pos x="133" y="648"/>
                </a:cxn>
                <a:cxn ang="0">
                  <a:pos x="149" y="639"/>
                </a:cxn>
                <a:cxn ang="0">
                  <a:pos x="165" y="628"/>
                </a:cxn>
                <a:cxn ang="0">
                  <a:pos x="180" y="617"/>
                </a:cxn>
                <a:cxn ang="0">
                  <a:pos x="180" y="16"/>
                </a:cxn>
              </a:cxnLst>
              <a:rect l="0" t="0" r="r" b="b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91" name="Freeform 139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/>
              <a:ahLst/>
              <a:cxnLst>
                <a:cxn ang="0">
                  <a:pos x="146" y="14"/>
                </a:cxn>
                <a:cxn ang="0">
                  <a:pos x="143" y="12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1" y="1"/>
                </a:cxn>
                <a:cxn ang="0">
                  <a:pos x="79" y="0"/>
                </a:cxn>
                <a:cxn ang="0">
                  <a:pos x="54" y="3"/>
                </a:cxn>
                <a:cxn ang="0">
                  <a:pos x="27" y="11"/>
                </a:cxn>
                <a:cxn ang="0">
                  <a:pos x="0" y="27"/>
                </a:cxn>
                <a:cxn ang="0">
                  <a:pos x="0" y="530"/>
                </a:cxn>
                <a:cxn ang="0">
                  <a:pos x="3" y="530"/>
                </a:cxn>
                <a:cxn ang="0">
                  <a:pos x="14" y="529"/>
                </a:cxn>
                <a:cxn ang="0">
                  <a:pos x="29" y="526"/>
                </a:cxn>
                <a:cxn ang="0">
                  <a:pos x="49" y="521"/>
                </a:cxn>
                <a:cxn ang="0">
                  <a:pos x="71" y="514"/>
                </a:cxn>
                <a:cxn ang="0">
                  <a:pos x="96" y="505"/>
                </a:cxn>
                <a:cxn ang="0">
                  <a:pos x="121" y="492"/>
                </a:cxn>
                <a:cxn ang="0">
                  <a:pos x="146" y="475"/>
                </a:cxn>
                <a:cxn ang="0">
                  <a:pos x="146" y="14"/>
                </a:cxn>
              </a:cxnLst>
              <a:rect l="0" t="0" r="r" b="b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92" name="Freeform 140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/>
              <a:ahLst/>
              <a:cxnLst>
                <a:cxn ang="0">
                  <a:pos x="109" y="10"/>
                </a:cxn>
                <a:cxn ang="0">
                  <a:pos x="107" y="9"/>
                </a:cxn>
                <a:cxn ang="0">
                  <a:pos x="100" y="6"/>
                </a:cxn>
                <a:cxn ang="0">
                  <a:pos x="89" y="2"/>
                </a:cxn>
                <a:cxn ang="0">
                  <a:pos x="75" y="0"/>
                </a:cxn>
                <a:cxn ang="0">
                  <a:pos x="59" y="0"/>
                </a:cxn>
                <a:cxn ang="0">
                  <a:pos x="39" y="2"/>
                </a:cxn>
                <a:cxn ang="0">
                  <a:pos x="20" y="9"/>
                </a:cxn>
                <a:cxn ang="0">
                  <a:pos x="0" y="21"/>
                </a:cxn>
                <a:cxn ang="0">
                  <a:pos x="0" y="373"/>
                </a:cxn>
                <a:cxn ang="0">
                  <a:pos x="2" y="373"/>
                </a:cxn>
                <a:cxn ang="0">
                  <a:pos x="9" y="372"/>
                </a:cxn>
                <a:cxn ang="0">
                  <a:pos x="21" y="369"/>
                </a:cxn>
                <a:cxn ang="0">
                  <a:pos x="36" y="366"/>
                </a:cxn>
                <a:cxn ang="0">
                  <a:pos x="53" y="362"/>
                </a:cxn>
                <a:cxn ang="0">
                  <a:pos x="72" y="354"/>
                </a:cxn>
                <a:cxn ang="0">
                  <a:pos x="90" y="343"/>
                </a:cxn>
                <a:cxn ang="0">
                  <a:pos x="109" y="331"/>
                </a:cxn>
                <a:cxn ang="0">
                  <a:pos x="109" y="10"/>
                </a:cxn>
              </a:cxnLst>
              <a:rect l="0" t="0" r="r" b="b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93" name="Freeform 141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/>
              <a:ahLst/>
              <a:cxnLst>
                <a:cxn ang="0">
                  <a:pos x="75" y="6"/>
                </a:cxn>
                <a:cxn ang="0">
                  <a:pos x="73" y="5"/>
                </a:cxn>
                <a:cxn ang="0">
                  <a:pos x="69" y="4"/>
                </a:cxn>
                <a:cxn ang="0">
                  <a:pos x="61" y="2"/>
                </a:cxn>
                <a:cxn ang="0">
                  <a:pos x="52" y="0"/>
                </a:cxn>
                <a:cxn ang="0">
                  <a:pos x="41" y="0"/>
                </a:cxn>
                <a:cxn ang="0">
                  <a:pos x="28" y="1"/>
                </a:cxn>
                <a:cxn ang="0">
                  <a:pos x="14" y="6"/>
                </a:cxn>
                <a:cxn ang="0">
                  <a:pos x="0" y="14"/>
                </a:cxn>
                <a:cxn ang="0">
                  <a:pos x="0" y="216"/>
                </a:cxn>
                <a:cxn ang="0">
                  <a:pos x="2" y="216"/>
                </a:cxn>
                <a:cxn ang="0">
                  <a:pos x="7" y="215"/>
                </a:cxn>
                <a:cxn ang="0">
                  <a:pos x="15" y="214"/>
                </a:cxn>
                <a:cxn ang="0">
                  <a:pos x="25" y="211"/>
                </a:cxn>
                <a:cxn ang="0">
                  <a:pos x="37" y="208"/>
                </a:cxn>
                <a:cxn ang="0">
                  <a:pos x="50" y="203"/>
                </a:cxn>
                <a:cxn ang="0">
                  <a:pos x="63" y="195"/>
                </a:cxn>
                <a:cxn ang="0">
                  <a:pos x="75" y="187"/>
                </a:cxn>
                <a:cxn ang="0">
                  <a:pos x="75" y="6"/>
                </a:cxn>
              </a:cxnLst>
              <a:rect l="0" t="0" r="r" b="b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94" name="Freeform 142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/>
              <a:ahLst/>
              <a:cxnLst>
                <a:cxn ang="0">
                  <a:pos x="55" y="111"/>
                </a:cxn>
                <a:cxn ang="0">
                  <a:pos x="66" y="110"/>
                </a:cxn>
                <a:cxn ang="0">
                  <a:pos x="76" y="106"/>
                </a:cxn>
                <a:cxn ang="0">
                  <a:pos x="85" y="101"/>
                </a:cxn>
                <a:cxn ang="0">
                  <a:pos x="94" y="94"/>
                </a:cxn>
                <a:cxn ang="0">
                  <a:pos x="100" y="86"/>
                </a:cxn>
                <a:cxn ang="0">
                  <a:pos x="106" y="77"/>
                </a:cxn>
                <a:cxn ang="0">
                  <a:pos x="109" y="66"/>
                </a:cxn>
                <a:cxn ang="0">
                  <a:pos x="110" y="56"/>
                </a:cxn>
                <a:cxn ang="0">
                  <a:pos x="109" y="44"/>
                </a:cxn>
                <a:cxn ang="0">
                  <a:pos x="106" y="34"/>
                </a:cxn>
                <a:cxn ang="0">
                  <a:pos x="100" y="24"/>
                </a:cxn>
                <a:cxn ang="0">
                  <a:pos x="94" y="17"/>
                </a:cxn>
                <a:cxn ang="0">
                  <a:pos x="85" y="9"/>
                </a:cxn>
                <a:cxn ang="0">
                  <a:pos x="76" y="5"/>
                </a:cxn>
                <a:cxn ang="0">
                  <a:pos x="66" y="2"/>
                </a:cxn>
                <a:cxn ang="0">
                  <a:pos x="55" y="0"/>
                </a:cxn>
                <a:cxn ang="0">
                  <a:pos x="44" y="2"/>
                </a:cxn>
                <a:cxn ang="0">
                  <a:pos x="33" y="5"/>
                </a:cxn>
                <a:cxn ang="0">
                  <a:pos x="25" y="9"/>
                </a:cxn>
                <a:cxn ang="0">
                  <a:pos x="16" y="17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1" y="44"/>
                </a:cxn>
                <a:cxn ang="0">
                  <a:pos x="0" y="56"/>
                </a:cxn>
                <a:cxn ang="0">
                  <a:pos x="1" y="66"/>
                </a:cxn>
                <a:cxn ang="0">
                  <a:pos x="4" y="77"/>
                </a:cxn>
                <a:cxn ang="0">
                  <a:pos x="10" y="86"/>
                </a:cxn>
                <a:cxn ang="0">
                  <a:pos x="16" y="94"/>
                </a:cxn>
                <a:cxn ang="0">
                  <a:pos x="25" y="101"/>
                </a:cxn>
                <a:cxn ang="0">
                  <a:pos x="33" y="106"/>
                </a:cxn>
                <a:cxn ang="0">
                  <a:pos x="44" y="110"/>
                </a:cxn>
                <a:cxn ang="0">
                  <a:pos x="55" y="111"/>
                </a:cxn>
              </a:cxnLst>
              <a:rect l="0" t="0" r="r" b="b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95" name="Freeform 143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38" y="53"/>
                </a:cxn>
                <a:cxn ang="0">
                  <a:pos x="48" y="46"/>
                </a:cxn>
                <a:cxn ang="0">
                  <a:pos x="53" y="37"/>
                </a:cxn>
                <a:cxn ang="0">
                  <a:pos x="55" y="27"/>
                </a:cxn>
                <a:cxn ang="0">
                  <a:pos x="53" y="16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6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8" y="46"/>
                </a:cxn>
                <a:cxn ang="0">
                  <a:pos x="16" y="53"/>
                </a:cxn>
                <a:cxn ang="0">
                  <a:pos x="27" y="55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96" name="Freeform 144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/>
              <a:ahLst/>
              <a:cxnLst>
                <a:cxn ang="0">
                  <a:pos x="28" y="55"/>
                </a:cxn>
                <a:cxn ang="0">
                  <a:pos x="39" y="53"/>
                </a:cxn>
                <a:cxn ang="0">
                  <a:pos x="47" y="47"/>
                </a:cxn>
                <a:cxn ang="0">
                  <a:pos x="53" y="39"/>
                </a:cxn>
                <a:cxn ang="0">
                  <a:pos x="55" y="28"/>
                </a:cxn>
                <a:cxn ang="0">
                  <a:pos x="53" y="17"/>
                </a:cxn>
                <a:cxn ang="0">
                  <a:pos x="47" y="8"/>
                </a:cxn>
                <a:cxn ang="0">
                  <a:pos x="39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9" y="47"/>
                </a:cxn>
                <a:cxn ang="0">
                  <a:pos x="17" y="53"/>
                </a:cxn>
                <a:cxn ang="0">
                  <a:pos x="28" y="55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97" name="Freeform 145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4" y="30"/>
                </a:cxn>
                <a:cxn ang="0">
                  <a:pos x="33" y="73"/>
                </a:cxn>
                <a:cxn ang="0">
                  <a:pos x="19" y="140"/>
                </a:cxn>
                <a:cxn ang="0">
                  <a:pos x="7" y="229"/>
                </a:cxn>
                <a:cxn ang="0">
                  <a:pos x="0" y="337"/>
                </a:cxn>
                <a:cxn ang="0">
                  <a:pos x="1" y="462"/>
                </a:cxn>
                <a:cxn ang="0">
                  <a:pos x="14" y="602"/>
                </a:cxn>
                <a:cxn ang="0">
                  <a:pos x="43" y="752"/>
                </a:cxn>
                <a:cxn ang="0">
                  <a:pos x="150" y="746"/>
                </a:cxn>
                <a:cxn ang="0">
                  <a:pos x="146" y="724"/>
                </a:cxn>
                <a:cxn ang="0">
                  <a:pos x="135" y="663"/>
                </a:cxn>
                <a:cxn ang="0">
                  <a:pos x="123" y="574"/>
                </a:cxn>
                <a:cxn ang="0">
                  <a:pos x="111" y="463"/>
                </a:cxn>
                <a:cxn ang="0">
                  <a:pos x="104" y="342"/>
                </a:cxn>
                <a:cxn ang="0">
                  <a:pos x="107" y="220"/>
                </a:cxn>
                <a:cxn ang="0">
                  <a:pos x="124" y="106"/>
                </a:cxn>
                <a:cxn ang="0">
                  <a:pos x="156" y="9"/>
                </a:cxn>
                <a:cxn ang="0">
                  <a:pos x="156" y="8"/>
                </a:cxn>
                <a:cxn ang="0">
                  <a:pos x="156" y="6"/>
                </a:cxn>
                <a:cxn ang="0">
                  <a:pos x="154" y="4"/>
                </a:cxn>
                <a:cxn ang="0">
                  <a:pos x="147" y="0"/>
                </a:cxn>
                <a:cxn ang="0">
                  <a:pos x="134" y="0"/>
                </a:cxn>
                <a:cxn ang="0">
                  <a:pos x="115" y="1"/>
                </a:cxn>
                <a:cxn ang="0">
                  <a:pos x="87" y="7"/>
                </a:cxn>
                <a:cxn ang="0">
                  <a:pos x="48" y="15"/>
                </a:cxn>
              </a:cxnLst>
              <a:rect l="0" t="0" r="r" b="b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98" name="Freeform 146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/>
              <a:ahLst/>
              <a:cxnLst>
                <a:cxn ang="0">
                  <a:pos x="212" y="6"/>
                </a:cxn>
                <a:cxn ang="0">
                  <a:pos x="206" y="11"/>
                </a:cxn>
                <a:cxn ang="0">
                  <a:pos x="192" y="33"/>
                </a:cxn>
                <a:cxn ang="0">
                  <a:pos x="174" y="77"/>
                </a:cxn>
                <a:cxn ang="0">
                  <a:pos x="156" y="148"/>
                </a:cxn>
                <a:cxn ang="0">
                  <a:pos x="141" y="254"/>
                </a:cxn>
                <a:cxn ang="0">
                  <a:pos x="133" y="401"/>
                </a:cxn>
                <a:cxn ang="0">
                  <a:pos x="137" y="593"/>
                </a:cxn>
                <a:cxn ang="0">
                  <a:pos x="158" y="839"/>
                </a:cxn>
                <a:cxn ang="0">
                  <a:pos x="38" y="839"/>
                </a:cxn>
                <a:cxn ang="0">
                  <a:pos x="34" y="814"/>
                </a:cxn>
                <a:cxn ang="0">
                  <a:pos x="24" y="746"/>
                </a:cxn>
                <a:cxn ang="0">
                  <a:pos x="12" y="645"/>
                </a:cxn>
                <a:cxn ang="0">
                  <a:pos x="3" y="521"/>
                </a:cxn>
                <a:cxn ang="0">
                  <a:pos x="0" y="384"/>
                </a:cxn>
                <a:cxn ang="0">
                  <a:pos x="6" y="244"/>
                </a:cxn>
                <a:cxn ang="0">
                  <a:pos x="29" y="114"/>
                </a:cxn>
                <a:cxn ang="0">
                  <a:pos x="68" y="0"/>
                </a:cxn>
                <a:cxn ang="0">
                  <a:pos x="212" y="6"/>
                </a:cxn>
              </a:cxnLst>
              <a:rect l="0" t="0" r="r" b="b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99" name="Freeform 147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/>
              <a:ahLst/>
              <a:cxnLst>
                <a:cxn ang="0">
                  <a:pos x="43" y="12"/>
                </a:cxn>
                <a:cxn ang="0">
                  <a:pos x="39" y="25"/>
                </a:cxn>
                <a:cxn ang="0">
                  <a:pos x="30" y="62"/>
                </a:cxn>
                <a:cxn ang="0">
                  <a:pos x="19" y="122"/>
                </a:cxn>
                <a:cxn ang="0">
                  <a:pos x="7" y="199"/>
                </a:cxn>
                <a:cxn ang="0">
                  <a:pos x="0" y="294"/>
                </a:cxn>
                <a:cxn ang="0">
                  <a:pos x="1" y="403"/>
                </a:cxn>
                <a:cxn ang="0">
                  <a:pos x="12" y="524"/>
                </a:cxn>
                <a:cxn ang="0">
                  <a:pos x="38" y="656"/>
                </a:cxn>
                <a:cxn ang="0">
                  <a:pos x="132" y="650"/>
                </a:cxn>
                <a:cxn ang="0">
                  <a:pos x="127" y="631"/>
                </a:cxn>
                <a:cxn ang="0">
                  <a:pos x="119" y="578"/>
                </a:cxn>
                <a:cxn ang="0">
                  <a:pos x="107" y="499"/>
                </a:cxn>
                <a:cxn ang="0">
                  <a:pos x="97" y="403"/>
                </a:cxn>
                <a:cxn ang="0">
                  <a:pos x="92" y="297"/>
                </a:cxn>
                <a:cxn ang="0">
                  <a:pos x="94" y="192"/>
                </a:cxn>
                <a:cxn ang="0">
                  <a:pos x="108" y="91"/>
                </a:cxn>
                <a:cxn ang="0">
                  <a:pos x="137" y="7"/>
                </a:cxn>
                <a:cxn ang="0">
                  <a:pos x="137" y="6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29" y="0"/>
                </a:cxn>
                <a:cxn ang="0">
                  <a:pos x="119" y="0"/>
                </a:cxn>
                <a:cxn ang="0">
                  <a:pos x="101" y="1"/>
                </a:cxn>
                <a:cxn ang="0">
                  <a:pos x="77" y="5"/>
                </a:cxn>
                <a:cxn ang="0">
                  <a:pos x="43" y="12"/>
                </a:cxn>
              </a:cxnLst>
              <a:rect l="0" t="0" r="r" b="b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00" name="Freeform 148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33" y="21"/>
                </a:cxn>
                <a:cxn ang="0">
                  <a:pos x="24" y="53"/>
                </a:cxn>
                <a:cxn ang="0">
                  <a:pos x="15" y="103"/>
                </a:cxn>
                <a:cxn ang="0">
                  <a:pos x="5" y="169"/>
                </a:cxn>
                <a:cxn ang="0">
                  <a:pos x="0" y="250"/>
                </a:cxn>
                <a:cxn ang="0">
                  <a:pos x="1" y="344"/>
                </a:cxn>
                <a:cxn ang="0">
                  <a:pos x="10" y="448"/>
                </a:cxn>
                <a:cxn ang="0">
                  <a:pos x="32" y="560"/>
                </a:cxn>
                <a:cxn ang="0">
                  <a:pos x="112" y="555"/>
                </a:cxn>
                <a:cxn ang="0">
                  <a:pos x="108" y="538"/>
                </a:cxn>
                <a:cxn ang="0">
                  <a:pos x="101" y="493"/>
                </a:cxn>
                <a:cxn ang="0">
                  <a:pos x="91" y="426"/>
                </a:cxn>
                <a:cxn ang="0">
                  <a:pos x="82" y="344"/>
                </a:cxn>
                <a:cxn ang="0">
                  <a:pos x="77" y="255"/>
                </a:cxn>
                <a:cxn ang="0">
                  <a:pos x="79" y="164"/>
                </a:cxn>
                <a:cxn ang="0">
                  <a:pos x="91" y="79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6" y="4"/>
                </a:cxn>
                <a:cxn ang="0">
                  <a:pos x="114" y="2"/>
                </a:cxn>
                <a:cxn ang="0">
                  <a:pos x="109" y="0"/>
                </a:cxn>
                <a:cxn ang="0">
                  <a:pos x="100" y="0"/>
                </a:cxn>
                <a:cxn ang="0">
                  <a:pos x="86" y="1"/>
                </a:cxn>
                <a:cxn ang="0">
                  <a:pos x="65" y="4"/>
                </a:cxn>
                <a:cxn ang="0">
                  <a:pos x="36" y="11"/>
                </a:cxn>
              </a:cxnLst>
              <a:rect l="0" t="0" r="r" b="b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01" name="Freeform 149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/>
              <a:ahLst/>
              <a:cxnLst>
                <a:cxn ang="0">
                  <a:pos x="30" y="9"/>
                </a:cxn>
                <a:cxn ang="0">
                  <a:pos x="27" y="17"/>
                </a:cxn>
                <a:cxn ang="0">
                  <a:pos x="20" y="44"/>
                </a:cxn>
                <a:cxn ang="0">
                  <a:pos x="12" y="85"/>
                </a:cxn>
                <a:cxn ang="0">
                  <a:pos x="4" y="140"/>
                </a:cxn>
                <a:cxn ang="0">
                  <a:pos x="0" y="207"/>
                </a:cxn>
                <a:cxn ang="0">
                  <a:pos x="0" y="285"/>
                </a:cxn>
                <a:cxn ang="0">
                  <a:pos x="9" y="370"/>
                </a:cxn>
                <a:cxn ang="0">
                  <a:pos x="26" y="463"/>
                </a:cxn>
                <a:cxn ang="0">
                  <a:pos x="93" y="460"/>
                </a:cxn>
                <a:cxn ang="0">
                  <a:pos x="89" y="446"/>
                </a:cxn>
                <a:cxn ang="0">
                  <a:pos x="83" y="408"/>
                </a:cxn>
                <a:cxn ang="0">
                  <a:pos x="75" y="353"/>
                </a:cxn>
                <a:cxn ang="0">
                  <a:pos x="68" y="285"/>
                </a:cxn>
                <a:cxn ang="0">
                  <a:pos x="65" y="211"/>
                </a:cxn>
                <a:cxn ang="0">
                  <a:pos x="67" y="136"/>
                </a:cxn>
                <a:cxn ang="0">
                  <a:pos x="76" y="65"/>
                </a:cxn>
                <a:cxn ang="0">
                  <a:pos x="97" y="5"/>
                </a:cxn>
                <a:cxn ang="0">
                  <a:pos x="97" y="4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1" y="0"/>
                </a:cxn>
                <a:cxn ang="0">
                  <a:pos x="54" y="3"/>
                </a:cxn>
                <a:cxn ang="0">
                  <a:pos x="30" y="9"/>
                </a:cxn>
              </a:cxnLst>
              <a:rect l="0" t="0" r="r" b="b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02" name="Freeform 150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2" y="15"/>
                </a:cxn>
                <a:cxn ang="0">
                  <a:pos x="17" y="36"/>
                </a:cxn>
                <a:cxn ang="0">
                  <a:pos x="10" y="68"/>
                </a:cxn>
                <a:cxn ang="0">
                  <a:pos x="4" y="112"/>
                </a:cxn>
                <a:cxn ang="0">
                  <a:pos x="0" y="164"/>
                </a:cxn>
                <a:cxn ang="0">
                  <a:pos x="0" y="226"/>
                </a:cxn>
                <a:cxn ang="0">
                  <a:pos x="7" y="294"/>
                </a:cxn>
                <a:cxn ang="0">
                  <a:pos x="21" y="367"/>
                </a:cxn>
                <a:cxn ang="0">
                  <a:pos x="74" y="364"/>
                </a:cxn>
                <a:cxn ang="0">
                  <a:pos x="71" y="353"/>
                </a:cxn>
                <a:cxn ang="0">
                  <a:pos x="66" y="323"/>
                </a:cxn>
                <a:cxn ang="0">
                  <a:pos x="60" y="280"/>
                </a:cxn>
                <a:cxn ang="0">
                  <a:pos x="54" y="226"/>
                </a:cxn>
                <a:cxn ang="0">
                  <a:pos x="51" y="168"/>
                </a:cxn>
                <a:cxn ang="0">
                  <a:pos x="53" y="107"/>
                </a:cxn>
                <a:cxn ang="0">
                  <a:pos x="61" y="52"/>
                </a:cxn>
                <a:cxn ang="0">
                  <a:pos x="77" y="5"/>
                </a:cxn>
                <a:cxn ang="0">
                  <a:pos x="77" y="5"/>
                </a:cxn>
                <a:cxn ang="0">
                  <a:pos x="77" y="2"/>
                </a:cxn>
                <a:cxn ang="0">
                  <a:pos x="76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6" y="1"/>
                </a:cxn>
                <a:cxn ang="0">
                  <a:pos x="43" y="4"/>
                </a:cxn>
                <a:cxn ang="0">
                  <a:pos x="24" y="8"/>
                </a:cxn>
              </a:cxnLst>
              <a:rect l="0" t="0" r="r" b="b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03" name="Freeform 151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6" y="10"/>
                </a:cxn>
                <a:cxn ang="0">
                  <a:pos x="12" y="25"/>
                </a:cxn>
                <a:cxn ang="0">
                  <a:pos x="6" y="49"/>
                </a:cxn>
                <a:cxn ang="0">
                  <a:pos x="2" y="82"/>
                </a:cxn>
                <a:cxn ang="0">
                  <a:pos x="0" y="122"/>
                </a:cxn>
                <a:cxn ang="0">
                  <a:pos x="0" y="166"/>
                </a:cxn>
                <a:cxn ang="0">
                  <a:pos x="4" y="217"/>
                </a:cxn>
                <a:cxn ang="0">
                  <a:pos x="15" y="271"/>
                </a:cxn>
                <a:cxn ang="0">
                  <a:pos x="54" y="268"/>
                </a:cxn>
                <a:cxn ang="0">
                  <a:pos x="52" y="261"/>
                </a:cxn>
                <a:cxn ang="0">
                  <a:pos x="48" y="238"/>
                </a:cxn>
                <a:cxn ang="0">
                  <a:pos x="44" y="206"/>
                </a:cxn>
                <a:cxn ang="0">
                  <a:pos x="40" y="166"/>
                </a:cxn>
                <a:cxn ang="0">
                  <a:pos x="37" y="123"/>
                </a:cxn>
                <a:cxn ang="0">
                  <a:pos x="39" y="78"/>
                </a:cxn>
                <a:cxn ang="0">
                  <a:pos x="44" y="37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1" y="2"/>
                </a:cxn>
                <a:cxn ang="0">
                  <a:pos x="17" y="5"/>
                </a:cxn>
              </a:cxnLst>
              <a:rect l="0" t="0" r="r" b="b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04" name="Freeform 152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/>
              <a:ahLst/>
              <a:cxnLst>
                <a:cxn ang="0">
                  <a:pos x="186" y="6"/>
                </a:cxn>
                <a:cxn ang="0">
                  <a:pos x="182" y="11"/>
                </a:cxn>
                <a:cxn ang="0">
                  <a:pos x="169" y="29"/>
                </a:cxn>
                <a:cxn ang="0">
                  <a:pos x="153" y="67"/>
                </a:cxn>
                <a:cxn ang="0">
                  <a:pos x="137" y="130"/>
                </a:cxn>
                <a:cxn ang="0">
                  <a:pos x="124" y="221"/>
                </a:cxn>
                <a:cxn ang="0">
                  <a:pos x="117" y="350"/>
                </a:cxn>
                <a:cxn ang="0">
                  <a:pos x="122" y="517"/>
                </a:cxn>
                <a:cxn ang="0">
                  <a:pos x="139" y="732"/>
                </a:cxn>
                <a:cxn ang="0">
                  <a:pos x="34" y="732"/>
                </a:cxn>
                <a:cxn ang="0">
                  <a:pos x="31" y="711"/>
                </a:cxn>
                <a:cxn ang="0">
                  <a:pos x="22" y="651"/>
                </a:cxn>
                <a:cxn ang="0">
                  <a:pos x="12" y="563"/>
                </a:cxn>
                <a:cxn ang="0">
                  <a:pos x="3" y="454"/>
                </a:cxn>
                <a:cxn ang="0">
                  <a:pos x="0" y="335"/>
                </a:cxn>
                <a:cxn ang="0">
                  <a:pos x="6" y="213"/>
                </a:cxn>
                <a:cxn ang="0">
                  <a:pos x="25" y="98"/>
                </a:cxn>
                <a:cxn ang="0">
                  <a:pos x="60" y="0"/>
                </a:cxn>
                <a:cxn ang="0">
                  <a:pos x="186" y="6"/>
                </a:cxn>
              </a:cxnLst>
              <a:rect l="0" t="0" r="r" b="b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05" name="Freeform 153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/>
              <a:ahLst/>
              <a:cxnLst>
                <a:cxn ang="0">
                  <a:pos x="158" y="4"/>
                </a:cxn>
                <a:cxn ang="0">
                  <a:pos x="153" y="9"/>
                </a:cxn>
                <a:cxn ang="0">
                  <a:pos x="144" y="25"/>
                </a:cxn>
                <a:cxn ang="0">
                  <a:pos x="130" y="57"/>
                </a:cxn>
                <a:cxn ang="0">
                  <a:pos x="116" y="110"/>
                </a:cxn>
                <a:cxn ang="0">
                  <a:pos x="105" y="189"/>
                </a:cxn>
                <a:cxn ang="0">
                  <a:pos x="100" y="298"/>
                </a:cxn>
                <a:cxn ang="0">
                  <a:pos x="103" y="441"/>
                </a:cxn>
                <a:cxn ang="0">
                  <a:pos x="118" y="625"/>
                </a:cxn>
                <a:cxn ang="0">
                  <a:pos x="29" y="625"/>
                </a:cxn>
                <a:cxn ang="0">
                  <a:pos x="25" y="607"/>
                </a:cxn>
                <a:cxn ang="0">
                  <a:pos x="18" y="556"/>
                </a:cxn>
                <a:cxn ang="0">
                  <a:pos x="9" y="480"/>
                </a:cxn>
                <a:cxn ang="0">
                  <a:pos x="2" y="387"/>
                </a:cxn>
                <a:cxn ang="0">
                  <a:pos x="0" y="286"/>
                </a:cxn>
                <a:cxn ang="0">
                  <a:pos x="5" y="182"/>
                </a:cxn>
                <a:cxn ang="0">
                  <a:pos x="21" y="84"/>
                </a:cxn>
                <a:cxn ang="0">
                  <a:pos x="51" y="0"/>
                </a:cxn>
                <a:cxn ang="0">
                  <a:pos x="158" y="4"/>
                </a:cxn>
              </a:cxnLst>
              <a:rect l="0" t="0" r="r" b="b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06" name="Freeform 154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/>
              <a:ahLst/>
              <a:cxnLst>
                <a:cxn ang="0">
                  <a:pos x="131" y="4"/>
                </a:cxn>
                <a:cxn ang="0">
                  <a:pos x="128" y="7"/>
                </a:cxn>
                <a:cxn ang="0">
                  <a:pos x="119" y="21"/>
                </a:cxn>
                <a:cxn ang="0">
                  <a:pos x="109" y="47"/>
                </a:cxn>
                <a:cxn ang="0">
                  <a:pos x="97" y="91"/>
                </a:cxn>
                <a:cxn ang="0">
                  <a:pos x="88" y="156"/>
                </a:cxn>
                <a:cxn ang="0">
                  <a:pos x="84" y="247"/>
                </a:cxn>
                <a:cxn ang="0">
                  <a:pos x="86" y="366"/>
                </a:cxn>
                <a:cxn ang="0">
                  <a:pos x="99" y="517"/>
                </a:cxn>
                <a:cxn ang="0">
                  <a:pos x="25" y="517"/>
                </a:cxn>
                <a:cxn ang="0">
                  <a:pos x="23" y="502"/>
                </a:cxn>
                <a:cxn ang="0">
                  <a:pos x="16" y="460"/>
                </a:cxn>
                <a:cxn ang="0">
                  <a:pos x="9" y="397"/>
                </a:cxn>
                <a:cxn ang="0">
                  <a:pos x="2" y="320"/>
                </a:cxn>
                <a:cxn ang="0">
                  <a:pos x="0" y="236"/>
                </a:cxn>
                <a:cxn ang="0">
                  <a:pos x="4" y="151"/>
                </a:cxn>
                <a:cxn ang="0">
                  <a:pos x="18" y="70"/>
                </a:cxn>
                <a:cxn ang="0">
                  <a:pos x="43" y="0"/>
                </a:cxn>
                <a:cxn ang="0">
                  <a:pos x="131" y="4"/>
                </a:cxn>
              </a:cxnLst>
              <a:rect l="0" t="0" r="r" b="b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07" name="Freeform 155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101" y="7"/>
                </a:cxn>
                <a:cxn ang="0">
                  <a:pos x="94" y="17"/>
                </a:cxn>
                <a:cxn ang="0">
                  <a:pos x="86" y="38"/>
                </a:cxn>
                <a:cxn ang="0">
                  <a:pos x="76" y="73"/>
                </a:cxn>
                <a:cxn ang="0">
                  <a:pos x="69" y="125"/>
                </a:cxn>
                <a:cxn ang="0">
                  <a:pos x="65" y="196"/>
                </a:cxn>
                <a:cxn ang="0">
                  <a:pos x="67" y="291"/>
                </a:cxn>
                <a:cxn ang="0">
                  <a:pos x="77" y="411"/>
                </a:cxn>
                <a:cxn ang="0">
                  <a:pos x="19" y="411"/>
                </a:cxn>
                <a:cxn ang="0">
                  <a:pos x="17" y="399"/>
                </a:cxn>
                <a:cxn ang="0">
                  <a:pos x="11" y="365"/>
                </a:cxn>
                <a:cxn ang="0">
                  <a:pos x="6" y="316"/>
                </a:cxn>
                <a:cxn ang="0">
                  <a:pos x="2" y="255"/>
                </a:cxn>
                <a:cxn ang="0">
                  <a:pos x="0" y="188"/>
                </a:cxn>
                <a:cxn ang="0">
                  <a:pos x="4" y="120"/>
                </a:cxn>
                <a:cxn ang="0">
                  <a:pos x="15" y="55"/>
                </a:cxn>
                <a:cxn ang="0">
                  <a:pos x="34" y="0"/>
                </a:cxn>
                <a:cxn ang="0">
                  <a:pos x="104" y="4"/>
                </a:cxn>
              </a:cxnLst>
              <a:rect l="0" t="0" r="r" b="b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08" name="Freeform 156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4" y="4"/>
                </a:cxn>
                <a:cxn ang="0">
                  <a:pos x="70" y="12"/>
                </a:cxn>
                <a:cxn ang="0">
                  <a:pos x="62" y="28"/>
                </a:cxn>
                <a:cxn ang="0">
                  <a:pos x="56" y="53"/>
                </a:cxn>
                <a:cxn ang="0">
                  <a:pos x="51" y="92"/>
                </a:cxn>
                <a:cxn ang="0">
                  <a:pos x="49" y="145"/>
                </a:cxn>
                <a:cxn ang="0">
                  <a:pos x="50" y="214"/>
                </a:cxn>
                <a:cxn ang="0">
                  <a:pos x="57" y="302"/>
                </a:cxn>
                <a:cxn ang="0">
                  <a:pos x="14" y="302"/>
                </a:cxn>
                <a:cxn ang="0">
                  <a:pos x="13" y="294"/>
                </a:cxn>
                <a:cxn ang="0">
                  <a:pos x="9" y="269"/>
                </a:cxn>
                <a:cxn ang="0">
                  <a:pos x="4" y="232"/>
                </a:cxn>
                <a:cxn ang="0">
                  <a:pos x="1" y="188"/>
                </a:cxn>
                <a:cxn ang="0">
                  <a:pos x="0" y="138"/>
                </a:cxn>
                <a:cxn ang="0">
                  <a:pos x="2" y="89"/>
                </a:cxn>
                <a:cxn ang="0">
                  <a:pos x="10" y="41"/>
                </a:cxn>
                <a:cxn ang="0">
                  <a:pos x="25" y="0"/>
                </a:cxn>
                <a:cxn ang="0">
                  <a:pos x="76" y="2"/>
                </a:cxn>
              </a:cxnLst>
              <a:rect l="0" t="0" r="r" b="b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09" name="Rectangle 157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10" name="Freeform 158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32" y="49"/>
                </a:cxn>
                <a:cxn ang="0">
                  <a:pos x="25" y="74"/>
                </a:cxn>
                <a:cxn ang="0">
                  <a:pos x="17" y="112"/>
                </a:cxn>
                <a:cxn ang="0">
                  <a:pos x="8" y="163"/>
                </a:cxn>
                <a:cxn ang="0">
                  <a:pos x="2" y="223"/>
                </a:cxn>
                <a:cxn ang="0">
                  <a:pos x="0" y="290"/>
                </a:cxn>
                <a:cxn ang="0">
                  <a:pos x="7" y="363"/>
                </a:cxn>
                <a:cxn ang="0">
                  <a:pos x="23" y="440"/>
                </a:cxn>
                <a:cxn ang="0">
                  <a:pos x="23" y="437"/>
                </a:cxn>
                <a:cxn ang="0">
                  <a:pos x="23" y="427"/>
                </a:cxn>
                <a:cxn ang="0">
                  <a:pos x="23" y="411"/>
                </a:cxn>
                <a:cxn ang="0">
                  <a:pos x="23" y="391"/>
                </a:cxn>
                <a:cxn ang="0">
                  <a:pos x="25" y="367"/>
                </a:cxn>
                <a:cxn ang="0">
                  <a:pos x="28" y="341"/>
                </a:cxn>
                <a:cxn ang="0">
                  <a:pos x="33" y="312"/>
                </a:cxn>
                <a:cxn ang="0">
                  <a:pos x="39" y="281"/>
                </a:cxn>
                <a:cxn ang="0">
                  <a:pos x="49" y="251"/>
                </a:cxn>
                <a:cxn ang="0">
                  <a:pos x="61" y="222"/>
                </a:cxn>
                <a:cxn ang="0">
                  <a:pos x="75" y="194"/>
                </a:cxn>
                <a:cxn ang="0">
                  <a:pos x="93" y="168"/>
                </a:cxn>
                <a:cxn ang="0">
                  <a:pos x="116" y="145"/>
                </a:cxn>
                <a:cxn ang="0">
                  <a:pos x="141" y="127"/>
                </a:cxn>
                <a:cxn ang="0">
                  <a:pos x="173" y="114"/>
                </a:cxn>
                <a:cxn ang="0">
                  <a:pos x="208" y="106"/>
                </a:cxn>
                <a:cxn ang="0">
                  <a:pos x="210" y="104"/>
                </a:cxn>
                <a:cxn ang="0">
                  <a:pos x="217" y="100"/>
                </a:cxn>
                <a:cxn ang="0">
                  <a:pos x="227" y="92"/>
                </a:cxn>
                <a:cxn ang="0">
                  <a:pos x="245" y="82"/>
                </a:cxn>
                <a:cxn ang="0">
                  <a:pos x="267" y="69"/>
                </a:cxn>
                <a:cxn ang="0">
                  <a:pos x="296" y="54"/>
                </a:cxn>
                <a:cxn ang="0">
                  <a:pos x="332" y="36"/>
                </a:cxn>
                <a:cxn ang="0">
                  <a:pos x="375" y="17"/>
                </a:cxn>
                <a:cxn ang="0">
                  <a:pos x="373" y="16"/>
                </a:cxn>
                <a:cxn ang="0">
                  <a:pos x="366" y="15"/>
                </a:cxn>
                <a:cxn ang="0">
                  <a:pos x="357" y="13"/>
                </a:cxn>
                <a:cxn ang="0">
                  <a:pos x="343" y="10"/>
                </a:cxn>
                <a:cxn ang="0">
                  <a:pos x="326" y="7"/>
                </a:cxn>
                <a:cxn ang="0">
                  <a:pos x="307" y="5"/>
                </a:cxn>
                <a:cxn ang="0">
                  <a:pos x="285" y="3"/>
                </a:cxn>
                <a:cxn ang="0">
                  <a:pos x="261" y="1"/>
                </a:cxn>
                <a:cxn ang="0">
                  <a:pos x="235" y="0"/>
                </a:cxn>
                <a:cxn ang="0">
                  <a:pos x="208" y="1"/>
                </a:cxn>
                <a:cxn ang="0">
                  <a:pos x="180" y="2"/>
                </a:cxn>
                <a:cxn ang="0">
                  <a:pos x="151" y="5"/>
                </a:cxn>
                <a:cxn ang="0">
                  <a:pos x="122" y="10"/>
                </a:cxn>
                <a:cxn ang="0">
                  <a:pos x="92" y="18"/>
                </a:cxn>
                <a:cxn ang="0">
                  <a:pos x="63" y="28"/>
                </a:cxn>
                <a:cxn ang="0">
                  <a:pos x="35" y="41"/>
                </a:cxn>
              </a:cxnLst>
              <a:rect l="0" t="0" r="r" b="b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11" name="Freeform 159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8"/>
                </a:cxn>
                <a:cxn ang="0">
                  <a:pos x="5" y="44"/>
                </a:cxn>
                <a:cxn ang="0">
                  <a:pos x="11" y="37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8"/>
                </a:cxn>
                <a:cxn ang="0">
                  <a:pos x="54" y="12"/>
                </a:cxn>
                <a:cxn ang="0">
                  <a:pos x="72" y="6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7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6"/>
                </a:cxn>
                <a:cxn ang="0">
                  <a:pos x="289" y="44"/>
                </a:cxn>
                <a:cxn ang="0">
                  <a:pos x="277" y="41"/>
                </a:cxn>
                <a:cxn ang="0">
                  <a:pos x="262" y="36"/>
                </a:cxn>
                <a:cxn ang="0">
                  <a:pos x="244" y="32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1"/>
                </a:cxn>
                <a:cxn ang="0">
                  <a:pos x="101" y="23"/>
                </a:cxn>
                <a:cxn ang="0">
                  <a:pos x="77" y="29"/>
                </a:cxn>
                <a:cxn ang="0">
                  <a:pos x="55" y="37"/>
                </a:cxn>
                <a:cxn ang="0">
                  <a:pos x="33" y="48"/>
                </a:cxn>
                <a:cxn ang="0">
                  <a:pos x="15" y="63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12" name="Freeform 160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9"/>
                </a:cxn>
                <a:cxn ang="0">
                  <a:pos x="5" y="44"/>
                </a:cxn>
                <a:cxn ang="0">
                  <a:pos x="11" y="38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7"/>
                </a:cxn>
                <a:cxn ang="0">
                  <a:pos x="54" y="12"/>
                </a:cxn>
                <a:cxn ang="0">
                  <a:pos x="72" y="7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8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5"/>
                </a:cxn>
                <a:cxn ang="0">
                  <a:pos x="289" y="43"/>
                </a:cxn>
                <a:cxn ang="0">
                  <a:pos x="277" y="40"/>
                </a:cxn>
                <a:cxn ang="0">
                  <a:pos x="262" y="36"/>
                </a:cxn>
                <a:cxn ang="0">
                  <a:pos x="244" y="33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2"/>
                </a:cxn>
                <a:cxn ang="0">
                  <a:pos x="101" y="24"/>
                </a:cxn>
                <a:cxn ang="0">
                  <a:pos x="77" y="29"/>
                </a:cxn>
                <a:cxn ang="0">
                  <a:pos x="55" y="38"/>
                </a:cxn>
                <a:cxn ang="0">
                  <a:pos x="33" y="49"/>
                </a:cxn>
                <a:cxn ang="0">
                  <a:pos x="15" y="64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13" name="Freeform 161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6"/>
                </a:cxn>
                <a:cxn ang="0">
                  <a:pos x="150" y="917"/>
                </a:cxn>
                <a:cxn ang="0">
                  <a:pos x="143" y="797"/>
                </a:cxn>
                <a:cxn ang="0">
                  <a:pos x="496" y="851"/>
                </a:cxn>
                <a:cxn ang="0">
                  <a:pos x="490" y="803"/>
                </a:cxn>
                <a:cxn ang="0">
                  <a:pos x="245" y="773"/>
                </a:cxn>
                <a:cxn ang="0">
                  <a:pos x="239" y="670"/>
                </a:cxn>
                <a:cxn ang="0">
                  <a:pos x="72" y="670"/>
                </a:cxn>
                <a:cxn ang="0">
                  <a:pos x="68" y="657"/>
                </a:cxn>
                <a:cxn ang="0">
                  <a:pos x="56" y="620"/>
                </a:cxn>
                <a:cxn ang="0">
                  <a:pos x="41" y="559"/>
                </a:cxn>
                <a:cxn ang="0">
                  <a:pos x="26" y="480"/>
                </a:cxn>
                <a:cxn ang="0">
                  <a:pos x="15" y="385"/>
                </a:cxn>
                <a:cxn ang="0">
                  <a:pos x="11" y="276"/>
                </a:cxn>
                <a:cxn ang="0">
                  <a:pos x="20" y="158"/>
                </a:cxn>
                <a:cxn ang="0">
                  <a:pos x="42" y="30"/>
                </a:cxn>
                <a:cxn ang="0">
                  <a:pos x="0" y="0"/>
                </a:cxn>
              </a:cxnLst>
              <a:rect l="0" t="0" r="r" b="b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14" name="Freeform 162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" y="124"/>
                </a:cxn>
                <a:cxn ang="0">
                  <a:pos x="14" y="119"/>
                </a:cxn>
                <a:cxn ang="0">
                  <a:pos x="31" y="114"/>
                </a:cxn>
                <a:cxn ang="0">
                  <a:pos x="53" y="106"/>
                </a:cxn>
                <a:cxn ang="0">
                  <a:pos x="81" y="98"/>
                </a:cxn>
                <a:cxn ang="0">
                  <a:pos x="113" y="89"/>
                </a:cxn>
                <a:cxn ang="0">
                  <a:pos x="151" y="81"/>
                </a:cxn>
                <a:cxn ang="0">
                  <a:pos x="192" y="73"/>
                </a:cxn>
                <a:cxn ang="0">
                  <a:pos x="237" y="65"/>
                </a:cxn>
                <a:cxn ang="0">
                  <a:pos x="286" y="60"/>
                </a:cxn>
                <a:cxn ang="0">
                  <a:pos x="337" y="56"/>
                </a:cxn>
                <a:cxn ang="0">
                  <a:pos x="390" y="55"/>
                </a:cxn>
                <a:cxn ang="0">
                  <a:pos x="446" y="56"/>
                </a:cxn>
                <a:cxn ang="0">
                  <a:pos x="503" y="61"/>
                </a:cxn>
                <a:cxn ang="0">
                  <a:pos x="561" y="70"/>
                </a:cxn>
                <a:cxn ang="0">
                  <a:pos x="620" y="83"/>
                </a:cxn>
                <a:cxn ang="0">
                  <a:pos x="638" y="0"/>
                </a:cxn>
                <a:cxn ang="0">
                  <a:pos x="634" y="0"/>
                </a:cxn>
                <a:cxn ang="0">
                  <a:pos x="620" y="0"/>
                </a:cxn>
                <a:cxn ang="0">
                  <a:pos x="599" y="0"/>
                </a:cxn>
                <a:cxn ang="0">
                  <a:pos x="571" y="1"/>
                </a:cxn>
                <a:cxn ang="0">
                  <a:pos x="536" y="2"/>
                </a:cxn>
                <a:cxn ang="0">
                  <a:pos x="496" y="3"/>
                </a:cxn>
                <a:cxn ang="0">
                  <a:pos x="452" y="6"/>
                </a:cxn>
                <a:cxn ang="0">
                  <a:pos x="405" y="8"/>
                </a:cxn>
                <a:cxn ang="0">
                  <a:pos x="354" y="13"/>
                </a:cxn>
                <a:cxn ang="0">
                  <a:pos x="302" y="17"/>
                </a:cxn>
                <a:cxn ang="0">
                  <a:pos x="249" y="22"/>
                </a:cxn>
                <a:cxn ang="0">
                  <a:pos x="196" y="30"/>
                </a:cxn>
                <a:cxn ang="0">
                  <a:pos x="144" y="37"/>
                </a:cxn>
                <a:cxn ang="0">
                  <a:pos x="93" y="47"/>
                </a:cxn>
                <a:cxn ang="0">
                  <a:pos x="45" y="58"/>
                </a:cxn>
                <a:cxn ang="0">
                  <a:pos x="0" y="71"/>
                </a:cxn>
                <a:cxn ang="0">
                  <a:pos x="0" y="125"/>
                </a:cxn>
              </a:cxnLst>
              <a:rect l="0" t="0" r="r" b="b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15" name="Freeform 163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/>
              <a:ahLst/>
              <a:cxnLst>
                <a:cxn ang="0">
                  <a:pos x="454" y="344"/>
                </a:cxn>
                <a:cxn ang="0">
                  <a:pos x="456" y="343"/>
                </a:cxn>
                <a:cxn ang="0">
                  <a:pos x="463" y="341"/>
                </a:cxn>
                <a:cxn ang="0">
                  <a:pos x="472" y="337"/>
                </a:cxn>
                <a:cxn ang="0">
                  <a:pos x="485" y="332"/>
                </a:cxn>
                <a:cxn ang="0">
                  <a:pos x="501" y="325"/>
                </a:cxn>
                <a:cxn ang="0">
                  <a:pos x="518" y="317"/>
                </a:cxn>
                <a:cxn ang="0">
                  <a:pos x="538" y="308"/>
                </a:cxn>
                <a:cxn ang="0">
                  <a:pos x="558" y="298"/>
                </a:cxn>
                <a:cxn ang="0">
                  <a:pos x="580" y="287"/>
                </a:cxn>
                <a:cxn ang="0">
                  <a:pos x="600" y="274"/>
                </a:cxn>
                <a:cxn ang="0">
                  <a:pos x="621" y="262"/>
                </a:cxn>
                <a:cxn ang="0">
                  <a:pos x="640" y="248"/>
                </a:cxn>
                <a:cxn ang="0">
                  <a:pos x="658" y="234"/>
                </a:cxn>
                <a:cxn ang="0">
                  <a:pos x="674" y="219"/>
                </a:cxn>
                <a:cxn ang="0">
                  <a:pos x="688" y="204"/>
                </a:cxn>
                <a:cxn ang="0">
                  <a:pos x="699" y="189"/>
                </a:cxn>
                <a:cxn ang="0">
                  <a:pos x="0" y="18"/>
                </a:cxn>
                <a:cxn ang="0">
                  <a:pos x="54" y="0"/>
                </a:cxn>
                <a:cxn ang="0">
                  <a:pos x="1075" y="251"/>
                </a:cxn>
                <a:cxn ang="0">
                  <a:pos x="1033" y="274"/>
                </a:cxn>
                <a:cxn ang="0">
                  <a:pos x="738" y="199"/>
                </a:cxn>
                <a:cxn ang="0">
                  <a:pos x="737" y="200"/>
                </a:cxn>
                <a:cxn ang="0">
                  <a:pos x="735" y="203"/>
                </a:cxn>
                <a:cxn ang="0">
                  <a:pos x="730" y="207"/>
                </a:cxn>
                <a:cxn ang="0">
                  <a:pos x="724" y="214"/>
                </a:cxn>
                <a:cxn ang="0">
                  <a:pos x="716" y="222"/>
                </a:cxn>
                <a:cxn ang="0">
                  <a:pos x="706" y="231"/>
                </a:cxn>
                <a:cxn ang="0">
                  <a:pos x="694" y="242"/>
                </a:cxn>
                <a:cxn ang="0">
                  <a:pos x="679" y="253"/>
                </a:cxn>
                <a:cxn ang="0">
                  <a:pos x="662" y="265"/>
                </a:cxn>
                <a:cxn ang="0">
                  <a:pos x="643" y="278"/>
                </a:cxn>
                <a:cxn ang="0">
                  <a:pos x="621" y="291"/>
                </a:cxn>
                <a:cxn ang="0">
                  <a:pos x="597" y="303"/>
                </a:cxn>
                <a:cxn ang="0">
                  <a:pos x="570" y="317"/>
                </a:cxn>
                <a:cxn ang="0">
                  <a:pos x="540" y="330"/>
                </a:cxn>
                <a:cxn ang="0">
                  <a:pos x="508" y="343"/>
                </a:cxn>
                <a:cxn ang="0">
                  <a:pos x="472" y="356"/>
                </a:cxn>
                <a:cxn ang="0">
                  <a:pos x="454" y="344"/>
                </a:cxn>
              </a:cxnLst>
              <a:rect l="0" t="0" r="r" b="b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16" name="Freeform 164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1" y="319"/>
                </a:cxn>
                <a:cxn ang="0">
                  <a:pos x="1095" y="319"/>
                </a:cxn>
                <a:cxn ang="0">
                  <a:pos x="33" y="0"/>
                </a:cxn>
                <a:cxn ang="0">
                  <a:pos x="0" y="0"/>
                </a:cxn>
              </a:cxnLst>
              <a:rect l="0" t="0" r="r" b="b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17" name="Freeform 165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58" y="285"/>
                </a:cxn>
                <a:cxn ang="0">
                  <a:pos x="1082" y="284"/>
                </a:cxn>
                <a:cxn ang="0">
                  <a:pos x="33" y="0"/>
                </a:cxn>
                <a:cxn ang="0">
                  <a:pos x="0" y="1"/>
                </a:cxn>
              </a:cxnLst>
              <a:rect l="0" t="0" r="r" b="b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18" name="Freeform 166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15"/>
                </a:cxn>
                <a:cxn ang="0">
                  <a:pos x="1087" y="308"/>
                </a:cxn>
                <a:cxn ang="0">
                  <a:pos x="31" y="0"/>
                </a:cxn>
                <a:cxn ang="0">
                  <a:pos x="0" y="0"/>
                </a:cxn>
              </a:cxnLst>
              <a:rect l="0" t="0" r="r" b="b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67"/>
          <p:cNvGrpSpPr>
            <a:grpSpLocks/>
          </p:cNvGrpSpPr>
          <p:nvPr/>
        </p:nvGrpSpPr>
        <p:grpSpPr bwMode="auto">
          <a:xfrm>
            <a:off x="6643688" y="3365500"/>
            <a:ext cx="798512" cy="1166813"/>
            <a:chOff x="12762" y="10336"/>
            <a:chExt cx="1027" cy="1700"/>
          </a:xfrm>
        </p:grpSpPr>
        <p:sp>
          <p:nvSpPr>
            <p:cNvPr id="202920" name="Rectangle 168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21" name="Rectangle 169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22" name="Line 170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23" name="Line 171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24" name="Line 172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25" name="Line 173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74"/>
          <p:cNvGrpSpPr>
            <a:grpSpLocks/>
          </p:cNvGrpSpPr>
          <p:nvPr/>
        </p:nvGrpSpPr>
        <p:grpSpPr bwMode="auto">
          <a:xfrm>
            <a:off x="5627688" y="4962525"/>
            <a:ext cx="1204912" cy="1162050"/>
            <a:chOff x="5850" y="13487"/>
            <a:chExt cx="2023" cy="1840"/>
          </a:xfrm>
        </p:grpSpPr>
        <p:sp>
          <p:nvSpPr>
            <p:cNvPr id="202927" name="Freeform 175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/>
              <a:ahLst/>
              <a:cxnLst>
                <a:cxn ang="0">
                  <a:pos x="570" y="121"/>
                </a:cxn>
                <a:cxn ang="0">
                  <a:pos x="575" y="120"/>
                </a:cxn>
                <a:cxn ang="0">
                  <a:pos x="586" y="116"/>
                </a:cxn>
                <a:cxn ang="0">
                  <a:pos x="607" y="108"/>
                </a:cxn>
                <a:cxn ang="0">
                  <a:pos x="636" y="101"/>
                </a:cxn>
                <a:cxn ang="0">
                  <a:pos x="672" y="90"/>
                </a:cxn>
                <a:cxn ang="0">
                  <a:pos x="718" y="79"/>
                </a:cxn>
                <a:cxn ang="0">
                  <a:pos x="771" y="67"/>
                </a:cxn>
                <a:cxn ang="0">
                  <a:pos x="834" y="55"/>
                </a:cxn>
                <a:cxn ang="0">
                  <a:pos x="904" y="43"/>
                </a:cxn>
                <a:cxn ang="0">
                  <a:pos x="982" y="33"/>
                </a:cxn>
                <a:cxn ang="0">
                  <a:pos x="1071" y="22"/>
                </a:cxn>
                <a:cxn ang="0">
                  <a:pos x="1166" y="13"/>
                </a:cxn>
                <a:cxn ang="0">
                  <a:pos x="1271" y="7"/>
                </a:cxn>
                <a:cxn ang="0">
                  <a:pos x="1384" y="1"/>
                </a:cxn>
                <a:cxn ang="0">
                  <a:pos x="1506" y="0"/>
                </a:cxn>
                <a:cxn ang="0">
                  <a:pos x="1636" y="1"/>
                </a:cxn>
                <a:cxn ang="0">
                  <a:pos x="1692" y="233"/>
                </a:cxn>
                <a:cxn ang="0">
                  <a:pos x="1713" y="243"/>
                </a:cxn>
                <a:cxn ang="0">
                  <a:pos x="1758" y="274"/>
                </a:cxn>
                <a:cxn ang="0">
                  <a:pos x="1806" y="329"/>
                </a:cxn>
                <a:cxn ang="0">
                  <a:pos x="1836" y="409"/>
                </a:cxn>
                <a:cxn ang="0">
                  <a:pos x="1955" y="948"/>
                </a:cxn>
                <a:cxn ang="0">
                  <a:pos x="2003" y="1171"/>
                </a:cxn>
                <a:cxn ang="0">
                  <a:pos x="2011" y="1188"/>
                </a:cxn>
                <a:cxn ang="0">
                  <a:pos x="2022" y="1231"/>
                </a:cxn>
                <a:cxn ang="0">
                  <a:pos x="2021" y="1297"/>
                </a:cxn>
                <a:cxn ang="0">
                  <a:pos x="1992" y="1380"/>
                </a:cxn>
                <a:cxn ang="0">
                  <a:pos x="0" y="1328"/>
                </a:cxn>
                <a:cxn ang="0">
                  <a:pos x="199" y="1223"/>
                </a:cxn>
                <a:cxn ang="0">
                  <a:pos x="200" y="232"/>
                </a:cxn>
                <a:cxn ang="0">
                  <a:pos x="210" y="226"/>
                </a:cxn>
                <a:cxn ang="0">
                  <a:pos x="230" y="214"/>
                </a:cxn>
                <a:cxn ang="0">
                  <a:pos x="259" y="201"/>
                </a:cxn>
                <a:cxn ang="0">
                  <a:pos x="297" y="189"/>
                </a:cxn>
                <a:cxn ang="0">
                  <a:pos x="344" y="183"/>
                </a:cxn>
                <a:cxn ang="0">
                  <a:pos x="399" y="181"/>
                </a:cxn>
                <a:cxn ang="0">
                  <a:pos x="464" y="191"/>
                </a:cxn>
                <a:cxn ang="0">
                  <a:pos x="548" y="225"/>
                </a:cxn>
              </a:cxnLst>
              <a:rect l="0" t="0" r="r" b="b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28" name="Freeform 176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/>
              <a:ahLst/>
              <a:cxnLst>
                <a:cxn ang="0">
                  <a:pos x="645" y="27"/>
                </a:cxn>
                <a:cxn ang="0">
                  <a:pos x="642" y="26"/>
                </a:cxn>
                <a:cxn ang="0">
                  <a:pos x="631" y="23"/>
                </a:cxn>
                <a:cxn ang="0">
                  <a:pos x="615" y="19"/>
                </a:cxn>
                <a:cxn ang="0">
                  <a:pos x="592" y="15"/>
                </a:cxn>
                <a:cxn ang="0">
                  <a:pos x="565" y="10"/>
                </a:cxn>
                <a:cxn ang="0">
                  <a:pos x="533" y="6"/>
                </a:cxn>
                <a:cxn ang="0">
                  <a:pos x="496" y="3"/>
                </a:cxn>
                <a:cxn ang="0">
                  <a:pos x="456" y="1"/>
                </a:cxn>
                <a:cxn ang="0">
                  <a:pos x="411" y="0"/>
                </a:cxn>
                <a:cxn ang="0">
                  <a:pos x="364" y="2"/>
                </a:cxn>
                <a:cxn ang="0">
                  <a:pos x="315" y="6"/>
                </a:cxn>
                <a:cxn ang="0">
                  <a:pos x="262" y="15"/>
                </a:cxn>
                <a:cxn ang="0">
                  <a:pos x="209" y="26"/>
                </a:cxn>
                <a:cxn ang="0">
                  <a:pos x="154" y="42"/>
                </a:cxn>
                <a:cxn ang="0">
                  <a:pos x="98" y="61"/>
                </a:cxn>
                <a:cxn ang="0">
                  <a:pos x="42" y="87"/>
                </a:cxn>
                <a:cxn ang="0">
                  <a:pos x="38" y="101"/>
                </a:cxn>
                <a:cxn ang="0">
                  <a:pos x="28" y="141"/>
                </a:cxn>
                <a:cxn ang="0">
                  <a:pos x="17" y="203"/>
                </a:cxn>
                <a:cxn ang="0">
                  <a:pos x="6" y="283"/>
                </a:cxn>
                <a:cxn ang="0">
                  <a:pos x="0" y="378"/>
                </a:cxn>
                <a:cxn ang="0">
                  <a:pos x="5" y="484"/>
                </a:cxn>
                <a:cxn ang="0">
                  <a:pos x="21" y="599"/>
                </a:cxn>
                <a:cxn ang="0">
                  <a:pos x="54" y="716"/>
                </a:cxn>
                <a:cxn ang="0">
                  <a:pos x="58" y="716"/>
                </a:cxn>
                <a:cxn ang="0">
                  <a:pos x="66" y="715"/>
                </a:cxn>
                <a:cxn ang="0">
                  <a:pos x="80" y="713"/>
                </a:cxn>
                <a:cxn ang="0">
                  <a:pos x="99" y="712"/>
                </a:cxn>
                <a:cxn ang="0">
                  <a:pos x="124" y="710"/>
                </a:cxn>
                <a:cxn ang="0">
                  <a:pos x="153" y="708"/>
                </a:cxn>
                <a:cxn ang="0">
                  <a:pos x="188" y="707"/>
                </a:cxn>
                <a:cxn ang="0">
                  <a:pos x="225" y="706"/>
                </a:cxn>
                <a:cxn ang="0">
                  <a:pos x="267" y="705"/>
                </a:cxn>
                <a:cxn ang="0">
                  <a:pos x="313" y="706"/>
                </a:cxn>
                <a:cxn ang="0">
                  <a:pos x="362" y="707"/>
                </a:cxn>
                <a:cxn ang="0">
                  <a:pos x="415" y="709"/>
                </a:cxn>
                <a:cxn ang="0">
                  <a:pos x="470" y="713"/>
                </a:cxn>
                <a:cxn ang="0">
                  <a:pos x="528" y="719"/>
                </a:cxn>
                <a:cxn ang="0">
                  <a:pos x="588" y="726"/>
                </a:cxn>
                <a:cxn ang="0">
                  <a:pos x="650" y="735"/>
                </a:cxn>
                <a:cxn ang="0">
                  <a:pos x="647" y="713"/>
                </a:cxn>
                <a:cxn ang="0">
                  <a:pos x="641" y="655"/>
                </a:cxn>
                <a:cxn ang="0">
                  <a:pos x="631" y="568"/>
                </a:cxn>
                <a:cxn ang="0">
                  <a:pos x="623" y="462"/>
                </a:cxn>
                <a:cxn ang="0">
                  <a:pos x="618" y="345"/>
                </a:cxn>
                <a:cxn ang="0">
                  <a:pos x="618" y="229"/>
                </a:cxn>
                <a:cxn ang="0">
                  <a:pos x="627" y="119"/>
                </a:cxn>
                <a:cxn ang="0">
                  <a:pos x="645" y="27"/>
                </a:cxn>
              </a:cxnLst>
              <a:rect l="0" t="0" r="r" b="b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29" name="Freeform 177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/>
              <a:ahLst/>
              <a:cxnLst>
                <a:cxn ang="0">
                  <a:pos x="6" y="552"/>
                </a:cxn>
                <a:cxn ang="0">
                  <a:pos x="0" y="642"/>
                </a:cxn>
                <a:cxn ang="0">
                  <a:pos x="698" y="731"/>
                </a:cxn>
                <a:cxn ang="0">
                  <a:pos x="703" y="729"/>
                </a:cxn>
                <a:cxn ang="0">
                  <a:pos x="717" y="722"/>
                </a:cxn>
                <a:cxn ang="0">
                  <a:pos x="740" y="710"/>
                </a:cxn>
                <a:cxn ang="0">
                  <a:pos x="768" y="694"/>
                </a:cxn>
                <a:cxn ang="0">
                  <a:pos x="801" y="672"/>
                </a:cxn>
                <a:cxn ang="0">
                  <a:pos x="838" y="645"/>
                </a:cxn>
                <a:cxn ang="0">
                  <a:pos x="876" y="614"/>
                </a:cxn>
                <a:cxn ang="0">
                  <a:pos x="915" y="577"/>
                </a:cxn>
                <a:cxn ang="0">
                  <a:pos x="953" y="536"/>
                </a:cxn>
                <a:cxn ang="0">
                  <a:pos x="988" y="491"/>
                </a:cxn>
                <a:cxn ang="0">
                  <a:pos x="1018" y="439"/>
                </a:cxn>
                <a:cxn ang="0">
                  <a:pos x="1043" y="383"/>
                </a:cxn>
                <a:cxn ang="0">
                  <a:pos x="1061" y="322"/>
                </a:cxn>
                <a:cxn ang="0">
                  <a:pos x="1071" y="255"/>
                </a:cxn>
                <a:cxn ang="0">
                  <a:pos x="1070" y="185"/>
                </a:cxn>
                <a:cxn ang="0">
                  <a:pos x="1057" y="108"/>
                </a:cxn>
                <a:cxn ang="0">
                  <a:pos x="1055" y="104"/>
                </a:cxn>
                <a:cxn ang="0">
                  <a:pos x="1049" y="92"/>
                </a:cxn>
                <a:cxn ang="0">
                  <a:pos x="1037" y="76"/>
                </a:cxn>
                <a:cxn ang="0">
                  <a:pos x="1022" y="57"/>
                </a:cxn>
                <a:cxn ang="0">
                  <a:pos x="1002" y="37"/>
                </a:cxn>
                <a:cxn ang="0">
                  <a:pos x="979" y="20"/>
                </a:cxn>
                <a:cxn ang="0">
                  <a:pos x="951" y="7"/>
                </a:cxn>
                <a:cxn ang="0">
                  <a:pos x="919" y="0"/>
                </a:cxn>
                <a:cxn ang="0">
                  <a:pos x="924" y="12"/>
                </a:cxn>
                <a:cxn ang="0">
                  <a:pos x="934" y="44"/>
                </a:cxn>
                <a:cxn ang="0">
                  <a:pos x="947" y="94"/>
                </a:cxn>
                <a:cxn ang="0">
                  <a:pos x="958" y="159"/>
                </a:cxn>
                <a:cxn ang="0">
                  <a:pos x="961" y="238"/>
                </a:cxn>
                <a:cxn ang="0">
                  <a:pos x="953" y="324"/>
                </a:cxn>
                <a:cxn ang="0">
                  <a:pos x="928" y="418"/>
                </a:cxn>
                <a:cxn ang="0">
                  <a:pos x="884" y="516"/>
                </a:cxn>
                <a:cxn ang="0">
                  <a:pos x="883" y="518"/>
                </a:cxn>
                <a:cxn ang="0">
                  <a:pos x="879" y="521"/>
                </a:cxn>
                <a:cxn ang="0">
                  <a:pos x="872" y="526"/>
                </a:cxn>
                <a:cxn ang="0">
                  <a:pos x="862" y="534"/>
                </a:cxn>
                <a:cxn ang="0">
                  <a:pos x="851" y="541"/>
                </a:cxn>
                <a:cxn ang="0">
                  <a:pos x="837" y="550"/>
                </a:cxn>
                <a:cxn ang="0">
                  <a:pos x="819" y="559"/>
                </a:cxn>
                <a:cxn ang="0">
                  <a:pos x="800" y="567"/>
                </a:cxn>
                <a:cxn ang="0">
                  <a:pos x="778" y="575"/>
                </a:cxn>
                <a:cxn ang="0">
                  <a:pos x="754" y="582"/>
                </a:cxn>
                <a:cxn ang="0">
                  <a:pos x="727" y="588"/>
                </a:cxn>
                <a:cxn ang="0">
                  <a:pos x="697" y="592"/>
                </a:cxn>
                <a:cxn ang="0">
                  <a:pos x="666" y="593"/>
                </a:cxn>
                <a:cxn ang="0">
                  <a:pos x="631" y="592"/>
                </a:cxn>
                <a:cxn ang="0">
                  <a:pos x="593" y="589"/>
                </a:cxn>
                <a:cxn ang="0">
                  <a:pos x="555" y="581"/>
                </a:cxn>
                <a:cxn ang="0">
                  <a:pos x="555" y="677"/>
                </a:cxn>
                <a:cxn ang="0">
                  <a:pos x="24" y="623"/>
                </a:cxn>
                <a:cxn ang="0">
                  <a:pos x="6" y="552"/>
                </a:cxn>
              </a:cxnLst>
              <a:rect l="0" t="0" r="r" b="b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30" name="Freeform 178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/>
              <a:ahLst/>
              <a:cxnLst>
                <a:cxn ang="0">
                  <a:pos x="787" y="91"/>
                </a:cxn>
                <a:cxn ang="0">
                  <a:pos x="12" y="0"/>
                </a:cxn>
                <a:cxn ang="0">
                  <a:pos x="0" y="91"/>
                </a:cxn>
                <a:cxn ang="0">
                  <a:pos x="764" y="253"/>
                </a:cxn>
                <a:cxn ang="0">
                  <a:pos x="787" y="91"/>
                </a:cxn>
              </a:cxnLst>
              <a:rect l="0" t="0" r="r" b="b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31" name="Freeform 179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/>
              <a:ahLst/>
              <a:cxnLst>
                <a:cxn ang="0">
                  <a:pos x="336" y="50"/>
                </a:cxn>
                <a:cxn ang="0">
                  <a:pos x="4" y="0"/>
                </a:cxn>
                <a:cxn ang="0">
                  <a:pos x="0" y="48"/>
                </a:cxn>
                <a:cxn ang="0">
                  <a:pos x="327" y="115"/>
                </a:cxn>
                <a:cxn ang="0">
                  <a:pos x="336" y="50"/>
                </a:cxn>
              </a:cxnLst>
              <a:rect l="0" t="0" r="r" b="b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32" name="Freeform 180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/>
              <a:ahLst/>
              <a:cxnLst>
                <a:cxn ang="0">
                  <a:pos x="225" y="39"/>
                </a:cxn>
                <a:cxn ang="0">
                  <a:pos x="0" y="0"/>
                </a:cxn>
                <a:cxn ang="0">
                  <a:pos x="3" y="41"/>
                </a:cxn>
                <a:cxn ang="0">
                  <a:pos x="218" y="85"/>
                </a:cxn>
                <a:cxn ang="0">
                  <a:pos x="225" y="39"/>
                </a:cxn>
              </a:cxnLst>
              <a:rect l="0" t="0" r="r" b="b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33" name="Freeform 181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32"/>
                </a:cxn>
                <a:cxn ang="0">
                  <a:pos x="10" y="130"/>
                </a:cxn>
                <a:cxn ang="0">
                  <a:pos x="24" y="128"/>
                </a:cxn>
                <a:cxn ang="0">
                  <a:pos x="42" y="125"/>
                </a:cxn>
                <a:cxn ang="0">
                  <a:pos x="62" y="121"/>
                </a:cxn>
                <a:cxn ang="0">
                  <a:pos x="86" y="116"/>
                </a:cxn>
                <a:cxn ang="0">
                  <a:pos x="113" y="109"/>
                </a:cxn>
                <a:cxn ang="0">
                  <a:pos x="141" y="102"/>
                </a:cxn>
                <a:cxn ang="0">
                  <a:pos x="170" y="94"/>
                </a:cxn>
                <a:cxn ang="0">
                  <a:pos x="199" y="85"/>
                </a:cxn>
                <a:cxn ang="0">
                  <a:pos x="228" y="74"/>
                </a:cxn>
                <a:cxn ang="0">
                  <a:pos x="257" y="62"/>
                </a:cxn>
                <a:cxn ang="0">
                  <a:pos x="285" y="48"/>
                </a:cxn>
                <a:cxn ang="0">
                  <a:pos x="309" y="34"/>
                </a:cxn>
                <a:cxn ang="0">
                  <a:pos x="333" y="18"/>
                </a:cxn>
                <a:cxn ang="0">
                  <a:pos x="352" y="0"/>
                </a:cxn>
                <a:cxn ang="0">
                  <a:pos x="1325" y="223"/>
                </a:cxn>
                <a:cxn ang="0">
                  <a:pos x="1323" y="225"/>
                </a:cxn>
                <a:cxn ang="0">
                  <a:pos x="1318" y="230"/>
                </a:cxn>
                <a:cxn ang="0">
                  <a:pos x="1309" y="239"/>
                </a:cxn>
                <a:cxn ang="0">
                  <a:pos x="1297" y="250"/>
                </a:cxn>
                <a:cxn ang="0">
                  <a:pos x="1282" y="263"/>
                </a:cxn>
                <a:cxn ang="0">
                  <a:pos x="1265" y="278"/>
                </a:cxn>
                <a:cxn ang="0">
                  <a:pos x="1247" y="295"/>
                </a:cxn>
                <a:cxn ang="0">
                  <a:pos x="1225" y="312"/>
                </a:cxn>
                <a:cxn ang="0">
                  <a:pos x="1202" y="331"/>
                </a:cxn>
                <a:cxn ang="0">
                  <a:pos x="1179" y="349"/>
                </a:cxn>
                <a:cxn ang="0">
                  <a:pos x="1154" y="367"/>
                </a:cxn>
                <a:cxn ang="0">
                  <a:pos x="1128" y="385"/>
                </a:cxn>
                <a:cxn ang="0">
                  <a:pos x="1102" y="401"/>
                </a:cxn>
                <a:cxn ang="0">
                  <a:pos x="1077" y="415"/>
                </a:cxn>
                <a:cxn ang="0">
                  <a:pos x="1051" y="428"/>
                </a:cxn>
                <a:cxn ang="0">
                  <a:pos x="1026" y="439"/>
                </a:cxn>
                <a:cxn ang="0">
                  <a:pos x="0" y="132"/>
                </a:cxn>
              </a:cxnLst>
              <a:rect l="0" t="0" r="r" b="b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34" name="Freeform 182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/>
              <a:ahLst/>
              <a:cxnLst>
                <a:cxn ang="0">
                  <a:pos x="47" y="209"/>
                </a:cxn>
                <a:cxn ang="0">
                  <a:pos x="472" y="84"/>
                </a:cxn>
                <a:cxn ang="0">
                  <a:pos x="215" y="0"/>
                </a:cxn>
                <a:cxn ang="0">
                  <a:pos x="5" y="24"/>
                </a:cxn>
                <a:cxn ang="0">
                  <a:pos x="0" y="197"/>
                </a:cxn>
                <a:cxn ang="0">
                  <a:pos x="47" y="209"/>
                </a:cxn>
              </a:cxnLst>
              <a:rect l="0" t="0" r="r" b="b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35" name="Freeform 183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/>
              <a:ahLst/>
              <a:cxnLst>
                <a:cxn ang="0">
                  <a:pos x="251" y="23"/>
                </a:cxn>
                <a:cxn ang="0">
                  <a:pos x="250" y="22"/>
                </a:cxn>
                <a:cxn ang="0">
                  <a:pos x="246" y="20"/>
                </a:cxn>
                <a:cxn ang="0">
                  <a:pos x="239" y="18"/>
                </a:cxn>
                <a:cxn ang="0">
                  <a:pos x="230" y="15"/>
                </a:cxn>
                <a:cxn ang="0">
                  <a:pos x="218" y="11"/>
                </a:cxn>
                <a:cxn ang="0">
                  <a:pos x="205" y="7"/>
                </a:cxn>
                <a:cxn ang="0">
                  <a:pos x="190" y="4"/>
                </a:cxn>
                <a:cxn ang="0">
                  <a:pos x="173" y="1"/>
                </a:cxn>
                <a:cxn ang="0">
                  <a:pos x="155" y="0"/>
                </a:cxn>
                <a:cxn ang="0">
                  <a:pos x="134" y="0"/>
                </a:cxn>
                <a:cxn ang="0">
                  <a:pos x="114" y="2"/>
                </a:cxn>
                <a:cxn ang="0">
                  <a:pos x="92" y="5"/>
                </a:cxn>
                <a:cxn ang="0">
                  <a:pos x="70" y="12"/>
                </a:cxn>
                <a:cxn ang="0">
                  <a:pos x="47" y="20"/>
                </a:cxn>
                <a:cxn ang="0">
                  <a:pos x="23" y="32"/>
                </a:cxn>
                <a:cxn ang="0">
                  <a:pos x="0" y="47"/>
                </a:cxn>
                <a:cxn ang="0">
                  <a:pos x="0" y="999"/>
                </a:cxn>
                <a:cxn ang="0">
                  <a:pos x="1" y="999"/>
                </a:cxn>
                <a:cxn ang="0">
                  <a:pos x="6" y="999"/>
                </a:cxn>
                <a:cxn ang="0">
                  <a:pos x="14" y="998"/>
                </a:cxn>
                <a:cxn ang="0">
                  <a:pos x="23" y="997"/>
                </a:cxn>
                <a:cxn ang="0">
                  <a:pos x="35" y="995"/>
                </a:cxn>
                <a:cxn ang="0">
                  <a:pos x="49" y="993"/>
                </a:cxn>
                <a:cxn ang="0">
                  <a:pos x="65" y="990"/>
                </a:cxn>
                <a:cxn ang="0">
                  <a:pos x="83" y="985"/>
                </a:cxn>
                <a:cxn ang="0">
                  <a:pos x="102" y="980"/>
                </a:cxn>
                <a:cxn ang="0">
                  <a:pos x="121" y="973"/>
                </a:cxn>
                <a:cxn ang="0">
                  <a:pos x="143" y="966"/>
                </a:cxn>
                <a:cxn ang="0">
                  <a:pos x="164" y="956"/>
                </a:cxn>
                <a:cxn ang="0">
                  <a:pos x="186" y="945"/>
                </a:cxn>
                <a:cxn ang="0">
                  <a:pos x="208" y="934"/>
                </a:cxn>
                <a:cxn ang="0">
                  <a:pos x="230" y="919"/>
                </a:cxn>
                <a:cxn ang="0">
                  <a:pos x="251" y="903"/>
                </a:cxn>
                <a:cxn ang="0">
                  <a:pos x="251" y="23"/>
                </a:cxn>
              </a:cxnLst>
              <a:rect l="0" t="0" r="r" b="b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36" name="Freeform 184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/>
              <a:ahLst/>
              <a:cxnLst>
                <a:cxn ang="0">
                  <a:pos x="215" y="20"/>
                </a:cxn>
                <a:cxn ang="0">
                  <a:pos x="214" y="19"/>
                </a:cxn>
                <a:cxn ang="0">
                  <a:pos x="211" y="18"/>
                </a:cxn>
                <a:cxn ang="0">
                  <a:pos x="205" y="15"/>
                </a:cxn>
                <a:cxn ang="0">
                  <a:pos x="197" y="12"/>
                </a:cxn>
                <a:cxn ang="0">
                  <a:pos x="187" y="9"/>
                </a:cxn>
                <a:cxn ang="0">
                  <a:pos x="176" y="6"/>
                </a:cxn>
                <a:cxn ang="0">
                  <a:pos x="163" y="4"/>
                </a:cxn>
                <a:cxn ang="0">
                  <a:pos x="149" y="1"/>
                </a:cxn>
                <a:cxn ang="0">
                  <a:pos x="133" y="0"/>
                </a:cxn>
                <a:cxn ang="0">
                  <a:pos x="115" y="0"/>
                </a:cxn>
                <a:cxn ang="0">
                  <a:pos x="98" y="1"/>
                </a:cxn>
                <a:cxn ang="0">
                  <a:pos x="79" y="5"/>
                </a:cxn>
                <a:cxn ang="0">
                  <a:pos x="60" y="10"/>
                </a:cxn>
                <a:cxn ang="0">
                  <a:pos x="40" y="18"/>
                </a:cxn>
                <a:cxn ang="0">
                  <a:pos x="21" y="27"/>
                </a:cxn>
                <a:cxn ang="0">
                  <a:pos x="0" y="40"/>
                </a:cxn>
                <a:cxn ang="0">
                  <a:pos x="0" y="843"/>
                </a:cxn>
                <a:cxn ang="0">
                  <a:pos x="1" y="843"/>
                </a:cxn>
                <a:cxn ang="0">
                  <a:pos x="6" y="843"/>
                </a:cxn>
                <a:cxn ang="0">
                  <a:pos x="12" y="842"/>
                </a:cxn>
                <a:cxn ang="0">
                  <a:pos x="21" y="841"/>
                </a:cxn>
                <a:cxn ang="0">
                  <a:pos x="30" y="840"/>
                </a:cxn>
                <a:cxn ang="0">
                  <a:pos x="43" y="838"/>
                </a:cxn>
                <a:cxn ang="0">
                  <a:pos x="56" y="835"/>
                </a:cxn>
                <a:cxn ang="0">
                  <a:pos x="71" y="831"/>
                </a:cxn>
                <a:cxn ang="0">
                  <a:pos x="87" y="826"/>
                </a:cxn>
                <a:cxn ang="0">
                  <a:pos x="105" y="821"/>
                </a:cxn>
                <a:cxn ang="0">
                  <a:pos x="123" y="814"/>
                </a:cxn>
                <a:cxn ang="0">
                  <a:pos x="141" y="806"/>
                </a:cxn>
                <a:cxn ang="0">
                  <a:pos x="159" y="797"/>
                </a:cxn>
                <a:cxn ang="0">
                  <a:pos x="179" y="786"/>
                </a:cxn>
                <a:cxn ang="0">
                  <a:pos x="197" y="774"/>
                </a:cxn>
                <a:cxn ang="0">
                  <a:pos x="215" y="760"/>
                </a:cxn>
                <a:cxn ang="0">
                  <a:pos x="215" y="20"/>
                </a:cxn>
              </a:cxnLst>
              <a:rect l="0" t="0" r="r" b="b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37" name="Freeform 185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/>
              <a:ahLst/>
              <a:cxnLst>
                <a:cxn ang="0">
                  <a:pos x="180" y="16"/>
                </a:cxn>
                <a:cxn ang="0">
                  <a:pos x="179" y="16"/>
                </a:cxn>
                <a:cxn ang="0">
                  <a:pos x="176" y="14"/>
                </a:cxn>
                <a:cxn ang="0">
                  <a:pos x="172" y="12"/>
                </a:cxn>
                <a:cxn ang="0">
                  <a:pos x="165" y="10"/>
                </a:cxn>
                <a:cxn ang="0">
                  <a:pos x="157" y="8"/>
                </a:cxn>
                <a:cxn ang="0">
                  <a:pos x="147" y="4"/>
                </a:cxn>
                <a:cxn ang="0">
                  <a:pos x="136" y="2"/>
                </a:cxn>
                <a:cxn ang="0">
                  <a:pos x="125" y="0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1" y="1"/>
                </a:cxn>
                <a:cxn ang="0">
                  <a:pos x="66" y="3"/>
                </a:cxn>
                <a:cxn ang="0">
                  <a:pos x="50" y="8"/>
                </a:cxn>
                <a:cxn ang="0">
                  <a:pos x="33" y="14"/>
                </a:cxn>
                <a:cxn ang="0">
                  <a:pos x="17" y="23"/>
                </a:cxn>
                <a:cxn ang="0">
                  <a:pos x="0" y="33"/>
                </a:cxn>
                <a:cxn ang="0">
                  <a:pos x="0" y="685"/>
                </a:cxn>
                <a:cxn ang="0">
                  <a:pos x="1" y="685"/>
                </a:cxn>
                <a:cxn ang="0">
                  <a:pos x="4" y="685"/>
                </a:cxn>
                <a:cxn ang="0">
                  <a:pos x="9" y="684"/>
                </a:cxn>
                <a:cxn ang="0">
                  <a:pos x="17" y="683"/>
                </a:cxn>
                <a:cxn ang="0">
                  <a:pos x="26" y="682"/>
                </a:cxn>
                <a:cxn ang="0">
                  <a:pos x="35" y="681"/>
                </a:cxn>
                <a:cxn ang="0">
                  <a:pos x="47" y="678"/>
                </a:cxn>
                <a:cxn ang="0">
                  <a:pos x="60" y="676"/>
                </a:cxn>
                <a:cxn ang="0">
                  <a:pos x="73" y="671"/>
                </a:cxn>
                <a:cxn ang="0">
                  <a:pos x="87" y="667"/>
                </a:cxn>
                <a:cxn ang="0">
                  <a:pos x="102" y="662"/>
                </a:cxn>
                <a:cxn ang="0">
                  <a:pos x="118" y="655"/>
                </a:cxn>
                <a:cxn ang="0">
                  <a:pos x="133" y="648"/>
                </a:cxn>
                <a:cxn ang="0">
                  <a:pos x="149" y="639"/>
                </a:cxn>
                <a:cxn ang="0">
                  <a:pos x="165" y="628"/>
                </a:cxn>
                <a:cxn ang="0">
                  <a:pos x="180" y="617"/>
                </a:cxn>
                <a:cxn ang="0">
                  <a:pos x="180" y="16"/>
                </a:cxn>
              </a:cxnLst>
              <a:rect l="0" t="0" r="r" b="b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38" name="Freeform 186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/>
              <a:ahLst/>
              <a:cxnLst>
                <a:cxn ang="0">
                  <a:pos x="146" y="14"/>
                </a:cxn>
                <a:cxn ang="0">
                  <a:pos x="143" y="12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1" y="1"/>
                </a:cxn>
                <a:cxn ang="0">
                  <a:pos x="79" y="0"/>
                </a:cxn>
                <a:cxn ang="0">
                  <a:pos x="54" y="3"/>
                </a:cxn>
                <a:cxn ang="0">
                  <a:pos x="27" y="11"/>
                </a:cxn>
                <a:cxn ang="0">
                  <a:pos x="0" y="27"/>
                </a:cxn>
                <a:cxn ang="0">
                  <a:pos x="0" y="530"/>
                </a:cxn>
                <a:cxn ang="0">
                  <a:pos x="3" y="530"/>
                </a:cxn>
                <a:cxn ang="0">
                  <a:pos x="14" y="529"/>
                </a:cxn>
                <a:cxn ang="0">
                  <a:pos x="29" y="526"/>
                </a:cxn>
                <a:cxn ang="0">
                  <a:pos x="49" y="521"/>
                </a:cxn>
                <a:cxn ang="0">
                  <a:pos x="71" y="514"/>
                </a:cxn>
                <a:cxn ang="0">
                  <a:pos x="96" y="505"/>
                </a:cxn>
                <a:cxn ang="0">
                  <a:pos x="121" y="492"/>
                </a:cxn>
                <a:cxn ang="0">
                  <a:pos x="146" y="475"/>
                </a:cxn>
                <a:cxn ang="0">
                  <a:pos x="146" y="14"/>
                </a:cxn>
              </a:cxnLst>
              <a:rect l="0" t="0" r="r" b="b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39" name="Freeform 187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/>
              <a:ahLst/>
              <a:cxnLst>
                <a:cxn ang="0">
                  <a:pos x="109" y="10"/>
                </a:cxn>
                <a:cxn ang="0">
                  <a:pos x="107" y="9"/>
                </a:cxn>
                <a:cxn ang="0">
                  <a:pos x="100" y="6"/>
                </a:cxn>
                <a:cxn ang="0">
                  <a:pos x="89" y="2"/>
                </a:cxn>
                <a:cxn ang="0">
                  <a:pos x="75" y="0"/>
                </a:cxn>
                <a:cxn ang="0">
                  <a:pos x="59" y="0"/>
                </a:cxn>
                <a:cxn ang="0">
                  <a:pos x="39" y="2"/>
                </a:cxn>
                <a:cxn ang="0">
                  <a:pos x="20" y="9"/>
                </a:cxn>
                <a:cxn ang="0">
                  <a:pos x="0" y="21"/>
                </a:cxn>
                <a:cxn ang="0">
                  <a:pos x="0" y="373"/>
                </a:cxn>
                <a:cxn ang="0">
                  <a:pos x="2" y="373"/>
                </a:cxn>
                <a:cxn ang="0">
                  <a:pos x="9" y="372"/>
                </a:cxn>
                <a:cxn ang="0">
                  <a:pos x="21" y="369"/>
                </a:cxn>
                <a:cxn ang="0">
                  <a:pos x="36" y="366"/>
                </a:cxn>
                <a:cxn ang="0">
                  <a:pos x="53" y="362"/>
                </a:cxn>
                <a:cxn ang="0">
                  <a:pos x="72" y="354"/>
                </a:cxn>
                <a:cxn ang="0">
                  <a:pos x="90" y="343"/>
                </a:cxn>
                <a:cxn ang="0">
                  <a:pos x="109" y="331"/>
                </a:cxn>
                <a:cxn ang="0">
                  <a:pos x="109" y="10"/>
                </a:cxn>
              </a:cxnLst>
              <a:rect l="0" t="0" r="r" b="b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40" name="Freeform 188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/>
              <a:ahLst/>
              <a:cxnLst>
                <a:cxn ang="0">
                  <a:pos x="75" y="6"/>
                </a:cxn>
                <a:cxn ang="0">
                  <a:pos x="73" y="5"/>
                </a:cxn>
                <a:cxn ang="0">
                  <a:pos x="69" y="4"/>
                </a:cxn>
                <a:cxn ang="0">
                  <a:pos x="61" y="2"/>
                </a:cxn>
                <a:cxn ang="0">
                  <a:pos x="52" y="0"/>
                </a:cxn>
                <a:cxn ang="0">
                  <a:pos x="41" y="0"/>
                </a:cxn>
                <a:cxn ang="0">
                  <a:pos x="28" y="1"/>
                </a:cxn>
                <a:cxn ang="0">
                  <a:pos x="14" y="6"/>
                </a:cxn>
                <a:cxn ang="0">
                  <a:pos x="0" y="14"/>
                </a:cxn>
                <a:cxn ang="0">
                  <a:pos x="0" y="216"/>
                </a:cxn>
                <a:cxn ang="0">
                  <a:pos x="2" y="216"/>
                </a:cxn>
                <a:cxn ang="0">
                  <a:pos x="7" y="215"/>
                </a:cxn>
                <a:cxn ang="0">
                  <a:pos x="15" y="214"/>
                </a:cxn>
                <a:cxn ang="0">
                  <a:pos x="25" y="211"/>
                </a:cxn>
                <a:cxn ang="0">
                  <a:pos x="37" y="208"/>
                </a:cxn>
                <a:cxn ang="0">
                  <a:pos x="50" y="203"/>
                </a:cxn>
                <a:cxn ang="0">
                  <a:pos x="63" y="195"/>
                </a:cxn>
                <a:cxn ang="0">
                  <a:pos x="75" y="187"/>
                </a:cxn>
                <a:cxn ang="0">
                  <a:pos x="75" y="6"/>
                </a:cxn>
              </a:cxnLst>
              <a:rect l="0" t="0" r="r" b="b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41" name="Freeform 189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/>
              <a:ahLst/>
              <a:cxnLst>
                <a:cxn ang="0">
                  <a:pos x="55" y="111"/>
                </a:cxn>
                <a:cxn ang="0">
                  <a:pos x="66" y="110"/>
                </a:cxn>
                <a:cxn ang="0">
                  <a:pos x="76" y="106"/>
                </a:cxn>
                <a:cxn ang="0">
                  <a:pos x="85" y="101"/>
                </a:cxn>
                <a:cxn ang="0">
                  <a:pos x="94" y="94"/>
                </a:cxn>
                <a:cxn ang="0">
                  <a:pos x="100" y="86"/>
                </a:cxn>
                <a:cxn ang="0">
                  <a:pos x="106" y="77"/>
                </a:cxn>
                <a:cxn ang="0">
                  <a:pos x="109" y="66"/>
                </a:cxn>
                <a:cxn ang="0">
                  <a:pos x="110" y="56"/>
                </a:cxn>
                <a:cxn ang="0">
                  <a:pos x="109" y="44"/>
                </a:cxn>
                <a:cxn ang="0">
                  <a:pos x="106" y="34"/>
                </a:cxn>
                <a:cxn ang="0">
                  <a:pos x="100" y="24"/>
                </a:cxn>
                <a:cxn ang="0">
                  <a:pos x="94" y="17"/>
                </a:cxn>
                <a:cxn ang="0">
                  <a:pos x="85" y="9"/>
                </a:cxn>
                <a:cxn ang="0">
                  <a:pos x="76" y="5"/>
                </a:cxn>
                <a:cxn ang="0">
                  <a:pos x="66" y="2"/>
                </a:cxn>
                <a:cxn ang="0">
                  <a:pos x="55" y="0"/>
                </a:cxn>
                <a:cxn ang="0">
                  <a:pos x="44" y="2"/>
                </a:cxn>
                <a:cxn ang="0">
                  <a:pos x="33" y="5"/>
                </a:cxn>
                <a:cxn ang="0">
                  <a:pos x="25" y="9"/>
                </a:cxn>
                <a:cxn ang="0">
                  <a:pos x="16" y="17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1" y="44"/>
                </a:cxn>
                <a:cxn ang="0">
                  <a:pos x="0" y="56"/>
                </a:cxn>
                <a:cxn ang="0">
                  <a:pos x="1" y="66"/>
                </a:cxn>
                <a:cxn ang="0">
                  <a:pos x="4" y="77"/>
                </a:cxn>
                <a:cxn ang="0">
                  <a:pos x="10" y="86"/>
                </a:cxn>
                <a:cxn ang="0">
                  <a:pos x="16" y="94"/>
                </a:cxn>
                <a:cxn ang="0">
                  <a:pos x="25" y="101"/>
                </a:cxn>
                <a:cxn ang="0">
                  <a:pos x="33" y="106"/>
                </a:cxn>
                <a:cxn ang="0">
                  <a:pos x="44" y="110"/>
                </a:cxn>
                <a:cxn ang="0">
                  <a:pos x="55" y="111"/>
                </a:cxn>
              </a:cxnLst>
              <a:rect l="0" t="0" r="r" b="b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42" name="Freeform 190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38" y="53"/>
                </a:cxn>
                <a:cxn ang="0">
                  <a:pos x="48" y="46"/>
                </a:cxn>
                <a:cxn ang="0">
                  <a:pos x="53" y="37"/>
                </a:cxn>
                <a:cxn ang="0">
                  <a:pos x="55" y="27"/>
                </a:cxn>
                <a:cxn ang="0">
                  <a:pos x="53" y="16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6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8" y="46"/>
                </a:cxn>
                <a:cxn ang="0">
                  <a:pos x="16" y="53"/>
                </a:cxn>
                <a:cxn ang="0">
                  <a:pos x="27" y="55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43" name="Freeform 191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/>
              <a:ahLst/>
              <a:cxnLst>
                <a:cxn ang="0">
                  <a:pos x="28" y="55"/>
                </a:cxn>
                <a:cxn ang="0">
                  <a:pos x="39" y="53"/>
                </a:cxn>
                <a:cxn ang="0">
                  <a:pos x="47" y="47"/>
                </a:cxn>
                <a:cxn ang="0">
                  <a:pos x="53" y="39"/>
                </a:cxn>
                <a:cxn ang="0">
                  <a:pos x="55" y="28"/>
                </a:cxn>
                <a:cxn ang="0">
                  <a:pos x="53" y="17"/>
                </a:cxn>
                <a:cxn ang="0">
                  <a:pos x="47" y="8"/>
                </a:cxn>
                <a:cxn ang="0">
                  <a:pos x="39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9" y="47"/>
                </a:cxn>
                <a:cxn ang="0">
                  <a:pos x="17" y="53"/>
                </a:cxn>
                <a:cxn ang="0">
                  <a:pos x="28" y="55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44" name="Freeform 192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4" y="30"/>
                </a:cxn>
                <a:cxn ang="0">
                  <a:pos x="33" y="73"/>
                </a:cxn>
                <a:cxn ang="0">
                  <a:pos x="19" y="140"/>
                </a:cxn>
                <a:cxn ang="0">
                  <a:pos x="7" y="229"/>
                </a:cxn>
                <a:cxn ang="0">
                  <a:pos x="0" y="337"/>
                </a:cxn>
                <a:cxn ang="0">
                  <a:pos x="1" y="462"/>
                </a:cxn>
                <a:cxn ang="0">
                  <a:pos x="14" y="602"/>
                </a:cxn>
                <a:cxn ang="0">
                  <a:pos x="43" y="752"/>
                </a:cxn>
                <a:cxn ang="0">
                  <a:pos x="150" y="746"/>
                </a:cxn>
                <a:cxn ang="0">
                  <a:pos x="146" y="724"/>
                </a:cxn>
                <a:cxn ang="0">
                  <a:pos x="135" y="663"/>
                </a:cxn>
                <a:cxn ang="0">
                  <a:pos x="123" y="574"/>
                </a:cxn>
                <a:cxn ang="0">
                  <a:pos x="111" y="463"/>
                </a:cxn>
                <a:cxn ang="0">
                  <a:pos x="104" y="342"/>
                </a:cxn>
                <a:cxn ang="0">
                  <a:pos x="107" y="220"/>
                </a:cxn>
                <a:cxn ang="0">
                  <a:pos x="124" y="106"/>
                </a:cxn>
                <a:cxn ang="0">
                  <a:pos x="156" y="9"/>
                </a:cxn>
                <a:cxn ang="0">
                  <a:pos x="156" y="8"/>
                </a:cxn>
                <a:cxn ang="0">
                  <a:pos x="156" y="6"/>
                </a:cxn>
                <a:cxn ang="0">
                  <a:pos x="154" y="4"/>
                </a:cxn>
                <a:cxn ang="0">
                  <a:pos x="147" y="0"/>
                </a:cxn>
                <a:cxn ang="0">
                  <a:pos x="134" y="0"/>
                </a:cxn>
                <a:cxn ang="0">
                  <a:pos x="115" y="1"/>
                </a:cxn>
                <a:cxn ang="0">
                  <a:pos x="87" y="7"/>
                </a:cxn>
                <a:cxn ang="0">
                  <a:pos x="48" y="15"/>
                </a:cxn>
              </a:cxnLst>
              <a:rect l="0" t="0" r="r" b="b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45" name="Freeform 193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/>
              <a:ahLst/>
              <a:cxnLst>
                <a:cxn ang="0">
                  <a:pos x="212" y="6"/>
                </a:cxn>
                <a:cxn ang="0">
                  <a:pos x="206" y="11"/>
                </a:cxn>
                <a:cxn ang="0">
                  <a:pos x="192" y="33"/>
                </a:cxn>
                <a:cxn ang="0">
                  <a:pos x="174" y="77"/>
                </a:cxn>
                <a:cxn ang="0">
                  <a:pos x="156" y="148"/>
                </a:cxn>
                <a:cxn ang="0">
                  <a:pos x="141" y="254"/>
                </a:cxn>
                <a:cxn ang="0">
                  <a:pos x="133" y="401"/>
                </a:cxn>
                <a:cxn ang="0">
                  <a:pos x="137" y="593"/>
                </a:cxn>
                <a:cxn ang="0">
                  <a:pos x="158" y="839"/>
                </a:cxn>
                <a:cxn ang="0">
                  <a:pos x="38" y="839"/>
                </a:cxn>
                <a:cxn ang="0">
                  <a:pos x="34" y="814"/>
                </a:cxn>
                <a:cxn ang="0">
                  <a:pos x="24" y="746"/>
                </a:cxn>
                <a:cxn ang="0">
                  <a:pos x="12" y="645"/>
                </a:cxn>
                <a:cxn ang="0">
                  <a:pos x="3" y="521"/>
                </a:cxn>
                <a:cxn ang="0">
                  <a:pos x="0" y="384"/>
                </a:cxn>
                <a:cxn ang="0">
                  <a:pos x="6" y="244"/>
                </a:cxn>
                <a:cxn ang="0">
                  <a:pos x="29" y="114"/>
                </a:cxn>
                <a:cxn ang="0">
                  <a:pos x="68" y="0"/>
                </a:cxn>
                <a:cxn ang="0">
                  <a:pos x="212" y="6"/>
                </a:cxn>
              </a:cxnLst>
              <a:rect l="0" t="0" r="r" b="b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46" name="Freeform 194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/>
              <a:ahLst/>
              <a:cxnLst>
                <a:cxn ang="0">
                  <a:pos x="43" y="12"/>
                </a:cxn>
                <a:cxn ang="0">
                  <a:pos x="39" y="25"/>
                </a:cxn>
                <a:cxn ang="0">
                  <a:pos x="30" y="62"/>
                </a:cxn>
                <a:cxn ang="0">
                  <a:pos x="19" y="122"/>
                </a:cxn>
                <a:cxn ang="0">
                  <a:pos x="7" y="199"/>
                </a:cxn>
                <a:cxn ang="0">
                  <a:pos x="0" y="294"/>
                </a:cxn>
                <a:cxn ang="0">
                  <a:pos x="1" y="403"/>
                </a:cxn>
                <a:cxn ang="0">
                  <a:pos x="12" y="524"/>
                </a:cxn>
                <a:cxn ang="0">
                  <a:pos x="38" y="656"/>
                </a:cxn>
                <a:cxn ang="0">
                  <a:pos x="132" y="650"/>
                </a:cxn>
                <a:cxn ang="0">
                  <a:pos x="127" y="631"/>
                </a:cxn>
                <a:cxn ang="0">
                  <a:pos x="119" y="578"/>
                </a:cxn>
                <a:cxn ang="0">
                  <a:pos x="107" y="499"/>
                </a:cxn>
                <a:cxn ang="0">
                  <a:pos x="97" y="403"/>
                </a:cxn>
                <a:cxn ang="0">
                  <a:pos x="92" y="297"/>
                </a:cxn>
                <a:cxn ang="0">
                  <a:pos x="94" y="192"/>
                </a:cxn>
                <a:cxn ang="0">
                  <a:pos x="108" y="91"/>
                </a:cxn>
                <a:cxn ang="0">
                  <a:pos x="137" y="7"/>
                </a:cxn>
                <a:cxn ang="0">
                  <a:pos x="137" y="6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29" y="0"/>
                </a:cxn>
                <a:cxn ang="0">
                  <a:pos x="119" y="0"/>
                </a:cxn>
                <a:cxn ang="0">
                  <a:pos x="101" y="1"/>
                </a:cxn>
                <a:cxn ang="0">
                  <a:pos x="77" y="5"/>
                </a:cxn>
                <a:cxn ang="0">
                  <a:pos x="43" y="12"/>
                </a:cxn>
              </a:cxnLst>
              <a:rect l="0" t="0" r="r" b="b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47" name="Freeform 195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33" y="21"/>
                </a:cxn>
                <a:cxn ang="0">
                  <a:pos x="24" y="53"/>
                </a:cxn>
                <a:cxn ang="0">
                  <a:pos x="15" y="103"/>
                </a:cxn>
                <a:cxn ang="0">
                  <a:pos x="5" y="169"/>
                </a:cxn>
                <a:cxn ang="0">
                  <a:pos x="0" y="250"/>
                </a:cxn>
                <a:cxn ang="0">
                  <a:pos x="1" y="344"/>
                </a:cxn>
                <a:cxn ang="0">
                  <a:pos x="10" y="448"/>
                </a:cxn>
                <a:cxn ang="0">
                  <a:pos x="32" y="560"/>
                </a:cxn>
                <a:cxn ang="0">
                  <a:pos x="112" y="555"/>
                </a:cxn>
                <a:cxn ang="0">
                  <a:pos x="108" y="538"/>
                </a:cxn>
                <a:cxn ang="0">
                  <a:pos x="101" y="493"/>
                </a:cxn>
                <a:cxn ang="0">
                  <a:pos x="91" y="426"/>
                </a:cxn>
                <a:cxn ang="0">
                  <a:pos x="82" y="344"/>
                </a:cxn>
                <a:cxn ang="0">
                  <a:pos x="77" y="255"/>
                </a:cxn>
                <a:cxn ang="0">
                  <a:pos x="79" y="164"/>
                </a:cxn>
                <a:cxn ang="0">
                  <a:pos x="91" y="79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6" y="4"/>
                </a:cxn>
                <a:cxn ang="0">
                  <a:pos x="114" y="2"/>
                </a:cxn>
                <a:cxn ang="0">
                  <a:pos x="109" y="0"/>
                </a:cxn>
                <a:cxn ang="0">
                  <a:pos x="100" y="0"/>
                </a:cxn>
                <a:cxn ang="0">
                  <a:pos x="86" y="1"/>
                </a:cxn>
                <a:cxn ang="0">
                  <a:pos x="65" y="4"/>
                </a:cxn>
                <a:cxn ang="0">
                  <a:pos x="36" y="11"/>
                </a:cxn>
              </a:cxnLst>
              <a:rect l="0" t="0" r="r" b="b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48" name="Freeform 196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/>
              <a:ahLst/>
              <a:cxnLst>
                <a:cxn ang="0">
                  <a:pos x="30" y="9"/>
                </a:cxn>
                <a:cxn ang="0">
                  <a:pos x="27" y="17"/>
                </a:cxn>
                <a:cxn ang="0">
                  <a:pos x="20" y="44"/>
                </a:cxn>
                <a:cxn ang="0">
                  <a:pos x="12" y="85"/>
                </a:cxn>
                <a:cxn ang="0">
                  <a:pos x="4" y="140"/>
                </a:cxn>
                <a:cxn ang="0">
                  <a:pos x="0" y="207"/>
                </a:cxn>
                <a:cxn ang="0">
                  <a:pos x="0" y="285"/>
                </a:cxn>
                <a:cxn ang="0">
                  <a:pos x="9" y="370"/>
                </a:cxn>
                <a:cxn ang="0">
                  <a:pos x="26" y="463"/>
                </a:cxn>
                <a:cxn ang="0">
                  <a:pos x="93" y="460"/>
                </a:cxn>
                <a:cxn ang="0">
                  <a:pos x="89" y="446"/>
                </a:cxn>
                <a:cxn ang="0">
                  <a:pos x="83" y="408"/>
                </a:cxn>
                <a:cxn ang="0">
                  <a:pos x="75" y="353"/>
                </a:cxn>
                <a:cxn ang="0">
                  <a:pos x="68" y="285"/>
                </a:cxn>
                <a:cxn ang="0">
                  <a:pos x="65" y="211"/>
                </a:cxn>
                <a:cxn ang="0">
                  <a:pos x="67" y="136"/>
                </a:cxn>
                <a:cxn ang="0">
                  <a:pos x="76" y="65"/>
                </a:cxn>
                <a:cxn ang="0">
                  <a:pos x="97" y="5"/>
                </a:cxn>
                <a:cxn ang="0">
                  <a:pos x="97" y="4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1" y="0"/>
                </a:cxn>
                <a:cxn ang="0">
                  <a:pos x="54" y="3"/>
                </a:cxn>
                <a:cxn ang="0">
                  <a:pos x="30" y="9"/>
                </a:cxn>
              </a:cxnLst>
              <a:rect l="0" t="0" r="r" b="b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49" name="Freeform 197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2" y="15"/>
                </a:cxn>
                <a:cxn ang="0">
                  <a:pos x="17" y="36"/>
                </a:cxn>
                <a:cxn ang="0">
                  <a:pos x="10" y="68"/>
                </a:cxn>
                <a:cxn ang="0">
                  <a:pos x="4" y="112"/>
                </a:cxn>
                <a:cxn ang="0">
                  <a:pos x="0" y="164"/>
                </a:cxn>
                <a:cxn ang="0">
                  <a:pos x="0" y="226"/>
                </a:cxn>
                <a:cxn ang="0">
                  <a:pos x="7" y="294"/>
                </a:cxn>
                <a:cxn ang="0">
                  <a:pos x="21" y="367"/>
                </a:cxn>
                <a:cxn ang="0">
                  <a:pos x="74" y="364"/>
                </a:cxn>
                <a:cxn ang="0">
                  <a:pos x="71" y="353"/>
                </a:cxn>
                <a:cxn ang="0">
                  <a:pos x="66" y="323"/>
                </a:cxn>
                <a:cxn ang="0">
                  <a:pos x="60" y="280"/>
                </a:cxn>
                <a:cxn ang="0">
                  <a:pos x="54" y="226"/>
                </a:cxn>
                <a:cxn ang="0">
                  <a:pos x="51" y="168"/>
                </a:cxn>
                <a:cxn ang="0">
                  <a:pos x="53" y="107"/>
                </a:cxn>
                <a:cxn ang="0">
                  <a:pos x="61" y="52"/>
                </a:cxn>
                <a:cxn ang="0">
                  <a:pos x="77" y="5"/>
                </a:cxn>
                <a:cxn ang="0">
                  <a:pos x="77" y="5"/>
                </a:cxn>
                <a:cxn ang="0">
                  <a:pos x="77" y="2"/>
                </a:cxn>
                <a:cxn ang="0">
                  <a:pos x="76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6" y="1"/>
                </a:cxn>
                <a:cxn ang="0">
                  <a:pos x="43" y="4"/>
                </a:cxn>
                <a:cxn ang="0">
                  <a:pos x="24" y="8"/>
                </a:cxn>
              </a:cxnLst>
              <a:rect l="0" t="0" r="r" b="b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50" name="Freeform 198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6" y="10"/>
                </a:cxn>
                <a:cxn ang="0">
                  <a:pos x="12" y="25"/>
                </a:cxn>
                <a:cxn ang="0">
                  <a:pos x="6" y="49"/>
                </a:cxn>
                <a:cxn ang="0">
                  <a:pos x="2" y="82"/>
                </a:cxn>
                <a:cxn ang="0">
                  <a:pos x="0" y="122"/>
                </a:cxn>
                <a:cxn ang="0">
                  <a:pos x="0" y="166"/>
                </a:cxn>
                <a:cxn ang="0">
                  <a:pos x="4" y="217"/>
                </a:cxn>
                <a:cxn ang="0">
                  <a:pos x="15" y="271"/>
                </a:cxn>
                <a:cxn ang="0">
                  <a:pos x="54" y="268"/>
                </a:cxn>
                <a:cxn ang="0">
                  <a:pos x="52" y="261"/>
                </a:cxn>
                <a:cxn ang="0">
                  <a:pos x="48" y="238"/>
                </a:cxn>
                <a:cxn ang="0">
                  <a:pos x="44" y="206"/>
                </a:cxn>
                <a:cxn ang="0">
                  <a:pos x="40" y="166"/>
                </a:cxn>
                <a:cxn ang="0">
                  <a:pos x="37" y="123"/>
                </a:cxn>
                <a:cxn ang="0">
                  <a:pos x="39" y="78"/>
                </a:cxn>
                <a:cxn ang="0">
                  <a:pos x="44" y="37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1" y="2"/>
                </a:cxn>
                <a:cxn ang="0">
                  <a:pos x="17" y="5"/>
                </a:cxn>
              </a:cxnLst>
              <a:rect l="0" t="0" r="r" b="b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51" name="Freeform 199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/>
              <a:ahLst/>
              <a:cxnLst>
                <a:cxn ang="0">
                  <a:pos x="186" y="6"/>
                </a:cxn>
                <a:cxn ang="0">
                  <a:pos x="182" y="11"/>
                </a:cxn>
                <a:cxn ang="0">
                  <a:pos x="169" y="29"/>
                </a:cxn>
                <a:cxn ang="0">
                  <a:pos x="153" y="67"/>
                </a:cxn>
                <a:cxn ang="0">
                  <a:pos x="137" y="130"/>
                </a:cxn>
                <a:cxn ang="0">
                  <a:pos x="124" y="221"/>
                </a:cxn>
                <a:cxn ang="0">
                  <a:pos x="117" y="350"/>
                </a:cxn>
                <a:cxn ang="0">
                  <a:pos x="122" y="517"/>
                </a:cxn>
                <a:cxn ang="0">
                  <a:pos x="139" y="732"/>
                </a:cxn>
                <a:cxn ang="0">
                  <a:pos x="34" y="732"/>
                </a:cxn>
                <a:cxn ang="0">
                  <a:pos x="31" y="711"/>
                </a:cxn>
                <a:cxn ang="0">
                  <a:pos x="22" y="651"/>
                </a:cxn>
                <a:cxn ang="0">
                  <a:pos x="12" y="563"/>
                </a:cxn>
                <a:cxn ang="0">
                  <a:pos x="3" y="454"/>
                </a:cxn>
                <a:cxn ang="0">
                  <a:pos x="0" y="335"/>
                </a:cxn>
                <a:cxn ang="0">
                  <a:pos x="6" y="213"/>
                </a:cxn>
                <a:cxn ang="0">
                  <a:pos x="25" y="98"/>
                </a:cxn>
                <a:cxn ang="0">
                  <a:pos x="60" y="0"/>
                </a:cxn>
                <a:cxn ang="0">
                  <a:pos x="186" y="6"/>
                </a:cxn>
              </a:cxnLst>
              <a:rect l="0" t="0" r="r" b="b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52" name="Freeform 200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/>
              <a:ahLst/>
              <a:cxnLst>
                <a:cxn ang="0">
                  <a:pos x="158" y="4"/>
                </a:cxn>
                <a:cxn ang="0">
                  <a:pos x="153" y="9"/>
                </a:cxn>
                <a:cxn ang="0">
                  <a:pos x="144" y="25"/>
                </a:cxn>
                <a:cxn ang="0">
                  <a:pos x="130" y="57"/>
                </a:cxn>
                <a:cxn ang="0">
                  <a:pos x="116" y="110"/>
                </a:cxn>
                <a:cxn ang="0">
                  <a:pos x="105" y="189"/>
                </a:cxn>
                <a:cxn ang="0">
                  <a:pos x="100" y="298"/>
                </a:cxn>
                <a:cxn ang="0">
                  <a:pos x="103" y="441"/>
                </a:cxn>
                <a:cxn ang="0">
                  <a:pos x="118" y="625"/>
                </a:cxn>
                <a:cxn ang="0">
                  <a:pos x="29" y="625"/>
                </a:cxn>
                <a:cxn ang="0">
                  <a:pos x="25" y="607"/>
                </a:cxn>
                <a:cxn ang="0">
                  <a:pos x="18" y="556"/>
                </a:cxn>
                <a:cxn ang="0">
                  <a:pos x="9" y="480"/>
                </a:cxn>
                <a:cxn ang="0">
                  <a:pos x="2" y="387"/>
                </a:cxn>
                <a:cxn ang="0">
                  <a:pos x="0" y="286"/>
                </a:cxn>
                <a:cxn ang="0">
                  <a:pos x="5" y="182"/>
                </a:cxn>
                <a:cxn ang="0">
                  <a:pos x="21" y="84"/>
                </a:cxn>
                <a:cxn ang="0">
                  <a:pos x="51" y="0"/>
                </a:cxn>
                <a:cxn ang="0">
                  <a:pos x="158" y="4"/>
                </a:cxn>
              </a:cxnLst>
              <a:rect l="0" t="0" r="r" b="b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53" name="Freeform 201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/>
              <a:ahLst/>
              <a:cxnLst>
                <a:cxn ang="0">
                  <a:pos x="131" y="4"/>
                </a:cxn>
                <a:cxn ang="0">
                  <a:pos x="128" y="7"/>
                </a:cxn>
                <a:cxn ang="0">
                  <a:pos x="119" y="21"/>
                </a:cxn>
                <a:cxn ang="0">
                  <a:pos x="109" y="47"/>
                </a:cxn>
                <a:cxn ang="0">
                  <a:pos x="97" y="91"/>
                </a:cxn>
                <a:cxn ang="0">
                  <a:pos x="88" y="156"/>
                </a:cxn>
                <a:cxn ang="0">
                  <a:pos x="84" y="247"/>
                </a:cxn>
                <a:cxn ang="0">
                  <a:pos x="86" y="366"/>
                </a:cxn>
                <a:cxn ang="0">
                  <a:pos x="99" y="517"/>
                </a:cxn>
                <a:cxn ang="0">
                  <a:pos x="25" y="517"/>
                </a:cxn>
                <a:cxn ang="0">
                  <a:pos x="23" y="502"/>
                </a:cxn>
                <a:cxn ang="0">
                  <a:pos x="16" y="460"/>
                </a:cxn>
                <a:cxn ang="0">
                  <a:pos x="9" y="397"/>
                </a:cxn>
                <a:cxn ang="0">
                  <a:pos x="2" y="320"/>
                </a:cxn>
                <a:cxn ang="0">
                  <a:pos x="0" y="236"/>
                </a:cxn>
                <a:cxn ang="0">
                  <a:pos x="4" y="151"/>
                </a:cxn>
                <a:cxn ang="0">
                  <a:pos x="18" y="70"/>
                </a:cxn>
                <a:cxn ang="0">
                  <a:pos x="43" y="0"/>
                </a:cxn>
                <a:cxn ang="0">
                  <a:pos x="131" y="4"/>
                </a:cxn>
              </a:cxnLst>
              <a:rect l="0" t="0" r="r" b="b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54" name="Freeform 202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101" y="7"/>
                </a:cxn>
                <a:cxn ang="0">
                  <a:pos x="94" y="17"/>
                </a:cxn>
                <a:cxn ang="0">
                  <a:pos x="86" y="38"/>
                </a:cxn>
                <a:cxn ang="0">
                  <a:pos x="76" y="73"/>
                </a:cxn>
                <a:cxn ang="0">
                  <a:pos x="69" y="125"/>
                </a:cxn>
                <a:cxn ang="0">
                  <a:pos x="65" y="196"/>
                </a:cxn>
                <a:cxn ang="0">
                  <a:pos x="67" y="291"/>
                </a:cxn>
                <a:cxn ang="0">
                  <a:pos x="77" y="411"/>
                </a:cxn>
                <a:cxn ang="0">
                  <a:pos x="19" y="411"/>
                </a:cxn>
                <a:cxn ang="0">
                  <a:pos x="17" y="399"/>
                </a:cxn>
                <a:cxn ang="0">
                  <a:pos x="11" y="365"/>
                </a:cxn>
                <a:cxn ang="0">
                  <a:pos x="6" y="316"/>
                </a:cxn>
                <a:cxn ang="0">
                  <a:pos x="2" y="255"/>
                </a:cxn>
                <a:cxn ang="0">
                  <a:pos x="0" y="188"/>
                </a:cxn>
                <a:cxn ang="0">
                  <a:pos x="4" y="120"/>
                </a:cxn>
                <a:cxn ang="0">
                  <a:pos x="15" y="55"/>
                </a:cxn>
                <a:cxn ang="0">
                  <a:pos x="34" y="0"/>
                </a:cxn>
                <a:cxn ang="0">
                  <a:pos x="104" y="4"/>
                </a:cxn>
              </a:cxnLst>
              <a:rect l="0" t="0" r="r" b="b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55" name="Freeform 203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4" y="4"/>
                </a:cxn>
                <a:cxn ang="0">
                  <a:pos x="70" y="12"/>
                </a:cxn>
                <a:cxn ang="0">
                  <a:pos x="62" y="28"/>
                </a:cxn>
                <a:cxn ang="0">
                  <a:pos x="56" y="53"/>
                </a:cxn>
                <a:cxn ang="0">
                  <a:pos x="51" y="92"/>
                </a:cxn>
                <a:cxn ang="0">
                  <a:pos x="49" y="145"/>
                </a:cxn>
                <a:cxn ang="0">
                  <a:pos x="50" y="214"/>
                </a:cxn>
                <a:cxn ang="0">
                  <a:pos x="57" y="302"/>
                </a:cxn>
                <a:cxn ang="0">
                  <a:pos x="14" y="302"/>
                </a:cxn>
                <a:cxn ang="0">
                  <a:pos x="13" y="294"/>
                </a:cxn>
                <a:cxn ang="0">
                  <a:pos x="9" y="269"/>
                </a:cxn>
                <a:cxn ang="0">
                  <a:pos x="4" y="232"/>
                </a:cxn>
                <a:cxn ang="0">
                  <a:pos x="1" y="188"/>
                </a:cxn>
                <a:cxn ang="0">
                  <a:pos x="0" y="138"/>
                </a:cxn>
                <a:cxn ang="0">
                  <a:pos x="2" y="89"/>
                </a:cxn>
                <a:cxn ang="0">
                  <a:pos x="10" y="41"/>
                </a:cxn>
                <a:cxn ang="0">
                  <a:pos x="25" y="0"/>
                </a:cxn>
                <a:cxn ang="0">
                  <a:pos x="76" y="2"/>
                </a:cxn>
              </a:cxnLst>
              <a:rect l="0" t="0" r="r" b="b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56" name="Rectangle 204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57" name="Freeform 205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32" y="49"/>
                </a:cxn>
                <a:cxn ang="0">
                  <a:pos x="25" y="74"/>
                </a:cxn>
                <a:cxn ang="0">
                  <a:pos x="17" y="112"/>
                </a:cxn>
                <a:cxn ang="0">
                  <a:pos x="8" y="163"/>
                </a:cxn>
                <a:cxn ang="0">
                  <a:pos x="2" y="223"/>
                </a:cxn>
                <a:cxn ang="0">
                  <a:pos x="0" y="290"/>
                </a:cxn>
                <a:cxn ang="0">
                  <a:pos x="7" y="363"/>
                </a:cxn>
                <a:cxn ang="0">
                  <a:pos x="23" y="440"/>
                </a:cxn>
                <a:cxn ang="0">
                  <a:pos x="23" y="437"/>
                </a:cxn>
                <a:cxn ang="0">
                  <a:pos x="23" y="427"/>
                </a:cxn>
                <a:cxn ang="0">
                  <a:pos x="23" y="411"/>
                </a:cxn>
                <a:cxn ang="0">
                  <a:pos x="23" y="391"/>
                </a:cxn>
                <a:cxn ang="0">
                  <a:pos x="25" y="367"/>
                </a:cxn>
                <a:cxn ang="0">
                  <a:pos x="28" y="341"/>
                </a:cxn>
                <a:cxn ang="0">
                  <a:pos x="33" y="312"/>
                </a:cxn>
                <a:cxn ang="0">
                  <a:pos x="39" y="281"/>
                </a:cxn>
                <a:cxn ang="0">
                  <a:pos x="49" y="251"/>
                </a:cxn>
                <a:cxn ang="0">
                  <a:pos x="61" y="222"/>
                </a:cxn>
                <a:cxn ang="0">
                  <a:pos x="75" y="194"/>
                </a:cxn>
                <a:cxn ang="0">
                  <a:pos x="93" y="168"/>
                </a:cxn>
                <a:cxn ang="0">
                  <a:pos x="116" y="145"/>
                </a:cxn>
                <a:cxn ang="0">
                  <a:pos x="141" y="127"/>
                </a:cxn>
                <a:cxn ang="0">
                  <a:pos x="173" y="114"/>
                </a:cxn>
                <a:cxn ang="0">
                  <a:pos x="208" y="106"/>
                </a:cxn>
                <a:cxn ang="0">
                  <a:pos x="210" y="104"/>
                </a:cxn>
                <a:cxn ang="0">
                  <a:pos x="217" y="100"/>
                </a:cxn>
                <a:cxn ang="0">
                  <a:pos x="227" y="92"/>
                </a:cxn>
                <a:cxn ang="0">
                  <a:pos x="245" y="82"/>
                </a:cxn>
                <a:cxn ang="0">
                  <a:pos x="267" y="69"/>
                </a:cxn>
                <a:cxn ang="0">
                  <a:pos x="296" y="54"/>
                </a:cxn>
                <a:cxn ang="0">
                  <a:pos x="332" y="36"/>
                </a:cxn>
                <a:cxn ang="0">
                  <a:pos x="375" y="17"/>
                </a:cxn>
                <a:cxn ang="0">
                  <a:pos x="373" y="16"/>
                </a:cxn>
                <a:cxn ang="0">
                  <a:pos x="366" y="15"/>
                </a:cxn>
                <a:cxn ang="0">
                  <a:pos x="357" y="13"/>
                </a:cxn>
                <a:cxn ang="0">
                  <a:pos x="343" y="10"/>
                </a:cxn>
                <a:cxn ang="0">
                  <a:pos x="326" y="7"/>
                </a:cxn>
                <a:cxn ang="0">
                  <a:pos x="307" y="5"/>
                </a:cxn>
                <a:cxn ang="0">
                  <a:pos x="285" y="3"/>
                </a:cxn>
                <a:cxn ang="0">
                  <a:pos x="261" y="1"/>
                </a:cxn>
                <a:cxn ang="0">
                  <a:pos x="235" y="0"/>
                </a:cxn>
                <a:cxn ang="0">
                  <a:pos x="208" y="1"/>
                </a:cxn>
                <a:cxn ang="0">
                  <a:pos x="180" y="2"/>
                </a:cxn>
                <a:cxn ang="0">
                  <a:pos x="151" y="5"/>
                </a:cxn>
                <a:cxn ang="0">
                  <a:pos x="122" y="10"/>
                </a:cxn>
                <a:cxn ang="0">
                  <a:pos x="92" y="18"/>
                </a:cxn>
                <a:cxn ang="0">
                  <a:pos x="63" y="28"/>
                </a:cxn>
                <a:cxn ang="0">
                  <a:pos x="35" y="41"/>
                </a:cxn>
              </a:cxnLst>
              <a:rect l="0" t="0" r="r" b="b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58" name="Freeform 206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8"/>
                </a:cxn>
                <a:cxn ang="0">
                  <a:pos x="5" y="44"/>
                </a:cxn>
                <a:cxn ang="0">
                  <a:pos x="11" y="37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8"/>
                </a:cxn>
                <a:cxn ang="0">
                  <a:pos x="54" y="12"/>
                </a:cxn>
                <a:cxn ang="0">
                  <a:pos x="72" y="6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7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6"/>
                </a:cxn>
                <a:cxn ang="0">
                  <a:pos x="289" y="44"/>
                </a:cxn>
                <a:cxn ang="0">
                  <a:pos x="277" y="41"/>
                </a:cxn>
                <a:cxn ang="0">
                  <a:pos x="262" y="36"/>
                </a:cxn>
                <a:cxn ang="0">
                  <a:pos x="244" y="32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1"/>
                </a:cxn>
                <a:cxn ang="0">
                  <a:pos x="101" y="23"/>
                </a:cxn>
                <a:cxn ang="0">
                  <a:pos x="77" y="29"/>
                </a:cxn>
                <a:cxn ang="0">
                  <a:pos x="55" y="37"/>
                </a:cxn>
                <a:cxn ang="0">
                  <a:pos x="33" y="48"/>
                </a:cxn>
                <a:cxn ang="0">
                  <a:pos x="15" y="63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59" name="Freeform 207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9"/>
                </a:cxn>
                <a:cxn ang="0">
                  <a:pos x="5" y="44"/>
                </a:cxn>
                <a:cxn ang="0">
                  <a:pos x="11" y="38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7"/>
                </a:cxn>
                <a:cxn ang="0">
                  <a:pos x="54" y="12"/>
                </a:cxn>
                <a:cxn ang="0">
                  <a:pos x="72" y="7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8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5"/>
                </a:cxn>
                <a:cxn ang="0">
                  <a:pos x="289" y="43"/>
                </a:cxn>
                <a:cxn ang="0">
                  <a:pos x="277" y="40"/>
                </a:cxn>
                <a:cxn ang="0">
                  <a:pos x="262" y="36"/>
                </a:cxn>
                <a:cxn ang="0">
                  <a:pos x="244" y="33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2"/>
                </a:cxn>
                <a:cxn ang="0">
                  <a:pos x="101" y="24"/>
                </a:cxn>
                <a:cxn ang="0">
                  <a:pos x="77" y="29"/>
                </a:cxn>
                <a:cxn ang="0">
                  <a:pos x="55" y="38"/>
                </a:cxn>
                <a:cxn ang="0">
                  <a:pos x="33" y="49"/>
                </a:cxn>
                <a:cxn ang="0">
                  <a:pos x="15" y="64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60" name="Freeform 208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6"/>
                </a:cxn>
                <a:cxn ang="0">
                  <a:pos x="150" y="917"/>
                </a:cxn>
                <a:cxn ang="0">
                  <a:pos x="143" y="797"/>
                </a:cxn>
                <a:cxn ang="0">
                  <a:pos x="496" y="851"/>
                </a:cxn>
                <a:cxn ang="0">
                  <a:pos x="490" y="803"/>
                </a:cxn>
                <a:cxn ang="0">
                  <a:pos x="245" y="773"/>
                </a:cxn>
                <a:cxn ang="0">
                  <a:pos x="239" y="670"/>
                </a:cxn>
                <a:cxn ang="0">
                  <a:pos x="72" y="670"/>
                </a:cxn>
                <a:cxn ang="0">
                  <a:pos x="68" y="657"/>
                </a:cxn>
                <a:cxn ang="0">
                  <a:pos x="56" y="620"/>
                </a:cxn>
                <a:cxn ang="0">
                  <a:pos x="41" y="559"/>
                </a:cxn>
                <a:cxn ang="0">
                  <a:pos x="26" y="480"/>
                </a:cxn>
                <a:cxn ang="0">
                  <a:pos x="15" y="385"/>
                </a:cxn>
                <a:cxn ang="0">
                  <a:pos x="11" y="276"/>
                </a:cxn>
                <a:cxn ang="0">
                  <a:pos x="20" y="158"/>
                </a:cxn>
                <a:cxn ang="0">
                  <a:pos x="42" y="30"/>
                </a:cxn>
                <a:cxn ang="0">
                  <a:pos x="0" y="0"/>
                </a:cxn>
              </a:cxnLst>
              <a:rect l="0" t="0" r="r" b="b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61" name="Freeform 209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" y="124"/>
                </a:cxn>
                <a:cxn ang="0">
                  <a:pos x="14" y="119"/>
                </a:cxn>
                <a:cxn ang="0">
                  <a:pos x="31" y="114"/>
                </a:cxn>
                <a:cxn ang="0">
                  <a:pos x="53" y="106"/>
                </a:cxn>
                <a:cxn ang="0">
                  <a:pos x="81" y="98"/>
                </a:cxn>
                <a:cxn ang="0">
                  <a:pos x="113" y="89"/>
                </a:cxn>
                <a:cxn ang="0">
                  <a:pos x="151" y="81"/>
                </a:cxn>
                <a:cxn ang="0">
                  <a:pos x="192" y="73"/>
                </a:cxn>
                <a:cxn ang="0">
                  <a:pos x="237" y="65"/>
                </a:cxn>
                <a:cxn ang="0">
                  <a:pos x="286" y="60"/>
                </a:cxn>
                <a:cxn ang="0">
                  <a:pos x="337" y="56"/>
                </a:cxn>
                <a:cxn ang="0">
                  <a:pos x="390" y="55"/>
                </a:cxn>
                <a:cxn ang="0">
                  <a:pos x="446" y="56"/>
                </a:cxn>
                <a:cxn ang="0">
                  <a:pos x="503" y="61"/>
                </a:cxn>
                <a:cxn ang="0">
                  <a:pos x="561" y="70"/>
                </a:cxn>
                <a:cxn ang="0">
                  <a:pos x="620" y="83"/>
                </a:cxn>
                <a:cxn ang="0">
                  <a:pos x="638" y="0"/>
                </a:cxn>
                <a:cxn ang="0">
                  <a:pos x="634" y="0"/>
                </a:cxn>
                <a:cxn ang="0">
                  <a:pos x="620" y="0"/>
                </a:cxn>
                <a:cxn ang="0">
                  <a:pos x="599" y="0"/>
                </a:cxn>
                <a:cxn ang="0">
                  <a:pos x="571" y="1"/>
                </a:cxn>
                <a:cxn ang="0">
                  <a:pos x="536" y="2"/>
                </a:cxn>
                <a:cxn ang="0">
                  <a:pos x="496" y="3"/>
                </a:cxn>
                <a:cxn ang="0">
                  <a:pos x="452" y="6"/>
                </a:cxn>
                <a:cxn ang="0">
                  <a:pos x="405" y="8"/>
                </a:cxn>
                <a:cxn ang="0">
                  <a:pos x="354" y="13"/>
                </a:cxn>
                <a:cxn ang="0">
                  <a:pos x="302" y="17"/>
                </a:cxn>
                <a:cxn ang="0">
                  <a:pos x="249" y="22"/>
                </a:cxn>
                <a:cxn ang="0">
                  <a:pos x="196" y="30"/>
                </a:cxn>
                <a:cxn ang="0">
                  <a:pos x="144" y="37"/>
                </a:cxn>
                <a:cxn ang="0">
                  <a:pos x="93" y="47"/>
                </a:cxn>
                <a:cxn ang="0">
                  <a:pos x="45" y="58"/>
                </a:cxn>
                <a:cxn ang="0">
                  <a:pos x="0" y="71"/>
                </a:cxn>
                <a:cxn ang="0">
                  <a:pos x="0" y="125"/>
                </a:cxn>
              </a:cxnLst>
              <a:rect l="0" t="0" r="r" b="b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62" name="Freeform 210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/>
              <a:ahLst/>
              <a:cxnLst>
                <a:cxn ang="0">
                  <a:pos x="454" y="344"/>
                </a:cxn>
                <a:cxn ang="0">
                  <a:pos x="456" y="343"/>
                </a:cxn>
                <a:cxn ang="0">
                  <a:pos x="463" y="341"/>
                </a:cxn>
                <a:cxn ang="0">
                  <a:pos x="472" y="337"/>
                </a:cxn>
                <a:cxn ang="0">
                  <a:pos x="485" y="332"/>
                </a:cxn>
                <a:cxn ang="0">
                  <a:pos x="501" y="325"/>
                </a:cxn>
                <a:cxn ang="0">
                  <a:pos x="518" y="317"/>
                </a:cxn>
                <a:cxn ang="0">
                  <a:pos x="538" y="308"/>
                </a:cxn>
                <a:cxn ang="0">
                  <a:pos x="558" y="298"/>
                </a:cxn>
                <a:cxn ang="0">
                  <a:pos x="580" y="287"/>
                </a:cxn>
                <a:cxn ang="0">
                  <a:pos x="600" y="274"/>
                </a:cxn>
                <a:cxn ang="0">
                  <a:pos x="621" y="262"/>
                </a:cxn>
                <a:cxn ang="0">
                  <a:pos x="640" y="248"/>
                </a:cxn>
                <a:cxn ang="0">
                  <a:pos x="658" y="234"/>
                </a:cxn>
                <a:cxn ang="0">
                  <a:pos x="674" y="219"/>
                </a:cxn>
                <a:cxn ang="0">
                  <a:pos x="688" y="204"/>
                </a:cxn>
                <a:cxn ang="0">
                  <a:pos x="699" y="189"/>
                </a:cxn>
                <a:cxn ang="0">
                  <a:pos x="0" y="18"/>
                </a:cxn>
                <a:cxn ang="0">
                  <a:pos x="54" y="0"/>
                </a:cxn>
                <a:cxn ang="0">
                  <a:pos x="1075" y="251"/>
                </a:cxn>
                <a:cxn ang="0">
                  <a:pos x="1033" y="274"/>
                </a:cxn>
                <a:cxn ang="0">
                  <a:pos x="738" y="199"/>
                </a:cxn>
                <a:cxn ang="0">
                  <a:pos x="737" y="200"/>
                </a:cxn>
                <a:cxn ang="0">
                  <a:pos x="735" y="203"/>
                </a:cxn>
                <a:cxn ang="0">
                  <a:pos x="730" y="207"/>
                </a:cxn>
                <a:cxn ang="0">
                  <a:pos x="724" y="214"/>
                </a:cxn>
                <a:cxn ang="0">
                  <a:pos x="716" y="222"/>
                </a:cxn>
                <a:cxn ang="0">
                  <a:pos x="706" y="231"/>
                </a:cxn>
                <a:cxn ang="0">
                  <a:pos x="694" y="242"/>
                </a:cxn>
                <a:cxn ang="0">
                  <a:pos x="679" y="253"/>
                </a:cxn>
                <a:cxn ang="0">
                  <a:pos x="662" y="265"/>
                </a:cxn>
                <a:cxn ang="0">
                  <a:pos x="643" y="278"/>
                </a:cxn>
                <a:cxn ang="0">
                  <a:pos x="621" y="291"/>
                </a:cxn>
                <a:cxn ang="0">
                  <a:pos x="597" y="303"/>
                </a:cxn>
                <a:cxn ang="0">
                  <a:pos x="570" y="317"/>
                </a:cxn>
                <a:cxn ang="0">
                  <a:pos x="540" y="330"/>
                </a:cxn>
                <a:cxn ang="0">
                  <a:pos x="508" y="343"/>
                </a:cxn>
                <a:cxn ang="0">
                  <a:pos x="472" y="356"/>
                </a:cxn>
                <a:cxn ang="0">
                  <a:pos x="454" y="344"/>
                </a:cxn>
              </a:cxnLst>
              <a:rect l="0" t="0" r="r" b="b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63" name="Freeform 211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1" y="319"/>
                </a:cxn>
                <a:cxn ang="0">
                  <a:pos x="1095" y="319"/>
                </a:cxn>
                <a:cxn ang="0">
                  <a:pos x="33" y="0"/>
                </a:cxn>
                <a:cxn ang="0">
                  <a:pos x="0" y="0"/>
                </a:cxn>
              </a:cxnLst>
              <a:rect l="0" t="0" r="r" b="b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64" name="Freeform 212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58" y="285"/>
                </a:cxn>
                <a:cxn ang="0">
                  <a:pos x="1082" y="284"/>
                </a:cxn>
                <a:cxn ang="0">
                  <a:pos x="33" y="0"/>
                </a:cxn>
                <a:cxn ang="0">
                  <a:pos x="0" y="1"/>
                </a:cxn>
              </a:cxnLst>
              <a:rect l="0" t="0" r="r" b="b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65" name="Freeform 213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15"/>
                </a:cxn>
                <a:cxn ang="0">
                  <a:pos x="1087" y="308"/>
                </a:cxn>
                <a:cxn ang="0">
                  <a:pos x="31" y="0"/>
                </a:cxn>
                <a:cxn ang="0">
                  <a:pos x="0" y="0"/>
                </a:cxn>
              </a:cxnLst>
              <a:rect l="0" t="0" r="r" b="b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214"/>
          <p:cNvGrpSpPr>
            <a:grpSpLocks/>
          </p:cNvGrpSpPr>
          <p:nvPr/>
        </p:nvGrpSpPr>
        <p:grpSpPr bwMode="auto">
          <a:xfrm>
            <a:off x="6175375" y="4678363"/>
            <a:ext cx="798513" cy="1168400"/>
            <a:chOff x="12762" y="10336"/>
            <a:chExt cx="1027" cy="1700"/>
          </a:xfrm>
        </p:grpSpPr>
        <p:sp>
          <p:nvSpPr>
            <p:cNvPr id="202967" name="Rectangle 215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68" name="Rectangle 216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69" name="Line 217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70" name="Line 218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71" name="Line 219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72" name="Line 220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973" name="Oval 221"/>
          <p:cNvSpPr>
            <a:spLocks noChangeArrowheads="1"/>
          </p:cNvSpPr>
          <p:nvPr/>
        </p:nvSpPr>
        <p:spPr bwMode="auto">
          <a:xfrm>
            <a:off x="2763838" y="3305175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2974" name="Oval 222"/>
          <p:cNvSpPr>
            <a:spLocks noChangeArrowheads="1"/>
          </p:cNvSpPr>
          <p:nvPr/>
        </p:nvSpPr>
        <p:spPr bwMode="auto">
          <a:xfrm>
            <a:off x="1604963" y="4433888"/>
            <a:ext cx="114300" cy="1174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2975" name="Line 223"/>
          <p:cNvSpPr>
            <a:spLocks noChangeShapeType="1"/>
          </p:cNvSpPr>
          <p:nvPr/>
        </p:nvSpPr>
        <p:spPr bwMode="auto">
          <a:xfrm flipH="1">
            <a:off x="2903538" y="3181350"/>
            <a:ext cx="363537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2976" name="Text Box 224"/>
          <p:cNvSpPr txBox="1">
            <a:spLocks noChangeArrowheads="1"/>
          </p:cNvSpPr>
          <p:nvPr/>
        </p:nvSpPr>
        <p:spPr bwMode="auto">
          <a:xfrm>
            <a:off x="6424613" y="2838450"/>
            <a:ext cx="5905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baseline="-25000">
                <a:solidFill>
                  <a:srgbClr val="FF0000"/>
                </a:solidFill>
                <a:latin typeface="Arial" charset="0"/>
              </a:rPr>
              <a:t>out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02977" name="Line 225"/>
          <p:cNvSpPr>
            <a:spLocks noChangeShapeType="1"/>
          </p:cNvSpPr>
          <p:nvPr/>
        </p:nvSpPr>
        <p:spPr bwMode="auto">
          <a:xfrm>
            <a:off x="6659563" y="3206750"/>
            <a:ext cx="244475" cy="282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2978" name="Line 226"/>
          <p:cNvSpPr>
            <a:spLocks noChangeShapeType="1"/>
          </p:cNvSpPr>
          <p:nvPr/>
        </p:nvSpPr>
        <p:spPr bwMode="auto">
          <a:xfrm flipH="1">
            <a:off x="4764088" y="4495800"/>
            <a:ext cx="303212" cy="306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2" name="Group 227"/>
          <p:cNvGrpSpPr>
            <a:grpSpLocks/>
          </p:cNvGrpSpPr>
          <p:nvPr/>
        </p:nvGrpSpPr>
        <p:grpSpPr bwMode="auto">
          <a:xfrm>
            <a:off x="4587875" y="4900613"/>
            <a:ext cx="385763" cy="319087"/>
            <a:chOff x="11283" y="10423"/>
            <a:chExt cx="475" cy="374"/>
          </a:xfrm>
        </p:grpSpPr>
        <p:sp>
          <p:nvSpPr>
            <p:cNvPr id="202980" name="Rectangle 228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81" name="Line 229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82" name="Line 230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83" name="Line 231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84" name="Line 232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85" name="Line 233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86" name="Line 234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987" name="Line 235"/>
          <p:cNvSpPr>
            <a:spLocks noChangeShapeType="1"/>
          </p:cNvSpPr>
          <p:nvPr/>
        </p:nvSpPr>
        <p:spPr bwMode="auto">
          <a:xfrm>
            <a:off x="4845050" y="3684588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2988" name="Freeform 236"/>
          <p:cNvSpPr>
            <a:spLocks/>
          </p:cNvSpPr>
          <p:nvPr/>
        </p:nvSpPr>
        <p:spPr bwMode="auto">
          <a:xfrm>
            <a:off x="1663700" y="4532313"/>
            <a:ext cx="4854575" cy="1228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86"/>
              </a:cxn>
              <a:cxn ang="0">
                <a:pos x="1005" y="1501"/>
              </a:cxn>
              <a:cxn ang="0">
                <a:pos x="1860" y="706"/>
              </a:cxn>
              <a:cxn ang="0">
                <a:pos x="5085" y="721"/>
              </a:cxn>
              <a:cxn ang="0">
                <a:pos x="4305" y="1456"/>
              </a:cxn>
              <a:cxn ang="0">
                <a:pos x="6225" y="1456"/>
              </a:cxn>
              <a:cxn ang="0">
                <a:pos x="6220" y="391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2989" name="Freeform 237"/>
          <p:cNvSpPr>
            <a:spLocks/>
          </p:cNvSpPr>
          <p:nvPr/>
        </p:nvSpPr>
        <p:spPr bwMode="auto">
          <a:xfrm>
            <a:off x="2822575" y="3365500"/>
            <a:ext cx="4210050" cy="16462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85"/>
              </a:cxn>
              <a:cxn ang="0">
                <a:pos x="1005" y="1500"/>
              </a:cxn>
              <a:cxn ang="0">
                <a:pos x="540" y="2010"/>
              </a:cxn>
              <a:cxn ang="0">
                <a:pos x="3615" y="2010"/>
              </a:cxn>
              <a:cxn ang="0">
                <a:pos x="4350" y="1275"/>
              </a:cxn>
              <a:cxn ang="0">
                <a:pos x="5400" y="1290"/>
              </a:cxn>
              <a:cxn ang="0">
                <a:pos x="5400" y="120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2990" name="Oval 238"/>
          <p:cNvSpPr>
            <a:spLocks noChangeArrowheads="1"/>
          </p:cNvSpPr>
          <p:nvPr/>
        </p:nvSpPr>
        <p:spPr bwMode="auto">
          <a:xfrm>
            <a:off x="2763838" y="3538538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2991" name="Text Box 239"/>
          <p:cNvSpPr txBox="1">
            <a:spLocks noChangeArrowheads="1"/>
          </p:cNvSpPr>
          <p:nvPr/>
        </p:nvSpPr>
        <p:spPr bwMode="auto">
          <a:xfrm>
            <a:off x="3041650" y="3341688"/>
            <a:ext cx="223678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14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'</a:t>
            </a:r>
            <a:r>
              <a:rPr lang="en-US" sz="1400" baseline="-25000">
                <a:solidFill>
                  <a:srgbClr val="FF0000"/>
                </a:solidFill>
                <a:latin typeface="Arial" charset="0"/>
              </a:rPr>
              <a:t>in 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: original data, plus retransmitted data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202992" name="Line 240"/>
          <p:cNvSpPr>
            <a:spLocks noChangeShapeType="1"/>
          </p:cNvSpPr>
          <p:nvPr/>
        </p:nvSpPr>
        <p:spPr bwMode="auto">
          <a:xfrm flipH="1">
            <a:off x="2916238" y="3524250"/>
            <a:ext cx="373062" cy="5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772400" cy="1143000"/>
          </a:xfrm>
        </p:spPr>
        <p:txBody>
          <a:bodyPr/>
          <a:lstStyle/>
          <a:p>
            <a:r>
              <a:rPr lang="en-US" sz="3200" dirty="0"/>
              <a:t>Causes/costs of congestion: Scenario 2</a:t>
            </a:r>
            <a:r>
              <a:rPr lang="en-US" dirty="0"/>
              <a:t> 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990600"/>
            <a:ext cx="8334375" cy="1924050"/>
          </a:xfrm>
        </p:spPr>
        <p:txBody>
          <a:bodyPr/>
          <a:lstStyle/>
          <a:p>
            <a:r>
              <a:rPr lang="en-US" sz="2000" dirty="0"/>
              <a:t>Always:                   (</a:t>
            </a:r>
            <a:r>
              <a:rPr lang="en-US" sz="2000" dirty="0" err="1"/>
              <a:t>goodput</a:t>
            </a:r>
            <a:r>
              <a:rPr lang="en-US" sz="2000" dirty="0"/>
              <a:t>)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“Perfect” retransmission only when loss: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Retransmission of delayed (not lost) packet makes         larger (than perfect case) for same</a:t>
            </a:r>
          </a:p>
          <a:p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28800" y="914400"/>
            <a:ext cx="1385888" cy="687388"/>
            <a:chOff x="1129" y="700"/>
            <a:chExt cx="873" cy="43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129" y="704"/>
              <a:ext cx="364" cy="429"/>
              <a:chOff x="1129" y="704"/>
              <a:chExt cx="364" cy="429"/>
            </a:xfrm>
          </p:grpSpPr>
          <p:sp>
            <p:nvSpPr>
              <p:cNvPr id="203782" name="Text Box 6"/>
              <p:cNvSpPr txBox="1">
                <a:spLocks noChangeArrowheads="1"/>
              </p:cNvSpPr>
              <p:nvPr/>
            </p:nvSpPr>
            <p:spPr bwMode="auto">
              <a:xfrm>
                <a:off x="1129" y="704"/>
                <a:ext cx="23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Symbol" pitchFamily="18" charset="2"/>
                  </a:rPr>
                  <a:t>l</a:t>
                </a:r>
                <a:endParaRPr lang="en-US" sz="2000">
                  <a:latin typeface="Symbol" pitchFamily="18" charset="2"/>
                </a:endParaRPr>
              </a:p>
            </p:txBody>
          </p:sp>
          <p:sp>
            <p:nvSpPr>
              <p:cNvPr id="203783" name="Text Box 7"/>
              <p:cNvSpPr txBox="1">
                <a:spLocks noChangeArrowheads="1"/>
              </p:cNvSpPr>
              <p:nvPr/>
            </p:nvSpPr>
            <p:spPr bwMode="auto">
              <a:xfrm>
                <a:off x="1252" y="883"/>
                <a:ext cx="24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Arial" charset="0"/>
                  </a:rPr>
                  <a:t>in</a:t>
                </a:r>
                <a:endParaRPr 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541" y="700"/>
              <a:ext cx="461" cy="413"/>
              <a:chOff x="1645" y="788"/>
              <a:chExt cx="461" cy="413"/>
            </a:xfrm>
          </p:grpSpPr>
          <p:sp>
            <p:nvSpPr>
              <p:cNvPr id="203785" name="Text Box 9"/>
              <p:cNvSpPr txBox="1">
                <a:spLocks noChangeArrowheads="1"/>
              </p:cNvSpPr>
              <p:nvPr/>
            </p:nvSpPr>
            <p:spPr bwMode="auto">
              <a:xfrm>
                <a:off x="1645" y="788"/>
                <a:ext cx="23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Symbol" pitchFamily="18" charset="2"/>
                  </a:rPr>
                  <a:t>l</a:t>
                </a:r>
                <a:endParaRPr lang="en-US" sz="2000">
                  <a:latin typeface="Symbol" pitchFamily="18" charset="2"/>
                </a:endParaRPr>
              </a:p>
            </p:txBody>
          </p:sp>
          <p:sp>
            <p:nvSpPr>
              <p:cNvPr id="203786" name="Text Box 10"/>
              <p:cNvSpPr txBox="1">
                <a:spLocks noChangeArrowheads="1"/>
              </p:cNvSpPr>
              <p:nvPr/>
            </p:nvSpPr>
            <p:spPr bwMode="auto">
              <a:xfrm>
                <a:off x="1768" y="951"/>
                <a:ext cx="3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Arial" charset="0"/>
                  </a:rPr>
                  <a:t>out</a:t>
                </a:r>
                <a:endParaRPr 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203787" name="Text Box 11"/>
            <p:cNvSpPr txBox="1">
              <a:spLocks noChangeArrowheads="1"/>
            </p:cNvSpPr>
            <p:nvPr/>
          </p:nvSpPr>
          <p:spPr bwMode="auto">
            <a:xfrm>
              <a:off x="1360" y="759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=</a:t>
              </a:r>
              <a:endParaRPr lang="en-US" sz="2000">
                <a:latin typeface="Times New Roman" pitchFamily="18" charset="0"/>
              </a:endParaRP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5715000" y="1371600"/>
            <a:ext cx="1385888" cy="687388"/>
            <a:chOff x="2461" y="1256"/>
            <a:chExt cx="873" cy="433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2461" y="1256"/>
              <a:ext cx="873" cy="433"/>
              <a:chOff x="1129" y="700"/>
              <a:chExt cx="873" cy="433"/>
            </a:xfrm>
          </p:grpSpPr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1129" y="704"/>
                <a:ext cx="364" cy="429"/>
                <a:chOff x="1129" y="704"/>
                <a:chExt cx="364" cy="429"/>
              </a:xfrm>
            </p:grpSpPr>
            <p:sp>
              <p:nvSpPr>
                <p:cNvPr id="20379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129" y="704"/>
                  <a:ext cx="239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800">
                      <a:latin typeface="Symbol" pitchFamily="18" charset="2"/>
                    </a:rPr>
                    <a:t>l</a:t>
                  </a:r>
                  <a:endParaRPr lang="en-US" sz="2000">
                    <a:latin typeface="Symbol" pitchFamily="18" charset="2"/>
                  </a:endParaRPr>
                </a:p>
              </p:txBody>
            </p:sp>
            <p:sp>
              <p:nvSpPr>
                <p:cNvPr id="20379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252" y="883"/>
                  <a:ext cx="24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Arial" charset="0"/>
                    </a:rPr>
                    <a:t>in</a:t>
                  </a:r>
                  <a:endParaRPr lang="en-US" sz="20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1541" y="700"/>
                <a:ext cx="461" cy="413"/>
                <a:chOff x="1645" y="788"/>
                <a:chExt cx="461" cy="413"/>
              </a:xfrm>
            </p:grpSpPr>
            <p:sp>
              <p:nvSpPr>
                <p:cNvPr id="20379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645" y="788"/>
                  <a:ext cx="239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800">
                      <a:latin typeface="Symbol" pitchFamily="18" charset="2"/>
                    </a:rPr>
                    <a:t>l</a:t>
                  </a:r>
                  <a:endParaRPr lang="en-US" sz="2000">
                    <a:latin typeface="Symbol" pitchFamily="18" charset="2"/>
                  </a:endParaRPr>
                </a:p>
              </p:txBody>
            </p:sp>
            <p:sp>
              <p:nvSpPr>
                <p:cNvPr id="20379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768" y="951"/>
                  <a:ext cx="33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Arial" charset="0"/>
                    </a:rPr>
                    <a:t>out</a:t>
                  </a:r>
                  <a:endParaRPr lang="en-US" sz="20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03796" name="Text Box 20"/>
              <p:cNvSpPr txBox="1">
                <a:spLocks noChangeArrowheads="1"/>
              </p:cNvSpPr>
              <p:nvPr/>
            </p:nvSpPr>
            <p:spPr bwMode="auto">
              <a:xfrm>
                <a:off x="1352" y="7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  <a:latin typeface="Arial" charset="0"/>
                  </a:rPr>
                  <a:t>&gt;</a:t>
                </a:r>
                <a:endParaRPr 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203797" name="Line 21"/>
            <p:cNvSpPr>
              <a:spLocks noChangeShapeType="1"/>
            </p:cNvSpPr>
            <p:nvPr/>
          </p:nvSpPr>
          <p:spPr bwMode="auto">
            <a:xfrm flipV="1">
              <a:off x="2660" y="1332"/>
              <a:ext cx="20" cy="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6934200" y="1752600"/>
            <a:ext cx="577850" cy="681038"/>
            <a:chOff x="3663" y="2092"/>
            <a:chExt cx="364" cy="429"/>
          </a:xfrm>
        </p:grpSpPr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3663" y="2092"/>
              <a:ext cx="364" cy="429"/>
              <a:chOff x="1129" y="704"/>
              <a:chExt cx="364" cy="429"/>
            </a:xfrm>
          </p:grpSpPr>
          <p:sp>
            <p:nvSpPr>
              <p:cNvPr id="203800" name="Text Box 24"/>
              <p:cNvSpPr txBox="1">
                <a:spLocks noChangeArrowheads="1"/>
              </p:cNvSpPr>
              <p:nvPr/>
            </p:nvSpPr>
            <p:spPr bwMode="auto">
              <a:xfrm>
                <a:off x="1129" y="704"/>
                <a:ext cx="23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Symbol" pitchFamily="18" charset="2"/>
                  </a:rPr>
                  <a:t>l</a:t>
                </a:r>
                <a:endParaRPr lang="en-US" sz="2000">
                  <a:latin typeface="Symbol" pitchFamily="18" charset="2"/>
                </a:endParaRPr>
              </a:p>
            </p:txBody>
          </p:sp>
          <p:sp>
            <p:nvSpPr>
              <p:cNvPr id="203801" name="Text Box 25"/>
              <p:cNvSpPr txBox="1">
                <a:spLocks noChangeArrowheads="1"/>
              </p:cNvSpPr>
              <p:nvPr/>
            </p:nvSpPr>
            <p:spPr bwMode="auto">
              <a:xfrm>
                <a:off x="1252" y="883"/>
                <a:ext cx="24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Arial" charset="0"/>
                  </a:rPr>
                  <a:t>in</a:t>
                </a:r>
                <a:endParaRPr 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203802" name="Line 26"/>
            <p:cNvSpPr>
              <a:spLocks noChangeShapeType="1"/>
            </p:cNvSpPr>
            <p:nvPr/>
          </p:nvSpPr>
          <p:spPr bwMode="auto">
            <a:xfrm flipV="1">
              <a:off x="3862" y="2164"/>
              <a:ext cx="20" cy="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27"/>
          <p:cNvGrpSpPr>
            <a:grpSpLocks/>
          </p:cNvGrpSpPr>
          <p:nvPr/>
        </p:nvGrpSpPr>
        <p:grpSpPr bwMode="auto">
          <a:xfrm>
            <a:off x="4495800" y="2209800"/>
            <a:ext cx="731838" cy="655638"/>
            <a:chOff x="1645" y="788"/>
            <a:chExt cx="461" cy="413"/>
          </a:xfrm>
        </p:grpSpPr>
        <p:sp>
          <p:nvSpPr>
            <p:cNvPr id="203804" name="Text Box 28"/>
            <p:cNvSpPr txBox="1">
              <a:spLocks noChangeArrowheads="1"/>
            </p:cNvSpPr>
            <p:nvPr/>
          </p:nvSpPr>
          <p:spPr bwMode="auto">
            <a:xfrm>
              <a:off x="1645" y="788"/>
              <a:ext cx="2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Symbol" pitchFamily="18" charset="2"/>
                </a:rPr>
                <a:t>l</a:t>
              </a:r>
              <a:endParaRPr lang="en-US" sz="2000">
                <a:latin typeface="Symbol" pitchFamily="18" charset="2"/>
              </a:endParaRPr>
            </a:p>
          </p:txBody>
        </p:sp>
        <p:sp>
          <p:nvSpPr>
            <p:cNvPr id="203805" name="Text Box 29"/>
            <p:cNvSpPr txBox="1">
              <a:spLocks noChangeArrowheads="1"/>
            </p:cNvSpPr>
            <p:nvPr/>
          </p:nvSpPr>
          <p:spPr bwMode="auto">
            <a:xfrm>
              <a:off x="1768" y="951"/>
              <a:ext cx="3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out</a:t>
              </a:r>
              <a:endParaRPr lang="en-US" sz="2000">
                <a:latin typeface="Times New Roman" pitchFamily="18" charset="0"/>
              </a:endParaRPr>
            </a:p>
          </p:txBody>
        </p:sp>
      </p:grpSp>
      <p:sp>
        <p:nvSpPr>
          <p:cNvPr id="203807" name="Rectangle 31"/>
          <p:cNvSpPr>
            <a:spLocks noChangeArrowheads="1"/>
          </p:cNvSpPr>
          <p:nvPr/>
        </p:nvSpPr>
        <p:spPr bwMode="auto">
          <a:xfrm>
            <a:off x="333375" y="5153025"/>
            <a:ext cx="8267700" cy="409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808" name="Rectangle 32"/>
          <p:cNvSpPr>
            <a:spLocks noChangeArrowheads="1"/>
          </p:cNvSpPr>
          <p:nvPr/>
        </p:nvSpPr>
        <p:spPr bwMode="auto">
          <a:xfrm>
            <a:off x="615950" y="5276850"/>
            <a:ext cx="81438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“Costs” of congestion:</a:t>
            </a:r>
            <a:r>
              <a:rPr lang="en-US" sz="2000" dirty="0">
                <a:latin typeface="+mn-lt"/>
              </a:rPr>
              <a:t> 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More work (</a:t>
            </a:r>
            <a:r>
              <a:rPr lang="en-US" sz="2000" dirty="0" err="1">
                <a:latin typeface="+mn-lt"/>
              </a:rPr>
              <a:t>retrans</a:t>
            </a:r>
            <a:r>
              <a:rPr lang="en-US" sz="2000" dirty="0">
                <a:latin typeface="+mn-lt"/>
              </a:rPr>
              <a:t>) for given “</a:t>
            </a:r>
            <a:r>
              <a:rPr lang="en-US" sz="2000" dirty="0" err="1">
                <a:latin typeface="+mn-lt"/>
              </a:rPr>
              <a:t>goodput</a:t>
            </a:r>
            <a:r>
              <a:rPr lang="en-US" sz="2000" dirty="0">
                <a:latin typeface="+mn-lt"/>
              </a:rPr>
              <a:t>”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unneeded retransmissions: link carries multiple copies of </a:t>
            </a:r>
            <a:r>
              <a:rPr lang="en-US" sz="2000" dirty="0" err="1">
                <a:latin typeface="+mn-lt"/>
              </a:rPr>
              <a:t>pkt</a:t>
            </a:r>
            <a:endParaRPr lang="en-US" sz="200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sz="2400" dirty="0">
              <a:latin typeface="+mn-lt"/>
            </a:endParaRPr>
          </a:p>
        </p:txBody>
      </p:sp>
      <p:grpSp>
        <p:nvGrpSpPr>
          <p:cNvPr id="12" name="Group 33"/>
          <p:cNvGrpSpPr>
            <a:grpSpLocks/>
          </p:cNvGrpSpPr>
          <p:nvPr/>
        </p:nvGrpSpPr>
        <p:grpSpPr bwMode="auto">
          <a:xfrm>
            <a:off x="228600" y="2819400"/>
            <a:ext cx="7783513" cy="2514600"/>
            <a:chOff x="257" y="874"/>
            <a:chExt cx="4903" cy="1584"/>
          </a:xfrm>
        </p:grpSpPr>
        <p:sp>
          <p:nvSpPr>
            <p:cNvPr id="203810" name="Line 34"/>
            <p:cNvSpPr>
              <a:spLocks noChangeShapeType="1"/>
            </p:cNvSpPr>
            <p:nvPr/>
          </p:nvSpPr>
          <p:spPr bwMode="auto">
            <a:xfrm>
              <a:off x="2339" y="874"/>
              <a:ext cx="0" cy="1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811" name="Line 35"/>
            <p:cNvSpPr>
              <a:spLocks noChangeShapeType="1"/>
            </p:cNvSpPr>
            <p:nvPr/>
          </p:nvSpPr>
          <p:spPr bwMode="auto">
            <a:xfrm rot="5400000">
              <a:off x="2902" y="1392"/>
              <a:ext cx="0" cy="1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812" name="Text Box 36"/>
            <p:cNvSpPr txBox="1">
              <a:spLocks noChangeArrowheads="1"/>
            </p:cNvSpPr>
            <p:nvPr/>
          </p:nvSpPr>
          <p:spPr bwMode="auto">
            <a:xfrm>
              <a:off x="2118" y="934"/>
              <a:ext cx="240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000">
                  <a:latin typeface="Arial" charset="0"/>
                  <a:cs typeface="Arial" charset="0"/>
                </a:rPr>
                <a:t>R/2</a:t>
              </a:r>
            </a:p>
          </p:txBody>
        </p:sp>
        <p:sp>
          <p:nvSpPr>
            <p:cNvPr id="203813" name="Line 37"/>
            <p:cNvSpPr>
              <a:spLocks noChangeShapeType="1"/>
            </p:cNvSpPr>
            <p:nvPr/>
          </p:nvSpPr>
          <p:spPr bwMode="auto">
            <a:xfrm rot="5400000">
              <a:off x="2824" y="523"/>
              <a:ext cx="0" cy="9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814" name="Line 38"/>
            <p:cNvSpPr>
              <a:spLocks noChangeShapeType="1"/>
            </p:cNvSpPr>
            <p:nvPr/>
          </p:nvSpPr>
          <p:spPr bwMode="auto">
            <a:xfrm rot="10800000">
              <a:off x="3327" y="102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815" name="Text Box 39"/>
            <p:cNvSpPr txBox="1">
              <a:spLocks noChangeArrowheads="1"/>
            </p:cNvSpPr>
            <p:nvPr/>
          </p:nvSpPr>
          <p:spPr bwMode="auto">
            <a:xfrm>
              <a:off x="3194" y="1938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000">
                  <a:latin typeface="Arial" charset="0"/>
                  <a:cs typeface="Arial" charset="0"/>
                </a:rPr>
                <a:t>R/2</a:t>
              </a:r>
            </a:p>
          </p:txBody>
        </p:sp>
        <p:sp>
          <p:nvSpPr>
            <p:cNvPr id="203816" name="Freeform 40"/>
            <p:cNvSpPr>
              <a:spLocks/>
            </p:cNvSpPr>
            <p:nvPr/>
          </p:nvSpPr>
          <p:spPr bwMode="auto">
            <a:xfrm>
              <a:off x="2339" y="1320"/>
              <a:ext cx="969" cy="634"/>
            </a:xfrm>
            <a:custGeom>
              <a:avLst/>
              <a:gdLst/>
              <a:ahLst/>
              <a:cxnLst>
                <a:cxn ang="0">
                  <a:pos x="0" y="634"/>
                </a:cxn>
                <a:cxn ang="0">
                  <a:pos x="573" y="144"/>
                </a:cxn>
                <a:cxn ang="0">
                  <a:pos x="969" y="0"/>
                </a:cxn>
              </a:cxnLst>
              <a:rect l="0" t="0" r="r" b="b"/>
              <a:pathLst>
                <a:path w="969" h="634">
                  <a:moveTo>
                    <a:pt x="0" y="634"/>
                  </a:moveTo>
                  <a:cubicBezTo>
                    <a:pt x="95" y="552"/>
                    <a:pt x="412" y="250"/>
                    <a:pt x="573" y="144"/>
                  </a:cubicBezTo>
                  <a:cubicBezTo>
                    <a:pt x="734" y="38"/>
                    <a:pt x="887" y="30"/>
                    <a:pt x="969" y="0"/>
                  </a:cubicBez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41"/>
            <p:cNvGrpSpPr>
              <a:grpSpLocks/>
            </p:cNvGrpSpPr>
            <p:nvPr/>
          </p:nvGrpSpPr>
          <p:grpSpPr bwMode="auto">
            <a:xfrm>
              <a:off x="2742" y="1984"/>
              <a:ext cx="219" cy="173"/>
              <a:chOff x="806" y="2056"/>
              <a:chExt cx="219" cy="173"/>
            </a:xfrm>
          </p:grpSpPr>
          <p:sp>
            <p:nvSpPr>
              <p:cNvPr id="203818" name="Text Box 42"/>
              <p:cNvSpPr txBox="1">
                <a:spLocks noChangeArrowheads="1"/>
              </p:cNvSpPr>
              <p:nvPr/>
            </p:nvSpPr>
            <p:spPr bwMode="auto">
              <a:xfrm>
                <a:off x="806" y="2056"/>
                <a:ext cx="21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sz="1200">
                    <a:latin typeface="Symbol" pitchFamily="18" charset="2"/>
                    <a:cs typeface="Arial" charset="0"/>
                  </a:rPr>
                  <a:t>l</a:t>
                </a:r>
                <a:r>
                  <a:rPr lang="en-US" sz="1200" baseline="-25000">
                    <a:latin typeface="Arial" charset="0"/>
                    <a:cs typeface="Arial" charset="0"/>
                  </a:rPr>
                  <a:t>in</a:t>
                </a:r>
              </a:p>
            </p:txBody>
          </p:sp>
          <p:sp>
            <p:nvSpPr>
              <p:cNvPr id="203819" name="Line 43"/>
              <p:cNvSpPr>
                <a:spLocks noChangeShapeType="1"/>
              </p:cNvSpPr>
              <p:nvPr/>
            </p:nvSpPr>
            <p:spPr bwMode="auto">
              <a:xfrm flipV="1">
                <a:off x="912" y="2092"/>
                <a:ext cx="24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3820" name="Text Box 44"/>
            <p:cNvSpPr txBox="1">
              <a:spLocks noChangeArrowheads="1"/>
            </p:cNvSpPr>
            <p:nvPr/>
          </p:nvSpPr>
          <p:spPr bwMode="auto">
            <a:xfrm rot="16200000">
              <a:off x="1930" y="1368"/>
              <a:ext cx="25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sz="1200">
                  <a:latin typeface="Symbol" pitchFamily="18" charset="2"/>
                  <a:cs typeface="Arial" charset="0"/>
                </a:rPr>
                <a:t>l</a:t>
              </a:r>
              <a:r>
                <a:rPr lang="en-US" sz="1200" baseline="-25000">
                  <a:latin typeface="Arial" charset="0"/>
                  <a:cs typeface="Arial" charset="0"/>
                </a:rPr>
                <a:t>out</a:t>
              </a:r>
            </a:p>
          </p:txBody>
        </p:sp>
        <p:sp>
          <p:nvSpPr>
            <p:cNvPr id="203821" name="Text Box 45"/>
            <p:cNvSpPr txBox="1">
              <a:spLocks noChangeArrowheads="1"/>
            </p:cNvSpPr>
            <p:nvPr/>
          </p:nvSpPr>
          <p:spPr bwMode="auto">
            <a:xfrm>
              <a:off x="2746" y="2227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800">
                  <a:latin typeface="Arial" charset="0"/>
                  <a:cs typeface="Arial" charset="0"/>
                </a:rPr>
                <a:t>b.</a:t>
              </a:r>
            </a:p>
          </p:txBody>
        </p:sp>
        <p:grpSp>
          <p:nvGrpSpPr>
            <p:cNvPr id="14" name="Group 46"/>
            <p:cNvGrpSpPr>
              <a:grpSpLocks/>
            </p:cNvGrpSpPr>
            <p:nvPr/>
          </p:nvGrpSpPr>
          <p:grpSpPr bwMode="auto">
            <a:xfrm>
              <a:off x="257" y="874"/>
              <a:ext cx="1495" cy="1584"/>
              <a:chOff x="161" y="778"/>
              <a:chExt cx="1495" cy="1584"/>
            </a:xfrm>
          </p:grpSpPr>
          <p:sp>
            <p:nvSpPr>
              <p:cNvPr id="203823" name="Line 47"/>
              <p:cNvSpPr>
                <a:spLocks noChangeShapeType="1"/>
              </p:cNvSpPr>
              <p:nvPr/>
            </p:nvSpPr>
            <p:spPr bwMode="auto">
              <a:xfrm>
                <a:off x="527" y="778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824" name="Line 48"/>
              <p:cNvSpPr>
                <a:spLocks noChangeShapeType="1"/>
              </p:cNvSpPr>
              <p:nvPr/>
            </p:nvSpPr>
            <p:spPr bwMode="auto">
              <a:xfrm rot="5400000">
                <a:off x="1090" y="1296"/>
                <a:ext cx="0" cy="1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825" name="Text Box 49"/>
              <p:cNvSpPr txBox="1">
                <a:spLocks noChangeArrowheads="1"/>
              </p:cNvSpPr>
              <p:nvPr/>
            </p:nvSpPr>
            <p:spPr bwMode="auto">
              <a:xfrm>
                <a:off x="306" y="838"/>
                <a:ext cx="240" cy="1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sz="1000">
                    <a:latin typeface="Arial" charset="0"/>
                    <a:cs typeface="Arial" charset="0"/>
                  </a:rPr>
                  <a:t>R/2</a:t>
                </a:r>
              </a:p>
            </p:txBody>
          </p:sp>
          <p:sp>
            <p:nvSpPr>
              <p:cNvPr id="203826" name="Line 50"/>
              <p:cNvSpPr>
                <a:spLocks noChangeShapeType="1"/>
              </p:cNvSpPr>
              <p:nvPr/>
            </p:nvSpPr>
            <p:spPr bwMode="auto">
              <a:xfrm rot="5400000">
                <a:off x="1012" y="427"/>
                <a:ext cx="0" cy="9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827" name="Line 51"/>
              <p:cNvSpPr>
                <a:spLocks noChangeShapeType="1"/>
              </p:cNvSpPr>
              <p:nvPr/>
            </p:nvSpPr>
            <p:spPr bwMode="auto">
              <a:xfrm rot="10800000">
                <a:off x="1515" y="926"/>
                <a:ext cx="0" cy="9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828" name="Text Box 52"/>
              <p:cNvSpPr txBox="1">
                <a:spLocks noChangeArrowheads="1"/>
              </p:cNvSpPr>
              <p:nvPr/>
            </p:nvSpPr>
            <p:spPr bwMode="auto">
              <a:xfrm>
                <a:off x="1382" y="1842"/>
                <a:ext cx="24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sz="1000">
                    <a:latin typeface="Arial" charset="0"/>
                    <a:cs typeface="Arial" charset="0"/>
                  </a:rPr>
                  <a:t>R/2</a:t>
                </a:r>
              </a:p>
            </p:txBody>
          </p:sp>
          <p:sp>
            <p:nvSpPr>
              <p:cNvPr id="203829" name="Line 53"/>
              <p:cNvSpPr>
                <a:spLocks noChangeShapeType="1"/>
              </p:cNvSpPr>
              <p:nvPr/>
            </p:nvSpPr>
            <p:spPr bwMode="auto">
              <a:xfrm flipV="1">
                <a:off x="523" y="920"/>
                <a:ext cx="992" cy="941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" name="Group 54"/>
              <p:cNvGrpSpPr>
                <a:grpSpLocks/>
              </p:cNvGrpSpPr>
              <p:nvPr/>
            </p:nvGrpSpPr>
            <p:grpSpPr bwMode="auto">
              <a:xfrm>
                <a:off x="930" y="1888"/>
                <a:ext cx="219" cy="173"/>
                <a:chOff x="806" y="2056"/>
                <a:chExt cx="219" cy="173"/>
              </a:xfrm>
            </p:grpSpPr>
            <p:sp>
              <p:nvSpPr>
                <p:cNvPr id="20383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806" y="2056"/>
                  <a:ext cx="219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sz="1200">
                      <a:latin typeface="Symbol" pitchFamily="18" charset="2"/>
                      <a:cs typeface="Arial" charset="0"/>
                    </a:rPr>
                    <a:t>l</a:t>
                  </a:r>
                  <a:r>
                    <a:rPr lang="en-US" sz="1200" baseline="-25000">
                      <a:latin typeface="Arial" charset="0"/>
                      <a:cs typeface="Arial" charset="0"/>
                    </a:rPr>
                    <a:t>in</a:t>
                  </a:r>
                </a:p>
              </p:txBody>
            </p:sp>
            <p:sp>
              <p:nvSpPr>
                <p:cNvPr id="203832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912" y="2092"/>
                  <a:ext cx="24" cy="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3833" name="Text Box 57"/>
              <p:cNvSpPr txBox="1">
                <a:spLocks noChangeArrowheads="1"/>
              </p:cNvSpPr>
              <p:nvPr/>
            </p:nvSpPr>
            <p:spPr bwMode="auto">
              <a:xfrm rot="16200000">
                <a:off x="118" y="1272"/>
                <a:ext cx="25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/>
                <a:r>
                  <a:rPr lang="en-US" sz="1200">
                    <a:latin typeface="Symbol" pitchFamily="18" charset="2"/>
                    <a:cs typeface="Arial" charset="0"/>
                  </a:rPr>
                  <a:t>l</a:t>
                </a:r>
                <a:r>
                  <a:rPr lang="en-US" sz="1200" baseline="-25000">
                    <a:latin typeface="Arial" charset="0"/>
                    <a:cs typeface="Arial" charset="0"/>
                  </a:rPr>
                  <a:t>out</a:t>
                </a:r>
              </a:p>
            </p:txBody>
          </p:sp>
          <p:sp>
            <p:nvSpPr>
              <p:cNvPr id="203834" name="Text Box 58"/>
              <p:cNvSpPr txBox="1">
                <a:spLocks noChangeArrowheads="1"/>
              </p:cNvSpPr>
              <p:nvPr/>
            </p:nvSpPr>
            <p:spPr bwMode="auto">
              <a:xfrm>
                <a:off x="934" y="2131"/>
                <a:ext cx="2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sz="1800">
                    <a:latin typeface="Arial" charset="0"/>
                    <a:cs typeface="Arial" charset="0"/>
                  </a:rPr>
                  <a:t>a.</a:t>
                </a:r>
              </a:p>
            </p:txBody>
          </p:sp>
        </p:grpSp>
        <p:sp>
          <p:nvSpPr>
            <p:cNvPr id="203835" name="Line 59"/>
            <p:cNvSpPr>
              <a:spLocks noChangeShapeType="1"/>
            </p:cNvSpPr>
            <p:nvPr/>
          </p:nvSpPr>
          <p:spPr bwMode="auto">
            <a:xfrm>
              <a:off x="4031" y="874"/>
              <a:ext cx="0" cy="1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836" name="Line 60"/>
            <p:cNvSpPr>
              <a:spLocks noChangeShapeType="1"/>
            </p:cNvSpPr>
            <p:nvPr/>
          </p:nvSpPr>
          <p:spPr bwMode="auto">
            <a:xfrm rot="5400000">
              <a:off x="4594" y="1392"/>
              <a:ext cx="0" cy="1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837" name="Text Box 61"/>
            <p:cNvSpPr txBox="1">
              <a:spLocks noChangeArrowheads="1"/>
            </p:cNvSpPr>
            <p:nvPr/>
          </p:nvSpPr>
          <p:spPr bwMode="auto">
            <a:xfrm>
              <a:off x="3810" y="934"/>
              <a:ext cx="240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000">
                  <a:latin typeface="Arial" charset="0"/>
                  <a:cs typeface="Arial" charset="0"/>
                </a:rPr>
                <a:t>R/2</a:t>
              </a:r>
            </a:p>
          </p:txBody>
        </p:sp>
        <p:sp>
          <p:nvSpPr>
            <p:cNvPr id="203838" name="Line 62"/>
            <p:cNvSpPr>
              <a:spLocks noChangeShapeType="1"/>
            </p:cNvSpPr>
            <p:nvPr/>
          </p:nvSpPr>
          <p:spPr bwMode="auto">
            <a:xfrm rot="5400000">
              <a:off x="4508" y="975"/>
              <a:ext cx="0" cy="9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839" name="Line 63"/>
            <p:cNvSpPr>
              <a:spLocks noChangeShapeType="1"/>
            </p:cNvSpPr>
            <p:nvPr/>
          </p:nvSpPr>
          <p:spPr bwMode="auto">
            <a:xfrm rot="10800000">
              <a:off x="5015" y="1470"/>
              <a:ext cx="4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840" name="Text Box 64"/>
            <p:cNvSpPr txBox="1">
              <a:spLocks noChangeArrowheads="1"/>
            </p:cNvSpPr>
            <p:nvPr/>
          </p:nvSpPr>
          <p:spPr bwMode="auto">
            <a:xfrm>
              <a:off x="4886" y="1938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000">
                  <a:latin typeface="Arial" charset="0"/>
                  <a:cs typeface="Arial" charset="0"/>
                </a:rPr>
                <a:t>R/2</a:t>
              </a:r>
            </a:p>
          </p:txBody>
        </p:sp>
        <p:sp>
          <p:nvSpPr>
            <p:cNvPr id="203841" name="Line 65"/>
            <p:cNvSpPr>
              <a:spLocks noChangeShapeType="1"/>
            </p:cNvSpPr>
            <p:nvPr/>
          </p:nvSpPr>
          <p:spPr bwMode="auto">
            <a:xfrm flipV="1">
              <a:off x="4027" y="1468"/>
              <a:ext cx="992" cy="48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66"/>
            <p:cNvGrpSpPr>
              <a:grpSpLocks/>
            </p:cNvGrpSpPr>
            <p:nvPr/>
          </p:nvGrpSpPr>
          <p:grpSpPr bwMode="auto">
            <a:xfrm>
              <a:off x="4434" y="1984"/>
              <a:ext cx="219" cy="173"/>
              <a:chOff x="806" y="2056"/>
              <a:chExt cx="219" cy="173"/>
            </a:xfrm>
          </p:grpSpPr>
          <p:sp>
            <p:nvSpPr>
              <p:cNvPr id="203843" name="Text Box 67"/>
              <p:cNvSpPr txBox="1">
                <a:spLocks noChangeArrowheads="1"/>
              </p:cNvSpPr>
              <p:nvPr/>
            </p:nvSpPr>
            <p:spPr bwMode="auto">
              <a:xfrm>
                <a:off x="806" y="2056"/>
                <a:ext cx="21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sz="1200">
                    <a:latin typeface="Symbol" pitchFamily="18" charset="2"/>
                    <a:cs typeface="Arial" charset="0"/>
                  </a:rPr>
                  <a:t>l</a:t>
                </a:r>
                <a:r>
                  <a:rPr lang="en-US" sz="1200" baseline="-25000">
                    <a:latin typeface="Arial" charset="0"/>
                    <a:cs typeface="Arial" charset="0"/>
                  </a:rPr>
                  <a:t>in</a:t>
                </a:r>
              </a:p>
            </p:txBody>
          </p:sp>
          <p:sp>
            <p:nvSpPr>
              <p:cNvPr id="203844" name="Line 68"/>
              <p:cNvSpPr>
                <a:spLocks noChangeShapeType="1"/>
              </p:cNvSpPr>
              <p:nvPr/>
            </p:nvSpPr>
            <p:spPr bwMode="auto">
              <a:xfrm flipV="1">
                <a:off x="912" y="2092"/>
                <a:ext cx="24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3845" name="Text Box 69"/>
            <p:cNvSpPr txBox="1">
              <a:spLocks noChangeArrowheads="1"/>
            </p:cNvSpPr>
            <p:nvPr/>
          </p:nvSpPr>
          <p:spPr bwMode="auto">
            <a:xfrm rot="16200000">
              <a:off x="3622" y="1368"/>
              <a:ext cx="25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sz="1200">
                  <a:latin typeface="Symbol" pitchFamily="18" charset="2"/>
                  <a:cs typeface="Arial" charset="0"/>
                </a:rPr>
                <a:t>l</a:t>
              </a:r>
              <a:r>
                <a:rPr lang="en-US" sz="1200" baseline="-25000">
                  <a:latin typeface="Arial" charset="0"/>
                  <a:cs typeface="Arial" charset="0"/>
                </a:rPr>
                <a:t>out</a:t>
              </a:r>
            </a:p>
          </p:txBody>
        </p:sp>
        <p:sp>
          <p:nvSpPr>
            <p:cNvPr id="203846" name="Text Box 70"/>
            <p:cNvSpPr txBox="1">
              <a:spLocks noChangeArrowheads="1"/>
            </p:cNvSpPr>
            <p:nvPr/>
          </p:nvSpPr>
          <p:spPr bwMode="auto">
            <a:xfrm>
              <a:off x="4438" y="2227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800">
                  <a:latin typeface="Arial" charset="0"/>
                  <a:cs typeface="Arial" charset="0"/>
                </a:rPr>
                <a:t>c.</a:t>
              </a:r>
            </a:p>
          </p:txBody>
        </p:sp>
        <p:sp>
          <p:nvSpPr>
            <p:cNvPr id="203847" name="Text Box 71"/>
            <p:cNvSpPr txBox="1">
              <a:spLocks noChangeArrowheads="1"/>
            </p:cNvSpPr>
            <p:nvPr/>
          </p:nvSpPr>
          <p:spPr bwMode="auto">
            <a:xfrm>
              <a:off x="3822" y="1398"/>
              <a:ext cx="240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000">
                  <a:latin typeface="Arial" charset="0"/>
                  <a:cs typeface="Arial" charset="0"/>
                </a:rPr>
                <a:t>R/4</a:t>
              </a:r>
            </a:p>
          </p:txBody>
        </p:sp>
        <p:sp>
          <p:nvSpPr>
            <p:cNvPr id="203848" name="Text Box 72"/>
            <p:cNvSpPr txBox="1">
              <a:spLocks noChangeArrowheads="1"/>
            </p:cNvSpPr>
            <p:nvPr/>
          </p:nvSpPr>
          <p:spPr bwMode="auto">
            <a:xfrm>
              <a:off x="2122" y="1242"/>
              <a:ext cx="240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000">
                  <a:latin typeface="Arial" charset="0"/>
                  <a:cs typeface="Arial" charset="0"/>
                </a:rPr>
                <a:t>R/3</a:t>
              </a:r>
            </a:p>
          </p:txBody>
        </p:sp>
        <p:sp>
          <p:nvSpPr>
            <p:cNvPr id="203849" name="Line 73"/>
            <p:cNvSpPr>
              <a:spLocks noChangeShapeType="1"/>
            </p:cNvSpPr>
            <p:nvPr/>
          </p:nvSpPr>
          <p:spPr bwMode="auto">
            <a:xfrm rot="5400000">
              <a:off x="2824" y="823"/>
              <a:ext cx="0" cy="9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3200" dirty="0"/>
              <a:t>Causes/costs of Congestion: Scenario 3</a:t>
            </a:r>
            <a:r>
              <a:rPr lang="en-US" dirty="0"/>
              <a:t> 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6425" y="1273175"/>
            <a:ext cx="8334375" cy="1247775"/>
          </a:xfrm>
        </p:spPr>
        <p:txBody>
          <a:bodyPr/>
          <a:lstStyle/>
          <a:p>
            <a:r>
              <a:rPr lang="en-US" sz="2000" dirty="0"/>
              <a:t>Four senders</a:t>
            </a:r>
          </a:p>
          <a:p>
            <a:r>
              <a:rPr lang="en-US" sz="2000" dirty="0" err="1"/>
              <a:t>Multihop</a:t>
            </a:r>
            <a:r>
              <a:rPr lang="en-US" sz="2000" dirty="0"/>
              <a:t> paths</a:t>
            </a:r>
          </a:p>
          <a:p>
            <a:r>
              <a:rPr lang="en-US" sz="2000" dirty="0"/>
              <a:t>Timeout/retransmit</a:t>
            </a:r>
          </a:p>
          <a:p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364413" y="1271588"/>
            <a:ext cx="577850" cy="681037"/>
            <a:chOff x="1129" y="704"/>
            <a:chExt cx="364" cy="429"/>
          </a:xfrm>
        </p:grpSpPr>
        <p:sp>
          <p:nvSpPr>
            <p:cNvPr id="204805" name="Text Box 5"/>
            <p:cNvSpPr txBox="1">
              <a:spLocks noChangeArrowheads="1"/>
            </p:cNvSpPr>
            <p:nvPr/>
          </p:nvSpPr>
          <p:spPr bwMode="auto">
            <a:xfrm>
              <a:off x="1129" y="704"/>
              <a:ext cx="2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Symbol" pitchFamily="18" charset="2"/>
                </a:rPr>
                <a:t>l</a:t>
              </a:r>
              <a:endParaRPr lang="en-US" sz="2000">
                <a:latin typeface="Symbol" pitchFamily="18" charset="2"/>
              </a:endParaRPr>
            </a:p>
          </p:txBody>
        </p:sp>
        <p:sp>
          <p:nvSpPr>
            <p:cNvPr id="204806" name="Text Box 6"/>
            <p:cNvSpPr txBox="1">
              <a:spLocks noChangeArrowheads="1"/>
            </p:cNvSpPr>
            <p:nvPr/>
          </p:nvSpPr>
          <p:spPr bwMode="auto">
            <a:xfrm>
              <a:off x="1252" y="883"/>
              <a:ext cx="2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in</a:t>
              </a:r>
              <a:endParaRPr lang="en-US" sz="2000">
                <a:latin typeface="Times New Roman" pitchFamily="18" charset="0"/>
              </a:endParaRPr>
            </a:p>
          </p:txBody>
        </p:sp>
      </p:grpSp>
      <p:sp>
        <p:nvSpPr>
          <p:cNvPr id="204807" name="Rectangle 7"/>
          <p:cNvSpPr>
            <a:spLocks noChangeArrowheads="1"/>
          </p:cNvSpPr>
          <p:nvPr/>
        </p:nvSpPr>
        <p:spPr bwMode="auto">
          <a:xfrm>
            <a:off x="4578350" y="1333500"/>
            <a:ext cx="33909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Q: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400"/>
              <a:t>what happens as      and     increase</a:t>
            </a:r>
            <a:r>
              <a:rPr lang="en-US" sz="2400">
                <a:solidFill>
                  <a:srgbClr val="FF0000"/>
                </a:solidFill>
              </a:rPr>
              <a:t> ?</a:t>
            </a:r>
            <a:endParaRPr lang="en-US" sz="2400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26088" y="1643063"/>
            <a:ext cx="577850" cy="681037"/>
            <a:chOff x="4573" y="1575"/>
            <a:chExt cx="364" cy="429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4573" y="1575"/>
              <a:ext cx="364" cy="429"/>
              <a:chOff x="1129" y="704"/>
              <a:chExt cx="364" cy="429"/>
            </a:xfrm>
          </p:grpSpPr>
          <p:sp>
            <p:nvSpPr>
              <p:cNvPr id="204811" name="Text Box 11"/>
              <p:cNvSpPr txBox="1">
                <a:spLocks noChangeArrowheads="1"/>
              </p:cNvSpPr>
              <p:nvPr/>
            </p:nvSpPr>
            <p:spPr bwMode="auto">
              <a:xfrm>
                <a:off x="1129" y="704"/>
                <a:ext cx="23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Symbol" pitchFamily="18" charset="2"/>
                  </a:rPr>
                  <a:t>l</a:t>
                </a:r>
                <a:endParaRPr lang="en-US" sz="2000">
                  <a:latin typeface="Symbol" pitchFamily="18" charset="2"/>
                </a:endParaRPr>
              </a:p>
            </p:txBody>
          </p:sp>
          <p:sp>
            <p:nvSpPr>
              <p:cNvPr id="204812" name="Text Box 12"/>
              <p:cNvSpPr txBox="1">
                <a:spLocks noChangeArrowheads="1"/>
              </p:cNvSpPr>
              <p:nvPr/>
            </p:nvSpPr>
            <p:spPr bwMode="auto">
              <a:xfrm>
                <a:off x="1252" y="883"/>
                <a:ext cx="24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Arial" charset="0"/>
                  </a:rPr>
                  <a:t>in</a:t>
                </a:r>
                <a:endParaRPr 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204813" name="Line 13"/>
            <p:cNvSpPr>
              <a:spLocks noChangeShapeType="1"/>
            </p:cNvSpPr>
            <p:nvPr/>
          </p:nvSpPr>
          <p:spPr bwMode="auto">
            <a:xfrm flipV="1">
              <a:off x="4764" y="1674"/>
              <a:ext cx="18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14" name="Text Box 14"/>
          <p:cNvSpPr txBox="1">
            <a:spLocks noChangeArrowheads="1"/>
          </p:cNvSpPr>
          <p:nvPr/>
        </p:nvSpPr>
        <p:spPr bwMode="auto">
          <a:xfrm>
            <a:off x="4672013" y="3511550"/>
            <a:ext cx="191293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1400" dirty="0">
                <a:solidFill>
                  <a:schemeClr val="tx2"/>
                </a:solidFill>
                <a:latin typeface="Arial" charset="0"/>
              </a:rPr>
              <a:t>finite shared output link buffers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04815" name="Line 15"/>
          <p:cNvSpPr>
            <a:spLocks noChangeShapeType="1"/>
          </p:cNvSpPr>
          <p:nvPr/>
        </p:nvSpPr>
        <p:spPr bwMode="auto">
          <a:xfrm flipH="1">
            <a:off x="3359150" y="3892550"/>
            <a:ext cx="923925" cy="866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16" name="Line 16"/>
          <p:cNvSpPr>
            <a:spLocks noChangeShapeType="1"/>
          </p:cNvSpPr>
          <p:nvPr/>
        </p:nvSpPr>
        <p:spPr bwMode="auto">
          <a:xfrm flipH="1">
            <a:off x="3844925" y="3892550"/>
            <a:ext cx="4381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073400" y="2559050"/>
            <a:ext cx="979488" cy="1503363"/>
            <a:chOff x="12464" y="10193"/>
            <a:chExt cx="1481" cy="2272"/>
          </a:xfrm>
        </p:grpSpPr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12464" y="11102"/>
              <a:ext cx="1481" cy="1363"/>
              <a:chOff x="5850" y="13487"/>
              <a:chExt cx="2023" cy="1840"/>
            </a:xfrm>
          </p:grpSpPr>
          <p:sp>
            <p:nvSpPr>
              <p:cNvPr id="204819" name="Freeform 19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/>
                <a:ahLst/>
                <a:cxnLst>
                  <a:cxn ang="0">
                    <a:pos x="570" y="121"/>
                  </a:cxn>
                  <a:cxn ang="0">
                    <a:pos x="575" y="120"/>
                  </a:cxn>
                  <a:cxn ang="0">
                    <a:pos x="586" y="116"/>
                  </a:cxn>
                  <a:cxn ang="0">
                    <a:pos x="607" y="108"/>
                  </a:cxn>
                  <a:cxn ang="0">
                    <a:pos x="636" y="101"/>
                  </a:cxn>
                  <a:cxn ang="0">
                    <a:pos x="672" y="90"/>
                  </a:cxn>
                  <a:cxn ang="0">
                    <a:pos x="718" y="79"/>
                  </a:cxn>
                  <a:cxn ang="0">
                    <a:pos x="771" y="67"/>
                  </a:cxn>
                  <a:cxn ang="0">
                    <a:pos x="834" y="55"/>
                  </a:cxn>
                  <a:cxn ang="0">
                    <a:pos x="904" y="43"/>
                  </a:cxn>
                  <a:cxn ang="0">
                    <a:pos x="982" y="33"/>
                  </a:cxn>
                  <a:cxn ang="0">
                    <a:pos x="1071" y="22"/>
                  </a:cxn>
                  <a:cxn ang="0">
                    <a:pos x="1166" y="13"/>
                  </a:cxn>
                  <a:cxn ang="0">
                    <a:pos x="1271" y="7"/>
                  </a:cxn>
                  <a:cxn ang="0">
                    <a:pos x="1384" y="1"/>
                  </a:cxn>
                  <a:cxn ang="0">
                    <a:pos x="1506" y="0"/>
                  </a:cxn>
                  <a:cxn ang="0">
                    <a:pos x="1636" y="1"/>
                  </a:cxn>
                  <a:cxn ang="0">
                    <a:pos x="1692" y="233"/>
                  </a:cxn>
                  <a:cxn ang="0">
                    <a:pos x="1713" y="243"/>
                  </a:cxn>
                  <a:cxn ang="0">
                    <a:pos x="1758" y="274"/>
                  </a:cxn>
                  <a:cxn ang="0">
                    <a:pos x="1806" y="329"/>
                  </a:cxn>
                  <a:cxn ang="0">
                    <a:pos x="1836" y="409"/>
                  </a:cxn>
                  <a:cxn ang="0">
                    <a:pos x="1955" y="948"/>
                  </a:cxn>
                  <a:cxn ang="0">
                    <a:pos x="2003" y="1171"/>
                  </a:cxn>
                  <a:cxn ang="0">
                    <a:pos x="2011" y="1188"/>
                  </a:cxn>
                  <a:cxn ang="0">
                    <a:pos x="2022" y="1231"/>
                  </a:cxn>
                  <a:cxn ang="0">
                    <a:pos x="2021" y="1297"/>
                  </a:cxn>
                  <a:cxn ang="0">
                    <a:pos x="1992" y="1380"/>
                  </a:cxn>
                  <a:cxn ang="0">
                    <a:pos x="0" y="1328"/>
                  </a:cxn>
                  <a:cxn ang="0">
                    <a:pos x="199" y="1223"/>
                  </a:cxn>
                  <a:cxn ang="0">
                    <a:pos x="200" y="232"/>
                  </a:cxn>
                  <a:cxn ang="0">
                    <a:pos x="210" y="226"/>
                  </a:cxn>
                  <a:cxn ang="0">
                    <a:pos x="230" y="214"/>
                  </a:cxn>
                  <a:cxn ang="0">
                    <a:pos x="259" y="201"/>
                  </a:cxn>
                  <a:cxn ang="0">
                    <a:pos x="297" y="189"/>
                  </a:cxn>
                  <a:cxn ang="0">
                    <a:pos x="344" y="183"/>
                  </a:cxn>
                  <a:cxn ang="0">
                    <a:pos x="399" y="181"/>
                  </a:cxn>
                  <a:cxn ang="0">
                    <a:pos x="464" y="191"/>
                  </a:cxn>
                  <a:cxn ang="0">
                    <a:pos x="548" y="225"/>
                  </a:cxn>
                </a:cxnLst>
                <a:rect l="0" t="0" r="r" b="b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20" name="Freeform 20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/>
                <a:ahLst/>
                <a:cxnLst>
                  <a:cxn ang="0">
                    <a:pos x="645" y="27"/>
                  </a:cxn>
                  <a:cxn ang="0">
                    <a:pos x="642" y="26"/>
                  </a:cxn>
                  <a:cxn ang="0">
                    <a:pos x="631" y="23"/>
                  </a:cxn>
                  <a:cxn ang="0">
                    <a:pos x="615" y="19"/>
                  </a:cxn>
                  <a:cxn ang="0">
                    <a:pos x="592" y="15"/>
                  </a:cxn>
                  <a:cxn ang="0">
                    <a:pos x="565" y="10"/>
                  </a:cxn>
                  <a:cxn ang="0">
                    <a:pos x="533" y="6"/>
                  </a:cxn>
                  <a:cxn ang="0">
                    <a:pos x="496" y="3"/>
                  </a:cxn>
                  <a:cxn ang="0">
                    <a:pos x="456" y="1"/>
                  </a:cxn>
                  <a:cxn ang="0">
                    <a:pos x="411" y="0"/>
                  </a:cxn>
                  <a:cxn ang="0">
                    <a:pos x="364" y="2"/>
                  </a:cxn>
                  <a:cxn ang="0">
                    <a:pos x="315" y="6"/>
                  </a:cxn>
                  <a:cxn ang="0">
                    <a:pos x="262" y="15"/>
                  </a:cxn>
                  <a:cxn ang="0">
                    <a:pos x="209" y="26"/>
                  </a:cxn>
                  <a:cxn ang="0">
                    <a:pos x="154" y="42"/>
                  </a:cxn>
                  <a:cxn ang="0">
                    <a:pos x="98" y="61"/>
                  </a:cxn>
                  <a:cxn ang="0">
                    <a:pos x="42" y="87"/>
                  </a:cxn>
                  <a:cxn ang="0">
                    <a:pos x="38" y="101"/>
                  </a:cxn>
                  <a:cxn ang="0">
                    <a:pos x="28" y="141"/>
                  </a:cxn>
                  <a:cxn ang="0">
                    <a:pos x="17" y="203"/>
                  </a:cxn>
                  <a:cxn ang="0">
                    <a:pos x="6" y="283"/>
                  </a:cxn>
                  <a:cxn ang="0">
                    <a:pos x="0" y="378"/>
                  </a:cxn>
                  <a:cxn ang="0">
                    <a:pos x="5" y="484"/>
                  </a:cxn>
                  <a:cxn ang="0">
                    <a:pos x="21" y="599"/>
                  </a:cxn>
                  <a:cxn ang="0">
                    <a:pos x="54" y="716"/>
                  </a:cxn>
                  <a:cxn ang="0">
                    <a:pos x="58" y="716"/>
                  </a:cxn>
                  <a:cxn ang="0">
                    <a:pos x="66" y="715"/>
                  </a:cxn>
                  <a:cxn ang="0">
                    <a:pos x="80" y="713"/>
                  </a:cxn>
                  <a:cxn ang="0">
                    <a:pos x="99" y="712"/>
                  </a:cxn>
                  <a:cxn ang="0">
                    <a:pos x="124" y="710"/>
                  </a:cxn>
                  <a:cxn ang="0">
                    <a:pos x="153" y="708"/>
                  </a:cxn>
                  <a:cxn ang="0">
                    <a:pos x="188" y="707"/>
                  </a:cxn>
                  <a:cxn ang="0">
                    <a:pos x="225" y="706"/>
                  </a:cxn>
                  <a:cxn ang="0">
                    <a:pos x="267" y="705"/>
                  </a:cxn>
                  <a:cxn ang="0">
                    <a:pos x="313" y="706"/>
                  </a:cxn>
                  <a:cxn ang="0">
                    <a:pos x="362" y="707"/>
                  </a:cxn>
                  <a:cxn ang="0">
                    <a:pos x="415" y="709"/>
                  </a:cxn>
                  <a:cxn ang="0">
                    <a:pos x="470" y="713"/>
                  </a:cxn>
                  <a:cxn ang="0">
                    <a:pos x="528" y="719"/>
                  </a:cxn>
                  <a:cxn ang="0">
                    <a:pos x="588" y="726"/>
                  </a:cxn>
                  <a:cxn ang="0">
                    <a:pos x="650" y="735"/>
                  </a:cxn>
                  <a:cxn ang="0">
                    <a:pos x="647" y="713"/>
                  </a:cxn>
                  <a:cxn ang="0">
                    <a:pos x="641" y="655"/>
                  </a:cxn>
                  <a:cxn ang="0">
                    <a:pos x="631" y="568"/>
                  </a:cxn>
                  <a:cxn ang="0">
                    <a:pos x="623" y="462"/>
                  </a:cxn>
                  <a:cxn ang="0">
                    <a:pos x="618" y="345"/>
                  </a:cxn>
                  <a:cxn ang="0">
                    <a:pos x="618" y="229"/>
                  </a:cxn>
                  <a:cxn ang="0">
                    <a:pos x="627" y="119"/>
                  </a:cxn>
                  <a:cxn ang="0">
                    <a:pos x="645" y="27"/>
                  </a:cxn>
                </a:cxnLst>
                <a:rect l="0" t="0" r="r" b="b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21" name="Freeform 21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/>
                <a:ahLst/>
                <a:cxnLst>
                  <a:cxn ang="0">
                    <a:pos x="6" y="552"/>
                  </a:cxn>
                  <a:cxn ang="0">
                    <a:pos x="0" y="642"/>
                  </a:cxn>
                  <a:cxn ang="0">
                    <a:pos x="698" y="731"/>
                  </a:cxn>
                  <a:cxn ang="0">
                    <a:pos x="703" y="729"/>
                  </a:cxn>
                  <a:cxn ang="0">
                    <a:pos x="717" y="722"/>
                  </a:cxn>
                  <a:cxn ang="0">
                    <a:pos x="740" y="710"/>
                  </a:cxn>
                  <a:cxn ang="0">
                    <a:pos x="768" y="694"/>
                  </a:cxn>
                  <a:cxn ang="0">
                    <a:pos x="801" y="672"/>
                  </a:cxn>
                  <a:cxn ang="0">
                    <a:pos x="838" y="645"/>
                  </a:cxn>
                  <a:cxn ang="0">
                    <a:pos x="876" y="614"/>
                  </a:cxn>
                  <a:cxn ang="0">
                    <a:pos x="915" y="577"/>
                  </a:cxn>
                  <a:cxn ang="0">
                    <a:pos x="953" y="536"/>
                  </a:cxn>
                  <a:cxn ang="0">
                    <a:pos x="988" y="491"/>
                  </a:cxn>
                  <a:cxn ang="0">
                    <a:pos x="1018" y="439"/>
                  </a:cxn>
                  <a:cxn ang="0">
                    <a:pos x="1043" y="383"/>
                  </a:cxn>
                  <a:cxn ang="0">
                    <a:pos x="1061" y="322"/>
                  </a:cxn>
                  <a:cxn ang="0">
                    <a:pos x="1071" y="255"/>
                  </a:cxn>
                  <a:cxn ang="0">
                    <a:pos x="1070" y="185"/>
                  </a:cxn>
                  <a:cxn ang="0">
                    <a:pos x="1057" y="108"/>
                  </a:cxn>
                  <a:cxn ang="0">
                    <a:pos x="1055" y="104"/>
                  </a:cxn>
                  <a:cxn ang="0">
                    <a:pos x="1049" y="92"/>
                  </a:cxn>
                  <a:cxn ang="0">
                    <a:pos x="1037" y="76"/>
                  </a:cxn>
                  <a:cxn ang="0">
                    <a:pos x="1022" y="57"/>
                  </a:cxn>
                  <a:cxn ang="0">
                    <a:pos x="1002" y="37"/>
                  </a:cxn>
                  <a:cxn ang="0">
                    <a:pos x="979" y="20"/>
                  </a:cxn>
                  <a:cxn ang="0">
                    <a:pos x="951" y="7"/>
                  </a:cxn>
                  <a:cxn ang="0">
                    <a:pos x="919" y="0"/>
                  </a:cxn>
                  <a:cxn ang="0">
                    <a:pos x="924" y="12"/>
                  </a:cxn>
                  <a:cxn ang="0">
                    <a:pos x="934" y="44"/>
                  </a:cxn>
                  <a:cxn ang="0">
                    <a:pos x="947" y="94"/>
                  </a:cxn>
                  <a:cxn ang="0">
                    <a:pos x="958" y="159"/>
                  </a:cxn>
                  <a:cxn ang="0">
                    <a:pos x="961" y="238"/>
                  </a:cxn>
                  <a:cxn ang="0">
                    <a:pos x="953" y="324"/>
                  </a:cxn>
                  <a:cxn ang="0">
                    <a:pos x="928" y="418"/>
                  </a:cxn>
                  <a:cxn ang="0">
                    <a:pos x="884" y="516"/>
                  </a:cxn>
                  <a:cxn ang="0">
                    <a:pos x="883" y="518"/>
                  </a:cxn>
                  <a:cxn ang="0">
                    <a:pos x="879" y="521"/>
                  </a:cxn>
                  <a:cxn ang="0">
                    <a:pos x="872" y="526"/>
                  </a:cxn>
                  <a:cxn ang="0">
                    <a:pos x="862" y="534"/>
                  </a:cxn>
                  <a:cxn ang="0">
                    <a:pos x="851" y="541"/>
                  </a:cxn>
                  <a:cxn ang="0">
                    <a:pos x="837" y="550"/>
                  </a:cxn>
                  <a:cxn ang="0">
                    <a:pos x="819" y="559"/>
                  </a:cxn>
                  <a:cxn ang="0">
                    <a:pos x="800" y="567"/>
                  </a:cxn>
                  <a:cxn ang="0">
                    <a:pos x="778" y="575"/>
                  </a:cxn>
                  <a:cxn ang="0">
                    <a:pos x="754" y="582"/>
                  </a:cxn>
                  <a:cxn ang="0">
                    <a:pos x="727" y="588"/>
                  </a:cxn>
                  <a:cxn ang="0">
                    <a:pos x="697" y="592"/>
                  </a:cxn>
                  <a:cxn ang="0">
                    <a:pos x="666" y="593"/>
                  </a:cxn>
                  <a:cxn ang="0">
                    <a:pos x="631" y="592"/>
                  </a:cxn>
                  <a:cxn ang="0">
                    <a:pos x="593" y="589"/>
                  </a:cxn>
                  <a:cxn ang="0">
                    <a:pos x="555" y="581"/>
                  </a:cxn>
                  <a:cxn ang="0">
                    <a:pos x="555" y="677"/>
                  </a:cxn>
                  <a:cxn ang="0">
                    <a:pos x="24" y="623"/>
                  </a:cxn>
                  <a:cxn ang="0">
                    <a:pos x="6" y="552"/>
                  </a:cxn>
                </a:cxnLst>
                <a:rect l="0" t="0" r="r" b="b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22" name="Freeform 22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/>
                <a:ahLst/>
                <a:cxnLst>
                  <a:cxn ang="0">
                    <a:pos x="787" y="91"/>
                  </a:cxn>
                  <a:cxn ang="0">
                    <a:pos x="12" y="0"/>
                  </a:cxn>
                  <a:cxn ang="0">
                    <a:pos x="0" y="91"/>
                  </a:cxn>
                  <a:cxn ang="0">
                    <a:pos x="764" y="253"/>
                  </a:cxn>
                  <a:cxn ang="0">
                    <a:pos x="787" y="91"/>
                  </a:cxn>
                </a:cxnLst>
                <a:rect l="0" t="0" r="r" b="b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23" name="Freeform 23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/>
                <a:ahLst/>
                <a:cxnLst>
                  <a:cxn ang="0">
                    <a:pos x="336" y="50"/>
                  </a:cxn>
                  <a:cxn ang="0">
                    <a:pos x="4" y="0"/>
                  </a:cxn>
                  <a:cxn ang="0">
                    <a:pos x="0" y="48"/>
                  </a:cxn>
                  <a:cxn ang="0">
                    <a:pos x="327" y="115"/>
                  </a:cxn>
                  <a:cxn ang="0">
                    <a:pos x="336" y="50"/>
                  </a:cxn>
                </a:cxnLst>
                <a:rect l="0" t="0" r="r" b="b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24" name="Freeform 24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/>
                <a:ahLst/>
                <a:cxnLst>
                  <a:cxn ang="0">
                    <a:pos x="225" y="39"/>
                  </a:cxn>
                  <a:cxn ang="0">
                    <a:pos x="0" y="0"/>
                  </a:cxn>
                  <a:cxn ang="0">
                    <a:pos x="3" y="41"/>
                  </a:cxn>
                  <a:cxn ang="0">
                    <a:pos x="218" y="85"/>
                  </a:cxn>
                  <a:cxn ang="0">
                    <a:pos x="225" y="39"/>
                  </a:cxn>
                </a:cxnLst>
                <a:rect l="0" t="0" r="r" b="b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25" name="Freeform 25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3" y="132"/>
                  </a:cxn>
                  <a:cxn ang="0">
                    <a:pos x="10" y="130"/>
                  </a:cxn>
                  <a:cxn ang="0">
                    <a:pos x="24" y="128"/>
                  </a:cxn>
                  <a:cxn ang="0">
                    <a:pos x="42" y="125"/>
                  </a:cxn>
                  <a:cxn ang="0">
                    <a:pos x="62" y="121"/>
                  </a:cxn>
                  <a:cxn ang="0">
                    <a:pos x="86" y="116"/>
                  </a:cxn>
                  <a:cxn ang="0">
                    <a:pos x="113" y="109"/>
                  </a:cxn>
                  <a:cxn ang="0">
                    <a:pos x="141" y="102"/>
                  </a:cxn>
                  <a:cxn ang="0">
                    <a:pos x="170" y="94"/>
                  </a:cxn>
                  <a:cxn ang="0">
                    <a:pos x="199" y="85"/>
                  </a:cxn>
                  <a:cxn ang="0">
                    <a:pos x="228" y="74"/>
                  </a:cxn>
                  <a:cxn ang="0">
                    <a:pos x="257" y="62"/>
                  </a:cxn>
                  <a:cxn ang="0">
                    <a:pos x="285" y="48"/>
                  </a:cxn>
                  <a:cxn ang="0">
                    <a:pos x="309" y="34"/>
                  </a:cxn>
                  <a:cxn ang="0">
                    <a:pos x="333" y="18"/>
                  </a:cxn>
                  <a:cxn ang="0">
                    <a:pos x="352" y="0"/>
                  </a:cxn>
                  <a:cxn ang="0">
                    <a:pos x="1325" y="223"/>
                  </a:cxn>
                  <a:cxn ang="0">
                    <a:pos x="1323" y="225"/>
                  </a:cxn>
                  <a:cxn ang="0">
                    <a:pos x="1318" y="230"/>
                  </a:cxn>
                  <a:cxn ang="0">
                    <a:pos x="1309" y="239"/>
                  </a:cxn>
                  <a:cxn ang="0">
                    <a:pos x="1297" y="250"/>
                  </a:cxn>
                  <a:cxn ang="0">
                    <a:pos x="1282" y="263"/>
                  </a:cxn>
                  <a:cxn ang="0">
                    <a:pos x="1265" y="278"/>
                  </a:cxn>
                  <a:cxn ang="0">
                    <a:pos x="1247" y="295"/>
                  </a:cxn>
                  <a:cxn ang="0">
                    <a:pos x="1225" y="312"/>
                  </a:cxn>
                  <a:cxn ang="0">
                    <a:pos x="1202" y="331"/>
                  </a:cxn>
                  <a:cxn ang="0">
                    <a:pos x="1179" y="349"/>
                  </a:cxn>
                  <a:cxn ang="0">
                    <a:pos x="1154" y="367"/>
                  </a:cxn>
                  <a:cxn ang="0">
                    <a:pos x="1128" y="385"/>
                  </a:cxn>
                  <a:cxn ang="0">
                    <a:pos x="1102" y="401"/>
                  </a:cxn>
                  <a:cxn ang="0">
                    <a:pos x="1077" y="415"/>
                  </a:cxn>
                  <a:cxn ang="0">
                    <a:pos x="1051" y="428"/>
                  </a:cxn>
                  <a:cxn ang="0">
                    <a:pos x="1026" y="439"/>
                  </a:cxn>
                  <a:cxn ang="0">
                    <a:pos x="0" y="132"/>
                  </a:cxn>
                </a:cxnLst>
                <a:rect l="0" t="0" r="r" b="b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26" name="Freeform 26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/>
                <a:ahLst/>
                <a:cxnLst>
                  <a:cxn ang="0">
                    <a:pos x="47" y="209"/>
                  </a:cxn>
                  <a:cxn ang="0">
                    <a:pos x="472" y="84"/>
                  </a:cxn>
                  <a:cxn ang="0">
                    <a:pos x="215" y="0"/>
                  </a:cxn>
                  <a:cxn ang="0">
                    <a:pos x="5" y="24"/>
                  </a:cxn>
                  <a:cxn ang="0">
                    <a:pos x="0" y="197"/>
                  </a:cxn>
                  <a:cxn ang="0">
                    <a:pos x="47" y="209"/>
                  </a:cxn>
                </a:cxnLst>
                <a:rect l="0" t="0" r="r" b="b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27" name="Freeform 27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/>
                <a:ahLst/>
                <a:cxnLst>
                  <a:cxn ang="0">
                    <a:pos x="251" y="23"/>
                  </a:cxn>
                  <a:cxn ang="0">
                    <a:pos x="250" y="22"/>
                  </a:cxn>
                  <a:cxn ang="0">
                    <a:pos x="246" y="20"/>
                  </a:cxn>
                  <a:cxn ang="0">
                    <a:pos x="239" y="18"/>
                  </a:cxn>
                  <a:cxn ang="0">
                    <a:pos x="230" y="15"/>
                  </a:cxn>
                  <a:cxn ang="0">
                    <a:pos x="218" y="11"/>
                  </a:cxn>
                  <a:cxn ang="0">
                    <a:pos x="205" y="7"/>
                  </a:cxn>
                  <a:cxn ang="0">
                    <a:pos x="190" y="4"/>
                  </a:cxn>
                  <a:cxn ang="0">
                    <a:pos x="173" y="1"/>
                  </a:cxn>
                  <a:cxn ang="0">
                    <a:pos x="155" y="0"/>
                  </a:cxn>
                  <a:cxn ang="0">
                    <a:pos x="134" y="0"/>
                  </a:cxn>
                  <a:cxn ang="0">
                    <a:pos x="114" y="2"/>
                  </a:cxn>
                  <a:cxn ang="0">
                    <a:pos x="92" y="5"/>
                  </a:cxn>
                  <a:cxn ang="0">
                    <a:pos x="70" y="12"/>
                  </a:cxn>
                  <a:cxn ang="0">
                    <a:pos x="47" y="20"/>
                  </a:cxn>
                  <a:cxn ang="0">
                    <a:pos x="23" y="32"/>
                  </a:cxn>
                  <a:cxn ang="0">
                    <a:pos x="0" y="47"/>
                  </a:cxn>
                  <a:cxn ang="0">
                    <a:pos x="0" y="999"/>
                  </a:cxn>
                  <a:cxn ang="0">
                    <a:pos x="1" y="999"/>
                  </a:cxn>
                  <a:cxn ang="0">
                    <a:pos x="6" y="999"/>
                  </a:cxn>
                  <a:cxn ang="0">
                    <a:pos x="14" y="998"/>
                  </a:cxn>
                  <a:cxn ang="0">
                    <a:pos x="23" y="997"/>
                  </a:cxn>
                  <a:cxn ang="0">
                    <a:pos x="35" y="995"/>
                  </a:cxn>
                  <a:cxn ang="0">
                    <a:pos x="49" y="993"/>
                  </a:cxn>
                  <a:cxn ang="0">
                    <a:pos x="65" y="990"/>
                  </a:cxn>
                  <a:cxn ang="0">
                    <a:pos x="83" y="985"/>
                  </a:cxn>
                  <a:cxn ang="0">
                    <a:pos x="102" y="980"/>
                  </a:cxn>
                  <a:cxn ang="0">
                    <a:pos x="121" y="973"/>
                  </a:cxn>
                  <a:cxn ang="0">
                    <a:pos x="143" y="966"/>
                  </a:cxn>
                  <a:cxn ang="0">
                    <a:pos x="164" y="956"/>
                  </a:cxn>
                  <a:cxn ang="0">
                    <a:pos x="186" y="945"/>
                  </a:cxn>
                  <a:cxn ang="0">
                    <a:pos x="208" y="934"/>
                  </a:cxn>
                  <a:cxn ang="0">
                    <a:pos x="230" y="919"/>
                  </a:cxn>
                  <a:cxn ang="0">
                    <a:pos x="251" y="903"/>
                  </a:cxn>
                  <a:cxn ang="0">
                    <a:pos x="251" y="23"/>
                  </a:cxn>
                </a:cxnLst>
                <a:rect l="0" t="0" r="r" b="b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28" name="Freeform 28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/>
                <a:ahLst/>
                <a:cxnLst>
                  <a:cxn ang="0">
                    <a:pos x="215" y="20"/>
                  </a:cxn>
                  <a:cxn ang="0">
                    <a:pos x="214" y="19"/>
                  </a:cxn>
                  <a:cxn ang="0">
                    <a:pos x="211" y="18"/>
                  </a:cxn>
                  <a:cxn ang="0">
                    <a:pos x="205" y="15"/>
                  </a:cxn>
                  <a:cxn ang="0">
                    <a:pos x="197" y="12"/>
                  </a:cxn>
                  <a:cxn ang="0">
                    <a:pos x="187" y="9"/>
                  </a:cxn>
                  <a:cxn ang="0">
                    <a:pos x="176" y="6"/>
                  </a:cxn>
                  <a:cxn ang="0">
                    <a:pos x="163" y="4"/>
                  </a:cxn>
                  <a:cxn ang="0">
                    <a:pos x="149" y="1"/>
                  </a:cxn>
                  <a:cxn ang="0">
                    <a:pos x="133" y="0"/>
                  </a:cxn>
                  <a:cxn ang="0">
                    <a:pos x="115" y="0"/>
                  </a:cxn>
                  <a:cxn ang="0">
                    <a:pos x="98" y="1"/>
                  </a:cxn>
                  <a:cxn ang="0">
                    <a:pos x="79" y="5"/>
                  </a:cxn>
                  <a:cxn ang="0">
                    <a:pos x="60" y="10"/>
                  </a:cxn>
                  <a:cxn ang="0">
                    <a:pos x="40" y="18"/>
                  </a:cxn>
                  <a:cxn ang="0">
                    <a:pos x="21" y="27"/>
                  </a:cxn>
                  <a:cxn ang="0">
                    <a:pos x="0" y="40"/>
                  </a:cxn>
                  <a:cxn ang="0">
                    <a:pos x="0" y="843"/>
                  </a:cxn>
                  <a:cxn ang="0">
                    <a:pos x="1" y="843"/>
                  </a:cxn>
                  <a:cxn ang="0">
                    <a:pos x="6" y="843"/>
                  </a:cxn>
                  <a:cxn ang="0">
                    <a:pos x="12" y="842"/>
                  </a:cxn>
                  <a:cxn ang="0">
                    <a:pos x="21" y="841"/>
                  </a:cxn>
                  <a:cxn ang="0">
                    <a:pos x="30" y="840"/>
                  </a:cxn>
                  <a:cxn ang="0">
                    <a:pos x="43" y="838"/>
                  </a:cxn>
                  <a:cxn ang="0">
                    <a:pos x="56" y="835"/>
                  </a:cxn>
                  <a:cxn ang="0">
                    <a:pos x="71" y="831"/>
                  </a:cxn>
                  <a:cxn ang="0">
                    <a:pos x="87" y="826"/>
                  </a:cxn>
                  <a:cxn ang="0">
                    <a:pos x="105" y="821"/>
                  </a:cxn>
                  <a:cxn ang="0">
                    <a:pos x="123" y="814"/>
                  </a:cxn>
                  <a:cxn ang="0">
                    <a:pos x="141" y="806"/>
                  </a:cxn>
                  <a:cxn ang="0">
                    <a:pos x="159" y="797"/>
                  </a:cxn>
                  <a:cxn ang="0">
                    <a:pos x="179" y="786"/>
                  </a:cxn>
                  <a:cxn ang="0">
                    <a:pos x="197" y="774"/>
                  </a:cxn>
                  <a:cxn ang="0">
                    <a:pos x="215" y="760"/>
                  </a:cxn>
                  <a:cxn ang="0">
                    <a:pos x="215" y="20"/>
                  </a:cxn>
                </a:cxnLst>
                <a:rect l="0" t="0" r="r" b="b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29" name="Freeform 29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/>
                <a:ahLst/>
                <a:cxnLst>
                  <a:cxn ang="0">
                    <a:pos x="180" y="16"/>
                  </a:cxn>
                  <a:cxn ang="0">
                    <a:pos x="179" y="16"/>
                  </a:cxn>
                  <a:cxn ang="0">
                    <a:pos x="176" y="14"/>
                  </a:cxn>
                  <a:cxn ang="0">
                    <a:pos x="172" y="12"/>
                  </a:cxn>
                  <a:cxn ang="0">
                    <a:pos x="165" y="10"/>
                  </a:cxn>
                  <a:cxn ang="0">
                    <a:pos x="157" y="8"/>
                  </a:cxn>
                  <a:cxn ang="0">
                    <a:pos x="147" y="4"/>
                  </a:cxn>
                  <a:cxn ang="0">
                    <a:pos x="136" y="2"/>
                  </a:cxn>
                  <a:cxn ang="0">
                    <a:pos x="125" y="0"/>
                  </a:cxn>
                  <a:cxn ang="0">
                    <a:pos x="111" y="0"/>
                  </a:cxn>
                  <a:cxn ang="0">
                    <a:pos x="97" y="0"/>
                  </a:cxn>
                  <a:cxn ang="0">
                    <a:pos x="81" y="1"/>
                  </a:cxn>
                  <a:cxn ang="0">
                    <a:pos x="66" y="3"/>
                  </a:cxn>
                  <a:cxn ang="0">
                    <a:pos x="50" y="8"/>
                  </a:cxn>
                  <a:cxn ang="0">
                    <a:pos x="33" y="14"/>
                  </a:cxn>
                  <a:cxn ang="0">
                    <a:pos x="17" y="23"/>
                  </a:cxn>
                  <a:cxn ang="0">
                    <a:pos x="0" y="33"/>
                  </a:cxn>
                  <a:cxn ang="0">
                    <a:pos x="0" y="685"/>
                  </a:cxn>
                  <a:cxn ang="0">
                    <a:pos x="1" y="685"/>
                  </a:cxn>
                  <a:cxn ang="0">
                    <a:pos x="4" y="685"/>
                  </a:cxn>
                  <a:cxn ang="0">
                    <a:pos x="9" y="684"/>
                  </a:cxn>
                  <a:cxn ang="0">
                    <a:pos x="17" y="683"/>
                  </a:cxn>
                  <a:cxn ang="0">
                    <a:pos x="26" y="682"/>
                  </a:cxn>
                  <a:cxn ang="0">
                    <a:pos x="35" y="681"/>
                  </a:cxn>
                  <a:cxn ang="0">
                    <a:pos x="47" y="678"/>
                  </a:cxn>
                  <a:cxn ang="0">
                    <a:pos x="60" y="676"/>
                  </a:cxn>
                  <a:cxn ang="0">
                    <a:pos x="73" y="671"/>
                  </a:cxn>
                  <a:cxn ang="0">
                    <a:pos x="87" y="667"/>
                  </a:cxn>
                  <a:cxn ang="0">
                    <a:pos x="102" y="662"/>
                  </a:cxn>
                  <a:cxn ang="0">
                    <a:pos x="118" y="655"/>
                  </a:cxn>
                  <a:cxn ang="0">
                    <a:pos x="133" y="648"/>
                  </a:cxn>
                  <a:cxn ang="0">
                    <a:pos x="149" y="639"/>
                  </a:cxn>
                  <a:cxn ang="0">
                    <a:pos x="165" y="628"/>
                  </a:cxn>
                  <a:cxn ang="0">
                    <a:pos x="180" y="617"/>
                  </a:cxn>
                  <a:cxn ang="0">
                    <a:pos x="180" y="16"/>
                  </a:cxn>
                </a:cxnLst>
                <a:rect l="0" t="0" r="r" b="b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30" name="Freeform 30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/>
                <a:ahLst/>
                <a:cxnLst>
                  <a:cxn ang="0">
                    <a:pos x="146" y="14"/>
                  </a:cxn>
                  <a:cxn ang="0">
                    <a:pos x="143" y="12"/>
                  </a:cxn>
                  <a:cxn ang="0">
                    <a:pos x="134" y="8"/>
                  </a:cxn>
                  <a:cxn ang="0">
                    <a:pos x="120" y="4"/>
                  </a:cxn>
                  <a:cxn ang="0">
                    <a:pos x="101" y="1"/>
                  </a:cxn>
                  <a:cxn ang="0">
                    <a:pos x="79" y="0"/>
                  </a:cxn>
                  <a:cxn ang="0">
                    <a:pos x="54" y="3"/>
                  </a:cxn>
                  <a:cxn ang="0">
                    <a:pos x="27" y="11"/>
                  </a:cxn>
                  <a:cxn ang="0">
                    <a:pos x="0" y="27"/>
                  </a:cxn>
                  <a:cxn ang="0">
                    <a:pos x="0" y="530"/>
                  </a:cxn>
                  <a:cxn ang="0">
                    <a:pos x="3" y="530"/>
                  </a:cxn>
                  <a:cxn ang="0">
                    <a:pos x="14" y="529"/>
                  </a:cxn>
                  <a:cxn ang="0">
                    <a:pos x="29" y="526"/>
                  </a:cxn>
                  <a:cxn ang="0">
                    <a:pos x="49" y="521"/>
                  </a:cxn>
                  <a:cxn ang="0">
                    <a:pos x="71" y="514"/>
                  </a:cxn>
                  <a:cxn ang="0">
                    <a:pos x="96" y="505"/>
                  </a:cxn>
                  <a:cxn ang="0">
                    <a:pos x="121" y="492"/>
                  </a:cxn>
                  <a:cxn ang="0">
                    <a:pos x="146" y="475"/>
                  </a:cxn>
                  <a:cxn ang="0">
                    <a:pos x="146" y="14"/>
                  </a:cxn>
                </a:cxnLst>
                <a:rect l="0" t="0" r="r" b="b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31" name="Freeform 31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/>
                <a:ahLst/>
                <a:cxnLst>
                  <a:cxn ang="0">
                    <a:pos x="109" y="10"/>
                  </a:cxn>
                  <a:cxn ang="0">
                    <a:pos x="107" y="9"/>
                  </a:cxn>
                  <a:cxn ang="0">
                    <a:pos x="100" y="6"/>
                  </a:cxn>
                  <a:cxn ang="0">
                    <a:pos x="89" y="2"/>
                  </a:cxn>
                  <a:cxn ang="0">
                    <a:pos x="75" y="0"/>
                  </a:cxn>
                  <a:cxn ang="0">
                    <a:pos x="59" y="0"/>
                  </a:cxn>
                  <a:cxn ang="0">
                    <a:pos x="39" y="2"/>
                  </a:cxn>
                  <a:cxn ang="0">
                    <a:pos x="20" y="9"/>
                  </a:cxn>
                  <a:cxn ang="0">
                    <a:pos x="0" y="21"/>
                  </a:cxn>
                  <a:cxn ang="0">
                    <a:pos x="0" y="373"/>
                  </a:cxn>
                  <a:cxn ang="0">
                    <a:pos x="2" y="373"/>
                  </a:cxn>
                  <a:cxn ang="0">
                    <a:pos x="9" y="372"/>
                  </a:cxn>
                  <a:cxn ang="0">
                    <a:pos x="21" y="369"/>
                  </a:cxn>
                  <a:cxn ang="0">
                    <a:pos x="36" y="366"/>
                  </a:cxn>
                  <a:cxn ang="0">
                    <a:pos x="53" y="362"/>
                  </a:cxn>
                  <a:cxn ang="0">
                    <a:pos x="72" y="354"/>
                  </a:cxn>
                  <a:cxn ang="0">
                    <a:pos x="90" y="343"/>
                  </a:cxn>
                  <a:cxn ang="0">
                    <a:pos x="109" y="331"/>
                  </a:cxn>
                  <a:cxn ang="0">
                    <a:pos x="109" y="10"/>
                  </a:cxn>
                </a:cxnLst>
                <a:rect l="0" t="0" r="r" b="b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32" name="Freeform 32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/>
                <a:ahLst/>
                <a:cxnLst>
                  <a:cxn ang="0">
                    <a:pos x="75" y="6"/>
                  </a:cxn>
                  <a:cxn ang="0">
                    <a:pos x="73" y="5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28" y="1"/>
                  </a:cxn>
                  <a:cxn ang="0">
                    <a:pos x="14" y="6"/>
                  </a:cxn>
                  <a:cxn ang="0">
                    <a:pos x="0" y="14"/>
                  </a:cxn>
                  <a:cxn ang="0">
                    <a:pos x="0" y="216"/>
                  </a:cxn>
                  <a:cxn ang="0">
                    <a:pos x="2" y="216"/>
                  </a:cxn>
                  <a:cxn ang="0">
                    <a:pos x="7" y="215"/>
                  </a:cxn>
                  <a:cxn ang="0">
                    <a:pos x="15" y="214"/>
                  </a:cxn>
                  <a:cxn ang="0">
                    <a:pos x="25" y="211"/>
                  </a:cxn>
                  <a:cxn ang="0">
                    <a:pos x="37" y="208"/>
                  </a:cxn>
                  <a:cxn ang="0">
                    <a:pos x="50" y="203"/>
                  </a:cxn>
                  <a:cxn ang="0">
                    <a:pos x="63" y="195"/>
                  </a:cxn>
                  <a:cxn ang="0">
                    <a:pos x="75" y="187"/>
                  </a:cxn>
                  <a:cxn ang="0">
                    <a:pos x="75" y="6"/>
                  </a:cxn>
                </a:cxnLst>
                <a:rect l="0" t="0" r="r" b="b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33" name="Freeform 33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/>
                <a:ahLst/>
                <a:cxnLst>
                  <a:cxn ang="0">
                    <a:pos x="55" y="111"/>
                  </a:cxn>
                  <a:cxn ang="0">
                    <a:pos x="66" y="110"/>
                  </a:cxn>
                  <a:cxn ang="0">
                    <a:pos x="76" y="106"/>
                  </a:cxn>
                  <a:cxn ang="0">
                    <a:pos x="85" y="101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7"/>
                  </a:cxn>
                  <a:cxn ang="0">
                    <a:pos x="109" y="66"/>
                  </a:cxn>
                  <a:cxn ang="0">
                    <a:pos x="110" y="56"/>
                  </a:cxn>
                  <a:cxn ang="0">
                    <a:pos x="109" y="44"/>
                  </a:cxn>
                  <a:cxn ang="0">
                    <a:pos x="106" y="34"/>
                  </a:cxn>
                  <a:cxn ang="0">
                    <a:pos x="100" y="24"/>
                  </a:cxn>
                  <a:cxn ang="0">
                    <a:pos x="94" y="17"/>
                  </a:cxn>
                  <a:cxn ang="0">
                    <a:pos x="85" y="9"/>
                  </a:cxn>
                  <a:cxn ang="0">
                    <a:pos x="76" y="5"/>
                  </a:cxn>
                  <a:cxn ang="0">
                    <a:pos x="66" y="2"/>
                  </a:cxn>
                  <a:cxn ang="0">
                    <a:pos x="55" y="0"/>
                  </a:cxn>
                  <a:cxn ang="0">
                    <a:pos x="44" y="2"/>
                  </a:cxn>
                  <a:cxn ang="0">
                    <a:pos x="33" y="5"/>
                  </a:cxn>
                  <a:cxn ang="0">
                    <a:pos x="25" y="9"/>
                  </a:cxn>
                  <a:cxn ang="0">
                    <a:pos x="16" y="17"/>
                  </a:cxn>
                  <a:cxn ang="0">
                    <a:pos x="10" y="24"/>
                  </a:cxn>
                  <a:cxn ang="0">
                    <a:pos x="4" y="34"/>
                  </a:cxn>
                  <a:cxn ang="0">
                    <a:pos x="1" y="44"/>
                  </a:cxn>
                  <a:cxn ang="0">
                    <a:pos x="0" y="56"/>
                  </a:cxn>
                  <a:cxn ang="0">
                    <a:pos x="1" y="66"/>
                  </a:cxn>
                  <a:cxn ang="0">
                    <a:pos x="4" y="77"/>
                  </a:cxn>
                  <a:cxn ang="0">
                    <a:pos x="10" y="86"/>
                  </a:cxn>
                  <a:cxn ang="0">
                    <a:pos x="16" y="94"/>
                  </a:cxn>
                  <a:cxn ang="0">
                    <a:pos x="25" y="101"/>
                  </a:cxn>
                  <a:cxn ang="0">
                    <a:pos x="33" y="106"/>
                  </a:cxn>
                  <a:cxn ang="0">
                    <a:pos x="44" y="110"/>
                  </a:cxn>
                  <a:cxn ang="0">
                    <a:pos x="55" y="111"/>
                  </a:cxn>
                </a:cxnLst>
                <a:rect l="0" t="0" r="r" b="b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34" name="Freeform 34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38" y="53"/>
                  </a:cxn>
                  <a:cxn ang="0">
                    <a:pos x="48" y="46"/>
                  </a:cxn>
                  <a:cxn ang="0">
                    <a:pos x="53" y="37"/>
                  </a:cxn>
                  <a:cxn ang="0">
                    <a:pos x="55" y="27"/>
                  </a:cxn>
                  <a:cxn ang="0">
                    <a:pos x="53" y="16"/>
                  </a:cxn>
                  <a:cxn ang="0">
                    <a:pos x="48" y="7"/>
                  </a:cxn>
                  <a:cxn ang="0">
                    <a:pos x="38" y="2"/>
                  </a:cxn>
                  <a:cxn ang="0">
                    <a:pos x="27" y="0"/>
                  </a:cxn>
                  <a:cxn ang="0">
                    <a:pos x="16" y="2"/>
                  </a:cxn>
                  <a:cxn ang="0">
                    <a:pos x="8" y="7"/>
                  </a:cxn>
                  <a:cxn ang="0">
                    <a:pos x="2" y="16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6"/>
                  </a:cxn>
                  <a:cxn ang="0">
                    <a:pos x="16" y="53"/>
                  </a:cxn>
                  <a:cxn ang="0">
                    <a:pos x="27" y="55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35" name="Freeform 35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/>
                <a:ahLst/>
                <a:cxnLst>
                  <a:cxn ang="0">
                    <a:pos x="28" y="55"/>
                  </a:cxn>
                  <a:cxn ang="0">
                    <a:pos x="39" y="53"/>
                  </a:cxn>
                  <a:cxn ang="0">
                    <a:pos x="47" y="47"/>
                  </a:cxn>
                  <a:cxn ang="0">
                    <a:pos x="53" y="39"/>
                  </a:cxn>
                  <a:cxn ang="0">
                    <a:pos x="55" y="28"/>
                  </a:cxn>
                  <a:cxn ang="0">
                    <a:pos x="53" y="17"/>
                  </a:cxn>
                  <a:cxn ang="0">
                    <a:pos x="47" y="8"/>
                  </a:cxn>
                  <a:cxn ang="0">
                    <a:pos x="39" y="2"/>
                  </a:cxn>
                  <a:cxn ang="0">
                    <a:pos x="28" y="0"/>
                  </a:cxn>
                  <a:cxn ang="0">
                    <a:pos x="17" y="2"/>
                  </a:cxn>
                  <a:cxn ang="0">
                    <a:pos x="9" y="8"/>
                  </a:cxn>
                  <a:cxn ang="0">
                    <a:pos x="2" y="17"/>
                  </a:cxn>
                  <a:cxn ang="0">
                    <a:pos x="0" y="28"/>
                  </a:cxn>
                  <a:cxn ang="0">
                    <a:pos x="2" y="39"/>
                  </a:cxn>
                  <a:cxn ang="0">
                    <a:pos x="9" y="47"/>
                  </a:cxn>
                  <a:cxn ang="0">
                    <a:pos x="17" y="53"/>
                  </a:cxn>
                  <a:cxn ang="0">
                    <a:pos x="28" y="55"/>
                  </a:cxn>
                </a:cxnLst>
                <a:rect l="0" t="0" r="r" b="b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36" name="Freeform 36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/>
                <a:ahLst/>
                <a:cxnLst>
                  <a:cxn ang="0">
                    <a:pos x="48" y="15"/>
                  </a:cxn>
                  <a:cxn ang="0">
                    <a:pos x="44" y="30"/>
                  </a:cxn>
                  <a:cxn ang="0">
                    <a:pos x="33" y="73"/>
                  </a:cxn>
                  <a:cxn ang="0">
                    <a:pos x="19" y="140"/>
                  </a:cxn>
                  <a:cxn ang="0">
                    <a:pos x="7" y="229"/>
                  </a:cxn>
                  <a:cxn ang="0">
                    <a:pos x="0" y="337"/>
                  </a:cxn>
                  <a:cxn ang="0">
                    <a:pos x="1" y="462"/>
                  </a:cxn>
                  <a:cxn ang="0">
                    <a:pos x="14" y="602"/>
                  </a:cxn>
                  <a:cxn ang="0">
                    <a:pos x="43" y="752"/>
                  </a:cxn>
                  <a:cxn ang="0">
                    <a:pos x="150" y="746"/>
                  </a:cxn>
                  <a:cxn ang="0">
                    <a:pos x="146" y="724"/>
                  </a:cxn>
                  <a:cxn ang="0">
                    <a:pos x="135" y="663"/>
                  </a:cxn>
                  <a:cxn ang="0">
                    <a:pos x="123" y="574"/>
                  </a:cxn>
                  <a:cxn ang="0">
                    <a:pos x="111" y="463"/>
                  </a:cxn>
                  <a:cxn ang="0">
                    <a:pos x="104" y="342"/>
                  </a:cxn>
                  <a:cxn ang="0">
                    <a:pos x="107" y="220"/>
                  </a:cxn>
                  <a:cxn ang="0">
                    <a:pos x="124" y="106"/>
                  </a:cxn>
                  <a:cxn ang="0">
                    <a:pos x="156" y="9"/>
                  </a:cxn>
                  <a:cxn ang="0">
                    <a:pos x="156" y="8"/>
                  </a:cxn>
                  <a:cxn ang="0">
                    <a:pos x="156" y="6"/>
                  </a:cxn>
                  <a:cxn ang="0">
                    <a:pos x="154" y="4"/>
                  </a:cxn>
                  <a:cxn ang="0">
                    <a:pos x="147" y="0"/>
                  </a:cxn>
                  <a:cxn ang="0">
                    <a:pos x="134" y="0"/>
                  </a:cxn>
                  <a:cxn ang="0">
                    <a:pos x="115" y="1"/>
                  </a:cxn>
                  <a:cxn ang="0">
                    <a:pos x="87" y="7"/>
                  </a:cxn>
                  <a:cxn ang="0">
                    <a:pos x="48" y="15"/>
                  </a:cxn>
                </a:cxnLst>
                <a:rect l="0" t="0" r="r" b="b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37" name="Freeform 37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/>
                <a:ahLst/>
                <a:cxnLst>
                  <a:cxn ang="0">
                    <a:pos x="212" y="6"/>
                  </a:cxn>
                  <a:cxn ang="0">
                    <a:pos x="206" y="11"/>
                  </a:cxn>
                  <a:cxn ang="0">
                    <a:pos x="192" y="33"/>
                  </a:cxn>
                  <a:cxn ang="0">
                    <a:pos x="174" y="77"/>
                  </a:cxn>
                  <a:cxn ang="0">
                    <a:pos x="156" y="148"/>
                  </a:cxn>
                  <a:cxn ang="0">
                    <a:pos x="141" y="254"/>
                  </a:cxn>
                  <a:cxn ang="0">
                    <a:pos x="133" y="401"/>
                  </a:cxn>
                  <a:cxn ang="0">
                    <a:pos x="137" y="593"/>
                  </a:cxn>
                  <a:cxn ang="0">
                    <a:pos x="158" y="839"/>
                  </a:cxn>
                  <a:cxn ang="0">
                    <a:pos x="38" y="839"/>
                  </a:cxn>
                  <a:cxn ang="0">
                    <a:pos x="34" y="814"/>
                  </a:cxn>
                  <a:cxn ang="0">
                    <a:pos x="24" y="746"/>
                  </a:cxn>
                  <a:cxn ang="0">
                    <a:pos x="12" y="645"/>
                  </a:cxn>
                  <a:cxn ang="0">
                    <a:pos x="3" y="521"/>
                  </a:cxn>
                  <a:cxn ang="0">
                    <a:pos x="0" y="384"/>
                  </a:cxn>
                  <a:cxn ang="0">
                    <a:pos x="6" y="244"/>
                  </a:cxn>
                  <a:cxn ang="0">
                    <a:pos x="29" y="114"/>
                  </a:cxn>
                  <a:cxn ang="0">
                    <a:pos x="68" y="0"/>
                  </a:cxn>
                  <a:cxn ang="0">
                    <a:pos x="212" y="6"/>
                  </a:cxn>
                </a:cxnLst>
                <a:rect l="0" t="0" r="r" b="b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38" name="Freeform 38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/>
                <a:ahLst/>
                <a:cxnLst>
                  <a:cxn ang="0">
                    <a:pos x="43" y="12"/>
                  </a:cxn>
                  <a:cxn ang="0">
                    <a:pos x="39" y="25"/>
                  </a:cxn>
                  <a:cxn ang="0">
                    <a:pos x="30" y="62"/>
                  </a:cxn>
                  <a:cxn ang="0">
                    <a:pos x="19" y="122"/>
                  </a:cxn>
                  <a:cxn ang="0">
                    <a:pos x="7" y="199"/>
                  </a:cxn>
                  <a:cxn ang="0">
                    <a:pos x="0" y="294"/>
                  </a:cxn>
                  <a:cxn ang="0">
                    <a:pos x="1" y="403"/>
                  </a:cxn>
                  <a:cxn ang="0">
                    <a:pos x="12" y="524"/>
                  </a:cxn>
                  <a:cxn ang="0">
                    <a:pos x="38" y="656"/>
                  </a:cxn>
                  <a:cxn ang="0">
                    <a:pos x="132" y="650"/>
                  </a:cxn>
                  <a:cxn ang="0">
                    <a:pos x="127" y="631"/>
                  </a:cxn>
                  <a:cxn ang="0">
                    <a:pos x="119" y="578"/>
                  </a:cxn>
                  <a:cxn ang="0">
                    <a:pos x="107" y="499"/>
                  </a:cxn>
                  <a:cxn ang="0">
                    <a:pos x="97" y="403"/>
                  </a:cxn>
                  <a:cxn ang="0">
                    <a:pos x="92" y="297"/>
                  </a:cxn>
                  <a:cxn ang="0">
                    <a:pos x="94" y="192"/>
                  </a:cxn>
                  <a:cxn ang="0">
                    <a:pos x="108" y="91"/>
                  </a:cxn>
                  <a:cxn ang="0">
                    <a:pos x="137" y="7"/>
                  </a:cxn>
                  <a:cxn ang="0">
                    <a:pos x="137" y="6"/>
                  </a:cxn>
                  <a:cxn ang="0">
                    <a:pos x="137" y="4"/>
                  </a:cxn>
                  <a:cxn ang="0">
                    <a:pos x="135" y="2"/>
                  </a:cxn>
                  <a:cxn ang="0">
                    <a:pos x="129" y="0"/>
                  </a:cxn>
                  <a:cxn ang="0">
                    <a:pos x="119" y="0"/>
                  </a:cxn>
                  <a:cxn ang="0">
                    <a:pos x="101" y="1"/>
                  </a:cxn>
                  <a:cxn ang="0">
                    <a:pos x="77" y="5"/>
                  </a:cxn>
                  <a:cxn ang="0">
                    <a:pos x="43" y="12"/>
                  </a:cxn>
                </a:cxnLst>
                <a:rect l="0" t="0" r="r" b="b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39" name="Freeform 39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/>
                <a:ahLst/>
                <a:cxnLst>
                  <a:cxn ang="0">
                    <a:pos x="36" y="11"/>
                  </a:cxn>
                  <a:cxn ang="0">
                    <a:pos x="33" y="21"/>
                  </a:cxn>
                  <a:cxn ang="0">
                    <a:pos x="24" y="53"/>
                  </a:cxn>
                  <a:cxn ang="0">
                    <a:pos x="15" y="103"/>
                  </a:cxn>
                  <a:cxn ang="0">
                    <a:pos x="5" y="169"/>
                  </a:cxn>
                  <a:cxn ang="0">
                    <a:pos x="0" y="250"/>
                  </a:cxn>
                  <a:cxn ang="0">
                    <a:pos x="1" y="344"/>
                  </a:cxn>
                  <a:cxn ang="0">
                    <a:pos x="10" y="448"/>
                  </a:cxn>
                  <a:cxn ang="0">
                    <a:pos x="32" y="560"/>
                  </a:cxn>
                  <a:cxn ang="0">
                    <a:pos x="112" y="555"/>
                  </a:cxn>
                  <a:cxn ang="0">
                    <a:pos x="108" y="538"/>
                  </a:cxn>
                  <a:cxn ang="0">
                    <a:pos x="101" y="493"/>
                  </a:cxn>
                  <a:cxn ang="0">
                    <a:pos x="91" y="426"/>
                  </a:cxn>
                  <a:cxn ang="0">
                    <a:pos x="82" y="344"/>
                  </a:cxn>
                  <a:cxn ang="0">
                    <a:pos x="77" y="255"/>
                  </a:cxn>
                  <a:cxn ang="0">
                    <a:pos x="79" y="164"/>
                  </a:cxn>
                  <a:cxn ang="0">
                    <a:pos x="91" y="79"/>
                  </a:cxn>
                  <a:cxn ang="0">
                    <a:pos x="116" y="6"/>
                  </a:cxn>
                  <a:cxn ang="0">
                    <a:pos x="116" y="5"/>
                  </a:cxn>
                  <a:cxn ang="0">
                    <a:pos x="116" y="4"/>
                  </a:cxn>
                  <a:cxn ang="0">
                    <a:pos x="114" y="2"/>
                  </a:cxn>
                  <a:cxn ang="0">
                    <a:pos x="109" y="0"/>
                  </a:cxn>
                  <a:cxn ang="0">
                    <a:pos x="100" y="0"/>
                  </a:cxn>
                  <a:cxn ang="0">
                    <a:pos x="86" y="1"/>
                  </a:cxn>
                  <a:cxn ang="0">
                    <a:pos x="65" y="4"/>
                  </a:cxn>
                  <a:cxn ang="0">
                    <a:pos x="36" y="11"/>
                  </a:cxn>
                </a:cxnLst>
                <a:rect l="0" t="0" r="r" b="b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40" name="Freeform 40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/>
                <a:ahLst/>
                <a:cxnLst>
                  <a:cxn ang="0">
                    <a:pos x="30" y="9"/>
                  </a:cxn>
                  <a:cxn ang="0">
                    <a:pos x="27" y="17"/>
                  </a:cxn>
                  <a:cxn ang="0">
                    <a:pos x="20" y="44"/>
                  </a:cxn>
                  <a:cxn ang="0">
                    <a:pos x="12" y="85"/>
                  </a:cxn>
                  <a:cxn ang="0">
                    <a:pos x="4" y="140"/>
                  </a:cxn>
                  <a:cxn ang="0">
                    <a:pos x="0" y="207"/>
                  </a:cxn>
                  <a:cxn ang="0">
                    <a:pos x="0" y="285"/>
                  </a:cxn>
                  <a:cxn ang="0">
                    <a:pos x="9" y="370"/>
                  </a:cxn>
                  <a:cxn ang="0">
                    <a:pos x="26" y="463"/>
                  </a:cxn>
                  <a:cxn ang="0">
                    <a:pos x="93" y="460"/>
                  </a:cxn>
                  <a:cxn ang="0">
                    <a:pos x="89" y="446"/>
                  </a:cxn>
                  <a:cxn ang="0">
                    <a:pos x="83" y="408"/>
                  </a:cxn>
                  <a:cxn ang="0">
                    <a:pos x="75" y="353"/>
                  </a:cxn>
                  <a:cxn ang="0">
                    <a:pos x="68" y="285"/>
                  </a:cxn>
                  <a:cxn ang="0">
                    <a:pos x="65" y="211"/>
                  </a:cxn>
                  <a:cxn ang="0">
                    <a:pos x="67" y="136"/>
                  </a:cxn>
                  <a:cxn ang="0">
                    <a:pos x="76" y="65"/>
                  </a:cxn>
                  <a:cxn ang="0">
                    <a:pos x="97" y="5"/>
                  </a:cxn>
                  <a:cxn ang="0">
                    <a:pos x="97" y="4"/>
                  </a:cxn>
                  <a:cxn ang="0">
                    <a:pos x="97" y="3"/>
                  </a:cxn>
                  <a:cxn ang="0">
                    <a:pos x="95" y="1"/>
                  </a:cxn>
                  <a:cxn ang="0">
                    <a:pos x="91" y="0"/>
                  </a:cxn>
                  <a:cxn ang="0">
                    <a:pos x="84" y="0"/>
                  </a:cxn>
                  <a:cxn ang="0">
                    <a:pos x="71" y="0"/>
                  </a:cxn>
                  <a:cxn ang="0">
                    <a:pos x="54" y="3"/>
                  </a:cxn>
                  <a:cxn ang="0">
                    <a:pos x="30" y="9"/>
                  </a:cxn>
                </a:cxnLst>
                <a:rect l="0" t="0" r="r" b="b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41" name="Freeform 41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/>
                <a:ahLst/>
                <a:cxnLst>
                  <a:cxn ang="0">
                    <a:pos x="24" y="8"/>
                  </a:cxn>
                  <a:cxn ang="0">
                    <a:pos x="22" y="15"/>
                  </a:cxn>
                  <a:cxn ang="0">
                    <a:pos x="17" y="36"/>
                  </a:cxn>
                  <a:cxn ang="0">
                    <a:pos x="10" y="68"/>
                  </a:cxn>
                  <a:cxn ang="0">
                    <a:pos x="4" y="112"/>
                  </a:cxn>
                  <a:cxn ang="0">
                    <a:pos x="0" y="164"/>
                  </a:cxn>
                  <a:cxn ang="0">
                    <a:pos x="0" y="226"/>
                  </a:cxn>
                  <a:cxn ang="0">
                    <a:pos x="7" y="294"/>
                  </a:cxn>
                  <a:cxn ang="0">
                    <a:pos x="21" y="367"/>
                  </a:cxn>
                  <a:cxn ang="0">
                    <a:pos x="74" y="364"/>
                  </a:cxn>
                  <a:cxn ang="0">
                    <a:pos x="71" y="353"/>
                  </a:cxn>
                  <a:cxn ang="0">
                    <a:pos x="66" y="323"/>
                  </a:cxn>
                  <a:cxn ang="0">
                    <a:pos x="60" y="280"/>
                  </a:cxn>
                  <a:cxn ang="0">
                    <a:pos x="54" y="226"/>
                  </a:cxn>
                  <a:cxn ang="0">
                    <a:pos x="51" y="168"/>
                  </a:cxn>
                  <a:cxn ang="0">
                    <a:pos x="53" y="107"/>
                  </a:cxn>
                  <a:cxn ang="0">
                    <a:pos x="61" y="52"/>
                  </a:cxn>
                  <a:cxn ang="0">
                    <a:pos x="77" y="5"/>
                  </a:cxn>
                  <a:cxn ang="0">
                    <a:pos x="77" y="5"/>
                  </a:cxn>
                  <a:cxn ang="0">
                    <a:pos x="77" y="2"/>
                  </a:cxn>
                  <a:cxn ang="0">
                    <a:pos x="76" y="1"/>
                  </a:cxn>
                  <a:cxn ang="0">
                    <a:pos x="72" y="0"/>
                  </a:cxn>
                  <a:cxn ang="0">
                    <a:pos x="66" y="0"/>
                  </a:cxn>
                  <a:cxn ang="0">
                    <a:pos x="56" y="1"/>
                  </a:cxn>
                  <a:cxn ang="0">
                    <a:pos x="43" y="4"/>
                  </a:cxn>
                  <a:cxn ang="0">
                    <a:pos x="24" y="8"/>
                  </a:cxn>
                </a:cxnLst>
                <a:rect l="0" t="0" r="r" b="b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42" name="Freeform 42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/>
                <a:ahLst/>
                <a:cxnLst>
                  <a:cxn ang="0">
                    <a:pos x="17" y="5"/>
                  </a:cxn>
                  <a:cxn ang="0">
                    <a:pos x="16" y="10"/>
                  </a:cxn>
                  <a:cxn ang="0">
                    <a:pos x="12" y="25"/>
                  </a:cxn>
                  <a:cxn ang="0">
                    <a:pos x="6" y="49"/>
                  </a:cxn>
                  <a:cxn ang="0">
                    <a:pos x="2" y="82"/>
                  </a:cxn>
                  <a:cxn ang="0">
                    <a:pos x="0" y="122"/>
                  </a:cxn>
                  <a:cxn ang="0">
                    <a:pos x="0" y="166"/>
                  </a:cxn>
                  <a:cxn ang="0">
                    <a:pos x="4" y="217"/>
                  </a:cxn>
                  <a:cxn ang="0">
                    <a:pos x="15" y="271"/>
                  </a:cxn>
                  <a:cxn ang="0">
                    <a:pos x="54" y="268"/>
                  </a:cxn>
                  <a:cxn ang="0">
                    <a:pos x="52" y="261"/>
                  </a:cxn>
                  <a:cxn ang="0">
                    <a:pos x="48" y="238"/>
                  </a:cxn>
                  <a:cxn ang="0">
                    <a:pos x="44" y="206"/>
                  </a:cxn>
                  <a:cxn ang="0">
                    <a:pos x="40" y="166"/>
                  </a:cxn>
                  <a:cxn ang="0">
                    <a:pos x="37" y="123"/>
                  </a:cxn>
                  <a:cxn ang="0">
                    <a:pos x="39" y="78"/>
                  </a:cxn>
                  <a:cxn ang="0">
                    <a:pos x="44" y="37"/>
                  </a:cxn>
                  <a:cxn ang="0">
                    <a:pos x="56" y="3"/>
                  </a:cxn>
                  <a:cxn ang="0">
                    <a:pos x="56" y="3"/>
                  </a:cxn>
                  <a:cxn ang="0">
                    <a:pos x="56" y="2"/>
                  </a:cxn>
                  <a:cxn ang="0">
                    <a:pos x="55" y="1"/>
                  </a:cxn>
                  <a:cxn ang="0">
                    <a:pos x="52" y="0"/>
                  </a:cxn>
                  <a:cxn ang="0">
                    <a:pos x="48" y="0"/>
                  </a:cxn>
                  <a:cxn ang="0">
                    <a:pos x="42" y="0"/>
                  </a:cxn>
                  <a:cxn ang="0">
                    <a:pos x="31" y="2"/>
                  </a:cxn>
                  <a:cxn ang="0">
                    <a:pos x="17" y="5"/>
                  </a:cxn>
                </a:cxnLst>
                <a:rect l="0" t="0" r="r" b="b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43" name="Freeform 43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/>
                <a:ahLst/>
                <a:cxnLst>
                  <a:cxn ang="0">
                    <a:pos x="186" y="6"/>
                  </a:cxn>
                  <a:cxn ang="0">
                    <a:pos x="182" y="11"/>
                  </a:cxn>
                  <a:cxn ang="0">
                    <a:pos x="169" y="29"/>
                  </a:cxn>
                  <a:cxn ang="0">
                    <a:pos x="153" y="67"/>
                  </a:cxn>
                  <a:cxn ang="0">
                    <a:pos x="137" y="130"/>
                  </a:cxn>
                  <a:cxn ang="0">
                    <a:pos x="124" y="221"/>
                  </a:cxn>
                  <a:cxn ang="0">
                    <a:pos x="117" y="350"/>
                  </a:cxn>
                  <a:cxn ang="0">
                    <a:pos x="122" y="517"/>
                  </a:cxn>
                  <a:cxn ang="0">
                    <a:pos x="139" y="732"/>
                  </a:cxn>
                  <a:cxn ang="0">
                    <a:pos x="34" y="732"/>
                  </a:cxn>
                  <a:cxn ang="0">
                    <a:pos x="31" y="711"/>
                  </a:cxn>
                  <a:cxn ang="0">
                    <a:pos x="22" y="651"/>
                  </a:cxn>
                  <a:cxn ang="0">
                    <a:pos x="12" y="563"/>
                  </a:cxn>
                  <a:cxn ang="0">
                    <a:pos x="3" y="454"/>
                  </a:cxn>
                  <a:cxn ang="0">
                    <a:pos x="0" y="335"/>
                  </a:cxn>
                  <a:cxn ang="0">
                    <a:pos x="6" y="213"/>
                  </a:cxn>
                  <a:cxn ang="0">
                    <a:pos x="25" y="98"/>
                  </a:cxn>
                  <a:cxn ang="0">
                    <a:pos x="60" y="0"/>
                  </a:cxn>
                  <a:cxn ang="0">
                    <a:pos x="186" y="6"/>
                  </a:cxn>
                </a:cxnLst>
                <a:rect l="0" t="0" r="r" b="b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44" name="Freeform 44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/>
                <a:ahLst/>
                <a:cxnLst>
                  <a:cxn ang="0">
                    <a:pos x="158" y="4"/>
                  </a:cxn>
                  <a:cxn ang="0">
                    <a:pos x="153" y="9"/>
                  </a:cxn>
                  <a:cxn ang="0">
                    <a:pos x="144" y="25"/>
                  </a:cxn>
                  <a:cxn ang="0">
                    <a:pos x="130" y="57"/>
                  </a:cxn>
                  <a:cxn ang="0">
                    <a:pos x="116" y="110"/>
                  </a:cxn>
                  <a:cxn ang="0">
                    <a:pos x="105" y="189"/>
                  </a:cxn>
                  <a:cxn ang="0">
                    <a:pos x="100" y="298"/>
                  </a:cxn>
                  <a:cxn ang="0">
                    <a:pos x="103" y="441"/>
                  </a:cxn>
                  <a:cxn ang="0">
                    <a:pos x="118" y="625"/>
                  </a:cxn>
                  <a:cxn ang="0">
                    <a:pos x="29" y="625"/>
                  </a:cxn>
                  <a:cxn ang="0">
                    <a:pos x="25" y="607"/>
                  </a:cxn>
                  <a:cxn ang="0">
                    <a:pos x="18" y="556"/>
                  </a:cxn>
                  <a:cxn ang="0">
                    <a:pos x="9" y="480"/>
                  </a:cxn>
                  <a:cxn ang="0">
                    <a:pos x="2" y="387"/>
                  </a:cxn>
                  <a:cxn ang="0">
                    <a:pos x="0" y="286"/>
                  </a:cxn>
                  <a:cxn ang="0">
                    <a:pos x="5" y="182"/>
                  </a:cxn>
                  <a:cxn ang="0">
                    <a:pos x="21" y="84"/>
                  </a:cxn>
                  <a:cxn ang="0">
                    <a:pos x="51" y="0"/>
                  </a:cxn>
                  <a:cxn ang="0">
                    <a:pos x="158" y="4"/>
                  </a:cxn>
                </a:cxnLst>
                <a:rect l="0" t="0" r="r" b="b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45" name="Freeform 45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/>
                <a:ahLst/>
                <a:cxnLst>
                  <a:cxn ang="0">
                    <a:pos x="131" y="4"/>
                  </a:cxn>
                  <a:cxn ang="0">
                    <a:pos x="128" y="7"/>
                  </a:cxn>
                  <a:cxn ang="0">
                    <a:pos x="119" y="21"/>
                  </a:cxn>
                  <a:cxn ang="0">
                    <a:pos x="109" y="47"/>
                  </a:cxn>
                  <a:cxn ang="0">
                    <a:pos x="97" y="91"/>
                  </a:cxn>
                  <a:cxn ang="0">
                    <a:pos x="88" y="156"/>
                  </a:cxn>
                  <a:cxn ang="0">
                    <a:pos x="84" y="247"/>
                  </a:cxn>
                  <a:cxn ang="0">
                    <a:pos x="86" y="366"/>
                  </a:cxn>
                  <a:cxn ang="0">
                    <a:pos x="99" y="517"/>
                  </a:cxn>
                  <a:cxn ang="0">
                    <a:pos x="25" y="517"/>
                  </a:cxn>
                  <a:cxn ang="0">
                    <a:pos x="23" y="502"/>
                  </a:cxn>
                  <a:cxn ang="0">
                    <a:pos x="16" y="460"/>
                  </a:cxn>
                  <a:cxn ang="0">
                    <a:pos x="9" y="397"/>
                  </a:cxn>
                  <a:cxn ang="0">
                    <a:pos x="2" y="320"/>
                  </a:cxn>
                  <a:cxn ang="0">
                    <a:pos x="0" y="236"/>
                  </a:cxn>
                  <a:cxn ang="0">
                    <a:pos x="4" y="151"/>
                  </a:cxn>
                  <a:cxn ang="0">
                    <a:pos x="18" y="70"/>
                  </a:cxn>
                  <a:cxn ang="0">
                    <a:pos x="43" y="0"/>
                  </a:cxn>
                  <a:cxn ang="0">
                    <a:pos x="131" y="4"/>
                  </a:cxn>
                </a:cxnLst>
                <a:rect l="0" t="0" r="r" b="b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46" name="Freeform 46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/>
                <a:ahLst/>
                <a:cxnLst>
                  <a:cxn ang="0">
                    <a:pos x="104" y="4"/>
                  </a:cxn>
                  <a:cxn ang="0">
                    <a:pos x="101" y="7"/>
                  </a:cxn>
                  <a:cxn ang="0">
                    <a:pos x="94" y="17"/>
                  </a:cxn>
                  <a:cxn ang="0">
                    <a:pos x="86" y="38"/>
                  </a:cxn>
                  <a:cxn ang="0">
                    <a:pos x="76" y="73"/>
                  </a:cxn>
                  <a:cxn ang="0">
                    <a:pos x="69" y="125"/>
                  </a:cxn>
                  <a:cxn ang="0">
                    <a:pos x="65" y="196"/>
                  </a:cxn>
                  <a:cxn ang="0">
                    <a:pos x="67" y="291"/>
                  </a:cxn>
                  <a:cxn ang="0">
                    <a:pos x="77" y="411"/>
                  </a:cxn>
                  <a:cxn ang="0">
                    <a:pos x="19" y="411"/>
                  </a:cxn>
                  <a:cxn ang="0">
                    <a:pos x="17" y="399"/>
                  </a:cxn>
                  <a:cxn ang="0">
                    <a:pos x="11" y="365"/>
                  </a:cxn>
                  <a:cxn ang="0">
                    <a:pos x="6" y="316"/>
                  </a:cxn>
                  <a:cxn ang="0">
                    <a:pos x="2" y="255"/>
                  </a:cxn>
                  <a:cxn ang="0">
                    <a:pos x="0" y="188"/>
                  </a:cxn>
                  <a:cxn ang="0">
                    <a:pos x="4" y="120"/>
                  </a:cxn>
                  <a:cxn ang="0">
                    <a:pos x="15" y="55"/>
                  </a:cxn>
                  <a:cxn ang="0">
                    <a:pos x="34" y="0"/>
                  </a:cxn>
                  <a:cxn ang="0">
                    <a:pos x="104" y="4"/>
                  </a:cxn>
                </a:cxnLst>
                <a:rect l="0" t="0" r="r" b="b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47" name="Freeform 47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4" y="4"/>
                  </a:cxn>
                  <a:cxn ang="0">
                    <a:pos x="70" y="12"/>
                  </a:cxn>
                  <a:cxn ang="0">
                    <a:pos x="62" y="28"/>
                  </a:cxn>
                  <a:cxn ang="0">
                    <a:pos x="56" y="53"/>
                  </a:cxn>
                  <a:cxn ang="0">
                    <a:pos x="51" y="92"/>
                  </a:cxn>
                  <a:cxn ang="0">
                    <a:pos x="49" y="145"/>
                  </a:cxn>
                  <a:cxn ang="0">
                    <a:pos x="50" y="214"/>
                  </a:cxn>
                  <a:cxn ang="0">
                    <a:pos x="57" y="302"/>
                  </a:cxn>
                  <a:cxn ang="0">
                    <a:pos x="14" y="302"/>
                  </a:cxn>
                  <a:cxn ang="0">
                    <a:pos x="13" y="294"/>
                  </a:cxn>
                  <a:cxn ang="0">
                    <a:pos x="9" y="269"/>
                  </a:cxn>
                  <a:cxn ang="0">
                    <a:pos x="4" y="232"/>
                  </a:cxn>
                  <a:cxn ang="0">
                    <a:pos x="1" y="188"/>
                  </a:cxn>
                  <a:cxn ang="0">
                    <a:pos x="0" y="138"/>
                  </a:cxn>
                  <a:cxn ang="0">
                    <a:pos x="2" y="89"/>
                  </a:cxn>
                  <a:cxn ang="0">
                    <a:pos x="10" y="41"/>
                  </a:cxn>
                  <a:cxn ang="0">
                    <a:pos x="25" y="0"/>
                  </a:cxn>
                  <a:cxn ang="0">
                    <a:pos x="76" y="2"/>
                  </a:cxn>
                </a:cxnLst>
                <a:rect l="0" t="0" r="r" b="b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48" name="Rectangle 48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49" name="Freeform 49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/>
                <a:ahLst/>
                <a:cxnLst>
                  <a:cxn ang="0">
                    <a:pos x="35" y="41"/>
                  </a:cxn>
                  <a:cxn ang="0">
                    <a:pos x="32" y="49"/>
                  </a:cxn>
                  <a:cxn ang="0">
                    <a:pos x="25" y="74"/>
                  </a:cxn>
                  <a:cxn ang="0">
                    <a:pos x="17" y="112"/>
                  </a:cxn>
                  <a:cxn ang="0">
                    <a:pos x="8" y="163"/>
                  </a:cxn>
                  <a:cxn ang="0">
                    <a:pos x="2" y="223"/>
                  </a:cxn>
                  <a:cxn ang="0">
                    <a:pos x="0" y="290"/>
                  </a:cxn>
                  <a:cxn ang="0">
                    <a:pos x="7" y="363"/>
                  </a:cxn>
                  <a:cxn ang="0">
                    <a:pos x="23" y="440"/>
                  </a:cxn>
                  <a:cxn ang="0">
                    <a:pos x="23" y="437"/>
                  </a:cxn>
                  <a:cxn ang="0">
                    <a:pos x="23" y="427"/>
                  </a:cxn>
                  <a:cxn ang="0">
                    <a:pos x="23" y="411"/>
                  </a:cxn>
                  <a:cxn ang="0">
                    <a:pos x="23" y="391"/>
                  </a:cxn>
                  <a:cxn ang="0">
                    <a:pos x="25" y="367"/>
                  </a:cxn>
                  <a:cxn ang="0">
                    <a:pos x="28" y="341"/>
                  </a:cxn>
                  <a:cxn ang="0">
                    <a:pos x="33" y="312"/>
                  </a:cxn>
                  <a:cxn ang="0">
                    <a:pos x="39" y="281"/>
                  </a:cxn>
                  <a:cxn ang="0">
                    <a:pos x="49" y="251"/>
                  </a:cxn>
                  <a:cxn ang="0">
                    <a:pos x="61" y="222"/>
                  </a:cxn>
                  <a:cxn ang="0">
                    <a:pos x="75" y="194"/>
                  </a:cxn>
                  <a:cxn ang="0">
                    <a:pos x="93" y="168"/>
                  </a:cxn>
                  <a:cxn ang="0">
                    <a:pos x="116" y="145"/>
                  </a:cxn>
                  <a:cxn ang="0">
                    <a:pos x="141" y="127"/>
                  </a:cxn>
                  <a:cxn ang="0">
                    <a:pos x="173" y="114"/>
                  </a:cxn>
                  <a:cxn ang="0">
                    <a:pos x="208" y="106"/>
                  </a:cxn>
                  <a:cxn ang="0">
                    <a:pos x="210" y="104"/>
                  </a:cxn>
                  <a:cxn ang="0">
                    <a:pos x="217" y="100"/>
                  </a:cxn>
                  <a:cxn ang="0">
                    <a:pos x="227" y="92"/>
                  </a:cxn>
                  <a:cxn ang="0">
                    <a:pos x="245" y="82"/>
                  </a:cxn>
                  <a:cxn ang="0">
                    <a:pos x="267" y="69"/>
                  </a:cxn>
                  <a:cxn ang="0">
                    <a:pos x="296" y="54"/>
                  </a:cxn>
                  <a:cxn ang="0">
                    <a:pos x="332" y="36"/>
                  </a:cxn>
                  <a:cxn ang="0">
                    <a:pos x="375" y="17"/>
                  </a:cxn>
                  <a:cxn ang="0">
                    <a:pos x="373" y="16"/>
                  </a:cxn>
                  <a:cxn ang="0">
                    <a:pos x="366" y="15"/>
                  </a:cxn>
                  <a:cxn ang="0">
                    <a:pos x="357" y="13"/>
                  </a:cxn>
                  <a:cxn ang="0">
                    <a:pos x="343" y="10"/>
                  </a:cxn>
                  <a:cxn ang="0">
                    <a:pos x="326" y="7"/>
                  </a:cxn>
                  <a:cxn ang="0">
                    <a:pos x="307" y="5"/>
                  </a:cxn>
                  <a:cxn ang="0">
                    <a:pos x="285" y="3"/>
                  </a:cxn>
                  <a:cxn ang="0">
                    <a:pos x="261" y="1"/>
                  </a:cxn>
                  <a:cxn ang="0">
                    <a:pos x="235" y="0"/>
                  </a:cxn>
                  <a:cxn ang="0">
                    <a:pos x="208" y="1"/>
                  </a:cxn>
                  <a:cxn ang="0">
                    <a:pos x="180" y="2"/>
                  </a:cxn>
                  <a:cxn ang="0">
                    <a:pos x="151" y="5"/>
                  </a:cxn>
                  <a:cxn ang="0">
                    <a:pos x="122" y="10"/>
                  </a:cxn>
                  <a:cxn ang="0">
                    <a:pos x="92" y="18"/>
                  </a:cxn>
                  <a:cxn ang="0">
                    <a:pos x="63" y="28"/>
                  </a:cxn>
                  <a:cxn ang="0">
                    <a:pos x="35" y="41"/>
                  </a:cxn>
                </a:cxnLst>
                <a:rect l="0" t="0" r="r" b="b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50" name="Freeform 50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8"/>
                  </a:cxn>
                  <a:cxn ang="0">
                    <a:pos x="5" y="44"/>
                  </a:cxn>
                  <a:cxn ang="0">
                    <a:pos x="11" y="37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8"/>
                  </a:cxn>
                  <a:cxn ang="0">
                    <a:pos x="54" y="12"/>
                  </a:cxn>
                  <a:cxn ang="0">
                    <a:pos x="72" y="6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7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6"/>
                  </a:cxn>
                  <a:cxn ang="0">
                    <a:pos x="289" y="44"/>
                  </a:cxn>
                  <a:cxn ang="0">
                    <a:pos x="277" y="41"/>
                  </a:cxn>
                  <a:cxn ang="0">
                    <a:pos x="262" y="36"/>
                  </a:cxn>
                  <a:cxn ang="0">
                    <a:pos x="244" y="32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1"/>
                  </a:cxn>
                  <a:cxn ang="0">
                    <a:pos x="101" y="23"/>
                  </a:cxn>
                  <a:cxn ang="0">
                    <a:pos x="77" y="29"/>
                  </a:cxn>
                  <a:cxn ang="0">
                    <a:pos x="55" y="37"/>
                  </a:cxn>
                  <a:cxn ang="0">
                    <a:pos x="33" y="48"/>
                  </a:cxn>
                  <a:cxn ang="0">
                    <a:pos x="15" y="63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51" name="Freeform 51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9"/>
                  </a:cxn>
                  <a:cxn ang="0">
                    <a:pos x="5" y="44"/>
                  </a:cxn>
                  <a:cxn ang="0">
                    <a:pos x="11" y="38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7"/>
                  </a:cxn>
                  <a:cxn ang="0">
                    <a:pos x="54" y="12"/>
                  </a:cxn>
                  <a:cxn ang="0">
                    <a:pos x="72" y="7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8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5"/>
                  </a:cxn>
                  <a:cxn ang="0">
                    <a:pos x="289" y="43"/>
                  </a:cxn>
                  <a:cxn ang="0">
                    <a:pos x="277" y="40"/>
                  </a:cxn>
                  <a:cxn ang="0">
                    <a:pos x="262" y="36"/>
                  </a:cxn>
                  <a:cxn ang="0">
                    <a:pos x="244" y="33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2"/>
                  </a:cxn>
                  <a:cxn ang="0">
                    <a:pos x="101" y="24"/>
                  </a:cxn>
                  <a:cxn ang="0">
                    <a:pos x="77" y="29"/>
                  </a:cxn>
                  <a:cxn ang="0">
                    <a:pos x="55" y="38"/>
                  </a:cxn>
                  <a:cxn ang="0">
                    <a:pos x="33" y="49"/>
                  </a:cxn>
                  <a:cxn ang="0">
                    <a:pos x="15" y="64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52" name="Freeform 52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6"/>
                  </a:cxn>
                  <a:cxn ang="0">
                    <a:pos x="150" y="917"/>
                  </a:cxn>
                  <a:cxn ang="0">
                    <a:pos x="143" y="797"/>
                  </a:cxn>
                  <a:cxn ang="0">
                    <a:pos x="496" y="851"/>
                  </a:cxn>
                  <a:cxn ang="0">
                    <a:pos x="490" y="803"/>
                  </a:cxn>
                  <a:cxn ang="0">
                    <a:pos x="245" y="773"/>
                  </a:cxn>
                  <a:cxn ang="0">
                    <a:pos x="239" y="670"/>
                  </a:cxn>
                  <a:cxn ang="0">
                    <a:pos x="72" y="670"/>
                  </a:cxn>
                  <a:cxn ang="0">
                    <a:pos x="68" y="657"/>
                  </a:cxn>
                  <a:cxn ang="0">
                    <a:pos x="56" y="620"/>
                  </a:cxn>
                  <a:cxn ang="0">
                    <a:pos x="41" y="559"/>
                  </a:cxn>
                  <a:cxn ang="0">
                    <a:pos x="26" y="480"/>
                  </a:cxn>
                  <a:cxn ang="0">
                    <a:pos x="15" y="385"/>
                  </a:cxn>
                  <a:cxn ang="0">
                    <a:pos x="11" y="276"/>
                  </a:cxn>
                  <a:cxn ang="0">
                    <a:pos x="20" y="158"/>
                  </a:cxn>
                  <a:cxn ang="0">
                    <a:pos x="42" y="30"/>
                  </a:cxn>
                  <a:cxn ang="0">
                    <a:pos x="0" y="0"/>
                  </a:cxn>
                </a:cxnLst>
                <a:rect l="0" t="0" r="r" b="b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53" name="Freeform 53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4" y="124"/>
                  </a:cxn>
                  <a:cxn ang="0">
                    <a:pos x="14" y="119"/>
                  </a:cxn>
                  <a:cxn ang="0">
                    <a:pos x="31" y="114"/>
                  </a:cxn>
                  <a:cxn ang="0">
                    <a:pos x="53" y="106"/>
                  </a:cxn>
                  <a:cxn ang="0">
                    <a:pos x="81" y="98"/>
                  </a:cxn>
                  <a:cxn ang="0">
                    <a:pos x="113" y="89"/>
                  </a:cxn>
                  <a:cxn ang="0">
                    <a:pos x="151" y="81"/>
                  </a:cxn>
                  <a:cxn ang="0">
                    <a:pos x="192" y="73"/>
                  </a:cxn>
                  <a:cxn ang="0">
                    <a:pos x="237" y="65"/>
                  </a:cxn>
                  <a:cxn ang="0">
                    <a:pos x="286" y="60"/>
                  </a:cxn>
                  <a:cxn ang="0">
                    <a:pos x="337" y="56"/>
                  </a:cxn>
                  <a:cxn ang="0">
                    <a:pos x="390" y="55"/>
                  </a:cxn>
                  <a:cxn ang="0">
                    <a:pos x="446" y="56"/>
                  </a:cxn>
                  <a:cxn ang="0">
                    <a:pos x="503" y="61"/>
                  </a:cxn>
                  <a:cxn ang="0">
                    <a:pos x="561" y="70"/>
                  </a:cxn>
                  <a:cxn ang="0">
                    <a:pos x="620" y="83"/>
                  </a:cxn>
                  <a:cxn ang="0">
                    <a:pos x="638" y="0"/>
                  </a:cxn>
                  <a:cxn ang="0">
                    <a:pos x="634" y="0"/>
                  </a:cxn>
                  <a:cxn ang="0">
                    <a:pos x="620" y="0"/>
                  </a:cxn>
                  <a:cxn ang="0">
                    <a:pos x="599" y="0"/>
                  </a:cxn>
                  <a:cxn ang="0">
                    <a:pos x="571" y="1"/>
                  </a:cxn>
                  <a:cxn ang="0">
                    <a:pos x="536" y="2"/>
                  </a:cxn>
                  <a:cxn ang="0">
                    <a:pos x="496" y="3"/>
                  </a:cxn>
                  <a:cxn ang="0">
                    <a:pos x="452" y="6"/>
                  </a:cxn>
                  <a:cxn ang="0">
                    <a:pos x="405" y="8"/>
                  </a:cxn>
                  <a:cxn ang="0">
                    <a:pos x="354" y="13"/>
                  </a:cxn>
                  <a:cxn ang="0">
                    <a:pos x="302" y="17"/>
                  </a:cxn>
                  <a:cxn ang="0">
                    <a:pos x="249" y="22"/>
                  </a:cxn>
                  <a:cxn ang="0">
                    <a:pos x="196" y="30"/>
                  </a:cxn>
                  <a:cxn ang="0">
                    <a:pos x="144" y="37"/>
                  </a:cxn>
                  <a:cxn ang="0">
                    <a:pos x="93" y="47"/>
                  </a:cxn>
                  <a:cxn ang="0">
                    <a:pos x="45" y="58"/>
                  </a:cxn>
                  <a:cxn ang="0">
                    <a:pos x="0" y="71"/>
                  </a:cxn>
                  <a:cxn ang="0">
                    <a:pos x="0" y="125"/>
                  </a:cxn>
                </a:cxnLst>
                <a:rect l="0" t="0" r="r" b="b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54" name="Freeform 54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/>
                <a:ahLst/>
                <a:cxnLst>
                  <a:cxn ang="0">
                    <a:pos x="454" y="344"/>
                  </a:cxn>
                  <a:cxn ang="0">
                    <a:pos x="456" y="343"/>
                  </a:cxn>
                  <a:cxn ang="0">
                    <a:pos x="463" y="341"/>
                  </a:cxn>
                  <a:cxn ang="0">
                    <a:pos x="472" y="337"/>
                  </a:cxn>
                  <a:cxn ang="0">
                    <a:pos x="485" y="332"/>
                  </a:cxn>
                  <a:cxn ang="0">
                    <a:pos x="501" y="325"/>
                  </a:cxn>
                  <a:cxn ang="0">
                    <a:pos x="518" y="317"/>
                  </a:cxn>
                  <a:cxn ang="0">
                    <a:pos x="538" y="308"/>
                  </a:cxn>
                  <a:cxn ang="0">
                    <a:pos x="558" y="298"/>
                  </a:cxn>
                  <a:cxn ang="0">
                    <a:pos x="580" y="287"/>
                  </a:cxn>
                  <a:cxn ang="0">
                    <a:pos x="600" y="274"/>
                  </a:cxn>
                  <a:cxn ang="0">
                    <a:pos x="621" y="262"/>
                  </a:cxn>
                  <a:cxn ang="0">
                    <a:pos x="640" y="248"/>
                  </a:cxn>
                  <a:cxn ang="0">
                    <a:pos x="658" y="234"/>
                  </a:cxn>
                  <a:cxn ang="0">
                    <a:pos x="674" y="219"/>
                  </a:cxn>
                  <a:cxn ang="0">
                    <a:pos x="688" y="204"/>
                  </a:cxn>
                  <a:cxn ang="0">
                    <a:pos x="699" y="189"/>
                  </a:cxn>
                  <a:cxn ang="0">
                    <a:pos x="0" y="18"/>
                  </a:cxn>
                  <a:cxn ang="0">
                    <a:pos x="54" y="0"/>
                  </a:cxn>
                  <a:cxn ang="0">
                    <a:pos x="1075" y="251"/>
                  </a:cxn>
                  <a:cxn ang="0">
                    <a:pos x="1033" y="274"/>
                  </a:cxn>
                  <a:cxn ang="0">
                    <a:pos x="738" y="199"/>
                  </a:cxn>
                  <a:cxn ang="0">
                    <a:pos x="737" y="200"/>
                  </a:cxn>
                  <a:cxn ang="0">
                    <a:pos x="735" y="203"/>
                  </a:cxn>
                  <a:cxn ang="0">
                    <a:pos x="730" y="207"/>
                  </a:cxn>
                  <a:cxn ang="0">
                    <a:pos x="724" y="214"/>
                  </a:cxn>
                  <a:cxn ang="0">
                    <a:pos x="716" y="222"/>
                  </a:cxn>
                  <a:cxn ang="0">
                    <a:pos x="706" y="231"/>
                  </a:cxn>
                  <a:cxn ang="0">
                    <a:pos x="694" y="242"/>
                  </a:cxn>
                  <a:cxn ang="0">
                    <a:pos x="679" y="253"/>
                  </a:cxn>
                  <a:cxn ang="0">
                    <a:pos x="662" y="265"/>
                  </a:cxn>
                  <a:cxn ang="0">
                    <a:pos x="643" y="278"/>
                  </a:cxn>
                  <a:cxn ang="0">
                    <a:pos x="621" y="291"/>
                  </a:cxn>
                  <a:cxn ang="0">
                    <a:pos x="597" y="303"/>
                  </a:cxn>
                  <a:cxn ang="0">
                    <a:pos x="570" y="317"/>
                  </a:cxn>
                  <a:cxn ang="0">
                    <a:pos x="540" y="330"/>
                  </a:cxn>
                  <a:cxn ang="0">
                    <a:pos x="508" y="343"/>
                  </a:cxn>
                  <a:cxn ang="0">
                    <a:pos x="472" y="356"/>
                  </a:cxn>
                  <a:cxn ang="0">
                    <a:pos x="454" y="344"/>
                  </a:cxn>
                </a:cxnLst>
                <a:rect l="0" t="0" r="r" b="b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55" name="Freeform 55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71" y="319"/>
                  </a:cxn>
                  <a:cxn ang="0">
                    <a:pos x="1095" y="319"/>
                  </a:cxn>
                  <a:cxn ang="0">
                    <a:pos x="33" y="0"/>
                  </a:cxn>
                  <a:cxn ang="0">
                    <a:pos x="0" y="0"/>
                  </a:cxn>
                </a:cxnLst>
                <a:rect l="0" t="0" r="r" b="b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56" name="Freeform 56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058" y="285"/>
                  </a:cxn>
                  <a:cxn ang="0">
                    <a:pos x="1082" y="284"/>
                  </a:cxn>
                  <a:cxn ang="0">
                    <a:pos x="33" y="0"/>
                  </a:cxn>
                  <a:cxn ang="0">
                    <a:pos x="0" y="1"/>
                  </a:cxn>
                </a:cxnLst>
                <a:rect l="0" t="0" r="r" b="b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57" name="Freeform 57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6" y="315"/>
                  </a:cxn>
                  <a:cxn ang="0">
                    <a:pos x="1087" y="308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0" t="0" r="r" b="b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58"/>
            <p:cNvGrpSpPr>
              <a:grpSpLocks/>
            </p:cNvGrpSpPr>
            <p:nvPr/>
          </p:nvGrpSpPr>
          <p:grpSpPr bwMode="auto">
            <a:xfrm>
              <a:off x="12806" y="10667"/>
              <a:ext cx="983" cy="1369"/>
              <a:chOff x="12762" y="10336"/>
              <a:chExt cx="1027" cy="1700"/>
            </a:xfrm>
          </p:grpSpPr>
          <p:sp>
            <p:nvSpPr>
              <p:cNvPr id="204859" name="Rectangle 59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60" name="Rectangle 60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61" name="Line 61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62" name="Line 62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63" name="Line 63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64" name="Line 64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4865" name="Text Box 65"/>
            <p:cNvSpPr txBox="1">
              <a:spLocks noChangeArrowheads="1"/>
            </p:cNvSpPr>
            <p:nvPr/>
          </p:nvSpPr>
          <p:spPr bwMode="auto">
            <a:xfrm>
              <a:off x="12809" y="10193"/>
              <a:ext cx="95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r>
                <a:rPr lang="en-US" sz="1000">
                  <a:solidFill>
                    <a:schemeClr val="tx2"/>
                  </a:solidFill>
                  <a:latin typeface="Arial" charset="0"/>
                </a:rPr>
                <a:t>Host A</a:t>
              </a:r>
              <a:endParaRPr lang="en-US" sz="2000">
                <a:solidFill>
                  <a:schemeClr val="tx2"/>
                </a:solidFill>
              </a:endParaRPr>
            </a:p>
          </p:txBody>
        </p:sp>
      </p:grpSp>
      <p:sp>
        <p:nvSpPr>
          <p:cNvPr id="204866" name="Text Box 66"/>
          <p:cNvSpPr txBox="1">
            <a:spLocks noChangeArrowheads="1"/>
          </p:cNvSpPr>
          <p:nvPr/>
        </p:nvSpPr>
        <p:spPr bwMode="auto">
          <a:xfrm>
            <a:off x="3978275" y="2635250"/>
            <a:ext cx="1897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4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400" baseline="-25000">
                <a:solidFill>
                  <a:srgbClr val="FF0000"/>
                </a:solidFill>
                <a:latin typeface="Arial" charset="0"/>
              </a:rPr>
              <a:t>in 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: original data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204867" name="Line 67"/>
          <p:cNvSpPr>
            <a:spLocks noChangeShapeType="1"/>
          </p:cNvSpPr>
          <p:nvPr/>
        </p:nvSpPr>
        <p:spPr bwMode="auto">
          <a:xfrm flipH="1">
            <a:off x="2005013" y="5873750"/>
            <a:ext cx="1458912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1063625" y="4530725"/>
            <a:ext cx="979488" cy="1503363"/>
            <a:chOff x="12464" y="10193"/>
            <a:chExt cx="1481" cy="2272"/>
          </a:xfrm>
        </p:grpSpPr>
        <p:grpSp>
          <p:nvGrpSpPr>
            <p:cNvPr id="9" name="Group 69"/>
            <p:cNvGrpSpPr>
              <a:grpSpLocks/>
            </p:cNvGrpSpPr>
            <p:nvPr/>
          </p:nvGrpSpPr>
          <p:grpSpPr bwMode="auto">
            <a:xfrm>
              <a:off x="12464" y="11102"/>
              <a:ext cx="1481" cy="1363"/>
              <a:chOff x="5850" y="13487"/>
              <a:chExt cx="2023" cy="1840"/>
            </a:xfrm>
          </p:grpSpPr>
          <p:sp>
            <p:nvSpPr>
              <p:cNvPr id="204870" name="Freeform 70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/>
                <a:ahLst/>
                <a:cxnLst>
                  <a:cxn ang="0">
                    <a:pos x="570" y="121"/>
                  </a:cxn>
                  <a:cxn ang="0">
                    <a:pos x="575" y="120"/>
                  </a:cxn>
                  <a:cxn ang="0">
                    <a:pos x="586" y="116"/>
                  </a:cxn>
                  <a:cxn ang="0">
                    <a:pos x="607" y="108"/>
                  </a:cxn>
                  <a:cxn ang="0">
                    <a:pos x="636" y="101"/>
                  </a:cxn>
                  <a:cxn ang="0">
                    <a:pos x="672" y="90"/>
                  </a:cxn>
                  <a:cxn ang="0">
                    <a:pos x="718" y="79"/>
                  </a:cxn>
                  <a:cxn ang="0">
                    <a:pos x="771" y="67"/>
                  </a:cxn>
                  <a:cxn ang="0">
                    <a:pos x="834" y="55"/>
                  </a:cxn>
                  <a:cxn ang="0">
                    <a:pos x="904" y="43"/>
                  </a:cxn>
                  <a:cxn ang="0">
                    <a:pos x="982" y="33"/>
                  </a:cxn>
                  <a:cxn ang="0">
                    <a:pos x="1071" y="22"/>
                  </a:cxn>
                  <a:cxn ang="0">
                    <a:pos x="1166" y="13"/>
                  </a:cxn>
                  <a:cxn ang="0">
                    <a:pos x="1271" y="7"/>
                  </a:cxn>
                  <a:cxn ang="0">
                    <a:pos x="1384" y="1"/>
                  </a:cxn>
                  <a:cxn ang="0">
                    <a:pos x="1506" y="0"/>
                  </a:cxn>
                  <a:cxn ang="0">
                    <a:pos x="1636" y="1"/>
                  </a:cxn>
                  <a:cxn ang="0">
                    <a:pos x="1692" y="233"/>
                  </a:cxn>
                  <a:cxn ang="0">
                    <a:pos x="1713" y="243"/>
                  </a:cxn>
                  <a:cxn ang="0">
                    <a:pos x="1758" y="274"/>
                  </a:cxn>
                  <a:cxn ang="0">
                    <a:pos x="1806" y="329"/>
                  </a:cxn>
                  <a:cxn ang="0">
                    <a:pos x="1836" y="409"/>
                  </a:cxn>
                  <a:cxn ang="0">
                    <a:pos x="1955" y="948"/>
                  </a:cxn>
                  <a:cxn ang="0">
                    <a:pos x="2003" y="1171"/>
                  </a:cxn>
                  <a:cxn ang="0">
                    <a:pos x="2011" y="1188"/>
                  </a:cxn>
                  <a:cxn ang="0">
                    <a:pos x="2022" y="1231"/>
                  </a:cxn>
                  <a:cxn ang="0">
                    <a:pos x="2021" y="1297"/>
                  </a:cxn>
                  <a:cxn ang="0">
                    <a:pos x="1992" y="1380"/>
                  </a:cxn>
                  <a:cxn ang="0">
                    <a:pos x="0" y="1328"/>
                  </a:cxn>
                  <a:cxn ang="0">
                    <a:pos x="199" y="1223"/>
                  </a:cxn>
                  <a:cxn ang="0">
                    <a:pos x="200" y="232"/>
                  </a:cxn>
                  <a:cxn ang="0">
                    <a:pos x="210" y="226"/>
                  </a:cxn>
                  <a:cxn ang="0">
                    <a:pos x="230" y="214"/>
                  </a:cxn>
                  <a:cxn ang="0">
                    <a:pos x="259" y="201"/>
                  </a:cxn>
                  <a:cxn ang="0">
                    <a:pos x="297" y="189"/>
                  </a:cxn>
                  <a:cxn ang="0">
                    <a:pos x="344" y="183"/>
                  </a:cxn>
                  <a:cxn ang="0">
                    <a:pos x="399" y="181"/>
                  </a:cxn>
                  <a:cxn ang="0">
                    <a:pos x="464" y="191"/>
                  </a:cxn>
                  <a:cxn ang="0">
                    <a:pos x="548" y="225"/>
                  </a:cxn>
                </a:cxnLst>
                <a:rect l="0" t="0" r="r" b="b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71" name="Freeform 71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/>
                <a:ahLst/>
                <a:cxnLst>
                  <a:cxn ang="0">
                    <a:pos x="645" y="27"/>
                  </a:cxn>
                  <a:cxn ang="0">
                    <a:pos x="642" y="26"/>
                  </a:cxn>
                  <a:cxn ang="0">
                    <a:pos x="631" y="23"/>
                  </a:cxn>
                  <a:cxn ang="0">
                    <a:pos x="615" y="19"/>
                  </a:cxn>
                  <a:cxn ang="0">
                    <a:pos x="592" y="15"/>
                  </a:cxn>
                  <a:cxn ang="0">
                    <a:pos x="565" y="10"/>
                  </a:cxn>
                  <a:cxn ang="0">
                    <a:pos x="533" y="6"/>
                  </a:cxn>
                  <a:cxn ang="0">
                    <a:pos x="496" y="3"/>
                  </a:cxn>
                  <a:cxn ang="0">
                    <a:pos x="456" y="1"/>
                  </a:cxn>
                  <a:cxn ang="0">
                    <a:pos x="411" y="0"/>
                  </a:cxn>
                  <a:cxn ang="0">
                    <a:pos x="364" y="2"/>
                  </a:cxn>
                  <a:cxn ang="0">
                    <a:pos x="315" y="6"/>
                  </a:cxn>
                  <a:cxn ang="0">
                    <a:pos x="262" y="15"/>
                  </a:cxn>
                  <a:cxn ang="0">
                    <a:pos x="209" y="26"/>
                  </a:cxn>
                  <a:cxn ang="0">
                    <a:pos x="154" y="42"/>
                  </a:cxn>
                  <a:cxn ang="0">
                    <a:pos x="98" y="61"/>
                  </a:cxn>
                  <a:cxn ang="0">
                    <a:pos x="42" y="87"/>
                  </a:cxn>
                  <a:cxn ang="0">
                    <a:pos x="38" y="101"/>
                  </a:cxn>
                  <a:cxn ang="0">
                    <a:pos x="28" y="141"/>
                  </a:cxn>
                  <a:cxn ang="0">
                    <a:pos x="17" y="203"/>
                  </a:cxn>
                  <a:cxn ang="0">
                    <a:pos x="6" y="283"/>
                  </a:cxn>
                  <a:cxn ang="0">
                    <a:pos x="0" y="378"/>
                  </a:cxn>
                  <a:cxn ang="0">
                    <a:pos x="5" y="484"/>
                  </a:cxn>
                  <a:cxn ang="0">
                    <a:pos x="21" y="599"/>
                  </a:cxn>
                  <a:cxn ang="0">
                    <a:pos x="54" y="716"/>
                  </a:cxn>
                  <a:cxn ang="0">
                    <a:pos x="58" y="716"/>
                  </a:cxn>
                  <a:cxn ang="0">
                    <a:pos x="66" y="715"/>
                  </a:cxn>
                  <a:cxn ang="0">
                    <a:pos x="80" y="713"/>
                  </a:cxn>
                  <a:cxn ang="0">
                    <a:pos x="99" y="712"/>
                  </a:cxn>
                  <a:cxn ang="0">
                    <a:pos x="124" y="710"/>
                  </a:cxn>
                  <a:cxn ang="0">
                    <a:pos x="153" y="708"/>
                  </a:cxn>
                  <a:cxn ang="0">
                    <a:pos x="188" y="707"/>
                  </a:cxn>
                  <a:cxn ang="0">
                    <a:pos x="225" y="706"/>
                  </a:cxn>
                  <a:cxn ang="0">
                    <a:pos x="267" y="705"/>
                  </a:cxn>
                  <a:cxn ang="0">
                    <a:pos x="313" y="706"/>
                  </a:cxn>
                  <a:cxn ang="0">
                    <a:pos x="362" y="707"/>
                  </a:cxn>
                  <a:cxn ang="0">
                    <a:pos x="415" y="709"/>
                  </a:cxn>
                  <a:cxn ang="0">
                    <a:pos x="470" y="713"/>
                  </a:cxn>
                  <a:cxn ang="0">
                    <a:pos x="528" y="719"/>
                  </a:cxn>
                  <a:cxn ang="0">
                    <a:pos x="588" y="726"/>
                  </a:cxn>
                  <a:cxn ang="0">
                    <a:pos x="650" y="735"/>
                  </a:cxn>
                  <a:cxn ang="0">
                    <a:pos x="647" y="713"/>
                  </a:cxn>
                  <a:cxn ang="0">
                    <a:pos x="641" y="655"/>
                  </a:cxn>
                  <a:cxn ang="0">
                    <a:pos x="631" y="568"/>
                  </a:cxn>
                  <a:cxn ang="0">
                    <a:pos x="623" y="462"/>
                  </a:cxn>
                  <a:cxn ang="0">
                    <a:pos x="618" y="345"/>
                  </a:cxn>
                  <a:cxn ang="0">
                    <a:pos x="618" y="229"/>
                  </a:cxn>
                  <a:cxn ang="0">
                    <a:pos x="627" y="119"/>
                  </a:cxn>
                  <a:cxn ang="0">
                    <a:pos x="645" y="27"/>
                  </a:cxn>
                </a:cxnLst>
                <a:rect l="0" t="0" r="r" b="b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72" name="Freeform 72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/>
                <a:ahLst/>
                <a:cxnLst>
                  <a:cxn ang="0">
                    <a:pos x="6" y="552"/>
                  </a:cxn>
                  <a:cxn ang="0">
                    <a:pos x="0" y="642"/>
                  </a:cxn>
                  <a:cxn ang="0">
                    <a:pos x="698" y="731"/>
                  </a:cxn>
                  <a:cxn ang="0">
                    <a:pos x="703" y="729"/>
                  </a:cxn>
                  <a:cxn ang="0">
                    <a:pos x="717" y="722"/>
                  </a:cxn>
                  <a:cxn ang="0">
                    <a:pos x="740" y="710"/>
                  </a:cxn>
                  <a:cxn ang="0">
                    <a:pos x="768" y="694"/>
                  </a:cxn>
                  <a:cxn ang="0">
                    <a:pos x="801" y="672"/>
                  </a:cxn>
                  <a:cxn ang="0">
                    <a:pos x="838" y="645"/>
                  </a:cxn>
                  <a:cxn ang="0">
                    <a:pos x="876" y="614"/>
                  </a:cxn>
                  <a:cxn ang="0">
                    <a:pos x="915" y="577"/>
                  </a:cxn>
                  <a:cxn ang="0">
                    <a:pos x="953" y="536"/>
                  </a:cxn>
                  <a:cxn ang="0">
                    <a:pos x="988" y="491"/>
                  </a:cxn>
                  <a:cxn ang="0">
                    <a:pos x="1018" y="439"/>
                  </a:cxn>
                  <a:cxn ang="0">
                    <a:pos x="1043" y="383"/>
                  </a:cxn>
                  <a:cxn ang="0">
                    <a:pos x="1061" y="322"/>
                  </a:cxn>
                  <a:cxn ang="0">
                    <a:pos x="1071" y="255"/>
                  </a:cxn>
                  <a:cxn ang="0">
                    <a:pos x="1070" y="185"/>
                  </a:cxn>
                  <a:cxn ang="0">
                    <a:pos x="1057" y="108"/>
                  </a:cxn>
                  <a:cxn ang="0">
                    <a:pos x="1055" y="104"/>
                  </a:cxn>
                  <a:cxn ang="0">
                    <a:pos x="1049" y="92"/>
                  </a:cxn>
                  <a:cxn ang="0">
                    <a:pos x="1037" y="76"/>
                  </a:cxn>
                  <a:cxn ang="0">
                    <a:pos x="1022" y="57"/>
                  </a:cxn>
                  <a:cxn ang="0">
                    <a:pos x="1002" y="37"/>
                  </a:cxn>
                  <a:cxn ang="0">
                    <a:pos x="979" y="20"/>
                  </a:cxn>
                  <a:cxn ang="0">
                    <a:pos x="951" y="7"/>
                  </a:cxn>
                  <a:cxn ang="0">
                    <a:pos x="919" y="0"/>
                  </a:cxn>
                  <a:cxn ang="0">
                    <a:pos x="924" y="12"/>
                  </a:cxn>
                  <a:cxn ang="0">
                    <a:pos x="934" y="44"/>
                  </a:cxn>
                  <a:cxn ang="0">
                    <a:pos x="947" y="94"/>
                  </a:cxn>
                  <a:cxn ang="0">
                    <a:pos x="958" y="159"/>
                  </a:cxn>
                  <a:cxn ang="0">
                    <a:pos x="961" y="238"/>
                  </a:cxn>
                  <a:cxn ang="0">
                    <a:pos x="953" y="324"/>
                  </a:cxn>
                  <a:cxn ang="0">
                    <a:pos x="928" y="418"/>
                  </a:cxn>
                  <a:cxn ang="0">
                    <a:pos x="884" y="516"/>
                  </a:cxn>
                  <a:cxn ang="0">
                    <a:pos x="883" y="518"/>
                  </a:cxn>
                  <a:cxn ang="0">
                    <a:pos x="879" y="521"/>
                  </a:cxn>
                  <a:cxn ang="0">
                    <a:pos x="872" y="526"/>
                  </a:cxn>
                  <a:cxn ang="0">
                    <a:pos x="862" y="534"/>
                  </a:cxn>
                  <a:cxn ang="0">
                    <a:pos x="851" y="541"/>
                  </a:cxn>
                  <a:cxn ang="0">
                    <a:pos x="837" y="550"/>
                  </a:cxn>
                  <a:cxn ang="0">
                    <a:pos x="819" y="559"/>
                  </a:cxn>
                  <a:cxn ang="0">
                    <a:pos x="800" y="567"/>
                  </a:cxn>
                  <a:cxn ang="0">
                    <a:pos x="778" y="575"/>
                  </a:cxn>
                  <a:cxn ang="0">
                    <a:pos x="754" y="582"/>
                  </a:cxn>
                  <a:cxn ang="0">
                    <a:pos x="727" y="588"/>
                  </a:cxn>
                  <a:cxn ang="0">
                    <a:pos x="697" y="592"/>
                  </a:cxn>
                  <a:cxn ang="0">
                    <a:pos x="666" y="593"/>
                  </a:cxn>
                  <a:cxn ang="0">
                    <a:pos x="631" y="592"/>
                  </a:cxn>
                  <a:cxn ang="0">
                    <a:pos x="593" y="589"/>
                  </a:cxn>
                  <a:cxn ang="0">
                    <a:pos x="555" y="581"/>
                  </a:cxn>
                  <a:cxn ang="0">
                    <a:pos x="555" y="677"/>
                  </a:cxn>
                  <a:cxn ang="0">
                    <a:pos x="24" y="623"/>
                  </a:cxn>
                  <a:cxn ang="0">
                    <a:pos x="6" y="552"/>
                  </a:cxn>
                </a:cxnLst>
                <a:rect l="0" t="0" r="r" b="b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73" name="Freeform 73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/>
                <a:ahLst/>
                <a:cxnLst>
                  <a:cxn ang="0">
                    <a:pos x="787" y="91"/>
                  </a:cxn>
                  <a:cxn ang="0">
                    <a:pos x="12" y="0"/>
                  </a:cxn>
                  <a:cxn ang="0">
                    <a:pos x="0" y="91"/>
                  </a:cxn>
                  <a:cxn ang="0">
                    <a:pos x="764" y="253"/>
                  </a:cxn>
                  <a:cxn ang="0">
                    <a:pos x="787" y="91"/>
                  </a:cxn>
                </a:cxnLst>
                <a:rect l="0" t="0" r="r" b="b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74" name="Freeform 74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/>
                <a:ahLst/>
                <a:cxnLst>
                  <a:cxn ang="0">
                    <a:pos x="336" y="50"/>
                  </a:cxn>
                  <a:cxn ang="0">
                    <a:pos x="4" y="0"/>
                  </a:cxn>
                  <a:cxn ang="0">
                    <a:pos x="0" y="48"/>
                  </a:cxn>
                  <a:cxn ang="0">
                    <a:pos x="327" y="115"/>
                  </a:cxn>
                  <a:cxn ang="0">
                    <a:pos x="336" y="50"/>
                  </a:cxn>
                </a:cxnLst>
                <a:rect l="0" t="0" r="r" b="b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75" name="Freeform 75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/>
                <a:ahLst/>
                <a:cxnLst>
                  <a:cxn ang="0">
                    <a:pos x="225" y="39"/>
                  </a:cxn>
                  <a:cxn ang="0">
                    <a:pos x="0" y="0"/>
                  </a:cxn>
                  <a:cxn ang="0">
                    <a:pos x="3" y="41"/>
                  </a:cxn>
                  <a:cxn ang="0">
                    <a:pos x="218" y="85"/>
                  </a:cxn>
                  <a:cxn ang="0">
                    <a:pos x="225" y="39"/>
                  </a:cxn>
                </a:cxnLst>
                <a:rect l="0" t="0" r="r" b="b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76" name="Freeform 76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3" y="132"/>
                  </a:cxn>
                  <a:cxn ang="0">
                    <a:pos x="10" y="130"/>
                  </a:cxn>
                  <a:cxn ang="0">
                    <a:pos x="24" y="128"/>
                  </a:cxn>
                  <a:cxn ang="0">
                    <a:pos x="42" y="125"/>
                  </a:cxn>
                  <a:cxn ang="0">
                    <a:pos x="62" y="121"/>
                  </a:cxn>
                  <a:cxn ang="0">
                    <a:pos x="86" y="116"/>
                  </a:cxn>
                  <a:cxn ang="0">
                    <a:pos x="113" y="109"/>
                  </a:cxn>
                  <a:cxn ang="0">
                    <a:pos x="141" y="102"/>
                  </a:cxn>
                  <a:cxn ang="0">
                    <a:pos x="170" y="94"/>
                  </a:cxn>
                  <a:cxn ang="0">
                    <a:pos x="199" y="85"/>
                  </a:cxn>
                  <a:cxn ang="0">
                    <a:pos x="228" y="74"/>
                  </a:cxn>
                  <a:cxn ang="0">
                    <a:pos x="257" y="62"/>
                  </a:cxn>
                  <a:cxn ang="0">
                    <a:pos x="285" y="48"/>
                  </a:cxn>
                  <a:cxn ang="0">
                    <a:pos x="309" y="34"/>
                  </a:cxn>
                  <a:cxn ang="0">
                    <a:pos x="333" y="18"/>
                  </a:cxn>
                  <a:cxn ang="0">
                    <a:pos x="352" y="0"/>
                  </a:cxn>
                  <a:cxn ang="0">
                    <a:pos x="1325" y="223"/>
                  </a:cxn>
                  <a:cxn ang="0">
                    <a:pos x="1323" y="225"/>
                  </a:cxn>
                  <a:cxn ang="0">
                    <a:pos x="1318" y="230"/>
                  </a:cxn>
                  <a:cxn ang="0">
                    <a:pos x="1309" y="239"/>
                  </a:cxn>
                  <a:cxn ang="0">
                    <a:pos x="1297" y="250"/>
                  </a:cxn>
                  <a:cxn ang="0">
                    <a:pos x="1282" y="263"/>
                  </a:cxn>
                  <a:cxn ang="0">
                    <a:pos x="1265" y="278"/>
                  </a:cxn>
                  <a:cxn ang="0">
                    <a:pos x="1247" y="295"/>
                  </a:cxn>
                  <a:cxn ang="0">
                    <a:pos x="1225" y="312"/>
                  </a:cxn>
                  <a:cxn ang="0">
                    <a:pos x="1202" y="331"/>
                  </a:cxn>
                  <a:cxn ang="0">
                    <a:pos x="1179" y="349"/>
                  </a:cxn>
                  <a:cxn ang="0">
                    <a:pos x="1154" y="367"/>
                  </a:cxn>
                  <a:cxn ang="0">
                    <a:pos x="1128" y="385"/>
                  </a:cxn>
                  <a:cxn ang="0">
                    <a:pos x="1102" y="401"/>
                  </a:cxn>
                  <a:cxn ang="0">
                    <a:pos x="1077" y="415"/>
                  </a:cxn>
                  <a:cxn ang="0">
                    <a:pos x="1051" y="428"/>
                  </a:cxn>
                  <a:cxn ang="0">
                    <a:pos x="1026" y="439"/>
                  </a:cxn>
                  <a:cxn ang="0">
                    <a:pos x="0" y="132"/>
                  </a:cxn>
                </a:cxnLst>
                <a:rect l="0" t="0" r="r" b="b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77" name="Freeform 77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/>
                <a:ahLst/>
                <a:cxnLst>
                  <a:cxn ang="0">
                    <a:pos x="47" y="209"/>
                  </a:cxn>
                  <a:cxn ang="0">
                    <a:pos x="472" y="84"/>
                  </a:cxn>
                  <a:cxn ang="0">
                    <a:pos x="215" y="0"/>
                  </a:cxn>
                  <a:cxn ang="0">
                    <a:pos x="5" y="24"/>
                  </a:cxn>
                  <a:cxn ang="0">
                    <a:pos x="0" y="197"/>
                  </a:cxn>
                  <a:cxn ang="0">
                    <a:pos x="47" y="209"/>
                  </a:cxn>
                </a:cxnLst>
                <a:rect l="0" t="0" r="r" b="b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78" name="Freeform 78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/>
                <a:ahLst/>
                <a:cxnLst>
                  <a:cxn ang="0">
                    <a:pos x="251" y="23"/>
                  </a:cxn>
                  <a:cxn ang="0">
                    <a:pos x="250" y="22"/>
                  </a:cxn>
                  <a:cxn ang="0">
                    <a:pos x="246" y="20"/>
                  </a:cxn>
                  <a:cxn ang="0">
                    <a:pos x="239" y="18"/>
                  </a:cxn>
                  <a:cxn ang="0">
                    <a:pos x="230" y="15"/>
                  </a:cxn>
                  <a:cxn ang="0">
                    <a:pos x="218" y="11"/>
                  </a:cxn>
                  <a:cxn ang="0">
                    <a:pos x="205" y="7"/>
                  </a:cxn>
                  <a:cxn ang="0">
                    <a:pos x="190" y="4"/>
                  </a:cxn>
                  <a:cxn ang="0">
                    <a:pos x="173" y="1"/>
                  </a:cxn>
                  <a:cxn ang="0">
                    <a:pos x="155" y="0"/>
                  </a:cxn>
                  <a:cxn ang="0">
                    <a:pos x="134" y="0"/>
                  </a:cxn>
                  <a:cxn ang="0">
                    <a:pos x="114" y="2"/>
                  </a:cxn>
                  <a:cxn ang="0">
                    <a:pos x="92" y="5"/>
                  </a:cxn>
                  <a:cxn ang="0">
                    <a:pos x="70" y="12"/>
                  </a:cxn>
                  <a:cxn ang="0">
                    <a:pos x="47" y="20"/>
                  </a:cxn>
                  <a:cxn ang="0">
                    <a:pos x="23" y="32"/>
                  </a:cxn>
                  <a:cxn ang="0">
                    <a:pos x="0" y="47"/>
                  </a:cxn>
                  <a:cxn ang="0">
                    <a:pos x="0" y="999"/>
                  </a:cxn>
                  <a:cxn ang="0">
                    <a:pos x="1" y="999"/>
                  </a:cxn>
                  <a:cxn ang="0">
                    <a:pos x="6" y="999"/>
                  </a:cxn>
                  <a:cxn ang="0">
                    <a:pos x="14" y="998"/>
                  </a:cxn>
                  <a:cxn ang="0">
                    <a:pos x="23" y="997"/>
                  </a:cxn>
                  <a:cxn ang="0">
                    <a:pos x="35" y="995"/>
                  </a:cxn>
                  <a:cxn ang="0">
                    <a:pos x="49" y="993"/>
                  </a:cxn>
                  <a:cxn ang="0">
                    <a:pos x="65" y="990"/>
                  </a:cxn>
                  <a:cxn ang="0">
                    <a:pos x="83" y="985"/>
                  </a:cxn>
                  <a:cxn ang="0">
                    <a:pos x="102" y="980"/>
                  </a:cxn>
                  <a:cxn ang="0">
                    <a:pos x="121" y="973"/>
                  </a:cxn>
                  <a:cxn ang="0">
                    <a:pos x="143" y="966"/>
                  </a:cxn>
                  <a:cxn ang="0">
                    <a:pos x="164" y="956"/>
                  </a:cxn>
                  <a:cxn ang="0">
                    <a:pos x="186" y="945"/>
                  </a:cxn>
                  <a:cxn ang="0">
                    <a:pos x="208" y="934"/>
                  </a:cxn>
                  <a:cxn ang="0">
                    <a:pos x="230" y="919"/>
                  </a:cxn>
                  <a:cxn ang="0">
                    <a:pos x="251" y="903"/>
                  </a:cxn>
                  <a:cxn ang="0">
                    <a:pos x="251" y="23"/>
                  </a:cxn>
                </a:cxnLst>
                <a:rect l="0" t="0" r="r" b="b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79" name="Freeform 79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/>
                <a:ahLst/>
                <a:cxnLst>
                  <a:cxn ang="0">
                    <a:pos x="215" y="20"/>
                  </a:cxn>
                  <a:cxn ang="0">
                    <a:pos x="214" y="19"/>
                  </a:cxn>
                  <a:cxn ang="0">
                    <a:pos x="211" y="18"/>
                  </a:cxn>
                  <a:cxn ang="0">
                    <a:pos x="205" y="15"/>
                  </a:cxn>
                  <a:cxn ang="0">
                    <a:pos x="197" y="12"/>
                  </a:cxn>
                  <a:cxn ang="0">
                    <a:pos x="187" y="9"/>
                  </a:cxn>
                  <a:cxn ang="0">
                    <a:pos x="176" y="6"/>
                  </a:cxn>
                  <a:cxn ang="0">
                    <a:pos x="163" y="4"/>
                  </a:cxn>
                  <a:cxn ang="0">
                    <a:pos x="149" y="1"/>
                  </a:cxn>
                  <a:cxn ang="0">
                    <a:pos x="133" y="0"/>
                  </a:cxn>
                  <a:cxn ang="0">
                    <a:pos x="115" y="0"/>
                  </a:cxn>
                  <a:cxn ang="0">
                    <a:pos x="98" y="1"/>
                  </a:cxn>
                  <a:cxn ang="0">
                    <a:pos x="79" y="5"/>
                  </a:cxn>
                  <a:cxn ang="0">
                    <a:pos x="60" y="10"/>
                  </a:cxn>
                  <a:cxn ang="0">
                    <a:pos x="40" y="18"/>
                  </a:cxn>
                  <a:cxn ang="0">
                    <a:pos x="21" y="27"/>
                  </a:cxn>
                  <a:cxn ang="0">
                    <a:pos x="0" y="40"/>
                  </a:cxn>
                  <a:cxn ang="0">
                    <a:pos x="0" y="843"/>
                  </a:cxn>
                  <a:cxn ang="0">
                    <a:pos x="1" y="843"/>
                  </a:cxn>
                  <a:cxn ang="0">
                    <a:pos x="6" y="843"/>
                  </a:cxn>
                  <a:cxn ang="0">
                    <a:pos x="12" y="842"/>
                  </a:cxn>
                  <a:cxn ang="0">
                    <a:pos x="21" y="841"/>
                  </a:cxn>
                  <a:cxn ang="0">
                    <a:pos x="30" y="840"/>
                  </a:cxn>
                  <a:cxn ang="0">
                    <a:pos x="43" y="838"/>
                  </a:cxn>
                  <a:cxn ang="0">
                    <a:pos x="56" y="835"/>
                  </a:cxn>
                  <a:cxn ang="0">
                    <a:pos x="71" y="831"/>
                  </a:cxn>
                  <a:cxn ang="0">
                    <a:pos x="87" y="826"/>
                  </a:cxn>
                  <a:cxn ang="0">
                    <a:pos x="105" y="821"/>
                  </a:cxn>
                  <a:cxn ang="0">
                    <a:pos x="123" y="814"/>
                  </a:cxn>
                  <a:cxn ang="0">
                    <a:pos x="141" y="806"/>
                  </a:cxn>
                  <a:cxn ang="0">
                    <a:pos x="159" y="797"/>
                  </a:cxn>
                  <a:cxn ang="0">
                    <a:pos x="179" y="786"/>
                  </a:cxn>
                  <a:cxn ang="0">
                    <a:pos x="197" y="774"/>
                  </a:cxn>
                  <a:cxn ang="0">
                    <a:pos x="215" y="760"/>
                  </a:cxn>
                  <a:cxn ang="0">
                    <a:pos x="215" y="20"/>
                  </a:cxn>
                </a:cxnLst>
                <a:rect l="0" t="0" r="r" b="b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80" name="Freeform 80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/>
                <a:ahLst/>
                <a:cxnLst>
                  <a:cxn ang="0">
                    <a:pos x="180" y="16"/>
                  </a:cxn>
                  <a:cxn ang="0">
                    <a:pos x="179" y="16"/>
                  </a:cxn>
                  <a:cxn ang="0">
                    <a:pos x="176" y="14"/>
                  </a:cxn>
                  <a:cxn ang="0">
                    <a:pos x="172" y="12"/>
                  </a:cxn>
                  <a:cxn ang="0">
                    <a:pos x="165" y="10"/>
                  </a:cxn>
                  <a:cxn ang="0">
                    <a:pos x="157" y="8"/>
                  </a:cxn>
                  <a:cxn ang="0">
                    <a:pos x="147" y="4"/>
                  </a:cxn>
                  <a:cxn ang="0">
                    <a:pos x="136" y="2"/>
                  </a:cxn>
                  <a:cxn ang="0">
                    <a:pos x="125" y="0"/>
                  </a:cxn>
                  <a:cxn ang="0">
                    <a:pos x="111" y="0"/>
                  </a:cxn>
                  <a:cxn ang="0">
                    <a:pos x="97" y="0"/>
                  </a:cxn>
                  <a:cxn ang="0">
                    <a:pos x="81" y="1"/>
                  </a:cxn>
                  <a:cxn ang="0">
                    <a:pos x="66" y="3"/>
                  </a:cxn>
                  <a:cxn ang="0">
                    <a:pos x="50" y="8"/>
                  </a:cxn>
                  <a:cxn ang="0">
                    <a:pos x="33" y="14"/>
                  </a:cxn>
                  <a:cxn ang="0">
                    <a:pos x="17" y="23"/>
                  </a:cxn>
                  <a:cxn ang="0">
                    <a:pos x="0" y="33"/>
                  </a:cxn>
                  <a:cxn ang="0">
                    <a:pos x="0" y="685"/>
                  </a:cxn>
                  <a:cxn ang="0">
                    <a:pos x="1" y="685"/>
                  </a:cxn>
                  <a:cxn ang="0">
                    <a:pos x="4" y="685"/>
                  </a:cxn>
                  <a:cxn ang="0">
                    <a:pos x="9" y="684"/>
                  </a:cxn>
                  <a:cxn ang="0">
                    <a:pos x="17" y="683"/>
                  </a:cxn>
                  <a:cxn ang="0">
                    <a:pos x="26" y="682"/>
                  </a:cxn>
                  <a:cxn ang="0">
                    <a:pos x="35" y="681"/>
                  </a:cxn>
                  <a:cxn ang="0">
                    <a:pos x="47" y="678"/>
                  </a:cxn>
                  <a:cxn ang="0">
                    <a:pos x="60" y="676"/>
                  </a:cxn>
                  <a:cxn ang="0">
                    <a:pos x="73" y="671"/>
                  </a:cxn>
                  <a:cxn ang="0">
                    <a:pos x="87" y="667"/>
                  </a:cxn>
                  <a:cxn ang="0">
                    <a:pos x="102" y="662"/>
                  </a:cxn>
                  <a:cxn ang="0">
                    <a:pos x="118" y="655"/>
                  </a:cxn>
                  <a:cxn ang="0">
                    <a:pos x="133" y="648"/>
                  </a:cxn>
                  <a:cxn ang="0">
                    <a:pos x="149" y="639"/>
                  </a:cxn>
                  <a:cxn ang="0">
                    <a:pos x="165" y="628"/>
                  </a:cxn>
                  <a:cxn ang="0">
                    <a:pos x="180" y="617"/>
                  </a:cxn>
                  <a:cxn ang="0">
                    <a:pos x="180" y="16"/>
                  </a:cxn>
                </a:cxnLst>
                <a:rect l="0" t="0" r="r" b="b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81" name="Freeform 81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/>
                <a:ahLst/>
                <a:cxnLst>
                  <a:cxn ang="0">
                    <a:pos x="146" y="14"/>
                  </a:cxn>
                  <a:cxn ang="0">
                    <a:pos x="143" y="12"/>
                  </a:cxn>
                  <a:cxn ang="0">
                    <a:pos x="134" y="8"/>
                  </a:cxn>
                  <a:cxn ang="0">
                    <a:pos x="120" y="4"/>
                  </a:cxn>
                  <a:cxn ang="0">
                    <a:pos x="101" y="1"/>
                  </a:cxn>
                  <a:cxn ang="0">
                    <a:pos x="79" y="0"/>
                  </a:cxn>
                  <a:cxn ang="0">
                    <a:pos x="54" y="3"/>
                  </a:cxn>
                  <a:cxn ang="0">
                    <a:pos x="27" y="11"/>
                  </a:cxn>
                  <a:cxn ang="0">
                    <a:pos x="0" y="27"/>
                  </a:cxn>
                  <a:cxn ang="0">
                    <a:pos x="0" y="530"/>
                  </a:cxn>
                  <a:cxn ang="0">
                    <a:pos x="3" y="530"/>
                  </a:cxn>
                  <a:cxn ang="0">
                    <a:pos x="14" y="529"/>
                  </a:cxn>
                  <a:cxn ang="0">
                    <a:pos x="29" y="526"/>
                  </a:cxn>
                  <a:cxn ang="0">
                    <a:pos x="49" y="521"/>
                  </a:cxn>
                  <a:cxn ang="0">
                    <a:pos x="71" y="514"/>
                  </a:cxn>
                  <a:cxn ang="0">
                    <a:pos x="96" y="505"/>
                  </a:cxn>
                  <a:cxn ang="0">
                    <a:pos x="121" y="492"/>
                  </a:cxn>
                  <a:cxn ang="0">
                    <a:pos x="146" y="475"/>
                  </a:cxn>
                  <a:cxn ang="0">
                    <a:pos x="146" y="14"/>
                  </a:cxn>
                </a:cxnLst>
                <a:rect l="0" t="0" r="r" b="b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82" name="Freeform 82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/>
                <a:ahLst/>
                <a:cxnLst>
                  <a:cxn ang="0">
                    <a:pos x="109" y="10"/>
                  </a:cxn>
                  <a:cxn ang="0">
                    <a:pos x="107" y="9"/>
                  </a:cxn>
                  <a:cxn ang="0">
                    <a:pos x="100" y="6"/>
                  </a:cxn>
                  <a:cxn ang="0">
                    <a:pos x="89" y="2"/>
                  </a:cxn>
                  <a:cxn ang="0">
                    <a:pos x="75" y="0"/>
                  </a:cxn>
                  <a:cxn ang="0">
                    <a:pos x="59" y="0"/>
                  </a:cxn>
                  <a:cxn ang="0">
                    <a:pos x="39" y="2"/>
                  </a:cxn>
                  <a:cxn ang="0">
                    <a:pos x="20" y="9"/>
                  </a:cxn>
                  <a:cxn ang="0">
                    <a:pos x="0" y="21"/>
                  </a:cxn>
                  <a:cxn ang="0">
                    <a:pos x="0" y="373"/>
                  </a:cxn>
                  <a:cxn ang="0">
                    <a:pos x="2" y="373"/>
                  </a:cxn>
                  <a:cxn ang="0">
                    <a:pos x="9" y="372"/>
                  </a:cxn>
                  <a:cxn ang="0">
                    <a:pos x="21" y="369"/>
                  </a:cxn>
                  <a:cxn ang="0">
                    <a:pos x="36" y="366"/>
                  </a:cxn>
                  <a:cxn ang="0">
                    <a:pos x="53" y="362"/>
                  </a:cxn>
                  <a:cxn ang="0">
                    <a:pos x="72" y="354"/>
                  </a:cxn>
                  <a:cxn ang="0">
                    <a:pos x="90" y="343"/>
                  </a:cxn>
                  <a:cxn ang="0">
                    <a:pos x="109" y="331"/>
                  </a:cxn>
                  <a:cxn ang="0">
                    <a:pos x="109" y="10"/>
                  </a:cxn>
                </a:cxnLst>
                <a:rect l="0" t="0" r="r" b="b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83" name="Freeform 83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/>
                <a:ahLst/>
                <a:cxnLst>
                  <a:cxn ang="0">
                    <a:pos x="75" y="6"/>
                  </a:cxn>
                  <a:cxn ang="0">
                    <a:pos x="73" y="5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28" y="1"/>
                  </a:cxn>
                  <a:cxn ang="0">
                    <a:pos x="14" y="6"/>
                  </a:cxn>
                  <a:cxn ang="0">
                    <a:pos x="0" y="14"/>
                  </a:cxn>
                  <a:cxn ang="0">
                    <a:pos x="0" y="216"/>
                  </a:cxn>
                  <a:cxn ang="0">
                    <a:pos x="2" y="216"/>
                  </a:cxn>
                  <a:cxn ang="0">
                    <a:pos x="7" y="215"/>
                  </a:cxn>
                  <a:cxn ang="0">
                    <a:pos x="15" y="214"/>
                  </a:cxn>
                  <a:cxn ang="0">
                    <a:pos x="25" y="211"/>
                  </a:cxn>
                  <a:cxn ang="0">
                    <a:pos x="37" y="208"/>
                  </a:cxn>
                  <a:cxn ang="0">
                    <a:pos x="50" y="203"/>
                  </a:cxn>
                  <a:cxn ang="0">
                    <a:pos x="63" y="195"/>
                  </a:cxn>
                  <a:cxn ang="0">
                    <a:pos x="75" y="187"/>
                  </a:cxn>
                  <a:cxn ang="0">
                    <a:pos x="75" y="6"/>
                  </a:cxn>
                </a:cxnLst>
                <a:rect l="0" t="0" r="r" b="b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84" name="Freeform 84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/>
                <a:ahLst/>
                <a:cxnLst>
                  <a:cxn ang="0">
                    <a:pos x="55" y="111"/>
                  </a:cxn>
                  <a:cxn ang="0">
                    <a:pos x="66" y="110"/>
                  </a:cxn>
                  <a:cxn ang="0">
                    <a:pos x="76" y="106"/>
                  </a:cxn>
                  <a:cxn ang="0">
                    <a:pos x="85" y="101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7"/>
                  </a:cxn>
                  <a:cxn ang="0">
                    <a:pos x="109" y="66"/>
                  </a:cxn>
                  <a:cxn ang="0">
                    <a:pos x="110" y="56"/>
                  </a:cxn>
                  <a:cxn ang="0">
                    <a:pos x="109" y="44"/>
                  </a:cxn>
                  <a:cxn ang="0">
                    <a:pos x="106" y="34"/>
                  </a:cxn>
                  <a:cxn ang="0">
                    <a:pos x="100" y="24"/>
                  </a:cxn>
                  <a:cxn ang="0">
                    <a:pos x="94" y="17"/>
                  </a:cxn>
                  <a:cxn ang="0">
                    <a:pos x="85" y="9"/>
                  </a:cxn>
                  <a:cxn ang="0">
                    <a:pos x="76" y="5"/>
                  </a:cxn>
                  <a:cxn ang="0">
                    <a:pos x="66" y="2"/>
                  </a:cxn>
                  <a:cxn ang="0">
                    <a:pos x="55" y="0"/>
                  </a:cxn>
                  <a:cxn ang="0">
                    <a:pos x="44" y="2"/>
                  </a:cxn>
                  <a:cxn ang="0">
                    <a:pos x="33" y="5"/>
                  </a:cxn>
                  <a:cxn ang="0">
                    <a:pos x="25" y="9"/>
                  </a:cxn>
                  <a:cxn ang="0">
                    <a:pos x="16" y="17"/>
                  </a:cxn>
                  <a:cxn ang="0">
                    <a:pos x="10" y="24"/>
                  </a:cxn>
                  <a:cxn ang="0">
                    <a:pos x="4" y="34"/>
                  </a:cxn>
                  <a:cxn ang="0">
                    <a:pos x="1" y="44"/>
                  </a:cxn>
                  <a:cxn ang="0">
                    <a:pos x="0" y="56"/>
                  </a:cxn>
                  <a:cxn ang="0">
                    <a:pos x="1" y="66"/>
                  </a:cxn>
                  <a:cxn ang="0">
                    <a:pos x="4" y="77"/>
                  </a:cxn>
                  <a:cxn ang="0">
                    <a:pos x="10" y="86"/>
                  </a:cxn>
                  <a:cxn ang="0">
                    <a:pos x="16" y="94"/>
                  </a:cxn>
                  <a:cxn ang="0">
                    <a:pos x="25" y="101"/>
                  </a:cxn>
                  <a:cxn ang="0">
                    <a:pos x="33" y="106"/>
                  </a:cxn>
                  <a:cxn ang="0">
                    <a:pos x="44" y="110"/>
                  </a:cxn>
                  <a:cxn ang="0">
                    <a:pos x="55" y="111"/>
                  </a:cxn>
                </a:cxnLst>
                <a:rect l="0" t="0" r="r" b="b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85" name="Freeform 85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38" y="53"/>
                  </a:cxn>
                  <a:cxn ang="0">
                    <a:pos x="48" y="46"/>
                  </a:cxn>
                  <a:cxn ang="0">
                    <a:pos x="53" y="37"/>
                  </a:cxn>
                  <a:cxn ang="0">
                    <a:pos x="55" y="27"/>
                  </a:cxn>
                  <a:cxn ang="0">
                    <a:pos x="53" y="16"/>
                  </a:cxn>
                  <a:cxn ang="0">
                    <a:pos x="48" y="7"/>
                  </a:cxn>
                  <a:cxn ang="0">
                    <a:pos x="38" y="2"/>
                  </a:cxn>
                  <a:cxn ang="0">
                    <a:pos x="27" y="0"/>
                  </a:cxn>
                  <a:cxn ang="0">
                    <a:pos x="16" y="2"/>
                  </a:cxn>
                  <a:cxn ang="0">
                    <a:pos x="8" y="7"/>
                  </a:cxn>
                  <a:cxn ang="0">
                    <a:pos x="2" y="16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6"/>
                  </a:cxn>
                  <a:cxn ang="0">
                    <a:pos x="16" y="53"/>
                  </a:cxn>
                  <a:cxn ang="0">
                    <a:pos x="27" y="55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86" name="Freeform 86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/>
                <a:ahLst/>
                <a:cxnLst>
                  <a:cxn ang="0">
                    <a:pos x="28" y="55"/>
                  </a:cxn>
                  <a:cxn ang="0">
                    <a:pos x="39" y="53"/>
                  </a:cxn>
                  <a:cxn ang="0">
                    <a:pos x="47" y="47"/>
                  </a:cxn>
                  <a:cxn ang="0">
                    <a:pos x="53" y="39"/>
                  </a:cxn>
                  <a:cxn ang="0">
                    <a:pos x="55" y="28"/>
                  </a:cxn>
                  <a:cxn ang="0">
                    <a:pos x="53" y="17"/>
                  </a:cxn>
                  <a:cxn ang="0">
                    <a:pos x="47" y="8"/>
                  </a:cxn>
                  <a:cxn ang="0">
                    <a:pos x="39" y="2"/>
                  </a:cxn>
                  <a:cxn ang="0">
                    <a:pos x="28" y="0"/>
                  </a:cxn>
                  <a:cxn ang="0">
                    <a:pos x="17" y="2"/>
                  </a:cxn>
                  <a:cxn ang="0">
                    <a:pos x="9" y="8"/>
                  </a:cxn>
                  <a:cxn ang="0">
                    <a:pos x="2" y="17"/>
                  </a:cxn>
                  <a:cxn ang="0">
                    <a:pos x="0" y="28"/>
                  </a:cxn>
                  <a:cxn ang="0">
                    <a:pos x="2" y="39"/>
                  </a:cxn>
                  <a:cxn ang="0">
                    <a:pos x="9" y="47"/>
                  </a:cxn>
                  <a:cxn ang="0">
                    <a:pos x="17" y="53"/>
                  </a:cxn>
                  <a:cxn ang="0">
                    <a:pos x="28" y="55"/>
                  </a:cxn>
                </a:cxnLst>
                <a:rect l="0" t="0" r="r" b="b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87" name="Freeform 87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/>
                <a:ahLst/>
                <a:cxnLst>
                  <a:cxn ang="0">
                    <a:pos x="48" y="15"/>
                  </a:cxn>
                  <a:cxn ang="0">
                    <a:pos x="44" y="30"/>
                  </a:cxn>
                  <a:cxn ang="0">
                    <a:pos x="33" y="73"/>
                  </a:cxn>
                  <a:cxn ang="0">
                    <a:pos x="19" y="140"/>
                  </a:cxn>
                  <a:cxn ang="0">
                    <a:pos x="7" y="229"/>
                  </a:cxn>
                  <a:cxn ang="0">
                    <a:pos x="0" y="337"/>
                  </a:cxn>
                  <a:cxn ang="0">
                    <a:pos x="1" y="462"/>
                  </a:cxn>
                  <a:cxn ang="0">
                    <a:pos x="14" y="602"/>
                  </a:cxn>
                  <a:cxn ang="0">
                    <a:pos x="43" y="752"/>
                  </a:cxn>
                  <a:cxn ang="0">
                    <a:pos x="150" y="746"/>
                  </a:cxn>
                  <a:cxn ang="0">
                    <a:pos x="146" y="724"/>
                  </a:cxn>
                  <a:cxn ang="0">
                    <a:pos x="135" y="663"/>
                  </a:cxn>
                  <a:cxn ang="0">
                    <a:pos x="123" y="574"/>
                  </a:cxn>
                  <a:cxn ang="0">
                    <a:pos x="111" y="463"/>
                  </a:cxn>
                  <a:cxn ang="0">
                    <a:pos x="104" y="342"/>
                  </a:cxn>
                  <a:cxn ang="0">
                    <a:pos x="107" y="220"/>
                  </a:cxn>
                  <a:cxn ang="0">
                    <a:pos x="124" y="106"/>
                  </a:cxn>
                  <a:cxn ang="0">
                    <a:pos x="156" y="9"/>
                  </a:cxn>
                  <a:cxn ang="0">
                    <a:pos x="156" y="8"/>
                  </a:cxn>
                  <a:cxn ang="0">
                    <a:pos x="156" y="6"/>
                  </a:cxn>
                  <a:cxn ang="0">
                    <a:pos x="154" y="4"/>
                  </a:cxn>
                  <a:cxn ang="0">
                    <a:pos x="147" y="0"/>
                  </a:cxn>
                  <a:cxn ang="0">
                    <a:pos x="134" y="0"/>
                  </a:cxn>
                  <a:cxn ang="0">
                    <a:pos x="115" y="1"/>
                  </a:cxn>
                  <a:cxn ang="0">
                    <a:pos x="87" y="7"/>
                  </a:cxn>
                  <a:cxn ang="0">
                    <a:pos x="48" y="15"/>
                  </a:cxn>
                </a:cxnLst>
                <a:rect l="0" t="0" r="r" b="b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88" name="Freeform 88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/>
                <a:ahLst/>
                <a:cxnLst>
                  <a:cxn ang="0">
                    <a:pos x="212" y="6"/>
                  </a:cxn>
                  <a:cxn ang="0">
                    <a:pos x="206" y="11"/>
                  </a:cxn>
                  <a:cxn ang="0">
                    <a:pos x="192" y="33"/>
                  </a:cxn>
                  <a:cxn ang="0">
                    <a:pos x="174" y="77"/>
                  </a:cxn>
                  <a:cxn ang="0">
                    <a:pos x="156" y="148"/>
                  </a:cxn>
                  <a:cxn ang="0">
                    <a:pos x="141" y="254"/>
                  </a:cxn>
                  <a:cxn ang="0">
                    <a:pos x="133" y="401"/>
                  </a:cxn>
                  <a:cxn ang="0">
                    <a:pos x="137" y="593"/>
                  </a:cxn>
                  <a:cxn ang="0">
                    <a:pos x="158" y="839"/>
                  </a:cxn>
                  <a:cxn ang="0">
                    <a:pos x="38" y="839"/>
                  </a:cxn>
                  <a:cxn ang="0">
                    <a:pos x="34" y="814"/>
                  </a:cxn>
                  <a:cxn ang="0">
                    <a:pos x="24" y="746"/>
                  </a:cxn>
                  <a:cxn ang="0">
                    <a:pos x="12" y="645"/>
                  </a:cxn>
                  <a:cxn ang="0">
                    <a:pos x="3" y="521"/>
                  </a:cxn>
                  <a:cxn ang="0">
                    <a:pos x="0" y="384"/>
                  </a:cxn>
                  <a:cxn ang="0">
                    <a:pos x="6" y="244"/>
                  </a:cxn>
                  <a:cxn ang="0">
                    <a:pos x="29" y="114"/>
                  </a:cxn>
                  <a:cxn ang="0">
                    <a:pos x="68" y="0"/>
                  </a:cxn>
                  <a:cxn ang="0">
                    <a:pos x="212" y="6"/>
                  </a:cxn>
                </a:cxnLst>
                <a:rect l="0" t="0" r="r" b="b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89" name="Freeform 89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/>
                <a:ahLst/>
                <a:cxnLst>
                  <a:cxn ang="0">
                    <a:pos x="43" y="12"/>
                  </a:cxn>
                  <a:cxn ang="0">
                    <a:pos x="39" y="25"/>
                  </a:cxn>
                  <a:cxn ang="0">
                    <a:pos x="30" y="62"/>
                  </a:cxn>
                  <a:cxn ang="0">
                    <a:pos x="19" y="122"/>
                  </a:cxn>
                  <a:cxn ang="0">
                    <a:pos x="7" y="199"/>
                  </a:cxn>
                  <a:cxn ang="0">
                    <a:pos x="0" y="294"/>
                  </a:cxn>
                  <a:cxn ang="0">
                    <a:pos x="1" y="403"/>
                  </a:cxn>
                  <a:cxn ang="0">
                    <a:pos x="12" y="524"/>
                  </a:cxn>
                  <a:cxn ang="0">
                    <a:pos x="38" y="656"/>
                  </a:cxn>
                  <a:cxn ang="0">
                    <a:pos x="132" y="650"/>
                  </a:cxn>
                  <a:cxn ang="0">
                    <a:pos x="127" y="631"/>
                  </a:cxn>
                  <a:cxn ang="0">
                    <a:pos x="119" y="578"/>
                  </a:cxn>
                  <a:cxn ang="0">
                    <a:pos x="107" y="499"/>
                  </a:cxn>
                  <a:cxn ang="0">
                    <a:pos x="97" y="403"/>
                  </a:cxn>
                  <a:cxn ang="0">
                    <a:pos x="92" y="297"/>
                  </a:cxn>
                  <a:cxn ang="0">
                    <a:pos x="94" y="192"/>
                  </a:cxn>
                  <a:cxn ang="0">
                    <a:pos x="108" y="91"/>
                  </a:cxn>
                  <a:cxn ang="0">
                    <a:pos x="137" y="7"/>
                  </a:cxn>
                  <a:cxn ang="0">
                    <a:pos x="137" y="6"/>
                  </a:cxn>
                  <a:cxn ang="0">
                    <a:pos x="137" y="4"/>
                  </a:cxn>
                  <a:cxn ang="0">
                    <a:pos x="135" y="2"/>
                  </a:cxn>
                  <a:cxn ang="0">
                    <a:pos x="129" y="0"/>
                  </a:cxn>
                  <a:cxn ang="0">
                    <a:pos x="119" y="0"/>
                  </a:cxn>
                  <a:cxn ang="0">
                    <a:pos x="101" y="1"/>
                  </a:cxn>
                  <a:cxn ang="0">
                    <a:pos x="77" y="5"/>
                  </a:cxn>
                  <a:cxn ang="0">
                    <a:pos x="43" y="12"/>
                  </a:cxn>
                </a:cxnLst>
                <a:rect l="0" t="0" r="r" b="b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90" name="Freeform 90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/>
                <a:ahLst/>
                <a:cxnLst>
                  <a:cxn ang="0">
                    <a:pos x="36" y="11"/>
                  </a:cxn>
                  <a:cxn ang="0">
                    <a:pos x="33" y="21"/>
                  </a:cxn>
                  <a:cxn ang="0">
                    <a:pos x="24" y="53"/>
                  </a:cxn>
                  <a:cxn ang="0">
                    <a:pos x="15" y="103"/>
                  </a:cxn>
                  <a:cxn ang="0">
                    <a:pos x="5" y="169"/>
                  </a:cxn>
                  <a:cxn ang="0">
                    <a:pos x="0" y="250"/>
                  </a:cxn>
                  <a:cxn ang="0">
                    <a:pos x="1" y="344"/>
                  </a:cxn>
                  <a:cxn ang="0">
                    <a:pos x="10" y="448"/>
                  </a:cxn>
                  <a:cxn ang="0">
                    <a:pos x="32" y="560"/>
                  </a:cxn>
                  <a:cxn ang="0">
                    <a:pos x="112" y="555"/>
                  </a:cxn>
                  <a:cxn ang="0">
                    <a:pos x="108" y="538"/>
                  </a:cxn>
                  <a:cxn ang="0">
                    <a:pos x="101" y="493"/>
                  </a:cxn>
                  <a:cxn ang="0">
                    <a:pos x="91" y="426"/>
                  </a:cxn>
                  <a:cxn ang="0">
                    <a:pos x="82" y="344"/>
                  </a:cxn>
                  <a:cxn ang="0">
                    <a:pos x="77" y="255"/>
                  </a:cxn>
                  <a:cxn ang="0">
                    <a:pos x="79" y="164"/>
                  </a:cxn>
                  <a:cxn ang="0">
                    <a:pos x="91" y="79"/>
                  </a:cxn>
                  <a:cxn ang="0">
                    <a:pos x="116" y="6"/>
                  </a:cxn>
                  <a:cxn ang="0">
                    <a:pos x="116" y="5"/>
                  </a:cxn>
                  <a:cxn ang="0">
                    <a:pos x="116" y="4"/>
                  </a:cxn>
                  <a:cxn ang="0">
                    <a:pos x="114" y="2"/>
                  </a:cxn>
                  <a:cxn ang="0">
                    <a:pos x="109" y="0"/>
                  </a:cxn>
                  <a:cxn ang="0">
                    <a:pos x="100" y="0"/>
                  </a:cxn>
                  <a:cxn ang="0">
                    <a:pos x="86" y="1"/>
                  </a:cxn>
                  <a:cxn ang="0">
                    <a:pos x="65" y="4"/>
                  </a:cxn>
                  <a:cxn ang="0">
                    <a:pos x="36" y="11"/>
                  </a:cxn>
                </a:cxnLst>
                <a:rect l="0" t="0" r="r" b="b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91" name="Freeform 91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/>
                <a:ahLst/>
                <a:cxnLst>
                  <a:cxn ang="0">
                    <a:pos x="30" y="9"/>
                  </a:cxn>
                  <a:cxn ang="0">
                    <a:pos x="27" y="17"/>
                  </a:cxn>
                  <a:cxn ang="0">
                    <a:pos x="20" y="44"/>
                  </a:cxn>
                  <a:cxn ang="0">
                    <a:pos x="12" y="85"/>
                  </a:cxn>
                  <a:cxn ang="0">
                    <a:pos x="4" y="140"/>
                  </a:cxn>
                  <a:cxn ang="0">
                    <a:pos x="0" y="207"/>
                  </a:cxn>
                  <a:cxn ang="0">
                    <a:pos x="0" y="285"/>
                  </a:cxn>
                  <a:cxn ang="0">
                    <a:pos x="9" y="370"/>
                  </a:cxn>
                  <a:cxn ang="0">
                    <a:pos x="26" y="463"/>
                  </a:cxn>
                  <a:cxn ang="0">
                    <a:pos x="93" y="460"/>
                  </a:cxn>
                  <a:cxn ang="0">
                    <a:pos x="89" y="446"/>
                  </a:cxn>
                  <a:cxn ang="0">
                    <a:pos x="83" y="408"/>
                  </a:cxn>
                  <a:cxn ang="0">
                    <a:pos x="75" y="353"/>
                  </a:cxn>
                  <a:cxn ang="0">
                    <a:pos x="68" y="285"/>
                  </a:cxn>
                  <a:cxn ang="0">
                    <a:pos x="65" y="211"/>
                  </a:cxn>
                  <a:cxn ang="0">
                    <a:pos x="67" y="136"/>
                  </a:cxn>
                  <a:cxn ang="0">
                    <a:pos x="76" y="65"/>
                  </a:cxn>
                  <a:cxn ang="0">
                    <a:pos x="97" y="5"/>
                  </a:cxn>
                  <a:cxn ang="0">
                    <a:pos x="97" y="4"/>
                  </a:cxn>
                  <a:cxn ang="0">
                    <a:pos x="97" y="3"/>
                  </a:cxn>
                  <a:cxn ang="0">
                    <a:pos x="95" y="1"/>
                  </a:cxn>
                  <a:cxn ang="0">
                    <a:pos x="91" y="0"/>
                  </a:cxn>
                  <a:cxn ang="0">
                    <a:pos x="84" y="0"/>
                  </a:cxn>
                  <a:cxn ang="0">
                    <a:pos x="71" y="0"/>
                  </a:cxn>
                  <a:cxn ang="0">
                    <a:pos x="54" y="3"/>
                  </a:cxn>
                  <a:cxn ang="0">
                    <a:pos x="30" y="9"/>
                  </a:cxn>
                </a:cxnLst>
                <a:rect l="0" t="0" r="r" b="b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92" name="Freeform 92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/>
                <a:ahLst/>
                <a:cxnLst>
                  <a:cxn ang="0">
                    <a:pos x="24" y="8"/>
                  </a:cxn>
                  <a:cxn ang="0">
                    <a:pos x="22" y="15"/>
                  </a:cxn>
                  <a:cxn ang="0">
                    <a:pos x="17" y="36"/>
                  </a:cxn>
                  <a:cxn ang="0">
                    <a:pos x="10" y="68"/>
                  </a:cxn>
                  <a:cxn ang="0">
                    <a:pos x="4" y="112"/>
                  </a:cxn>
                  <a:cxn ang="0">
                    <a:pos x="0" y="164"/>
                  </a:cxn>
                  <a:cxn ang="0">
                    <a:pos x="0" y="226"/>
                  </a:cxn>
                  <a:cxn ang="0">
                    <a:pos x="7" y="294"/>
                  </a:cxn>
                  <a:cxn ang="0">
                    <a:pos x="21" y="367"/>
                  </a:cxn>
                  <a:cxn ang="0">
                    <a:pos x="74" y="364"/>
                  </a:cxn>
                  <a:cxn ang="0">
                    <a:pos x="71" y="353"/>
                  </a:cxn>
                  <a:cxn ang="0">
                    <a:pos x="66" y="323"/>
                  </a:cxn>
                  <a:cxn ang="0">
                    <a:pos x="60" y="280"/>
                  </a:cxn>
                  <a:cxn ang="0">
                    <a:pos x="54" y="226"/>
                  </a:cxn>
                  <a:cxn ang="0">
                    <a:pos x="51" y="168"/>
                  </a:cxn>
                  <a:cxn ang="0">
                    <a:pos x="53" y="107"/>
                  </a:cxn>
                  <a:cxn ang="0">
                    <a:pos x="61" y="52"/>
                  </a:cxn>
                  <a:cxn ang="0">
                    <a:pos x="77" y="5"/>
                  </a:cxn>
                  <a:cxn ang="0">
                    <a:pos x="77" y="5"/>
                  </a:cxn>
                  <a:cxn ang="0">
                    <a:pos x="77" y="2"/>
                  </a:cxn>
                  <a:cxn ang="0">
                    <a:pos x="76" y="1"/>
                  </a:cxn>
                  <a:cxn ang="0">
                    <a:pos x="72" y="0"/>
                  </a:cxn>
                  <a:cxn ang="0">
                    <a:pos x="66" y="0"/>
                  </a:cxn>
                  <a:cxn ang="0">
                    <a:pos x="56" y="1"/>
                  </a:cxn>
                  <a:cxn ang="0">
                    <a:pos x="43" y="4"/>
                  </a:cxn>
                  <a:cxn ang="0">
                    <a:pos x="24" y="8"/>
                  </a:cxn>
                </a:cxnLst>
                <a:rect l="0" t="0" r="r" b="b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93" name="Freeform 93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/>
                <a:ahLst/>
                <a:cxnLst>
                  <a:cxn ang="0">
                    <a:pos x="17" y="5"/>
                  </a:cxn>
                  <a:cxn ang="0">
                    <a:pos x="16" y="10"/>
                  </a:cxn>
                  <a:cxn ang="0">
                    <a:pos x="12" y="25"/>
                  </a:cxn>
                  <a:cxn ang="0">
                    <a:pos x="6" y="49"/>
                  </a:cxn>
                  <a:cxn ang="0">
                    <a:pos x="2" y="82"/>
                  </a:cxn>
                  <a:cxn ang="0">
                    <a:pos x="0" y="122"/>
                  </a:cxn>
                  <a:cxn ang="0">
                    <a:pos x="0" y="166"/>
                  </a:cxn>
                  <a:cxn ang="0">
                    <a:pos x="4" y="217"/>
                  </a:cxn>
                  <a:cxn ang="0">
                    <a:pos x="15" y="271"/>
                  </a:cxn>
                  <a:cxn ang="0">
                    <a:pos x="54" y="268"/>
                  </a:cxn>
                  <a:cxn ang="0">
                    <a:pos x="52" y="261"/>
                  </a:cxn>
                  <a:cxn ang="0">
                    <a:pos x="48" y="238"/>
                  </a:cxn>
                  <a:cxn ang="0">
                    <a:pos x="44" y="206"/>
                  </a:cxn>
                  <a:cxn ang="0">
                    <a:pos x="40" y="166"/>
                  </a:cxn>
                  <a:cxn ang="0">
                    <a:pos x="37" y="123"/>
                  </a:cxn>
                  <a:cxn ang="0">
                    <a:pos x="39" y="78"/>
                  </a:cxn>
                  <a:cxn ang="0">
                    <a:pos x="44" y="37"/>
                  </a:cxn>
                  <a:cxn ang="0">
                    <a:pos x="56" y="3"/>
                  </a:cxn>
                  <a:cxn ang="0">
                    <a:pos x="56" y="3"/>
                  </a:cxn>
                  <a:cxn ang="0">
                    <a:pos x="56" y="2"/>
                  </a:cxn>
                  <a:cxn ang="0">
                    <a:pos x="55" y="1"/>
                  </a:cxn>
                  <a:cxn ang="0">
                    <a:pos x="52" y="0"/>
                  </a:cxn>
                  <a:cxn ang="0">
                    <a:pos x="48" y="0"/>
                  </a:cxn>
                  <a:cxn ang="0">
                    <a:pos x="42" y="0"/>
                  </a:cxn>
                  <a:cxn ang="0">
                    <a:pos x="31" y="2"/>
                  </a:cxn>
                  <a:cxn ang="0">
                    <a:pos x="17" y="5"/>
                  </a:cxn>
                </a:cxnLst>
                <a:rect l="0" t="0" r="r" b="b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94" name="Freeform 94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/>
                <a:ahLst/>
                <a:cxnLst>
                  <a:cxn ang="0">
                    <a:pos x="186" y="6"/>
                  </a:cxn>
                  <a:cxn ang="0">
                    <a:pos x="182" y="11"/>
                  </a:cxn>
                  <a:cxn ang="0">
                    <a:pos x="169" y="29"/>
                  </a:cxn>
                  <a:cxn ang="0">
                    <a:pos x="153" y="67"/>
                  </a:cxn>
                  <a:cxn ang="0">
                    <a:pos x="137" y="130"/>
                  </a:cxn>
                  <a:cxn ang="0">
                    <a:pos x="124" y="221"/>
                  </a:cxn>
                  <a:cxn ang="0">
                    <a:pos x="117" y="350"/>
                  </a:cxn>
                  <a:cxn ang="0">
                    <a:pos x="122" y="517"/>
                  </a:cxn>
                  <a:cxn ang="0">
                    <a:pos x="139" y="732"/>
                  </a:cxn>
                  <a:cxn ang="0">
                    <a:pos x="34" y="732"/>
                  </a:cxn>
                  <a:cxn ang="0">
                    <a:pos x="31" y="711"/>
                  </a:cxn>
                  <a:cxn ang="0">
                    <a:pos x="22" y="651"/>
                  </a:cxn>
                  <a:cxn ang="0">
                    <a:pos x="12" y="563"/>
                  </a:cxn>
                  <a:cxn ang="0">
                    <a:pos x="3" y="454"/>
                  </a:cxn>
                  <a:cxn ang="0">
                    <a:pos x="0" y="335"/>
                  </a:cxn>
                  <a:cxn ang="0">
                    <a:pos x="6" y="213"/>
                  </a:cxn>
                  <a:cxn ang="0">
                    <a:pos x="25" y="98"/>
                  </a:cxn>
                  <a:cxn ang="0">
                    <a:pos x="60" y="0"/>
                  </a:cxn>
                  <a:cxn ang="0">
                    <a:pos x="186" y="6"/>
                  </a:cxn>
                </a:cxnLst>
                <a:rect l="0" t="0" r="r" b="b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95" name="Freeform 95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/>
                <a:ahLst/>
                <a:cxnLst>
                  <a:cxn ang="0">
                    <a:pos x="158" y="4"/>
                  </a:cxn>
                  <a:cxn ang="0">
                    <a:pos x="153" y="9"/>
                  </a:cxn>
                  <a:cxn ang="0">
                    <a:pos x="144" y="25"/>
                  </a:cxn>
                  <a:cxn ang="0">
                    <a:pos x="130" y="57"/>
                  </a:cxn>
                  <a:cxn ang="0">
                    <a:pos x="116" y="110"/>
                  </a:cxn>
                  <a:cxn ang="0">
                    <a:pos x="105" y="189"/>
                  </a:cxn>
                  <a:cxn ang="0">
                    <a:pos x="100" y="298"/>
                  </a:cxn>
                  <a:cxn ang="0">
                    <a:pos x="103" y="441"/>
                  </a:cxn>
                  <a:cxn ang="0">
                    <a:pos x="118" y="625"/>
                  </a:cxn>
                  <a:cxn ang="0">
                    <a:pos x="29" y="625"/>
                  </a:cxn>
                  <a:cxn ang="0">
                    <a:pos x="25" y="607"/>
                  </a:cxn>
                  <a:cxn ang="0">
                    <a:pos x="18" y="556"/>
                  </a:cxn>
                  <a:cxn ang="0">
                    <a:pos x="9" y="480"/>
                  </a:cxn>
                  <a:cxn ang="0">
                    <a:pos x="2" y="387"/>
                  </a:cxn>
                  <a:cxn ang="0">
                    <a:pos x="0" y="286"/>
                  </a:cxn>
                  <a:cxn ang="0">
                    <a:pos x="5" y="182"/>
                  </a:cxn>
                  <a:cxn ang="0">
                    <a:pos x="21" y="84"/>
                  </a:cxn>
                  <a:cxn ang="0">
                    <a:pos x="51" y="0"/>
                  </a:cxn>
                  <a:cxn ang="0">
                    <a:pos x="158" y="4"/>
                  </a:cxn>
                </a:cxnLst>
                <a:rect l="0" t="0" r="r" b="b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96" name="Freeform 96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/>
                <a:ahLst/>
                <a:cxnLst>
                  <a:cxn ang="0">
                    <a:pos x="131" y="4"/>
                  </a:cxn>
                  <a:cxn ang="0">
                    <a:pos x="128" y="7"/>
                  </a:cxn>
                  <a:cxn ang="0">
                    <a:pos x="119" y="21"/>
                  </a:cxn>
                  <a:cxn ang="0">
                    <a:pos x="109" y="47"/>
                  </a:cxn>
                  <a:cxn ang="0">
                    <a:pos x="97" y="91"/>
                  </a:cxn>
                  <a:cxn ang="0">
                    <a:pos x="88" y="156"/>
                  </a:cxn>
                  <a:cxn ang="0">
                    <a:pos x="84" y="247"/>
                  </a:cxn>
                  <a:cxn ang="0">
                    <a:pos x="86" y="366"/>
                  </a:cxn>
                  <a:cxn ang="0">
                    <a:pos x="99" y="517"/>
                  </a:cxn>
                  <a:cxn ang="0">
                    <a:pos x="25" y="517"/>
                  </a:cxn>
                  <a:cxn ang="0">
                    <a:pos x="23" y="502"/>
                  </a:cxn>
                  <a:cxn ang="0">
                    <a:pos x="16" y="460"/>
                  </a:cxn>
                  <a:cxn ang="0">
                    <a:pos x="9" y="397"/>
                  </a:cxn>
                  <a:cxn ang="0">
                    <a:pos x="2" y="320"/>
                  </a:cxn>
                  <a:cxn ang="0">
                    <a:pos x="0" y="236"/>
                  </a:cxn>
                  <a:cxn ang="0">
                    <a:pos x="4" y="151"/>
                  </a:cxn>
                  <a:cxn ang="0">
                    <a:pos x="18" y="70"/>
                  </a:cxn>
                  <a:cxn ang="0">
                    <a:pos x="43" y="0"/>
                  </a:cxn>
                  <a:cxn ang="0">
                    <a:pos x="131" y="4"/>
                  </a:cxn>
                </a:cxnLst>
                <a:rect l="0" t="0" r="r" b="b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97" name="Freeform 97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/>
                <a:ahLst/>
                <a:cxnLst>
                  <a:cxn ang="0">
                    <a:pos x="104" y="4"/>
                  </a:cxn>
                  <a:cxn ang="0">
                    <a:pos x="101" y="7"/>
                  </a:cxn>
                  <a:cxn ang="0">
                    <a:pos x="94" y="17"/>
                  </a:cxn>
                  <a:cxn ang="0">
                    <a:pos x="86" y="38"/>
                  </a:cxn>
                  <a:cxn ang="0">
                    <a:pos x="76" y="73"/>
                  </a:cxn>
                  <a:cxn ang="0">
                    <a:pos x="69" y="125"/>
                  </a:cxn>
                  <a:cxn ang="0">
                    <a:pos x="65" y="196"/>
                  </a:cxn>
                  <a:cxn ang="0">
                    <a:pos x="67" y="291"/>
                  </a:cxn>
                  <a:cxn ang="0">
                    <a:pos x="77" y="411"/>
                  </a:cxn>
                  <a:cxn ang="0">
                    <a:pos x="19" y="411"/>
                  </a:cxn>
                  <a:cxn ang="0">
                    <a:pos x="17" y="399"/>
                  </a:cxn>
                  <a:cxn ang="0">
                    <a:pos x="11" y="365"/>
                  </a:cxn>
                  <a:cxn ang="0">
                    <a:pos x="6" y="316"/>
                  </a:cxn>
                  <a:cxn ang="0">
                    <a:pos x="2" y="255"/>
                  </a:cxn>
                  <a:cxn ang="0">
                    <a:pos x="0" y="188"/>
                  </a:cxn>
                  <a:cxn ang="0">
                    <a:pos x="4" y="120"/>
                  </a:cxn>
                  <a:cxn ang="0">
                    <a:pos x="15" y="55"/>
                  </a:cxn>
                  <a:cxn ang="0">
                    <a:pos x="34" y="0"/>
                  </a:cxn>
                  <a:cxn ang="0">
                    <a:pos x="104" y="4"/>
                  </a:cxn>
                </a:cxnLst>
                <a:rect l="0" t="0" r="r" b="b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98" name="Freeform 98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4" y="4"/>
                  </a:cxn>
                  <a:cxn ang="0">
                    <a:pos x="70" y="12"/>
                  </a:cxn>
                  <a:cxn ang="0">
                    <a:pos x="62" y="28"/>
                  </a:cxn>
                  <a:cxn ang="0">
                    <a:pos x="56" y="53"/>
                  </a:cxn>
                  <a:cxn ang="0">
                    <a:pos x="51" y="92"/>
                  </a:cxn>
                  <a:cxn ang="0">
                    <a:pos x="49" y="145"/>
                  </a:cxn>
                  <a:cxn ang="0">
                    <a:pos x="50" y="214"/>
                  </a:cxn>
                  <a:cxn ang="0">
                    <a:pos x="57" y="302"/>
                  </a:cxn>
                  <a:cxn ang="0">
                    <a:pos x="14" y="302"/>
                  </a:cxn>
                  <a:cxn ang="0">
                    <a:pos x="13" y="294"/>
                  </a:cxn>
                  <a:cxn ang="0">
                    <a:pos x="9" y="269"/>
                  </a:cxn>
                  <a:cxn ang="0">
                    <a:pos x="4" y="232"/>
                  </a:cxn>
                  <a:cxn ang="0">
                    <a:pos x="1" y="188"/>
                  </a:cxn>
                  <a:cxn ang="0">
                    <a:pos x="0" y="138"/>
                  </a:cxn>
                  <a:cxn ang="0">
                    <a:pos x="2" y="89"/>
                  </a:cxn>
                  <a:cxn ang="0">
                    <a:pos x="10" y="41"/>
                  </a:cxn>
                  <a:cxn ang="0">
                    <a:pos x="25" y="0"/>
                  </a:cxn>
                  <a:cxn ang="0">
                    <a:pos x="76" y="2"/>
                  </a:cxn>
                </a:cxnLst>
                <a:rect l="0" t="0" r="r" b="b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99" name="Rectangle 99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00" name="Freeform 100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/>
                <a:ahLst/>
                <a:cxnLst>
                  <a:cxn ang="0">
                    <a:pos x="35" y="41"/>
                  </a:cxn>
                  <a:cxn ang="0">
                    <a:pos x="32" y="49"/>
                  </a:cxn>
                  <a:cxn ang="0">
                    <a:pos x="25" y="74"/>
                  </a:cxn>
                  <a:cxn ang="0">
                    <a:pos x="17" y="112"/>
                  </a:cxn>
                  <a:cxn ang="0">
                    <a:pos x="8" y="163"/>
                  </a:cxn>
                  <a:cxn ang="0">
                    <a:pos x="2" y="223"/>
                  </a:cxn>
                  <a:cxn ang="0">
                    <a:pos x="0" y="290"/>
                  </a:cxn>
                  <a:cxn ang="0">
                    <a:pos x="7" y="363"/>
                  </a:cxn>
                  <a:cxn ang="0">
                    <a:pos x="23" y="440"/>
                  </a:cxn>
                  <a:cxn ang="0">
                    <a:pos x="23" y="437"/>
                  </a:cxn>
                  <a:cxn ang="0">
                    <a:pos x="23" y="427"/>
                  </a:cxn>
                  <a:cxn ang="0">
                    <a:pos x="23" y="411"/>
                  </a:cxn>
                  <a:cxn ang="0">
                    <a:pos x="23" y="391"/>
                  </a:cxn>
                  <a:cxn ang="0">
                    <a:pos x="25" y="367"/>
                  </a:cxn>
                  <a:cxn ang="0">
                    <a:pos x="28" y="341"/>
                  </a:cxn>
                  <a:cxn ang="0">
                    <a:pos x="33" y="312"/>
                  </a:cxn>
                  <a:cxn ang="0">
                    <a:pos x="39" y="281"/>
                  </a:cxn>
                  <a:cxn ang="0">
                    <a:pos x="49" y="251"/>
                  </a:cxn>
                  <a:cxn ang="0">
                    <a:pos x="61" y="222"/>
                  </a:cxn>
                  <a:cxn ang="0">
                    <a:pos x="75" y="194"/>
                  </a:cxn>
                  <a:cxn ang="0">
                    <a:pos x="93" y="168"/>
                  </a:cxn>
                  <a:cxn ang="0">
                    <a:pos x="116" y="145"/>
                  </a:cxn>
                  <a:cxn ang="0">
                    <a:pos x="141" y="127"/>
                  </a:cxn>
                  <a:cxn ang="0">
                    <a:pos x="173" y="114"/>
                  </a:cxn>
                  <a:cxn ang="0">
                    <a:pos x="208" y="106"/>
                  </a:cxn>
                  <a:cxn ang="0">
                    <a:pos x="210" y="104"/>
                  </a:cxn>
                  <a:cxn ang="0">
                    <a:pos x="217" y="100"/>
                  </a:cxn>
                  <a:cxn ang="0">
                    <a:pos x="227" y="92"/>
                  </a:cxn>
                  <a:cxn ang="0">
                    <a:pos x="245" y="82"/>
                  </a:cxn>
                  <a:cxn ang="0">
                    <a:pos x="267" y="69"/>
                  </a:cxn>
                  <a:cxn ang="0">
                    <a:pos x="296" y="54"/>
                  </a:cxn>
                  <a:cxn ang="0">
                    <a:pos x="332" y="36"/>
                  </a:cxn>
                  <a:cxn ang="0">
                    <a:pos x="375" y="17"/>
                  </a:cxn>
                  <a:cxn ang="0">
                    <a:pos x="373" y="16"/>
                  </a:cxn>
                  <a:cxn ang="0">
                    <a:pos x="366" y="15"/>
                  </a:cxn>
                  <a:cxn ang="0">
                    <a:pos x="357" y="13"/>
                  </a:cxn>
                  <a:cxn ang="0">
                    <a:pos x="343" y="10"/>
                  </a:cxn>
                  <a:cxn ang="0">
                    <a:pos x="326" y="7"/>
                  </a:cxn>
                  <a:cxn ang="0">
                    <a:pos x="307" y="5"/>
                  </a:cxn>
                  <a:cxn ang="0">
                    <a:pos x="285" y="3"/>
                  </a:cxn>
                  <a:cxn ang="0">
                    <a:pos x="261" y="1"/>
                  </a:cxn>
                  <a:cxn ang="0">
                    <a:pos x="235" y="0"/>
                  </a:cxn>
                  <a:cxn ang="0">
                    <a:pos x="208" y="1"/>
                  </a:cxn>
                  <a:cxn ang="0">
                    <a:pos x="180" y="2"/>
                  </a:cxn>
                  <a:cxn ang="0">
                    <a:pos x="151" y="5"/>
                  </a:cxn>
                  <a:cxn ang="0">
                    <a:pos x="122" y="10"/>
                  </a:cxn>
                  <a:cxn ang="0">
                    <a:pos x="92" y="18"/>
                  </a:cxn>
                  <a:cxn ang="0">
                    <a:pos x="63" y="28"/>
                  </a:cxn>
                  <a:cxn ang="0">
                    <a:pos x="35" y="41"/>
                  </a:cxn>
                </a:cxnLst>
                <a:rect l="0" t="0" r="r" b="b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01" name="Freeform 101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8"/>
                  </a:cxn>
                  <a:cxn ang="0">
                    <a:pos x="5" y="44"/>
                  </a:cxn>
                  <a:cxn ang="0">
                    <a:pos x="11" y="37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8"/>
                  </a:cxn>
                  <a:cxn ang="0">
                    <a:pos x="54" y="12"/>
                  </a:cxn>
                  <a:cxn ang="0">
                    <a:pos x="72" y="6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7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6"/>
                  </a:cxn>
                  <a:cxn ang="0">
                    <a:pos x="289" y="44"/>
                  </a:cxn>
                  <a:cxn ang="0">
                    <a:pos x="277" y="41"/>
                  </a:cxn>
                  <a:cxn ang="0">
                    <a:pos x="262" y="36"/>
                  </a:cxn>
                  <a:cxn ang="0">
                    <a:pos x="244" y="32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1"/>
                  </a:cxn>
                  <a:cxn ang="0">
                    <a:pos x="101" y="23"/>
                  </a:cxn>
                  <a:cxn ang="0">
                    <a:pos x="77" y="29"/>
                  </a:cxn>
                  <a:cxn ang="0">
                    <a:pos x="55" y="37"/>
                  </a:cxn>
                  <a:cxn ang="0">
                    <a:pos x="33" y="48"/>
                  </a:cxn>
                  <a:cxn ang="0">
                    <a:pos x="15" y="63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02" name="Freeform 102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9"/>
                  </a:cxn>
                  <a:cxn ang="0">
                    <a:pos x="5" y="44"/>
                  </a:cxn>
                  <a:cxn ang="0">
                    <a:pos x="11" y="38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7"/>
                  </a:cxn>
                  <a:cxn ang="0">
                    <a:pos x="54" y="12"/>
                  </a:cxn>
                  <a:cxn ang="0">
                    <a:pos x="72" y="7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8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5"/>
                  </a:cxn>
                  <a:cxn ang="0">
                    <a:pos x="289" y="43"/>
                  </a:cxn>
                  <a:cxn ang="0">
                    <a:pos x="277" y="40"/>
                  </a:cxn>
                  <a:cxn ang="0">
                    <a:pos x="262" y="36"/>
                  </a:cxn>
                  <a:cxn ang="0">
                    <a:pos x="244" y="33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2"/>
                  </a:cxn>
                  <a:cxn ang="0">
                    <a:pos x="101" y="24"/>
                  </a:cxn>
                  <a:cxn ang="0">
                    <a:pos x="77" y="29"/>
                  </a:cxn>
                  <a:cxn ang="0">
                    <a:pos x="55" y="38"/>
                  </a:cxn>
                  <a:cxn ang="0">
                    <a:pos x="33" y="49"/>
                  </a:cxn>
                  <a:cxn ang="0">
                    <a:pos x="15" y="64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03" name="Freeform 103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6"/>
                  </a:cxn>
                  <a:cxn ang="0">
                    <a:pos x="150" y="917"/>
                  </a:cxn>
                  <a:cxn ang="0">
                    <a:pos x="143" y="797"/>
                  </a:cxn>
                  <a:cxn ang="0">
                    <a:pos x="496" y="851"/>
                  </a:cxn>
                  <a:cxn ang="0">
                    <a:pos x="490" y="803"/>
                  </a:cxn>
                  <a:cxn ang="0">
                    <a:pos x="245" y="773"/>
                  </a:cxn>
                  <a:cxn ang="0">
                    <a:pos x="239" y="670"/>
                  </a:cxn>
                  <a:cxn ang="0">
                    <a:pos x="72" y="670"/>
                  </a:cxn>
                  <a:cxn ang="0">
                    <a:pos x="68" y="657"/>
                  </a:cxn>
                  <a:cxn ang="0">
                    <a:pos x="56" y="620"/>
                  </a:cxn>
                  <a:cxn ang="0">
                    <a:pos x="41" y="559"/>
                  </a:cxn>
                  <a:cxn ang="0">
                    <a:pos x="26" y="480"/>
                  </a:cxn>
                  <a:cxn ang="0">
                    <a:pos x="15" y="385"/>
                  </a:cxn>
                  <a:cxn ang="0">
                    <a:pos x="11" y="276"/>
                  </a:cxn>
                  <a:cxn ang="0">
                    <a:pos x="20" y="158"/>
                  </a:cxn>
                  <a:cxn ang="0">
                    <a:pos x="42" y="30"/>
                  </a:cxn>
                  <a:cxn ang="0">
                    <a:pos x="0" y="0"/>
                  </a:cxn>
                </a:cxnLst>
                <a:rect l="0" t="0" r="r" b="b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04" name="Freeform 104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4" y="124"/>
                  </a:cxn>
                  <a:cxn ang="0">
                    <a:pos x="14" y="119"/>
                  </a:cxn>
                  <a:cxn ang="0">
                    <a:pos x="31" y="114"/>
                  </a:cxn>
                  <a:cxn ang="0">
                    <a:pos x="53" y="106"/>
                  </a:cxn>
                  <a:cxn ang="0">
                    <a:pos x="81" y="98"/>
                  </a:cxn>
                  <a:cxn ang="0">
                    <a:pos x="113" y="89"/>
                  </a:cxn>
                  <a:cxn ang="0">
                    <a:pos x="151" y="81"/>
                  </a:cxn>
                  <a:cxn ang="0">
                    <a:pos x="192" y="73"/>
                  </a:cxn>
                  <a:cxn ang="0">
                    <a:pos x="237" y="65"/>
                  </a:cxn>
                  <a:cxn ang="0">
                    <a:pos x="286" y="60"/>
                  </a:cxn>
                  <a:cxn ang="0">
                    <a:pos x="337" y="56"/>
                  </a:cxn>
                  <a:cxn ang="0">
                    <a:pos x="390" y="55"/>
                  </a:cxn>
                  <a:cxn ang="0">
                    <a:pos x="446" y="56"/>
                  </a:cxn>
                  <a:cxn ang="0">
                    <a:pos x="503" y="61"/>
                  </a:cxn>
                  <a:cxn ang="0">
                    <a:pos x="561" y="70"/>
                  </a:cxn>
                  <a:cxn ang="0">
                    <a:pos x="620" y="83"/>
                  </a:cxn>
                  <a:cxn ang="0">
                    <a:pos x="638" y="0"/>
                  </a:cxn>
                  <a:cxn ang="0">
                    <a:pos x="634" y="0"/>
                  </a:cxn>
                  <a:cxn ang="0">
                    <a:pos x="620" y="0"/>
                  </a:cxn>
                  <a:cxn ang="0">
                    <a:pos x="599" y="0"/>
                  </a:cxn>
                  <a:cxn ang="0">
                    <a:pos x="571" y="1"/>
                  </a:cxn>
                  <a:cxn ang="0">
                    <a:pos x="536" y="2"/>
                  </a:cxn>
                  <a:cxn ang="0">
                    <a:pos x="496" y="3"/>
                  </a:cxn>
                  <a:cxn ang="0">
                    <a:pos x="452" y="6"/>
                  </a:cxn>
                  <a:cxn ang="0">
                    <a:pos x="405" y="8"/>
                  </a:cxn>
                  <a:cxn ang="0">
                    <a:pos x="354" y="13"/>
                  </a:cxn>
                  <a:cxn ang="0">
                    <a:pos x="302" y="17"/>
                  </a:cxn>
                  <a:cxn ang="0">
                    <a:pos x="249" y="22"/>
                  </a:cxn>
                  <a:cxn ang="0">
                    <a:pos x="196" y="30"/>
                  </a:cxn>
                  <a:cxn ang="0">
                    <a:pos x="144" y="37"/>
                  </a:cxn>
                  <a:cxn ang="0">
                    <a:pos x="93" y="47"/>
                  </a:cxn>
                  <a:cxn ang="0">
                    <a:pos x="45" y="58"/>
                  </a:cxn>
                  <a:cxn ang="0">
                    <a:pos x="0" y="71"/>
                  </a:cxn>
                  <a:cxn ang="0">
                    <a:pos x="0" y="125"/>
                  </a:cxn>
                </a:cxnLst>
                <a:rect l="0" t="0" r="r" b="b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05" name="Freeform 105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/>
                <a:ahLst/>
                <a:cxnLst>
                  <a:cxn ang="0">
                    <a:pos x="454" y="344"/>
                  </a:cxn>
                  <a:cxn ang="0">
                    <a:pos x="456" y="343"/>
                  </a:cxn>
                  <a:cxn ang="0">
                    <a:pos x="463" y="341"/>
                  </a:cxn>
                  <a:cxn ang="0">
                    <a:pos x="472" y="337"/>
                  </a:cxn>
                  <a:cxn ang="0">
                    <a:pos x="485" y="332"/>
                  </a:cxn>
                  <a:cxn ang="0">
                    <a:pos x="501" y="325"/>
                  </a:cxn>
                  <a:cxn ang="0">
                    <a:pos x="518" y="317"/>
                  </a:cxn>
                  <a:cxn ang="0">
                    <a:pos x="538" y="308"/>
                  </a:cxn>
                  <a:cxn ang="0">
                    <a:pos x="558" y="298"/>
                  </a:cxn>
                  <a:cxn ang="0">
                    <a:pos x="580" y="287"/>
                  </a:cxn>
                  <a:cxn ang="0">
                    <a:pos x="600" y="274"/>
                  </a:cxn>
                  <a:cxn ang="0">
                    <a:pos x="621" y="262"/>
                  </a:cxn>
                  <a:cxn ang="0">
                    <a:pos x="640" y="248"/>
                  </a:cxn>
                  <a:cxn ang="0">
                    <a:pos x="658" y="234"/>
                  </a:cxn>
                  <a:cxn ang="0">
                    <a:pos x="674" y="219"/>
                  </a:cxn>
                  <a:cxn ang="0">
                    <a:pos x="688" y="204"/>
                  </a:cxn>
                  <a:cxn ang="0">
                    <a:pos x="699" y="189"/>
                  </a:cxn>
                  <a:cxn ang="0">
                    <a:pos x="0" y="18"/>
                  </a:cxn>
                  <a:cxn ang="0">
                    <a:pos x="54" y="0"/>
                  </a:cxn>
                  <a:cxn ang="0">
                    <a:pos x="1075" y="251"/>
                  </a:cxn>
                  <a:cxn ang="0">
                    <a:pos x="1033" y="274"/>
                  </a:cxn>
                  <a:cxn ang="0">
                    <a:pos x="738" y="199"/>
                  </a:cxn>
                  <a:cxn ang="0">
                    <a:pos x="737" y="200"/>
                  </a:cxn>
                  <a:cxn ang="0">
                    <a:pos x="735" y="203"/>
                  </a:cxn>
                  <a:cxn ang="0">
                    <a:pos x="730" y="207"/>
                  </a:cxn>
                  <a:cxn ang="0">
                    <a:pos x="724" y="214"/>
                  </a:cxn>
                  <a:cxn ang="0">
                    <a:pos x="716" y="222"/>
                  </a:cxn>
                  <a:cxn ang="0">
                    <a:pos x="706" y="231"/>
                  </a:cxn>
                  <a:cxn ang="0">
                    <a:pos x="694" y="242"/>
                  </a:cxn>
                  <a:cxn ang="0">
                    <a:pos x="679" y="253"/>
                  </a:cxn>
                  <a:cxn ang="0">
                    <a:pos x="662" y="265"/>
                  </a:cxn>
                  <a:cxn ang="0">
                    <a:pos x="643" y="278"/>
                  </a:cxn>
                  <a:cxn ang="0">
                    <a:pos x="621" y="291"/>
                  </a:cxn>
                  <a:cxn ang="0">
                    <a:pos x="597" y="303"/>
                  </a:cxn>
                  <a:cxn ang="0">
                    <a:pos x="570" y="317"/>
                  </a:cxn>
                  <a:cxn ang="0">
                    <a:pos x="540" y="330"/>
                  </a:cxn>
                  <a:cxn ang="0">
                    <a:pos x="508" y="343"/>
                  </a:cxn>
                  <a:cxn ang="0">
                    <a:pos x="472" y="356"/>
                  </a:cxn>
                  <a:cxn ang="0">
                    <a:pos x="454" y="344"/>
                  </a:cxn>
                </a:cxnLst>
                <a:rect l="0" t="0" r="r" b="b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06" name="Freeform 106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71" y="319"/>
                  </a:cxn>
                  <a:cxn ang="0">
                    <a:pos x="1095" y="319"/>
                  </a:cxn>
                  <a:cxn ang="0">
                    <a:pos x="33" y="0"/>
                  </a:cxn>
                  <a:cxn ang="0">
                    <a:pos x="0" y="0"/>
                  </a:cxn>
                </a:cxnLst>
                <a:rect l="0" t="0" r="r" b="b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07" name="Freeform 107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058" y="285"/>
                  </a:cxn>
                  <a:cxn ang="0">
                    <a:pos x="1082" y="284"/>
                  </a:cxn>
                  <a:cxn ang="0">
                    <a:pos x="33" y="0"/>
                  </a:cxn>
                  <a:cxn ang="0">
                    <a:pos x="0" y="1"/>
                  </a:cxn>
                </a:cxnLst>
                <a:rect l="0" t="0" r="r" b="b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08" name="Freeform 108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6" y="315"/>
                  </a:cxn>
                  <a:cxn ang="0">
                    <a:pos x="1087" y="308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0" t="0" r="r" b="b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109"/>
            <p:cNvGrpSpPr>
              <a:grpSpLocks/>
            </p:cNvGrpSpPr>
            <p:nvPr/>
          </p:nvGrpSpPr>
          <p:grpSpPr bwMode="auto">
            <a:xfrm>
              <a:off x="12806" y="10667"/>
              <a:ext cx="983" cy="1369"/>
              <a:chOff x="12762" y="10336"/>
              <a:chExt cx="1027" cy="1700"/>
            </a:xfrm>
          </p:grpSpPr>
          <p:sp>
            <p:nvSpPr>
              <p:cNvPr id="204910" name="Rectangle 110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11" name="Rectangle 111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12" name="Line 112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13" name="Line 113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14" name="Line 114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15" name="Line 115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4916" name="Text Box 116"/>
            <p:cNvSpPr txBox="1">
              <a:spLocks noChangeArrowheads="1"/>
            </p:cNvSpPr>
            <p:nvPr/>
          </p:nvSpPr>
          <p:spPr bwMode="auto">
            <a:xfrm>
              <a:off x="12809" y="10193"/>
              <a:ext cx="95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r>
                <a:rPr lang="en-US" sz="1000">
                  <a:solidFill>
                    <a:schemeClr val="tx2"/>
                  </a:solidFill>
                  <a:latin typeface="Arial" charset="0"/>
                </a:rPr>
                <a:t>Host B</a:t>
              </a:r>
              <a:endParaRPr lang="en-US" sz="2000">
                <a:solidFill>
                  <a:schemeClr val="tx2"/>
                </a:solidFill>
              </a:endParaRPr>
            </a:p>
          </p:txBody>
        </p:sp>
      </p:grpSp>
      <p:sp>
        <p:nvSpPr>
          <p:cNvPr id="204917" name="Line 117"/>
          <p:cNvSpPr>
            <a:spLocks noChangeShapeType="1"/>
          </p:cNvSpPr>
          <p:nvPr/>
        </p:nvSpPr>
        <p:spPr bwMode="auto">
          <a:xfrm flipH="1">
            <a:off x="3844925" y="4321175"/>
            <a:ext cx="7239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18" name="Line 118"/>
          <p:cNvSpPr>
            <a:spLocks noChangeShapeType="1"/>
          </p:cNvSpPr>
          <p:nvPr/>
        </p:nvSpPr>
        <p:spPr bwMode="auto">
          <a:xfrm flipH="1" flipV="1">
            <a:off x="5626100" y="4340225"/>
            <a:ext cx="779463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19" name="Line 119"/>
          <p:cNvSpPr>
            <a:spLocks noChangeShapeType="1"/>
          </p:cNvSpPr>
          <p:nvPr/>
        </p:nvSpPr>
        <p:spPr bwMode="auto">
          <a:xfrm flipH="1">
            <a:off x="5568950" y="3911600"/>
            <a:ext cx="1296988" cy="129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20" name="Line 120"/>
          <p:cNvSpPr>
            <a:spLocks noChangeShapeType="1"/>
          </p:cNvSpPr>
          <p:nvPr/>
        </p:nvSpPr>
        <p:spPr bwMode="auto">
          <a:xfrm flipH="1">
            <a:off x="6824663" y="3930650"/>
            <a:ext cx="439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121"/>
          <p:cNvGrpSpPr>
            <a:grpSpLocks/>
          </p:cNvGrpSpPr>
          <p:nvPr/>
        </p:nvGrpSpPr>
        <p:grpSpPr bwMode="auto">
          <a:xfrm>
            <a:off x="6910388" y="3294063"/>
            <a:ext cx="981075" cy="901700"/>
            <a:chOff x="5850" y="13487"/>
            <a:chExt cx="2023" cy="1840"/>
          </a:xfrm>
        </p:grpSpPr>
        <p:sp>
          <p:nvSpPr>
            <p:cNvPr id="204922" name="Freeform 122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/>
              <a:ahLst/>
              <a:cxnLst>
                <a:cxn ang="0">
                  <a:pos x="570" y="121"/>
                </a:cxn>
                <a:cxn ang="0">
                  <a:pos x="575" y="120"/>
                </a:cxn>
                <a:cxn ang="0">
                  <a:pos x="586" y="116"/>
                </a:cxn>
                <a:cxn ang="0">
                  <a:pos x="607" y="108"/>
                </a:cxn>
                <a:cxn ang="0">
                  <a:pos x="636" y="101"/>
                </a:cxn>
                <a:cxn ang="0">
                  <a:pos x="672" y="90"/>
                </a:cxn>
                <a:cxn ang="0">
                  <a:pos x="718" y="79"/>
                </a:cxn>
                <a:cxn ang="0">
                  <a:pos x="771" y="67"/>
                </a:cxn>
                <a:cxn ang="0">
                  <a:pos x="834" y="55"/>
                </a:cxn>
                <a:cxn ang="0">
                  <a:pos x="904" y="43"/>
                </a:cxn>
                <a:cxn ang="0">
                  <a:pos x="982" y="33"/>
                </a:cxn>
                <a:cxn ang="0">
                  <a:pos x="1071" y="22"/>
                </a:cxn>
                <a:cxn ang="0">
                  <a:pos x="1166" y="13"/>
                </a:cxn>
                <a:cxn ang="0">
                  <a:pos x="1271" y="7"/>
                </a:cxn>
                <a:cxn ang="0">
                  <a:pos x="1384" y="1"/>
                </a:cxn>
                <a:cxn ang="0">
                  <a:pos x="1506" y="0"/>
                </a:cxn>
                <a:cxn ang="0">
                  <a:pos x="1636" y="1"/>
                </a:cxn>
                <a:cxn ang="0">
                  <a:pos x="1692" y="233"/>
                </a:cxn>
                <a:cxn ang="0">
                  <a:pos x="1713" y="243"/>
                </a:cxn>
                <a:cxn ang="0">
                  <a:pos x="1758" y="274"/>
                </a:cxn>
                <a:cxn ang="0">
                  <a:pos x="1806" y="329"/>
                </a:cxn>
                <a:cxn ang="0">
                  <a:pos x="1836" y="409"/>
                </a:cxn>
                <a:cxn ang="0">
                  <a:pos x="1955" y="948"/>
                </a:cxn>
                <a:cxn ang="0">
                  <a:pos x="2003" y="1171"/>
                </a:cxn>
                <a:cxn ang="0">
                  <a:pos x="2011" y="1188"/>
                </a:cxn>
                <a:cxn ang="0">
                  <a:pos x="2022" y="1231"/>
                </a:cxn>
                <a:cxn ang="0">
                  <a:pos x="2021" y="1297"/>
                </a:cxn>
                <a:cxn ang="0">
                  <a:pos x="1992" y="1380"/>
                </a:cxn>
                <a:cxn ang="0">
                  <a:pos x="0" y="1328"/>
                </a:cxn>
                <a:cxn ang="0">
                  <a:pos x="199" y="1223"/>
                </a:cxn>
                <a:cxn ang="0">
                  <a:pos x="200" y="232"/>
                </a:cxn>
                <a:cxn ang="0">
                  <a:pos x="210" y="226"/>
                </a:cxn>
                <a:cxn ang="0">
                  <a:pos x="230" y="214"/>
                </a:cxn>
                <a:cxn ang="0">
                  <a:pos x="259" y="201"/>
                </a:cxn>
                <a:cxn ang="0">
                  <a:pos x="297" y="189"/>
                </a:cxn>
                <a:cxn ang="0">
                  <a:pos x="344" y="183"/>
                </a:cxn>
                <a:cxn ang="0">
                  <a:pos x="399" y="181"/>
                </a:cxn>
                <a:cxn ang="0">
                  <a:pos x="464" y="191"/>
                </a:cxn>
                <a:cxn ang="0">
                  <a:pos x="548" y="225"/>
                </a:cxn>
              </a:cxnLst>
              <a:rect l="0" t="0" r="r" b="b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23" name="Freeform 123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/>
              <a:ahLst/>
              <a:cxnLst>
                <a:cxn ang="0">
                  <a:pos x="645" y="27"/>
                </a:cxn>
                <a:cxn ang="0">
                  <a:pos x="642" y="26"/>
                </a:cxn>
                <a:cxn ang="0">
                  <a:pos x="631" y="23"/>
                </a:cxn>
                <a:cxn ang="0">
                  <a:pos x="615" y="19"/>
                </a:cxn>
                <a:cxn ang="0">
                  <a:pos x="592" y="15"/>
                </a:cxn>
                <a:cxn ang="0">
                  <a:pos x="565" y="10"/>
                </a:cxn>
                <a:cxn ang="0">
                  <a:pos x="533" y="6"/>
                </a:cxn>
                <a:cxn ang="0">
                  <a:pos x="496" y="3"/>
                </a:cxn>
                <a:cxn ang="0">
                  <a:pos x="456" y="1"/>
                </a:cxn>
                <a:cxn ang="0">
                  <a:pos x="411" y="0"/>
                </a:cxn>
                <a:cxn ang="0">
                  <a:pos x="364" y="2"/>
                </a:cxn>
                <a:cxn ang="0">
                  <a:pos x="315" y="6"/>
                </a:cxn>
                <a:cxn ang="0">
                  <a:pos x="262" y="15"/>
                </a:cxn>
                <a:cxn ang="0">
                  <a:pos x="209" y="26"/>
                </a:cxn>
                <a:cxn ang="0">
                  <a:pos x="154" y="42"/>
                </a:cxn>
                <a:cxn ang="0">
                  <a:pos x="98" y="61"/>
                </a:cxn>
                <a:cxn ang="0">
                  <a:pos x="42" y="87"/>
                </a:cxn>
                <a:cxn ang="0">
                  <a:pos x="38" y="101"/>
                </a:cxn>
                <a:cxn ang="0">
                  <a:pos x="28" y="141"/>
                </a:cxn>
                <a:cxn ang="0">
                  <a:pos x="17" y="203"/>
                </a:cxn>
                <a:cxn ang="0">
                  <a:pos x="6" y="283"/>
                </a:cxn>
                <a:cxn ang="0">
                  <a:pos x="0" y="378"/>
                </a:cxn>
                <a:cxn ang="0">
                  <a:pos x="5" y="484"/>
                </a:cxn>
                <a:cxn ang="0">
                  <a:pos x="21" y="599"/>
                </a:cxn>
                <a:cxn ang="0">
                  <a:pos x="54" y="716"/>
                </a:cxn>
                <a:cxn ang="0">
                  <a:pos x="58" y="716"/>
                </a:cxn>
                <a:cxn ang="0">
                  <a:pos x="66" y="715"/>
                </a:cxn>
                <a:cxn ang="0">
                  <a:pos x="80" y="713"/>
                </a:cxn>
                <a:cxn ang="0">
                  <a:pos x="99" y="712"/>
                </a:cxn>
                <a:cxn ang="0">
                  <a:pos x="124" y="710"/>
                </a:cxn>
                <a:cxn ang="0">
                  <a:pos x="153" y="708"/>
                </a:cxn>
                <a:cxn ang="0">
                  <a:pos x="188" y="707"/>
                </a:cxn>
                <a:cxn ang="0">
                  <a:pos x="225" y="706"/>
                </a:cxn>
                <a:cxn ang="0">
                  <a:pos x="267" y="705"/>
                </a:cxn>
                <a:cxn ang="0">
                  <a:pos x="313" y="706"/>
                </a:cxn>
                <a:cxn ang="0">
                  <a:pos x="362" y="707"/>
                </a:cxn>
                <a:cxn ang="0">
                  <a:pos x="415" y="709"/>
                </a:cxn>
                <a:cxn ang="0">
                  <a:pos x="470" y="713"/>
                </a:cxn>
                <a:cxn ang="0">
                  <a:pos x="528" y="719"/>
                </a:cxn>
                <a:cxn ang="0">
                  <a:pos x="588" y="726"/>
                </a:cxn>
                <a:cxn ang="0">
                  <a:pos x="650" y="735"/>
                </a:cxn>
                <a:cxn ang="0">
                  <a:pos x="647" y="713"/>
                </a:cxn>
                <a:cxn ang="0">
                  <a:pos x="641" y="655"/>
                </a:cxn>
                <a:cxn ang="0">
                  <a:pos x="631" y="568"/>
                </a:cxn>
                <a:cxn ang="0">
                  <a:pos x="623" y="462"/>
                </a:cxn>
                <a:cxn ang="0">
                  <a:pos x="618" y="345"/>
                </a:cxn>
                <a:cxn ang="0">
                  <a:pos x="618" y="229"/>
                </a:cxn>
                <a:cxn ang="0">
                  <a:pos x="627" y="119"/>
                </a:cxn>
                <a:cxn ang="0">
                  <a:pos x="645" y="27"/>
                </a:cxn>
              </a:cxnLst>
              <a:rect l="0" t="0" r="r" b="b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24" name="Freeform 124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/>
              <a:ahLst/>
              <a:cxnLst>
                <a:cxn ang="0">
                  <a:pos x="6" y="552"/>
                </a:cxn>
                <a:cxn ang="0">
                  <a:pos x="0" y="642"/>
                </a:cxn>
                <a:cxn ang="0">
                  <a:pos x="698" y="731"/>
                </a:cxn>
                <a:cxn ang="0">
                  <a:pos x="703" y="729"/>
                </a:cxn>
                <a:cxn ang="0">
                  <a:pos x="717" y="722"/>
                </a:cxn>
                <a:cxn ang="0">
                  <a:pos x="740" y="710"/>
                </a:cxn>
                <a:cxn ang="0">
                  <a:pos x="768" y="694"/>
                </a:cxn>
                <a:cxn ang="0">
                  <a:pos x="801" y="672"/>
                </a:cxn>
                <a:cxn ang="0">
                  <a:pos x="838" y="645"/>
                </a:cxn>
                <a:cxn ang="0">
                  <a:pos x="876" y="614"/>
                </a:cxn>
                <a:cxn ang="0">
                  <a:pos x="915" y="577"/>
                </a:cxn>
                <a:cxn ang="0">
                  <a:pos x="953" y="536"/>
                </a:cxn>
                <a:cxn ang="0">
                  <a:pos x="988" y="491"/>
                </a:cxn>
                <a:cxn ang="0">
                  <a:pos x="1018" y="439"/>
                </a:cxn>
                <a:cxn ang="0">
                  <a:pos x="1043" y="383"/>
                </a:cxn>
                <a:cxn ang="0">
                  <a:pos x="1061" y="322"/>
                </a:cxn>
                <a:cxn ang="0">
                  <a:pos x="1071" y="255"/>
                </a:cxn>
                <a:cxn ang="0">
                  <a:pos x="1070" y="185"/>
                </a:cxn>
                <a:cxn ang="0">
                  <a:pos x="1057" y="108"/>
                </a:cxn>
                <a:cxn ang="0">
                  <a:pos x="1055" y="104"/>
                </a:cxn>
                <a:cxn ang="0">
                  <a:pos x="1049" y="92"/>
                </a:cxn>
                <a:cxn ang="0">
                  <a:pos x="1037" y="76"/>
                </a:cxn>
                <a:cxn ang="0">
                  <a:pos x="1022" y="57"/>
                </a:cxn>
                <a:cxn ang="0">
                  <a:pos x="1002" y="37"/>
                </a:cxn>
                <a:cxn ang="0">
                  <a:pos x="979" y="20"/>
                </a:cxn>
                <a:cxn ang="0">
                  <a:pos x="951" y="7"/>
                </a:cxn>
                <a:cxn ang="0">
                  <a:pos x="919" y="0"/>
                </a:cxn>
                <a:cxn ang="0">
                  <a:pos x="924" y="12"/>
                </a:cxn>
                <a:cxn ang="0">
                  <a:pos x="934" y="44"/>
                </a:cxn>
                <a:cxn ang="0">
                  <a:pos x="947" y="94"/>
                </a:cxn>
                <a:cxn ang="0">
                  <a:pos x="958" y="159"/>
                </a:cxn>
                <a:cxn ang="0">
                  <a:pos x="961" y="238"/>
                </a:cxn>
                <a:cxn ang="0">
                  <a:pos x="953" y="324"/>
                </a:cxn>
                <a:cxn ang="0">
                  <a:pos x="928" y="418"/>
                </a:cxn>
                <a:cxn ang="0">
                  <a:pos x="884" y="516"/>
                </a:cxn>
                <a:cxn ang="0">
                  <a:pos x="883" y="518"/>
                </a:cxn>
                <a:cxn ang="0">
                  <a:pos x="879" y="521"/>
                </a:cxn>
                <a:cxn ang="0">
                  <a:pos x="872" y="526"/>
                </a:cxn>
                <a:cxn ang="0">
                  <a:pos x="862" y="534"/>
                </a:cxn>
                <a:cxn ang="0">
                  <a:pos x="851" y="541"/>
                </a:cxn>
                <a:cxn ang="0">
                  <a:pos x="837" y="550"/>
                </a:cxn>
                <a:cxn ang="0">
                  <a:pos x="819" y="559"/>
                </a:cxn>
                <a:cxn ang="0">
                  <a:pos x="800" y="567"/>
                </a:cxn>
                <a:cxn ang="0">
                  <a:pos x="778" y="575"/>
                </a:cxn>
                <a:cxn ang="0">
                  <a:pos x="754" y="582"/>
                </a:cxn>
                <a:cxn ang="0">
                  <a:pos x="727" y="588"/>
                </a:cxn>
                <a:cxn ang="0">
                  <a:pos x="697" y="592"/>
                </a:cxn>
                <a:cxn ang="0">
                  <a:pos x="666" y="593"/>
                </a:cxn>
                <a:cxn ang="0">
                  <a:pos x="631" y="592"/>
                </a:cxn>
                <a:cxn ang="0">
                  <a:pos x="593" y="589"/>
                </a:cxn>
                <a:cxn ang="0">
                  <a:pos x="555" y="581"/>
                </a:cxn>
                <a:cxn ang="0">
                  <a:pos x="555" y="677"/>
                </a:cxn>
                <a:cxn ang="0">
                  <a:pos x="24" y="623"/>
                </a:cxn>
                <a:cxn ang="0">
                  <a:pos x="6" y="552"/>
                </a:cxn>
              </a:cxnLst>
              <a:rect l="0" t="0" r="r" b="b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25" name="Freeform 125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/>
              <a:ahLst/>
              <a:cxnLst>
                <a:cxn ang="0">
                  <a:pos x="787" y="91"/>
                </a:cxn>
                <a:cxn ang="0">
                  <a:pos x="12" y="0"/>
                </a:cxn>
                <a:cxn ang="0">
                  <a:pos x="0" y="91"/>
                </a:cxn>
                <a:cxn ang="0">
                  <a:pos x="764" y="253"/>
                </a:cxn>
                <a:cxn ang="0">
                  <a:pos x="787" y="91"/>
                </a:cxn>
              </a:cxnLst>
              <a:rect l="0" t="0" r="r" b="b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26" name="Freeform 126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/>
              <a:ahLst/>
              <a:cxnLst>
                <a:cxn ang="0">
                  <a:pos x="336" y="50"/>
                </a:cxn>
                <a:cxn ang="0">
                  <a:pos x="4" y="0"/>
                </a:cxn>
                <a:cxn ang="0">
                  <a:pos x="0" y="48"/>
                </a:cxn>
                <a:cxn ang="0">
                  <a:pos x="327" y="115"/>
                </a:cxn>
                <a:cxn ang="0">
                  <a:pos x="336" y="50"/>
                </a:cxn>
              </a:cxnLst>
              <a:rect l="0" t="0" r="r" b="b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27" name="Freeform 127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/>
              <a:ahLst/>
              <a:cxnLst>
                <a:cxn ang="0">
                  <a:pos x="225" y="39"/>
                </a:cxn>
                <a:cxn ang="0">
                  <a:pos x="0" y="0"/>
                </a:cxn>
                <a:cxn ang="0">
                  <a:pos x="3" y="41"/>
                </a:cxn>
                <a:cxn ang="0">
                  <a:pos x="218" y="85"/>
                </a:cxn>
                <a:cxn ang="0">
                  <a:pos x="225" y="39"/>
                </a:cxn>
              </a:cxnLst>
              <a:rect l="0" t="0" r="r" b="b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28" name="Freeform 128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32"/>
                </a:cxn>
                <a:cxn ang="0">
                  <a:pos x="10" y="130"/>
                </a:cxn>
                <a:cxn ang="0">
                  <a:pos x="24" y="128"/>
                </a:cxn>
                <a:cxn ang="0">
                  <a:pos x="42" y="125"/>
                </a:cxn>
                <a:cxn ang="0">
                  <a:pos x="62" y="121"/>
                </a:cxn>
                <a:cxn ang="0">
                  <a:pos x="86" y="116"/>
                </a:cxn>
                <a:cxn ang="0">
                  <a:pos x="113" y="109"/>
                </a:cxn>
                <a:cxn ang="0">
                  <a:pos x="141" y="102"/>
                </a:cxn>
                <a:cxn ang="0">
                  <a:pos x="170" y="94"/>
                </a:cxn>
                <a:cxn ang="0">
                  <a:pos x="199" y="85"/>
                </a:cxn>
                <a:cxn ang="0">
                  <a:pos x="228" y="74"/>
                </a:cxn>
                <a:cxn ang="0">
                  <a:pos x="257" y="62"/>
                </a:cxn>
                <a:cxn ang="0">
                  <a:pos x="285" y="48"/>
                </a:cxn>
                <a:cxn ang="0">
                  <a:pos x="309" y="34"/>
                </a:cxn>
                <a:cxn ang="0">
                  <a:pos x="333" y="18"/>
                </a:cxn>
                <a:cxn ang="0">
                  <a:pos x="352" y="0"/>
                </a:cxn>
                <a:cxn ang="0">
                  <a:pos x="1325" y="223"/>
                </a:cxn>
                <a:cxn ang="0">
                  <a:pos x="1323" y="225"/>
                </a:cxn>
                <a:cxn ang="0">
                  <a:pos x="1318" y="230"/>
                </a:cxn>
                <a:cxn ang="0">
                  <a:pos x="1309" y="239"/>
                </a:cxn>
                <a:cxn ang="0">
                  <a:pos x="1297" y="250"/>
                </a:cxn>
                <a:cxn ang="0">
                  <a:pos x="1282" y="263"/>
                </a:cxn>
                <a:cxn ang="0">
                  <a:pos x="1265" y="278"/>
                </a:cxn>
                <a:cxn ang="0">
                  <a:pos x="1247" y="295"/>
                </a:cxn>
                <a:cxn ang="0">
                  <a:pos x="1225" y="312"/>
                </a:cxn>
                <a:cxn ang="0">
                  <a:pos x="1202" y="331"/>
                </a:cxn>
                <a:cxn ang="0">
                  <a:pos x="1179" y="349"/>
                </a:cxn>
                <a:cxn ang="0">
                  <a:pos x="1154" y="367"/>
                </a:cxn>
                <a:cxn ang="0">
                  <a:pos x="1128" y="385"/>
                </a:cxn>
                <a:cxn ang="0">
                  <a:pos x="1102" y="401"/>
                </a:cxn>
                <a:cxn ang="0">
                  <a:pos x="1077" y="415"/>
                </a:cxn>
                <a:cxn ang="0">
                  <a:pos x="1051" y="428"/>
                </a:cxn>
                <a:cxn ang="0">
                  <a:pos x="1026" y="439"/>
                </a:cxn>
                <a:cxn ang="0">
                  <a:pos x="0" y="132"/>
                </a:cxn>
              </a:cxnLst>
              <a:rect l="0" t="0" r="r" b="b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29" name="Freeform 129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/>
              <a:ahLst/>
              <a:cxnLst>
                <a:cxn ang="0">
                  <a:pos x="47" y="209"/>
                </a:cxn>
                <a:cxn ang="0">
                  <a:pos x="472" y="84"/>
                </a:cxn>
                <a:cxn ang="0">
                  <a:pos x="215" y="0"/>
                </a:cxn>
                <a:cxn ang="0">
                  <a:pos x="5" y="24"/>
                </a:cxn>
                <a:cxn ang="0">
                  <a:pos x="0" y="197"/>
                </a:cxn>
                <a:cxn ang="0">
                  <a:pos x="47" y="209"/>
                </a:cxn>
              </a:cxnLst>
              <a:rect l="0" t="0" r="r" b="b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30" name="Freeform 130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/>
              <a:ahLst/>
              <a:cxnLst>
                <a:cxn ang="0">
                  <a:pos x="251" y="23"/>
                </a:cxn>
                <a:cxn ang="0">
                  <a:pos x="250" y="22"/>
                </a:cxn>
                <a:cxn ang="0">
                  <a:pos x="246" y="20"/>
                </a:cxn>
                <a:cxn ang="0">
                  <a:pos x="239" y="18"/>
                </a:cxn>
                <a:cxn ang="0">
                  <a:pos x="230" y="15"/>
                </a:cxn>
                <a:cxn ang="0">
                  <a:pos x="218" y="11"/>
                </a:cxn>
                <a:cxn ang="0">
                  <a:pos x="205" y="7"/>
                </a:cxn>
                <a:cxn ang="0">
                  <a:pos x="190" y="4"/>
                </a:cxn>
                <a:cxn ang="0">
                  <a:pos x="173" y="1"/>
                </a:cxn>
                <a:cxn ang="0">
                  <a:pos x="155" y="0"/>
                </a:cxn>
                <a:cxn ang="0">
                  <a:pos x="134" y="0"/>
                </a:cxn>
                <a:cxn ang="0">
                  <a:pos x="114" y="2"/>
                </a:cxn>
                <a:cxn ang="0">
                  <a:pos x="92" y="5"/>
                </a:cxn>
                <a:cxn ang="0">
                  <a:pos x="70" y="12"/>
                </a:cxn>
                <a:cxn ang="0">
                  <a:pos x="47" y="20"/>
                </a:cxn>
                <a:cxn ang="0">
                  <a:pos x="23" y="32"/>
                </a:cxn>
                <a:cxn ang="0">
                  <a:pos x="0" y="47"/>
                </a:cxn>
                <a:cxn ang="0">
                  <a:pos x="0" y="999"/>
                </a:cxn>
                <a:cxn ang="0">
                  <a:pos x="1" y="999"/>
                </a:cxn>
                <a:cxn ang="0">
                  <a:pos x="6" y="999"/>
                </a:cxn>
                <a:cxn ang="0">
                  <a:pos x="14" y="998"/>
                </a:cxn>
                <a:cxn ang="0">
                  <a:pos x="23" y="997"/>
                </a:cxn>
                <a:cxn ang="0">
                  <a:pos x="35" y="995"/>
                </a:cxn>
                <a:cxn ang="0">
                  <a:pos x="49" y="993"/>
                </a:cxn>
                <a:cxn ang="0">
                  <a:pos x="65" y="990"/>
                </a:cxn>
                <a:cxn ang="0">
                  <a:pos x="83" y="985"/>
                </a:cxn>
                <a:cxn ang="0">
                  <a:pos x="102" y="980"/>
                </a:cxn>
                <a:cxn ang="0">
                  <a:pos x="121" y="973"/>
                </a:cxn>
                <a:cxn ang="0">
                  <a:pos x="143" y="966"/>
                </a:cxn>
                <a:cxn ang="0">
                  <a:pos x="164" y="956"/>
                </a:cxn>
                <a:cxn ang="0">
                  <a:pos x="186" y="945"/>
                </a:cxn>
                <a:cxn ang="0">
                  <a:pos x="208" y="934"/>
                </a:cxn>
                <a:cxn ang="0">
                  <a:pos x="230" y="919"/>
                </a:cxn>
                <a:cxn ang="0">
                  <a:pos x="251" y="903"/>
                </a:cxn>
                <a:cxn ang="0">
                  <a:pos x="251" y="23"/>
                </a:cxn>
              </a:cxnLst>
              <a:rect l="0" t="0" r="r" b="b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31" name="Freeform 131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/>
              <a:ahLst/>
              <a:cxnLst>
                <a:cxn ang="0">
                  <a:pos x="215" y="20"/>
                </a:cxn>
                <a:cxn ang="0">
                  <a:pos x="214" y="19"/>
                </a:cxn>
                <a:cxn ang="0">
                  <a:pos x="211" y="18"/>
                </a:cxn>
                <a:cxn ang="0">
                  <a:pos x="205" y="15"/>
                </a:cxn>
                <a:cxn ang="0">
                  <a:pos x="197" y="12"/>
                </a:cxn>
                <a:cxn ang="0">
                  <a:pos x="187" y="9"/>
                </a:cxn>
                <a:cxn ang="0">
                  <a:pos x="176" y="6"/>
                </a:cxn>
                <a:cxn ang="0">
                  <a:pos x="163" y="4"/>
                </a:cxn>
                <a:cxn ang="0">
                  <a:pos x="149" y="1"/>
                </a:cxn>
                <a:cxn ang="0">
                  <a:pos x="133" y="0"/>
                </a:cxn>
                <a:cxn ang="0">
                  <a:pos x="115" y="0"/>
                </a:cxn>
                <a:cxn ang="0">
                  <a:pos x="98" y="1"/>
                </a:cxn>
                <a:cxn ang="0">
                  <a:pos x="79" y="5"/>
                </a:cxn>
                <a:cxn ang="0">
                  <a:pos x="60" y="10"/>
                </a:cxn>
                <a:cxn ang="0">
                  <a:pos x="40" y="18"/>
                </a:cxn>
                <a:cxn ang="0">
                  <a:pos x="21" y="27"/>
                </a:cxn>
                <a:cxn ang="0">
                  <a:pos x="0" y="40"/>
                </a:cxn>
                <a:cxn ang="0">
                  <a:pos x="0" y="843"/>
                </a:cxn>
                <a:cxn ang="0">
                  <a:pos x="1" y="843"/>
                </a:cxn>
                <a:cxn ang="0">
                  <a:pos x="6" y="843"/>
                </a:cxn>
                <a:cxn ang="0">
                  <a:pos x="12" y="842"/>
                </a:cxn>
                <a:cxn ang="0">
                  <a:pos x="21" y="841"/>
                </a:cxn>
                <a:cxn ang="0">
                  <a:pos x="30" y="840"/>
                </a:cxn>
                <a:cxn ang="0">
                  <a:pos x="43" y="838"/>
                </a:cxn>
                <a:cxn ang="0">
                  <a:pos x="56" y="835"/>
                </a:cxn>
                <a:cxn ang="0">
                  <a:pos x="71" y="831"/>
                </a:cxn>
                <a:cxn ang="0">
                  <a:pos x="87" y="826"/>
                </a:cxn>
                <a:cxn ang="0">
                  <a:pos x="105" y="821"/>
                </a:cxn>
                <a:cxn ang="0">
                  <a:pos x="123" y="814"/>
                </a:cxn>
                <a:cxn ang="0">
                  <a:pos x="141" y="806"/>
                </a:cxn>
                <a:cxn ang="0">
                  <a:pos x="159" y="797"/>
                </a:cxn>
                <a:cxn ang="0">
                  <a:pos x="179" y="786"/>
                </a:cxn>
                <a:cxn ang="0">
                  <a:pos x="197" y="774"/>
                </a:cxn>
                <a:cxn ang="0">
                  <a:pos x="215" y="760"/>
                </a:cxn>
                <a:cxn ang="0">
                  <a:pos x="215" y="20"/>
                </a:cxn>
              </a:cxnLst>
              <a:rect l="0" t="0" r="r" b="b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32" name="Freeform 132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/>
              <a:ahLst/>
              <a:cxnLst>
                <a:cxn ang="0">
                  <a:pos x="180" y="16"/>
                </a:cxn>
                <a:cxn ang="0">
                  <a:pos x="179" y="16"/>
                </a:cxn>
                <a:cxn ang="0">
                  <a:pos x="176" y="14"/>
                </a:cxn>
                <a:cxn ang="0">
                  <a:pos x="172" y="12"/>
                </a:cxn>
                <a:cxn ang="0">
                  <a:pos x="165" y="10"/>
                </a:cxn>
                <a:cxn ang="0">
                  <a:pos x="157" y="8"/>
                </a:cxn>
                <a:cxn ang="0">
                  <a:pos x="147" y="4"/>
                </a:cxn>
                <a:cxn ang="0">
                  <a:pos x="136" y="2"/>
                </a:cxn>
                <a:cxn ang="0">
                  <a:pos x="125" y="0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1" y="1"/>
                </a:cxn>
                <a:cxn ang="0">
                  <a:pos x="66" y="3"/>
                </a:cxn>
                <a:cxn ang="0">
                  <a:pos x="50" y="8"/>
                </a:cxn>
                <a:cxn ang="0">
                  <a:pos x="33" y="14"/>
                </a:cxn>
                <a:cxn ang="0">
                  <a:pos x="17" y="23"/>
                </a:cxn>
                <a:cxn ang="0">
                  <a:pos x="0" y="33"/>
                </a:cxn>
                <a:cxn ang="0">
                  <a:pos x="0" y="685"/>
                </a:cxn>
                <a:cxn ang="0">
                  <a:pos x="1" y="685"/>
                </a:cxn>
                <a:cxn ang="0">
                  <a:pos x="4" y="685"/>
                </a:cxn>
                <a:cxn ang="0">
                  <a:pos x="9" y="684"/>
                </a:cxn>
                <a:cxn ang="0">
                  <a:pos x="17" y="683"/>
                </a:cxn>
                <a:cxn ang="0">
                  <a:pos x="26" y="682"/>
                </a:cxn>
                <a:cxn ang="0">
                  <a:pos x="35" y="681"/>
                </a:cxn>
                <a:cxn ang="0">
                  <a:pos x="47" y="678"/>
                </a:cxn>
                <a:cxn ang="0">
                  <a:pos x="60" y="676"/>
                </a:cxn>
                <a:cxn ang="0">
                  <a:pos x="73" y="671"/>
                </a:cxn>
                <a:cxn ang="0">
                  <a:pos x="87" y="667"/>
                </a:cxn>
                <a:cxn ang="0">
                  <a:pos x="102" y="662"/>
                </a:cxn>
                <a:cxn ang="0">
                  <a:pos x="118" y="655"/>
                </a:cxn>
                <a:cxn ang="0">
                  <a:pos x="133" y="648"/>
                </a:cxn>
                <a:cxn ang="0">
                  <a:pos x="149" y="639"/>
                </a:cxn>
                <a:cxn ang="0">
                  <a:pos x="165" y="628"/>
                </a:cxn>
                <a:cxn ang="0">
                  <a:pos x="180" y="617"/>
                </a:cxn>
                <a:cxn ang="0">
                  <a:pos x="180" y="16"/>
                </a:cxn>
              </a:cxnLst>
              <a:rect l="0" t="0" r="r" b="b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33" name="Freeform 133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/>
              <a:ahLst/>
              <a:cxnLst>
                <a:cxn ang="0">
                  <a:pos x="146" y="14"/>
                </a:cxn>
                <a:cxn ang="0">
                  <a:pos x="143" y="12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1" y="1"/>
                </a:cxn>
                <a:cxn ang="0">
                  <a:pos x="79" y="0"/>
                </a:cxn>
                <a:cxn ang="0">
                  <a:pos x="54" y="3"/>
                </a:cxn>
                <a:cxn ang="0">
                  <a:pos x="27" y="11"/>
                </a:cxn>
                <a:cxn ang="0">
                  <a:pos x="0" y="27"/>
                </a:cxn>
                <a:cxn ang="0">
                  <a:pos x="0" y="530"/>
                </a:cxn>
                <a:cxn ang="0">
                  <a:pos x="3" y="530"/>
                </a:cxn>
                <a:cxn ang="0">
                  <a:pos x="14" y="529"/>
                </a:cxn>
                <a:cxn ang="0">
                  <a:pos x="29" y="526"/>
                </a:cxn>
                <a:cxn ang="0">
                  <a:pos x="49" y="521"/>
                </a:cxn>
                <a:cxn ang="0">
                  <a:pos x="71" y="514"/>
                </a:cxn>
                <a:cxn ang="0">
                  <a:pos x="96" y="505"/>
                </a:cxn>
                <a:cxn ang="0">
                  <a:pos x="121" y="492"/>
                </a:cxn>
                <a:cxn ang="0">
                  <a:pos x="146" y="475"/>
                </a:cxn>
                <a:cxn ang="0">
                  <a:pos x="146" y="14"/>
                </a:cxn>
              </a:cxnLst>
              <a:rect l="0" t="0" r="r" b="b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34" name="Freeform 134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/>
              <a:ahLst/>
              <a:cxnLst>
                <a:cxn ang="0">
                  <a:pos x="109" y="10"/>
                </a:cxn>
                <a:cxn ang="0">
                  <a:pos x="107" y="9"/>
                </a:cxn>
                <a:cxn ang="0">
                  <a:pos x="100" y="6"/>
                </a:cxn>
                <a:cxn ang="0">
                  <a:pos x="89" y="2"/>
                </a:cxn>
                <a:cxn ang="0">
                  <a:pos x="75" y="0"/>
                </a:cxn>
                <a:cxn ang="0">
                  <a:pos x="59" y="0"/>
                </a:cxn>
                <a:cxn ang="0">
                  <a:pos x="39" y="2"/>
                </a:cxn>
                <a:cxn ang="0">
                  <a:pos x="20" y="9"/>
                </a:cxn>
                <a:cxn ang="0">
                  <a:pos x="0" y="21"/>
                </a:cxn>
                <a:cxn ang="0">
                  <a:pos x="0" y="373"/>
                </a:cxn>
                <a:cxn ang="0">
                  <a:pos x="2" y="373"/>
                </a:cxn>
                <a:cxn ang="0">
                  <a:pos x="9" y="372"/>
                </a:cxn>
                <a:cxn ang="0">
                  <a:pos x="21" y="369"/>
                </a:cxn>
                <a:cxn ang="0">
                  <a:pos x="36" y="366"/>
                </a:cxn>
                <a:cxn ang="0">
                  <a:pos x="53" y="362"/>
                </a:cxn>
                <a:cxn ang="0">
                  <a:pos x="72" y="354"/>
                </a:cxn>
                <a:cxn ang="0">
                  <a:pos x="90" y="343"/>
                </a:cxn>
                <a:cxn ang="0">
                  <a:pos x="109" y="331"/>
                </a:cxn>
                <a:cxn ang="0">
                  <a:pos x="109" y="10"/>
                </a:cxn>
              </a:cxnLst>
              <a:rect l="0" t="0" r="r" b="b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35" name="Freeform 135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/>
              <a:ahLst/>
              <a:cxnLst>
                <a:cxn ang="0">
                  <a:pos x="75" y="6"/>
                </a:cxn>
                <a:cxn ang="0">
                  <a:pos x="73" y="5"/>
                </a:cxn>
                <a:cxn ang="0">
                  <a:pos x="69" y="4"/>
                </a:cxn>
                <a:cxn ang="0">
                  <a:pos x="61" y="2"/>
                </a:cxn>
                <a:cxn ang="0">
                  <a:pos x="52" y="0"/>
                </a:cxn>
                <a:cxn ang="0">
                  <a:pos x="41" y="0"/>
                </a:cxn>
                <a:cxn ang="0">
                  <a:pos x="28" y="1"/>
                </a:cxn>
                <a:cxn ang="0">
                  <a:pos x="14" y="6"/>
                </a:cxn>
                <a:cxn ang="0">
                  <a:pos x="0" y="14"/>
                </a:cxn>
                <a:cxn ang="0">
                  <a:pos x="0" y="216"/>
                </a:cxn>
                <a:cxn ang="0">
                  <a:pos x="2" y="216"/>
                </a:cxn>
                <a:cxn ang="0">
                  <a:pos x="7" y="215"/>
                </a:cxn>
                <a:cxn ang="0">
                  <a:pos x="15" y="214"/>
                </a:cxn>
                <a:cxn ang="0">
                  <a:pos x="25" y="211"/>
                </a:cxn>
                <a:cxn ang="0">
                  <a:pos x="37" y="208"/>
                </a:cxn>
                <a:cxn ang="0">
                  <a:pos x="50" y="203"/>
                </a:cxn>
                <a:cxn ang="0">
                  <a:pos x="63" y="195"/>
                </a:cxn>
                <a:cxn ang="0">
                  <a:pos x="75" y="187"/>
                </a:cxn>
                <a:cxn ang="0">
                  <a:pos x="75" y="6"/>
                </a:cxn>
              </a:cxnLst>
              <a:rect l="0" t="0" r="r" b="b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36" name="Freeform 136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/>
              <a:ahLst/>
              <a:cxnLst>
                <a:cxn ang="0">
                  <a:pos x="55" y="111"/>
                </a:cxn>
                <a:cxn ang="0">
                  <a:pos x="66" y="110"/>
                </a:cxn>
                <a:cxn ang="0">
                  <a:pos x="76" y="106"/>
                </a:cxn>
                <a:cxn ang="0">
                  <a:pos x="85" y="101"/>
                </a:cxn>
                <a:cxn ang="0">
                  <a:pos x="94" y="94"/>
                </a:cxn>
                <a:cxn ang="0">
                  <a:pos x="100" y="86"/>
                </a:cxn>
                <a:cxn ang="0">
                  <a:pos x="106" y="77"/>
                </a:cxn>
                <a:cxn ang="0">
                  <a:pos x="109" y="66"/>
                </a:cxn>
                <a:cxn ang="0">
                  <a:pos x="110" y="56"/>
                </a:cxn>
                <a:cxn ang="0">
                  <a:pos x="109" y="44"/>
                </a:cxn>
                <a:cxn ang="0">
                  <a:pos x="106" y="34"/>
                </a:cxn>
                <a:cxn ang="0">
                  <a:pos x="100" y="24"/>
                </a:cxn>
                <a:cxn ang="0">
                  <a:pos x="94" y="17"/>
                </a:cxn>
                <a:cxn ang="0">
                  <a:pos x="85" y="9"/>
                </a:cxn>
                <a:cxn ang="0">
                  <a:pos x="76" y="5"/>
                </a:cxn>
                <a:cxn ang="0">
                  <a:pos x="66" y="2"/>
                </a:cxn>
                <a:cxn ang="0">
                  <a:pos x="55" y="0"/>
                </a:cxn>
                <a:cxn ang="0">
                  <a:pos x="44" y="2"/>
                </a:cxn>
                <a:cxn ang="0">
                  <a:pos x="33" y="5"/>
                </a:cxn>
                <a:cxn ang="0">
                  <a:pos x="25" y="9"/>
                </a:cxn>
                <a:cxn ang="0">
                  <a:pos x="16" y="17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1" y="44"/>
                </a:cxn>
                <a:cxn ang="0">
                  <a:pos x="0" y="56"/>
                </a:cxn>
                <a:cxn ang="0">
                  <a:pos x="1" y="66"/>
                </a:cxn>
                <a:cxn ang="0">
                  <a:pos x="4" y="77"/>
                </a:cxn>
                <a:cxn ang="0">
                  <a:pos x="10" y="86"/>
                </a:cxn>
                <a:cxn ang="0">
                  <a:pos x="16" y="94"/>
                </a:cxn>
                <a:cxn ang="0">
                  <a:pos x="25" y="101"/>
                </a:cxn>
                <a:cxn ang="0">
                  <a:pos x="33" y="106"/>
                </a:cxn>
                <a:cxn ang="0">
                  <a:pos x="44" y="110"/>
                </a:cxn>
                <a:cxn ang="0">
                  <a:pos x="55" y="111"/>
                </a:cxn>
              </a:cxnLst>
              <a:rect l="0" t="0" r="r" b="b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37" name="Freeform 137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38" y="53"/>
                </a:cxn>
                <a:cxn ang="0">
                  <a:pos x="48" y="46"/>
                </a:cxn>
                <a:cxn ang="0">
                  <a:pos x="53" y="37"/>
                </a:cxn>
                <a:cxn ang="0">
                  <a:pos x="55" y="27"/>
                </a:cxn>
                <a:cxn ang="0">
                  <a:pos x="53" y="16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6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8" y="46"/>
                </a:cxn>
                <a:cxn ang="0">
                  <a:pos x="16" y="53"/>
                </a:cxn>
                <a:cxn ang="0">
                  <a:pos x="27" y="55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38" name="Freeform 138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/>
              <a:ahLst/>
              <a:cxnLst>
                <a:cxn ang="0">
                  <a:pos x="28" y="55"/>
                </a:cxn>
                <a:cxn ang="0">
                  <a:pos x="39" y="53"/>
                </a:cxn>
                <a:cxn ang="0">
                  <a:pos x="47" y="47"/>
                </a:cxn>
                <a:cxn ang="0">
                  <a:pos x="53" y="39"/>
                </a:cxn>
                <a:cxn ang="0">
                  <a:pos x="55" y="28"/>
                </a:cxn>
                <a:cxn ang="0">
                  <a:pos x="53" y="17"/>
                </a:cxn>
                <a:cxn ang="0">
                  <a:pos x="47" y="8"/>
                </a:cxn>
                <a:cxn ang="0">
                  <a:pos x="39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9" y="47"/>
                </a:cxn>
                <a:cxn ang="0">
                  <a:pos x="17" y="53"/>
                </a:cxn>
                <a:cxn ang="0">
                  <a:pos x="28" y="55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39" name="Freeform 139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4" y="30"/>
                </a:cxn>
                <a:cxn ang="0">
                  <a:pos x="33" y="73"/>
                </a:cxn>
                <a:cxn ang="0">
                  <a:pos x="19" y="140"/>
                </a:cxn>
                <a:cxn ang="0">
                  <a:pos x="7" y="229"/>
                </a:cxn>
                <a:cxn ang="0">
                  <a:pos x="0" y="337"/>
                </a:cxn>
                <a:cxn ang="0">
                  <a:pos x="1" y="462"/>
                </a:cxn>
                <a:cxn ang="0">
                  <a:pos x="14" y="602"/>
                </a:cxn>
                <a:cxn ang="0">
                  <a:pos x="43" y="752"/>
                </a:cxn>
                <a:cxn ang="0">
                  <a:pos x="150" y="746"/>
                </a:cxn>
                <a:cxn ang="0">
                  <a:pos x="146" y="724"/>
                </a:cxn>
                <a:cxn ang="0">
                  <a:pos x="135" y="663"/>
                </a:cxn>
                <a:cxn ang="0">
                  <a:pos x="123" y="574"/>
                </a:cxn>
                <a:cxn ang="0">
                  <a:pos x="111" y="463"/>
                </a:cxn>
                <a:cxn ang="0">
                  <a:pos x="104" y="342"/>
                </a:cxn>
                <a:cxn ang="0">
                  <a:pos x="107" y="220"/>
                </a:cxn>
                <a:cxn ang="0">
                  <a:pos x="124" y="106"/>
                </a:cxn>
                <a:cxn ang="0">
                  <a:pos x="156" y="9"/>
                </a:cxn>
                <a:cxn ang="0">
                  <a:pos x="156" y="8"/>
                </a:cxn>
                <a:cxn ang="0">
                  <a:pos x="156" y="6"/>
                </a:cxn>
                <a:cxn ang="0">
                  <a:pos x="154" y="4"/>
                </a:cxn>
                <a:cxn ang="0">
                  <a:pos x="147" y="0"/>
                </a:cxn>
                <a:cxn ang="0">
                  <a:pos x="134" y="0"/>
                </a:cxn>
                <a:cxn ang="0">
                  <a:pos x="115" y="1"/>
                </a:cxn>
                <a:cxn ang="0">
                  <a:pos x="87" y="7"/>
                </a:cxn>
                <a:cxn ang="0">
                  <a:pos x="48" y="15"/>
                </a:cxn>
              </a:cxnLst>
              <a:rect l="0" t="0" r="r" b="b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0" name="Freeform 140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/>
              <a:ahLst/>
              <a:cxnLst>
                <a:cxn ang="0">
                  <a:pos x="212" y="6"/>
                </a:cxn>
                <a:cxn ang="0">
                  <a:pos x="206" y="11"/>
                </a:cxn>
                <a:cxn ang="0">
                  <a:pos x="192" y="33"/>
                </a:cxn>
                <a:cxn ang="0">
                  <a:pos x="174" y="77"/>
                </a:cxn>
                <a:cxn ang="0">
                  <a:pos x="156" y="148"/>
                </a:cxn>
                <a:cxn ang="0">
                  <a:pos x="141" y="254"/>
                </a:cxn>
                <a:cxn ang="0">
                  <a:pos x="133" y="401"/>
                </a:cxn>
                <a:cxn ang="0">
                  <a:pos x="137" y="593"/>
                </a:cxn>
                <a:cxn ang="0">
                  <a:pos x="158" y="839"/>
                </a:cxn>
                <a:cxn ang="0">
                  <a:pos x="38" y="839"/>
                </a:cxn>
                <a:cxn ang="0">
                  <a:pos x="34" y="814"/>
                </a:cxn>
                <a:cxn ang="0">
                  <a:pos x="24" y="746"/>
                </a:cxn>
                <a:cxn ang="0">
                  <a:pos x="12" y="645"/>
                </a:cxn>
                <a:cxn ang="0">
                  <a:pos x="3" y="521"/>
                </a:cxn>
                <a:cxn ang="0">
                  <a:pos x="0" y="384"/>
                </a:cxn>
                <a:cxn ang="0">
                  <a:pos x="6" y="244"/>
                </a:cxn>
                <a:cxn ang="0">
                  <a:pos x="29" y="114"/>
                </a:cxn>
                <a:cxn ang="0">
                  <a:pos x="68" y="0"/>
                </a:cxn>
                <a:cxn ang="0">
                  <a:pos x="212" y="6"/>
                </a:cxn>
              </a:cxnLst>
              <a:rect l="0" t="0" r="r" b="b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1" name="Freeform 141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/>
              <a:ahLst/>
              <a:cxnLst>
                <a:cxn ang="0">
                  <a:pos x="43" y="12"/>
                </a:cxn>
                <a:cxn ang="0">
                  <a:pos x="39" y="25"/>
                </a:cxn>
                <a:cxn ang="0">
                  <a:pos x="30" y="62"/>
                </a:cxn>
                <a:cxn ang="0">
                  <a:pos x="19" y="122"/>
                </a:cxn>
                <a:cxn ang="0">
                  <a:pos x="7" y="199"/>
                </a:cxn>
                <a:cxn ang="0">
                  <a:pos x="0" y="294"/>
                </a:cxn>
                <a:cxn ang="0">
                  <a:pos x="1" y="403"/>
                </a:cxn>
                <a:cxn ang="0">
                  <a:pos x="12" y="524"/>
                </a:cxn>
                <a:cxn ang="0">
                  <a:pos x="38" y="656"/>
                </a:cxn>
                <a:cxn ang="0">
                  <a:pos x="132" y="650"/>
                </a:cxn>
                <a:cxn ang="0">
                  <a:pos x="127" y="631"/>
                </a:cxn>
                <a:cxn ang="0">
                  <a:pos x="119" y="578"/>
                </a:cxn>
                <a:cxn ang="0">
                  <a:pos x="107" y="499"/>
                </a:cxn>
                <a:cxn ang="0">
                  <a:pos x="97" y="403"/>
                </a:cxn>
                <a:cxn ang="0">
                  <a:pos x="92" y="297"/>
                </a:cxn>
                <a:cxn ang="0">
                  <a:pos x="94" y="192"/>
                </a:cxn>
                <a:cxn ang="0">
                  <a:pos x="108" y="91"/>
                </a:cxn>
                <a:cxn ang="0">
                  <a:pos x="137" y="7"/>
                </a:cxn>
                <a:cxn ang="0">
                  <a:pos x="137" y="6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29" y="0"/>
                </a:cxn>
                <a:cxn ang="0">
                  <a:pos x="119" y="0"/>
                </a:cxn>
                <a:cxn ang="0">
                  <a:pos x="101" y="1"/>
                </a:cxn>
                <a:cxn ang="0">
                  <a:pos x="77" y="5"/>
                </a:cxn>
                <a:cxn ang="0">
                  <a:pos x="43" y="12"/>
                </a:cxn>
              </a:cxnLst>
              <a:rect l="0" t="0" r="r" b="b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2" name="Freeform 142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33" y="21"/>
                </a:cxn>
                <a:cxn ang="0">
                  <a:pos x="24" y="53"/>
                </a:cxn>
                <a:cxn ang="0">
                  <a:pos x="15" y="103"/>
                </a:cxn>
                <a:cxn ang="0">
                  <a:pos x="5" y="169"/>
                </a:cxn>
                <a:cxn ang="0">
                  <a:pos x="0" y="250"/>
                </a:cxn>
                <a:cxn ang="0">
                  <a:pos x="1" y="344"/>
                </a:cxn>
                <a:cxn ang="0">
                  <a:pos x="10" y="448"/>
                </a:cxn>
                <a:cxn ang="0">
                  <a:pos x="32" y="560"/>
                </a:cxn>
                <a:cxn ang="0">
                  <a:pos x="112" y="555"/>
                </a:cxn>
                <a:cxn ang="0">
                  <a:pos x="108" y="538"/>
                </a:cxn>
                <a:cxn ang="0">
                  <a:pos x="101" y="493"/>
                </a:cxn>
                <a:cxn ang="0">
                  <a:pos x="91" y="426"/>
                </a:cxn>
                <a:cxn ang="0">
                  <a:pos x="82" y="344"/>
                </a:cxn>
                <a:cxn ang="0">
                  <a:pos x="77" y="255"/>
                </a:cxn>
                <a:cxn ang="0">
                  <a:pos x="79" y="164"/>
                </a:cxn>
                <a:cxn ang="0">
                  <a:pos x="91" y="79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6" y="4"/>
                </a:cxn>
                <a:cxn ang="0">
                  <a:pos x="114" y="2"/>
                </a:cxn>
                <a:cxn ang="0">
                  <a:pos x="109" y="0"/>
                </a:cxn>
                <a:cxn ang="0">
                  <a:pos x="100" y="0"/>
                </a:cxn>
                <a:cxn ang="0">
                  <a:pos x="86" y="1"/>
                </a:cxn>
                <a:cxn ang="0">
                  <a:pos x="65" y="4"/>
                </a:cxn>
                <a:cxn ang="0">
                  <a:pos x="36" y="11"/>
                </a:cxn>
              </a:cxnLst>
              <a:rect l="0" t="0" r="r" b="b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3" name="Freeform 143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/>
              <a:ahLst/>
              <a:cxnLst>
                <a:cxn ang="0">
                  <a:pos x="30" y="9"/>
                </a:cxn>
                <a:cxn ang="0">
                  <a:pos x="27" y="17"/>
                </a:cxn>
                <a:cxn ang="0">
                  <a:pos x="20" y="44"/>
                </a:cxn>
                <a:cxn ang="0">
                  <a:pos x="12" y="85"/>
                </a:cxn>
                <a:cxn ang="0">
                  <a:pos x="4" y="140"/>
                </a:cxn>
                <a:cxn ang="0">
                  <a:pos x="0" y="207"/>
                </a:cxn>
                <a:cxn ang="0">
                  <a:pos x="0" y="285"/>
                </a:cxn>
                <a:cxn ang="0">
                  <a:pos x="9" y="370"/>
                </a:cxn>
                <a:cxn ang="0">
                  <a:pos x="26" y="463"/>
                </a:cxn>
                <a:cxn ang="0">
                  <a:pos x="93" y="460"/>
                </a:cxn>
                <a:cxn ang="0">
                  <a:pos x="89" y="446"/>
                </a:cxn>
                <a:cxn ang="0">
                  <a:pos x="83" y="408"/>
                </a:cxn>
                <a:cxn ang="0">
                  <a:pos x="75" y="353"/>
                </a:cxn>
                <a:cxn ang="0">
                  <a:pos x="68" y="285"/>
                </a:cxn>
                <a:cxn ang="0">
                  <a:pos x="65" y="211"/>
                </a:cxn>
                <a:cxn ang="0">
                  <a:pos x="67" y="136"/>
                </a:cxn>
                <a:cxn ang="0">
                  <a:pos x="76" y="65"/>
                </a:cxn>
                <a:cxn ang="0">
                  <a:pos x="97" y="5"/>
                </a:cxn>
                <a:cxn ang="0">
                  <a:pos x="97" y="4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1" y="0"/>
                </a:cxn>
                <a:cxn ang="0">
                  <a:pos x="54" y="3"/>
                </a:cxn>
                <a:cxn ang="0">
                  <a:pos x="30" y="9"/>
                </a:cxn>
              </a:cxnLst>
              <a:rect l="0" t="0" r="r" b="b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4" name="Freeform 144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2" y="15"/>
                </a:cxn>
                <a:cxn ang="0">
                  <a:pos x="17" y="36"/>
                </a:cxn>
                <a:cxn ang="0">
                  <a:pos x="10" y="68"/>
                </a:cxn>
                <a:cxn ang="0">
                  <a:pos x="4" y="112"/>
                </a:cxn>
                <a:cxn ang="0">
                  <a:pos x="0" y="164"/>
                </a:cxn>
                <a:cxn ang="0">
                  <a:pos x="0" y="226"/>
                </a:cxn>
                <a:cxn ang="0">
                  <a:pos x="7" y="294"/>
                </a:cxn>
                <a:cxn ang="0">
                  <a:pos x="21" y="367"/>
                </a:cxn>
                <a:cxn ang="0">
                  <a:pos x="74" y="364"/>
                </a:cxn>
                <a:cxn ang="0">
                  <a:pos x="71" y="353"/>
                </a:cxn>
                <a:cxn ang="0">
                  <a:pos x="66" y="323"/>
                </a:cxn>
                <a:cxn ang="0">
                  <a:pos x="60" y="280"/>
                </a:cxn>
                <a:cxn ang="0">
                  <a:pos x="54" y="226"/>
                </a:cxn>
                <a:cxn ang="0">
                  <a:pos x="51" y="168"/>
                </a:cxn>
                <a:cxn ang="0">
                  <a:pos x="53" y="107"/>
                </a:cxn>
                <a:cxn ang="0">
                  <a:pos x="61" y="52"/>
                </a:cxn>
                <a:cxn ang="0">
                  <a:pos x="77" y="5"/>
                </a:cxn>
                <a:cxn ang="0">
                  <a:pos x="77" y="5"/>
                </a:cxn>
                <a:cxn ang="0">
                  <a:pos x="77" y="2"/>
                </a:cxn>
                <a:cxn ang="0">
                  <a:pos x="76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6" y="1"/>
                </a:cxn>
                <a:cxn ang="0">
                  <a:pos x="43" y="4"/>
                </a:cxn>
                <a:cxn ang="0">
                  <a:pos x="24" y="8"/>
                </a:cxn>
              </a:cxnLst>
              <a:rect l="0" t="0" r="r" b="b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5" name="Freeform 145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6" y="10"/>
                </a:cxn>
                <a:cxn ang="0">
                  <a:pos x="12" y="25"/>
                </a:cxn>
                <a:cxn ang="0">
                  <a:pos x="6" y="49"/>
                </a:cxn>
                <a:cxn ang="0">
                  <a:pos x="2" y="82"/>
                </a:cxn>
                <a:cxn ang="0">
                  <a:pos x="0" y="122"/>
                </a:cxn>
                <a:cxn ang="0">
                  <a:pos x="0" y="166"/>
                </a:cxn>
                <a:cxn ang="0">
                  <a:pos x="4" y="217"/>
                </a:cxn>
                <a:cxn ang="0">
                  <a:pos x="15" y="271"/>
                </a:cxn>
                <a:cxn ang="0">
                  <a:pos x="54" y="268"/>
                </a:cxn>
                <a:cxn ang="0">
                  <a:pos x="52" y="261"/>
                </a:cxn>
                <a:cxn ang="0">
                  <a:pos x="48" y="238"/>
                </a:cxn>
                <a:cxn ang="0">
                  <a:pos x="44" y="206"/>
                </a:cxn>
                <a:cxn ang="0">
                  <a:pos x="40" y="166"/>
                </a:cxn>
                <a:cxn ang="0">
                  <a:pos x="37" y="123"/>
                </a:cxn>
                <a:cxn ang="0">
                  <a:pos x="39" y="78"/>
                </a:cxn>
                <a:cxn ang="0">
                  <a:pos x="44" y="37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1" y="2"/>
                </a:cxn>
                <a:cxn ang="0">
                  <a:pos x="17" y="5"/>
                </a:cxn>
              </a:cxnLst>
              <a:rect l="0" t="0" r="r" b="b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6" name="Freeform 146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/>
              <a:ahLst/>
              <a:cxnLst>
                <a:cxn ang="0">
                  <a:pos x="186" y="6"/>
                </a:cxn>
                <a:cxn ang="0">
                  <a:pos x="182" y="11"/>
                </a:cxn>
                <a:cxn ang="0">
                  <a:pos x="169" y="29"/>
                </a:cxn>
                <a:cxn ang="0">
                  <a:pos x="153" y="67"/>
                </a:cxn>
                <a:cxn ang="0">
                  <a:pos x="137" y="130"/>
                </a:cxn>
                <a:cxn ang="0">
                  <a:pos x="124" y="221"/>
                </a:cxn>
                <a:cxn ang="0">
                  <a:pos x="117" y="350"/>
                </a:cxn>
                <a:cxn ang="0">
                  <a:pos x="122" y="517"/>
                </a:cxn>
                <a:cxn ang="0">
                  <a:pos x="139" y="732"/>
                </a:cxn>
                <a:cxn ang="0">
                  <a:pos x="34" y="732"/>
                </a:cxn>
                <a:cxn ang="0">
                  <a:pos x="31" y="711"/>
                </a:cxn>
                <a:cxn ang="0">
                  <a:pos x="22" y="651"/>
                </a:cxn>
                <a:cxn ang="0">
                  <a:pos x="12" y="563"/>
                </a:cxn>
                <a:cxn ang="0">
                  <a:pos x="3" y="454"/>
                </a:cxn>
                <a:cxn ang="0">
                  <a:pos x="0" y="335"/>
                </a:cxn>
                <a:cxn ang="0">
                  <a:pos x="6" y="213"/>
                </a:cxn>
                <a:cxn ang="0">
                  <a:pos x="25" y="98"/>
                </a:cxn>
                <a:cxn ang="0">
                  <a:pos x="60" y="0"/>
                </a:cxn>
                <a:cxn ang="0">
                  <a:pos x="186" y="6"/>
                </a:cxn>
              </a:cxnLst>
              <a:rect l="0" t="0" r="r" b="b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7" name="Freeform 147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/>
              <a:ahLst/>
              <a:cxnLst>
                <a:cxn ang="0">
                  <a:pos x="158" y="4"/>
                </a:cxn>
                <a:cxn ang="0">
                  <a:pos x="153" y="9"/>
                </a:cxn>
                <a:cxn ang="0">
                  <a:pos x="144" y="25"/>
                </a:cxn>
                <a:cxn ang="0">
                  <a:pos x="130" y="57"/>
                </a:cxn>
                <a:cxn ang="0">
                  <a:pos x="116" y="110"/>
                </a:cxn>
                <a:cxn ang="0">
                  <a:pos x="105" y="189"/>
                </a:cxn>
                <a:cxn ang="0">
                  <a:pos x="100" y="298"/>
                </a:cxn>
                <a:cxn ang="0">
                  <a:pos x="103" y="441"/>
                </a:cxn>
                <a:cxn ang="0">
                  <a:pos x="118" y="625"/>
                </a:cxn>
                <a:cxn ang="0">
                  <a:pos x="29" y="625"/>
                </a:cxn>
                <a:cxn ang="0">
                  <a:pos x="25" y="607"/>
                </a:cxn>
                <a:cxn ang="0">
                  <a:pos x="18" y="556"/>
                </a:cxn>
                <a:cxn ang="0">
                  <a:pos x="9" y="480"/>
                </a:cxn>
                <a:cxn ang="0">
                  <a:pos x="2" y="387"/>
                </a:cxn>
                <a:cxn ang="0">
                  <a:pos x="0" y="286"/>
                </a:cxn>
                <a:cxn ang="0">
                  <a:pos x="5" y="182"/>
                </a:cxn>
                <a:cxn ang="0">
                  <a:pos x="21" y="84"/>
                </a:cxn>
                <a:cxn ang="0">
                  <a:pos x="51" y="0"/>
                </a:cxn>
                <a:cxn ang="0">
                  <a:pos x="158" y="4"/>
                </a:cxn>
              </a:cxnLst>
              <a:rect l="0" t="0" r="r" b="b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8" name="Freeform 148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/>
              <a:ahLst/>
              <a:cxnLst>
                <a:cxn ang="0">
                  <a:pos x="131" y="4"/>
                </a:cxn>
                <a:cxn ang="0">
                  <a:pos x="128" y="7"/>
                </a:cxn>
                <a:cxn ang="0">
                  <a:pos x="119" y="21"/>
                </a:cxn>
                <a:cxn ang="0">
                  <a:pos x="109" y="47"/>
                </a:cxn>
                <a:cxn ang="0">
                  <a:pos x="97" y="91"/>
                </a:cxn>
                <a:cxn ang="0">
                  <a:pos x="88" y="156"/>
                </a:cxn>
                <a:cxn ang="0">
                  <a:pos x="84" y="247"/>
                </a:cxn>
                <a:cxn ang="0">
                  <a:pos x="86" y="366"/>
                </a:cxn>
                <a:cxn ang="0">
                  <a:pos x="99" y="517"/>
                </a:cxn>
                <a:cxn ang="0">
                  <a:pos x="25" y="517"/>
                </a:cxn>
                <a:cxn ang="0">
                  <a:pos x="23" y="502"/>
                </a:cxn>
                <a:cxn ang="0">
                  <a:pos x="16" y="460"/>
                </a:cxn>
                <a:cxn ang="0">
                  <a:pos x="9" y="397"/>
                </a:cxn>
                <a:cxn ang="0">
                  <a:pos x="2" y="320"/>
                </a:cxn>
                <a:cxn ang="0">
                  <a:pos x="0" y="236"/>
                </a:cxn>
                <a:cxn ang="0">
                  <a:pos x="4" y="151"/>
                </a:cxn>
                <a:cxn ang="0">
                  <a:pos x="18" y="70"/>
                </a:cxn>
                <a:cxn ang="0">
                  <a:pos x="43" y="0"/>
                </a:cxn>
                <a:cxn ang="0">
                  <a:pos x="131" y="4"/>
                </a:cxn>
              </a:cxnLst>
              <a:rect l="0" t="0" r="r" b="b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9" name="Freeform 149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101" y="7"/>
                </a:cxn>
                <a:cxn ang="0">
                  <a:pos x="94" y="17"/>
                </a:cxn>
                <a:cxn ang="0">
                  <a:pos x="86" y="38"/>
                </a:cxn>
                <a:cxn ang="0">
                  <a:pos x="76" y="73"/>
                </a:cxn>
                <a:cxn ang="0">
                  <a:pos x="69" y="125"/>
                </a:cxn>
                <a:cxn ang="0">
                  <a:pos x="65" y="196"/>
                </a:cxn>
                <a:cxn ang="0">
                  <a:pos x="67" y="291"/>
                </a:cxn>
                <a:cxn ang="0">
                  <a:pos x="77" y="411"/>
                </a:cxn>
                <a:cxn ang="0">
                  <a:pos x="19" y="411"/>
                </a:cxn>
                <a:cxn ang="0">
                  <a:pos x="17" y="399"/>
                </a:cxn>
                <a:cxn ang="0">
                  <a:pos x="11" y="365"/>
                </a:cxn>
                <a:cxn ang="0">
                  <a:pos x="6" y="316"/>
                </a:cxn>
                <a:cxn ang="0">
                  <a:pos x="2" y="255"/>
                </a:cxn>
                <a:cxn ang="0">
                  <a:pos x="0" y="188"/>
                </a:cxn>
                <a:cxn ang="0">
                  <a:pos x="4" y="120"/>
                </a:cxn>
                <a:cxn ang="0">
                  <a:pos x="15" y="55"/>
                </a:cxn>
                <a:cxn ang="0">
                  <a:pos x="34" y="0"/>
                </a:cxn>
                <a:cxn ang="0">
                  <a:pos x="104" y="4"/>
                </a:cxn>
              </a:cxnLst>
              <a:rect l="0" t="0" r="r" b="b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0" name="Freeform 150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4" y="4"/>
                </a:cxn>
                <a:cxn ang="0">
                  <a:pos x="70" y="12"/>
                </a:cxn>
                <a:cxn ang="0">
                  <a:pos x="62" y="28"/>
                </a:cxn>
                <a:cxn ang="0">
                  <a:pos x="56" y="53"/>
                </a:cxn>
                <a:cxn ang="0">
                  <a:pos x="51" y="92"/>
                </a:cxn>
                <a:cxn ang="0">
                  <a:pos x="49" y="145"/>
                </a:cxn>
                <a:cxn ang="0">
                  <a:pos x="50" y="214"/>
                </a:cxn>
                <a:cxn ang="0">
                  <a:pos x="57" y="302"/>
                </a:cxn>
                <a:cxn ang="0">
                  <a:pos x="14" y="302"/>
                </a:cxn>
                <a:cxn ang="0">
                  <a:pos x="13" y="294"/>
                </a:cxn>
                <a:cxn ang="0">
                  <a:pos x="9" y="269"/>
                </a:cxn>
                <a:cxn ang="0">
                  <a:pos x="4" y="232"/>
                </a:cxn>
                <a:cxn ang="0">
                  <a:pos x="1" y="188"/>
                </a:cxn>
                <a:cxn ang="0">
                  <a:pos x="0" y="138"/>
                </a:cxn>
                <a:cxn ang="0">
                  <a:pos x="2" y="89"/>
                </a:cxn>
                <a:cxn ang="0">
                  <a:pos x="10" y="41"/>
                </a:cxn>
                <a:cxn ang="0">
                  <a:pos x="25" y="0"/>
                </a:cxn>
                <a:cxn ang="0">
                  <a:pos x="76" y="2"/>
                </a:cxn>
              </a:cxnLst>
              <a:rect l="0" t="0" r="r" b="b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1" name="Rectangle 151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2" name="Freeform 152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32" y="49"/>
                </a:cxn>
                <a:cxn ang="0">
                  <a:pos x="25" y="74"/>
                </a:cxn>
                <a:cxn ang="0">
                  <a:pos x="17" y="112"/>
                </a:cxn>
                <a:cxn ang="0">
                  <a:pos x="8" y="163"/>
                </a:cxn>
                <a:cxn ang="0">
                  <a:pos x="2" y="223"/>
                </a:cxn>
                <a:cxn ang="0">
                  <a:pos x="0" y="290"/>
                </a:cxn>
                <a:cxn ang="0">
                  <a:pos x="7" y="363"/>
                </a:cxn>
                <a:cxn ang="0">
                  <a:pos x="23" y="440"/>
                </a:cxn>
                <a:cxn ang="0">
                  <a:pos x="23" y="437"/>
                </a:cxn>
                <a:cxn ang="0">
                  <a:pos x="23" y="427"/>
                </a:cxn>
                <a:cxn ang="0">
                  <a:pos x="23" y="411"/>
                </a:cxn>
                <a:cxn ang="0">
                  <a:pos x="23" y="391"/>
                </a:cxn>
                <a:cxn ang="0">
                  <a:pos x="25" y="367"/>
                </a:cxn>
                <a:cxn ang="0">
                  <a:pos x="28" y="341"/>
                </a:cxn>
                <a:cxn ang="0">
                  <a:pos x="33" y="312"/>
                </a:cxn>
                <a:cxn ang="0">
                  <a:pos x="39" y="281"/>
                </a:cxn>
                <a:cxn ang="0">
                  <a:pos x="49" y="251"/>
                </a:cxn>
                <a:cxn ang="0">
                  <a:pos x="61" y="222"/>
                </a:cxn>
                <a:cxn ang="0">
                  <a:pos x="75" y="194"/>
                </a:cxn>
                <a:cxn ang="0">
                  <a:pos x="93" y="168"/>
                </a:cxn>
                <a:cxn ang="0">
                  <a:pos x="116" y="145"/>
                </a:cxn>
                <a:cxn ang="0">
                  <a:pos x="141" y="127"/>
                </a:cxn>
                <a:cxn ang="0">
                  <a:pos x="173" y="114"/>
                </a:cxn>
                <a:cxn ang="0">
                  <a:pos x="208" y="106"/>
                </a:cxn>
                <a:cxn ang="0">
                  <a:pos x="210" y="104"/>
                </a:cxn>
                <a:cxn ang="0">
                  <a:pos x="217" y="100"/>
                </a:cxn>
                <a:cxn ang="0">
                  <a:pos x="227" y="92"/>
                </a:cxn>
                <a:cxn ang="0">
                  <a:pos x="245" y="82"/>
                </a:cxn>
                <a:cxn ang="0">
                  <a:pos x="267" y="69"/>
                </a:cxn>
                <a:cxn ang="0">
                  <a:pos x="296" y="54"/>
                </a:cxn>
                <a:cxn ang="0">
                  <a:pos x="332" y="36"/>
                </a:cxn>
                <a:cxn ang="0">
                  <a:pos x="375" y="17"/>
                </a:cxn>
                <a:cxn ang="0">
                  <a:pos x="373" y="16"/>
                </a:cxn>
                <a:cxn ang="0">
                  <a:pos x="366" y="15"/>
                </a:cxn>
                <a:cxn ang="0">
                  <a:pos x="357" y="13"/>
                </a:cxn>
                <a:cxn ang="0">
                  <a:pos x="343" y="10"/>
                </a:cxn>
                <a:cxn ang="0">
                  <a:pos x="326" y="7"/>
                </a:cxn>
                <a:cxn ang="0">
                  <a:pos x="307" y="5"/>
                </a:cxn>
                <a:cxn ang="0">
                  <a:pos x="285" y="3"/>
                </a:cxn>
                <a:cxn ang="0">
                  <a:pos x="261" y="1"/>
                </a:cxn>
                <a:cxn ang="0">
                  <a:pos x="235" y="0"/>
                </a:cxn>
                <a:cxn ang="0">
                  <a:pos x="208" y="1"/>
                </a:cxn>
                <a:cxn ang="0">
                  <a:pos x="180" y="2"/>
                </a:cxn>
                <a:cxn ang="0">
                  <a:pos x="151" y="5"/>
                </a:cxn>
                <a:cxn ang="0">
                  <a:pos x="122" y="10"/>
                </a:cxn>
                <a:cxn ang="0">
                  <a:pos x="92" y="18"/>
                </a:cxn>
                <a:cxn ang="0">
                  <a:pos x="63" y="28"/>
                </a:cxn>
                <a:cxn ang="0">
                  <a:pos x="35" y="41"/>
                </a:cxn>
              </a:cxnLst>
              <a:rect l="0" t="0" r="r" b="b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3" name="Freeform 153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8"/>
                </a:cxn>
                <a:cxn ang="0">
                  <a:pos x="5" y="44"/>
                </a:cxn>
                <a:cxn ang="0">
                  <a:pos x="11" y="37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8"/>
                </a:cxn>
                <a:cxn ang="0">
                  <a:pos x="54" y="12"/>
                </a:cxn>
                <a:cxn ang="0">
                  <a:pos x="72" y="6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7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6"/>
                </a:cxn>
                <a:cxn ang="0">
                  <a:pos x="289" y="44"/>
                </a:cxn>
                <a:cxn ang="0">
                  <a:pos x="277" y="41"/>
                </a:cxn>
                <a:cxn ang="0">
                  <a:pos x="262" y="36"/>
                </a:cxn>
                <a:cxn ang="0">
                  <a:pos x="244" y="32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1"/>
                </a:cxn>
                <a:cxn ang="0">
                  <a:pos x="101" y="23"/>
                </a:cxn>
                <a:cxn ang="0">
                  <a:pos x="77" y="29"/>
                </a:cxn>
                <a:cxn ang="0">
                  <a:pos x="55" y="37"/>
                </a:cxn>
                <a:cxn ang="0">
                  <a:pos x="33" y="48"/>
                </a:cxn>
                <a:cxn ang="0">
                  <a:pos x="15" y="63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4" name="Freeform 154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9"/>
                </a:cxn>
                <a:cxn ang="0">
                  <a:pos x="5" y="44"/>
                </a:cxn>
                <a:cxn ang="0">
                  <a:pos x="11" y="38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7"/>
                </a:cxn>
                <a:cxn ang="0">
                  <a:pos x="54" y="12"/>
                </a:cxn>
                <a:cxn ang="0">
                  <a:pos x="72" y="7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8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5"/>
                </a:cxn>
                <a:cxn ang="0">
                  <a:pos x="289" y="43"/>
                </a:cxn>
                <a:cxn ang="0">
                  <a:pos x="277" y="40"/>
                </a:cxn>
                <a:cxn ang="0">
                  <a:pos x="262" y="36"/>
                </a:cxn>
                <a:cxn ang="0">
                  <a:pos x="244" y="33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2"/>
                </a:cxn>
                <a:cxn ang="0">
                  <a:pos x="101" y="24"/>
                </a:cxn>
                <a:cxn ang="0">
                  <a:pos x="77" y="29"/>
                </a:cxn>
                <a:cxn ang="0">
                  <a:pos x="55" y="38"/>
                </a:cxn>
                <a:cxn ang="0">
                  <a:pos x="33" y="49"/>
                </a:cxn>
                <a:cxn ang="0">
                  <a:pos x="15" y="64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5" name="Freeform 155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6"/>
                </a:cxn>
                <a:cxn ang="0">
                  <a:pos x="150" y="917"/>
                </a:cxn>
                <a:cxn ang="0">
                  <a:pos x="143" y="797"/>
                </a:cxn>
                <a:cxn ang="0">
                  <a:pos x="496" y="851"/>
                </a:cxn>
                <a:cxn ang="0">
                  <a:pos x="490" y="803"/>
                </a:cxn>
                <a:cxn ang="0">
                  <a:pos x="245" y="773"/>
                </a:cxn>
                <a:cxn ang="0">
                  <a:pos x="239" y="670"/>
                </a:cxn>
                <a:cxn ang="0">
                  <a:pos x="72" y="670"/>
                </a:cxn>
                <a:cxn ang="0">
                  <a:pos x="68" y="657"/>
                </a:cxn>
                <a:cxn ang="0">
                  <a:pos x="56" y="620"/>
                </a:cxn>
                <a:cxn ang="0">
                  <a:pos x="41" y="559"/>
                </a:cxn>
                <a:cxn ang="0">
                  <a:pos x="26" y="480"/>
                </a:cxn>
                <a:cxn ang="0">
                  <a:pos x="15" y="385"/>
                </a:cxn>
                <a:cxn ang="0">
                  <a:pos x="11" y="276"/>
                </a:cxn>
                <a:cxn ang="0">
                  <a:pos x="20" y="158"/>
                </a:cxn>
                <a:cxn ang="0">
                  <a:pos x="42" y="30"/>
                </a:cxn>
                <a:cxn ang="0">
                  <a:pos x="0" y="0"/>
                </a:cxn>
              </a:cxnLst>
              <a:rect l="0" t="0" r="r" b="b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6" name="Freeform 156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" y="124"/>
                </a:cxn>
                <a:cxn ang="0">
                  <a:pos x="14" y="119"/>
                </a:cxn>
                <a:cxn ang="0">
                  <a:pos x="31" y="114"/>
                </a:cxn>
                <a:cxn ang="0">
                  <a:pos x="53" y="106"/>
                </a:cxn>
                <a:cxn ang="0">
                  <a:pos x="81" y="98"/>
                </a:cxn>
                <a:cxn ang="0">
                  <a:pos x="113" y="89"/>
                </a:cxn>
                <a:cxn ang="0">
                  <a:pos x="151" y="81"/>
                </a:cxn>
                <a:cxn ang="0">
                  <a:pos x="192" y="73"/>
                </a:cxn>
                <a:cxn ang="0">
                  <a:pos x="237" y="65"/>
                </a:cxn>
                <a:cxn ang="0">
                  <a:pos x="286" y="60"/>
                </a:cxn>
                <a:cxn ang="0">
                  <a:pos x="337" y="56"/>
                </a:cxn>
                <a:cxn ang="0">
                  <a:pos x="390" y="55"/>
                </a:cxn>
                <a:cxn ang="0">
                  <a:pos x="446" y="56"/>
                </a:cxn>
                <a:cxn ang="0">
                  <a:pos x="503" y="61"/>
                </a:cxn>
                <a:cxn ang="0">
                  <a:pos x="561" y="70"/>
                </a:cxn>
                <a:cxn ang="0">
                  <a:pos x="620" y="83"/>
                </a:cxn>
                <a:cxn ang="0">
                  <a:pos x="638" y="0"/>
                </a:cxn>
                <a:cxn ang="0">
                  <a:pos x="634" y="0"/>
                </a:cxn>
                <a:cxn ang="0">
                  <a:pos x="620" y="0"/>
                </a:cxn>
                <a:cxn ang="0">
                  <a:pos x="599" y="0"/>
                </a:cxn>
                <a:cxn ang="0">
                  <a:pos x="571" y="1"/>
                </a:cxn>
                <a:cxn ang="0">
                  <a:pos x="536" y="2"/>
                </a:cxn>
                <a:cxn ang="0">
                  <a:pos x="496" y="3"/>
                </a:cxn>
                <a:cxn ang="0">
                  <a:pos x="452" y="6"/>
                </a:cxn>
                <a:cxn ang="0">
                  <a:pos x="405" y="8"/>
                </a:cxn>
                <a:cxn ang="0">
                  <a:pos x="354" y="13"/>
                </a:cxn>
                <a:cxn ang="0">
                  <a:pos x="302" y="17"/>
                </a:cxn>
                <a:cxn ang="0">
                  <a:pos x="249" y="22"/>
                </a:cxn>
                <a:cxn ang="0">
                  <a:pos x="196" y="30"/>
                </a:cxn>
                <a:cxn ang="0">
                  <a:pos x="144" y="37"/>
                </a:cxn>
                <a:cxn ang="0">
                  <a:pos x="93" y="47"/>
                </a:cxn>
                <a:cxn ang="0">
                  <a:pos x="45" y="58"/>
                </a:cxn>
                <a:cxn ang="0">
                  <a:pos x="0" y="71"/>
                </a:cxn>
                <a:cxn ang="0">
                  <a:pos x="0" y="125"/>
                </a:cxn>
              </a:cxnLst>
              <a:rect l="0" t="0" r="r" b="b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7" name="Freeform 157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/>
              <a:ahLst/>
              <a:cxnLst>
                <a:cxn ang="0">
                  <a:pos x="454" y="344"/>
                </a:cxn>
                <a:cxn ang="0">
                  <a:pos x="456" y="343"/>
                </a:cxn>
                <a:cxn ang="0">
                  <a:pos x="463" y="341"/>
                </a:cxn>
                <a:cxn ang="0">
                  <a:pos x="472" y="337"/>
                </a:cxn>
                <a:cxn ang="0">
                  <a:pos x="485" y="332"/>
                </a:cxn>
                <a:cxn ang="0">
                  <a:pos x="501" y="325"/>
                </a:cxn>
                <a:cxn ang="0">
                  <a:pos x="518" y="317"/>
                </a:cxn>
                <a:cxn ang="0">
                  <a:pos x="538" y="308"/>
                </a:cxn>
                <a:cxn ang="0">
                  <a:pos x="558" y="298"/>
                </a:cxn>
                <a:cxn ang="0">
                  <a:pos x="580" y="287"/>
                </a:cxn>
                <a:cxn ang="0">
                  <a:pos x="600" y="274"/>
                </a:cxn>
                <a:cxn ang="0">
                  <a:pos x="621" y="262"/>
                </a:cxn>
                <a:cxn ang="0">
                  <a:pos x="640" y="248"/>
                </a:cxn>
                <a:cxn ang="0">
                  <a:pos x="658" y="234"/>
                </a:cxn>
                <a:cxn ang="0">
                  <a:pos x="674" y="219"/>
                </a:cxn>
                <a:cxn ang="0">
                  <a:pos x="688" y="204"/>
                </a:cxn>
                <a:cxn ang="0">
                  <a:pos x="699" y="189"/>
                </a:cxn>
                <a:cxn ang="0">
                  <a:pos x="0" y="18"/>
                </a:cxn>
                <a:cxn ang="0">
                  <a:pos x="54" y="0"/>
                </a:cxn>
                <a:cxn ang="0">
                  <a:pos x="1075" y="251"/>
                </a:cxn>
                <a:cxn ang="0">
                  <a:pos x="1033" y="274"/>
                </a:cxn>
                <a:cxn ang="0">
                  <a:pos x="738" y="199"/>
                </a:cxn>
                <a:cxn ang="0">
                  <a:pos x="737" y="200"/>
                </a:cxn>
                <a:cxn ang="0">
                  <a:pos x="735" y="203"/>
                </a:cxn>
                <a:cxn ang="0">
                  <a:pos x="730" y="207"/>
                </a:cxn>
                <a:cxn ang="0">
                  <a:pos x="724" y="214"/>
                </a:cxn>
                <a:cxn ang="0">
                  <a:pos x="716" y="222"/>
                </a:cxn>
                <a:cxn ang="0">
                  <a:pos x="706" y="231"/>
                </a:cxn>
                <a:cxn ang="0">
                  <a:pos x="694" y="242"/>
                </a:cxn>
                <a:cxn ang="0">
                  <a:pos x="679" y="253"/>
                </a:cxn>
                <a:cxn ang="0">
                  <a:pos x="662" y="265"/>
                </a:cxn>
                <a:cxn ang="0">
                  <a:pos x="643" y="278"/>
                </a:cxn>
                <a:cxn ang="0">
                  <a:pos x="621" y="291"/>
                </a:cxn>
                <a:cxn ang="0">
                  <a:pos x="597" y="303"/>
                </a:cxn>
                <a:cxn ang="0">
                  <a:pos x="570" y="317"/>
                </a:cxn>
                <a:cxn ang="0">
                  <a:pos x="540" y="330"/>
                </a:cxn>
                <a:cxn ang="0">
                  <a:pos x="508" y="343"/>
                </a:cxn>
                <a:cxn ang="0">
                  <a:pos x="472" y="356"/>
                </a:cxn>
                <a:cxn ang="0">
                  <a:pos x="454" y="344"/>
                </a:cxn>
              </a:cxnLst>
              <a:rect l="0" t="0" r="r" b="b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8" name="Freeform 158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1" y="319"/>
                </a:cxn>
                <a:cxn ang="0">
                  <a:pos x="1095" y="319"/>
                </a:cxn>
                <a:cxn ang="0">
                  <a:pos x="33" y="0"/>
                </a:cxn>
                <a:cxn ang="0">
                  <a:pos x="0" y="0"/>
                </a:cxn>
              </a:cxnLst>
              <a:rect l="0" t="0" r="r" b="b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9" name="Freeform 159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58" y="285"/>
                </a:cxn>
                <a:cxn ang="0">
                  <a:pos x="1082" y="284"/>
                </a:cxn>
                <a:cxn ang="0">
                  <a:pos x="33" y="0"/>
                </a:cxn>
                <a:cxn ang="0">
                  <a:pos x="0" y="1"/>
                </a:cxn>
              </a:cxnLst>
              <a:rect l="0" t="0" r="r" b="b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60" name="Freeform 160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15"/>
                </a:cxn>
                <a:cxn ang="0">
                  <a:pos x="1087" y="308"/>
                </a:cxn>
                <a:cxn ang="0">
                  <a:pos x="31" y="0"/>
                </a:cxn>
                <a:cxn ang="0">
                  <a:pos x="0" y="0"/>
                </a:cxn>
              </a:cxnLst>
              <a:rect l="0" t="0" r="r" b="b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61"/>
          <p:cNvGrpSpPr>
            <a:grpSpLocks/>
          </p:cNvGrpSpPr>
          <p:nvPr/>
        </p:nvGrpSpPr>
        <p:grpSpPr bwMode="auto">
          <a:xfrm>
            <a:off x="7138988" y="3006725"/>
            <a:ext cx="649287" cy="904875"/>
            <a:chOff x="12762" y="10336"/>
            <a:chExt cx="1027" cy="1700"/>
          </a:xfrm>
        </p:grpSpPr>
        <p:sp>
          <p:nvSpPr>
            <p:cNvPr id="204962" name="Rectangle 16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63" name="Rectangle 16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64" name="Line 16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65" name="Line 16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66" name="Line 16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67" name="Line 16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68"/>
          <p:cNvGrpSpPr>
            <a:grpSpLocks/>
          </p:cNvGrpSpPr>
          <p:nvPr/>
        </p:nvGrpSpPr>
        <p:grpSpPr bwMode="auto">
          <a:xfrm>
            <a:off x="6196013" y="5273675"/>
            <a:ext cx="981075" cy="901700"/>
            <a:chOff x="5850" y="13487"/>
            <a:chExt cx="2023" cy="1840"/>
          </a:xfrm>
        </p:grpSpPr>
        <p:sp>
          <p:nvSpPr>
            <p:cNvPr id="204969" name="Freeform 169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/>
              <a:ahLst/>
              <a:cxnLst>
                <a:cxn ang="0">
                  <a:pos x="570" y="121"/>
                </a:cxn>
                <a:cxn ang="0">
                  <a:pos x="575" y="120"/>
                </a:cxn>
                <a:cxn ang="0">
                  <a:pos x="586" y="116"/>
                </a:cxn>
                <a:cxn ang="0">
                  <a:pos x="607" y="108"/>
                </a:cxn>
                <a:cxn ang="0">
                  <a:pos x="636" y="101"/>
                </a:cxn>
                <a:cxn ang="0">
                  <a:pos x="672" y="90"/>
                </a:cxn>
                <a:cxn ang="0">
                  <a:pos x="718" y="79"/>
                </a:cxn>
                <a:cxn ang="0">
                  <a:pos x="771" y="67"/>
                </a:cxn>
                <a:cxn ang="0">
                  <a:pos x="834" y="55"/>
                </a:cxn>
                <a:cxn ang="0">
                  <a:pos x="904" y="43"/>
                </a:cxn>
                <a:cxn ang="0">
                  <a:pos x="982" y="33"/>
                </a:cxn>
                <a:cxn ang="0">
                  <a:pos x="1071" y="22"/>
                </a:cxn>
                <a:cxn ang="0">
                  <a:pos x="1166" y="13"/>
                </a:cxn>
                <a:cxn ang="0">
                  <a:pos x="1271" y="7"/>
                </a:cxn>
                <a:cxn ang="0">
                  <a:pos x="1384" y="1"/>
                </a:cxn>
                <a:cxn ang="0">
                  <a:pos x="1506" y="0"/>
                </a:cxn>
                <a:cxn ang="0">
                  <a:pos x="1636" y="1"/>
                </a:cxn>
                <a:cxn ang="0">
                  <a:pos x="1692" y="233"/>
                </a:cxn>
                <a:cxn ang="0">
                  <a:pos x="1713" y="243"/>
                </a:cxn>
                <a:cxn ang="0">
                  <a:pos x="1758" y="274"/>
                </a:cxn>
                <a:cxn ang="0">
                  <a:pos x="1806" y="329"/>
                </a:cxn>
                <a:cxn ang="0">
                  <a:pos x="1836" y="409"/>
                </a:cxn>
                <a:cxn ang="0">
                  <a:pos x="1955" y="948"/>
                </a:cxn>
                <a:cxn ang="0">
                  <a:pos x="2003" y="1171"/>
                </a:cxn>
                <a:cxn ang="0">
                  <a:pos x="2011" y="1188"/>
                </a:cxn>
                <a:cxn ang="0">
                  <a:pos x="2022" y="1231"/>
                </a:cxn>
                <a:cxn ang="0">
                  <a:pos x="2021" y="1297"/>
                </a:cxn>
                <a:cxn ang="0">
                  <a:pos x="1992" y="1380"/>
                </a:cxn>
                <a:cxn ang="0">
                  <a:pos x="0" y="1328"/>
                </a:cxn>
                <a:cxn ang="0">
                  <a:pos x="199" y="1223"/>
                </a:cxn>
                <a:cxn ang="0">
                  <a:pos x="200" y="232"/>
                </a:cxn>
                <a:cxn ang="0">
                  <a:pos x="210" y="226"/>
                </a:cxn>
                <a:cxn ang="0">
                  <a:pos x="230" y="214"/>
                </a:cxn>
                <a:cxn ang="0">
                  <a:pos x="259" y="201"/>
                </a:cxn>
                <a:cxn ang="0">
                  <a:pos x="297" y="189"/>
                </a:cxn>
                <a:cxn ang="0">
                  <a:pos x="344" y="183"/>
                </a:cxn>
                <a:cxn ang="0">
                  <a:pos x="399" y="181"/>
                </a:cxn>
                <a:cxn ang="0">
                  <a:pos x="464" y="191"/>
                </a:cxn>
                <a:cxn ang="0">
                  <a:pos x="548" y="225"/>
                </a:cxn>
              </a:cxnLst>
              <a:rect l="0" t="0" r="r" b="b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0" name="Freeform 170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/>
              <a:ahLst/>
              <a:cxnLst>
                <a:cxn ang="0">
                  <a:pos x="645" y="27"/>
                </a:cxn>
                <a:cxn ang="0">
                  <a:pos x="642" y="26"/>
                </a:cxn>
                <a:cxn ang="0">
                  <a:pos x="631" y="23"/>
                </a:cxn>
                <a:cxn ang="0">
                  <a:pos x="615" y="19"/>
                </a:cxn>
                <a:cxn ang="0">
                  <a:pos x="592" y="15"/>
                </a:cxn>
                <a:cxn ang="0">
                  <a:pos x="565" y="10"/>
                </a:cxn>
                <a:cxn ang="0">
                  <a:pos x="533" y="6"/>
                </a:cxn>
                <a:cxn ang="0">
                  <a:pos x="496" y="3"/>
                </a:cxn>
                <a:cxn ang="0">
                  <a:pos x="456" y="1"/>
                </a:cxn>
                <a:cxn ang="0">
                  <a:pos x="411" y="0"/>
                </a:cxn>
                <a:cxn ang="0">
                  <a:pos x="364" y="2"/>
                </a:cxn>
                <a:cxn ang="0">
                  <a:pos x="315" y="6"/>
                </a:cxn>
                <a:cxn ang="0">
                  <a:pos x="262" y="15"/>
                </a:cxn>
                <a:cxn ang="0">
                  <a:pos x="209" y="26"/>
                </a:cxn>
                <a:cxn ang="0">
                  <a:pos x="154" y="42"/>
                </a:cxn>
                <a:cxn ang="0">
                  <a:pos x="98" y="61"/>
                </a:cxn>
                <a:cxn ang="0">
                  <a:pos x="42" y="87"/>
                </a:cxn>
                <a:cxn ang="0">
                  <a:pos x="38" y="101"/>
                </a:cxn>
                <a:cxn ang="0">
                  <a:pos x="28" y="141"/>
                </a:cxn>
                <a:cxn ang="0">
                  <a:pos x="17" y="203"/>
                </a:cxn>
                <a:cxn ang="0">
                  <a:pos x="6" y="283"/>
                </a:cxn>
                <a:cxn ang="0">
                  <a:pos x="0" y="378"/>
                </a:cxn>
                <a:cxn ang="0">
                  <a:pos x="5" y="484"/>
                </a:cxn>
                <a:cxn ang="0">
                  <a:pos x="21" y="599"/>
                </a:cxn>
                <a:cxn ang="0">
                  <a:pos x="54" y="716"/>
                </a:cxn>
                <a:cxn ang="0">
                  <a:pos x="58" y="716"/>
                </a:cxn>
                <a:cxn ang="0">
                  <a:pos x="66" y="715"/>
                </a:cxn>
                <a:cxn ang="0">
                  <a:pos x="80" y="713"/>
                </a:cxn>
                <a:cxn ang="0">
                  <a:pos x="99" y="712"/>
                </a:cxn>
                <a:cxn ang="0">
                  <a:pos x="124" y="710"/>
                </a:cxn>
                <a:cxn ang="0">
                  <a:pos x="153" y="708"/>
                </a:cxn>
                <a:cxn ang="0">
                  <a:pos x="188" y="707"/>
                </a:cxn>
                <a:cxn ang="0">
                  <a:pos x="225" y="706"/>
                </a:cxn>
                <a:cxn ang="0">
                  <a:pos x="267" y="705"/>
                </a:cxn>
                <a:cxn ang="0">
                  <a:pos x="313" y="706"/>
                </a:cxn>
                <a:cxn ang="0">
                  <a:pos x="362" y="707"/>
                </a:cxn>
                <a:cxn ang="0">
                  <a:pos x="415" y="709"/>
                </a:cxn>
                <a:cxn ang="0">
                  <a:pos x="470" y="713"/>
                </a:cxn>
                <a:cxn ang="0">
                  <a:pos x="528" y="719"/>
                </a:cxn>
                <a:cxn ang="0">
                  <a:pos x="588" y="726"/>
                </a:cxn>
                <a:cxn ang="0">
                  <a:pos x="650" y="735"/>
                </a:cxn>
                <a:cxn ang="0">
                  <a:pos x="647" y="713"/>
                </a:cxn>
                <a:cxn ang="0">
                  <a:pos x="641" y="655"/>
                </a:cxn>
                <a:cxn ang="0">
                  <a:pos x="631" y="568"/>
                </a:cxn>
                <a:cxn ang="0">
                  <a:pos x="623" y="462"/>
                </a:cxn>
                <a:cxn ang="0">
                  <a:pos x="618" y="345"/>
                </a:cxn>
                <a:cxn ang="0">
                  <a:pos x="618" y="229"/>
                </a:cxn>
                <a:cxn ang="0">
                  <a:pos x="627" y="119"/>
                </a:cxn>
                <a:cxn ang="0">
                  <a:pos x="645" y="27"/>
                </a:cxn>
              </a:cxnLst>
              <a:rect l="0" t="0" r="r" b="b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1" name="Freeform 171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/>
              <a:ahLst/>
              <a:cxnLst>
                <a:cxn ang="0">
                  <a:pos x="6" y="552"/>
                </a:cxn>
                <a:cxn ang="0">
                  <a:pos x="0" y="642"/>
                </a:cxn>
                <a:cxn ang="0">
                  <a:pos x="698" y="731"/>
                </a:cxn>
                <a:cxn ang="0">
                  <a:pos x="703" y="729"/>
                </a:cxn>
                <a:cxn ang="0">
                  <a:pos x="717" y="722"/>
                </a:cxn>
                <a:cxn ang="0">
                  <a:pos x="740" y="710"/>
                </a:cxn>
                <a:cxn ang="0">
                  <a:pos x="768" y="694"/>
                </a:cxn>
                <a:cxn ang="0">
                  <a:pos x="801" y="672"/>
                </a:cxn>
                <a:cxn ang="0">
                  <a:pos x="838" y="645"/>
                </a:cxn>
                <a:cxn ang="0">
                  <a:pos x="876" y="614"/>
                </a:cxn>
                <a:cxn ang="0">
                  <a:pos x="915" y="577"/>
                </a:cxn>
                <a:cxn ang="0">
                  <a:pos x="953" y="536"/>
                </a:cxn>
                <a:cxn ang="0">
                  <a:pos x="988" y="491"/>
                </a:cxn>
                <a:cxn ang="0">
                  <a:pos x="1018" y="439"/>
                </a:cxn>
                <a:cxn ang="0">
                  <a:pos x="1043" y="383"/>
                </a:cxn>
                <a:cxn ang="0">
                  <a:pos x="1061" y="322"/>
                </a:cxn>
                <a:cxn ang="0">
                  <a:pos x="1071" y="255"/>
                </a:cxn>
                <a:cxn ang="0">
                  <a:pos x="1070" y="185"/>
                </a:cxn>
                <a:cxn ang="0">
                  <a:pos x="1057" y="108"/>
                </a:cxn>
                <a:cxn ang="0">
                  <a:pos x="1055" y="104"/>
                </a:cxn>
                <a:cxn ang="0">
                  <a:pos x="1049" y="92"/>
                </a:cxn>
                <a:cxn ang="0">
                  <a:pos x="1037" y="76"/>
                </a:cxn>
                <a:cxn ang="0">
                  <a:pos x="1022" y="57"/>
                </a:cxn>
                <a:cxn ang="0">
                  <a:pos x="1002" y="37"/>
                </a:cxn>
                <a:cxn ang="0">
                  <a:pos x="979" y="20"/>
                </a:cxn>
                <a:cxn ang="0">
                  <a:pos x="951" y="7"/>
                </a:cxn>
                <a:cxn ang="0">
                  <a:pos x="919" y="0"/>
                </a:cxn>
                <a:cxn ang="0">
                  <a:pos x="924" y="12"/>
                </a:cxn>
                <a:cxn ang="0">
                  <a:pos x="934" y="44"/>
                </a:cxn>
                <a:cxn ang="0">
                  <a:pos x="947" y="94"/>
                </a:cxn>
                <a:cxn ang="0">
                  <a:pos x="958" y="159"/>
                </a:cxn>
                <a:cxn ang="0">
                  <a:pos x="961" y="238"/>
                </a:cxn>
                <a:cxn ang="0">
                  <a:pos x="953" y="324"/>
                </a:cxn>
                <a:cxn ang="0">
                  <a:pos x="928" y="418"/>
                </a:cxn>
                <a:cxn ang="0">
                  <a:pos x="884" y="516"/>
                </a:cxn>
                <a:cxn ang="0">
                  <a:pos x="883" y="518"/>
                </a:cxn>
                <a:cxn ang="0">
                  <a:pos x="879" y="521"/>
                </a:cxn>
                <a:cxn ang="0">
                  <a:pos x="872" y="526"/>
                </a:cxn>
                <a:cxn ang="0">
                  <a:pos x="862" y="534"/>
                </a:cxn>
                <a:cxn ang="0">
                  <a:pos x="851" y="541"/>
                </a:cxn>
                <a:cxn ang="0">
                  <a:pos x="837" y="550"/>
                </a:cxn>
                <a:cxn ang="0">
                  <a:pos x="819" y="559"/>
                </a:cxn>
                <a:cxn ang="0">
                  <a:pos x="800" y="567"/>
                </a:cxn>
                <a:cxn ang="0">
                  <a:pos x="778" y="575"/>
                </a:cxn>
                <a:cxn ang="0">
                  <a:pos x="754" y="582"/>
                </a:cxn>
                <a:cxn ang="0">
                  <a:pos x="727" y="588"/>
                </a:cxn>
                <a:cxn ang="0">
                  <a:pos x="697" y="592"/>
                </a:cxn>
                <a:cxn ang="0">
                  <a:pos x="666" y="593"/>
                </a:cxn>
                <a:cxn ang="0">
                  <a:pos x="631" y="592"/>
                </a:cxn>
                <a:cxn ang="0">
                  <a:pos x="593" y="589"/>
                </a:cxn>
                <a:cxn ang="0">
                  <a:pos x="555" y="581"/>
                </a:cxn>
                <a:cxn ang="0">
                  <a:pos x="555" y="677"/>
                </a:cxn>
                <a:cxn ang="0">
                  <a:pos x="24" y="623"/>
                </a:cxn>
                <a:cxn ang="0">
                  <a:pos x="6" y="552"/>
                </a:cxn>
              </a:cxnLst>
              <a:rect l="0" t="0" r="r" b="b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2" name="Freeform 172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/>
              <a:ahLst/>
              <a:cxnLst>
                <a:cxn ang="0">
                  <a:pos x="787" y="91"/>
                </a:cxn>
                <a:cxn ang="0">
                  <a:pos x="12" y="0"/>
                </a:cxn>
                <a:cxn ang="0">
                  <a:pos x="0" y="91"/>
                </a:cxn>
                <a:cxn ang="0">
                  <a:pos x="764" y="253"/>
                </a:cxn>
                <a:cxn ang="0">
                  <a:pos x="787" y="91"/>
                </a:cxn>
              </a:cxnLst>
              <a:rect l="0" t="0" r="r" b="b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3" name="Freeform 173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/>
              <a:ahLst/>
              <a:cxnLst>
                <a:cxn ang="0">
                  <a:pos x="336" y="50"/>
                </a:cxn>
                <a:cxn ang="0">
                  <a:pos x="4" y="0"/>
                </a:cxn>
                <a:cxn ang="0">
                  <a:pos x="0" y="48"/>
                </a:cxn>
                <a:cxn ang="0">
                  <a:pos x="327" y="115"/>
                </a:cxn>
                <a:cxn ang="0">
                  <a:pos x="336" y="50"/>
                </a:cxn>
              </a:cxnLst>
              <a:rect l="0" t="0" r="r" b="b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4" name="Freeform 174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/>
              <a:ahLst/>
              <a:cxnLst>
                <a:cxn ang="0">
                  <a:pos x="225" y="39"/>
                </a:cxn>
                <a:cxn ang="0">
                  <a:pos x="0" y="0"/>
                </a:cxn>
                <a:cxn ang="0">
                  <a:pos x="3" y="41"/>
                </a:cxn>
                <a:cxn ang="0">
                  <a:pos x="218" y="85"/>
                </a:cxn>
                <a:cxn ang="0">
                  <a:pos x="225" y="39"/>
                </a:cxn>
              </a:cxnLst>
              <a:rect l="0" t="0" r="r" b="b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5" name="Freeform 175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32"/>
                </a:cxn>
                <a:cxn ang="0">
                  <a:pos x="10" y="130"/>
                </a:cxn>
                <a:cxn ang="0">
                  <a:pos x="24" y="128"/>
                </a:cxn>
                <a:cxn ang="0">
                  <a:pos x="42" y="125"/>
                </a:cxn>
                <a:cxn ang="0">
                  <a:pos x="62" y="121"/>
                </a:cxn>
                <a:cxn ang="0">
                  <a:pos x="86" y="116"/>
                </a:cxn>
                <a:cxn ang="0">
                  <a:pos x="113" y="109"/>
                </a:cxn>
                <a:cxn ang="0">
                  <a:pos x="141" y="102"/>
                </a:cxn>
                <a:cxn ang="0">
                  <a:pos x="170" y="94"/>
                </a:cxn>
                <a:cxn ang="0">
                  <a:pos x="199" y="85"/>
                </a:cxn>
                <a:cxn ang="0">
                  <a:pos x="228" y="74"/>
                </a:cxn>
                <a:cxn ang="0">
                  <a:pos x="257" y="62"/>
                </a:cxn>
                <a:cxn ang="0">
                  <a:pos x="285" y="48"/>
                </a:cxn>
                <a:cxn ang="0">
                  <a:pos x="309" y="34"/>
                </a:cxn>
                <a:cxn ang="0">
                  <a:pos x="333" y="18"/>
                </a:cxn>
                <a:cxn ang="0">
                  <a:pos x="352" y="0"/>
                </a:cxn>
                <a:cxn ang="0">
                  <a:pos x="1325" y="223"/>
                </a:cxn>
                <a:cxn ang="0">
                  <a:pos x="1323" y="225"/>
                </a:cxn>
                <a:cxn ang="0">
                  <a:pos x="1318" y="230"/>
                </a:cxn>
                <a:cxn ang="0">
                  <a:pos x="1309" y="239"/>
                </a:cxn>
                <a:cxn ang="0">
                  <a:pos x="1297" y="250"/>
                </a:cxn>
                <a:cxn ang="0">
                  <a:pos x="1282" y="263"/>
                </a:cxn>
                <a:cxn ang="0">
                  <a:pos x="1265" y="278"/>
                </a:cxn>
                <a:cxn ang="0">
                  <a:pos x="1247" y="295"/>
                </a:cxn>
                <a:cxn ang="0">
                  <a:pos x="1225" y="312"/>
                </a:cxn>
                <a:cxn ang="0">
                  <a:pos x="1202" y="331"/>
                </a:cxn>
                <a:cxn ang="0">
                  <a:pos x="1179" y="349"/>
                </a:cxn>
                <a:cxn ang="0">
                  <a:pos x="1154" y="367"/>
                </a:cxn>
                <a:cxn ang="0">
                  <a:pos x="1128" y="385"/>
                </a:cxn>
                <a:cxn ang="0">
                  <a:pos x="1102" y="401"/>
                </a:cxn>
                <a:cxn ang="0">
                  <a:pos x="1077" y="415"/>
                </a:cxn>
                <a:cxn ang="0">
                  <a:pos x="1051" y="428"/>
                </a:cxn>
                <a:cxn ang="0">
                  <a:pos x="1026" y="439"/>
                </a:cxn>
                <a:cxn ang="0">
                  <a:pos x="0" y="132"/>
                </a:cxn>
              </a:cxnLst>
              <a:rect l="0" t="0" r="r" b="b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6" name="Freeform 176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/>
              <a:ahLst/>
              <a:cxnLst>
                <a:cxn ang="0">
                  <a:pos x="47" y="209"/>
                </a:cxn>
                <a:cxn ang="0">
                  <a:pos x="472" y="84"/>
                </a:cxn>
                <a:cxn ang="0">
                  <a:pos x="215" y="0"/>
                </a:cxn>
                <a:cxn ang="0">
                  <a:pos x="5" y="24"/>
                </a:cxn>
                <a:cxn ang="0">
                  <a:pos x="0" y="197"/>
                </a:cxn>
                <a:cxn ang="0">
                  <a:pos x="47" y="209"/>
                </a:cxn>
              </a:cxnLst>
              <a:rect l="0" t="0" r="r" b="b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7" name="Freeform 177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/>
              <a:ahLst/>
              <a:cxnLst>
                <a:cxn ang="0">
                  <a:pos x="251" y="23"/>
                </a:cxn>
                <a:cxn ang="0">
                  <a:pos x="250" y="22"/>
                </a:cxn>
                <a:cxn ang="0">
                  <a:pos x="246" y="20"/>
                </a:cxn>
                <a:cxn ang="0">
                  <a:pos x="239" y="18"/>
                </a:cxn>
                <a:cxn ang="0">
                  <a:pos x="230" y="15"/>
                </a:cxn>
                <a:cxn ang="0">
                  <a:pos x="218" y="11"/>
                </a:cxn>
                <a:cxn ang="0">
                  <a:pos x="205" y="7"/>
                </a:cxn>
                <a:cxn ang="0">
                  <a:pos x="190" y="4"/>
                </a:cxn>
                <a:cxn ang="0">
                  <a:pos x="173" y="1"/>
                </a:cxn>
                <a:cxn ang="0">
                  <a:pos x="155" y="0"/>
                </a:cxn>
                <a:cxn ang="0">
                  <a:pos x="134" y="0"/>
                </a:cxn>
                <a:cxn ang="0">
                  <a:pos x="114" y="2"/>
                </a:cxn>
                <a:cxn ang="0">
                  <a:pos x="92" y="5"/>
                </a:cxn>
                <a:cxn ang="0">
                  <a:pos x="70" y="12"/>
                </a:cxn>
                <a:cxn ang="0">
                  <a:pos x="47" y="20"/>
                </a:cxn>
                <a:cxn ang="0">
                  <a:pos x="23" y="32"/>
                </a:cxn>
                <a:cxn ang="0">
                  <a:pos x="0" y="47"/>
                </a:cxn>
                <a:cxn ang="0">
                  <a:pos x="0" y="999"/>
                </a:cxn>
                <a:cxn ang="0">
                  <a:pos x="1" y="999"/>
                </a:cxn>
                <a:cxn ang="0">
                  <a:pos x="6" y="999"/>
                </a:cxn>
                <a:cxn ang="0">
                  <a:pos x="14" y="998"/>
                </a:cxn>
                <a:cxn ang="0">
                  <a:pos x="23" y="997"/>
                </a:cxn>
                <a:cxn ang="0">
                  <a:pos x="35" y="995"/>
                </a:cxn>
                <a:cxn ang="0">
                  <a:pos x="49" y="993"/>
                </a:cxn>
                <a:cxn ang="0">
                  <a:pos x="65" y="990"/>
                </a:cxn>
                <a:cxn ang="0">
                  <a:pos x="83" y="985"/>
                </a:cxn>
                <a:cxn ang="0">
                  <a:pos x="102" y="980"/>
                </a:cxn>
                <a:cxn ang="0">
                  <a:pos x="121" y="973"/>
                </a:cxn>
                <a:cxn ang="0">
                  <a:pos x="143" y="966"/>
                </a:cxn>
                <a:cxn ang="0">
                  <a:pos x="164" y="956"/>
                </a:cxn>
                <a:cxn ang="0">
                  <a:pos x="186" y="945"/>
                </a:cxn>
                <a:cxn ang="0">
                  <a:pos x="208" y="934"/>
                </a:cxn>
                <a:cxn ang="0">
                  <a:pos x="230" y="919"/>
                </a:cxn>
                <a:cxn ang="0">
                  <a:pos x="251" y="903"/>
                </a:cxn>
                <a:cxn ang="0">
                  <a:pos x="251" y="23"/>
                </a:cxn>
              </a:cxnLst>
              <a:rect l="0" t="0" r="r" b="b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8" name="Freeform 178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/>
              <a:ahLst/>
              <a:cxnLst>
                <a:cxn ang="0">
                  <a:pos x="215" y="20"/>
                </a:cxn>
                <a:cxn ang="0">
                  <a:pos x="214" y="19"/>
                </a:cxn>
                <a:cxn ang="0">
                  <a:pos x="211" y="18"/>
                </a:cxn>
                <a:cxn ang="0">
                  <a:pos x="205" y="15"/>
                </a:cxn>
                <a:cxn ang="0">
                  <a:pos x="197" y="12"/>
                </a:cxn>
                <a:cxn ang="0">
                  <a:pos x="187" y="9"/>
                </a:cxn>
                <a:cxn ang="0">
                  <a:pos x="176" y="6"/>
                </a:cxn>
                <a:cxn ang="0">
                  <a:pos x="163" y="4"/>
                </a:cxn>
                <a:cxn ang="0">
                  <a:pos x="149" y="1"/>
                </a:cxn>
                <a:cxn ang="0">
                  <a:pos x="133" y="0"/>
                </a:cxn>
                <a:cxn ang="0">
                  <a:pos x="115" y="0"/>
                </a:cxn>
                <a:cxn ang="0">
                  <a:pos x="98" y="1"/>
                </a:cxn>
                <a:cxn ang="0">
                  <a:pos x="79" y="5"/>
                </a:cxn>
                <a:cxn ang="0">
                  <a:pos x="60" y="10"/>
                </a:cxn>
                <a:cxn ang="0">
                  <a:pos x="40" y="18"/>
                </a:cxn>
                <a:cxn ang="0">
                  <a:pos x="21" y="27"/>
                </a:cxn>
                <a:cxn ang="0">
                  <a:pos x="0" y="40"/>
                </a:cxn>
                <a:cxn ang="0">
                  <a:pos x="0" y="843"/>
                </a:cxn>
                <a:cxn ang="0">
                  <a:pos x="1" y="843"/>
                </a:cxn>
                <a:cxn ang="0">
                  <a:pos x="6" y="843"/>
                </a:cxn>
                <a:cxn ang="0">
                  <a:pos x="12" y="842"/>
                </a:cxn>
                <a:cxn ang="0">
                  <a:pos x="21" y="841"/>
                </a:cxn>
                <a:cxn ang="0">
                  <a:pos x="30" y="840"/>
                </a:cxn>
                <a:cxn ang="0">
                  <a:pos x="43" y="838"/>
                </a:cxn>
                <a:cxn ang="0">
                  <a:pos x="56" y="835"/>
                </a:cxn>
                <a:cxn ang="0">
                  <a:pos x="71" y="831"/>
                </a:cxn>
                <a:cxn ang="0">
                  <a:pos x="87" y="826"/>
                </a:cxn>
                <a:cxn ang="0">
                  <a:pos x="105" y="821"/>
                </a:cxn>
                <a:cxn ang="0">
                  <a:pos x="123" y="814"/>
                </a:cxn>
                <a:cxn ang="0">
                  <a:pos x="141" y="806"/>
                </a:cxn>
                <a:cxn ang="0">
                  <a:pos x="159" y="797"/>
                </a:cxn>
                <a:cxn ang="0">
                  <a:pos x="179" y="786"/>
                </a:cxn>
                <a:cxn ang="0">
                  <a:pos x="197" y="774"/>
                </a:cxn>
                <a:cxn ang="0">
                  <a:pos x="215" y="760"/>
                </a:cxn>
                <a:cxn ang="0">
                  <a:pos x="215" y="20"/>
                </a:cxn>
              </a:cxnLst>
              <a:rect l="0" t="0" r="r" b="b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9" name="Freeform 179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/>
              <a:ahLst/>
              <a:cxnLst>
                <a:cxn ang="0">
                  <a:pos x="180" y="16"/>
                </a:cxn>
                <a:cxn ang="0">
                  <a:pos x="179" y="16"/>
                </a:cxn>
                <a:cxn ang="0">
                  <a:pos x="176" y="14"/>
                </a:cxn>
                <a:cxn ang="0">
                  <a:pos x="172" y="12"/>
                </a:cxn>
                <a:cxn ang="0">
                  <a:pos x="165" y="10"/>
                </a:cxn>
                <a:cxn ang="0">
                  <a:pos x="157" y="8"/>
                </a:cxn>
                <a:cxn ang="0">
                  <a:pos x="147" y="4"/>
                </a:cxn>
                <a:cxn ang="0">
                  <a:pos x="136" y="2"/>
                </a:cxn>
                <a:cxn ang="0">
                  <a:pos x="125" y="0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1" y="1"/>
                </a:cxn>
                <a:cxn ang="0">
                  <a:pos x="66" y="3"/>
                </a:cxn>
                <a:cxn ang="0">
                  <a:pos x="50" y="8"/>
                </a:cxn>
                <a:cxn ang="0">
                  <a:pos x="33" y="14"/>
                </a:cxn>
                <a:cxn ang="0">
                  <a:pos x="17" y="23"/>
                </a:cxn>
                <a:cxn ang="0">
                  <a:pos x="0" y="33"/>
                </a:cxn>
                <a:cxn ang="0">
                  <a:pos x="0" y="685"/>
                </a:cxn>
                <a:cxn ang="0">
                  <a:pos x="1" y="685"/>
                </a:cxn>
                <a:cxn ang="0">
                  <a:pos x="4" y="685"/>
                </a:cxn>
                <a:cxn ang="0">
                  <a:pos x="9" y="684"/>
                </a:cxn>
                <a:cxn ang="0">
                  <a:pos x="17" y="683"/>
                </a:cxn>
                <a:cxn ang="0">
                  <a:pos x="26" y="682"/>
                </a:cxn>
                <a:cxn ang="0">
                  <a:pos x="35" y="681"/>
                </a:cxn>
                <a:cxn ang="0">
                  <a:pos x="47" y="678"/>
                </a:cxn>
                <a:cxn ang="0">
                  <a:pos x="60" y="676"/>
                </a:cxn>
                <a:cxn ang="0">
                  <a:pos x="73" y="671"/>
                </a:cxn>
                <a:cxn ang="0">
                  <a:pos x="87" y="667"/>
                </a:cxn>
                <a:cxn ang="0">
                  <a:pos x="102" y="662"/>
                </a:cxn>
                <a:cxn ang="0">
                  <a:pos x="118" y="655"/>
                </a:cxn>
                <a:cxn ang="0">
                  <a:pos x="133" y="648"/>
                </a:cxn>
                <a:cxn ang="0">
                  <a:pos x="149" y="639"/>
                </a:cxn>
                <a:cxn ang="0">
                  <a:pos x="165" y="628"/>
                </a:cxn>
                <a:cxn ang="0">
                  <a:pos x="180" y="617"/>
                </a:cxn>
                <a:cxn ang="0">
                  <a:pos x="180" y="16"/>
                </a:cxn>
              </a:cxnLst>
              <a:rect l="0" t="0" r="r" b="b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0" name="Freeform 180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/>
              <a:ahLst/>
              <a:cxnLst>
                <a:cxn ang="0">
                  <a:pos x="146" y="14"/>
                </a:cxn>
                <a:cxn ang="0">
                  <a:pos x="143" y="12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1" y="1"/>
                </a:cxn>
                <a:cxn ang="0">
                  <a:pos x="79" y="0"/>
                </a:cxn>
                <a:cxn ang="0">
                  <a:pos x="54" y="3"/>
                </a:cxn>
                <a:cxn ang="0">
                  <a:pos x="27" y="11"/>
                </a:cxn>
                <a:cxn ang="0">
                  <a:pos x="0" y="27"/>
                </a:cxn>
                <a:cxn ang="0">
                  <a:pos x="0" y="530"/>
                </a:cxn>
                <a:cxn ang="0">
                  <a:pos x="3" y="530"/>
                </a:cxn>
                <a:cxn ang="0">
                  <a:pos x="14" y="529"/>
                </a:cxn>
                <a:cxn ang="0">
                  <a:pos x="29" y="526"/>
                </a:cxn>
                <a:cxn ang="0">
                  <a:pos x="49" y="521"/>
                </a:cxn>
                <a:cxn ang="0">
                  <a:pos x="71" y="514"/>
                </a:cxn>
                <a:cxn ang="0">
                  <a:pos x="96" y="505"/>
                </a:cxn>
                <a:cxn ang="0">
                  <a:pos x="121" y="492"/>
                </a:cxn>
                <a:cxn ang="0">
                  <a:pos x="146" y="475"/>
                </a:cxn>
                <a:cxn ang="0">
                  <a:pos x="146" y="14"/>
                </a:cxn>
              </a:cxnLst>
              <a:rect l="0" t="0" r="r" b="b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1" name="Freeform 181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/>
              <a:ahLst/>
              <a:cxnLst>
                <a:cxn ang="0">
                  <a:pos x="109" y="10"/>
                </a:cxn>
                <a:cxn ang="0">
                  <a:pos x="107" y="9"/>
                </a:cxn>
                <a:cxn ang="0">
                  <a:pos x="100" y="6"/>
                </a:cxn>
                <a:cxn ang="0">
                  <a:pos x="89" y="2"/>
                </a:cxn>
                <a:cxn ang="0">
                  <a:pos x="75" y="0"/>
                </a:cxn>
                <a:cxn ang="0">
                  <a:pos x="59" y="0"/>
                </a:cxn>
                <a:cxn ang="0">
                  <a:pos x="39" y="2"/>
                </a:cxn>
                <a:cxn ang="0">
                  <a:pos x="20" y="9"/>
                </a:cxn>
                <a:cxn ang="0">
                  <a:pos x="0" y="21"/>
                </a:cxn>
                <a:cxn ang="0">
                  <a:pos x="0" y="373"/>
                </a:cxn>
                <a:cxn ang="0">
                  <a:pos x="2" y="373"/>
                </a:cxn>
                <a:cxn ang="0">
                  <a:pos x="9" y="372"/>
                </a:cxn>
                <a:cxn ang="0">
                  <a:pos x="21" y="369"/>
                </a:cxn>
                <a:cxn ang="0">
                  <a:pos x="36" y="366"/>
                </a:cxn>
                <a:cxn ang="0">
                  <a:pos x="53" y="362"/>
                </a:cxn>
                <a:cxn ang="0">
                  <a:pos x="72" y="354"/>
                </a:cxn>
                <a:cxn ang="0">
                  <a:pos x="90" y="343"/>
                </a:cxn>
                <a:cxn ang="0">
                  <a:pos x="109" y="331"/>
                </a:cxn>
                <a:cxn ang="0">
                  <a:pos x="109" y="10"/>
                </a:cxn>
              </a:cxnLst>
              <a:rect l="0" t="0" r="r" b="b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2" name="Freeform 182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/>
              <a:ahLst/>
              <a:cxnLst>
                <a:cxn ang="0">
                  <a:pos x="75" y="6"/>
                </a:cxn>
                <a:cxn ang="0">
                  <a:pos x="73" y="5"/>
                </a:cxn>
                <a:cxn ang="0">
                  <a:pos x="69" y="4"/>
                </a:cxn>
                <a:cxn ang="0">
                  <a:pos x="61" y="2"/>
                </a:cxn>
                <a:cxn ang="0">
                  <a:pos x="52" y="0"/>
                </a:cxn>
                <a:cxn ang="0">
                  <a:pos x="41" y="0"/>
                </a:cxn>
                <a:cxn ang="0">
                  <a:pos x="28" y="1"/>
                </a:cxn>
                <a:cxn ang="0">
                  <a:pos x="14" y="6"/>
                </a:cxn>
                <a:cxn ang="0">
                  <a:pos x="0" y="14"/>
                </a:cxn>
                <a:cxn ang="0">
                  <a:pos x="0" y="216"/>
                </a:cxn>
                <a:cxn ang="0">
                  <a:pos x="2" y="216"/>
                </a:cxn>
                <a:cxn ang="0">
                  <a:pos x="7" y="215"/>
                </a:cxn>
                <a:cxn ang="0">
                  <a:pos x="15" y="214"/>
                </a:cxn>
                <a:cxn ang="0">
                  <a:pos x="25" y="211"/>
                </a:cxn>
                <a:cxn ang="0">
                  <a:pos x="37" y="208"/>
                </a:cxn>
                <a:cxn ang="0">
                  <a:pos x="50" y="203"/>
                </a:cxn>
                <a:cxn ang="0">
                  <a:pos x="63" y="195"/>
                </a:cxn>
                <a:cxn ang="0">
                  <a:pos x="75" y="187"/>
                </a:cxn>
                <a:cxn ang="0">
                  <a:pos x="75" y="6"/>
                </a:cxn>
              </a:cxnLst>
              <a:rect l="0" t="0" r="r" b="b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3" name="Freeform 183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/>
              <a:ahLst/>
              <a:cxnLst>
                <a:cxn ang="0">
                  <a:pos x="55" y="111"/>
                </a:cxn>
                <a:cxn ang="0">
                  <a:pos x="66" y="110"/>
                </a:cxn>
                <a:cxn ang="0">
                  <a:pos x="76" y="106"/>
                </a:cxn>
                <a:cxn ang="0">
                  <a:pos x="85" y="101"/>
                </a:cxn>
                <a:cxn ang="0">
                  <a:pos x="94" y="94"/>
                </a:cxn>
                <a:cxn ang="0">
                  <a:pos x="100" y="86"/>
                </a:cxn>
                <a:cxn ang="0">
                  <a:pos x="106" y="77"/>
                </a:cxn>
                <a:cxn ang="0">
                  <a:pos x="109" y="66"/>
                </a:cxn>
                <a:cxn ang="0">
                  <a:pos x="110" y="56"/>
                </a:cxn>
                <a:cxn ang="0">
                  <a:pos x="109" y="44"/>
                </a:cxn>
                <a:cxn ang="0">
                  <a:pos x="106" y="34"/>
                </a:cxn>
                <a:cxn ang="0">
                  <a:pos x="100" y="24"/>
                </a:cxn>
                <a:cxn ang="0">
                  <a:pos x="94" y="17"/>
                </a:cxn>
                <a:cxn ang="0">
                  <a:pos x="85" y="9"/>
                </a:cxn>
                <a:cxn ang="0">
                  <a:pos x="76" y="5"/>
                </a:cxn>
                <a:cxn ang="0">
                  <a:pos x="66" y="2"/>
                </a:cxn>
                <a:cxn ang="0">
                  <a:pos x="55" y="0"/>
                </a:cxn>
                <a:cxn ang="0">
                  <a:pos x="44" y="2"/>
                </a:cxn>
                <a:cxn ang="0">
                  <a:pos x="33" y="5"/>
                </a:cxn>
                <a:cxn ang="0">
                  <a:pos x="25" y="9"/>
                </a:cxn>
                <a:cxn ang="0">
                  <a:pos x="16" y="17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1" y="44"/>
                </a:cxn>
                <a:cxn ang="0">
                  <a:pos x="0" y="56"/>
                </a:cxn>
                <a:cxn ang="0">
                  <a:pos x="1" y="66"/>
                </a:cxn>
                <a:cxn ang="0">
                  <a:pos x="4" y="77"/>
                </a:cxn>
                <a:cxn ang="0">
                  <a:pos x="10" y="86"/>
                </a:cxn>
                <a:cxn ang="0">
                  <a:pos x="16" y="94"/>
                </a:cxn>
                <a:cxn ang="0">
                  <a:pos x="25" y="101"/>
                </a:cxn>
                <a:cxn ang="0">
                  <a:pos x="33" y="106"/>
                </a:cxn>
                <a:cxn ang="0">
                  <a:pos x="44" y="110"/>
                </a:cxn>
                <a:cxn ang="0">
                  <a:pos x="55" y="111"/>
                </a:cxn>
              </a:cxnLst>
              <a:rect l="0" t="0" r="r" b="b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4" name="Freeform 184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38" y="53"/>
                </a:cxn>
                <a:cxn ang="0">
                  <a:pos x="48" y="46"/>
                </a:cxn>
                <a:cxn ang="0">
                  <a:pos x="53" y="37"/>
                </a:cxn>
                <a:cxn ang="0">
                  <a:pos x="55" y="27"/>
                </a:cxn>
                <a:cxn ang="0">
                  <a:pos x="53" y="16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6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8" y="46"/>
                </a:cxn>
                <a:cxn ang="0">
                  <a:pos x="16" y="53"/>
                </a:cxn>
                <a:cxn ang="0">
                  <a:pos x="27" y="55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5" name="Freeform 185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/>
              <a:ahLst/>
              <a:cxnLst>
                <a:cxn ang="0">
                  <a:pos x="28" y="55"/>
                </a:cxn>
                <a:cxn ang="0">
                  <a:pos x="39" y="53"/>
                </a:cxn>
                <a:cxn ang="0">
                  <a:pos x="47" y="47"/>
                </a:cxn>
                <a:cxn ang="0">
                  <a:pos x="53" y="39"/>
                </a:cxn>
                <a:cxn ang="0">
                  <a:pos x="55" y="28"/>
                </a:cxn>
                <a:cxn ang="0">
                  <a:pos x="53" y="17"/>
                </a:cxn>
                <a:cxn ang="0">
                  <a:pos x="47" y="8"/>
                </a:cxn>
                <a:cxn ang="0">
                  <a:pos x="39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9" y="47"/>
                </a:cxn>
                <a:cxn ang="0">
                  <a:pos x="17" y="53"/>
                </a:cxn>
                <a:cxn ang="0">
                  <a:pos x="28" y="55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6" name="Freeform 186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4" y="30"/>
                </a:cxn>
                <a:cxn ang="0">
                  <a:pos x="33" y="73"/>
                </a:cxn>
                <a:cxn ang="0">
                  <a:pos x="19" y="140"/>
                </a:cxn>
                <a:cxn ang="0">
                  <a:pos x="7" y="229"/>
                </a:cxn>
                <a:cxn ang="0">
                  <a:pos x="0" y="337"/>
                </a:cxn>
                <a:cxn ang="0">
                  <a:pos x="1" y="462"/>
                </a:cxn>
                <a:cxn ang="0">
                  <a:pos x="14" y="602"/>
                </a:cxn>
                <a:cxn ang="0">
                  <a:pos x="43" y="752"/>
                </a:cxn>
                <a:cxn ang="0">
                  <a:pos x="150" y="746"/>
                </a:cxn>
                <a:cxn ang="0">
                  <a:pos x="146" y="724"/>
                </a:cxn>
                <a:cxn ang="0">
                  <a:pos x="135" y="663"/>
                </a:cxn>
                <a:cxn ang="0">
                  <a:pos x="123" y="574"/>
                </a:cxn>
                <a:cxn ang="0">
                  <a:pos x="111" y="463"/>
                </a:cxn>
                <a:cxn ang="0">
                  <a:pos x="104" y="342"/>
                </a:cxn>
                <a:cxn ang="0">
                  <a:pos x="107" y="220"/>
                </a:cxn>
                <a:cxn ang="0">
                  <a:pos x="124" y="106"/>
                </a:cxn>
                <a:cxn ang="0">
                  <a:pos x="156" y="9"/>
                </a:cxn>
                <a:cxn ang="0">
                  <a:pos x="156" y="8"/>
                </a:cxn>
                <a:cxn ang="0">
                  <a:pos x="156" y="6"/>
                </a:cxn>
                <a:cxn ang="0">
                  <a:pos x="154" y="4"/>
                </a:cxn>
                <a:cxn ang="0">
                  <a:pos x="147" y="0"/>
                </a:cxn>
                <a:cxn ang="0">
                  <a:pos x="134" y="0"/>
                </a:cxn>
                <a:cxn ang="0">
                  <a:pos x="115" y="1"/>
                </a:cxn>
                <a:cxn ang="0">
                  <a:pos x="87" y="7"/>
                </a:cxn>
                <a:cxn ang="0">
                  <a:pos x="48" y="15"/>
                </a:cxn>
              </a:cxnLst>
              <a:rect l="0" t="0" r="r" b="b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7" name="Freeform 187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/>
              <a:ahLst/>
              <a:cxnLst>
                <a:cxn ang="0">
                  <a:pos x="212" y="6"/>
                </a:cxn>
                <a:cxn ang="0">
                  <a:pos x="206" y="11"/>
                </a:cxn>
                <a:cxn ang="0">
                  <a:pos x="192" y="33"/>
                </a:cxn>
                <a:cxn ang="0">
                  <a:pos x="174" y="77"/>
                </a:cxn>
                <a:cxn ang="0">
                  <a:pos x="156" y="148"/>
                </a:cxn>
                <a:cxn ang="0">
                  <a:pos x="141" y="254"/>
                </a:cxn>
                <a:cxn ang="0">
                  <a:pos x="133" y="401"/>
                </a:cxn>
                <a:cxn ang="0">
                  <a:pos x="137" y="593"/>
                </a:cxn>
                <a:cxn ang="0">
                  <a:pos x="158" y="839"/>
                </a:cxn>
                <a:cxn ang="0">
                  <a:pos x="38" y="839"/>
                </a:cxn>
                <a:cxn ang="0">
                  <a:pos x="34" y="814"/>
                </a:cxn>
                <a:cxn ang="0">
                  <a:pos x="24" y="746"/>
                </a:cxn>
                <a:cxn ang="0">
                  <a:pos x="12" y="645"/>
                </a:cxn>
                <a:cxn ang="0">
                  <a:pos x="3" y="521"/>
                </a:cxn>
                <a:cxn ang="0">
                  <a:pos x="0" y="384"/>
                </a:cxn>
                <a:cxn ang="0">
                  <a:pos x="6" y="244"/>
                </a:cxn>
                <a:cxn ang="0">
                  <a:pos x="29" y="114"/>
                </a:cxn>
                <a:cxn ang="0">
                  <a:pos x="68" y="0"/>
                </a:cxn>
                <a:cxn ang="0">
                  <a:pos x="212" y="6"/>
                </a:cxn>
              </a:cxnLst>
              <a:rect l="0" t="0" r="r" b="b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8" name="Freeform 188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/>
              <a:ahLst/>
              <a:cxnLst>
                <a:cxn ang="0">
                  <a:pos x="43" y="12"/>
                </a:cxn>
                <a:cxn ang="0">
                  <a:pos x="39" y="25"/>
                </a:cxn>
                <a:cxn ang="0">
                  <a:pos x="30" y="62"/>
                </a:cxn>
                <a:cxn ang="0">
                  <a:pos x="19" y="122"/>
                </a:cxn>
                <a:cxn ang="0">
                  <a:pos x="7" y="199"/>
                </a:cxn>
                <a:cxn ang="0">
                  <a:pos x="0" y="294"/>
                </a:cxn>
                <a:cxn ang="0">
                  <a:pos x="1" y="403"/>
                </a:cxn>
                <a:cxn ang="0">
                  <a:pos x="12" y="524"/>
                </a:cxn>
                <a:cxn ang="0">
                  <a:pos x="38" y="656"/>
                </a:cxn>
                <a:cxn ang="0">
                  <a:pos x="132" y="650"/>
                </a:cxn>
                <a:cxn ang="0">
                  <a:pos x="127" y="631"/>
                </a:cxn>
                <a:cxn ang="0">
                  <a:pos x="119" y="578"/>
                </a:cxn>
                <a:cxn ang="0">
                  <a:pos x="107" y="499"/>
                </a:cxn>
                <a:cxn ang="0">
                  <a:pos x="97" y="403"/>
                </a:cxn>
                <a:cxn ang="0">
                  <a:pos x="92" y="297"/>
                </a:cxn>
                <a:cxn ang="0">
                  <a:pos x="94" y="192"/>
                </a:cxn>
                <a:cxn ang="0">
                  <a:pos x="108" y="91"/>
                </a:cxn>
                <a:cxn ang="0">
                  <a:pos x="137" y="7"/>
                </a:cxn>
                <a:cxn ang="0">
                  <a:pos x="137" y="6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29" y="0"/>
                </a:cxn>
                <a:cxn ang="0">
                  <a:pos x="119" y="0"/>
                </a:cxn>
                <a:cxn ang="0">
                  <a:pos x="101" y="1"/>
                </a:cxn>
                <a:cxn ang="0">
                  <a:pos x="77" y="5"/>
                </a:cxn>
                <a:cxn ang="0">
                  <a:pos x="43" y="12"/>
                </a:cxn>
              </a:cxnLst>
              <a:rect l="0" t="0" r="r" b="b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9" name="Freeform 189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33" y="21"/>
                </a:cxn>
                <a:cxn ang="0">
                  <a:pos x="24" y="53"/>
                </a:cxn>
                <a:cxn ang="0">
                  <a:pos x="15" y="103"/>
                </a:cxn>
                <a:cxn ang="0">
                  <a:pos x="5" y="169"/>
                </a:cxn>
                <a:cxn ang="0">
                  <a:pos x="0" y="250"/>
                </a:cxn>
                <a:cxn ang="0">
                  <a:pos x="1" y="344"/>
                </a:cxn>
                <a:cxn ang="0">
                  <a:pos x="10" y="448"/>
                </a:cxn>
                <a:cxn ang="0">
                  <a:pos x="32" y="560"/>
                </a:cxn>
                <a:cxn ang="0">
                  <a:pos x="112" y="555"/>
                </a:cxn>
                <a:cxn ang="0">
                  <a:pos x="108" y="538"/>
                </a:cxn>
                <a:cxn ang="0">
                  <a:pos x="101" y="493"/>
                </a:cxn>
                <a:cxn ang="0">
                  <a:pos x="91" y="426"/>
                </a:cxn>
                <a:cxn ang="0">
                  <a:pos x="82" y="344"/>
                </a:cxn>
                <a:cxn ang="0">
                  <a:pos x="77" y="255"/>
                </a:cxn>
                <a:cxn ang="0">
                  <a:pos x="79" y="164"/>
                </a:cxn>
                <a:cxn ang="0">
                  <a:pos x="91" y="79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6" y="4"/>
                </a:cxn>
                <a:cxn ang="0">
                  <a:pos x="114" y="2"/>
                </a:cxn>
                <a:cxn ang="0">
                  <a:pos x="109" y="0"/>
                </a:cxn>
                <a:cxn ang="0">
                  <a:pos x="100" y="0"/>
                </a:cxn>
                <a:cxn ang="0">
                  <a:pos x="86" y="1"/>
                </a:cxn>
                <a:cxn ang="0">
                  <a:pos x="65" y="4"/>
                </a:cxn>
                <a:cxn ang="0">
                  <a:pos x="36" y="11"/>
                </a:cxn>
              </a:cxnLst>
              <a:rect l="0" t="0" r="r" b="b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0" name="Freeform 190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/>
              <a:ahLst/>
              <a:cxnLst>
                <a:cxn ang="0">
                  <a:pos x="30" y="9"/>
                </a:cxn>
                <a:cxn ang="0">
                  <a:pos x="27" y="17"/>
                </a:cxn>
                <a:cxn ang="0">
                  <a:pos x="20" y="44"/>
                </a:cxn>
                <a:cxn ang="0">
                  <a:pos x="12" y="85"/>
                </a:cxn>
                <a:cxn ang="0">
                  <a:pos x="4" y="140"/>
                </a:cxn>
                <a:cxn ang="0">
                  <a:pos x="0" y="207"/>
                </a:cxn>
                <a:cxn ang="0">
                  <a:pos x="0" y="285"/>
                </a:cxn>
                <a:cxn ang="0">
                  <a:pos x="9" y="370"/>
                </a:cxn>
                <a:cxn ang="0">
                  <a:pos x="26" y="463"/>
                </a:cxn>
                <a:cxn ang="0">
                  <a:pos x="93" y="460"/>
                </a:cxn>
                <a:cxn ang="0">
                  <a:pos x="89" y="446"/>
                </a:cxn>
                <a:cxn ang="0">
                  <a:pos x="83" y="408"/>
                </a:cxn>
                <a:cxn ang="0">
                  <a:pos x="75" y="353"/>
                </a:cxn>
                <a:cxn ang="0">
                  <a:pos x="68" y="285"/>
                </a:cxn>
                <a:cxn ang="0">
                  <a:pos x="65" y="211"/>
                </a:cxn>
                <a:cxn ang="0">
                  <a:pos x="67" y="136"/>
                </a:cxn>
                <a:cxn ang="0">
                  <a:pos x="76" y="65"/>
                </a:cxn>
                <a:cxn ang="0">
                  <a:pos x="97" y="5"/>
                </a:cxn>
                <a:cxn ang="0">
                  <a:pos x="97" y="4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1" y="0"/>
                </a:cxn>
                <a:cxn ang="0">
                  <a:pos x="54" y="3"/>
                </a:cxn>
                <a:cxn ang="0">
                  <a:pos x="30" y="9"/>
                </a:cxn>
              </a:cxnLst>
              <a:rect l="0" t="0" r="r" b="b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1" name="Freeform 191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2" y="15"/>
                </a:cxn>
                <a:cxn ang="0">
                  <a:pos x="17" y="36"/>
                </a:cxn>
                <a:cxn ang="0">
                  <a:pos x="10" y="68"/>
                </a:cxn>
                <a:cxn ang="0">
                  <a:pos x="4" y="112"/>
                </a:cxn>
                <a:cxn ang="0">
                  <a:pos x="0" y="164"/>
                </a:cxn>
                <a:cxn ang="0">
                  <a:pos x="0" y="226"/>
                </a:cxn>
                <a:cxn ang="0">
                  <a:pos x="7" y="294"/>
                </a:cxn>
                <a:cxn ang="0">
                  <a:pos x="21" y="367"/>
                </a:cxn>
                <a:cxn ang="0">
                  <a:pos x="74" y="364"/>
                </a:cxn>
                <a:cxn ang="0">
                  <a:pos x="71" y="353"/>
                </a:cxn>
                <a:cxn ang="0">
                  <a:pos x="66" y="323"/>
                </a:cxn>
                <a:cxn ang="0">
                  <a:pos x="60" y="280"/>
                </a:cxn>
                <a:cxn ang="0">
                  <a:pos x="54" y="226"/>
                </a:cxn>
                <a:cxn ang="0">
                  <a:pos x="51" y="168"/>
                </a:cxn>
                <a:cxn ang="0">
                  <a:pos x="53" y="107"/>
                </a:cxn>
                <a:cxn ang="0">
                  <a:pos x="61" y="52"/>
                </a:cxn>
                <a:cxn ang="0">
                  <a:pos x="77" y="5"/>
                </a:cxn>
                <a:cxn ang="0">
                  <a:pos x="77" y="5"/>
                </a:cxn>
                <a:cxn ang="0">
                  <a:pos x="77" y="2"/>
                </a:cxn>
                <a:cxn ang="0">
                  <a:pos x="76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6" y="1"/>
                </a:cxn>
                <a:cxn ang="0">
                  <a:pos x="43" y="4"/>
                </a:cxn>
                <a:cxn ang="0">
                  <a:pos x="24" y="8"/>
                </a:cxn>
              </a:cxnLst>
              <a:rect l="0" t="0" r="r" b="b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2" name="Freeform 192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6" y="10"/>
                </a:cxn>
                <a:cxn ang="0">
                  <a:pos x="12" y="25"/>
                </a:cxn>
                <a:cxn ang="0">
                  <a:pos x="6" y="49"/>
                </a:cxn>
                <a:cxn ang="0">
                  <a:pos x="2" y="82"/>
                </a:cxn>
                <a:cxn ang="0">
                  <a:pos x="0" y="122"/>
                </a:cxn>
                <a:cxn ang="0">
                  <a:pos x="0" y="166"/>
                </a:cxn>
                <a:cxn ang="0">
                  <a:pos x="4" y="217"/>
                </a:cxn>
                <a:cxn ang="0">
                  <a:pos x="15" y="271"/>
                </a:cxn>
                <a:cxn ang="0">
                  <a:pos x="54" y="268"/>
                </a:cxn>
                <a:cxn ang="0">
                  <a:pos x="52" y="261"/>
                </a:cxn>
                <a:cxn ang="0">
                  <a:pos x="48" y="238"/>
                </a:cxn>
                <a:cxn ang="0">
                  <a:pos x="44" y="206"/>
                </a:cxn>
                <a:cxn ang="0">
                  <a:pos x="40" y="166"/>
                </a:cxn>
                <a:cxn ang="0">
                  <a:pos x="37" y="123"/>
                </a:cxn>
                <a:cxn ang="0">
                  <a:pos x="39" y="78"/>
                </a:cxn>
                <a:cxn ang="0">
                  <a:pos x="44" y="37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1" y="2"/>
                </a:cxn>
                <a:cxn ang="0">
                  <a:pos x="17" y="5"/>
                </a:cxn>
              </a:cxnLst>
              <a:rect l="0" t="0" r="r" b="b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3" name="Freeform 193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/>
              <a:ahLst/>
              <a:cxnLst>
                <a:cxn ang="0">
                  <a:pos x="186" y="6"/>
                </a:cxn>
                <a:cxn ang="0">
                  <a:pos x="182" y="11"/>
                </a:cxn>
                <a:cxn ang="0">
                  <a:pos x="169" y="29"/>
                </a:cxn>
                <a:cxn ang="0">
                  <a:pos x="153" y="67"/>
                </a:cxn>
                <a:cxn ang="0">
                  <a:pos x="137" y="130"/>
                </a:cxn>
                <a:cxn ang="0">
                  <a:pos x="124" y="221"/>
                </a:cxn>
                <a:cxn ang="0">
                  <a:pos x="117" y="350"/>
                </a:cxn>
                <a:cxn ang="0">
                  <a:pos x="122" y="517"/>
                </a:cxn>
                <a:cxn ang="0">
                  <a:pos x="139" y="732"/>
                </a:cxn>
                <a:cxn ang="0">
                  <a:pos x="34" y="732"/>
                </a:cxn>
                <a:cxn ang="0">
                  <a:pos x="31" y="711"/>
                </a:cxn>
                <a:cxn ang="0">
                  <a:pos x="22" y="651"/>
                </a:cxn>
                <a:cxn ang="0">
                  <a:pos x="12" y="563"/>
                </a:cxn>
                <a:cxn ang="0">
                  <a:pos x="3" y="454"/>
                </a:cxn>
                <a:cxn ang="0">
                  <a:pos x="0" y="335"/>
                </a:cxn>
                <a:cxn ang="0">
                  <a:pos x="6" y="213"/>
                </a:cxn>
                <a:cxn ang="0">
                  <a:pos x="25" y="98"/>
                </a:cxn>
                <a:cxn ang="0">
                  <a:pos x="60" y="0"/>
                </a:cxn>
                <a:cxn ang="0">
                  <a:pos x="186" y="6"/>
                </a:cxn>
              </a:cxnLst>
              <a:rect l="0" t="0" r="r" b="b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4" name="Freeform 194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/>
              <a:ahLst/>
              <a:cxnLst>
                <a:cxn ang="0">
                  <a:pos x="158" y="4"/>
                </a:cxn>
                <a:cxn ang="0">
                  <a:pos x="153" y="9"/>
                </a:cxn>
                <a:cxn ang="0">
                  <a:pos x="144" y="25"/>
                </a:cxn>
                <a:cxn ang="0">
                  <a:pos x="130" y="57"/>
                </a:cxn>
                <a:cxn ang="0">
                  <a:pos x="116" y="110"/>
                </a:cxn>
                <a:cxn ang="0">
                  <a:pos x="105" y="189"/>
                </a:cxn>
                <a:cxn ang="0">
                  <a:pos x="100" y="298"/>
                </a:cxn>
                <a:cxn ang="0">
                  <a:pos x="103" y="441"/>
                </a:cxn>
                <a:cxn ang="0">
                  <a:pos x="118" y="625"/>
                </a:cxn>
                <a:cxn ang="0">
                  <a:pos x="29" y="625"/>
                </a:cxn>
                <a:cxn ang="0">
                  <a:pos x="25" y="607"/>
                </a:cxn>
                <a:cxn ang="0">
                  <a:pos x="18" y="556"/>
                </a:cxn>
                <a:cxn ang="0">
                  <a:pos x="9" y="480"/>
                </a:cxn>
                <a:cxn ang="0">
                  <a:pos x="2" y="387"/>
                </a:cxn>
                <a:cxn ang="0">
                  <a:pos x="0" y="286"/>
                </a:cxn>
                <a:cxn ang="0">
                  <a:pos x="5" y="182"/>
                </a:cxn>
                <a:cxn ang="0">
                  <a:pos x="21" y="84"/>
                </a:cxn>
                <a:cxn ang="0">
                  <a:pos x="51" y="0"/>
                </a:cxn>
                <a:cxn ang="0">
                  <a:pos x="158" y="4"/>
                </a:cxn>
              </a:cxnLst>
              <a:rect l="0" t="0" r="r" b="b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5" name="Freeform 195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/>
              <a:ahLst/>
              <a:cxnLst>
                <a:cxn ang="0">
                  <a:pos x="131" y="4"/>
                </a:cxn>
                <a:cxn ang="0">
                  <a:pos x="128" y="7"/>
                </a:cxn>
                <a:cxn ang="0">
                  <a:pos x="119" y="21"/>
                </a:cxn>
                <a:cxn ang="0">
                  <a:pos x="109" y="47"/>
                </a:cxn>
                <a:cxn ang="0">
                  <a:pos x="97" y="91"/>
                </a:cxn>
                <a:cxn ang="0">
                  <a:pos x="88" y="156"/>
                </a:cxn>
                <a:cxn ang="0">
                  <a:pos x="84" y="247"/>
                </a:cxn>
                <a:cxn ang="0">
                  <a:pos x="86" y="366"/>
                </a:cxn>
                <a:cxn ang="0">
                  <a:pos x="99" y="517"/>
                </a:cxn>
                <a:cxn ang="0">
                  <a:pos x="25" y="517"/>
                </a:cxn>
                <a:cxn ang="0">
                  <a:pos x="23" y="502"/>
                </a:cxn>
                <a:cxn ang="0">
                  <a:pos x="16" y="460"/>
                </a:cxn>
                <a:cxn ang="0">
                  <a:pos x="9" y="397"/>
                </a:cxn>
                <a:cxn ang="0">
                  <a:pos x="2" y="320"/>
                </a:cxn>
                <a:cxn ang="0">
                  <a:pos x="0" y="236"/>
                </a:cxn>
                <a:cxn ang="0">
                  <a:pos x="4" y="151"/>
                </a:cxn>
                <a:cxn ang="0">
                  <a:pos x="18" y="70"/>
                </a:cxn>
                <a:cxn ang="0">
                  <a:pos x="43" y="0"/>
                </a:cxn>
                <a:cxn ang="0">
                  <a:pos x="131" y="4"/>
                </a:cxn>
              </a:cxnLst>
              <a:rect l="0" t="0" r="r" b="b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6" name="Freeform 196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101" y="7"/>
                </a:cxn>
                <a:cxn ang="0">
                  <a:pos x="94" y="17"/>
                </a:cxn>
                <a:cxn ang="0">
                  <a:pos x="86" y="38"/>
                </a:cxn>
                <a:cxn ang="0">
                  <a:pos x="76" y="73"/>
                </a:cxn>
                <a:cxn ang="0">
                  <a:pos x="69" y="125"/>
                </a:cxn>
                <a:cxn ang="0">
                  <a:pos x="65" y="196"/>
                </a:cxn>
                <a:cxn ang="0">
                  <a:pos x="67" y="291"/>
                </a:cxn>
                <a:cxn ang="0">
                  <a:pos x="77" y="411"/>
                </a:cxn>
                <a:cxn ang="0">
                  <a:pos x="19" y="411"/>
                </a:cxn>
                <a:cxn ang="0">
                  <a:pos x="17" y="399"/>
                </a:cxn>
                <a:cxn ang="0">
                  <a:pos x="11" y="365"/>
                </a:cxn>
                <a:cxn ang="0">
                  <a:pos x="6" y="316"/>
                </a:cxn>
                <a:cxn ang="0">
                  <a:pos x="2" y="255"/>
                </a:cxn>
                <a:cxn ang="0">
                  <a:pos x="0" y="188"/>
                </a:cxn>
                <a:cxn ang="0">
                  <a:pos x="4" y="120"/>
                </a:cxn>
                <a:cxn ang="0">
                  <a:pos x="15" y="55"/>
                </a:cxn>
                <a:cxn ang="0">
                  <a:pos x="34" y="0"/>
                </a:cxn>
                <a:cxn ang="0">
                  <a:pos x="104" y="4"/>
                </a:cxn>
              </a:cxnLst>
              <a:rect l="0" t="0" r="r" b="b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7" name="Freeform 197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4" y="4"/>
                </a:cxn>
                <a:cxn ang="0">
                  <a:pos x="70" y="12"/>
                </a:cxn>
                <a:cxn ang="0">
                  <a:pos x="62" y="28"/>
                </a:cxn>
                <a:cxn ang="0">
                  <a:pos x="56" y="53"/>
                </a:cxn>
                <a:cxn ang="0">
                  <a:pos x="51" y="92"/>
                </a:cxn>
                <a:cxn ang="0">
                  <a:pos x="49" y="145"/>
                </a:cxn>
                <a:cxn ang="0">
                  <a:pos x="50" y="214"/>
                </a:cxn>
                <a:cxn ang="0">
                  <a:pos x="57" y="302"/>
                </a:cxn>
                <a:cxn ang="0">
                  <a:pos x="14" y="302"/>
                </a:cxn>
                <a:cxn ang="0">
                  <a:pos x="13" y="294"/>
                </a:cxn>
                <a:cxn ang="0">
                  <a:pos x="9" y="269"/>
                </a:cxn>
                <a:cxn ang="0">
                  <a:pos x="4" y="232"/>
                </a:cxn>
                <a:cxn ang="0">
                  <a:pos x="1" y="188"/>
                </a:cxn>
                <a:cxn ang="0">
                  <a:pos x="0" y="138"/>
                </a:cxn>
                <a:cxn ang="0">
                  <a:pos x="2" y="89"/>
                </a:cxn>
                <a:cxn ang="0">
                  <a:pos x="10" y="41"/>
                </a:cxn>
                <a:cxn ang="0">
                  <a:pos x="25" y="0"/>
                </a:cxn>
                <a:cxn ang="0">
                  <a:pos x="76" y="2"/>
                </a:cxn>
              </a:cxnLst>
              <a:rect l="0" t="0" r="r" b="b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8" name="Rectangle 198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9" name="Freeform 199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32" y="49"/>
                </a:cxn>
                <a:cxn ang="0">
                  <a:pos x="25" y="74"/>
                </a:cxn>
                <a:cxn ang="0">
                  <a:pos x="17" y="112"/>
                </a:cxn>
                <a:cxn ang="0">
                  <a:pos x="8" y="163"/>
                </a:cxn>
                <a:cxn ang="0">
                  <a:pos x="2" y="223"/>
                </a:cxn>
                <a:cxn ang="0">
                  <a:pos x="0" y="290"/>
                </a:cxn>
                <a:cxn ang="0">
                  <a:pos x="7" y="363"/>
                </a:cxn>
                <a:cxn ang="0">
                  <a:pos x="23" y="440"/>
                </a:cxn>
                <a:cxn ang="0">
                  <a:pos x="23" y="437"/>
                </a:cxn>
                <a:cxn ang="0">
                  <a:pos x="23" y="427"/>
                </a:cxn>
                <a:cxn ang="0">
                  <a:pos x="23" y="411"/>
                </a:cxn>
                <a:cxn ang="0">
                  <a:pos x="23" y="391"/>
                </a:cxn>
                <a:cxn ang="0">
                  <a:pos x="25" y="367"/>
                </a:cxn>
                <a:cxn ang="0">
                  <a:pos x="28" y="341"/>
                </a:cxn>
                <a:cxn ang="0">
                  <a:pos x="33" y="312"/>
                </a:cxn>
                <a:cxn ang="0">
                  <a:pos x="39" y="281"/>
                </a:cxn>
                <a:cxn ang="0">
                  <a:pos x="49" y="251"/>
                </a:cxn>
                <a:cxn ang="0">
                  <a:pos x="61" y="222"/>
                </a:cxn>
                <a:cxn ang="0">
                  <a:pos x="75" y="194"/>
                </a:cxn>
                <a:cxn ang="0">
                  <a:pos x="93" y="168"/>
                </a:cxn>
                <a:cxn ang="0">
                  <a:pos x="116" y="145"/>
                </a:cxn>
                <a:cxn ang="0">
                  <a:pos x="141" y="127"/>
                </a:cxn>
                <a:cxn ang="0">
                  <a:pos x="173" y="114"/>
                </a:cxn>
                <a:cxn ang="0">
                  <a:pos x="208" y="106"/>
                </a:cxn>
                <a:cxn ang="0">
                  <a:pos x="210" y="104"/>
                </a:cxn>
                <a:cxn ang="0">
                  <a:pos x="217" y="100"/>
                </a:cxn>
                <a:cxn ang="0">
                  <a:pos x="227" y="92"/>
                </a:cxn>
                <a:cxn ang="0">
                  <a:pos x="245" y="82"/>
                </a:cxn>
                <a:cxn ang="0">
                  <a:pos x="267" y="69"/>
                </a:cxn>
                <a:cxn ang="0">
                  <a:pos x="296" y="54"/>
                </a:cxn>
                <a:cxn ang="0">
                  <a:pos x="332" y="36"/>
                </a:cxn>
                <a:cxn ang="0">
                  <a:pos x="375" y="17"/>
                </a:cxn>
                <a:cxn ang="0">
                  <a:pos x="373" y="16"/>
                </a:cxn>
                <a:cxn ang="0">
                  <a:pos x="366" y="15"/>
                </a:cxn>
                <a:cxn ang="0">
                  <a:pos x="357" y="13"/>
                </a:cxn>
                <a:cxn ang="0">
                  <a:pos x="343" y="10"/>
                </a:cxn>
                <a:cxn ang="0">
                  <a:pos x="326" y="7"/>
                </a:cxn>
                <a:cxn ang="0">
                  <a:pos x="307" y="5"/>
                </a:cxn>
                <a:cxn ang="0">
                  <a:pos x="285" y="3"/>
                </a:cxn>
                <a:cxn ang="0">
                  <a:pos x="261" y="1"/>
                </a:cxn>
                <a:cxn ang="0">
                  <a:pos x="235" y="0"/>
                </a:cxn>
                <a:cxn ang="0">
                  <a:pos x="208" y="1"/>
                </a:cxn>
                <a:cxn ang="0">
                  <a:pos x="180" y="2"/>
                </a:cxn>
                <a:cxn ang="0">
                  <a:pos x="151" y="5"/>
                </a:cxn>
                <a:cxn ang="0">
                  <a:pos x="122" y="10"/>
                </a:cxn>
                <a:cxn ang="0">
                  <a:pos x="92" y="18"/>
                </a:cxn>
                <a:cxn ang="0">
                  <a:pos x="63" y="28"/>
                </a:cxn>
                <a:cxn ang="0">
                  <a:pos x="35" y="41"/>
                </a:cxn>
              </a:cxnLst>
              <a:rect l="0" t="0" r="r" b="b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00" name="Freeform 200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8"/>
                </a:cxn>
                <a:cxn ang="0">
                  <a:pos x="5" y="44"/>
                </a:cxn>
                <a:cxn ang="0">
                  <a:pos x="11" y="37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8"/>
                </a:cxn>
                <a:cxn ang="0">
                  <a:pos x="54" y="12"/>
                </a:cxn>
                <a:cxn ang="0">
                  <a:pos x="72" y="6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7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6"/>
                </a:cxn>
                <a:cxn ang="0">
                  <a:pos x="289" y="44"/>
                </a:cxn>
                <a:cxn ang="0">
                  <a:pos x="277" y="41"/>
                </a:cxn>
                <a:cxn ang="0">
                  <a:pos x="262" y="36"/>
                </a:cxn>
                <a:cxn ang="0">
                  <a:pos x="244" y="32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1"/>
                </a:cxn>
                <a:cxn ang="0">
                  <a:pos x="101" y="23"/>
                </a:cxn>
                <a:cxn ang="0">
                  <a:pos x="77" y="29"/>
                </a:cxn>
                <a:cxn ang="0">
                  <a:pos x="55" y="37"/>
                </a:cxn>
                <a:cxn ang="0">
                  <a:pos x="33" y="48"/>
                </a:cxn>
                <a:cxn ang="0">
                  <a:pos x="15" y="63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01" name="Freeform 201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9"/>
                </a:cxn>
                <a:cxn ang="0">
                  <a:pos x="5" y="44"/>
                </a:cxn>
                <a:cxn ang="0">
                  <a:pos x="11" y="38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7"/>
                </a:cxn>
                <a:cxn ang="0">
                  <a:pos x="54" y="12"/>
                </a:cxn>
                <a:cxn ang="0">
                  <a:pos x="72" y="7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8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5"/>
                </a:cxn>
                <a:cxn ang="0">
                  <a:pos x="289" y="43"/>
                </a:cxn>
                <a:cxn ang="0">
                  <a:pos x="277" y="40"/>
                </a:cxn>
                <a:cxn ang="0">
                  <a:pos x="262" y="36"/>
                </a:cxn>
                <a:cxn ang="0">
                  <a:pos x="244" y="33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2"/>
                </a:cxn>
                <a:cxn ang="0">
                  <a:pos x="101" y="24"/>
                </a:cxn>
                <a:cxn ang="0">
                  <a:pos x="77" y="29"/>
                </a:cxn>
                <a:cxn ang="0">
                  <a:pos x="55" y="38"/>
                </a:cxn>
                <a:cxn ang="0">
                  <a:pos x="33" y="49"/>
                </a:cxn>
                <a:cxn ang="0">
                  <a:pos x="15" y="64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02" name="Freeform 202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6"/>
                </a:cxn>
                <a:cxn ang="0">
                  <a:pos x="150" y="917"/>
                </a:cxn>
                <a:cxn ang="0">
                  <a:pos x="143" y="797"/>
                </a:cxn>
                <a:cxn ang="0">
                  <a:pos x="496" y="851"/>
                </a:cxn>
                <a:cxn ang="0">
                  <a:pos x="490" y="803"/>
                </a:cxn>
                <a:cxn ang="0">
                  <a:pos x="245" y="773"/>
                </a:cxn>
                <a:cxn ang="0">
                  <a:pos x="239" y="670"/>
                </a:cxn>
                <a:cxn ang="0">
                  <a:pos x="72" y="670"/>
                </a:cxn>
                <a:cxn ang="0">
                  <a:pos x="68" y="657"/>
                </a:cxn>
                <a:cxn ang="0">
                  <a:pos x="56" y="620"/>
                </a:cxn>
                <a:cxn ang="0">
                  <a:pos x="41" y="559"/>
                </a:cxn>
                <a:cxn ang="0">
                  <a:pos x="26" y="480"/>
                </a:cxn>
                <a:cxn ang="0">
                  <a:pos x="15" y="385"/>
                </a:cxn>
                <a:cxn ang="0">
                  <a:pos x="11" y="276"/>
                </a:cxn>
                <a:cxn ang="0">
                  <a:pos x="20" y="158"/>
                </a:cxn>
                <a:cxn ang="0">
                  <a:pos x="42" y="30"/>
                </a:cxn>
                <a:cxn ang="0">
                  <a:pos x="0" y="0"/>
                </a:cxn>
              </a:cxnLst>
              <a:rect l="0" t="0" r="r" b="b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03" name="Freeform 203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" y="124"/>
                </a:cxn>
                <a:cxn ang="0">
                  <a:pos x="14" y="119"/>
                </a:cxn>
                <a:cxn ang="0">
                  <a:pos x="31" y="114"/>
                </a:cxn>
                <a:cxn ang="0">
                  <a:pos x="53" y="106"/>
                </a:cxn>
                <a:cxn ang="0">
                  <a:pos x="81" y="98"/>
                </a:cxn>
                <a:cxn ang="0">
                  <a:pos x="113" y="89"/>
                </a:cxn>
                <a:cxn ang="0">
                  <a:pos x="151" y="81"/>
                </a:cxn>
                <a:cxn ang="0">
                  <a:pos x="192" y="73"/>
                </a:cxn>
                <a:cxn ang="0">
                  <a:pos x="237" y="65"/>
                </a:cxn>
                <a:cxn ang="0">
                  <a:pos x="286" y="60"/>
                </a:cxn>
                <a:cxn ang="0">
                  <a:pos x="337" y="56"/>
                </a:cxn>
                <a:cxn ang="0">
                  <a:pos x="390" y="55"/>
                </a:cxn>
                <a:cxn ang="0">
                  <a:pos x="446" y="56"/>
                </a:cxn>
                <a:cxn ang="0">
                  <a:pos x="503" y="61"/>
                </a:cxn>
                <a:cxn ang="0">
                  <a:pos x="561" y="70"/>
                </a:cxn>
                <a:cxn ang="0">
                  <a:pos x="620" y="83"/>
                </a:cxn>
                <a:cxn ang="0">
                  <a:pos x="638" y="0"/>
                </a:cxn>
                <a:cxn ang="0">
                  <a:pos x="634" y="0"/>
                </a:cxn>
                <a:cxn ang="0">
                  <a:pos x="620" y="0"/>
                </a:cxn>
                <a:cxn ang="0">
                  <a:pos x="599" y="0"/>
                </a:cxn>
                <a:cxn ang="0">
                  <a:pos x="571" y="1"/>
                </a:cxn>
                <a:cxn ang="0">
                  <a:pos x="536" y="2"/>
                </a:cxn>
                <a:cxn ang="0">
                  <a:pos x="496" y="3"/>
                </a:cxn>
                <a:cxn ang="0">
                  <a:pos x="452" y="6"/>
                </a:cxn>
                <a:cxn ang="0">
                  <a:pos x="405" y="8"/>
                </a:cxn>
                <a:cxn ang="0">
                  <a:pos x="354" y="13"/>
                </a:cxn>
                <a:cxn ang="0">
                  <a:pos x="302" y="17"/>
                </a:cxn>
                <a:cxn ang="0">
                  <a:pos x="249" y="22"/>
                </a:cxn>
                <a:cxn ang="0">
                  <a:pos x="196" y="30"/>
                </a:cxn>
                <a:cxn ang="0">
                  <a:pos x="144" y="37"/>
                </a:cxn>
                <a:cxn ang="0">
                  <a:pos x="93" y="47"/>
                </a:cxn>
                <a:cxn ang="0">
                  <a:pos x="45" y="58"/>
                </a:cxn>
                <a:cxn ang="0">
                  <a:pos x="0" y="71"/>
                </a:cxn>
                <a:cxn ang="0">
                  <a:pos x="0" y="125"/>
                </a:cxn>
              </a:cxnLst>
              <a:rect l="0" t="0" r="r" b="b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04" name="Freeform 204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/>
              <a:ahLst/>
              <a:cxnLst>
                <a:cxn ang="0">
                  <a:pos x="454" y="344"/>
                </a:cxn>
                <a:cxn ang="0">
                  <a:pos x="456" y="343"/>
                </a:cxn>
                <a:cxn ang="0">
                  <a:pos x="463" y="341"/>
                </a:cxn>
                <a:cxn ang="0">
                  <a:pos x="472" y="337"/>
                </a:cxn>
                <a:cxn ang="0">
                  <a:pos x="485" y="332"/>
                </a:cxn>
                <a:cxn ang="0">
                  <a:pos x="501" y="325"/>
                </a:cxn>
                <a:cxn ang="0">
                  <a:pos x="518" y="317"/>
                </a:cxn>
                <a:cxn ang="0">
                  <a:pos x="538" y="308"/>
                </a:cxn>
                <a:cxn ang="0">
                  <a:pos x="558" y="298"/>
                </a:cxn>
                <a:cxn ang="0">
                  <a:pos x="580" y="287"/>
                </a:cxn>
                <a:cxn ang="0">
                  <a:pos x="600" y="274"/>
                </a:cxn>
                <a:cxn ang="0">
                  <a:pos x="621" y="262"/>
                </a:cxn>
                <a:cxn ang="0">
                  <a:pos x="640" y="248"/>
                </a:cxn>
                <a:cxn ang="0">
                  <a:pos x="658" y="234"/>
                </a:cxn>
                <a:cxn ang="0">
                  <a:pos x="674" y="219"/>
                </a:cxn>
                <a:cxn ang="0">
                  <a:pos x="688" y="204"/>
                </a:cxn>
                <a:cxn ang="0">
                  <a:pos x="699" y="189"/>
                </a:cxn>
                <a:cxn ang="0">
                  <a:pos x="0" y="18"/>
                </a:cxn>
                <a:cxn ang="0">
                  <a:pos x="54" y="0"/>
                </a:cxn>
                <a:cxn ang="0">
                  <a:pos x="1075" y="251"/>
                </a:cxn>
                <a:cxn ang="0">
                  <a:pos x="1033" y="274"/>
                </a:cxn>
                <a:cxn ang="0">
                  <a:pos x="738" y="199"/>
                </a:cxn>
                <a:cxn ang="0">
                  <a:pos x="737" y="200"/>
                </a:cxn>
                <a:cxn ang="0">
                  <a:pos x="735" y="203"/>
                </a:cxn>
                <a:cxn ang="0">
                  <a:pos x="730" y="207"/>
                </a:cxn>
                <a:cxn ang="0">
                  <a:pos x="724" y="214"/>
                </a:cxn>
                <a:cxn ang="0">
                  <a:pos x="716" y="222"/>
                </a:cxn>
                <a:cxn ang="0">
                  <a:pos x="706" y="231"/>
                </a:cxn>
                <a:cxn ang="0">
                  <a:pos x="694" y="242"/>
                </a:cxn>
                <a:cxn ang="0">
                  <a:pos x="679" y="253"/>
                </a:cxn>
                <a:cxn ang="0">
                  <a:pos x="662" y="265"/>
                </a:cxn>
                <a:cxn ang="0">
                  <a:pos x="643" y="278"/>
                </a:cxn>
                <a:cxn ang="0">
                  <a:pos x="621" y="291"/>
                </a:cxn>
                <a:cxn ang="0">
                  <a:pos x="597" y="303"/>
                </a:cxn>
                <a:cxn ang="0">
                  <a:pos x="570" y="317"/>
                </a:cxn>
                <a:cxn ang="0">
                  <a:pos x="540" y="330"/>
                </a:cxn>
                <a:cxn ang="0">
                  <a:pos x="508" y="343"/>
                </a:cxn>
                <a:cxn ang="0">
                  <a:pos x="472" y="356"/>
                </a:cxn>
                <a:cxn ang="0">
                  <a:pos x="454" y="344"/>
                </a:cxn>
              </a:cxnLst>
              <a:rect l="0" t="0" r="r" b="b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05" name="Freeform 205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1" y="319"/>
                </a:cxn>
                <a:cxn ang="0">
                  <a:pos x="1095" y="319"/>
                </a:cxn>
                <a:cxn ang="0">
                  <a:pos x="33" y="0"/>
                </a:cxn>
                <a:cxn ang="0">
                  <a:pos x="0" y="0"/>
                </a:cxn>
              </a:cxnLst>
              <a:rect l="0" t="0" r="r" b="b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06" name="Freeform 206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58" y="285"/>
                </a:cxn>
                <a:cxn ang="0">
                  <a:pos x="1082" y="284"/>
                </a:cxn>
                <a:cxn ang="0">
                  <a:pos x="33" y="0"/>
                </a:cxn>
                <a:cxn ang="0">
                  <a:pos x="0" y="1"/>
                </a:cxn>
              </a:cxnLst>
              <a:rect l="0" t="0" r="r" b="b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07" name="Freeform 207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15"/>
                </a:cxn>
                <a:cxn ang="0">
                  <a:pos x="1087" y="308"/>
                </a:cxn>
                <a:cxn ang="0">
                  <a:pos x="31" y="0"/>
                </a:cxn>
                <a:cxn ang="0">
                  <a:pos x="0" y="0"/>
                </a:cxn>
              </a:cxnLst>
              <a:rect l="0" t="0" r="r" b="b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208"/>
          <p:cNvGrpSpPr>
            <a:grpSpLocks/>
          </p:cNvGrpSpPr>
          <p:nvPr/>
        </p:nvGrpSpPr>
        <p:grpSpPr bwMode="auto">
          <a:xfrm>
            <a:off x="6653213" y="5081588"/>
            <a:ext cx="647700" cy="906462"/>
            <a:chOff x="12762" y="10336"/>
            <a:chExt cx="1027" cy="1700"/>
          </a:xfrm>
        </p:grpSpPr>
        <p:sp>
          <p:nvSpPr>
            <p:cNvPr id="205009" name="Rectangle 2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10" name="Rectangle 2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11" name="Line 2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12" name="Line 2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13" name="Line 2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14" name="Line 2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015" name="Line 215"/>
          <p:cNvSpPr>
            <a:spLocks noChangeShapeType="1"/>
          </p:cNvSpPr>
          <p:nvPr/>
        </p:nvSpPr>
        <p:spPr bwMode="auto">
          <a:xfrm flipH="1">
            <a:off x="3749675" y="2835275"/>
            <a:ext cx="295275" cy="104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16" name="Text Box 216"/>
          <p:cNvSpPr txBox="1">
            <a:spLocks noChangeArrowheads="1"/>
          </p:cNvSpPr>
          <p:nvPr/>
        </p:nvSpPr>
        <p:spPr bwMode="auto">
          <a:xfrm>
            <a:off x="6781800" y="2535238"/>
            <a:ext cx="4810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4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400" baseline="-25000">
                <a:solidFill>
                  <a:srgbClr val="FF0000"/>
                </a:solidFill>
                <a:latin typeface="Arial" charset="0"/>
              </a:rPr>
              <a:t>out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205017" name="Line 217"/>
          <p:cNvSpPr>
            <a:spLocks noChangeShapeType="1"/>
          </p:cNvSpPr>
          <p:nvPr/>
        </p:nvSpPr>
        <p:spPr bwMode="auto">
          <a:xfrm>
            <a:off x="7150100" y="2882900"/>
            <a:ext cx="200025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18" name="Line 218"/>
          <p:cNvSpPr>
            <a:spLocks noChangeShapeType="1"/>
          </p:cNvSpPr>
          <p:nvPr/>
        </p:nvSpPr>
        <p:spPr bwMode="auto">
          <a:xfrm flipH="1">
            <a:off x="5457825" y="3946525"/>
            <a:ext cx="247650" cy="238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219"/>
          <p:cNvGrpSpPr>
            <a:grpSpLocks/>
          </p:cNvGrpSpPr>
          <p:nvPr/>
        </p:nvGrpSpPr>
        <p:grpSpPr bwMode="auto">
          <a:xfrm>
            <a:off x="4541838" y="4089400"/>
            <a:ext cx="1073150" cy="422275"/>
            <a:chOff x="9542" y="11900"/>
            <a:chExt cx="1624" cy="640"/>
          </a:xfrm>
        </p:grpSpPr>
        <p:sp>
          <p:nvSpPr>
            <p:cNvPr id="205020" name="Oval 220"/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1" name="Line 221"/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2" name="Line 222"/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3" name="Rectangle 223"/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205024" name="Rectangle 224"/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205025" name="Oval 225"/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226"/>
            <p:cNvGrpSpPr>
              <a:grpSpLocks/>
            </p:cNvGrpSpPr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205027" name="Line 2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28" name="Line 2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29" name="Line 2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230"/>
            <p:cNvGrpSpPr>
              <a:grpSpLocks/>
            </p:cNvGrpSpPr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205031" name="Line 2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32" name="Line 2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33" name="Line 2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234"/>
            <p:cNvGrpSpPr>
              <a:grpSpLocks/>
            </p:cNvGrpSpPr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205035" name="Rectangle 235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36" name="Line 236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37" name="Line 237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38" name="Line 238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39" name="Line 239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40" name="Line 240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41" name="Line 241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5042" name="Line 242"/>
          <p:cNvSpPr>
            <a:spLocks noChangeShapeType="1"/>
          </p:cNvSpPr>
          <p:nvPr/>
        </p:nvSpPr>
        <p:spPr bwMode="auto">
          <a:xfrm>
            <a:off x="5673725" y="3254375"/>
            <a:ext cx="276225" cy="1588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9" name="Group 243"/>
          <p:cNvGrpSpPr>
            <a:grpSpLocks/>
          </p:cNvGrpSpPr>
          <p:nvPr/>
        </p:nvGrpSpPr>
        <p:grpSpPr bwMode="auto">
          <a:xfrm>
            <a:off x="3625850" y="2930525"/>
            <a:ext cx="90488" cy="271463"/>
            <a:chOff x="10104" y="10005"/>
            <a:chExt cx="137" cy="411"/>
          </a:xfrm>
        </p:grpSpPr>
        <p:sp>
          <p:nvSpPr>
            <p:cNvPr id="205044" name="Oval 244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45" name="Oval 245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046" name="Text Box 246"/>
          <p:cNvSpPr txBox="1">
            <a:spLocks noChangeArrowheads="1"/>
          </p:cNvSpPr>
          <p:nvPr/>
        </p:nvSpPr>
        <p:spPr bwMode="auto">
          <a:xfrm>
            <a:off x="3884613" y="2949575"/>
            <a:ext cx="2057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14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'</a:t>
            </a:r>
            <a:r>
              <a:rPr lang="en-US" sz="1400" baseline="-25000">
                <a:solidFill>
                  <a:srgbClr val="FF0000"/>
                </a:solidFill>
                <a:latin typeface="Arial" charset="0"/>
              </a:rPr>
              <a:t>in 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: original data, plus retransmitted data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205047" name="Line 247"/>
          <p:cNvSpPr>
            <a:spLocks noChangeShapeType="1"/>
          </p:cNvSpPr>
          <p:nvPr/>
        </p:nvSpPr>
        <p:spPr bwMode="auto">
          <a:xfrm flipH="1">
            <a:off x="3759200" y="3101975"/>
            <a:ext cx="304800" cy="3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48" name="Oval 248"/>
          <p:cNvSpPr>
            <a:spLocks noChangeArrowheads="1"/>
          </p:cNvSpPr>
          <p:nvPr/>
        </p:nvSpPr>
        <p:spPr bwMode="auto">
          <a:xfrm>
            <a:off x="5235575" y="5000625"/>
            <a:ext cx="1065213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49" name="Line 249"/>
          <p:cNvSpPr>
            <a:spLocks noChangeShapeType="1"/>
          </p:cNvSpPr>
          <p:nvPr/>
        </p:nvSpPr>
        <p:spPr bwMode="auto">
          <a:xfrm>
            <a:off x="5235575" y="4981575"/>
            <a:ext cx="1588" cy="146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50" name="Line 250"/>
          <p:cNvSpPr>
            <a:spLocks noChangeShapeType="1"/>
          </p:cNvSpPr>
          <p:nvPr/>
        </p:nvSpPr>
        <p:spPr bwMode="auto">
          <a:xfrm>
            <a:off x="6300788" y="4981575"/>
            <a:ext cx="0" cy="1460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51" name="Rectangle 251"/>
          <p:cNvSpPr>
            <a:spLocks noChangeArrowheads="1"/>
          </p:cNvSpPr>
          <p:nvPr/>
        </p:nvSpPr>
        <p:spPr bwMode="auto">
          <a:xfrm>
            <a:off x="5235575" y="4981575"/>
            <a:ext cx="252413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05052" name="Rectangle 252"/>
          <p:cNvSpPr>
            <a:spLocks noChangeArrowheads="1"/>
          </p:cNvSpPr>
          <p:nvPr/>
        </p:nvSpPr>
        <p:spPr bwMode="auto">
          <a:xfrm>
            <a:off x="5978525" y="4972050"/>
            <a:ext cx="322263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05053" name="Oval 253"/>
          <p:cNvSpPr>
            <a:spLocks noChangeArrowheads="1"/>
          </p:cNvSpPr>
          <p:nvPr/>
        </p:nvSpPr>
        <p:spPr bwMode="auto">
          <a:xfrm>
            <a:off x="5216525" y="481330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254"/>
          <p:cNvGrpSpPr>
            <a:grpSpLocks/>
          </p:cNvGrpSpPr>
          <p:nvPr/>
        </p:nvGrpSpPr>
        <p:grpSpPr bwMode="auto">
          <a:xfrm>
            <a:off x="5483225" y="4873625"/>
            <a:ext cx="527050" cy="158750"/>
            <a:chOff x="2848" y="848"/>
            <a:chExt cx="140" cy="98"/>
          </a:xfrm>
        </p:grpSpPr>
        <p:sp>
          <p:nvSpPr>
            <p:cNvPr id="205055" name="Line 2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6" name="Line 2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7" name="Line 2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58"/>
          <p:cNvGrpSpPr>
            <a:grpSpLocks/>
          </p:cNvGrpSpPr>
          <p:nvPr/>
        </p:nvGrpSpPr>
        <p:grpSpPr bwMode="auto">
          <a:xfrm flipV="1">
            <a:off x="5483225" y="4870450"/>
            <a:ext cx="527050" cy="160338"/>
            <a:chOff x="2848" y="848"/>
            <a:chExt cx="140" cy="98"/>
          </a:xfrm>
        </p:grpSpPr>
        <p:sp>
          <p:nvSpPr>
            <p:cNvPr id="205059" name="Line 25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0" name="Line 26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1" name="Line 26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62"/>
          <p:cNvGrpSpPr>
            <a:grpSpLocks/>
          </p:cNvGrpSpPr>
          <p:nvPr/>
        </p:nvGrpSpPr>
        <p:grpSpPr bwMode="auto">
          <a:xfrm rot="7844936">
            <a:off x="5483226" y="5002212"/>
            <a:ext cx="322262" cy="239713"/>
            <a:chOff x="11283" y="10423"/>
            <a:chExt cx="475" cy="374"/>
          </a:xfrm>
        </p:grpSpPr>
        <p:sp>
          <p:nvSpPr>
            <p:cNvPr id="205063" name="Rectangle 263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64" name="Line 264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65" name="Line 265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66" name="Line 266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67" name="Line 267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68" name="Line 268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69" name="Line 269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070" name="Line 270"/>
          <p:cNvSpPr>
            <a:spLocks noChangeShapeType="1"/>
          </p:cNvSpPr>
          <p:nvPr/>
        </p:nvSpPr>
        <p:spPr bwMode="auto">
          <a:xfrm flipH="1" flipV="1">
            <a:off x="4300538" y="5864225"/>
            <a:ext cx="1981200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71" name="Line 271"/>
          <p:cNvSpPr>
            <a:spLocks noChangeShapeType="1"/>
          </p:cNvSpPr>
          <p:nvPr/>
        </p:nvSpPr>
        <p:spPr bwMode="auto">
          <a:xfrm flipH="1">
            <a:off x="4919663" y="5216525"/>
            <a:ext cx="620712" cy="657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72" name="Freeform 272"/>
          <p:cNvSpPr>
            <a:spLocks/>
          </p:cNvSpPr>
          <p:nvPr/>
        </p:nvSpPr>
        <p:spPr bwMode="auto">
          <a:xfrm>
            <a:off x="3671888" y="2968625"/>
            <a:ext cx="3305175" cy="2857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20"/>
              </a:cxn>
              <a:cxn ang="0">
                <a:pos x="1230" y="1350"/>
              </a:cxn>
              <a:cxn ang="0">
                <a:pos x="495" y="2040"/>
              </a:cxn>
              <a:cxn ang="0">
                <a:pos x="4515" y="2115"/>
              </a:cxn>
              <a:cxn ang="0">
                <a:pos x="2220" y="4500"/>
              </a:cxn>
              <a:cxn ang="0">
                <a:pos x="5205" y="4500"/>
              </a:cxn>
              <a:cxn ang="0">
                <a:pos x="5205" y="340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73" name="Oval 273"/>
          <p:cNvSpPr>
            <a:spLocks noChangeArrowheads="1"/>
          </p:cNvSpPr>
          <p:nvPr/>
        </p:nvSpPr>
        <p:spPr bwMode="auto">
          <a:xfrm>
            <a:off x="3475038" y="5800725"/>
            <a:ext cx="1062037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74" name="Line 274"/>
          <p:cNvSpPr>
            <a:spLocks noChangeShapeType="1"/>
          </p:cNvSpPr>
          <p:nvPr/>
        </p:nvSpPr>
        <p:spPr bwMode="auto">
          <a:xfrm>
            <a:off x="3475038" y="5781675"/>
            <a:ext cx="0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75" name="Line 275"/>
          <p:cNvSpPr>
            <a:spLocks noChangeShapeType="1"/>
          </p:cNvSpPr>
          <p:nvPr/>
        </p:nvSpPr>
        <p:spPr bwMode="auto">
          <a:xfrm>
            <a:off x="4537075" y="5781675"/>
            <a:ext cx="1588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76" name="Rectangle 276"/>
          <p:cNvSpPr>
            <a:spLocks noChangeArrowheads="1"/>
          </p:cNvSpPr>
          <p:nvPr/>
        </p:nvSpPr>
        <p:spPr bwMode="auto">
          <a:xfrm>
            <a:off x="3475038" y="5781675"/>
            <a:ext cx="250825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05077" name="Rectangle 277"/>
          <p:cNvSpPr>
            <a:spLocks noChangeArrowheads="1"/>
          </p:cNvSpPr>
          <p:nvPr/>
        </p:nvSpPr>
        <p:spPr bwMode="auto">
          <a:xfrm>
            <a:off x="4214813" y="5772150"/>
            <a:ext cx="322262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05078" name="Oval 278"/>
          <p:cNvSpPr>
            <a:spLocks noChangeArrowheads="1"/>
          </p:cNvSpPr>
          <p:nvPr/>
        </p:nvSpPr>
        <p:spPr bwMode="auto">
          <a:xfrm>
            <a:off x="3463925" y="561340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279"/>
          <p:cNvGrpSpPr>
            <a:grpSpLocks/>
          </p:cNvGrpSpPr>
          <p:nvPr/>
        </p:nvGrpSpPr>
        <p:grpSpPr bwMode="auto">
          <a:xfrm>
            <a:off x="3721100" y="5673725"/>
            <a:ext cx="525463" cy="158750"/>
            <a:chOff x="2848" y="848"/>
            <a:chExt cx="140" cy="98"/>
          </a:xfrm>
        </p:grpSpPr>
        <p:sp>
          <p:nvSpPr>
            <p:cNvPr id="205080" name="Line 28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1" name="Line 28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2" name="Line 28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83"/>
          <p:cNvGrpSpPr>
            <a:grpSpLocks/>
          </p:cNvGrpSpPr>
          <p:nvPr/>
        </p:nvGrpSpPr>
        <p:grpSpPr bwMode="auto">
          <a:xfrm flipV="1">
            <a:off x="3721100" y="5670550"/>
            <a:ext cx="525463" cy="158750"/>
            <a:chOff x="2848" y="848"/>
            <a:chExt cx="140" cy="98"/>
          </a:xfrm>
        </p:grpSpPr>
        <p:sp>
          <p:nvSpPr>
            <p:cNvPr id="205084" name="Line 28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5" name="Line 28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6" name="Line 28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87"/>
          <p:cNvGrpSpPr>
            <a:grpSpLocks/>
          </p:cNvGrpSpPr>
          <p:nvPr/>
        </p:nvGrpSpPr>
        <p:grpSpPr bwMode="auto">
          <a:xfrm>
            <a:off x="3538538" y="5740400"/>
            <a:ext cx="315912" cy="247650"/>
            <a:chOff x="11283" y="10423"/>
            <a:chExt cx="475" cy="374"/>
          </a:xfrm>
        </p:grpSpPr>
        <p:sp>
          <p:nvSpPr>
            <p:cNvPr id="205088" name="Rectangle 288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89" name="Line 289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90" name="Line 290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91" name="Line 291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92" name="Line 292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93" name="Line 293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94" name="Line 294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095" name="Oval 295"/>
          <p:cNvSpPr>
            <a:spLocks noChangeArrowheads="1"/>
          </p:cNvSpPr>
          <p:nvPr/>
        </p:nvSpPr>
        <p:spPr bwMode="auto">
          <a:xfrm>
            <a:off x="2835275" y="4867275"/>
            <a:ext cx="1063625" cy="23336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96" name="Line 296"/>
          <p:cNvSpPr>
            <a:spLocks noChangeShapeType="1"/>
          </p:cNvSpPr>
          <p:nvPr/>
        </p:nvSpPr>
        <p:spPr bwMode="auto">
          <a:xfrm>
            <a:off x="2835275" y="4848225"/>
            <a:ext cx="1588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97" name="Line 297"/>
          <p:cNvSpPr>
            <a:spLocks noChangeShapeType="1"/>
          </p:cNvSpPr>
          <p:nvPr/>
        </p:nvSpPr>
        <p:spPr bwMode="auto">
          <a:xfrm>
            <a:off x="3898900" y="4848225"/>
            <a:ext cx="0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98" name="Rectangle 298"/>
          <p:cNvSpPr>
            <a:spLocks noChangeArrowheads="1"/>
          </p:cNvSpPr>
          <p:nvPr/>
        </p:nvSpPr>
        <p:spPr bwMode="auto">
          <a:xfrm>
            <a:off x="2835275" y="4848225"/>
            <a:ext cx="252413" cy="141288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05099" name="Rectangle 299"/>
          <p:cNvSpPr>
            <a:spLocks noChangeArrowheads="1"/>
          </p:cNvSpPr>
          <p:nvPr/>
        </p:nvSpPr>
        <p:spPr bwMode="auto">
          <a:xfrm>
            <a:off x="3576638" y="4838700"/>
            <a:ext cx="322262" cy="141288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05100" name="Oval 300"/>
          <p:cNvSpPr>
            <a:spLocks noChangeArrowheads="1"/>
          </p:cNvSpPr>
          <p:nvPr/>
        </p:nvSpPr>
        <p:spPr bwMode="auto">
          <a:xfrm>
            <a:off x="2825750" y="467995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" name="Group 301"/>
          <p:cNvGrpSpPr>
            <a:grpSpLocks/>
          </p:cNvGrpSpPr>
          <p:nvPr/>
        </p:nvGrpSpPr>
        <p:grpSpPr bwMode="auto">
          <a:xfrm>
            <a:off x="3082925" y="4740275"/>
            <a:ext cx="525463" cy="158750"/>
            <a:chOff x="2848" y="848"/>
            <a:chExt cx="140" cy="98"/>
          </a:xfrm>
        </p:grpSpPr>
        <p:sp>
          <p:nvSpPr>
            <p:cNvPr id="205102" name="Line 30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3" name="Line 30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4" name="Line 30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305"/>
          <p:cNvGrpSpPr>
            <a:grpSpLocks/>
          </p:cNvGrpSpPr>
          <p:nvPr/>
        </p:nvGrpSpPr>
        <p:grpSpPr bwMode="auto">
          <a:xfrm flipV="1">
            <a:off x="3082925" y="4737100"/>
            <a:ext cx="525463" cy="158750"/>
            <a:chOff x="2848" y="848"/>
            <a:chExt cx="140" cy="98"/>
          </a:xfrm>
        </p:grpSpPr>
        <p:sp>
          <p:nvSpPr>
            <p:cNvPr id="205106" name="Line 30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7" name="Line 30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8" name="Line 30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109" name="Line 309"/>
          <p:cNvSpPr>
            <a:spLocks noChangeShapeType="1"/>
          </p:cNvSpPr>
          <p:nvPr/>
        </p:nvSpPr>
        <p:spPr bwMode="auto">
          <a:xfrm flipH="1">
            <a:off x="2195513" y="5064125"/>
            <a:ext cx="868362" cy="8112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8" name="Group 310"/>
          <p:cNvGrpSpPr>
            <a:grpSpLocks/>
          </p:cNvGrpSpPr>
          <p:nvPr/>
        </p:nvGrpSpPr>
        <p:grpSpPr bwMode="auto">
          <a:xfrm rot="8027572">
            <a:off x="3178176" y="4668837"/>
            <a:ext cx="322262" cy="239713"/>
            <a:chOff x="11283" y="10423"/>
            <a:chExt cx="475" cy="374"/>
          </a:xfrm>
        </p:grpSpPr>
        <p:sp>
          <p:nvSpPr>
            <p:cNvPr id="205111" name="Rectangle 311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12" name="Line 312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13" name="Line 313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14" name="Line 314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15" name="Line 315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16" name="Line 316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17" name="Line 317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118" name="Freeform 318"/>
          <p:cNvSpPr>
            <a:spLocks/>
          </p:cNvSpPr>
          <p:nvPr/>
        </p:nvSpPr>
        <p:spPr bwMode="auto">
          <a:xfrm>
            <a:off x="2033588" y="3006725"/>
            <a:ext cx="5067300" cy="2933700"/>
          </a:xfrm>
          <a:custGeom>
            <a:avLst/>
            <a:gdLst/>
            <a:ahLst/>
            <a:cxnLst>
              <a:cxn ang="0">
                <a:pos x="7965" y="3420"/>
              </a:cxn>
              <a:cxn ang="0">
                <a:pos x="7980" y="4620"/>
              </a:cxn>
              <a:cxn ang="0">
                <a:pos x="0" y="4605"/>
              </a:cxn>
              <a:cxn ang="0">
                <a:pos x="3315" y="1485"/>
              </a:cxn>
              <a:cxn ang="0">
                <a:pos x="2355" y="1455"/>
              </a:cxn>
              <a:cxn ang="0">
                <a:pos x="2355" y="0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119" name="Freeform 319"/>
          <p:cNvSpPr>
            <a:spLocks/>
          </p:cNvSpPr>
          <p:nvPr/>
        </p:nvSpPr>
        <p:spPr bwMode="auto">
          <a:xfrm>
            <a:off x="1633538" y="3101975"/>
            <a:ext cx="5743575" cy="2886075"/>
          </a:xfrm>
          <a:custGeom>
            <a:avLst/>
            <a:gdLst/>
            <a:ahLst/>
            <a:cxnLst>
              <a:cxn ang="0">
                <a:pos x="0" y="2880"/>
              </a:cxn>
              <a:cxn ang="0">
                <a:pos x="0" y="4530"/>
              </a:cxn>
              <a:cxn ang="0">
                <a:pos x="885" y="4545"/>
              </a:cxn>
              <a:cxn ang="0">
                <a:pos x="3510" y="2010"/>
              </a:cxn>
              <a:cxn ang="0">
                <a:pos x="7140" y="2055"/>
              </a:cxn>
              <a:cxn ang="0">
                <a:pos x="8145" y="1020"/>
              </a:cxn>
              <a:cxn ang="0">
                <a:pos x="9045" y="1020"/>
              </a:cxn>
              <a:cxn ang="0">
                <a:pos x="9015" y="0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120" name="Freeform 320"/>
          <p:cNvSpPr>
            <a:spLocks/>
          </p:cNvSpPr>
          <p:nvPr/>
        </p:nvSpPr>
        <p:spPr bwMode="auto">
          <a:xfrm>
            <a:off x="1757363" y="3149600"/>
            <a:ext cx="5791200" cy="2667000"/>
          </a:xfrm>
          <a:custGeom>
            <a:avLst/>
            <a:gdLst/>
            <a:ahLst/>
            <a:cxnLst>
              <a:cxn ang="0">
                <a:pos x="0" y="2821"/>
              </a:cxn>
              <a:cxn ang="0">
                <a:pos x="0" y="4201"/>
              </a:cxn>
              <a:cxn ang="0">
                <a:pos x="4890" y="4201"/>
              </a:cxn>
              <a:cxn ang="0">
                <a:pos x="8055" y="1051"/>
              </a:cxn>
              <a:cxn ang="0">
                <a:pos x="9120" y="1080"/>
              </a:cxn>
              <a:cxn ang="0">
                <a:pos x="9105" y="0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9" name="Group 321"/>
          <p:cNvGrpSpPr>
            <a:grpSpLocks/>
          </p:cNvGrpSpPr>
          <p:nvPr/>
        </p:nvGrpSpPr>
        <p:grpSpPr bwMode="auto">
          <a:xfrm>
            <a:off x="1587500" y="4902200"/>
            <a:ext cx="90488" cy="271463"/>
            <a:chOff x="10104" y="10005"/>
            <a:chExt cx="137" cy="411"/>
          </a:xfrm>
        </p:grpSpPr>
        <p:sp>
          <p:nvSpPr>
            <p:cNvPr id="205122" name="Oval 322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23" name="Oval 323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24"/>
          <p:cNvGrpSpPr>
            <a:grpSpLocks/>
          </p:cNvGrpSpPr>
          <p:nvPr/>
        </p:nvGrpSpPr>
        <p:grpSpPr bwMode="auto">
          <a:xfrm>
            <a:off x="7043738" y="5138738"/>
            <a:ext cx="92075" cy="271462"/>
            <a:chOff x="10104" y="10005"/>
            <a:chExt cx="137" cy="411"/>
          </a:xfrm>
        </p:grpSpPr>
        <p:sp>
          <p:nvSpPr>
            <p:cNvPr id="205125" name="Oval 325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26" name="Oval 326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327"/>
          <p:cNvGrpSpPr>
            <a:grpSpLocks/>
          </p:cNvGrpSpPr>
          <p:nvPr/>
        </p:nvGrpSpPr>
        <p:grpSpPr bwMode="auto">
          <a:xfrm>
            <a:off x="7491413" y="3081338"/>
            <a:ext cx="90487" cy="271462"/>
            <a:chOff x="10104" y="10005"/>
            <a:chExt cx="137" cy="411"/>
          </a:xfrm>
        </p:grpSpPr>
        <p:sp>
          <p:nvSpPr>
            <p:cNvPr id="205128" name="Oval 328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29" name="Oval 329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Causes/costs of Congestion: Scenario 3</a:t>
            </a:r>
            <a:r>
              <a:rPr lang="en-US" dirty="0"/>
              <a:t> </a:t>
            </a: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333375" y="5153025"/>
            <a:ext cx="8267700" cy="409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654050" y="4581525"/>
            <a:ext cx="77819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nother “cost” of congestion:</a:t>
            </a:r>
            <a:r>
              <a:rPr lang="en-US" sz="2400" dirty="0">
                <a:latin typeface="+mn-lt"/>
              </a:rPr>
              <a:t> 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W</a:t>
            </a:r>
            <a:r>
              <a:rPr lang="en-US" sz="2400" dirty="0">
                <a:latin typeface="+mn-lt"/>
              </a:rPr>
              <a:t>hen packet dropped, any “upstream transmission capacity used for that packet was wasted!</a:t>
            </a:r>
          </a:p>
        </p:txBody>
      </p:sp>
      <p:pic>
        <p:nvPicPr>
          <p:cNvPr id="205829" name="Picture 5" descr="congestion_perf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925" y="1562100"/>
            <a:ext cx="4421188" cy="2819400"/>
          </a:xfrm>
          <a:prstGeom prst="rect">
            <a:avLst/>
          </a:prstGeom>
          <a:noFill/>
        </p:spPr>
      </p:pic>
      <p:sp>
        <p:nvSpPr>
          <p:cNvPr id="205832" name="Line 8"/>
          <p:cNvSpPr>
            <a:spLocks noChangeShapeType="1"/>
          </p:cNvSpPr>
          <p:nvPr/>
        </p:nvSpPr>
        <p:spPr bwMode="auto">
          <a:xfrm flipH="1">
            <a:off x="6011863" y="2141538"/>
            <a:ext cx="403225" cy="452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33" name="Line 9"/>
          <p:cNvSpPr>
            <a:spLocks noChangeShapeType="1"/>
          </p:cNvSpPr>
          <p:nvPr/>
        </p:nvSpPr>
        <p:spPr bwMode="auto">
          <a:xfrm flipH="1">
            <a:off x="6223000" y="2141538"/>
            <a:ext cx="192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886450" y="1446213"/>
            <a:ext cx="428625" cy="784225"/>
            <a:chOff x="12464" y="10193"/>
            <a:chExt cx="1481" cy="2272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2464" y="11102"/>
              <a:ext cx="1481" cy="1363"/>
              <a:chOff x="5850" y="13487"/>
              <a:chExt cx="2023" cy="1840"/>
            </a:xfrm>
          </p:grpSpPr>
          <p:sp>
            <p:nvSpPr>
              <p:cNvPr id="205836" name="Freeform 12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/>
                <a:ahLst/>
                <a:cxnLst>
                  <a:cxn ang="0">
                    <a:pos x="570" y="121"/>
                  </a:cxn>
                  <a:cxn ang="0">
                    <a:pos x="575" y="120"/>
                  </a:cxn>
                  <a:cxn ang="0">
                    <a:pos x="586" y="116"/>
                  </a:cxn>
                  <a:cxn ang="0">
                    <a:pos x="607" y="108"/>
                  </a:cxn>
                  <a:cxn ang="0">
                    <a:pos x="636" y="101"/>
                  </a:cxn>
                  <a:cxn ang="0">
                    <a:pos x="672" y="90"/>
                  </a:cxn>
                  <a:cxn ang="0">
                    <a:pos x="718" y="79"/>
                  </a:cxn>
                  <a:cxn ang="0">
                    <a:pos x="771" y="67"/>
                  </a:cxn>
                  <a:cxn ang="0">
                    <a:pos x="834" y="55"/>
                  </a:cxn>
                  <a:cxn ang="0">
                    <a:pos x="904" y="43"/>
                  </a:cxn>
                  <a:cxn ang="0">
                    <a:pos x="982" y="33"/>
                  </a:cxn>
                  <a:cxn ang="0">
                    <a:pos x="1071" y="22"/>
                  </a:cxn>
                  <a:cxn ang="0">
                    <a:pos x="1166" y="13"/>
                  </a:cxn>
                  <a:cxn ang="0">
                    <a:pos x="1271" y="7"/>
                  </a:cxn>
                  <a:cxn ang="0">
                    <a:pos x="1384" y="1"/>
                  </a:cxn>
                  <a:cxn ang="0">
                    <a:pos x="1506" y="0"/>
                  </a:cxn>
                  <a:cxn ang="0">
                    <a:pos x="1636" y="1"/>
                  </a:cxn>
                  <a:cxn ang="0">
                    <a:pos x="1692" y="233"/>
                  </a:cxn>
                  <a:cxn ang="0">
                    <a:pos x="1713" y="243"/>
                  </a:cxn>
                  <a:cxn ang="0">
                    <a:pos x="1758" y="274"/>
                  </a:cxn>
                  <a:cxn ang="0">
                    <a:pos x="1806" y="329"/>
                  </a:cxn>
                  <a:cxn ang="0">
                    <a:pos x="1836" y="409"/>
                  </a:cxn>
                  <a:cxn ang="0">
                    <a:pos x="1955" y="948"/>
                  </a:cxn>
                  <a:cxn ang="0">
                    <a:pos x="2003" y="1171"/>
                  </a:cxn>
                  <a:cxn ang="0">
                    <a:pos x="2011" y="1188"/>
                  </a:cxn>
                  <a:cxn ang="0">
                    <a:pos x="2022" y="1231"/>
                  </a:cxn>
                  <a:cxn ang="0">
                    <a:pos x="2021" y="1297"/>
                  </a:cxn>
                  <a:cxn ang="0">
                    <a:pos x="1992" y="1380"/>
                  </a:cxn>
                  <a:cxn ang="0">
                    <a:pos x="0" y="1328"/>
                  </a:cxn>
                  <a:cxn ang="0">
                    <a:pos x="199" y="1223"/>
                  </a:cxn>
                  <a:cxn ang="0">
                    <a:pos x="200" y="232"/>
                  </a:cxn>
                  <a:cxn ang="0">
                    <a:pos x="210" y="226"/>
                  </a:cxn>
                  <a:cxn ang="0">
                    <a:pos x="230" y="214"/>
                  </a:cxn>
                  <a:cxn ang="0">
                    <a:pos x="259" y="201"/>
                  </a:cxn>
                  <a:cxn ang="0">
                    <a:pos x="297" y="189"/>
                  </a:cxn>
                  <a:cxn ang="0">
                    <a:pos x="344" y="183"/>
                  </a:cxn>
                  <a:cxn ang="0">
                    <a:pos x="399" y="181"/>
                  </a:cxn>
                  <a:cxn ang="0">
                    <a:pos x="464" y="191"/>
                  </a:cxn>
                  <a:cxn ang="0">
                    <a:pos x="548" y="225"/>
                  </a:cxn>
                </a:cxnLst>
                <a:rect l="0" t="0" r="r" b="b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37" name="Freeform 13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/>
                <a:ahLst/>
                <a:cxnLst>
                  <a:cxn ang="0">
                    <a:pos x="645" y="27"/>
                  </a:cxn>
                  <a:cxn ang="0">
                    <a:pos x="642" y="26"/>
                  </a:cxn>
                  <a:cxn ang="0">
                    <a:pos x="631" y="23"/>
                  </a:cxn>
                  <a:cxn ang="0">
                    <a:pos x="615" y="19"/>
                  </a:cxn>
                  <a:cxn ang="0">
                    <a:pos x="592" y="15"/>
                  </a:cxn>
                  <a:cxn ang="0">
                    <a:pos x="565" y="10"/>
                  </a:cxn>
                  <a:cxn ang="0">
                    <a:pos x="533" y="6"/>
                  </a:cxn>
                  <a:cxn ang="0">
                    <a:pos x="496" y="3"/>
                  </a:cxn>
                  <a:cxn ang="0">
                    <a:pos x="456" y="1"/>
                  </a:cxn>
                  <a:cxn ang="0">
                    <a:pos x="411" y="0"/>
                  </a:cxn>
                  <a:cxn ang="0">
                    <a:pos x="364" y="2"/>
                  </a:cxn>
                  <a:cxn ang="0">
                    <a:pos x="315" y="6"/>
                  </a:cxn>
                  <a:cxn ang="0">
                    <a:pos x="262" y="15"/>
                  </a:cxn>
                  <a:cxn ang="0">
                    <a:pos x="209" y="26"/>
                  </a:cxn>
                  <a:cxn ang="0">
                    <a:pos x="154" y="42"/>
                  </a:cxn>
                  <a:cxn ang="0">
                    <a:pos x="98" y="61"/>
                  </a:cxn>
                  <a:cxn ang="0">
                    <a:pos x="42" y="87"/>
                  </a:cxn>
                  <a:cxn ang="0">
                    <a:pos x="38" y="101"/>
                  </a:cxn>
                  <a:cxn ang="0">
                    <a:pos x="28" y="141"/>
                  </a:cxn>
                  <a:cxn ang="0">
                    <a:pos x="17" y="203"/>
                  </a:cxn>
                  <a:cxn ang="0">
                    <a:pos x="6" y="283"/>
                  </a:cxn>
                  <a:cxn ang="0">
                    <a:pos x="0" y="378"/>
                  </a:cxn>
                  <a:cxn ang="0">
                    <a:pos x="5" y="484"/>
                  </a:cxn>
                  <a:cxn ang="0">
                    <a:pos x="21" y="599"/>
                  </a:cxn>
                  <a:cxn ang="0">
                    <a:pos x="54" y="716"/>
                  </a:cxn>
                  <a:cxn ang="0">
                    <a:pos x="58" y="716"/>
                  </a:cxn>
                  <a:cxn ang="0">
                    <a:pos x="66" y="715"/>
                  </a:cxn>
                  <a:cxn ang="0">
                    <a:pos x="80" y="713"/>
                  </a:cxn>
                  <a:cxn ang="0">
                    <a:pos x="99" y="712"/>
                  </a:cxn>
                  <a:cxn ang="0">
                    <a:pos x="124" y="710"/>
                  </a:cxn>
                  <a:cxn ang="0">
                    <a:pos x="153" y="708"/>
                  </a:cxn>
                  <a:cxn ang="0">
                    <a:pos x="188" y="707"/>
                  </a:cxn>
                  <a:cxn ang="0">
                    <a:pos x="225" y="706"/>
                  </a:cxn>
                  <a:cxn ang="0">
                    <a:pos x="267" y="705"/>
                  </a:cxn>
                  <a:cxn ang="0">
                    <a:pos x="313" y="706"/>
                  </a:cxn>
                  <a:cxn ang="0">
                    <a:pos x="362" y="707"/>
                  </a:cxn>
                  <a:cxn ang="0">
                    <a:pos x="415" y="709"/>
                  </a:cxn>
                  <a:cxn ang="0">
                    <a:pos x="470" y="713"/>
                  </a:cxn>
                  <a:cxn ang="0">
                    <a:pos x="528" y="719"/>
                  </a:cxn>
                  <a:cxn ang="0">
                    <a:pos x="588" y="726"/>
                  </a:cxn>
                  <a:cxn ang="0">
                    <a:pos x="650" y="735"/>
                  </a:cxn>
                  <a:cxn ang="0">
                    <a:pos x="647" y="713"/>
                  </a:cxn>
                  <a:cxn ang="0">
                    <a:pos x="641" y="655"/>
                  </a:cxn>
                  <a:cxn ang="0">
                    <a:pos x="631" y="568"/>
                  </a:cxn>
                  <a:cxn ang="0">
                    <a:pos x="623" y="462"/>
                  </a:cxn>
                  <a:cxn ang="0">
                    <a:pos x="618" y="345"/>
                  </a:cxn>
                  <a:cxn ang="0">
                    <a:pos x="618" y="229"/>
                  </a:cxn>
                  <a:cxn ang="0">
                    <a:pos x="627" y="119"/>
                  </a:cxn>
                  <a:cxn ang="0">
                    <a:pos x="645" y="27"/>
                  </a:cxn>
                </a:cxnLst>
                <a:rect l="0" t="0" r="r" b="b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38" name="Freeform 14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/>
                <a:ahLst/>
                <a:cxnLst>
                  <a:cxn ang="0">
                    <a:pos x="6" y="552"/>
                  </a:cxn>
                  <a:cxn ang="0">
                    <a:pos x="0" y="642"/>
                  </a:cxn>
                  <a:cxn ang="0">
                    <a:pos x="698" y="731"/>
                  </a:cxn>
                  <a:cxn ang="0">
                    <a:pos x="703" y="729"/>
                  </a:cxn>
                  <a:cxn ang="0">
                    <a:pos x="717" y="722"/>
                  </a:cxn>
                  <a:cxn ang="0">
                    <a:pos x="740" y="710"/>
                  </a:cxn>
                  <a:cxn ang="0">
                    <a:pos x="768" y="694"/>
                  </a:cxn>
                  <a:cxn ang="0">
                    <a:pos x="801" y="672"/>
                  </a:cxn>
                  <a:cxn ang="0">
                    <a:pos x="838" y="645"/>
                  </a:cxn>
                  <a:cxn ang="0">
                    <a:pos x="876" y="614"/>
                  </a:cxn>
                  <a:cxn ang="0">
                    <a:pos x="915" y="577"/>
                  </a:cxn>
                  <a:cxn ang="0">
                    <a:pos x="953" y="536"/>
                  </a:cxn>
                  <a:cxn ang="0">
                    <a:pos x="988" y="491"/>
                  </a:cxn>
                  <a:cxn ang="0">
                    <a:pos x="1018" y="439"/>
                  </a:cxn>
                  <a:cxn ang="0">
                    <a:pos x="1043" y="383"/>
                  </a:cxn>
                  <a:cxn ang="0">
                    <a:pos x="1061" y="322"/>
                  </a:cxn>
                  <a:cxn ang="0">
                    <a:pos x="1071" y="255"/>
                  </a:cxn>
                  <a:cxn ang="0">
                    <a:pos x="1070" y="185"/>
                  </a:cxn>
                  <a:cxn ang="0">
                    <a:pos x="1057" y="108"/>
                  </a:cxn>
                  <a:cxn ang="0">
                    <a:pos x="1055" y="104"/>
                  </a:cxn>
                  <a:cxn ang="0">
                    <a:pos x="1049" y="92"/>
                  </a:cxn>
                  <a:cxn ang="0">
                    <a:pos x="1037" y="76"/>
                  </a:cxn>
                  <a:cxn ang="0">
                    <a:pos x="1022" y="57"/>
                  </a:cxn>
                  <a:cxn ang="0">
                    <a:pos x="1002" y="37"/>
                  </a:cxn>
                  <a:cxn ang="0">
                    <a:pos x="979" y="20"/>
                  </a:cxn>
                  <a:cxn ang="0">
                    <a:pos x="951" y="7"/>
                  </a:cxn>
                  <a:cxn ang="0">
                    <a:pos x="919" y="0"/>
                  </a:cxn>
                  <a:cxn ang="0">
                    <a:pos x="924" y="12"/>
                  </a:cxn>
                  <a:cxn ang="0">
                    <a:pos x="934" y="44"/>
                  </a:cxn>
                  <a:cxn ang="0">
                    <a:pos x="947" y="94"/>
                  </a:cxn>
                  <a:cxn ang="0">
                    <a:pos x="958" y="159"/>
                  </a:cxn>
                  <a:cxn ang="0">
                    <a:pos x="961" y="238"/>
                  </a:cxn>
                  <a:cxn ang="0">
                    <a:pos x="953" y="324"/>
                  </a:cxn>
                  <a:cxn ang="0">
                    <a:pos x="928" y="418"/>
                  </a:cxn>
                  <a:cxn ang="0">
                    <a:pos x="884" y="516"/>
                  </a:cxn>
                  <a:cxn ang="0">
                    <a:pos x="883" y="518"/>
                  </a:cxn>
                  <a:cxn ang="0">
                    <a:pos x="879" y="521"/>
                  </a:cxn>
                  <a:cxn ang="0">
                    <a:pos x="872" y="526"/>
                  </a:cxn>
                  <a:cxn ang="0">
                    <a:pos x="862" y="534"/>
                  </a:cxn>
                  <a:cxn ang="0">
                    <a:pos x="851" y="541"/>
                  </a:cxn>
                  <a:cxn ang="0">
                    <a:pos x="837" y="550"/>
                  </a:cxn>
                  <a:cxn ang="0">
                    <a:pos x="819" y="559"/>
                  </a:cxn>
                  <a:cxn ang="0">
                    <a:pos x="800" y="567"/>
                  </a:cxn>
                  <a:cxn ang="0">
                    <a:pos x="778" y="575"/>
                  </a:cxn>
                  <a:cxn ang="0">
                    <a:pos x="754" y="582"/>
                  </a:cxn>
                  <a:cxn ang="0">
                    <a:pos x="727" y="588"/>
                  </a:cxn>
                  <a:cxn ang="0">
                    <a:pos x="697" y="592"/>
                  </a:cxn>
                  <a:cxn ang="0">
                    <a:pos x="666" y="593"/>
                  </a:cxn>
                  <a:cxn ang="0">
                    <a:pos x="631" y="592"/>
                  </a:cxn>
                  <a:cxn ang="0">
                    <a:pos x="593" y="589"/>
                  </a:cxn>
                  <a:cxn ang="0">
                    <a:pos x="555" y="581"/>
                  </a:cxn>
                  <a:cxn ang="0">
                    <a:pos x="555" y="677"/>
                  </a:cxn>
                  <a:cxn ang="0">
                    <a:pos x="24" y="623"/>
                  </a:cxn>
                  <a:cxn ang="0">
                    <a:pos x="6" y="552"/>
                  </a:cxn>
                </a:cxnLst>
                <a:rect l="0" t="0" r="r" b="b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39" name="Freeform 15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/>
                <a:ahLst/>
                <a:cxnLst>
                  <a:cxn ang="0">
                    <a:pos x="787" y="91"/>
                  </a:cxn>
                  <a:cxn ang="0">
                    <a:pos x="12" y="0"/>
                  </a:cxn>
                  <a:cxn ang="0">
                    <a:pos x="0" y="91"/>
                  </a:cxn>
                  <a:cxn ang="0">
                    <a:pos x="764" y="253"/>
                  </a:cxn>
                  <a:cxn ang="0">
                    <a:pos x="787" y="91"/>
                  </a:cxn>
                </a:cxnLst>
                <a:rect l="0" t="0" r="r" b="b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40" name="Freeform 16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/>
                <a:ahLst/>
                <a:cxnLst>
                  <a:cxn ang="0">
                    <a:pos x="336" y="50"/>
                  </a:cxn>
                  <a:cxn ang="0">
                    <a:pos x="4" y="0"/>
                  </a:cxn>
                  <a:cxn ang="0">
                    <a:pos x="0" y="48"/>
                  </a:cxn>
                  <a:cxn ang="0">
                    <a:pos x="327" y="115"/>
                  </a:cxn>
                  <a:cxn ang="0">
                    <a:pos x="336" y="50"/>
                  </a:cxn>
                </a:cxnLst>
                <a:rect l="0" t="0" r="r" b="b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41" name="Freeform 17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/>
                <a:ahLst/>
                <a:cxnLst>
                  <a:cxn ang="0">
                    <a:pos x="225" y="39"/>
                  </a:cxn>
                  <a:cxn ang="0">
                    <a:pos x="0" y="0"/>
                  </a:cxn>
                  <a:cxn ang="0">
                    <a:pos x="3" y="41"/>
                  </a:cxn>
                  <a:cxn ang="0">
                    <a:pos x="218" y="85"/>
                  </a:cxn>
                  <a:cxn ang="0">
                    <a:pos x="225" y="39"/>
                  </a:cxn>
                </a:cxnLst>
                <a:rect l="0" t="0" r="r" b="b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42" name="Freeform 18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3" y="132"/>
                  </a:cxn>
                  <a:cxn ang="0">
                    <a:pos x="10" y="130"/>
                  </a:cxn>
                  <a:cxn ang="0">
                    <a:pos x="24" y="128"/>
                  </a:cxn>
                  <a:cxn ang="0">
                    <a:pos x="42" y="125"/>
                  </a:cxn>
                  <a:cxn ang="0">
                    <a:pos x="62" y="121"/>
                  </a:cxn>
                  <a:cxn ang="0">
                    <a:pos x="86" y="116"/>
                  </a:cxn>
                  <a:cxn ang="0">
                    <a:pos x="113" y="109"/>
                  </a:cxn>
                  <a:cxn ang="0">
                    <a:pos x="141" y="102"/>
                  </a:cxn>
                  <a:cxn ang="0">
                    <a:pos x="170" y="94"/>
                  </a:cxn>
                  <a:cxn ang="0">
                    <a:pos x="199" y="85"/>
                  </a:cxn>
                  <a:cxn ang="0">
                    <a:pos x="228" y="74"/>
                  </a:cxn>
                  <a:cxn ang="0">
                    <a:pos x="257" y="62"/>
                  </a:cxn>
                  <a:cxn ang="0">
                    <a:pos x="285" y="48"/>
                  </a:cxn>
                  <a:cxn ang="0">
                    <a:pos x="309" y="34"/>
                  </a:cxn>
                  <a:cxn ang="0">
                    <a:pos x="333" y="18"/>
                  </a:cxn>
                  <a:cxn ang="0">
                    <a:pos x="352" y="0"/>
                  </a:cxn>
                  <a:cxn ang="0">
                    <a:pos x="1325" y="223"/>
                  </a:cxn>
                  <a:cxn ang="0">
                    <a:pos x="1323" y="225"/>
                  </a:cxn>
                  <a:cxn ang="0">
                    <a:pos x="1318" y="230"/>
                  </a:cxn>
                  <a:cxn ang="0">
                    <a:pos x="1309" y="239"/>
                  </a:cxn>
                  <a:cxn ang="0">
                    <a:pos x="1297" y="250"/>
                  </a:cxn>
                  <a:cxn ang="0">
                    <a:pos x="1282" y="263"/>
                  </a:cxn>
                  <a:cxn ang="0">
                    <a:pos x="1265" y="278"/>
                  </a:cxn>
                  <a:cxn ang="0">
                    <a:pos x="1247" y="295"/>
                  </a:cxn>
                  <a:cxn ang="0">
                    <a:pos x="1225" y="312"/>
                  </a:cxn>
                  <a:cxn ang="0">
                    <a:pos x="1202" y="331"/>
                  </a:cxn>
                  <a:cxn ang="0">
                    <a:pos x="1179" y="349"/>
                  </a:cxn>
                  <a:cxn ang="0">
                    <a:pos x="1154" y="367"/>
                  </a:cxn>
                  <a:cxn ang="0">
                    <a:pos x="1128" y="385"/>
                  </a:cxn>
                  <a:cxn ang="0">
                    <a:pos x="1102" y="401"/>
                  </a:cxn>
                  <a:cxn ang="0">
                    <a:pos x="1077" y="415"/>
                  </a:cxn>
                  <a:cxn ang="0">
                    <a:pos x="1051" y="428"/>
                  </a:cxn>
                  <a:cxn ang="0">
                    <a:pos x="1026" y="439"/>
                  </a:cxn>
                  <a:cxn ang="0">
                    <a:pos x="0" y="132"/>
                  </a:cxn>
                </a:cxnLst>
                <a:rect l="0" t="0" r="r" b="b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43" name="Freeform 19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/>
                <a:ahLst/>
                <a:cxnLst>
                  <a:cxn ang="0">
                    <a:pos x="47" y="209"/>
                  </a:cxn>
                  <a:cxn ang="0">
                    <a:pos x="472" y="84"/>
                  </a:cxn>
                  <a:cxn ang="0">
                    <a:pos x="215" y="0"/>
                  </a:cxn>
                  <a:cxn ang="0">
                    <a:pos x="5" y="24"/>
                  </a:cxn>
                  <a:cxn ang="0">
                    <a:pos x="0" y="197"/>
                  </a:cxn>
                  <a:cxn ang="0">
                    <a:pos x="47" y="209"/>
                  </a:cxn>
                </a:cxnLst>
                <a:rect l="0" t="0" r="r" b="b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44" name="Freeform 20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/>
                <a:ahLst/>
                <a:cxnLst>
                  <a:cxn ang="0">
                    <a:pos x="251" y="23"/>
                  </a:cxn>
                  <a:cxn ang="0">
                    <a:pos x="250" y="22"/>
                  </a:cxn>
                  <a:cxn ang="0">
                    <a:pos x="246" y="20"/>
                  </a:cxn>
                  <a:cxn ang="0">
                    <a:pos x="239" y="18"/>
                  </a:cxn>
                  <a:cxn ang="0">
                    <a:pos x="230" y="15"/>
                  </a:cxn>
                  <a:cxn ang="0">
                    <a:pos x="218" y="11"/>
                  </a:cxn>
                  <a:cxn ang="0">
                    <a:pos x="205" y="7"/>
                  </a:cxn>
                  <a:cxn ang="0">
                    <a:pos x="190" y="4"/>
                  </a:cxn>
                  <a:cxn ang="0">
                    <a:pos x="173" y="1"/>
                  </a:cxn>
                  <a:cxn ang="0">
                    <a:pos x="155" y="0"/>
                  </a:cxn>
                  <a:cxn ang="0">
                    <a:pos x="134" y="0"/>
                  </a:cxn>
                  <a:cxn ang="0">
                    <a:pos x="114" y="2"/>
                  </a:cxn>
                  <a:cxn ang="0">
                    <a:pos x="92" y="5"/>
                  </a:cxn>
                  <a:cxn ang="0">
                    <a:pos x="70" y="12"/>
                  </a:cxn>
                  <a:cxn ang="0">
                    <a:pos x="47" y="20"/>
                  </a:cxn>
                  <a:cxn ang="0">
                    <a:pos x="23" y="32"/>
                  </a:cxn>
                  <a:cxn ang="0">
                    <a:pos x="0" y="47"/>
                  </a:cxn>
                  <a:cxn ang="0">
                    <a:pos x="0" y="999"/>
                  </a:cxn>
                  <a:cxn ang="0">
                    <a:pos x="1" y="999"/>
                  </a:cxn>
                  <a:cxn ang="0">
                    <a:pos x="6" y="999"/>
                  </a:cxn>
                  <a:cxn ang="0">
                    <a:pos x="14" y="998"/>
                  </a:cxn>
                  <a:cxn ang="0">
                    <a:pos x="23" y="997"/>
                  </a:cxn>
                  <a:cxn ang="0">
                    <a:pos x="35" y="995"/>
                  </a:cxn>
                  <a:cxn ang="0">
                    <a:pos x="49" y="993"/>
                  </a:cxn>
                  <a:cxn ang="0">
                    <a:pos x="65" y="990"/>
                  </a:cxn>
                  <a:cxn ang="0">
                    <a:pos x="83" y="985"/>
                  </a:cxn>
                  <a:cxn ang="0">
                    <a:pos x="102" y="980"/>
                  </a:cxn>
                  <a:cxn ang="0">
                    <a:pos x="121" y="973"/>
                  </a:cxn>
                  <a:cxn ang="0">
                    <a:pos x="143" y="966"/>
                  </a:cxn>
                  <a:cxn ang="0">
                    <a:pos x="164" y="956"/>
                  </a:cxn>
                  <a:cxn ang="0">
                    <a:pos x="186" y="945"/>
                  </a:cxn>
                  <a:cxn ang="0">
                    <a:pos x="208" y="934"/>
                  </a:cxn>
                  <a:cxn ang="0">
                    <a:pos x="230" y="919"/>
                  </a:cxn>
                  <a:cxn ang="0">
                    <a:pos x="251" y="903"/>
                  </a:cxn>
                  <a:cxn ang="0">
                    <a:pos x="251" y="23"/>
                  </a:cxn>
                </a:cxnLst>
                <a:rect l="0" t="0" r="r" b="b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45" name="Freeform 21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/>
                <a:ahLst/>
                <a:cxnLst>
                  <a:cxn ang="0">
                    <a:pos x="215" y="20"/>
                  </a:cxn>
                  <a:cxn ang="0">
                    <a:pos x="214" y="19"/>
                  </a:cxn>
                  <a:cxn ang="0">
                    <a:pos x="211" y="18"/>
                  </a:cxn>
                  <a:cxn ang="0">
                    <a:pos x="205" y="15"/>
                  </a:cxn>
                  <a:cxn ang="0">
                    <a:pos x="197" y="12"/>
                  </a:cxn>
                  <a:cxn ang="0">
                    <a:pos x="187" y="9"/>
                  </a:cxn>
                  <a:cxn ang="0">
                    <a:pos x="176" y="6"/>
                  </a:cxn>
                  <a:cxn ang="0">
                    <a:pos x="163" y="4"/>
                  </a:cxn>
                  <a:cxn ang="0">
                    <a:pos x="149" y="1"/>
                  </a:cxn>
                  <a:cxn ang="0">
                    <a:pos x="133" y="0"/>
                  </a:cxn>
                  <a:cxn ang="0">
                    <a:pos x="115" y="0"/>
                  </a:cxn>
                  <a:cxn ang="0">
                    <a:pos x="98" y="1"/>
                  </a:cxn>
                  <a:cxn ang="0">
                    <a:pos x="79" y="5"/>
                  </a:cxn>
                  <a:cxn ang="0">
                    <a:pos x="60" y="10"/>
                  </a:cxn>
                  <a:cxn ang="0">
                    <a:pos x="40" y="18"/>
                  </a:cxn>
                  <a:cxn ang="0">
                    <a:pos x="21" y="27"/>
                  </a:cxn>
                  <a:cxn ang="0">
                    <a:pos x="0" y="40"/>
                  </a:cxn>
                  <a:cxn ang="0">
                    <a:pos x="0" y="843"/>
                  </a:cxn>
                  <a:cxn ang="0">
                    <a:pos x="1" y="843"/>
                  </a:cxn>
                  <a:cxn ang="0">
                    <a:pos x="6" y="843"/>
                  </a:cxn>
                  <a:cxn ang="0">
                    <a:pos x="12" y="842"/>
                  </a:cxn>
                  <a:cxn ang="0">
                    <a:pos x="21" y="841"/>
                  </a:cxn>
                  <a:cxn ang="0">
                    <a:pos x="30" y="840"/>
                  </a:cxn>
                  <a:cxn ang="0">
                    <a:pos x="43" y="838"/>
                  </a:cxn>
                  <a:cxn ang="0">
                    <a:pos x="56" y="835"/>
                  </a:cxn>
                  <a:cxn ang="0">
                    <a:pos x="71" y="831"/>
                  </a:cxn>
                  <a:cxn ang="0">
                    <a:pos x="87" y="826"/>
                  </a:cxn>
                  <a:cxn ang="0">
                    <a:pos x="105" y="821"/>
                  </a:cxn>
                  <a:cxn ang="0">
                    <a:pos x="123" y="814"/>
                  </a:cxn>
                  <a:cxn ang="0">
                    <a:pos x="141" y="806"/>
                  </a:cxn>
                  <a:cxn ang="0">
                    <a:pos x="159" y="797"/>
                  </a:cxn>
                  <a:cxn ang="0">
                    <a:pos x="179" y="786"/>
                  </a:cxn>
                  <a:cxn ang="0">
                    <a:pos x="197" y="774"/>
                  </a:cxn>
                  <a:cxn ang="0">
                    <a:pos x="215" y="760"/>
                  </a:cxn>
                  <a:cxn ang="0">
                    <a:pos x="215" y="20"/>
                  </a:cxn>
                </a:cxnLst>
                <a:rect l="0" t="0" r="r" b="b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46" name="Freeform 22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/>
                <a:ahLst/>
                <a:cxnLst>
                  <a:cxn ang="0">
                    <a:pos x="180" y="16"/>
                  </a:cxn>
                  <a:cxn ang="0">
                    <a:pos x="179" y="16"/>
                  </a:cxn>
                  <a:cxn ang="0">
                    <a:pos x="176" y="14"/>
                  </a:cxn>
                  <a:cxn ang="0">
                    <a:pos x="172" y="12"/>
                  </a:cxn>
                  <a:cxn ang="0">
                    <a:pos x="165" y="10"/>
                  </a:cxn>
                  <a:cxn ang="0">
                    <a:pos x="157" y="8"/>
                  </a:cxn>
                  <a:cxn ang="0">
                    <a:pos x="147" y="4"/>
                  </a:cxn>
                  <a:cxn ang="0">
                    <a:pos x="136" y="2"/>
                  </a:cxn>
                  <a:cxn ang="0">
                    <a:pos x="125" y="0"/>
                  </a:cxn>
                  <a:cxn ang="0">
                    <a:pos x="111" y="0"/>
                  </a:cxn>
                  <a:cxn ang="0">
                    <a:pos x="97" y="0"/>
                  </a:cxn>
                  <a:cxn ang="0">
                    <a:pos x="81" y="1"/>
                  </a:cxn>
                  <a:cxn ang="0">
                    <a:pos x="66" y="3"/>
                  </a:cxn>
                  <a:cxn ang="0">
                    <a:pos x="50" y="8"/>
                  </a:cxn>
                  <a:cxn ang="0">
                    <a:pos x="33" y="14"/>
                  </a:cxn>
                  <a:cxn ang="0">
                    <a:pos x="17" y="23"/>
                  </a:cxn>
                  <a:cxn ang="0">
                    <a:pos x="0" y="33"/>
                  </a:cxn>
                  <a:cxn ang="0">
                    <a:pos x="0" y="685"/>
                  </a:cxn>
                  <a:cxn ang="0">
                    <a:pos x="1" y="685"/>
                  </a:cxn>
                  <a:cxn ang="0">
                    <a:pos x="4" y="685"/>
                  </a:cxn>
                  <a:cxn ang="0">
                    <a:pos x="9" y="684"/>
                  </a:cxn>
                  <a:cxn ang="0">
                    <a:pos x="17" y="683"/>
                  </a:cxn>
                  <a:cxn ang="0">
                    <a:pos x="26" y="682"/>
                  </a:cxn>
                  <a:cxn ang="0">
                    <a:pos x="35" y="681"/>
                  </a:cxn>
                  <a:cxn ang="0">
                    <a:pos x="47" y="678"/>
                  </a:cxn>
                  <a:cxn ang="0">
                    <a:pos x="60" y="676"/>
                  </a:cxn>
                  <a:cxn ang="0">
                    <a:pos x="73" y="671"/>
                  </a:cxn>
                  <a:cxn ang="0">
                    <a:pos x="87" y="667"/>
                  </a:cxn>
                  <a:cxn ang="0">
                    <a:pos x="102" y="662"/>
                  </a:cxn>
                  <a:cxn ang="0">
                    <a:pos x="118" y="655"/>
                  </a:cxn>
                  <a:cxn ang="0">
                    <a:pos x="133" y="648"/>
                  </a:cxn>
                  <a:cxn ang="0">
                    <a:pos x="149" y="639"/>
                  </a:cxn>
                  <a:cxn ang="0">
                    <a:pos x="165" y="628"/>
                  </a:cxn>
                  <a:cxn ang="0">
                    <a:pos x="180" y="617"/>
                  </a:cxn>
                  <a:cxn ang="0">
                    <a:pos x="180" y="16"/>
                  </a:cxn>
                </a:cxnLst>
                <a:rect l="0" t="0" r="r" b="b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47" name="Freeform 23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/>
                <a:ahLst/>
                <a:cxnLst>
                  <a:cxn ang="0">
                    <a:pos x="146" y="14"/>
                  </a:cxn>
                  <a:cxn ang="0">
                    <a:pos x="143" y="12"/>
                  </a:cxn>
                  <a:cxn ang="0">
                    <a:pos x="134" y="8"/>
                  </a:cxn>
                  <a:cxn ang="0">
                    <a:pos x="120" y="4"/>
                  </a:cxn>
                  <a:cxn ang="0">
                    <a:pos x="101" y="1"/>
                  </a:cxn>
                  <a:cxn ang="0">
                    <a:pos x="79" y="0"/>
                  </a:cxn>
                  <a:cxn ang="0">
                    <a:pos x="54" y="3"/>
                  </a:cxn>
                  <a:cxn ang="0">
                    <a:pos x="27" y="11"/>
                  </a:cxn>
                  <a:cxn ang="0">
                    <a:pos x="0" y="27"/>
                  </a:cxn>
                  <a:cxn ang="0">
                    <a:pos x="0" y="530"/>
                  </a:cxn>
                  <a:cxn ang="0">
                    <a:pos x="3" y="530"/>
                  </a:cxn>
                  <a:cxn ang="0">
                    <a:pos x="14" y="529"/>
                  </a:cxn>
                  <a:cxn ang="0">
                    <a:pos x="29" y="526"/>
                  </a:cxn>
                  <a:cxn ang="0">
                    <a:pos x="49" y="521"/>
                  </a:cxn>
                  <a:cxn ang="0">
                    <a:pos x="71" y="514"/>
                  </a:cxn>
                  <a:cxn ang="0">
                    <a:pos x="96" y="505"/>
                  </a:cxn>
                  <a:cxn ang="0">
                    <a:pos x="121" y="492"/>
                  </a:cxn>
                  <a:cxn ang="0">
                    <a:pos x="146" y="475"/>
                  </a:cxn>
                  <a:cxn ang="0">
                    <a:pos x="146" y="14"/>
                  </a:cxn>
                </a:cxnLst>
                <a:rect l="0" t="0" r="r" b="b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48" name="Freeform 24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/>
                <a:ahLst/>
                <a:cxnLst>
                  <a:cxn ang="0">
                    <a:pos x="109" y="10"/>
                  </a:cxn>
                  <a:cxn ang="0">
                    <a:pos x="107" y="9"/>
                  </a:cxn>
                  <a:cxn ang="0">
                    <a:pos x="100" y="6"/>
                  </a:cxn>
                  <a:cxn ang="0">
                    <a:pos x="89" y="2"/>
                  </a:cxn>
                  <a:cxn ang="0">
                    <a:pos x="75" y="0"/>
                  </a:cxn>
                  <a:cxn ang="0">
                    <a:pos x="59" y="0"/>
                  </a:cxn>
                  <a:cxn ang="0">
                    <a:pos x="39" y="2"/>
                  </a:cxn>
                  <a:cxn ang="0">
                    <a:pos x="20" y="9"/>
                  </a:cxn>
                  <a:cxn ang="0">
                    <a:pos x="0" y="21"/>
                  </a:cxn>
                  <a:cxn ang="0">
                    <a:pos x="0" y="373"/>
                  </a:cxn>
                  <a:cxn ang="0">
                    <a:pos x="2" y="373"/>
                  </a:cxn>
                  <a:cxn ang="0">
                    <a:pos x="9" y="372"/>
                  </a:cxn>
                  <a:cxn ang="0">
                    <a:pos x="21" y="369"/>
                  </a:cxn>
                  <a:cxn ang="0">
                    <a:pos x="36" y="366"/>
                  </a:cxn>
                  <a:cxn ang="0">
                    <a:pos x="53" y="362"/>
                  </a:cxn>
                  <a:cxn ang="0">
                    <a:pos x="72" y="354"/>
                  </a:cxn>
                  <a:cxn ang="0">
                    <a:pos x="90" y="343"/>
                  </a:cxn>
                  <a:cxn ang="0">
                    <a:pos x="109" y="331"/>
                  </a:cxn>
                  <a:cxn ang="0">
                    <a:pos x="109" y="10"/>
                  </a:cxn>
                </a:cxnLst>
                <a:rect l="0" t="0" r="r" b="b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49" name="Freeform 25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/>
                <a:ahLst/>
                <a:cxnLst>
                  <a:cxn ang="0">
                    <a:pos x="75" y="6"/>
                  </a:cxn>
                  <a:cxn ang="0">
                    <a:pos x="73" y="5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28" y="1"/>
                  </a:cxn>
                  <a:cxn ang="0">
                    <a:pos x="14" y="6"/>
                  </a:cxn>
                  <a:cxn ang="0">
                    <a:pos x="0" y="14"/>
                  </a:cxn>
                  <a:cxn ang="0">
                    <a:pos x="0" y="216"/>
                  </a:cxn>
                  <a:cxn ang="0">
                    <a:pos x="2" y="216"/>
                  </a:cxn>
                  <a:cxn ang="0">
                    <a:pos x="7" y="215"/>
                  </a:cxn>
                  <a:cxn ang="0">
                    <a:pos x="15" y="214"/>
                  </a:cxn>
                  <a:cxn ang="0">
                    <a:pos x="25" y="211"/>
                  </a:cxn>
                  <a:cxn ang="0">
                    <a:pos x="37" y="208"/>
                  </a:cxn>
                  <a:cxn ang="0">
                    <a:pos x="50" y="203"/>
                  </a:cxn>
                  <a:cxn ang="0">
                    <a:pos x="63" y="195"/>
                  </a:cxn>
                  <a:cxn ang="0">
                    <a:pos x="75" y="187"/>
                  </a:cxn>
                  <a:cxn ang="0">
                    <a:pos x="75" y="6"/>
                  </a:cxn>
                </a:cxnLst>
                <a:rect l="0" t="0" r="r" b="b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50" name="Freeform 26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/>
                <a:ahLst/>
                <a:cxnLst>
                  <a:cxn ang="0">
                    <a:pos x="55" y="111"/>
                  </a:cxn>
                  <a:cxn ang="0">
                    <a:pos x="66" y="110"/>
                  </a:cxn>
                  <a:cxn ang="0">
                    <a:pos x="76" y="106"/>
                  </a:cxn>
                  <a:cxn ang="0">
                    <a:pos x="85" y="101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7"/>
                  </a:cxn>
                  <a:cxn ang="0">
                    <a:pos x="109" y="66"/>
                  </a:cxn>
                  <a:cxn ang="0">
                    <a:pos x="110" y="56"/>
                  </a:cxn>
                  <a:cxn ang="0">
                    <a:pos x="109" y="44"/>
                  </a:cxn>
                  <a:cxn ang="0">
                    <a:pos x="106" y="34"/>
                  </a:cxn>
                  <a:cxn ang="0">
                    <a:pos x="100" y="24"/>
                  </a:cxn>
                  <a:cxn ang="0">
                    <a:pos x="94" y="17"/>
                  </a:cxn>
                  <a:cxn ang="0">
                    <a:pos x="85" y="9"/>
                  </a:cxn>
                  <a:cxn ang="0">
                    <a:pos x="76" y="5"/>
                  </a:cxn>
                  <a:cxn ang="0">
                    <a:pos x="66" y="2"/>
                  </a:cxn>
                  <a:cxn ang="0">
                    <a:pos x="55" y="0"/>
                  </a:cxn>
                  <a:cxn ang="0">
                    <a:pos x="44" y="2"/>
                  </a:cxn>
                  <a:cxn ang="0">
                    <a:pos x="33" y="5"/>
                  </a:cxn>
                  <a:cxn ang="0">
                    <a:pos x="25" y="9"/>
                  </a:cxn>
                  <a:cxn ang="0">
                    <a:pos x="16" y="17"/>
                  </a:cxn>
                  <a:cxn ang="0">
                    <a:pos x="10" y="24"/>
                  </a:cxn>
                  <a:cxn ang="0">
                    <a:pos x="4" y="34"/>
                  </a:cxn>
                  <a:cxn ang="0">
                    <a:pos x="1" y="44"/>
                  </a:cxn>
                  <a:cxn ang="0">
                    <a:pos x="0" y="56"/>
                  </a:cxn>
                  <a:cxn ang="0">
                    <a:pos x="1" y="66"/>
                  </a:cxn>
                  <a:cxn ang="0">
                    <a:pos x="4" y="77"/>
                  </a:cxn>
                  <a:cxn ang="0">
                    <a:pos x="10" y="86"/>
                  </a:cxn>
                  <a:cxn ang="0">
                    <a:pos x="16" y="94"/>
                  </a:cxn>
                  <a:cxn ang="0">
                    <a:pos x="25" y="101"/>
                  </a:cxn>
                  <a:cxn ang="0">
                    <a:pos x="33" y="106"/>
                  </a:cxn>
                  <a:cxn ang="0">
                    <a:pos x="44" y="110"/>
                  </a:cxn>
                  <a:cxn ang="0">
                    <a:pos x="55" y="111"/>
                  </a:cxn>
                </a:cxnLst>
                <a:rect l="0" t="0" r="r" b="b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51" name="Freeform 27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38" y="53"/>
                  </a:cxn>
                  <a:cxn ang="0">
                    <a:pos x="48" y="46"/>
                  </a:cxn>
                  <a:cxn ang="0">
                    <a:pos x="53" y="37"/>
                  </a:cxn>
                  <a:cxn ang="0">
                    <a:pos x="55" y="27"/>
                  </a:cxn>
                  <a:cxn ang="0">
                    <a:pos x="53" y="16"/>
                  </a:cxn>
                  <a:cxn ang="0">
                    <a:pos x="48" y="7"/>
                  </a:cxn>
                  <a:cxn ang="0">
                    <a:pos x="38" y="2"/>
                  </a:cxn>
                  <a:cxn ang="0">
                    <a:pos x="27" y="0"/>
                  </a:cxn>
                  <a:cxn ang="0">
                    <a:pos x="16" y="2"/>
                  </a:cxn>
                  <a:cxn ang="0">
                    <a:pos x="8" y="7"/>
                  </a:cxn>
                  <a:cxn ang="0">
                    <a:pos x="2" y="16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6"/>
                  </a:cxn>
                  <a:cxn ang="0">
                    <a:pos x="16" y="53"/>
                  </a:cxn>
                  <a:cxn ang="0">
                    <a:pos x="27" y="55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52" name="Freeform 28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/>
                <a:ahLst/>
                <a:cxnLst>
                  <a:cxn ang="0">
                    <a:pos x="28" y="55"/>
                  </a:cxn>
                  <a:cxn ang="0">
                    <a:pos x="39" y="53"/>
                  </a:cxn>
                  <a:cxn ang="0">
                    <a:pos x="47" y="47"/>
                  </a:cxn>
                  <a:cxn ang="0">
                    <a:pos x="53" y="39"/>
                  </a:cxn>
                  <a:cxn ang="0">
                    <a:pos x="55" y="28"/>
                  </a:cxn>
                  <a:cxn ang="0">
                    <a:pos x="53" y="17"/>
                  </a:cxn>
                  <a:cxn ang="0">
                    <a:pos x="47" y="8"/>
                  </a:cxn>
                  <a:cxn ang="0">
                    <a:pos x="39" y="2"/>
                  </a:cxn>
                  <a:cxn ang="0">
                    <a:pos x="28" y="0"/>
                  </a:cxn>
                  <a:cxn ang="0">
                    <a:pos x="17" y="2"/>
                  </a:cxn>
                  <a:cxn ang="0">
                    <a:pos x="9" y="8"/>
                  </a:cxn>
                  <a:cxn ang="0">
                    <a:pos x="2" y="17"/>
                  </a:cxn>
                  <a:cxn ang="0">
                    <a:pos x="0" y="28"/>
                  </a:cxn>
                  <a:cxn ang="0">
                    <a:pos x="2" y="39"/>
                  </a:cxn>
                  <a:cxn ang="0">
                    <a:pos x="9" y="47"/>
                  </a:cxn>
                  <a:cxn ang="0">
                    <a:pos x="17" y="53"/>
                  </a:cxn>
                  <a:cxn ang="0">
                    <a:pos x="28" y="55"/>
                  </a:cxn>
                </a:cxnLst>
                <a:rect l="0" t="0" r="r" b="b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53" name="Freeform 29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/>
                <a:ahLst/>
                <a:cxnLst>
                  <a:cxn ang="0">
                    <a:pos x="48" y="15"/>
                  </a:cxn>
                  <a:cxn ang="0">
                    <a:pos x="44" y="30"/>
                  </a:cxn>
                  <a:cxn ang="0">
                    <a:pos x="33" y="73"/>
                  </a:cxn>
                  <a:cxn ang="0">
                    <a:pos x="19" y="140"/>
                  </a:cxn>
                  <a:cxn ang="0">
                    <a:pos x="7" y="229"/>
                  </a:cxn>
                  <a:cxn ang="0">
                    <a:pos x="0" y="337"/>
                  </a:cxn>
                  <a:cxn ang="0">
                    <a:pos x="1" y="462"/>
                  </a:cxn>
                  <a:cxn ang="0">
                    <a:pos x="14" y="602"/>
                  </a:cxn>
                  <a:cxn ang="0">
                    <a:pos x="43" y="752"/>
                  </a:cxn>
                  <a:cxn ang="0">
                    <a:pos x="150" y="746"/>
                  </a:cxn>
                  <a:cxn ang="0">
                    <a:pos x="146" y="724"/>
                  </a:cxn>
                  <a:cxn ang="0">
                    <a:pos x="135" y="663"/>
                  </a:cxn>
                  <a:cxn ang="0">
                    <a:pos x="123" y="574"/>
                  </a:cxn>
                  <a:cxn ang="0">
                    <a:pos x="111" y="463"/>
                  </a:cxn>
                  <a:cxn ang="0">
                    <a:pos x="104" y="342"/>
                  </a:cxn>
                  <a:cxn ang="0">
                    <a:pos x="107" y="220"/>
                  </a:cxn>
                  <a:cxn ang="0">
                    <a:pos x="124" y="106"/>
                  </a:cxn>
                  <a:cxn ang="0">
                    <a:pos x="156" y="9"/>
                  </a:cxn>
                  <a:cxn ang="0">
                    <a:pos x="156" y="8"/>
                  </a:cxn>
                  <a:cxn ang="0">
                    <a:pos x="156" y="6"/>
                  </a:cxn>
                  <a:cxn ang="0">
                    <a:pos x="154" y="4"/>
                  </a:cxn>
                  <a:cxn ang="0">
                    <a:pos x="147" y="0"/>
                  </a:cxn>
                  <a:cxn ang="0">
                    <a:pos x="134" y="0"/>
                  </a:cxn>
                  <a:cxn ang="0">
                    <a:pos x="115" y="1"/>
                  </a:cxn>
                  <a:cxn ang="0">
                    <a:pos x="87" y="7"/>
                  </a:cxn>
                  <a:cxn ang="0">
                    <a:pos x="48" y="15"/>
                  </a:cxn>
                </a:cxnLst>
                <a:rect l="0" t="0" r="r" b="b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54" name="Freeform 30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/>
                <a:ahLst/>
                <a:cxnLst>
                  <a:cxn ang="0">
                    <a:pos x="212" y="6"/>
                  </a:cxn>
                  <a:cxn ang="0">
                    <a:pos x="206" y="11"/>
                  </a:cxn>
                  <a:cxn ang="0">
                    <a:pos x="192" y="33"/>
                  </a:cxn>
                  <a:cxn ang="0">
                    <a:pos x="174" y="77"/>
                  </a:cxn>
                  <a:cxn ang="0">
                    <a:pos x="156" y="148"/>
                  </a:cxn>
                  <a:cxn ang="0">
                    <a:pos x="141" y="254"/>
                  </a:cxn>
                  <a:cxn ang="0">
                    <a:pos x="133" y="401"/>
                  </a:cxn>
                  <a:cxn ang="0">
                    <a:pos x="137" y="593"/>
                  </a:cxn>
                  <a:cxn ang="0">
                    <a:pos x="158" y="839"/>
                  </a:cxn>
                  <a:cxn ang="0">
                    <a:pos x="38" y="839"/>
                  </a:cxn>
                  <a:cxn ang="0">
                    <a:pos x="34" y="814"/>
                  </a:cxn>
                  <a:cxn ang="0">
                    <a:pos x="24" y="746"/>
                  </a:cxn>
                  <a:cxn ang="0">
                    <a:pos x="12" y="645"/>
                  </a:cxn>
                  <a:cxn ang="0">
                    <a:pos x="3" y="521"/>
                  </a:cxn>
                  <a:cxn ang="0">
                    <a:pos x="0" y="384"/>
                  </a:cxn>
                  <a:cxn ang="0">
                    <a:pos x="6" y="244"/>
                  </a:cxn>
                  <a:cxn ang="0">
                    <a:pos x="29" y="114"/>
                  </a:cxn>
                  <a:cxn ang="0">
                    <a:pos x="68" y="0"/>
                  </a:cxn>
                  <a:cxn ang="0">
                    <a:pos x="212" y="6"/>
                  </a:cxn>
                </a:cxnLst>
                <a:rect l="0" t="0" r="r" b="b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55" name="Freeform 31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/>
                <a:ahLst/>
                <a:cxnLst>
                  <a:cxn ang="0">
                    <a:pos x="43" y="12"/>
                  </a:cxn>
                  <a:cxn ang="0">
                    <a:pos x="39" y="25"/>
                  </a:cxn>
                  <a:cxn ang="0">
                    <a:pos x="30" y="62"/>
                  </a:cxn>
                  <a:cxn ang="0">
                    <a:pos x="19" y="122"/>
                  </a:cxn>
                  <a:cxn ang="0">
                    <a:pos x="7" y="199"/>
                  </a:cxn>
                  <a:cxn ang="0">
                    <a:pos x="0" y="294"/>
                  </a:cxn>
                  <a:cxn ang="0">
                    <a:pos x="1" y="403"/>
                  </a:cxn>
                  <a:cxn ang="0">
                    <a:pos x="12" y="524"/>
                  </a:cxn>
                  <a:cxn ang="0">
                    <a:pos x="38" y="656"/>
                  </a:cxn>
                  <a:cxn ang="0">
                    <a:pos x="132" y="650"/>
                  </a:cxn>
                  <a:cxn ang="0">
                    <a:pos x="127" y="631"/>
                  </a:cxn>
                  <a:cxn ang="0">
                    <a:pos x="119" y="578"/>
                  </a:cxn>
                  <a:cxn ang="0">
                    <a:pos x="107" y="499"/>
                  </a:cxn>
                  <a:cxn ang="0">
                    <a:pos x="97" y="403"/>
                  </a:cxn>
                  <a:cxn ang="0">
                    <a:pos x="92" y="297"/>
                  </a:cxn>
                  <a:cxn ang="0">
                    <a:pos x="94" y="192"/>
                  </a:cxn>
                  <a:cxn ang="0">
                    <a:pos x="108" y="91"/>
                  </a:cxn>
                  <a:cxn ang="0">
                    <a:pos x="137" y="7"/>
                  </a:cxn>
                  <a:cxn ang="0">
                    <a:pos x="137" y="6"/>
                  </a:cxn>
                  <a:cxn ang="0">
                    <a:pos x="137" y="4"/>
                  </a:cxn>
                  <a:cxn ang="0">
                    <a:pos x="135" y="2"/>
                  </a:cxn>
                  <a:cxn ang="0">
                    <a:pos x="129" y="0"/>
                  </a:cxn>
                  <a:cxn ang="0">
                    <a:pos x="119" y="0"/>
                  </a:cxn>
                  <a:cxn ang="0">
                    <a:pos x="101" y="1"/>
                  </a:cxn>
                  <a:cxn ang="0">
                    <a:pos x="77" y="5"/>
                  </a:cxn>
                  <a:cxn ang="0">
                    <a:pos x="43" y="12"/>
                  </a:cxn>
                </a:cxnLst>
                <a:rect l="0" t="0" r="r" b="b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56" name="Freeform 32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/>
                <a:ahLst/>
                <a:cxnLst>
                  <a:cxn ang="0">
                    <a:pos x="36" y="11"/>
                  </a:cxn>
                  <a:cxn ang="0">
                    <a:pos x="33" y="21"/>
                  </a:cxn>
                  <a:cxn ang="0">
                    <a:pos x="24" y="53"/>
                  </a:cxn>
                  <a:cxn ang="0">
                    <a:pos x="15" y="103"/>
                  </a:cxn>
                  <a:cxn ang="0">
                    <a:pos x="5" y="169"/>
                  </a:cxn>
                  <a:cxn ang="0">
                    <a:pos x="0" y="250"/>
                  </a:cxn>
                  <a:cxn ang="0">
                    <a:pos x="1" y="344"/>
                  </a:cxn>
                  <a:cxn ang="0">
                    <a:pos x="10" y="448"/>
                  </a:cxn>
                  <a:cxn ang="0">
                    <a:pos x="32" y="560"/>
                  </a:cxn>
                  <a:cxn ang="0">
                    <a:pos x="112" y="555"/>
                  </a:cxn>
                  <a:cxn ang="0">
                    <a:pos x="108" y="538"/>
                  </a:cxn>
                  <a:cxn ang="0">
                    <a:pos x="101" y="493"/>
                  </a:cxn>
                  <a:cxn ang="0">
                    <a:pos x="91" y="426"/>
                  </a:cxn>
                  <a:cxn ang="0">
                    <a:pos x="82" y="344"/>
                  </a:cxn>
                  <a:cxn ang="0">
                    <a:pos x="77" y="255"/>
                  </a:cxn>
                  <a:cxn ang="0">
                    <a:pos x="79" y="164"/>
                  </a:cxn>
                  <a:cxn ang="0">
                    <a:pos x="91" y="79"/>
                  </a:cxn>
                  <a:cxn ang="0">
                    <a:pos x="116" y="6"/>
                  </a:cxn>
                  <a:cxn ang="0">
                    <a:pos x="116" y="5"/>
                  </a:cxn>
                  <a:cxn ang="0">
                    <a:pos x="116" y="4"/>
                  </a:cxn>
                  <a:cxn ang="0">
                    <a:pos x="114" y="2"/>
                  </a:cxn>
                  <a:cxn ang="0">
                    <a:pos x="109" y="0"/>
                  </a:cxn>
                  <a:cxn ang="0">
                    <a:pos x="100" y="0"/>
                  </a:cxn>
                  <a:cxn ang="0">
                    <a:pos x="86" y="1"/>
                  </a:cxn>
                  <a:cxn ang="0">
                    <a:pos x="65" y="4"/>
                  </a:cxn>
                  <a:cxn ang="0">
                    <a:pos x="36" y="11"/>
                  </a:cxn>
                </a:cxnLst>
                <a:rect l="0" t="0" r="r" b="b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57" name="Freeform 33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/>
                <a:ahLst/>
                <a:cxnLst>
                  <a:cxn ang="0">
                    <a:pos x="30" y="9"/>
                  </a:cxn>
                  <a:cxn ang="0">
                    <a:pos x="27" y="17"/>
                  </a:cxn>
                  <a:cxn ang="0">
                    <a:pos x="20" y="44"/>
                  </a:cxn>
                  <a:cxn ang="0">
                    <a:pos x="12" y="85"/>
                  </a:cxn>
                  <a:cxn ang="0">
                    <a:pos x="4" y="140"/>
                  </a:cxn>
                  <a:cxn ang="0">
                    <a:pos x="0" y="207"/>
                  </a:cxn>
                  <a:cxn ang="0">
                    <a:pos x="0" y="285"/>
                  </a:cxn>
                  <a:cxn ang="0">
                    <a:pos x="9" y="370"/>
                  </a:cxn>
                  <a:cxn ang="0">
                    <a:pos x="26" y="463"/>
                  </a:cxn>
                  <a:cxn ang="0">
                    <a:pos x="93" y="460"/>
                  </a:cxn>
                  <a:cxn ang="0">
                    <a:pos x="89" y="446"/>
                  </a:cxn>
                  <a:cxn ang="0">
                    <a:pos x="83" y="408"/>
                  </a:cxn>
                  <a:cxn ang="0">
                    <a:pos x="75" y="353"/>
                  </a:cxn>
                  <a:cxn ang="0">
                    <a:pos x="68" y="285"/>
                  </a:cxn>
                  <a:cxn ang="0">
                    <a:pos x="65" y="211"/>
                  </a:cxn>
                  <a:cxn ang="0">
                    <a:pos x="67" y="136"/>
                  </a:cxn>
                  <a:cxn ang="0">
                    <a:pos x="76" y="65"/>
                  </a:cxn>
                  <a:cxn ang="0">
                    <a:pos x="97" y="5"/>
                  </a:cxn>
                  <a:cxn ang="0">
                    <a:pos x="97" y="4"/>
                  </a:cxn>
                  <a:cxn ang="0">
                    <a:pos x="97" y="3"/>
                  </a:cxn>
                  <a:cxn ang="0">
                    <a:pos x="95" y="1"/>
                  </a:cxn>
                  <a:cxn ang="0">
                    <a:pos x="91" y="0"/>
                  </a:cxn>
                  <a:cxn ang="0">
                    <a:pos x="84" y="0"/>
                  </a:cxn>
                  <a:cxn ang="0">
                    <a:pos x="71" y="0"/>
                  </a:cxn>
                  <a:cxn ang="0">
                    <a:pos x="54" y="3"/>
                  </a:cxn>
                  <a:cxn ang="0">
                    <a:pos x="30" y="9"/>
                  </a:cxn>
                </a:cxnLst>
                <a:rect l="0" t="0" r="r" b="b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58" name="Freeform 34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/>
                <a:ahLst/>
                <a:cxnLst>
                  <a:cxn ang="0">
                    <a:pos x="24" y="8"/>
                  </a:cxn>
                  <a:cxn ang="0">
                    <a:pos x="22" y="15"/>
                  </a:cxn>
                  <a:cxn ang="0">
                    <a:pos x="17" y="36"/>
                  </a:cxn>
                  <a:cxn ang="0">
                    <a:pos x="10" y="68"/>
                  </a:cxn>
                  <a:cxn ang="0">
                    <a:pos x="4" y="112"/>
                  </a:cxn>
                  <a:cxn ang="0">
                    <a:pos x="0" y="164"/>
                  </a:cxn>
                  <a:cxn ang="0">
                    <a:pos x="0" y="226"/>
                  </a:cxn>
                  <a:cxn ang="0">
                    <a:pos x="7" y="294"/>
                  </a:cxn>
                  <a:cxn ang="0">
                    <a:pos x="21" y="367"/>
                  </a:cxn>
                  <a:cxn ang="0">
                    <a:pos x="74" y="364"/>
                  </a:cxn>
                  <a:cxn ang="0">
                    <a:pos x="71" y="353"/>
                  </a:cxn>
                  <a:cxn ang="0">
                    <a:pos x="66" y="323"/>
                  </a:cxn>
                  <a:cxn ang="0">
                    <a:pos x="60" y="280"/>
                  </a:cxn>
                  <a:cxn ang="0">
                    <a:pos x="54" y="226"/>
                  </a:cxn>
                  <a:cxn ang="0">
                    <a:pos x="51" y="168"/>
                  </a:cxn>
                  <a:cxn ang="0">
                    <a:pos x="53" y="107"/>
                  </a:cxn>
                  <a:cxn ang="0">
                    <a:pos x="61" y="52"/>
                  </a:cxn>
                  <a:cxn ang="0">
                    <a:pos x="77" y="5"/>
                  </a:cxn>
                  <a:cxn ang="0">
                    <a:pos x="77" y="5"/>
                  </a:cxn>
                  <a:cxn ang="0">
                    <a:pos x="77" y="2"/>
                  </a:cxn>
                  <a:cxn ang="0">
                    <a:pos x="76" y="1"/>
                  </a:cxn>
                  <a:cxn ang="0">
                    <a:pos x="72" y="0"/>
                  </a:cxn>
                  <a:cxn ang="0">
                    <a:pos x="66" y="0"/>
                  </a:cxn>
                  <a:cxn ang="0">
                    <a:pos x="56" y="1"/>
                  </a:cxn>
                  <a:cxn ang="0">
                    <a:pos x="43" y="4"/>
                  </a:cxn>
                  <a:cxn ang="0">
                    <a:pos x="24" y="8"/>
                  </a:cxn>
                </a:cxnLst>
                <a:rect l="0" t="0" r="r" b="b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59" name="Freeform 35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/>
                <a:ahLst/>
                <a:cxnLst>
                  <a:cxn ang="0">
                    <a:pos x="17" y="5"/>
                  </a:cxn>
                  <a:cxn ang="0">
                    <a:pos x="16" y="10"/>
                  </a:cxn>
                  <a:cxn ang="0">
                    <a:pos x="12" y="25"/>
                  </a:cxn>
                  <a:cxn ang="0">
                    <a:pos x="6" y="49"/>
                  </a:cxn>
                  <a:cxn ang="0">
                    <a:pos x="2" y="82"/>
                  </a:cxn>
                  <a:cxn ang="0">
                    <a:pos x="0" y="122"/>
                  </a:cxn>
                  <a:cxn ang="0">
                    <a:pos x="0" y="166"/>
                  </a:cxn>
                  <a:cxn ang="0">
                    <a:pos x="4" y="217"/>
                  </a:cxn>
                  <a:cxn ang="0">
                    <a:pos x="15" y="271"/>
                  </a:cxn>
                  <a:cxn ang="0">
                    <a:pos x="54" y="268"/>
                  </a:cxn>
                  <a:cxn ang="0">
                    <a:pos x="52" y="261"/>
                  </a:cxn>
                  <a:cxn ang="0">
                    <a:pos x="48" y="238"/>
                  </a:cxn>
                  <a:cxn ang="0">
                    <a:pos x="44" y="206"/>
                  </a:cxn>
                  <a:cxn ang="0">
                    <a:pos x="40" y="166"/>
                  </a:cxn>
                  <a:cxn ang="0">
                    <a:pos x="37" y="123"/>
                  </a:cxn>
                  <a:cxn ang="0">
                    <a:pos x="39" y="78"/>
                  </a:cxn>
                  <a:cxn ang="0">
                    <a:pos x="44" y="37"/>
                  </a:cxn>
                  <a:cxn ang="0">
                    <a:pos x="56" y="3"/>
                  </a:cxn>
                  <a:cxn ang="0">
                    <a:pos x="56" y="3"/>
                  </a:cxn>
                  <a:cxn ang="0">
                    <a:pos x="56" y="2"/>
                  </a:cxn>
                  <a:cxn ang="0">
                    <a:pos x="55" y="1"/>
                  </a:cxn>
                  <a:cxn ang="0">
                    <a:pos x="52" y="0"/>
                  </a:cxn>
                  <a:cxn ang="0">
                    <a:pos x="48" y="0"/>
                  </a:cxn>
                  <a:cxn ang="0">
                    <a:pos x="42" y="0"/>
                  </a:cxn>
                  <a:cxn ang="0">
                    <a:pos x="31" y="2"/>
                  </a:cxn>
                  <a:cxn ang="0">
                    <a:pos x="17" y="5"/>
                  </a:cxn>
                </a:cxnLst>
                <a:rect l="0" t="0" r="r" b="b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60" name="Freeform 36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/>
                <a:ahLst/>
                <a:cxnLst>
                  <a:cxn ang="0">
                    <a:pos x="186" y="6"/>
                  </a:cxn>
                  <a:cxn ang="0">
                    <a:pos x="182" y="11"/>
                  </a:cxn>
                  <a:cxn ang="0">
                    <a:pos x="169" y="29"/>
                  </a:cxn>
                  <a:cxn ang="0">
                    <a:pos x="153" y="67"/>
                  </a:cxn>
                  <a:cxn ang="0">
                    <a:pos x="137" y="130"/>
                  </a:cxn>
                  <a:cxn ang="0">
                    <a:pos x="124" y="221"/>
                  </a:cxn>
                  <a:cxn ang="0">
                    <a:pos x="117" y="350"/>
                  </a:cxn>
                  <a:cxn ang="0">
                    <a:pos x="122" y="517"/>
                  </a:cxn>
                  <a:cxn ang="0">
                    <a:pos x="139" y="732"/>
                  </a:cxn>
                  <a:cxn ang="0">
                    <a:pos x="34" y="732"/>
                  </a:cxn>
                  <a:cxn ang="0">
                    <a:pos x="31" y="711"/>
                  </a:cxn>
                  <a:cxn ang="0">
                    <a:pos x="22" y="651"/>
                  </a:cxn>
                  <a:cxn ang="0">
                    <a:pos x="12" y="563"/>
                  </a:cxn>
                  <a:cxn ang="0">
                    <a:pos x="3" y="454"/>
                  </a:cxn>
                  <a:cxn ang="0">
                    <a:pos x="0" y="335"/>
                  </a:cxn>
                  <a:cxn ang="0">
                    <a:pos x="6" y="213"/>
                  </a:cxn>
                  <a:cxn ang="0">
                    <a:pos x="25" y="98"/>
                  </a:cxn>
                  <a:cxn ang="0">
                    <a:pos x="60" y="0"/>
                  </a:cxn>
                  <a:cxn ang="0">
                    <a:pos x="186" y="6"/>
                  </a:cxn>
                </a:cxnLst>
                <a:rect l="0" t="0" r="r" b="b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61" name="Freeform 37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/>
                <a:ahLst/>
                <a:cxnLst>
                  <a:cxn ang="0">
                    <a:pos x="158" y="4"/>
                  </a:cxn>
                  <a:cxn ang="0">
                    <a:pos x="153" y="9"/>
                  </a:cxn>
                  <a:cxn ang="0">
                    <a:pos x="144" y="25"/>
                  </a:cxn>
                  <a:cxn ang="0">
                    <a:pos x="130" y="57"/>
                  </a:cxn>
                  <a:cxn ang="0">
                    <a:pos x="116" y="110"/>
                  </a:cxn>
                  <a:cxn ang="0">
                    <a:pos x="105" y="189"/>
                  </a:cxn>
                  <a:cxn ang="0">
                    <a:pos x="100" y="298"/>
                  </a:cxn>
                  <a:cxn ang="0">
                    <a:pos x="103" y="441"/>
                  </a:cxn>
                  <a:cxn ang="0">
                    <a:pos x="118" y="625"/>
                  </a:cxn>
                  <a:cxn ang="0">
                    <a:pos x="29" y="625"/>
                  </a:cxn>
                  <a:cxn ang="0">
                    <a:pos x="25" y="607"/>
                  </a:cxn>
                  <a:cxn ang="0">
                    <a:pos x="18" y="556"/>
                  </a:cxn>
                  <a:cxn ang="0">
                    <a:pos x="9" y="480"/>
                  </a:cxn>
                  <a:cxn ang="0">
                    <a:pos x="2" y="387"/>
                  </a:cxn>
                  <a:cxn ang="0">
                    <a:pos x="0" y="286"/>
                  </a:cxn>
                  <a:cxn ang="0">
                    <a:pos x="5" y="182"/>
                  </a:cxn>
                  <a:cxn ang="0">
                    <a:pos x="21" y="84"/>
                  </a:cxn>
                  <a:cxn ang="0">
                    <a:pos x="51" y="0"/>
                  </a:cxn>
                  <a:cxn ang="0">
                    <a:pos x="158" y="4"/>
                  </a:cxn>
                </a:cxnLst>
                <a:rect l="0" t="0" r="r" b="b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62" name="Freeform 38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/>
                <a:ahLst/>
                <a:cxnLst>
                  <a:cxn ang="0">
                    <a:pos x="131" y="4"/>
                  </a:cxn>
                  <a:cxn ang="0">
                    <a:pos x="128" y="7"/>
                  </a:cxn>
                  <a:cxn ang="0">
                    <a:pos x="119" y="21"/>
                  </a:cxn>
                  <a:cxn ang="0">
                    <a:pos x="109" y="47"/>
                  </a:cxn>
                  <a:cxn ang="0">
                    <a:pos x="97" y="91"/>
                  </a:cxn>
                  <a:cxn ang="0">
                    <a:pos x="88" y="156"/>
                  </a:cxn>
                  <a:cxn ang="0">
                    <a:pos x="84" y="247"/>
                  </a:cxn>
                  <a:cxn ang="0">
                    <a:pos x="86" y="366"/>
                  </a:cxn>
                  <a:cxn ang="0">
                    <a:pos x="99" y="517"/>
                  </a:cxn>
                  <a:cxn ang="0">
                    <a:pos x="25" y="517"/>
                  </a:cxn>
                  <a:cxn ang="0">
                    <a:pos x="23" y="502"/>
                  </a:cxn>
                  <a:cxn ang="0">
                    <a:pos x="16" y="460"/>
                  </a:cxn>
                  <a:cxn ang="0">
                    <a:pos x="9" y="397"/>
                  </a:cxn>
                  <a:cxn ang="0">
                    <a:pos x="2" y="320"/>
                  </a:cxn>
                  <a:cxn ang="0">
                    <a:pos x="0" y="236"/>
                  </a:cxn>
                  <a:cxn ang="0">
                    <a:pos x="4" y="151"/>
                  </a:cxn>
                  <a:cxn ang="0">
                    <a:pos x="18" y="70"/>
                  </a:cxn>
                  <a:cxn ang="0">
                    <a:pos x="43" y="0"/>
                  </a:cxn>
                  <a:cxn ang="0">
                    <a:pos x="131" y="4"/>
                  </a:cxn>
                </a:cxnLst>
                <a:rect l="0" t="0" r="r" b="b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63" name="Freeform 39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/>
                <a:ahLst/>
                <a:cxnLst>
                  <a:cxn ang="0">
                    <a:pos x="104" y="4"/>
                  </a:cxn>
                  <a:cxn ang="0">
                    <a:pos x="101" y="7"/>
                  </a:cxn>
                  <a:cxn ang="0">
                    <a:pos x="94" y="17"/>
                  </a:cxn>
                  <a:cxn ang="0">
                    <a:pos x="86" y="38"/>
                  </a:cxn>
                  <a:cxn ang="0">
                    <a:pos x="76" y="73"/>
                  </a:cxn>
                  <a:cxn ang="0">
                    <a:pos x="69" y="125"/>
                  </a:cxn>
                  <a:cxn ang="0">
                    <a:pos x="65" y="196"/>
                  </a:cxn>
                  <a:cxn ang="0">
                    <a:pos x="67" y="291"/>
                  </a:cxn>
                  <a:cxn ang="0">
                    <a:pos x="77" y="411"/>
                  </a:cxn>
                  <a:cxn ang="0">
                    <a:pos x="19" y="411"/>
                  </a:cxn>
                  <a:cxn ang="0">
                    <a:pos x="17" y="399"/>
                  </a:cxn>
                  <a:cxn ang="0">
                    <a:pos x="11" y="365"/>
                  </a:cxn>
                  <a:cxn ang="0">
                    <a:pos x="6" y="316"/>
                  </a:cxn>
                  <a:cxn ang="0">
                    <a:pos x="2" y="255"/>
                  </a:cxn>
                  <a:cxn ang="0">
                    <a:pos x="0" y="188"/>
                  </a:cxn>
                  <a:cxn ang="0">
                    <a:pos x="4" y="120"/>
                  </a:cxn>
                  <a:cxn ang="0">
                    <a:pos x="15" y="55"/>
                  </a:cxn>
                  <a:cxn ang="0">
                    <a:pos x="34" y="0"/>
                  </a:cxn>
                  <a:cxn ang="0">
                    <a:pos x="104" y="4"/>
                  </a:cxn>
                </a:cxnLst>
                <a:rect l="0" t="0" r="r" b="b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64" name="Freeform 40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4" y="4"/>
                  </a:cxn>
                  <a:cxn ang="0">
                    <a:pos x="70" y="12"/>
                  </a:cxn>
                  <a:cxn ang="0">
                    <a:pos x="62" y="28"/>
                  </a:cxn>
                  <a:cxn ang="0">
                    <a:pos x="56" y="53"/>
                  </a:cxn>
                  <a:cxn ang="0">
                    <a:pos x="51" y="92"/>
                  </a:cxn>
                  <a:cxn ang="0">
                    <a:pos x="49" y="145"/>
                  </a:cxn>
                  <a:cxn ang="0">
                    <a:pos x="50" y="214"/>
                  </a:cxn>
                  <a:cxn ang="0">
                    <a:pos x="57" y="302"/>
                  </a:cxn>
                  <a:cxn ang="0">
                    <a:pos x="14" y="302"/>
                  </a:cxn>
                  <a:cxn ang="0">
                    <a:pos x="13" y="294"/>
                  </a:cxn>
                  <a:cxn ang="0">
                    <a:pos x="9" y="269"/>
                  </a:cxn>
                  <a:cxn ang="0">
                    <a:pos x="4" y="232"/>
                  </a:cxn>
                  <a:cxn ang="0">
                    <a:pos x="1" y="188"/>
                  </a:cxn>
                  <a:cxn ang="0">
                    <a:pos x="0" y="138"/>
                  </a:cxn>
                  <a:cxn ang="0">
                    <a:pos x="2" y="89"/>
                  </a:cxn>
                  <a:cxn ang="0">
                    <a:pos x="10" y="41"/>
                  </a:cxn>
                  <a:cxn ang="0">
                    <a:pos x="25" y="0"/>
                  </a:cxn>
                  <a:cxn ang="0">
                    <a:pos x="76" y="2"/>
                  </a:cxn>
                </a:cxnLst>
                <a:rect l="0" t="0" r="r" b="b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65" name="Rectangle 41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66" name="Freeform 42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/>
                <a:ahLst/>
                <a:cxnLst>
                  <a:cxn ang="0">
                    <a:pos x="35" y="41"/>
                  </a:cxn>
                  <a:cxn ang="0">
                    <a:pos x="32" y="49"/>
                  </a:cxn>
                  <a:cxn ang="0">
                    <a:pos x="25" y="74"/>
                  </a:cxn>
                  <a:cxn ang="0">
                    <a:pos x="17" y="112"/>
                  </a:cxn>
                  <a:cxn ang="0">
                    <a:pos x="8" y="163"/>
                  </a:cxn>
                  <a:cxn ang="0">
                    <a:pos x="2" y="223"/>
                  </a:cxn>
                  <a:cxn ang="0">
                    <a:pos x="0" y="290"/>
                  </a:cxn>
                  <a:cxn ang="0">
                    <a:pos x="7" y="363"/>
                  </a:cxn>
                  <a:cxn ang="0">
                    <a:pos x="23" y="440"/>
                  </a:cxn>
                  <a:cxn ang="0">
                    <a:pos x="23" y="437"/>
                  </a:cxn>
                  <a:cxn ang="0">
                    <a:pos x="23" y="427"/>
                  </a:cxn>
                  <a:cxn ang="0">
                    <a:pos x="23" y="411"/>
                  </a:cxn>
                  <a:cxn ang="0">
                    <a:pos x="23" y="391"/>
                  </a:cxn>
                  <a:cxn ang="0">
                    <a:pos x="25" y="367"/>
                  </a:cxn>
                  <a:cxn ang="0">
                    <a:pos x="28" y="341"/>
                  </a:cxn>
                  <a:cxn ang="0">
                    <a:pos x="33" y="312"/>
                  </a:cxn>
                  <a:cxn ang="0">
                    <a:pos x="39" y="281"/>
                  </a:cxn>
                  <a:cxn ang="0">
                    <a:pos x="49" y="251"/>
                  </a:cxn>
                  <a:cxn ang="0">
                    <a:pos x="61" y="222"/>
                  </a:cxn>
                  <a:cxn ang="0">
                    <a:pos x="75" y="194"/>
                  </a:cxn>
                  <a:cxn ang="0">
                    <a:pos x="93" y="168"/>
                  </a:cxn>
                  <a:cxn ang="0">
                    <a:pos x="116" y="145"/>
                  </a:cxn>
                  <a:cxn ang="0">
                    <a:pos x="141" y="127"/>
                  </a:cxn>
                  <a:cxn ang="0">
                    <a:pos x="173" y="114"/>
                  </a:cxn>
                  <a:cxn ang="0">
                    <a:pos x="208" y="106"/>
                  </a:cxn>
                  <a:cxn ang="0">
                    <a:pos x="210" y="104"/>
                  </a:cxn>
                  <a:cxn ang="0">
                    <a:pos x="217" y="100"/>
                  </a:cxn>
                  <a:cxn ang="0">
                    <a:pos x="227" y="92"/>
                  </a:cxn>
                  <a:cxn ang="0">
                    <a:pos x="245" y="82"/>
                  </a:cxn>
                  <a:cxn ang="0">
                    <a:pos x="267" y="69"/>
                  </a:cxn>
                  <a:cxn ang="0">
                    <a:pos x="296" y="54"/>
                  </a:cxn>
                  <a:cxn ang="0">
                    <a:pos x="332" y="36"/>
                  </a:cxn>
                  <a:cxn ang="0">
                    <a:pos x="375" y="17"/>
                  </a:cxn>
                  <a:cxn ang="0">
                    <a:pos x="373" y="16"/>
                  </a:cxn>
                  <a:cxn ang="0">
                    <a:pos x="366" y="15"/>
                  </a:cxn>
                  <a:cxn ang="0">
                    <a:pos x="357" y="13"/>
                  </a:cxn>
                  <a:cxn ang="0">
                    <a:pos x="343" y="10"/>
                  </a:cxn>
                  <a:cxn ang="0">
                    <a:pos x="326" y="7"/>
                  </a:cxn>
                  <a:cxn ang="0">
                    <a:pos x="307" y="5"/>
                  </a:cxn>
                  <a:cxn ang="0">
                    <a:pos x="285" y="3"/>
                  </a:cxn>
                  <a:cxn ang="0">
                    <a:pos x="261" y="1"/>
                  </a:cxn>
                  <a:cxn ang="0">
                    <a:pos x="235" y="0"/>
                  </a:cxn>
                  <a:cxn ang="0">
                    <a:pos x="208" y="1"/>
                  </a:cxn>
                  <a:cxn ang="0">
                    <a:pos x="180" y="2"/>
                  </a:cxn>
                  <a:cxn ang="0">
                    <a:pos x="151" y="5"/>
                  </a:cxn>
                  <a:cxn ang="0">
                    <a:pos x="122" y="10"/>
                  </a:cxn>
                  <a:cxn ang="0">
                    <a:pos x="92" y="18"/>
                  </a:cxn>
                  <a:cxn ang="0">
                    <a:pos x="63" y="28"/>
                  </a:cxn>
                  <a:cxn ang="0">
                    <a:pos x="35" y="41"/>
                  </a:cxn>
                </a:cxnLst>
                <a:rect l="0" t="0" r="r" b="b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67" name="Freeform 43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8"/>
                  </a:cxn>
                  <a:cxn ang="0">
                    <a:pos x="5" y="44"/>
                  </a:cxn>
                  <a:cxn ang="0">
                    <a:pos x="11" y="37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8"/>
                  </a:cxn>
                  <a:cxn ang="0">
                    <a:pos x="54" y="12"/>
                  </a:cxn>
                  <a:cxn ang="0">
                    <a:pos x="72" y="6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7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6"/>
                  </a:cxn>
                  <a:cxn ang="0">
                    <a:pos x="289" y="44"/>
                  </a:cxn>
                  <a:cxn ang="0">
                    <a:pos x="277" y="41"/>
                  </a:cxn>
                  <a:cxn ang="0">
                    <a:pos x="262" y="36"/>
                  </a:cxn>
                  <a:cxn ang="0">
                    <a:pos x="244" y="32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1"/>
                  </a:cxn>
                  <a:cxn ang="0">
                    <a:pos x="101" y="23"/>
                  </a:cxn>
                  <a:cxn ang="0">
                    <a:pos x="77" y="29"/>
                  </a:cxn>
                  <a:cxn ang="0">
                    <a:pos x="55" y="37"/>
                  </a:cxn>
                  <a:cxn ang="0">
                    <a:pos x="33" y="48"/>
                  </a:cxn>
                  <a:cxn ang="0">
                    <a:pos x="15" y="63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68" name="Freeform 44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9"/>
                  </a:cxn>
                  <a:cxn ang="0">
                    <a:pos x="5" y="44"/>
                  </a:cxn>
                  <a:cxn ang="0">
                    <a:pos x="11" y="38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7"/>
                  </a:cxn>
                  <a:cxn ang="0">
                    <a:pos x="54" y="12"/>
                  </a:cxn>
                  <a:cxn ang="0">
                    <a:pos x="72" y="7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8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5"/>
                  </a:cxn>
                  <a:cxn ang="0">
                    <a:pos x="289" y="43"/>
                  </a:cxn>
                  <a:cxn ang="0">
                    <a:pos x="277" y="40"/>
                  </a:cxn>
                  <a:cxn ang="0">
                    <a:pos x="262" y="36"/>
                  </a:cxn>
                  <a:cxn ang="0">
                    <a:pos x="244" y="33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2"/>
                  </a:cxn>
                  <a:cxn ang="0">
                    <a:pos x="101" y="24"/>
                  </a:cxn>
                  <a:cxn ang="0">
                    <a:pos x="77" y="29"/>
                  </a:cxn>
                  <a:cxn ang="0">
                    <a:pos x="55" y="38"/>
                  </a:cxn>
                  <a:cxn ang="0">
                    <a:pos x="33" y="49"/>
                  </a:cxn>
                  <a:cxn ang="0">
                    <a:pos x="15" y="64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69" name="Freeform 45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6"/>
                  </a:cxn>
                  <a:cxn ang="0">
                    <a:pos x="150" y="917"/>
                  </a:cxn>
                  <a:cxn ang="0">
                    <a:pos x="143" y="797"/>
                  </a:cxn>
                  <a:cxn ang="0">
                    <a:pos x="496" y="851"/>
                  </a:cxn>
                  <a:cxn ang="0">
                    <a:pos x="490" y="803"/>
                  </a:cxn>
                  <a:cxn ang="0">
                    <a:pos x="245" y="773"/>
                  </a:cxn>
                  <a:cxn ang="0">
                    <a:pos x="239" y="670"/>
                  </a:cxn>
                  <a:cxn ang="0">
                    <a:pos x="72" y="670"/>
                  </a:cxn>
                  <a:cxn ang="0">
                    <a:pos x="68" y="657"/>
                  </a:cxn>
                  <a:cxn ang="0">
                    <a:pos x="56" y="620"/>
                  </a:cxn>
                  <a:cxn ang="0">
                    <a:pos x="41" y="559"/>
                  </a:cxn>
                  <a:cxn ang="0">
                    <a:pos x="26" y="480"/>
                  </a:cxn>
                  <a:cxn ang="0">
                    <a:pos x="15" y="385"/>
                  </a:cxn>
                  <a:cxn ang="0">
                    <a:pos x="11" y="276"/>
                  </a:cxn>
                  <a:cxn ang="0">
                    <a:pos x="20" y="158"/>
                  </a:cxn>
                  <a:cxn ang="0">
                    <a:pos x="42" y="30"/>
                  </a:cxn>
                  <a:cxn ang="0">
                    <a:pos x="0" y="0"/>
                  </a:cxn>
                </a:cxnLst>
                <a:rect l="0" t="0" r="r" b="b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70" name="Freeform 46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4" y="124"/>
                  </a:cxn>
                  <a:cxn ang="0">
                    <a:pos x="14" y="119"/>
                  </a:cxn>
                  <a:cxn ang="0">
                    <a:pos x="31" y="114"/>
                  </a:cxn>
                  <a:cxn ang="0">
                    <a:pos x="53" y="106"/>
                  </a:cxn>
                  <a:cxn ang="0">
                    <a:pos x="81" y="98"/>
                  </a:cxn>
                  <a:cxn ang="0">
                    <a:pos x="113" y="89"/>
                  </a:cxn>
                  <a:cxn ang="0">
                    <a:pos x="151" y="81"/>
                  </a:cxn>
                  <a:cxn ang="0">
                    <a:pos x="192" y="73"/>
                  </a:cxn>
                  <a:cxn ang="0">
                    <a:pos x="237" y="65"/>
                  </a:cxn>
                  <a:cxn ang="0">
                    <a:pos x="286" y="60"/>
                  </a:cxn>
                  <a:cxn ang="0">
                    <a:pos x="337" y="56"/>
                  </a:cxn>
                  <a:cxn ang="0">
                    <a:pos x="390" y="55"/>
                  </a:cxn>
                  <a:cxn ang="0">
                    <a:pos x="446" y="56"/>
                  </a:cxn>
                  <a:cxn ang="0">
                    <a:pos x="503" y="61"/>
                  </a:cxn>
                  <a:cxn ang="0">
                    <a:pos x="561" y="70"/>
                  </a:cxn>
                  <a:cxn ang="0">
                    <a:pos x="620" y="83"/>
                  </a:cxn>
                  <a:cxn ang="0">
                    <a:pos x="638" y="0"/>
                  </a:cxn>
                  <a:cxn ang="0">
                    <a:pos x="634" y="0"/>
                  </a:cxn>
                  <a:cxn ang="0">
                    <a:pos x="620" y="0"/>
                  </a:cxn>
                  <a:cxn ang="0">
                    <a:pos x="599" y="0"/>
                  </a:cxn>
                  <a:cxn ang="0">
                    <a:pos x="571" y="1"/>
                  </a:cxn>
                  <a:cxn ang="0">
                    <a:pos x="536" y="2"/>
                  </a:cxn>
                  <a:cxn ang="0">
                    <a:pos x="496" y="3"/>
                  </a:cxn>
                  <a:cxn ang="0">
                    <a:pos x="452" y="6"/>
                  </a:cxn>
                  <a:cxn ang="0">
                    <a:pos x="405" y="8"/>
                  </a:cxn>
                  <a:cxn ang="0">
                    <a:pos x="354" y="13"/>
                  </a:cxn>
                  <a:cxn ang="0">
                    <a:pos x="302" y="17"/>
                  </a:cxn>
                  <a:cxn ang="0">
                    <a:pos x="249" y="22"/>
                  </a:cxn>
                  <a:cxn ang="0">
                    <a:pos x="196" y="30"/>
                  </a:cxn>
                  <a:cxn ang="0">
                    <a:pos x="144" y="37"/>
                  </a:cxn>
                  <a:cxn ang="0">
                    <a:pos x="93" y="47"/>
                  </a:cxn>
                  <a:cxn ang="0">
                    <a:pos x="45" y="58"/>
                  </a:cxn>
                  <a:cxn ang="0">
                    <a:pos x="0" y="71"/>
                  </a:cxn>
                  <a:cxn ang="0">
                    <a:pos x="0" y="125"/>
                  </a:cxn>
                </a:cxnLst>
                <a:rect l="0" t="0" r="r" b="b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71" name="Freeform 47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/>
                <a:ahLst/>
                <a:cxnLst>
                  <a:cxn ang="0">
                    <a:pos x="454" y="344"/>
                  </a:cxn>
                  <a:cxn ang="0">
                    <a:pos x="456" y="343"/>
                  </a:cxn>
                  <a:cxn ang="0">
                    <a:pos x="463" y="341"/>
                  </a:cxn>
                  <a:cxn ang="0">
                    <a:pos x="472" y="337"/>
                  </a:cxn>
                  <a:cxn ang="0">
                    <a:pos x="485" y="332"/>
                  </a:cxn>
                  <a:cxn ang="0">
                    <a:pos x="501" y="325"/>
                  </a:cxn>
                  <a:cxn ang="0">
                    <a:pos x="518" y="317"/>
                  </a:cxn>
                  <a:cxn ang="0">
                    <a:pos x="538" y="308"/>
                  </a:cxn>
                  <a:cxn ang="0">
                    <a:pos x="558" y="298"/>
                  </a:cxn>
                  <a:cxn ang="0">
                    <a:pos x="580" y="287"/>
                  </a:cxn>
                  <a:cxn ang="0">
                    <a:pos x="600" y="274"/>
                  </a:cxn>
                  <a:cxn ang="0">
                    <a:pos x="621" y="262"/>
                  </a:cxn>
                  <a:cxn ang="0">
                    <a:pos x="640" y="248"/>
                  </a:cxn>
                  <a:cxn ang="0">
                    <a:pos x="658" y="234"/>
                  </a:cxn>
                  <a:cxn ang="0">
                    <a:pos x="674" y="219"/>
                  </a:cxn>
                  <a:cxn ang="0">
                    <a:pos x="688" y="204"/>
                  </a:cxn>
                  <a:cxn ang="0">
                    <a:pos x="699" y="189"/>
                  </a:cxn>
                  <a:cxn ang="0">
                    <a:pos x="0" y="18"/>
                  </a:cxn>
                  <a:cxn ang="0">
                    <a:pos x="54" y="0"/>
                  </a:cxn>
                  <a:cxn ang="0">
                    <a:pos x="1075" y="251"/>
                  </a:cxn>
                  <a:cxn ang="0">
                    <a:pos x="1033" y="274"/>
                  </a:cxn>
                  <a:cxn ang="0">
                    <a:pos x="738" y="199"/>
                  </a:cxn>
                  <a:cxn ang="0">
                    <a:pos x="737" y="200"/>
                  </a:cxn>
                  <a:cxn ang="0">
                    <a:pos x="735" y="203"/>
                  </a:cxn>
                  <a:cxn ang="0">
                    <a:pos x="730" y="207"/>
                  </a:cxn>
                  <a:cxn ang="0">
                    <a:pos x="724" y="214"/>
                  </a:cxn>
                  <a:cxn ang="0">
                    <a:pos x="716" y="222"/>
                  </a:cxn>
                  <a:cxn ang="0">
                    <a:pos x="706" y="231"/>
                  </a:cxn>
                  <a:cxn ang="0">
                    <a:pos x="694" y="242"/>
                  </a:cxn>
                  <a:cxn ang="0">
                    <a:pos x="679" y="253"/>
                  </a:cxn>
                  <a:cxn ang="0">
                    <a:pos x="662" y="265"/>
                  </a:cxn>
                  <a:cxn ang="0">
                    <a:pos x="643" y="278"/>
                  </a:cxn>
                  <a:cxn ang="0">
                    <a:pos x="621" y="291"/>
                  </a:cxn>
                  <a:cxn ang="0">
                    <a:pos x="597" y="303"/>
                  </a:cxn>
                  <a:cxn ang="0">
                    <a:pos x="570" y="317"/>
                  </a:cxn>
                  <a:cxn ang="0">
                    <a:pos x="540" y="330"/>
                  </a:cxn>
                  <a:cxn ang="0">
                    <a:pos x="508" y="343"/>
                  </a:cxn>
                  <a:cxn ang="0">
                    <a:pos x="472" y="356"/>
                  </a:cxn>
                  <a:cxn ang="0">
                    <a:pos x="454" y="344"/>
                  </a:cxn>
                </a:cxnLst>
                <a:rect l="0" t="0" r="r" b="b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72" name="Freeform 48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71" y="319"/>
                  </a:cxn>
                  <a:cxn ang="0">
                    <a:pos x="1095" y="319"/>
                  </a:cxn>
                  <a:cxn ang="0">
                    <a:pos x="33" y="0"/>
                  </a:cxn>
                  <a:cxn ang="0">
                    <a:pos x="0" y="0"/>
                  </a:cxn>
                </a:cxnLst>
                <a:rect l="0" t="0" r="r" b="b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73" name="Freeform 49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058" y="285"/>
                  </a:cxn>
                  <a:cxn ang="0">
                    <a:pos x="1082" y="284"/>
                  </a:cxn>
                  <a:cxn ang="0">
                    <a:pos x="33" y="0"/>
                  </a:cxn>
                  <a:cxn ang="0">
                    <a:pos x="0" y="1"/>
                  </a:cxn>
                </a:cxnLst>
                <a:rect l="0" t="0" r="r" b="b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74" name="Freeform 50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6" y="315"/>
                  </a:cxn>
                  <a:cxn ang="0">
                    <a:pos x="1087" y="308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0" t="0" r="r" b="b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51"/>
            <p:cNvGrpSpPr>
              <a:grpSpLocks/>
            </p:cNvGrpSpPr>
            <p:nvPr/>
          </p:nvGrpSpPr>
          <p:grpSpPr bwMode="auto">
            <a:xfrm>
              <a:off x="12806" y="10667"/>
              <a:ext cx="983" cy="1369"/>
              <a:chOff x="12762" y="10336"/>
              <a:chExt cx="1027" cy="1700"/>
            </a:xfrm>
          </p:grpSpPr>
          <p:sp>
            <p:nvSpPr>
              <p:cNvPr id="205876" name="Rectangle 52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77" name="Rectangle 53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78" name="Line 54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79" name="Line 55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80" name="Line 56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81" name="Line 57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882" name="Text Box 58"/>
            <p:cNvSpPr txBox="1">
              <a:spLocks noChangeArrowheads="1"/>
            </p:cNvSpPr>
            <p:nvPr/>
          </p:nvSpPr>
          <p:spPr bwMode="auto">
            <a:xfrm>
              <a:off x="12809" y="10193"/>
              <a:ext cx="95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r>
                <a:rPr lang="en-US" sz="1000">
                  <a:solidFill>
                    <a:schemeClr val="tx2"/>
                  </a:solidFill>
                  <a:latin typeface="Arial" charset="0"/>
                </a:rPr>
                <a:t>Host A</a:t>
              </a:r>
              <a:endParaRPr lang="en-US" sz="2000">
                <a:solidFill>
                  <a:schemeClr val="tx2"/>
                </a:solidFill>
              </a:endParaRPr>
            </a:p>
          </p:txBody>
        </p:sp>
      </p:grpSp>
      <p:sp>
        <p:nvSpPr>
          <p:cNvPr id="205884" name="Line 60"/>
          <p:cNvSpPr>
            <a:spLocks noChangeShapeType="1"/>
          </p:cNvSpPr>
          <p:nvPr/>
        </p:nvSpPr>
        <p:spPr bwMode="auto">
          <a:xfrm flipH="1">
            <a:off x="5419725" y="3175000"/>
            <a:ext cx="63817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5008563" y="2474913"/>
            <a:ext cx="428625" cy="784225"/>
            <a:chOff x="12464" y="10193"/>
            <a:chExt cx="1481" cy="2272"/>
          </a:xfrm>
        </p:grpSpPr>
        <p:grpSp>
          <p:nvGrpSpPr>
            <p:cNvPr id="6" name="Group 62"/>
            <p:cNvGrpSpPr>
              <a:grpSpLocks/>
            </p:cNvGrpSpPr>
            <p:nvPr/>
          </p:nvGrpSpPr>
          <p:grpSpPr bwMode="auto">
            <a:xfrm>
              <a:off x="12464" y="11102"/>
              <a:ext cx="1481" cy="1363"/>
              <a:chOff x="5850" y="13487"/>
              <a:chExt cx="2023" cy="1840"/>
            </a:xfrm>
          </p:grpSpPr>
          <p:sp>
            <p:nvSpPr>
              <p:cNvPr id="205887" name="Freeform 63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/>
                <a:ahLst/>
                <a:cxnLst>
                  <a:cxn ang="0">
                    <a:pos x="570" y="121"/>
                  </a:cxn>
                  <a:cxn ang="0">
                    <a:pos x="575" y="120"/>
                  </a:cxn>
                  <a:cxn ang="0">
                    <a:pos x="586" y="116"/>
                  </a:cxn>
                  <a:cxn ang="0">
                    <a:pos x="607" y="108"/>
                  </a:cxn>
                  <a:cxn ang="0">
                    <a:pos x="636" y="101"/>
                  </a:cxn>
                  <a:cxn ang="0">
                    <a:pos x="672" y="90"/>
                  </a:cxn>
                  <a:cxn ang="0">
                    <a:pos x="718" y="79"/>
                  </a:cxn>
                  <a:cxn ang="0">
                    <a:pos x="771" y="67"/>
                  </a:cxn>
                  <a:cxn ang="0">
                    <a:pos x="834" y="55"/>
                  </a:cxn>
                  <a:cxn ang="0">
                    <a:pos x="904" y="43"/>
                  </a:cxn>
                  <a:cxn ang="0">
                    <a:pos x="982" y="33"/>
                  </a:cxn>
                  <a:cxn ang="0">
                    <a:pos x="1071" y="22"/>
                  </a:cxn>
                  <a:cxn ang="0">
                    <a:pos x="1166" y="13"/>
                  </a:cxn>
                  <a:cxn ang="0">
                    <a:pos x="1271" y="7"/>
                  </a:cxn>
                  <a:cxn ang="0">
                    <a:pos x="1384" y="1"/>
                  </a:cxn>
                  <a:cxn ang="0">
                    <a:pos x="1506" y="0"/>
                  </a:cxn>
                  <a:cxn ang="0">
                    <a:pos x="1636" y="1"/>
                  </a:cxn>
                  <a:cxn ang="0">
                    <a:pos x="1692" y="233"/>
                  </a:cxn>
                  <a:cxn ang="0">
                    <a:pos x="1713" y="243"/>
                  </a:cxn>
                  <a:cxn ang="0">
                    <a:pos x="1758" y="274"/>
                  </a:cxn>
                  <a:cxn ang="0">
                    <a:pos x="1806" y="329"/>
                  </a:cxn>
                  <a:cxn ang="0">
                    <a:pos x="1836" y="409"/>
                  </a:cxn>
                  <a:cxn ang="0">
                    <a:pos x="1955" y="948"/>
                  </a:cxn>
                  <a:cxn ang="0">
                    <a:pos x="2003" y="1171"/>
                  </a:cxn>
                  <a:cxn ang="0">
                    <a:pos x="2011" y="1188"/>
                  </a:cxn>
                  <a:cxn ang="0">
                    <a:pos x="2022" y="1231"/>
                  </a:cxn>
                  <a:cxn ang="0">
                    <a:pos x="2021" y="1297"/>
                  </a:cxn>
                  <a:cxn ang="0">
                    <a:pos x="1992" y="1380"/>
                  </a:cxn>
                  <a:cxn ang="0">
                    <a:pos x="0" y="1328"/>
                  </a:cxn>
                  <a:cxn ang="0">
                    <a:pos x="199" y="1223"/>
                  </a:cxn>
                  <a:cxn ang="0">
                    <a:pos x="200" y="232"/>
                  </a:cxn>
                  <a:cxn ang="0">
                    <a:pos x="210" y="226"/>
                  </a:cxn>
                  <a:cxn ang="0">
                    <a:pos x="230" y="214"/>
                  </a:cxn>
                  <a:cxn ang="0">
                    <a:pos x="259" y="201"/>
                  </a:cxn>
                  <a:cxn ang="0">
                    <a:pos x="297" y="189"/>
                  </a:cxn>
                  <a:cxn ang="0">
                    <a:pos x="344" y="183"/>
                  </a:cxn>
                  <a:cxn ang="0">
                    <a:pos x="399" y="181"/>
                  </a:cxn>
                  <a:cxn ang="0">
                    <a:pos x="464" y="191"/>
                  </a:cxn>
                  <a:cxn ang="0">
                    <a:pos x="548" y="225"/>
                  </a:cxn>
                </a:cxnLst>
                <a:rect l="0" t="0" r="r" b="b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88" name="Freeform 64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/>
                <a:ahLst/>
                <a:cxnLst>
                  <a:cxn ang="0">
                    <a:pos x="645" y="27"/>
                  </a:cxn>
                  <a:cxn ang="0">
                    <a:pos x="642" y="26"/>
                  </a:cxn>
                  <a:cxn ang="0">
                    <a:pos x="631" y="23"/>
                  </a:cxn>
                  <a:cxn ang="0">
                    <a:pos x="615" y="19"/>
                  </a:cxn>
                  <a:cxn ang="0">
                    <a:pos x="592" y="15"/>
                  </a:cxn>
                  <a:cxn ang="0">
                    <a:pos x="565" y="10"/>
                  </a:cxn>
                  <a:cxn ang="0">
                    <a:pos x="533" y="6"/>
                  </a:cxn>
                  <a:cxn ang="0">
                    <a:pos x="496" y="3"/>
                  </a:cxn>
                  <a:cxn ang="0">
                    <a:pos x="456" y="1"/>
                  </a:cxn>
                  <a:cxn ang="0">
                    <a:pos x="411" y="0"/>
                  </a:cxn>
                  <a:cxn ang="0">
                    <a:pos x="364" y="2"/>
                  </a:cxn>
                  <a:cxn ang="0">
                    <a:pos x="315" y="6"/>
                  </a:cxn>
                  <a:cxn ang="0">
                    <a:pos x="262" y="15"/>
                  </a:cxn>
                  <a:cxn ang="0">
                    <a:pos x="209" y="26"/>
                  </a:cxn>
                  <a:cxn ang="0">
                    <a:pos x="154" y="42"/>
                  </a:cxn>
                  <a:cxn ang="0">
                    <a:pos x="98" y="61"/>
                  </a:cxn>
                  <a:cxn ang="0">
                    <a:pos x="42" y="87"/>
                  </a:cxn>
                  <a:cxn ang="0">
                    <a:pos x="38" y="101"/>
                  </a:cxn>
                  <a:cxn ang="0">
                    <a:pos x="28" y="141"/>
                  </a:cxn>
                  <a:cxn ang="0">
                    <a:pos x="17" y="203"/>
                  </a:cxn>
                  <a:cxn ang="0">
                    <a:pos x="6" y="283"/>
                  </a:cxn>
                  <a:cxn ang="0">
                    <a:pos x="0" y="378"/>
                  </a:cxn>
                  <a:cxn ang="0">
                    <a:pos x="5" y="484"/>
                  </a:cxn>
                  <a:cxn ang="0">
                    <a:pos x="21" y="599"/>
                  </a:cxn>
                  <a:cxn ang="0">
                    <a:pos x="54" y="716"/>
                  </a:cxn>
                  <a:cxn ang="0">
                    <a:pos x="58" y="716"/>
                  </a:cxn>
                  <a:cxn ang="0">
                    <a:pos x="66" y="715"/>
                  </a:cxn>
                  <a:cxn ang="0">
                    <a:pos x="80" y="713"/>
                  </a:cxn>
                  <a:cxn ang="0">
                    <a:pos x="99" y="712"/>
                  </a:cxn>
                  <a:cxn ang="0">
                    <a:pos x="124" y="710"/>
                  </a:cxn>
                  <a:cxn ang="0">
                    <a:pos x="153" y="708"/>
                  </a:cxn>
                  <a:cxn ang="0">
                    <a:pos x="188" y="707"/>
                  </a:cxn>
                  <a:cxn ang="0">
                    <a:pos x="225" y="706"/>
                  </a:cxn>
                  <a:cxn ang="0">
                    <a:pos x="267" y="705"/>
                  </a:cxn>
                  <a:cxn ang="0">
                    <a:pos x="313" y="706"/>
                  </a:cxn>
                  <a:cxn ang="0">
                    <a:pos x="362" y="707"/>
                  </a:cxn>
                  <a:cxn ang="0">
                    <a:pos x="415" y="709"/>
                  </a:cxn>
                  <a:cxn ang="0">
                    <a:pos x="470" y="713"/>
                  </a:cxn>
                  <a:cxn ang="0">
                    <a:pos x="528" y="719"/>
                  </a:cxn>
                  <a:cxn ang="0">
                    <a:pos x="588" y="726"/>
                  </a:cxn>
                  <a:cxn ang="0">
                    <a:pos x="650" y="735"/>
                  </a:cxn>
                  <a:cxn ang="0">
                    <a:pos x="647" y="713"/>
                  </a:cxn>
                  <a:cxn ang="0">
                    <a:pos x="641" y="655"/>
                  </a:cxn>
                  <a:cxn ang="0">
                    <a:pos x="631" y="568"/>
                  </a:cxn>
                  <a:cxn ang="0">
                    <a:pos x="623" y="462"/>
                  </a:cxn>
                  <a:cxn ang="0">
                    <a:pos x="618" y="345"/>
                  </a:cxn>
                  <a:cxn ang="0">
                    <a:pos x="618" y="229"/>
                  </a:cxn>
                  <a:cxn ang="0">
                    <a:pos x="627" y="119"/>
                  </a:cxn>
                  <a:cxn ang="0">
                    <a:pos x="645" y="27"/>
                  </a:cxn>
                </a:cxnLst>
                <a:rect l="0" t="0" r="r" b="b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89" name="Freeform 65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/>
                <a:ahLst/>
                <a:cxnLst>
                  <a:cxn ang="0">
                    <a:pos x="6" y="552"/>
                  </a:cxn>
                  <a:cxn ang="0">
                    <a:pos x="0" y="642"/>
                  </a:cxn>
                  <a:cxn ang="0">
                    <a:pos x="698" y="731"/>
                  </a:cxn>
                  <a:cxn ang="0">
                    <a:pos x="703" y="729"/>
                  </a:cxn>
                  <a:cxn ang="0">
                    <a:pos x="717" y="722"/>
                  </a:cxn>
                  <a:cxn ang="0">
                    <a:pos x="740" y="710"/>
                  </a:cxn>
                  <a:cxn ang="0">
                    <a:pos x="768" y="694"/>
                  </a:cxn>
                  <a:cxn ang="0">
                    <a:pos x="801" y="672"/>
                  </a:cxn>
                  <a:cxn ang="0">
                    <a:pos x="838" y="645"/>
                  </a:cxn>
                  <a:cxn ang="0">
                    <a:pos x="876" y="614"/>
                  </a:cxn>
                  <a:cxn ang="0">
                    <a:pos x="915" y="577"/>
                  </a:cxn>
                  <a:cxn ang="0">
                    <a:pos x="953" y="536"/>
                  </a:cxn>
                  <a:cxn ang="0">
                    <a:pos x="988" y="491"/>
                  </a:cxn>
                  <a:cxn ang="0">
                    <a:pos x="1018" y="439"/>
                  </a:cxn>
                  <a:cxn ang="0">
                    <a:pos x="1043" y="383"/>
                  </a:cxn>
                  <a:cxn ang="0">
                    <a:pos x="1061" y="322"/>
                  </a:cxn>
                  <a:cxn ang="0">
                    <a:pos x="1071" y="255"/>
                  </a:cxn>
                  <a:cxn ang="0">
                    <a:pos x="1070" y="185"/>
                  </a:cxn>
                  <a:cxn ang="0">
                    <a:pos x="1057" y="108"/>
                  </a:cxn>
                  <a:cxn ang="0">
                    <a:pos x="1055" y="104"/>
                  </a:cxn>
                  <a:cxn ang="0">
                    <a:pos x="1049" y="92"/>
                  </a:cxn>
                  <a:cxn ang="0">
                    <a:pos x="1037" y="76"/>
                  </a:cxn>
                  <a:cxn ang="0">
                    <a:pos x="1022" y="57"/>
                  </a:cxn>
                  <a:cxn ang="0">
                    <a:pos x="1002" y="37"/>
                  </a:cxn>
                  <a:cxn ang="0">
                    <a:pos x="979" y="20"/>
                  </a:cxn>
                  <a:cxn ang="0">
                    <a:pos x="951" y="7"/>
                  </a:cxn>
                  <a:cxn ang="0">
                    <a:pos x="919" y="0"/>
                  </a:cxn>
                  <a:cxn ang="0">
                    <a:pos x="924" y="12"/>
                  </a:cxn>
                  <a:cxn ang="0">
                    <a:pos x="934" y="44"/>
                  </a:cxn>
                  <a:cxn ang="0">
                    <a:pos x="947" y="94"/>
                  </a:cxn>
                  <a:cxn ang="0">
                    <a:pos x="958" y="159"/>
                  </a:cxn>
                  <a:cxn ang="0">
                    <a:pos x="961" y="238"/>
                  </a:cxn>
                  <a:cxn ang="0">
                    <a:pos x="953" y="324"/>
                  </a:cxn>
                  <a:cxn ang="0">
                    <a:pos x="928" y="418"/>
                  </a:cxn>
                  <a:cxn ang="0">
                    <a:pos x="884" y="516"/>
                  </a:cxn>
                  <a:cxn ang="0">
                    <a:pos x="883" y="518"/>
                  </a:cxn>
                  <a:cxn ang="0">
                    <a:pos x="879" y="521"/>
                  </a:cxn>
                  <a:cxn ang="0">
                    <a:pos x="872" y="526"/>
                  </a:cxn>
                  <a:cxn ang="0">
                    <a:pos x="862" y="534"/>
                  </a:cxn>
                  <a:cxn ang="0">
                    <a:pos x="851" y="541"/>
                  </a:cxn>
                  <a:cxn ang="0">
                    <a:pos x="837" y="550"/>
                  </a:cxn>
                  <a:cxn ang="0">
                    <a:pos x="819" y="559"/>
                  </a:cxn>
                  <a:cxn ang="0">
                    <a:pos x="800" y="567"/>
                  </a:cxn>
                  <a:cxn ang="0">
                    <a:pos x="778" y="575"/>
                  </a:cxn>
                  <a:cxn ang="0">
                    <a:pos x="754" y="582"/>
                  </a:cxn>
                  <a:cxn ang="0">
                    <a:pos x="727" y="588"/>
                  </a:cxn>
                  <a:cxn ang="0">
                    <a:pos x="697" y="592"/>
                  </a:cxn>
                  <a:cxn ang="0">
                    <a:pos x="666" y="593"/>
                  </a:cxn>
                  <a:cxn ang="0">
                    <a:pos x="631" y="592"/>
                  </a:cxn>
                  <a:cxn ang="0">
                    <a:pos x="593" y="589"/>
                  </a:cxn>
                  <a:cxn ang="0">
                    <a:pos x="555" y="581"/>
                  </a:cxn>
                  <a:cxn ang="0">
                    <a:pos x="555" y="677"/>
                  </a:cxn>
                  <a:cxn ang="0">
                    <a:pos x="24" y="623"/>
                  </a:cxn>
                  <a:cxn ang="0">
                    <a:pos x="6" y="552"/>
                  </a:cxn>
                </a:cxnLst>
                <a:rect l="0" t="0" r="r" b="b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90" name="Freeform 66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/>
                <a:ahLst/>
                <a:cxnLst>
                  <a:cxn ang="0">
                    <a:pos x="787" y="91"/>
                  </a:cxn>
                  <a:cxn ang="0">
                    <a:pos x="12" y="0"/>
                  </a:cxn>
                  <a:cxn ang="0">
                    <a:pos x="0" y="91"/>
                  </a:cxn>
                  <a:cxn ang="0">
                    <a:pos x="764" y="253"/>
                  </a:cxn>
                  <a:cxn ang="0">
                    <a:pos x="787" y="91"/>
                  </a:cxn>
                </a:cxnLst>
                <a:rect l="0" t="0" r="r" b="b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91" name="Freeform 67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/>
                <a:ahLst/>
                <a:cxnLst>
                  <a:cxn ang="0">
                    <a:pos x="336" y="50"/>
                  </a:cxn>
                  <a:cxn ang="0">
                    <a:pos x="4" y="0"/>
                  </a:cxn>
                  <a:cxn ang="0">
                    <a:pos x="0" y="48"/>
                  </a:cxn>
                  <a:cxn ang="0">
                    <a:pos x="327" y="115"/>
                  </a:cxn>
                  <a:cxn ang="0">
                    <a:pos x="336" y="50"/>
                  </a:cxn>
                </a:cxnLst>
                <a:rect l="0" t="0" r="r" b="b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92" name="Freeform 68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/>
                <a:ahLst/>
                <a:cxnLst>
                  <a:cxn ang="0">
                    <a:pos x="225" y="39"/>
                  </a:cxn>
                  <a:cxn ang="0">
                    <a:pos x="0" y="0"/>
                  </a:cxn>
                  <a:cxn ang="0">
                    <a:pos x="3" y="41"/>
                  </a:cxn>
                  <a:cxn ang="0">
                    <a:pos x="218" y="85"/>
                  </a:cxn>
                  <a:cxn ang="0">
                    <a:pos x="225" y="39"/>
                  </a:cxn>
                </a:cxnLst>
                <a:rect l="0" t="0" r="r" b="b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93" name="Freeform 69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3" y="132"/>
                  </a:cxn>
                  <a:cxn ang="0">
                    <a:pos x="10" y="130"/>
                  </a:cxn>
                  <a:cxn ang="0">
                    <a:pos x="24" y="128"/>
                  </a:cxn>
                  <a:cxn ang="0">
                    <a:pos x="42" y="125"/>
                  </a:cxn>
                  <a:cxn ang="0">
                    <a:pos x="62" y="121"/>
                  </a:cxn>
                  <a:cxn ang="0">
                    <a:pos x="86" y="116"/>
                  </a:cxn>
                  <a:cxn ang="0">
                    <a:pos x="113" y="109"/>
                  </a:cxn>
                  <a:cxn ang="0">
                    <a:pos x="141" y="102"/>
                  </a:cxn>
                  <a:cxn ang="0">
                    <a:pos x="170" y="94"/>
                  </a:cxn>
                  <a:cxn ang="0">
                    <a:pos x="199" y="85"/>
                  </a:cxn>
                  <a:cxn ang="0">
                    <a:pos x="228" y="74"/>
                  </a:cxn>
                  <a:cxn ang="0">
                    <a:pos x="257" y="62"/>
                  </a:cxn>
                  <a:cxn ang="0">
                    <a:pos x="285" y="48"/>
                  </a:cxn>
                  <a:cxn ang="0">
                    <a:pos x="309" y="34"/>
                  </a:cxn>
                  <a:cxn ang="0">
                    <a:pos x="333" y="18"/>
                  </a:cxn>
                  <a:cxn ang="0">
                    <a:pos x="352" y="0"/>
                  </a:cxn>
                  <a:cxn ang="0">
                    <a:pos x="1325" y="223"/>
                  </a:cxn>
                  <a:cxn ang="0">
                    <a:pos x="1323" y="225"/>
                  </a:cxn>
                  <a:cxn ang="0">
                    <a:pos x="1318" y="230"/>
                  </a:cxn>
                  <a:cxn ang="0">
                    <a:pos x="1309" y="239"/>
                  </a:cxn>
                  <a:cxn ang="0">
                    <a:pos x="1297" y="250"/>
                  </a:cxn>
                  <a:cxn ang="0">
                    <a:pos x="1282" y="263"/>
                  </a:cxn>
                  <a:cxn ang="0">
                    <a:pos x="1265" y="278"/>
                  </a:cxn>
                  <a:cxn ang="0">
                    <a:pos x="1247" y="295"/>
                  </a:cxn>
                  <a:cxn ang="0">
                    <a:pos x="1225" y="312"/>
                  </a:cxn>
                  <a:cxn ang="0">
                    <a:pos x="1202" y="331"/>
                  </a:cxn>
                  <a:cxn ang="0">
                    <a:pos x="1179" y="349"/>
                  </a:cxn>
                  <a:cxn ang="0">
                    <a:pos x="1154" y="367"/>
                  </a:cxn>
                  <a:cxn ang="0">
                    <a:pos x="1128" y="385"/>
                  </a:cxn>
                  <a:cxn ang="0">
                    <a:pos x="1102" y="401"/>
                  </a:cxn>
                  <a:cxn ang="0">
                    <a:pos x="1077" y="415"/>
                  </a:cxn>
                  <a:cxn ang="0">
                    <a:pos x="1051" y="428"/>
                  </a:cxn>
                  <a:cxn ang="0">
                    <a:pos x="1026" y="439"/>
                  </a:cxn>
                  <a:cxn ang="0">
                    <a:pos x="0" y="132"/>
                  </a:cxn>
                </a:cxnLst>
                <a:rect l="0" t="0" r="r" b="b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94" name="Freeform 70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/>
                <a:ahLst/>
                <a:cxnLst>
                  <a:cxn ang="0">
                    <a:pos x="47" y="209"/>
                  </a:cxn>
                  <a:cxn ang="0">
                    <a:pos x="472" y="84"/>
                  </a:cxn>
                  <a:cxn ang="0">
                    <a:pos x="215" y="0"/>
                  </a:cxn>
                  <a:cxn ang="0">
                    <a:pos x="5" y="24"/>
                  </a:cxn>
                  <a:cxn ang="0">
                    <a:pos x="0" y="197"/>
                  </a:cxn>
                  <a:cxn ang="0">
                    <a:pos x="47" y="209"/>
                  </a:cxn>
                </a:cxnLst>
                <a:rect l="0" t="0" r="r" b="b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95" name="Freeform 71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/>
                <a:ahLst/>
                <a:cxnLst>
                  <a:cxn ang="0">
                    <a:pos x="251" y="23"/>
                  </a:cxn>
                  <a:cxn ang="0">
                    <a:pos x="250" y="22"/>
                  </a:cxn>
                  <a:cxn ang="0">
                    <a:pos x="246" y="20"/>
                  </a:cxn>
                  <a:cxn ang="0">
                    <a:pos x="239" y="18"/>
                  </a:cxn>
                  <a:cxn ang="0">
                    <a:pos x="230" y="15"/>
                  </a:cxn>
                  <a:cxn ang="0">
                    <a:pos x="218" y="11"/>
                  </a:cxn>
                  <a:cxn ang="0">
                    <a:pos x="205" y="7"/>
                  </a:cxn>
                  <a:cxn ang="0">
                    <a:pos x="190" y="4"/>
                  </a:cxn>
                  <a:cxn ang="0">
                    <a:pos x="173" y="1"/>
                  </a:cxn>
                  <a:cxn ang="0">
                    <a:pos x="155" y="0"/>
                  </a:cxn>
                  <a:cxn ang="0">
                    <a:pos x="134" y="0"/>
                  </a:cxn>
                  <a:cxn ang="0">
                    <a:pos x="114" y="2"/>
                  </a:cxn>
                  <a:cxn ang="0">
                    <a:pos x="92" y="5"/>
                  </a:cxn>
                  <a:cxn ang="0">
                    <a:pos x="70" y="12"/>
                  </a:cxn>
                  <a:cxn ang="0">
                    <a:pos x="47" y="20"/>
                  </a:cxn>
                  <a:cxn ang="0">
                    <a:pos x="23" y="32"/>
                  </a:cxn>
                  <a:cxn ang="0">
                    <a:pos x="0" y="47"/>
                  </a:cxn>
                  <a:cxn ang="0">
                    <a:pos x="0" y="999"/>
                  </a:cxn>
                  <a:cxn ang="0">
                    <a:pos x="1" y="999"/>
                  </a:cxn>
                  <a:cxn ang="0">
                    <a:pos x="6" y="999"/>
                  </a:cxn>
                  <a:cxn ang="0">
                    <a:pos x="14" y="998"/>
                  </a:cxn>
                  <a:cxn ang="0">
                    <a:pos x="23" y="997"/>
                  </a:cxn>
                  <a:cxn ang="0">
                    <a:pos x="35" y="995"/>
                  </a:cxn>
                  <a:cxn ang="0">
                    <a:pos x="49" y="993"/>
                  </a:cxn>
                  <a:cxn ang="0">
                    <a:pos x="65" y="990"/>
                  </a:cxn>
                  <a:cxn ang="0">
                    <a:pos x="83" y="985"/>
                  </a:cxn>
                  <a:cxn ang="0">
                    <a:pos x="102" y="980"/>
                  </a:cxn>
                  <a:cxn ang="0">
                    <a:pos x="121" y="973"/>
                  </a:cxn>
                  <a:cxn ang="0">
                    <a:pos x="143" y="966"/>
                  </a:cxn>
                  <a:cxn ang="0">
                    <a:pos x="164" y="956"/>
                  </a:cxn>
                  <a:cxn ang="0">
                    <a:pos x="186" y="945"/>
                  </a:cxn>
                  <a:cxn ang="0">
                    <a:pos x="208" y="934"/>
                  </a:cxn>
                  <a:cxn ang="0">
                    <a:pos x="230" y="919"/>
                  </a:cxn>
                  <a:cxn ang="0">
                    <a:pos x="251" y="903"/>
                  </a:cxn>
                  <a:cxn ang="0">
                    <a:pos x="251" y="23"/>
                  </a:cxn>
                </a:cxnLst>
                <a:rect l="0" t="0" r="r" b="b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96" name="Freeform 72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/>
                <a:ahLst/>
                <a:cxnLst>
                  <a:cxn ang="0">
                    <a:pos x="215" y="20"/>
                  </a:cxn>
                  <a:cxn ang="0">
                    <a:pos x="214" y="19"/>
                  </a:cxn>
                  <a:cxn ang="0">
                    <a:pos x="211" y="18"/>
                  </a:cxn>
                  <a:cxn ang="0">
                    <a:pos x="205" y="15"/>
                  </a:cxn>
                  <a:cxn ang="0">
                    <a:pos x="197" y="12"/>
                  </a:cxn>
                  <a:cxn ang="0">
                    <a:pos x="187" y="9"/>
                  </a:cxn>
                  <a:cxn ang="0">
                    <a:pos x="176" y="6"/>
                  </a:cxn>
                  <a:cxn ang="0">
                    <a:pos x="163" y="4"/>
                  </a:cxn>
                  <a:cxn ang="0">
                    <a:pos x="149" y="1"/>
                  </a:cxn>
                  <a:cxn ang="0">
                    <a:pos x="133" y="0"/>
                  </a:cxn>
                  <a:cxn ang="0">
                    <a:pos x="115" y="0"/>
                  </a:cxn>
                  <a:cxn ang="0">
                    <a:pos x="98" y="1"/>
                  </a:cxn>
                  <a:cxn ang="0">
                    <a:pos x="79" y="5"/>
                  </a:cxn>
                  <a:cxn ang="0">
                    <a:pos x="60" y="10"/>
                  </a:cxn>
                  <a:cxn ang="0">
                    <a:pos x="40" y="18"/>
                  </a:cxn>
                  <a:cxn ang="0">
                    <a:pos x="21" y="27"/>
                  </a:cxn>
                  <a:cxn ang="0">
                    <a:pos x="0" y="40"/>
                  </a:cxn>
                  <a:cxn ang="0">
                    <a:pos x="0" y="843"/>
                  </a:cxn>
                  <a:cxn ang="0">
                    <a:pos x="1" y="843"/>
                  </a:cxn>
                  <a:cxn ang="0">
                    <a:pos x="6" y="843"/>
                  </a:cxn>
                  <a:cxn ang="0">
                    <a:pos x="12" y="842"/>
                  </a:cxn>
                  <a:cxn ang="0">
                    <a:pos x="21" y="841"/>
                  </a:cxn>
                  <a:cxn ang="0">
                    <a:pos x="30" y="840"/>
                  </a:cxn>
                  <a:cxn ang="0">
                    <a:pos x="43" y="838"/>
                  </a:cxn>
                  <a:cxn ang="0">
                    <a:pos x="56" y="835"/>
                  </a:cxn>
                  <a:cxn ang="0">
                    <a:pos x="71" y="831"/>
                  </a:cxn>
                  <a:cxn ang="0">
                    <a:pos x="87" y="826"/>
                  </a:cxn>
                  <a:cxn ang="0">
                    <a:pos x="105" y="821"/>
                  </a:cxn>
                  <a:cxn ang="0">
                    <a:pos x="123" y="814"/>
                  </a:cxn>
                  <a:cxn ang="0">
                    <a:pos x="141" y="806"/>
                  </a:cxn>
                  <a:cxn ang="0">
                    <a:pos x="159" y="797"/>
                  </a:cxn>
                  <a:cxn ang="0">
                    <a:pos x="179" y="786"/>
                  </a:cxn>
                  <a:cxn ang="0">
                    <a:pos x="197" y="774"/>
                  </a:cxn>
                  <a:cxn ang="0">
                    <a:pos x="215" y="760"/>
                  </a:cxn>
                  <a:cxn ang="0">
                    <a:pos x="215" y="20"/>
                  </a:cxn>
                </a:cxnLst>
                <a:rect l="0" t="0" r="r" b="b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97" name="Freeform 73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/>
                <a:ahLst/>
                <a:cxnLst>
                  <a:cxn ang="0">
                    <a:pos x="180" y="16"/>
                  </a:cxn>
                  <a:cxn ang="0">
                    <a:pos x="179" y="16"/>
                  </a:cxn>
                  <a:cxn ang="0">
                    <a:pos x="176" y="14"/>
                  </a:cxn>
                  <a:cxn ang="0">
                    <a:pos x="172" y="12"/>
                  </a:cxn>
                  <a:cxn ang="0">
                    <a:pos x="165" y="10"/>
                  </a:cxn>
                  <a:cxn ang="0">
                    <a:pos x="157" y="8"/>
                  </a:cxn>
                  <a:cxn ang="0">
                    <a:pos x="147" y="4"/>
                  </a:cxn>
                  <a:cxn ang="0">
                    <a:pos x="136" y="2"/>
                  </a:cxn>
                  <a:cxn ang="0">
                    <a:pos x="125" y="0"/>
                  </a:cxn>
                  <a:cxn ang="0">
                    <a:pos x="111" y="0"/>
                  </a:cxn>
                  <a:cxn ang="0">
                    <a:pos x="97" y="0"/>
                  </a:cxn>
                  <a:cxn ang="0">
                    <a:pos x="81" y="1"/>
                  </a:cxn>
                  <a:cxn ang="0">
                    <a:pos x="66" y="3"/>
                  </a:cxn>
                  <a:cxn ang="0">
                    <a:pos x="50" y="8"/>
                  </a:cxn>
                  <a:cxn ang="0">
                    <a:pos x="33" y="14"/>
                  </a:cxn>
                  <a:cxn ang="0">
                    <a:pos x="17" y="23"/>
                  </a:cxn>
                  <a:cxn ang="0">
                    <a:pos x="0" y="33"/>
                  </a:cxn>
                  <a:cxn ang="0">
                    <a:pos x="0" y="685"/>
                  </a:cxn>
                  <a:cxn ang="0">
                    <a:pos x="1" y="685"/>
                  </a:cxn>
                  <a:cxn ang="0">
                    <a:pos x="4" y="685"/>
                  </a:cxn>
                  <a:cxn ang="0">
                    <a:pos x="9" y="684"/>
                  </a:cxn>
                  <a:cxn ang="0">
                    <a:pos x="17" y="683"/>
                  </a:cxn>
                  <a:cxn ang="0">
                    <a:pos x="26" y="682"/>
                  </a:cxn>
                  <a:cxn ang="0">
                    <a:pos x="35" y="681"/>
                  </a:cxn>
                  <a:cxn ang="0">
                    <a:pos x="47" y="678"/>
                  </a:cxn>
                  <a:cxn ang="0">
                    <a:pos x="60" y="676"/>
                  </a:cxn>
                  <a:cxn ang="0">
                    <a:pos x="73" y="671"/>
                  </a:cxn>
                  <a:cxn ang="0">
                    <a:pos x="87" y="667"/>
                  </a:cxn>
                  <a:cxn ang="0">
                    <a:pos x="102" y="662"/>
                  </a:cxn>
                  <a:cxn ang="0">
                    <a:pos x="118" y="655"/>
                  </a:cxn>
                  <a:cxn ang="0">
                    <a:pos x="133" y="648"/>
                  </a:cxn>
                  <a:cxn ang="0">
                    <a:pos x="149" y="639"/>
                  </a:cxn>
                  <a:cxn ang="0">
                    <a:pos x="165" y="628"/>
                  </a:cxn>
                  <a:cxn ang="0">
                    <a:pos x="180" y="617"/>
                  </a:cxn>
                  <a:cxn ang="0">
                    <a:pos x="180" y="16"/>
                  </a:cxn>
                </a:cxnLst>
                <a:rect l="0" t="0" r="r" b="b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98" name="Freeform 74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/>
                <a:ahLst/>
                <a:cxnLst>
                  <a:cxn ang="0">
                    <a:pos x="146" y="14"/>
                  </a:cxn>
                  <a:cxn ang="0">
                    <a:pos x="143" y="12"/>
                  </a:cxn>
                  <a:cxn ang="0">
                    <a:pos x="134" y="8"/>
                  </a:cxn>
                  <a:cxn ang="0">
                    <a:pos x="120" y="4"/>
                  </a:cxn>
                  <a:cxn ang="0">
                    <a:pos x="101" y="1"/>
                  </a:cxn>
                  <a:cxn ang="0">
                    <a:pos x="79" y="0"/>
                  </a:cxn>
                  <a:cxn ang="0">
                    <a:pos x="54" y="3"/>
                  </a:cxn>
                  <a:cxn ang="0">
                    <a:pos x="27" y="11"/>
                  </a:cxn>
                  <a:cxn ang="0">
                    <a:pos x="0" y="27"/>
                  </a:cxn>
                  <a:cxn ang="0">
                    <a:pos x="0" y="530"/>
                  </a:cxn>
                  <a:cxn ang="0">
                    <a:pos x="3" y="530"/>
                  </a:cxn>
                  <a:cxn ang="0">
                    <a:pos x="14" y="529"/>
                  </a:cxn>
                  <a:cxn ang="0">
                    <a:pos x="29" y="526"/>
                  </a:cxn>
                  <a:cxn ang="0">
                    <a:pos x="49" y="521"/>
                  </a:cxn>
                  <a:cxn ang="0">
                    <a:pos x="71" y="514"/>
                  </a:cxn>
                  <a:cxn ang="0">
                    <a:pos x="96" y="505"/>
                  </a:cxn>
                  <a:cxn ang="0">
                    <a:pos x="121" y="492"/>
                  </a:cxn>
                  <a:cxn ang="0">
                    <a:pos x="146" y="475"/>
                  </a:cxn>
                  <a:cxn ang="0">
                    <a:pos x="146" y="14"/>
                  </a:cxn>
                </a:cxnLst>
                <a:rect l="0" t="0" r="r" b="b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99" name="Freeform 75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/>
                <a:ahLst/>
                <a:cxnLst>
                  <a:cxn ang="0">
                    <a:pos x="109" y="10"/>
                  </a:cxn>
                  <a:cxn ang="0">
                    <a:pos x="107" y="9"/>
                  </a:cxn>
                  <a:cxn ang="0">
                    <a:pos x="100" y="6"/>
                  </a:cxn>
                  <a:cxn ang="0">
                    <a:pos x="89" y="2"/>
                  </a:cxn>
                  <a:cxn ang="0">
                    <a:pos x="75" y="0"/>
                  </a:cxn>
                  <a:cxn ang="0">
                    <a:pos x="59" y="0"/>
                  </a:cxn>
                  <a:cxn ang="0">
                    <a:pos x="39" y="2"/>
                  </a:cxn>
                  <a:cxn ang="0">
                    <a:pos x="20" y="9"/>
                  </a:cxn>
                  <a:cxn ang="0">
                    <a:pos x="0" y="21"/>
                  </a:cxn>
                  <a:cxn ang="0">
                    <a:pos x="0" y="373"/>
                  </a:cxn>
                  <a:cxn ang="0">
                    <a:pos x="2" y="373"/>
                  </a:cxn>
                  <a:cxn ang="0">
                    <a:pos x="9" y="372"/>
                  </a:cxn>
                  <a:cxn ang="0">
                    <a:pos x="21" y="369"/>
                  </a:cxn>
                  <a:cxn ang="0">
                    <a:pos x="36" y="366"/>
                  </a:cxn>
                  <a:cxn ang="0">
                    <a:pos x="53" y="362"/>
                  </a:cxn>
                  <a:cxn ang="0">
                    <a:pos x="72" y="354"/>
                  </a:cxn>
                  <a:cxn ang="0">
                    <a:pos x="90" y="343"/>
                  </a:cxn>
                  <a:cxn ang="0">
                    <a:pos x="109" y="331"/>
                  </a:cxn>
                  <a:cxn ang="0">
                    <a:pos x="109" y="10"/>
                  </a:cxn>
                </a:cxnLst>
                <a:rect l="0" t="0" r="r" b="b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00" name="Freeform 76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/>
                <a:ahLst/>
                <a:cxnLst>
                  <a:cxn ang="0">
                    <a:pos x="75" y="6"/>
                  </a:cxn>
                  <a:cxn ang="0">
                    <a:pos x="73" y="5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28" y="1"/>
                  </a:cxn>
                  <a:cxn ang="0">
                    <a:pos x="14" y="6"/>
                  </a:cxn>
                  <a:cxn ang="0">
                    <a:pos x="0" y="14"/>
                  </a:cxn>
                  <a:cxn ang="0">
                    <a:pos x="0" y="216"/>
                  </a:cxn>
                  <a:cxn ang="0">
                    <a:pos x="2" y="216"/>
                  </a:cxn>
                  <a:cxn ang="0">
                    <a:pos x="7" y="215"/>
                  </a:cxn>
                  <a:cxn ang="0">
                    <a:pos x="15" y="214"/>
                  </a:cxn>
                  <a:cxn ang="0">
                    <a:pos x="25" y="211"/>
                  </a:cxn>
                  <a:cxn ang="0">
                    <a:pos x="37" y="208"/>
                  </a:cxn>
                  <a:cxn ang="0">
                    <a:pos x="50" y="203"/>
                  </a:cxn>
                  <a:cxn ang="0">
                    <a:pos x="63" y="195"/>
                  </a:cxn>
                  <a:cxn ang="0">
                    <a:pos x="75" y="187"/>
                  </a:cxn>
                  <a:cxn ang="0">
                    <a:pos x="75" y="6"/>
                  </a:cxn>
                </a:cxnLst>
                <a:rect l="0" t="0" r="r" b="b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01" name="Freeform 77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/>
                <a:ahLst/>
                <a:cxnLst>
                  <a:cxn ang="0">
                    <a:pos x="55" y="111"/>
                  </a:cxn>
                  <a:cxn ang="0">
                    <a:pos x="66" y="110"/>
                  </a:cxn>
                  <a:cxn ang="0">
                    <a:pos x="76" y="106"/>
                  </a:cxn>
                  <a:cxn ang="0">
                    <a:pos x="85" y="101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7"/>
                  </a:cxn>
                  <a:cxn ang="0">
                    <a:pos x="109" y="66"/>
                  </a:cxn>
                  <a:cxn ang="0">
                    <a:pos x="110" y="56"/>
                  </a:cxn>
                  <a:cxn ang="0">
                    <a:pos x="109" y="44"/>
                  </a:cxn>
                  <a:cxn ang="0">
                    <a:pos x="106" y="34"/>
                  </a:cxn>
                  <a:cxn ang="0">
                    <a:pos x="100" y="24"/>
                  </a:cxn>
                  <a:cxn ang="0">
                    <a:pos x="94" y="17"/>
                  </a:cxn>
                  <a:cxn ang="0">
                    <a:pos x="85" y="9"/>
                  </a:cxn>
                  <a:cxn ang="0">
                    <a:pos x="76" y="5"/>
                  </a:cxn>
                  <a:cxn ang="0">
                    <a:pos x="66" y="2"/>
                  </a:cxn>
                  <a:cxn ang="0">
                    <a:pos x="55" y="0"/>
                  </a:cxn>
                  <a:cxn ang="0">
                    <a:pos x="44" y="2"/>
                  </a:cxn>
                  <a:cxn ang="0">
                    <a:pos x="33" y="5"/>
                  </a:cxn>
                  <a:cxn ang="0">
                    <a:pos x="25" y="9"/>
                  </a:cxn>
                  <a:cxn ang="0">
                    <a:pos x="16" y="17"/>
                  </a:cxn>
                  <a:cxn ang="0">
                    <a:pos x="10" y="24"/>
                  </a:cxn>
                  <a:cxn ang="0">
                    <a:pos x="4" y="34"/>
                  </a:cxn>
                  <a:cxn ang="0">
                    <a:pos x="1" y="44"/>
                  </a:cxn>
                  <a:cxn ang="0">
                    <a:pos x="0" y="56"/>
                  </a:cxn>
                  <a:cxn ang="0">
                    <a:pos x="1" y="66"/>
                  </a:cxn>
                  <a:cxn ang="0">
                    <a:pos x="4" y="77"/>
                  </a:cxn>
                  <a:cxn ang="0">
                    <a:pos x="10" y="86"/>
                  </a:cxn>
                  <a:cxn ang="0">
                    <a:pos x="16" y="94"/>
                  </a:cxn>
                  <a:cxn ang="0">
                    <a:pos x="25" y="101"/>
                  </a:cxn>
                  <a:cxn ang="0">
                    <a:pos x="33" y="106"/>
                  </a:cxn>
                  <a:cxn ang="0">
                    <a:pos x="44" y="110"/>
                  </a:cxn>
                  <a:cxn ang="0">
                    <a:pos x="55" y="111"/>
                  </a:cxn>
                </a:cxnLst>
                <a:rect l="0" t="0" r="r" b="b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02" name="Freeform 78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38" y="53"/>
                  </a:cxn>
                  <a:cxn ang="0">
                    <a:pos x="48" y="46"/>
                  </a:cxn>
                  <a:cxn ang="0">
                    <a:pos x="53" y="37"/>
                  </a:cxn>
                  <a:cxn ang="0">
                    <a:pos x="55" y="27"/>
                  </a:cxn>
                  <a:cxn ang="0">
                    <a:pos x="53" y="16"/>
                  </a:cxn>
                  <a:cxn ang="0">
                    <a:pos x="48" y="7"/>
                  </a:cxn>
                  <a:cxn ang="0">
                    <a:pos x="38" y="2"/>
                  </a:cxn>
                  <a:cxn ang="0">
                    <a:pos x="27" y="0"/>
                  </a:cxn>
                  <a:cxn ang="0">
                    <a:pos x="16" y="2"/>
                  </a:cxn>
                  <a:cxn ang="0">
                    <a:pos x="8" y="7"/>
                  </a:cxn>
                  <a:cxn ang="0">
                    <a:pos x="2" y="16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6"/>
                  </a:cxn>
                  <a:cxn ang="0">
                    <a:pos x="16" y="53"/>
                  </a:cxn>
                  <a:cxn ang="0">
                    <a:pos x="27" y="55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03" name="Freeform 79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/>
                <a:ahLst/>
                <a:cxnLst>
                  <a:cxn ang="0">
                    <a:pos x="28" y="55"/>
                  </a:cxn>
                  <a:cxn ang="0">
                    <a:pos x="39" y="53"/>
                  </a:cxn>
                  <a:cxn ang="0">
                    <a:pos x="47" y="47"/>
                  </a:cxn>
                  <a:cxn ang="0">
                    <a:pos x="53" y="39"/>
                  </a:cxn>
                  <a:cxn ang="0">
                    <a:pos x="55" y="28"/>
                  </a:cxn>
                  <a:cxn ang="0">
                    <a:pos x="53" y="17"/>
                  </a:cxn>
                  <a:cxn ang="0">
                    <a:pos x="47" y="8"/>
                  </a:cxn>
                  <a:cxn ang="0">
                    <a:pos x="39" y="2"/>
                  </a:cxn>
                  <a:cxn ang="0">
                    <a:pos x="28" y="0"/>
                  </a:cxn>
                  <a:cxn ang="0">
                    <a:pos x="17" y="2"/>
                  </a:cxn>
                  <a:cxn ang="0">
                    <a:pos x="9" y="8"/>
                  </a:cxn>
                  <a:cxn ang="0">
                    <a:pos x="2" y="17"/>
                  </a:cxn>
                  <a:cxn ang="0">
                    <a:pos x="0" y="28"/>
                  </a:cxn>
                  <a:cxn ang="0">
                    <a:pos x="2" y="39"/>
                  </a:cxn>
                  <a:cxn ang="0">
                    <a:pos x="9" y="47"/>
                  </a:cxn>
                  <a:cxn ang="0">
                    <a:pos x="17" y="53"/>
                  </a:cxn>
                  <a:cxn ang="0">
                    <a:pos x="28" y="55"/>
                  </a:cxn>
                </a:cxnLst>
                <a:rect l="0" t="0" r="r" b="b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04" name="Freeform 80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/>
                <a:ahLst/>
                <a:cxnLst>
                  <a:cxn ang="0">
                    <a:pos x="48" y="15"/>
                  </a:cxn>
                  <a:cxn ang="0">
                    <a:pos x="44" y="30"/>
                  </a:cxn>
                  <a:cxn ang="0">
                    <a:pos x="33" y="73"/>
                  </a:cxn>
                  <a:cxn ang="0">
                    <a:pos x="19" y="140"/>
                  </a:cxn>
                  <a:cxn ang="0">
                    <a:pos x="7" y="229"/>
                  </a:cxn>
                  <a:cxn ang="0">
                    <a:pos x="0" y="337"/>
                  </a:cxn>
                  <a:cxn ang="0">
                    <a:pos x="1" y="462"/>
                  </a:cxn>
                  <a:cxn ang="0">
                    <a:pos x="14" y="602"/>
                  </a:cxn>
                  <a:cxn ang="0">
                    <a:pos x="43" y="752"/>
                  </a:cxn>
                  <a:cxn ang="0">
                    <a:pos x="150" y="746"/>
                  </a:cxn>
                  <a:cxn ang="0">
                    <a:pos x="146" y="724"/>
                  </a:cxn>
                  <a:cxn ang="0">
                    <a:pos x="135" y="663"/>
                  </a:cxn>
                  <a:cxn ang="0">
                    <a:pos x="123" y="574"/>
                  </a:cxn>
                  <a:cxn ang="0">
                    <a:pos x="111" y="463"/>
                  </a:cxn>
                  <a:cxn ang="0">
                    <a:pos x="104" y="342"/>
                  </a:cxn>
                  <a:cxn ang="0">
                    <a:pos x="107" y="220"/>
                  </a:cxn>
                  <a:cxn ang="0">
                    <a:pos x="124" y="106"/>
                  </a:cxn>
                  <a:cxn ang="0">
                    <a:pos x="156" y="9"/>
                  </a:cxn>
                  <a:cxn ang="0">
                    <a:pos x="156" y="8"/>
                  </a:cxn>
                  <a:cxn ang="0">
                    <a:pos x="156" y="6"/>
                  </a:cxn>
                  <a:cxn ang="0">
                    <a:pos x="154" y="4"/>
                  </a:cxn>
                  <a:cxn ang="0">
                    <a:pos x="147" y="0"/>
                  </a:cxn>
                  <a:cxn ang="0">
                    <a:pos x="134" y="0"/>
                  </a:cxn>
                  <a:cxn ang="0">
                    <a:pos x="115" y="1"/>
                  </a:cxn>
                  <a:cxn ang="0">
                    <a:pos x="87" y="7"/>
                  </a:cxn>
                  <a:cxn ang="0">
                    <a:pos x="48" y="15"/>
                  </a:cxn>
                </a:cxnLst>
                <a:rect l="0" t="0" r="r" b="b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05" name="Freeform 81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/>
                <a:ahLst/>
                <a:cxnLst>
                  <a:cxn ang="0">
                    <a:pos x="212" y="6"/>
                  </a:cxn>
                  <a:cxn ang="0">
                    <a:pos x="206" y="11"/>
                  </a:cxn>
                  <a:cxn ang="0">
                    <a:pos x="192" y="33"/>
                  </a:cxn>
                  <a:cxn ang="0">
                    <a:pos x="174" y="77"/>
                  </a:cxn>
                  <a:cxn ang="0">
                    <a:pos x="156" y="148"/>
                  </a:cxn>
                  <a:cxn ang="0">
                    <a:pos x="141" y="254"/>
                  </a:cxn>
                  <a:cxn ang="0">
                    <a:pos x="133" y="401"/>
                  </a:cxn>
                  <a:cxn ang="0">
                    <a:pos x="137" y="593"/>
                  </a:cxn>
                  <a:cxn ang="0">
                    <a:pos x="158" y="839"/>
                  </a:cxn>
                  <a:cxn ang="0">
                    <a:pos x="38" y="839"/>
                  </a:cxn>
                  <a:cxn ang="0">
                    <a:pos x="34" y="814"/>
                  </a:cxn>
                  <a:cxn ang="0">
                    <a:pos x="24" y="746"/>
                  </a:cxn>
                  <a:cxn ang="0">
                    <a:pos x="12" y="645"/>
                  </a:cxn>
                  <a:cxn ang="0">
                    <a:pos x="3" y="521"/>
                  </a:cxn>
                  <a:cxn ang="0">
                    <a:pos x="0" y="384"/>
                  </a:cxn>
                  <a:cxn ang="0">
                    <a:pos x="6" y="244"/>
                  </a:cxn>
                  <a:cxn ang="0">
                    <a:pos x="29" y="114"/>
                  </a:cxn>
                  <a:cxn ang="0">
                    <a:pos x="68" y="0"/>
                  </a:cxn>
                  <a:cxn ang="0">
                    <a:pos x="212" y="6"/>
                  </a:cxn>
                </a:cxnLst>
                <a:rect l="0" t="0" r="r" b="b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06" name="Freeform 82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/>
                <a:ahLst/>
                <a:cxnLst>
                  <a:cxn ang="0">
                    <a:pos x="43" y="12"/>
                  </a:cxn>
                  <a:cxn ang="0">
                    <a:pos x="39" y="25"/>
                  </a:cxn>
                  <a:cxn ang="0">
                    <a:pos x="30" y="62"/>
                  </a:cxn>
                  <a:cxn ang="0">
                    <a:pos x="19" y="122"/>
                  </a:cxn>
                  <a:cxn ang="0">
                    <a:pos x="7" y="199"/>
                  </a:cxn>
                  <a:cxn ang="0">
                    <a:pos x="0" y="294"/>
                  </a:cxn>
                  <a:cxn ang="0">
                    <a:pos x="1" y="403"/>
                  </a:cxn>
                  <a:cxn ang="0">
                    <a:pos x="12" y="524"/>
                  </a:cxn>
                  <a:cxn ang="0">
                    <a:pos x="38" y="656"/>
                  </a:cxn>
                  <a:cxn ang="0">
                    <a:pos x="132" y="650"/>
                  </a:cxn>
                  <a:cxn ang="0">
                    <a:pos x="127" y="631"/>
                  </a:cxn>
                  <a:cxn ang="0">
                    <a:pos x="119" y="578"/>
                  </a:cxn>
                  <a:cxn ang="0">
                    <a:pos x="107" y="499"/>
                  </a:cxn>
                  <a:cxn ang="0">
                    <a:pos x="97" y="403"/>
                  </a:cxn>
                  <a:cxn ang="0">
                    <a:pos x="92" y="297"/>
                  </a:cxn>
                  <a:cxn ang="0">
                    <a:pos x="94" y="192"/>
                  </a:cxn>
                  <a:cxn ang="0">
                    <a:pos x="108" y="91"/>
                  </a:cxn>
                  <a:cxn ang="0">
                    <a:pos x="137" y="7"/>
                  </a:cxn>
                  <a:cxn ang="0">
                    <a:pos x="137" y="6"/>
                  </a:cxn>
                  <a:cxn ang="0">
                    <a:pos x="137" y="4"/>
                  </a:cxn>
                  <a:cxn ang="0">
                    <a:pos x="135" y="2"/>
                  </a:cxn>
                  <a:cxn ang="0">
                    <a:pos x="129" y="0"/>
                  </a:cxn>
                  <a:cxn ang="0">
                    <a:pos x="119" y="0"/>
                  </a:cxn>
                  <a:cxn ang="0">
                    <a:pos x="101" y="1"/>
                  </a:cxn>
                  <a:cxn ang="0">
                    <a:pos x="77" y="5"/>
                  </a:cxn>
                  <a:cxn ang="0">
                    <a:pos x="43" y="12"/>
                  </a:cxn>
                </a:cxnLst>
                <a:rect l="0" t="0" r="r" b="b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07" name="Freeform 83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/>
                <a:ahLst/>
                <a:cxnLst>
                  <a:cxn ang="0">
                    <a:pos x="36" y="11"/>
                  </a:cxn>
                  <a:cxn ang="0">
                    <a:pos x="33" y="21"/>
                  </a:cxn>
                  <a:cxn ang="0">
                    <a:pos x="24" y="53"/>
                  </a:cxn>
                  <a:cxn ang="0">
                    <a:pos x="15" y="103"/>
                  </a:cxn>
                  <a:cxn ang="0">
                    <a:pos x="5" y="169"/>
                  </a:cxn>
                  <a:cxn ang="0">
                    <a:pos x="0" y="250"/>
                  </a:cxn>
                  <a:cxn ang="0">
                    <a:pos x="1" y="344"/>
                  </a:cxn>
                  <a:cxn ang="0">
                    <a:pos x="10" y="448"/>
                  </a:cxn>
                  <a:cxn ang="0">
                    <a:pos x="32" y="560"/>
                  </a:cxn>
                  <a:cxn ang="0">
                    <a:pos x="112" y="555"/>
                  </a:cxn>
                  <a:cxn ang="0">
                    <a:pos x="108" y="538"/>
                  </a:cxn>
                  <a:cxn ang="0">
                    <a:pos x="101" y="493"/>
                  </a:cxn>
                  <a:cxn ang="0">
                    <a:pos x="91" y="426"/>
                  </a:cxn>
                  <a:cxn ang="0">
                    <a:pos x="82" y="344"/>
                  </a:cxn>
                  <a:cxn ang="0">
                    <a:pos x="77" y="255"/>
                  </a:cxn>
                  <a:cxn ang="0">
                    <a:pos x="79" y="164"/>
                  </a:cxn>
                  <a:cxn ang="0">
                    <a:pos x="91" y="79"/>
                  </a:cxn>
                  <a:cxn ang="0">
                    <a:pos x="116" y="6"/>
                  </a:cxn>
                  <a:cxn ang="0">
                    <a:pos x="116" y="5"/>
                  </a:cxn>
                  <a:cxn ang="0">
                    <a:pos x="116" y="4"/>
                  </a:cxn>
                  <a:cxn ang="0">
                    <a:pos x="114" y="2"/>
                  </a:cxn>
                  <a:cxn ang="0">
                    <a:pos x="109" y="0"/>
                  </a:cxn>
                  <a:cxn ang="0">
                    <a:pos x="100" y="0"/>
                  </a:cxn>
                  <a:cxn ang="0">
                    <a:pos x="86" y="1"/>
                  </a:cxn>
                  <a:cxn ang="0">
                    <a:pos x="65" y="4"/>
                  </a:cxn>
                  <a:cxn ang="0">
                    <a:pos x="36" y="11"/>
                  </a:cxn>
                </a:cxnLst>
                <a:rect l="0" t="0" r="r" b="b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08" name="Freeform 84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/>
                <a:ahLst/>
                <a:cxnLst>
                  <a:cxn ang="0">
                    <a:pos x="30" y="9"/>
                  </a:cxn>
                  <a:cxn ang="0">
                    <a:pos x="27" y="17"/>
                  </a:cxn>
                  <a:cxn ang="0">
                    <a:pos x="20" y="44"/>
                  </a:cxn>
                  <a:cxn ang="0">
                    <a:pos x="12" y="85"/>
                  </a:cxn>
                  <a:cxn ang="0">
                    <a:pos x="4" y="140"/>
                  </a:cxn>
                  <a:cxn ang="0">
                    <a:pos x="0" y="207"/>
                  </a:cxn>
                  <a:cxn ang="0">
                    <a:pos x="0" y="285"/>
                  </a:cxn>
                  <a:cxn ang="0">
                    <a:pos x="9" y="370"/>
                  </a:cxn>
                  <a:cxn ang="0">
                    <a:pos x="26" y="463"/>
                  </a:cxn>
                  <a:cxn ang="0">
                    <a:pos x="93" y="460"/>
                  </a:cxn>
                  <a:cxn ang="0">
                    <a:pos x="89" y="446"/>
                  </a:cxn>
                  <a:cxn ang="0">
                    <a:pos x="83" y="408"/>
                  </a:cxn>
                  <a:cxn ang="0">
                    <a:pos x="75" y="353"/>
                  </a:cxn>
                  <a:cxn ang="0">
                    <a:pos x="68" y="285"/>
                  </a:cxn>
                  <a:cxn ang="0">
                    <a:pos x="65" y="211"/>
                  </a:cxn>
                  <a:cxn ang="0">
                    <a:pos x="67" y="136"/>
                  </a:cxn>
                  <a:cxn ang="0">
                    <a:pos x="76" y="65"/>
                  </a:cxn>
                  <a:cxn ang="0">
                    <a:pos x="97" y="5"/>
                  </a:cxn>
                  <a:cxn ang="0">
                    <a:pos x="97" y="4"/>
                  </a:cxn>
                  <a:cxn ang="0">
                    <a:pos x="97" y="3"/>
                  </a:cxn>
                  <a:cxn ang="0">
                    <a:pos x="95" y="1"/>
                  </a:cxn>
                  <a:cxn ang="0">
                    <a:pos x="91" y="0"/>
                  </a:cxn>
                  <a:cxn ang="0">
                    <a:pos x="84" y="0"/>
                  </a:cxn>
                  <a:cxn ang="0">
                    <a:pos x="71" y="0"/>
                  </a:cxn>
                  <a:cxn ang="0">
                    <a:pos x="54" y="3"/>
                  </a:cxn>
                  <a:cxn ang="0">
                    <a:pos x="30" y="9"/>
                  </a:cxn>
                </a:cxnLst>
                <a:rect l="0" t="0" r="r" b="b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09" name="Freeform 85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/>
                <a:ahLst/>
                <a:cxnLst>
                  <a:cxn ang="0">
                    <a:pos x="24" y="8"/>
                  </a:cxn>
                  <a:cxn ang="0">
                    <a:pos x="22" y="15"/>
                  </a:cxn>
                  <a:cxn ang="0">
                    <a:pos x="17" y="36"/>
                  </a:cxn>
                  <a:cxn ang="0">
                    <a:pos x="10" y="68"/>
                  </a:cxn>
                  <a:cxn ang="0">
                    <a:pos x="4" y="112"/>
                  </a:cxn>
                  <a:cxn ang="0">
                    <a:pos x="0" y="164"/>
                  </a:cxn>
                  <a:cxn ang="0">
                    <a:pos x="0" y="226"/>
                  </a:cxn>
                  <a:cxn ang="0">
                    <a:pos x="7" y="294"/>
                  </a:cxn>
                  <a:cxn ang="0">
                    <a:pos x="21" y="367"/>
                  </a:cxn>
                  <a:cxn ang="0">
                    <a:pos x="74" y="364"/>
                  </a:cxn>
                  <a:cxn ang="0">
                    <a:pos x="71" y="353"/>
                  </a:cxn>
                  <a:cxn ang="0">
                    <a:pos x="66" y="323"/>
                  </a:cxn>
                  <a:cxn ang="0">
                    <a:pos x="60" y="280"/>
                  </a:cxn>
                  <a:cxn ang="0">
                    <a:pos x="54" y="226"/>
                  </a:cxn>
                  <a:cxn ang="0">
                    <a:pos x="51" y="168"/>
                  </a:cxn>
                  <a:cxn ang="0">
                    <a:pos x="53" y="107"/>
                  </a:cxn>
                  <a:cxn ang="0">
                    <a:pos x="61" y="52"/>
                  </a:cxn>
                  <a:cxn ang="0">
                    <a:pos x="77" y="5"/>
                  </a:cxn>
                  <a:cxn ang="0">
                    <a:pos x="77" y="5"/>
                  </a:cxn>
                  <a:cxn ang="0">
                    <a:pos x="77" y="2"/>
                  </a:cxn>
                  <a:cxn ang="0">
                    <a:pos x="76" y="1"/>
                  </a:cxn>
                  <a:cxn ang="0">
                    <a:pos x="72" y="0"/>
                  </a:cxn>
                  <a:cxn ang="0">
                    <a:pos x="66" y="0"/>
                  </a:cxn>
                  <a:cxn ang="0">
                    <a:pos x="56" y="1"/>
                  </a:cxn>
                  <a:cxn ang="0">
                    <a:pos x="43" y="4"/>
                  </a:cxn>
                  <a:cxn ang="0">
                    <a:pos x="24" y="8"/>
                  </a:cxn>
                </a:cxnLst>
                <a:rect l="0" t="0" r="r" b="b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10" name="Freeform 86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/>
                <a:ahLst/>
                <a:cxnLst>
                  <a:cxn ang="0">
                    <a:pos x="17" y="5"/>
                  </a:cxn>
                  <a:cxn ang="0">
                    <a:pos x="16" y="10"/>
                  </a:cxn>
                  <a:cxn ang="0">
                    <a:pos x="12" y="25"/>
                  </a:cxn>
                  <a:cxn ang="0">
                    <a:pos x="6" y="49"/>
                  </a:cxn>
                  <a:cxn ang="0">
                    <a:pos x="2" y="82"/>
                  </a:cxn>
                  <a:cxn ang="0">
                    <a:pos x="0" y="122"/>
                  </a:cxn>
                  <a:cxn ang="0">
                    <a:pos x="0" y="166"/>
                  </a:cxn>
                  <a:cxn ang="0">
                    <a:pos x="4" y="217"/>
                  </a:cxn>
                  <a:cxn ang="0">
                    <a:pos x="15" y="271"/>
                  </a:cxn>
                  <a:cxn ang="0">
                    <a:pos x="54" y="268"/>
                  </a:cxn>
                  <a:cxn ang="0">
                    <a:pos x="52" y="261"/>
                  </a:cxn>
                  <a:cxn ang="0">
                    <a:pos x="48" y="238"/>
                  </a:cxn>
                  <a:cxn ang="0">
                    <a:pos x="44" y="206"/>
                  </a:cxn>
                  <a:cxn ang="0">
                    <a:pos x="40" y="166"/>
                  </a:cxn>
                  <a:cxn ang="0">
                    <a:pos x="37" y="123"/>
                  </a:cxn>
                  <a:cxn ang="0">
                    <a:pos x="39" y="78"/>
                  </a:cxn>
                  <a:cxn ang="0">
                    <a:pos x="44" y="37"/>
                  </a:cxn>
                  <a:cxn ang="0">
                    <a:pos x="56" y="3"/>
                  </a:cxn>
                  <a:cxn ang="0">
                    <a:pos x="56" y="3"/>
                  </a:cxn>
                  <a:cxn ang="0">
                    <a:pos x="56" y="2"/>
                  </a:cxn>
                  <a:cxn ang="0">
                    <a:pos x="55" y="1"/>
                  </a:cxn>
                  <a:cxn ang="0">
                    <a:pos x="52" y="0"/>
                  </a:cxn>
                  <a:cxn ang="0">
                    <a:pos x="48" y="0"/>
                  </a:cxn>
                  <a:cxn ang="0">
                    <a:pos x="42" y="0"/>
                  </a:cxn>
                  <a:cxn ang="0">
                    <a:pos x="31" y="2"/>
                  </a:cxn>
                  <a:cxn ang="0">
                    <a:pos x="17" y="5"/>
                  </a:cxn>
                </a:cxnLst>
                <a:rect l="0" t="0" r="r" b="b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11" name="Freeform 87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/>
                <a:ahLst/>
                <a:cxnLst>
                  <a:cxn ang="0">
                    <a:pos x="186" y="6"/>
                  </a:cxn>
                  <a:cxn ang="0">
                    <a:pos x="182" y="11"/>
                  </a:cxn>
                  <a:cxn ang="0">
                    <a:pos x="169" y="29"/>
                  </a:cxn>
                  <a:cxn ang="0">
                    <a:pos x="153" y="67"/>
                  </a:cxn>
                  <a:cxn ang="0">
                    <a:pos x="137" y="130"/>
                  </a:cxn>
                  <a:cxn ang="0">
                    <a:pos x="124" y="221"/>
                  </a:cxn>
                  <a:cxn ang="0">
                    <a:pos x="117" y="350"/>
                  </a:cxn>
                  <a:cxn ang="0">
                    <a:pos x="122" y="517"/>
                  </a:cxn>
                  <a:cxn ang="0">
                    <a:pos x="139" y="732"/>
                  </a:cxn>
                  <a:cxn ang="0">
                    <a:pos x="34" y="732"/>
                  </a:cxn>
                  <a:cxn ang="0">
                    <a:pos x="31" y="711"/>
                  </a:cxn>
                  <a:cxn ang="0">
                    <a:pos x="22" y="651"/>
                  </a:cxn>
                  <a:cxn ang="0">
                    <a:pos x="12" y="563"/>
                  </a:cxn>
                  <a:cxn ang="0">
                    <a:pos x="3" y="454"/>
                  </a:cxn>
                  <a:cxn ang="0">
                    <a:pos x="0" y="335"/>
                  </a:cxn>
                  <a:cxn ang="0">
                    <a:pos x="6" y="213"/>
                  </a:cxn>
                  <a:cxn ang="0">
                    <a:pos x="25" y="98"/>
                  </a:cxn>
                  <a:cxn ang="0">
                    <a:pos x="60" y="0"/>
                  </a:cxn>
                  <a:cxn ang="0">
                    <a:pos x="186" y="6"/>
                  </a:cxn>
                </a:cxnLst>
                <a:rect l="0" t="0" r="r" b="b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12" name="Freeform 88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/>
                <a:ahLst/>
                <a:cxnLst>
                  <a:cxn ang="0">
                    <a:pos x="158" y="4"/>
                  </a:cxn>
                  <a:cxn ang="0">
                    <a:pos x="153" y="9"/>
                  </a:cxn>
                  <a:cxn ang="0">
                    <a:pos x="144" y="25"/>
                  </a:cxn>
                  <a:cxn ang="0">
                    <a:pos x="130" y="57"/>
                  </a:cxn>
                  <a:cxn ang="0">
                    <a:pos x="116" y="110"/>
                  </a:cxn>
                  <a:cxn ang="0">
                    <a:pos x="105" y="189"/>
                  </a:cxn>
                  <a:cxn ang="0">
                    <a:pos x="100" y="298"/>
                  </a:cxn>
                  <a:cxn ang="0">
                    <a:pos x="103" y="441"/>
                  </a:cxn>
                  <a:cxn ang="0">
                    <a:pos x="118" y="625"/>
                  </a:cxn>
                  <a:cxn ang="0">
                    <a:pos x="29" y="625"/>
                  </a:cxn>
                  <a:cxn ang="0">
                    <a:pos x="25" y="607"/>
                  </a:cxn>
                  <a:cxn ang="0">
                    <a:pos x="18" y="556"/>
                  </a:cxn>
                  <a:cxn ang="0">
                    <a:pos x="9" y="480"/>
                  </a:cxn>
                  <a:cxn ang="0">
                    <a:pos x="2" y="387"/>
                  </a:cxn>
                  <a:cxn ang="0">
                    <a:pos x="0" y="286"/>
                  </a:cxn>
                  <a:cxn ang="0">
                    <a:pos x="5" y="182"/>
                  </a:cxn>
                  <a:cxn ang="0">
                    <a:pos x="21" y="84"/>
                  </a:cxn>
                  <a:cxn ang="0">
                    <a:pos x="51" y="0"/>
                  </a:cxn>
                  <a:cxn ang="0">
                    <a:pos x="158" y="4"/>
                  </a:cxn>
                </a:cxnLst>
                <a:rect l="0" t="0" r="r" b="b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13" name="Freeform 89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/>
                <a:ahLst/>
                <a:cxnLst>
                  <a:cxn ang="0">
                    <a:pos x="131" y="4"/>
                  </a:cxn>
                  <a:cxn ang="0">
                    <a:pos x="128" y="7"/>
                  </a:cxn>
                  <a:cxn ang="0">
                    <a:pos x="119" y="21"/>
                  </a:cxn>
                  <a:cxn ang="0">
                    <a:pos x="109" y="47"/>
                  </a:cxn>
                  <a:cxn ang="0">
                    <a:pos x="97" y="91"/>
                  </a:cxn>
                  <a:cxn ang="0">
                    <a:pos x="88" y="156"/>
                  </a:cxn>
                  <a:cxn ang="0">
                    <a:pos x="84" y="247"/>
                  </a:cxn>
                  <a:cxn ang="0">
                    <a:pos x="86" y="366"/>
                  </a:cxn>
                  <a:cxn ang="0">
                    <a:pos x="99" y="517"/>
                  </a:cxn>
                  <a:cxn ang="0">
                    <a:pos x="25" y="517"/>
                  </a:cxn>
                  <a:cxn ang="0">
                    <a:pos x="23" y="502"/>
                  </a:cxn>
                  <a:cxn ang="0">
                    <a:pos x="16" y="460"/>
                  </a:cxn>
                  <a:cxn ang="0">
                    <a:pos x="9" y="397"/>
                  </a:cxn>
                  <a:cxn ang="0">
                    <a:pos x="2" y="320"/>
                  </a:cxn>
                  <a:cxn ang="0">
                    <a:pos x="0" y="236"/>
                  </a:cxn>
                  <a:cxn ang="0">
                    <a:pos x="4" y="151"/>
                  </a:cxn>
                  <a:cxn ang="0">
                    <a:pos x="18" y="70"/>
                  </a:cxn>
                  <a:cxn ang="0">
                    <a:pos x="43" y="0"/>
                  </a:cxn>
                  <a:cxn ang="0">
                    <a:pos x="131" y="4"/>
                  </a:cxn>
                </a:cxnLst>
                <a:rect l="0" t="0" r="r" b="b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14" name="Freeform 90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/>
                <a:ahLst/>
                <a:cxnLst>
                  <a:cxn ang="0">
                    <a:pos x="104" y="4"/>
                  </a:cxn>
                  <a:cxn ang="0">
                    <a:pos x="101" y="7"/>
                  </a:cxn>
                  <a:cxn ang="0">
                    <a:pos x="94" y="17"/>
                  </a:cxn>
                  <a:cxn ang="0">
                    <a:pos x="86" y="38"/>
                  </a:cxn>
                  <a:cxn ang="0">
                    <a:pos x="76" y="73"/>
                  </a:cxn>
                  <a:cxn ang="0">
                    <a:pos x="69" y="125"/>
                  </a:cxn>
                  <a:cxn ang="0">
                    <a:pos x="65" y="196"/>
                  </a:cxn>
                  <a:cxn ang="0">
                    <a:pos x="67" y="291"/>
                  </a:cxn>
                  <a:cxn ang="0">
                    <a:pos x="77" y="411"/>
                  </a:cxn>
                  <a:cxn ang="0">
                    <a:pos x="19" y="411"/>
                  </a:cxn>
                  <a:cxn ang="0">
                    <a:pos x="17" y="399"/>
                  </a:cxn>
                  <a:cxn ang="0">
                    <a:pos x="11" y="365"/>
                  </a:cxn>
                  <a:cxn ang="0">
                    <a:pos x="6" y="316"/>
                  </a:cxn>
                  <a:cxn ang="0">
                    <a:pos x="2" y="255"/>
                  </a:cxn>
                  <a:cxn ang="0">
                    <a:pos x="0" y="188"/>
                  </a:cxn>
                  <a:cxn ang="0">
                    <a:pos x="4" y="120"/>
                  </a:cxn>
                  <a:cxn ang="0">
                    <a:pos x="15" y="55"/>
                  </a:cxn>
                  <a:cxn ang="0">
                    <a:pos x="34" y="0"/>
                  </a:cxn>
                  <a:cxn ang="0">
                    <a:pos x="104" y="4"/>
                  </a:cxn>
                </a:cxnLst>
                <a:rect l="0" t="0" r="r" b="b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15" name="Freeform 91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4" y="4"/>
                  </a:cxn>
                  <a:cxn ang="0">
                    <a:pos x="70" y="12"/>
                  </a:cxn>
                  <a:cxn ang="0">
                    <a:pos x="62" y="28"/>
                  </a:cxn>
                  <a:cxn ang="0">
                    <a:pos x="56" y="53"/>
                  </a:cxn>
                  <a:cxn ang="0">
                    <a:pos x="51" y="92"/>
                  </a:cxn>
                  <a:cxn ang="0">
                    <a:pos x="49" y="145"/>
                  </a:cxn>
                  <a:cxn ang="0">
                    <a:pos x="50" y="214"/>
                  </a:cxn>
                  <a:cxn ang="0">
                    <a:pos x="57" y="302"/>
                  </a:cxn>
                  <a:cxn ang="0">
                    <a:pos x="14" y="302"/>
                  </a:cxn>
                  <a:cxn ang="0">
                    <a:pos x="13" y="294"/>
                  </a:cxn>
                  <a:cxn ang="0">
                    <a:pos x="9" y="269"/>
                  </a:cxn>
                  <a:cxn ang="0">
                    <a:pos x="4" y="232"/>
                  </a:cxn>
                  <a:cxn ang="0">
                    <a:pos x="1" y="188"/>
                  </a:cxn>
                  <a:cxn ang="0">
                    <a:pos x="0" y="138"/>
                  </a:cxn>
                  <a:cxn ang="0">
                    <a:pos x="2" y="89"/>
                  </a:cxn>
                  <a:cxn ang="0">
                    <a:pos x="10" y="41"/>
                  </a:cxn>
                  <a:cxn ang="0">
                    <a:pos x="25" y="0"/>
                  </a:cxn>
                  <a:cxn ang="0">
                    <a:pos x="76" y="2"/>
                  </a:cxn>
                </a:cxnLst>
                <a:rect l="0" t="0" r="r" b="b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16" name="Rectangle 92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17" name="Freeform 93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/>
                <a:ahLst/>
                <a:cxnLst>
                  <a:cxn ang="0">
                    <a:pos x="35" y="41"/>
                  </a:cxn>
                  <a:cxn ang="0">
                    <a:pos x="32" y="49"/>
                  </a:cxn>
                  <a:cxn ang="0">
                    <a:pos x="25" y="74"/>
                  </a:cxn>
                  <a:cxn ang="0">
                    <a:pos x="17" y="112"/>
                  </a:cxn>
                  <a:cxn ang="0">
                    <a:pos x="8" y="163"/>
                  </a:cxn>
                  <a:cxn ang="0">
                    <a:pos x="2" y="223"/>
                  </a:cxn>
                  <a:cxn ang="0">
                    <a:pos x="0" y="290"/>
                  </a:cxn>
                  <a:cxn ang="0">
                    <a:pos x="7" y="363"/>
                  </a:cxn>
                  <a:cxn ang="0">
                    <a:pos x="23" y="440"/>
                  </a:cxn>
                  <a:cxn ang="0">
                    <a:pos x="23" y="437"/>
                  </a:cxn>
                  <a:cxn ang="0">
                    <a:pos x="23" y="427"/>
                  </a:cxn>
                  <a:cxn ang="0">
                    <a:pos x="23" y="411"/>
                  </a:cxn>
                  <a:cxn ang="0">
                    <a:pos x="23" y="391"/>
                  </a:cxn>
                  <a:cxn ang="0">
                    <a:pos x="25" y="367"/>
                  </a:cxn>
                  <a:cxn ang="0">
                    <a:pos x="28" y="341"/>
                  </a:cxn>
                  <a:cxn ang="0">
                    <a:pos x="33" y="312"/>
                  </a:cxn>
                  <a:cxn ang="0">
                    <a:pos x="39" y="281"/>
                  </a:cxn>
                  <a:cxn ang="0">
                    <a:pos x="49" y="251"/>
                  </a:cxn>
                  <a:cxn ang="0">
                    <a:pos x="61" y="222"/>
                  </a:cxn>
                  <a:cxn ang="0">
                    <a:pos x="75" y="194"/>
                  </a:cxn>
                  <a:cxn ang="0">
                    <a:pos x="93" y="168"/>
                  </a:cxn>
                  <a:cxn ang="0">
                    <a:pos x="116" y="145"/>
                  </a:cxn>
                  <a:cxn ang="0">
                    <a:pos x="141" y="127"/>
                  </a:cxn>
                  <a:cxn ang="0">
                    <a:pos x="173" y="114"/>
                  </a:cxn>
                  <a:cxn ang="0">
                    <a:pos x="208" y="106"/>
                  </a:cxn>
                  <a:cxn ang="0">
                    <a:pos x="210" y="104"/>
                  </a:cxn>
                  <a:cxn ang="0">
                    <a:pos x="217" y="100"/>
                  </a:cxn>
                  <a:cxn ang="0">
                    <a:pos x="227" y="92"/>
                  </a:cxn>
                  <a:cxn ang="0">
                    <a:pos x="245" y="82"/>
                  </a:cxn>
                  <a:cxn ang="0">
                    <a:pos x="267" y="69"/>
                  </a:cxn>
                  <a:cxn ang="0">
                    <a:pos x="296" y="54"/>
                  </a:cxn>
                  <a:cxn ang="0">
                    <a:pos x="332" y="36"/>
                  </a:cxn>
                  <a:cxn ang="0">
                    <a:pos x="375" y="17"/>
                  </a:cxn>
                  <a:cxn ang="0">
                    <a:pos x="373" y="16"/>
                  </a:cxn>
                  <a:cxn ang="0">
                    <a:pos x="366" y="15"/>
                  </a:cxn>
                  <a:cxn ang="0">
                    <a:pos x="357" y="13"/>
                  </a:cxn>
                  <a:cxn ang="0">
                    <a:pos x="343" y="10"/>
                  </a:cxn>
                  <a:cxn ang="0">
                    <a:pos x="326" y="7"/>
                  </a:cxn>
                  <a:cxn ang="0">
                    <a:pos x="307" y="5"/>
                  </a:cxn>
                  <a:cxn ang="0">
                    <a:pos x="285" y="3"/>
                  </a:cxn>
                  <a:cxn ang="0">
                    <a:pos x="261" y="1"/>
                  </a:cxn>
                  <a:cxn ang="0">
                    <a:pos x="235" y="0"/>
                  </a:cxn>
                  <a:cxn ang="0">
                    <a:pos x="208" y="1"/>
                  </a:cxn>
                  <a:cxn ang="0">
                    <a:pos x="180" y="2"/>
                  </a:cxn>
                  <a:cxn ang="0">
                    <a:pos x="151" y="5"/>
                  </a:cxn>
                  <a:cxn ang="0">
                    <a:pos x="122" y="10"/>
                  </a:cxn>
                  <a:cxn ang="0">
                    <a:pos x="92" y="18"/>
                  </a:cxn>
                  <a:cxn ang="0">
                    <a:pos x="63" y="28"/>
                  </a:cxn>
                  <a:cxn ang="0">
                    <a:pos x="35" y="41"/>
                  </a:cxn>
                </a:cxnLst>
                <a:rect l="0" t="0" r="r" b="b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18" name="Freeform 94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8"/>
                  </a:cxn>
                  <a:cxn ang="0">
                    <a:pos x="5" y="44"/>
                  </a:cxn>
                  <a:cxn ang="0">
                    <a:pos x="11" y="37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8"/>
                  </a:cxn>
                  <a:cxn ang="0">
                    <a:pos x="54" y="12"/>
                  </a:cxn>
                  <a:cxn ang="0">
                    <a:pos x="72" y="6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7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6"/>
                  </a:cxn>
                  <a:cxn ang="0">
                    <a:pos x="289" y="44"/>
                  </a:cxn>
                  <a:cxn ang="0">
                    <a:pos x="277" y="41"/>
                  </a:cxn>
                  <a:cxn ang="0">
                    <a:pos x="262" y="36"/>
                  </a:cxn>
                  <a:cxn ang="0">
                    <a:pos x="244" y="32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1"/>
                  </a:cxn>
                  <a:cxn ang="0">
                    <a:pos x="101" y="23"/>
                  </a:cxn>
                  <a:cxn ang="0">
                    <a:pos x="77" y="29"/>
                  </a:cxn>
                  <a:cxn ang="0">
                    <a:pos x="55" y="37"/>
                  </a:cxn>
                  <a:cxn ang="0">
                    <a:pos x="33" y="48"/>
                  </a:cxn>
                  <a:cxn ang="0">
                    <a:pos x="15" y="63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19" name="Freeform 95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9"/>
                  </a:cxn>
                  <a:cxn ang="0">
                    <a:pos x="5" y="44"/>
                  </a:cxn>
                  <a:cxn ang="0">
                    <a:pos x="11" y="38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7"/>
                  </a:cxn>
                  <a:cxn ang="0">
                    <a:pos x="54" y="12"/>
                  </a:cxn>
                  <a:cxn ang="0">
                    <a:pos x="72" y="7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8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5"/>
                  </a:cxn>
                  <a:cxn ang="0">
                    <a:pos x="289" y="43"/>
                  </a:cxn>
                  <a:cxn ang="0">
                    <a:pos x="277" y="40"/>
                  </a:cxn>
                  <a:cxn ang="0">
                    <a:pos x="262" y="36"/>
                  </a:cxn>
                  <a:cxn ang="0">
                    <a:pos x="244" y="33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2"/>
                  </a:cxn>
                  <a:cxn ang="0">
                    <a:pos x="101" y="24"/>
                  </a:cxn>
                  <a:cxn ang="0">
                    <a:pos x="77" y="29"/>
                  </a:cxn>
                  <a:cxn ang="0">
                    <a:pos x="55" y="38"/>
                  </a:cxn>
                  <a:cxn ang="0">
                    <a:pos x="33" y="49"/>
                  </a:cxn>
                  <a:cxn ang="0">
                    <a:pos x="15" y="64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20" name="Freeform 96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6"/>
                  </a:cxn>
                  <a:cxn ang="0">
                    <a:pos x="150" y="917"/>
                  </a:cxn>
                  <a:cxn ang="0">
                    <a:pos x="143" y="797"/>
                  </a:cxn>
                  <a:cxn ang="0">
                    <a:pos x="496" y="851"/>
                  </a:cxn>
                  <a:cxn ang="0">
                    <a:pos x="490" y="803"/>
                  </a:cxn>
                  <a:cxn ang="0">
                    <a:pos x="245" y="773"/>
                  </a:cxn>
                  <a:cxn ang="0">
                    <a:pos x="239" y="670"/>
                  </a:cxn>
                  <a:cxn ang="0">
                    <a:pos x="72" y="670"/>
                  </a:cxn>
                  <a:cxn ang="0">
                    <a:pos x="68" y="657"/>
                  </a:cxn>
                  <a:cxn ang="0">
                    <a:pos x="56" y="620"/>
                  </a:cxn>
                  <a:cxn ang="0">
                    <a:pos x="41" y="559"/>
                  </a:cxn>
                  <a:cxn ang="0">
                    <a:pos x="26" y="480"/>
                  </a:cxn>
                  <a:cxn ang="0">
                    <a:pos x="15" y="385"/>
                  </a:cxn>
                  <a:cxn ang="0">
                    <a:pos x="11" y="276"/>
                  </a:cxn>
                  <a:cxn ang="0">
                    <a:pos x="20" y="158"/>
                  </a:cxn>
                  <a:cxn ang="0">
                    <a:pos x="42" y="30"/>
                  </a:cxn>
                  <a:cxn ang="0">
                    <a:pos x="0" y="0"/>
                  </a:cxn>
                </a:cxnLst>
                <a:rect l="0" t="0" r="r" b="b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21" name="Freeform 97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4" y="124"/>
                  </a:cxn>
                  <a:cxn ang="0">
                    <a:pos x="14" y="119"/>
                  </a:cxn>
                  <a:cxn ang="0">
                    <a:pos x="31" y="114"/>
                  </a:cxn>
                  <a:cxn ang="0">
                    <a:pos x="53" y="106"/>
                  </a:cxn>
                  <a:cxn ang="0">
                    <a:pos x="81" y="98"/>
                  </a:cxn>
                  <a:cxn ang="0">
                    <a:pos x="113" y="89"/>
                  </a:cxn>
                  <a:cxn ang="0">
                    <a:pos x="151" y="81"/>
                  </a:cxn>
                  <a:cxn ang="0">
                    <a:pos x="192" y="73"/>
                  </a:cxn>
                  <a:cxn ang="0">
                    <a:pos x="237" y="65"/>
                  </a:cxn>
                  <a:cxn ang="0">
                    <a:pos x="286" y="60"/>
                  </a:cxn>
                  <a:cxn ang="0">
                    <a:pos x="337" y="56"/>
                  </a:cxn>
                  <a:cxn ang="0">
                    <a:pos x="390" y="55"/>
                  </a:cxn>
                  <a:cxn ang="0">
                    <a:pos x="446" y="56"/>
                  </a:cxn>
                  <a:cxn ang="0">
                    <a:pos x="503" y="61"/>
                  </a:cxn>
                  <a:cxn ang="0">
                    <a:pos x="561" y="70"/>
                  </a:cxn>
                  <a:cxn ang="0">
                    <a:pos x="620" y="83"/>
                  </a:cxn>
                  <a:cxn ang="0">
                    <a:pos x="638" y="0"/>
                  </a:cxn>
                  <a:cxn ang="0">
                    <a:pos x="634" y="0"/>
                  </a:cxn>
                  <a:cxn ang="0">
                    <a:pos x="620" y="0"/>
                  </a:cxn>
                  <a:cxn ang="0">
                    <a:pos x="599" y="0"/>
                  </a:cxn>
                  <a:cxn ang="0">
                    <a:pos x="571" y="1"/>
                  </a:cxn>
                  <a:cxn ang="0">
                    <a:pos x="536" y="2"/>
                  </a:cxn>
                  <a:cxn ang="0">
                    <a:pos x="496" y="3"/>
                  </a:cxn>
                  <a:cxn ang="0">
                    <a:pos x="452" y="6"/>
                  </a:cxn>
                  <a:cxn ang="0">
                    <a:pos x="405" y="8"/>
                  </a:cxn>
                  <a:cxn ang="0">
                    <a:pos x="354" y="13"/>
                  </a:cxn>
                  <a:cxn ang="0">
                    <a:pos x="302" y="17"/>
                  </a:cxn>
                  <a:cxn ang="0">
                    <a:pos x="249" y="22"/>
                  </a:cxn>
                  <a:cxn ang="0">
                    <a:pos x="196" y="30"/>
                  </a:cxn>
                  <a:cxn ang="0">
                    <a:pos x="144" y="37"/>
                  </a:cxn>
                  <a:cxn ang="0">
                    <a:pos x="93" y="47"/>
                  </a:cxn>
                  <a:cxn ang="0">
                    <a:pos x="45" y="58"/>
                  </a:cxn>
                  <a:cxn ang="0">
                    <a:pos x="0" y="71"/>
                  </a:cxn>
                  <a:cxn ang="0">
                    <a:pos x="0" y="125"/>
                  </a:cxn>
                </a:cxnLst>
                <a:rect l="0" t="0" r="r" b="b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22" name="Freeform 98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/>
                <a:ahLst/>
                <a:cxnLst>
                  <a:cxn ang="0">
                    <a:pos x="454" y="344"/>
                  </a:cxn>
                  <a:cxn ang="0">
                    <a:pos x="456" y="343"/>
                  </a:cxn>
                  <a:cxn ang="0">
                    <a:pos x="463" y="341"/>
                  </a:cxn>
                  <a:cxn ang="0">
                    <a:pos x="472" y="337"/>
                  </a:cxn>
                  <a:cxn ang="0">
                    <a:pos x="485" y="332"/>
                  </a:cxn>
                  <a:cxn ang="0">
                    <a:pos x="501" y="325"/>
                  </a:cxn>
                  <a:cxn ang="0">
                    <a:pos x="518" y="317"/>
                  </a:cxn>
                  <a:cxn ang="0">
                    <a:pos x="538" y="308"/>
                  </a:cxn>
                  <a:cxn ang="0">
                    <a:pos x="558" y="298"/>
                  </a:cxn>
                  <a:cxn ang="0">
                    <a:pos x="580" y="287"/>
                  </a:cxn>
                  <a:cxn ang="0">
                    <a:pos x="600" y="274"/>
                  </a:cxn>
                  <a:cxn ang="0">
                    <a:pos x="621" y="262"/>
                  </a:cxn>
                  <a:cxn ang="0">
                    <a:pos x="640" y="248"/>
                  </a:cxn>
                  <a:cxn ang="0">
                    <a:pos x="658" y="234"/>
                  </a:cxn>
                  <a:cxn ang="0">
                    <a:pos x="674" y="219"/>
                  </a:cxn>
                  <a:cxn ang="0">
                    <a:pos x="688" y="204"/>
                  </a:cxn>
                  <a:cxn ang="0">
                    <a:pos x="699" y="189"/>
                  </a:cxn>
                  <a:cxn ang="0">
                    <a:pos x="0" y="18"/>
                  </a:cxn>
                  <a:cxn ang="0">
                    <a:pos x="54" y="0"/>
                  </a:cxn>
                  <a:cxn ang="0">
                    <a:pos x="1075" y="251"/>
                  </a:cxn>
                  <a:cxn ang="0">
                    <a:pos x="1033" y="274"/>
                  </a:cxn>
                  <a:cxn ang="0">
                    <a:pos x="738" y="199"/>
                  </a:cxn>
                  <a:cxn ang="0">
                    <a:pos x="737" y="200"/>
                  </a:cxn>
                  <a:cxn ang="0">
                    <a:pos x="735" y="203"/>
                  </a:cxn>
                  <a:cxn ang="0">
                    <a:pos x="730" y="207"/>
                  </a:cxn>
                  <a:cxn ang="0">
                    <a:pos x="724" y="214"/>
                  </a:cxn>
                  <a:cxn ang="0">
                    <a:pos x="716" y="222"/>
                  </a:cxn>
                  <a:cxn ang="0">
                    <a:pos x="706" y="231"/>
                  </a:cxn>
                  <a:cxn ang="0">
                    <a:pos x="694" y="242"/>
                  </a:cxn>
                  <a:cxn ang="0">
                    <a:pos x="679" y="253"/>
                  </a:cxn>
                  <a:cxn ang="0">
                    <a:pos x="662" y="265"/>
                  </a:cxn>
                  <a:cxn ang="0">
                    <a:pos x="643" y="278"/>
                  </a:cxn>
                  <a:cxn ang="0">
                    <a:pos x="621" y="291"/>
                  </a:cxn>
                  <a:cxn ang="0">
                    <a:pos x="597" y="303"/>
                  </a:cxn>
                  <a:cxn ang="0">
                    <a:pos x="570" y="317"/>
                  </a:cxn>
                  <a:cxn ang="0">
                    <a:pos x="540" y="330"/>
                  </a:cxn>
                  <a:cxn ang="0">
                    <a:pos x="508" y="343"/>
                  </a:cxn>
                  <a:cxn ang="0">
                    <a:pos x="472" y="356"/>
                  </a:cxn>
                  <a:cxn ang="0">
                    <a:pos x="454" y="344"/>
                  </a:cxn>
                </a:cxnLst>
                <a:rect l="0" t="0" r="r" b="b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23" name="Freeform 99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71" y="319"/>
                  </a:cxn>
                  <a:cxn ang="0">
                    <a:pos x="1095" y="319"/>
                  </a:cxn>
                  <a:cxn ang="0">
                    <a:pos x="33" y="0"/>
                  </a:cxn>
                  <a:cxn ang="0">
                    <a:pos x="0" y="0"/>
                  </a:cxn>
                </a:cxnLst>
                <a:rect l="0" t="0" r="r" b="b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24" name="Freeform 100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058" y="285"/>
                  </a:cxn>
                  <a:cxn ang="0">
                    <a:pos x="1082" y="284"/>
                  </a:cxn>
                  <a:cxn ang="0">
                    <a:pos x="33" y="0"/>
                  </a:cxn>
                  <a:cxn ang="0">
                    <a:pos x="0" y="1"/>
                  </a:cxn>
                </a:cxnLst>
                <a:rect l="0" t="0" r="r" b="b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25" name="Freeform 101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6" y="315"/>
                  </a:cxn>
                  <a:cxn ang="0">
                    <a:pos x="1087" y="308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0" t="0" r="r" b="b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102"/>
            <p:cNvGrpSpPr>
              <a:grpSpLocks/>
            </p:cNvGrpSpPr>
            <p:nvPr/>
          </p:nvGrpSpPr>
          <p:grpSpPr bwMode="auto">
            <a:xfrm>
              <a:off x="12806" y="10667"/>
              <a:ext cx="983" cy="1369"/>
              <a:chOff x="12762" y="10336"/>
              <a:chExt cx="1027" cy="1700"/>
            </a:xfrm>
          </p:grpSpPr>
          <p:sp>
            <p:nvSpPr>
              <p:cNvPr id="205927" name="Rectangle 103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28" name="Rectangle 104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29" name="Line 105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30" name="Line 106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31" name="Line 107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32" name="Line 108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933" name="Text Box 109"/>
            <p:cNvSpPr txBox="1">
              <a:spLocks noChangeArrowheads="1"/>
            </p:cNvSpPr>
            <p:nvPr/>
          </p:nvSpPr>
          <p:spPr bwMode="auto">
            <a:xfrm>
              <a:off x="12809" y="10193"/>
              <a:ext cx="95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r>
                <a:rPr lang="en-US" sz="1000">
                  <a:solidFill>
                    <a:schemeClr val="tx2"/>
                  </a:solidFill>
                  <a:latin typeface="Arial" charset="0"/>
                </a:rPr>
                <a:t>Host B</a:t>
              </a:r>
              <a:endParaRPr lang="en-US" sz="2000">
                <a:solidFill>
                  <a:schemeClr val="tx2"/>
                </a:solidFill>
              </a:endParaRPr>
            </a:p>
          </p:txBody>
        </p:sp>
      </p:grpSp>
      <p:sp>
        <p:nvSpPr>
          <p:cNvPr id="205934" name="Line 110"/>
          <p:cNvSpPr>
            <a:spLocks noChangeShapeType="1"/>
          </p:cNvSpPr>
          <p:nvPr/>
        </p:nvSpPr>
        <p:spPr bwMode="auto">
          <a:xfrm flipH="1">
            <a:off x="6223000" y="2365375"/>
            <a:ext cx="317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35" name="Line 111"/>
          <p:cNvSpPr>
            <a:spLocks noChangeShapeType="1"/>
          </p:cNvSpPr>
          <p:nvPr/>
        </p:nvSpPr>
        <p:spPr bwMode="auto">
          <a:xfrm flipH="1" flipV="1">
            <a:off x="7002463" y="2374900"/>
            <a:ext cx="3397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36" name="Line 112"/>
          <p:cNvSpPr>
            <a:spLocks noChangeShapeType="1"/>
          </p:cNvSpPr>
          <p:nvPr/>
        </p:nvSpPr>
        <p:spPr bwMode="auto">
          <a:xfrm flipH="1">
            <a:off x="6977063" y="2151063"/>
            <a:ext cx="566737" cy="676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37" name="Line 113"/>
          <p:cNvSpPr>
            <a:spLocks noChangeShapeType="1"/>
          </p:cNvSpPr>
          <p:nvPr/>
        </p:nvSpPr>
        <p:spPr bwMode="auto">
          <a:xfrm flipH="1">
            <a:off x="7524750" y="2160588"/>
            <a:ext cx="192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114"/>
          <p:cNvGrpSpPr>
            <a:grpSpLocks/>
          </p:cNvGrpSpPr>
          <p:nvPr/>
        </p:nvGrpSpPr>
        <p:grpSpPr bwMode="auto">
          <a:xfrm>
            <a:off x="7562850" y="1828800"/>
            <a:ext cx="428625" cy="471488"/>
            <a:chOff x="5850" y="13487"/>
            <a:chExt cx="2023" cy="1840"/>
          </a:xfrm>
        </p:grpSpPr>
        <p:sp>
          <p:nvSpPr>
            <p:cNvPr id="205939" name="Freeform 115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/>
              <a:ahLst/>
              <a:cxnLst>
                <a:cxn ang="0">
                  <a:pos x="570" y="121"/>
                </a:cxn>
                <a:cxn ang="0">
                  <a:pos x="575" y="120"/>
                </a:cxn>
                <a:cxn ang="0">
                  <a:pos x="586" y="116"/>
                </a:cxn>
                <a:cxn ang="0">
                  <a:pos x="607" y="108"/>
                </a:cxn>
                <a:cxn ang="0">
                  <a:pos x="636" y="101"/>
                </a:cxn>
                <a:cxn ang="0">
                  <a:pos x="672" y="90"/>
                </a:cxn>
                <a:cxn ang="0">
                  <a:pos x="718" y="79"/>
                </a:cxn>
                <a:cxn ang="0">
                  <a:pos x="771" y="67"/>
                </a:cxn>
                <a:cxn ang="0">
                  <a:pos x="834" y="55"/>
                </a:cxn>
                <a:cxn ang="0">
                  <a:pos x="904" y="43"/>
                </a:cxn>
                <a:cxn ang="0">
                  <a:pos x="982" y="33"/>
                </a:cxn>
                <a:cxn ang="0">
                  <a:pos x="1071" y="22"/>
                </a:cxn>
                <a:cxn ang="0">
                  <a:pos x="1166" y="13"/>
                </a:cxn>
                <a:cxn ang="0">
                  <a:pos x="1271" y="7"/>
                </a:cxn>
                <a:cxn ang="0">
                  <a:pos x="1384" y="1"/>
                </a:cxn>
                <a:cxn ang="0">
                  <a:pos x="1506" y="0"/>
                </a:cxn>
                <a:cxn ang="0">
                  <a:pos x="1636" y="1"/>
                </a:cxn>
                <a:cxn ang="0">
                  <a:pos x="1692" y="233"/>
                </a:cxn>
                <a:cxn ang="0">
                  <a:pos x="1713" y="243"/>
                </a:cxn>
                <a:cxn ang="0">
                  <a:pos x="1758" y="274"/>
                </a:cxn>
                <a:cxn ang="0">
                  <a:pos x="1806" y="329"/>
                </a:cxn>
                <a:cxn ang="0">
                  <a:pos x="1836" y="409"/>
                </a:cxn>
                <a:cxn ang="0">
                  <a:pos x="1955" y="948"/>
                </a:cxn>
                <a:cxn ang="0">
                  <a:pos x="2003" y="1171"/>
                </a:cxn>
                <a:cxn ang="0">
                  <a:pos x="2011" y="1188"/>
                </a:cxn>
                <a:cxn ang="0">
                  <a:pos x="2022" y="1231"/>
                </a:cxn>
                <a:cxn ang="0">
                  <a:pos x="2021" y="1297"/>
                </a:cxn>
                <a:cxn ang="0">
                  <a:pos x="1992" y="1380"/>
                </a:cxn>
                <a:cxn ang="0">
                  <a:pos x="0" y="1328"/>
                </a:cxn>
                <a:cxn ang="0">
                  <a:pos x="199" y="1223"/>
                </a:cxn>
                <a:cxn ang="0">
                  <a:pos x="200" y="232"/>
                </a:cxn>
                <a:cxn ang="0">
                  <a:pos x="210" y="226"/>
                </a:cxn>
                <a:cxn ang="0">
                  <a:pos x="230" y="214"/>
                </a:cxn>
                <a:cxn ang="0">
                  <a:pos x="259" y="201"/>
                </a:cxn>
                <a:cxn ang="0">
                  <a:pos x="297" y="189"/>
                </a:cxn>
                <a:cxn ang="0">
                  <a:pos x="344" y="183"/>
                </a:cxn>
                <a:cxn ang="0">
                  <a:pos x="399" y="181"/>
                </a:cxn>
                <a:cxn ang="0">
                  <a:pos x="464" y="191"/>
                </a:cxn>
                <a:cxn ang="0">
                  <a:pos x="548" y="225"/>
                </a:cxn>
              </a:cxnLst>
              <a:rect l="0" t="0" r="r" b="b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40" name="Freeform 116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/>
              <a:ahLst/>
              <a:cxnLst>
                <a:cxn ang="0">
                  <a:pos x="645" y="27"/>
                </a:cxn>
                <a:cxn ang="0">
                  <a:pos x="642" y="26"/>
                </a:cxn>
                <a:cxn ang="0">
                  <a:pos x="631" y="23"/>
                </a:cxn>
                <a:cxn ang="0">
                  <a:pos x="615" y="19"/>
                </a:cxn>
                <a:cxn ang="0">
                  <a:pos x="592" y="15"/>
                </a:cxn>
                <a:cxn ang="0">
                  <a:pos x="565" y="10"/>
                </a:cxn>
                <a:cxn ang="0">
                  <a:pos x="533" y="6"/>
                </a:cxn>
                <a:cxn ang="0">
                  <a:pos x="496" y="3"/>
                </a:cxn>
                <a:cxn ang="0">
                  <a:pos x="456" y="1"/>
                </a:cxn>
                <a:cxn ang="0">
                  <a:pos x="411" y="0"/>
                </a:cxn>
                <a:cxn ang="0">
                  <a:pos x="364" y="2"/>
                </a:cxn>
                <a:cxn ang="0">
                  <a:pos x="315" y="6"/>
                </a:cxn>
                <a:cxn ang="0">
                  <a:pos x="262" y="15"/>
                </a:cxn>
                <a:cxn ang="0">
                  <a:pos x="209" y="26"/>
                </a:cxn>
                <a:cxn ang="0">
                  <a:pos x="154" y="42"/>
                </a:cxn>
                <a:cxn ang="0">
                  <a:pos x="98" y="61"/>
                </a:cxn>
                <a:cxn ang="0">
                  <a:pos x="42" y="87"/>
                </a:cxn>
                <a:cxn ang="0">
                  <a:pos x="38" y="101"/>
                </a:cxn>
                <a:cxn ang="0">
                  <a:pos x="28" y="141"/>
                </a:cxn>
                <a:cxn ang="0">
                  <a:pos x="17" y="203"/>
                </a:cxn>
                <a:cxn ang="0">
                  <a:pos x="6" y="283"/>
                </a:cxn>
                <a:cxn ang="0">
                  <a:pos x="0" y="378"/>
                </a:cxn>
                <a:cxn ang="0">
                  <a:pos x="5" y="484"/>
                </a:cxn>
                <a:cxn ang="0">
                  <a:pos x="21" y="599"/>
                </a:cxn>
                <a:cxn ang="0">
                  <a:pos x="54" y="716"/>
                </a:cxn>
                <a:cxn ang="0">
                  <a:pos x="58" y="716"/>
                </a:cxn>
                <a:cxn ang="0">
                  <a:pos x="66" y="715"/>
                </a:cxn>
                <a:cxn ang="0">
                  <a:pos x="80" y="713"/>
                </a:cxn>
                <a:cxn ang="0">
                  <a:pos x="99" y="712"/>
                </a:cxn>
                <a:cxn ang="0">
                  <a:pos x="124" y="710"/>
                </a:cxn>
                <a:cxn ang="0">
                  <a:pos x="153" y="708"/>
                </a:cxn>
                <a:cxn ang="0">
                  <a:pos x="188" y="707"/>
                </a:cxn>
                <a:cxn ang="0">
                  <a:pos x="225" y="706"/>
                </a:cxn>
                <a:cxn ang="0">
                  <a:pos x="267" y="705"/>
                </a:cxn>
                <a:cxn ang="0">
                  <a:pos x="313" y="706"/>
                </a:cxn>
                <a:cxn ang="0">
                  <a:pos x="362" y="707"/>
                </a:cxn>
                <a:cxn ang="0">
                  <a:pos x="415" y="709"/>
                </a:cxn>
                <a:cxn ang="0">
                  <a:pos x="470" y="713"/>
                </a:cxn>
                <a:cxn ang="0">
                  <a:pos x="528" y="719"/>
                </a:cxn>
                <a:cxn ang="0">
                  <a:pos x="588" y="726"/>
                </a:cxn>
                <a:cxn ang="0">
                  <a:pos x="650" y="735"/>
                </a:cxn>
                <a:cxn ang="0">
                  <a:pos x="647" y="713"/>
                </a:cxn>
                <a:cxn ang="0">
                  <a:pos x="641" y="655"/>
                </a:cxn>
                <a:cxn ang="0">
                  <a:pos x="631" y="568"/>
                </a:cxn>
                <a:cxn ang="0">
                  <a:pos x="623" y="462"/>
                </a:cxn>
                <a:cxn ang="0">
                  <a:pos x="618" y="345"/>
                </a:cxn>
                <a:cxn ang="0">
                  <a:pos x="618" y="229"/>
                </a:cxn>
                <a:cxn ang="0">
                  <a:pos x="627" y="119"/>
                </a:cxn>
                <a:cxn ang="0">
                  <a:pos x="645" y="27"/>
                </a:cxn>
              </a:cxnLst>
              <a:rect l="0" t="0" r="r" b="b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41" name="Freeform 117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/>
              <a:ahLst/>
              <a:cxnLst>
                <a:cxn ang="0">
                  <a:pos x="6" y="552"/>
                </a:cxn>
                <a:cxn ang="0">
                  <a:pos x="0" y="642"/>
                </a:cxn>
                <a:cxn ang="0">
                  <a:pos x="698" y="731"/>
                </a:cxn>
                <a:cxn ang="0">
                  <a:pos x="703" y="729"/>
                </a:cxn>
                <a:cxn ang="0">
                  <a:pos x="717" y="722"/>
                </a:cxn>
                <a:cxn ang="0">
                  <a:pos x="740" y="710"/>
                </a:cxn>
                <a:cxn ang="0">
                  <a:pos x="768" y="694"/>
                </a:cxn>
                <a:cxn ang="0">
                  <a:pos x="801" y="672"/>
                </a:cxn>
                <a:cxn ang="0">
                  <a:pos x="838" y="645"/>
                </a:cxn>
                <a:cxn ang="0">
                  <a:pos x="876" y="614"/>
                </a:cxn>
                <a:cxn ang="0">
                  <a:pos x="915" y="577"/>
                </a:cxn>
                <a:cxn ang="0">
                  <a:pos x="953" y="536"/>
                </a:cxn>
                <a:cxn ang="0">
                  <a:pos x="988" y="491"/>
                </a:cxn>
                <a:cxn ang="0">
                  <a:pos x="1018" y="439"/>
                </a:cxn>
                <a:cxn ang="0">
                  <a:pos x="1043" y="383"/>
                </a:cxn>
                <a:cxn ang="0">
                  <a:pos x="1061" y="322"/>
                </a:cxn>
                <a:cxn ang="0">
                  <a:pos x="1071" y="255"/>
                </a:cxn>
                <a:cxn ang="0">
                  <a:pos x="1070" y="185"/>
                </a:cxn>
                <a:cxn ang="0">
                  <a:pos x="1057" y="108"/>
                </a:cxn>
                <a:cxn ang="0">
                  <a:pos x="1055" y="104"/>
                </a:cxn>
                <a:cxn ang="0">
                  <a:pos x="1049" y="92"/>
                </a:cxn>
                <a:cxn ang="0">
                  <a:pos x="1037" y="76"/>
                </a:cxn>
                <a:cxn ang="0">
                  <a:pos x="1022" y="57"/>
                </a:cxn>
                <a:cxn ang="0">
                  <a:pos x="1002" y="37"/>
                </a:cxn>
                <a:cxn ang="0">
                  <a:pos x="979" y="20"/>
                </a:cxn>
                <a:cxn ang="0">
                  <a:pos x="951" y="7"/>
                </a:cxn>
                <a:cxn ang="0">
                  <a:pos x="919" y="0"/>
                </a:cxn>
                <a:cxn ang="0">
                  <a:pos x="924" y="12"/>
                </a:cxn>
                <a:cxn ang="0">
                  <a:pos x="934" y="44"/>
                </a:cxn>
                <a:cxn ang="0">
                  <a:pos x="947" y="94"/>
                </a:cxn>
                <a:cxn ang="0">
                  <a:pos x="958" y="159"/>
                </a:cxn>
                <a:cxn ang="0">
                  <a:pos x="961" y="238"/>
                </a:cxn>
                <a:cxn ang="0">
                  <a:pos x="953" y="324"/>
                </a:cxn>
                <a:cxn ang="0">
                  <a:pos x="928" y="418"/>
                </a:cxn>
                <a:cxn ang="0">
                  <a:pos x="884" y="516"/>
                </a:cxn>
                <a:cxn ang="0">
                  <a:pos x="883" y="518"/>
                </a:cxn>
                <a:cxn ang="0">
                  <a:pos x="879" y="521"/>
                </a:cxn>
                <a:cxn ang="0">
                  <a:pos x="872" y="526"/>
                </a:cxn>
                <a:cxn ang="0">
                  <a:pos x="862" y="534"/>
                </a:cxn>
                <a:cxn ang="0">
                  <a:pos x="851" y="541"/>
                </a:cxn>
                <a:cxn ang="0">
                  <a:pos x="837" y="550"/>
                </a:cxn>
                <a:cxn ang="0">
                  <a:pos x="819" y="559"/>
                </a:cxn>
                <a:cxn ang="0">
                  <a:pos x="800" y="567"/>
                </a:cxn>
                <a:cxn ang="0">
                  <a:pos x="778" y="575"/>
                </a:cxn>
                <a:cxn ang="0">
                  <a:pos x="754" y="582"/>
                </a:cxn>
                <a:cxn ang="0">
                  <a:pos x="727" y="588"/>
                </a:cxn>
                <a:cxn ang="0">
                  <a:pos x="697" y="592"/>
                </a:cxn>
                <a:cxn ang="0">
                  <a:pos x="666" y="593"/>
                </a:cxn>
                <a:cxn ang="0">
                  <a:pos x="631" y="592"/>
                </a:cxn>
                <a:cxn ang="0">
                  <a:pos x="593" y="589"/>
                </a:cxn>
                <a:cxn ang="0">
                  <a:pos x="555" y="581"/>
                </a:cxn>
                <a:cxn ang="0">
                  <a:pos x="555" y="677"/>
                </a:cxn>
                <a:cxn ang="0">
                  <a:pos x="24" y="623"/>
                </a:cxn>
                <a:cxn ang="0">
                  <a:pos x="6" y="552"/>
                </a:cxn>
              </a:cxnLst>
              <a:rect l="0" t="0" r="r" b="b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42" name="Freeform 118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/>
              <a:ahLst/>
              <a:cxnLst>
                <a:cxn ang="0">
                  <a:pos x="787" y="91"/>
                </a:cxn>
                <a:cxn ang="0">
                  <a:pos x="12" y="0"/>
                </a:cxn>
                <a:cxn ang="0">
                  <a:pos x="0" y="91"/>
                </a:cxn>
                <a:cxn ang="0">
                  <a:pos x="764" y="253"/>
                </a:cxn>
                <a:cxn ang="0">
                  <a:pos x="787" y="91"/>
                </a:cxn>
              </a:cxnLst>
              <a:rect l="0" t="0" r="r" b="b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43" name="Freeform 119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/>
              <a:ahLst/>
              <a:cxnLst>
                <a:cxn ang="0">
                  <a:pos x="336" y="50"/>
                </a:cxn>
                <a:cxn ang="0">
                  <a:pos x="4" y="0"/>
                </a:cxn>
                <a:cxn ang="0">
                  <a:pos x="0" y="48"/>
                </a:cxn>
                <a:cxn ang="0">
                  <a:pos x="327" y="115"/>
                </a:cxn>
                <a:cxn ang="0">
                  <a:pos x="336" y="50"/>
                </a:cxn>
              </a:cxnLst>
              <a:rect l="0" t="0" r="r" b="b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44" name="Freeform 120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/>
              <a:ahLst/>
              <a:cxnLst>
                <a:cxn ang="0">
                  <a:pos x="225" y="39"/>
                </a:cxn>
                <a:cxn ang="0">
                  <a:pos x="0" y="0"/>
                </a:cxn>
                <a:cxn ang="0">
                  <a:pos x="3" y="41"/>
                </a:cxn>
                <a:cxn ang="0">
                  <a:pos x="218" y="85"/>
                </a:cxn>
                <a:cxn ang="0">
                  <a:pos x="225" y="39"/>
                </a:cxn>
              </a:cxnLst>
              <a:rect l="0" t="0" r="r" b="b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45" name="Freeform 121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32"/>
                </a:cxn>
                <a:cxn ang="0">
                  <a:pos x="10" y="130"/>
                </a:cxn>
                <a:cxn ang="0">
                  <a:pos x="24" y="128"/>
                </a:cxn>
                <a:cxn ang="0">
                  <a:pos x="42" y="125"/>
                </a:cxn>
                <a:cxn ang="0">
                  <a:pos x="62" y="121"/>
                </a:cxn>
                <a:cxn ang="0">
                  <a:pos x="86" y="116"/>
                </a:cxn>
                <a:cxn ang="0">
                  <a:pos x="113" y="109"/>
                </a:cxn>
                <a:cxn ang="0">
                  <a:pos x="141" y="102"/>
                </a:cxn>
                <a:cxn ang="0">
                  <a:pos x="170" y="94"/>
                </a:cxn>
                <a:cxn ang="0">
                  <a:pos x="199" y="85"/>
                </a:cxn>
                <a:cxn ang="0">
                  <a:pos x="228" y="74"/>
                </a:cxn>
                <a:cxn ang="0">
                  <a:pos x="257" y="62"/>
                </a:cxn>
                <a:cxn ang="0">
                  <a:pos x="285" y="48"/>
                </a:cxn>
                <a:cxn ang="0">
                  <a:pos x="309" y="34"/>
                </a:cxn>
                <a:cxn ang="0">
                  <a:pos x="333" y="18"/>
                </a:cxn>
                <a:cxn ang="0">
                  <a:pos x="352" y="0"/>
                </a:cxn>
                <a:cxn ang="0">
                  <a:pos x="1325" y="223"/>
                </a:cxn>
                <a:cxn ang="0">
                  <a:pos x="1323" y="225"/>
                </a:cxn>
                <a:cxn ang="0">
                  <a:pos x="1318" y="230"/>
                </a:cxn>
                <a:cxn ang="0">
                  <a:pos x="1309" y="239"/>
                </a:cxn>
                <a:cxn ang="0">
                  <a:pos x="1297" y="250"/>
                </a:cxn>
                <a:cxn ang="0">
                  <a:pos x="1282" y="263"/>
                </a:cxn>
                <a:cxn ang="0">
                  <a:pos x="1265" y="278"/>
                </a:cxn>
                <a:cxn ang="0">
                  <a:pos x="1247" y="295"/>
                </a:cxn>
                <a:cxn ang="0">
                  <a:pos x="1225" y="312"/>
                </a:cxn>
                <a:cxn ang="0">
                  <a:pos x="1202" y="331"/>
                </a:cxn>
                <a:cxn ang="0">
                  <a:pos x="1179" y="349"/>
                </a:cxn>
                <a:cxn ang="0">
                  <a:pos x="1154" y="367"/>
                </a:cxn>
                <a:cxn ang="0">
                  <a:pos x="1128" y="385"/>
                </a:cxn>
                <a:cxn ang="0">
                  <a:pos x="1102" y="401"/>
                </a:cxn>
                <a:cxn ang="0">
                  <a:pos x="1077" y="415"/>
                </a:cxn>
                <a:cxn ang="0">
                  <a:pos x="1051" y="428"/>
                </a:cxn>
                <a:cxn ang="0">
                  <a:pos x="1026" y="439"/>
                </a:cxn>
                <a:cxn ang="0">
                  <a:pos x="0" y="132"/>
                </a:cxn>
              </a:cxnLst>
              <a:rect l="0" t="0" r="r" b="b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46" name="Freeform 122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/>
              <a:ahLst/>
              <a:cxnLst>
                <a:cxn ang="0">
                  <a:pos x="47" y="209"/>
                </a:cxn>
                <a:cxn ang="0">
                  <a:pos x="472" y="84"/>
                </a:cxn>
                <a:cxn ang="0">
                  <a:pos x="215" y="0"/>
                </a:cxn>
                <a:cxn ang="0">
                  <a:pos x="5" y="24"/>
                </a:cxn>
                <a:cxn ang="0">
                  <a:pos x="0" y="197"/>
                </a:cxn>
                <a:cxn ang="0">
                  <a:pos x="47" y="209"/>
                </a:cxn>
              </a:cxnLst>
              <a:rect l="0" t="0" r="r" b="b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47" name="Freeform 123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/>
              <a:ahLst/>
              <a:cxnLst>
                <a:cxn ang="0">
                  <a:pos x="251" y="23"/>
                </a:cxn>
                <a:cxn ang="0">
                  <a:pos x="250" y="22"/>
                </a:cxn>
                <a:cxn ang="0">
                  <a:pos x="246" y="20"/>
                </a:cxn>
                <a:cxn ang="0">
                  <a:pos x="239" y="18"/>
                </a:cxn>
                <a:cxn ang="0">
                  <a:pos x="230" y="15"/>
                </a:cxn>
                <a:cxn ang="0">
                  <a:pos x="218" y="11"/>
                </a:cxn>
                <a:cxn ang="0">
                  <a:pos x="205" y="7"/>
                </a:cxn>
                <a:cxn ang="0">
                  <a:pos x="190" y="4"/>
                </a:cxn>
                <a:cxn ang="0">
                  <a:pos x="173" y="1"/>
                </a:cxn>
                <a:cxn ang="0">
                  <a:pos x="155" y="0"/>
                </a:cxn>
                <a:cxn ang="0">
                  <a:pos x="134" y="0"/>
                </a:cxn>
                <a:cxn ang="0">
                  <a:pos x="114" y="2"/>
                </a:cxn>
                <a:cxn ang="0">
                  <a:pos x="92" y="5"/>
                </a:cxn>
                <a:cxn ang="0">
                  <a:pos x="70" y="12"/>
                </a:cxn>
                <a:cxn ang="0">
                  <a:pos x="47" y="20"/>
                </a:cxn>
                <a:cxn ang="0">
                  <a:pos x="23" y="32"/>
                </a:cxn>
                <a:cxn ang="0">
                  <a:pos x="0" y="47"/>
                </a:cxn>
                <a:cxn ang="0">
                  <a:pos x="0" y="999"/>
                </a:cxn>
                <a:cxn ang="0">
                  <a:pos x="1" y="999"/>
                </a:cxn>
                <a:cxn ang="0">
                  <a:pos x="6" y="999"/>
                </a:cxn>
                <a:cxn ang="0">
                  <a:pos x="14" y="998"/>
                </a:cxn>
                <a:cxn ang="0">
                  <a:pos x="23" y="997"/>
                </a:cxn>
                <a:cxn ang="0">
                  <a:pos x="35" y="995"/>
                </a:cxn>
                <a:cxn ang="0">
                  <a:pos x="49" y="993"/>
                </a:cxn>
                <a:cxn ang="0">
                  <a:pos x="65" y="990"/>
                </a:cxn>
                <a:cxn ang="0">
                  <a:pos x="83" y="985"/>
                </a:cxn>
                <a:cxn ang="0">
                  <a:pos x="102" y="980"/>
                </a:cxn>
                <a:cxn ang="0">
                  <a:pos x="121" y="973"/>
                </a:cxn>
                <a:cxn ang="0">
                  <a:pos x="143" y="966"/>
                </a:cxn>
                <a:cxn ang="0">
                  <a:pos x="164" y="956"/>
                </a:cxn>
                <a:cxn ang="0">
                  <a:pos x="186" y="945"/>
                </a:cxn>
                <a:cxn ang="0">
                  <a:pos x="208" y="934"/>
                </a:cxn>
                <a:cxn ang="0">
                  <a:pos x="230" y="919"/>
                </a:cxn>
                <a:cxn ang="0">
                  <a:pos x="251" y="903"/>
                </a:cxn>
                <a:cxn ang="0">
                  <a:pos x="251" y="23"/>
                </a:cxn>
              </a:cxnLst>
              <a:rect l="0" t="0" r="r" b="b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48" name="Freeform 124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/>
              <a:ahLst/>
              <a:cxnLst>
                <a:cxn ang="0">
                  <a:pos x="215" y="20"/>
                </a:cxn>
                <a:cxn ang="0">
                  <a:pos x="214" y="19"/>
                </a:cxn>
                <a:cxn ang="0">
                  <a:pos x="211" y="18"/>
                </a:cxn>
                <a:cxn ang="0">
                  <a:pos x="205" y="15"/>
                </a:cxn>
                <a:cxn ang="0">
                  <a:pos x="197" y="12"/>
                </a:cxn>
                <a:cxn ang="0">
                  <a:pos x="187" y="9"/>
                </a:cxn>
                <a:cxn ang="0">
                  <a:pos x="176" y="6"/>
                </a:cxn>
                <a:cxn ang="0">
                  <a:pos x="163" y="4"/>
                </a:cxn>
                <a:cxn ang="0">
                  <a:pos x="149" y="1"/>
                </a:cxn>
                <a:cxn ang="0">
                  <a:pos x="133" y="0"/>
                </a:cxn>
                <a:cxn ang="0">
                  <a:pos x="115" y="0"/>
                </a:cxn>
                <a:cxn ang="0">
                  <a:pos x="98" y="1"/>
                </a:cxn>
                <a:cxn ang="0">
                  <a:pos x="79" y="5"/>
                </a:cxn>
                <a:cxn ang="0">
                  <a:pos x="60" y="10"/>
                </a:cxn>
                <a:cxn ang="0">
                  <a:pos x="40" y="18"/>
                </a:cxn>
                <a:cxn ang="0">
                  <a:pos x="21" y="27"/>
                </a:cxn>
                <a:cxn ang="0">
                  <a:pos x="0" y="40"/>
                </a:cxn>
                <a:cxn ang="0">
                  <a:pos x="0" y="843"/>
                </a:cxn>
                <a:cxn ang="0">
                  <a:pos x="1" y="843"/>
                </a:cxn>
                <a:cxn ang="0">
                  <a:pos x="6" y="843"/>
                </a:cxn>
                <a:cxn ang="0">
                  <a:pos x="12" y="842"/>
                </a:cxn>
                <a:cxn ang="0">
                  <a:pos x="21" y="841"/>
                </a:cxn>
                <a:cxn ang="0">
                  <a:pos x="30" y="840"/>
                </a:cxn>
                <a:cxn ang="0">
                  <a:pos x="43" y="838"/>
                </a:cxn>
                <a:cxn ang="0">
                  <a:pos x="56" y="835"/>
                </a:cxn>
                <a:cxn ang="0">
                  <a:pos x="71" y="831"/>
                </a:cxn>
                <a:cxn ang="0">
                  <a:pos x="87" y="826"/>
                </a:cxn>
                <a:cxn ang="0">
                  <a:pos x="105" y="821"/>
                </a:cxn>
                <a:cxn ang="0">
                  <a:pos x="123" y="814"/>
                </a:cxn>
                <a:cxn ang="0">
                  <a:pos x="141" y="806"/>
                </a:cxn>
                <a:cxn ang="0">
                  <a:pos x="159" y="797"/>
                </a:cxn>
                <a:cxn ang="0">
                  <a:pos x="179" y="786"/>
                </a:cxn>
                <a:cxn ang="0">
                  <a:pos x="197" y="774"/>
                </a:cxn>
                <a:cxn ang="0">
                  <a:pos x="215" y="760"/>
                </a:cxn>
                <a:cxn ang="0">
                  <a:pos x="215" y="20"/>
                </a:cxn>
              </a:cxnLst>
              <a:rect l="0" t="0" r="r" b="b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49" name="Freeform 125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/>
              <a:ahLst/>
              <a:cxnLst>
                <a:cxn ang="0">
                  <a:pos x="180" y="16"/>
                </a:cxn>
                <a:cxn ang="0">
                  <a:pos x="179" y="16"/>
                </a:cxn>
                <a:cxn ang="0">
                  <a:pos x="176" y="14"/>
                </a:cxn>
                <a:cxn ang="0">
                  <a:pos x="172" y="12"/>
                </a:cxn>
                <a:cxn ang="0">
                  <a:pos x="165" y="10"/>
                </a:cxn>
                <a:cxn ang="0">
                  <a:pos x="157" y="8"/>
                </a:cxn>
                <a:cxn ang="0">
                  <a:pos x="147" y="4"/>
                </a:cxn>
                <a:cxn ang="0">
                  <a:pos x="136" y="2"/>
                </a:cxn>
                <a:cxn ang="0">
                  <a:pos x="125" y="0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1" y="1"/>
                </a:cxn>
                <a:cxn ang="0">
                  <a:pos x="66" y="3"/>
                </a:cxn>
                <a:cxn ang="0">
                  <a:pos x="50" y="8"/>
                </a:cxn>
                <a:cxn ang="0">
                  <a:pos x="33" y="14"/>
                </a:cxn>
                <a:cxn ang="0">
                  <a:pos x="17" y="23"/>
                </a:cxn>
                <a:cxn ang="0">
                  <a:pos x="0" y="33"/>
                </a:cxn>
                <a:cxn ang="0">
                  <a:pos x="0" y="685"/>
                </a:cxn>
                <a:cxn ang="0">
                  <a:pos x="1" y="685"/>
                </a:cxn>
                <a:cxn ang="0">
                  <a:pos x="4" y="685"/>
                </a:cxn>
                <a:cxn ang="0">
                  <a:pos x="9" y="684"/>
                </a:cxn>
                <a:cxn ang="0">
                  <a:pos x="17" y="683"/>
                </a:cxn>
                <a:cxn ang="0">
                  <a:pos x="26" y="682"/>
                </a:cxn>
                <a:cxn ang="0">
                  <a:pos x="35" y="681"/>
                </a:cxn>
                <a:cxn ang="0">
                  <a:pos x="47" y="678"/>
                </a:cxn>
                <a:cxn ang="0">
                  <a:pos x="60" y="676"/>
                </a:cxn>
                <a:cxn ang="0">
                  <a:pos x="73" y="671"/>
                </a:cxn>
                <a:cxn ang="0">
                  <a:pos x="87" y="667"/>
                </a:cxn>
                <a:cxn ang="0">
                  <a:pos x="102" y="662"/>
                </a:cxn>
                <a:cxn ang="0">
                  <a:pos x="118" y="655"/>
                </a:cxn>
                <a:cxn ang="0">
                  <a:pos x="133" y="648"/>
                </a:cxn>
                <a:cxn ang="0">
                  <a:pos x="149" y="639"/>
                </a:cxn>
                <a:cxn ang="0">
                  <a:pos x="165" y="628"/>
                </a:cxn>
                <a:cxn ang="0">
                  <a:pos x="180" y="617"/>
                </a:cxn>
                <a:cxn ang="0">
                  <a:pos x="180" y="16"/>
                </a:cxn>
              </a:cxnLst>
              <a:rect l="0" t="0" r="r" b="b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50" name="Freeform 126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/>
              <a:ahLst/>
              <a:cxnLst>
                <a:cxn ang="0">
                  <a:pos x="146" y="14"/>
                </a:cxn>
                <a:cxn ang="0">
                  <a:pos x="143" y="12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1" y="1"/>
                </a:cxn>
                <a:cxn ang="0">
                  <a:pos x="79" y="0"/>
                </a:cxn>
                <a:cxn ang="0">
                  <a:pos x="54" y="3"/>
                </a:cxn>
                <a:cxn ang="0">
                  <a:pos x="27" y="11"/>
                </a:cxn>
                <a:cxn ang="0">
                  <a:pos x="0" y="27"/>
                </a:cxn>
                <a:cxn ang="0">
                  <a:pos x="0" y="530"/>
                </a:cxn>
                <a:cxn ang="0">
                  <a:pos x="3" y="530"/>
                </a:cxn>
                <a:cxn ang="0">
                  <a:pos x="14" y="529"/>
                </a:cxn>
                <a:cxn ang="0">
                  <a:pos x="29" y="526"/>
                </a:cxn>
                <a:cxn ang="0">
                  <a:pos x="49" y="521"/>
                </a:cxn>
                <a:cxn ang="0">
                  <a:pos x="71" y="514"/>
                </a:cxn>
                <a:cxn ang="0">
                  <a:pos x="96" y="505"/>
                </a:cxn>
                <a:cxn ang="0">
                  <a:pos x="121" y="492"/>
                </a:cxn>
                <a:cxn ang="0">
                  <a:pos x="146" y="475"/>
                </a:cxn>
                <a:cxn ang="0">
                  <a:pos x="146" y="14"/>
                </a:cxn>
              </a:cxnLst>
              <a:rect l="0" t="0" r="r" b="b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51" name="Freeform 127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/>
              <a:ahLst/>
              <a:cxnLst>
                <a:cxn ang="0">
                  <a:pos x="109" y="10"/>
                </a:cxn>
                <a:cxn ang="0">
                  <a:pos x="107" y="9"/>
                </a:cxn>
                <a:cxn ang="0">
                  <a:pos x="100" y="6"/>
                </a:cxn>
                <a:cxn ang="0">
                  <a:pos x="89" y="2"/>
                </a:cxn>
                <a:cxn ang="0">
                  <a:pos x="75" y="0"/>
                </a:cxn>
                <a:cxn ang="0">
                  <a:pos x="59" y="0"/>
                </a:cxn>
                <a:cxn ang="0">
                  <a:pos x="39" y="2"/>
                </a:cxn>
                <a:cxn ang="0">
                  <a:pos x="20" y="9"/>
                </a:cxn>
                <a:cxn ang="0">
                  <a:pos x="0" y="21"/>
                </a:cxn>
                <a:cxn ang="0">
                  <a:pos x="0" y="373"/>
                </a:cxn>
                <a:cxn ang="0">
                  <a:pos x="2" y="373"/>
                </a:cxn>
                <a:cxn ang="0">
                  <a:pos x="9" y="372"/>
                </a:cxn>
                <a:cxn ang="0">
                  <a:pos x="21" y="369"/>
                </a:cxn>
                <a:cxn ang="0">
                  <a:pos x="36" y="366"/>
                </a:cxn>
                <a:cxn ang="0">
                  <a:pos x="53" y="362"/>
                </a:cxn>
                <a:cxn ang="0">
                  <a:pos x="72" y="354"/>
                </a:cxn>
                <a:cxn ang="0">
                  <a:pos x="90" y="343"/>
                </a:cxn>
                <a:cxn ang="0">
                  <a:pos x="109" y="331"/>
                </a:cxn>
                <a:cxn ang="0">
                  <a:pos x="109" y="10"/>
                </a:cxn>
              </a:cxnLst>
              <a:rect l="0" t="0" r="r" b="b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52" name="Freeform 128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/>
              <a:ahLst/>
              <a:cxnLst>
                <a:cxn ang="0">
                  <a:pos x="75" y="6"/>
                </a:cxn>
                <a:cxn ang="0">
                  <a:pos x="73" y="5"/>
                </a:cxn>
                <a:cxn ang="0">
                  <a:pos x="69" y="4"/>
                </a:cxn>
                <a:cxn ang="0">
                  <a:pos x="61" y="2"/>
                </a:cxn>
                <a:cxn ang="0">
                  <a:pos x="52" y="0"/>
                </a:cxn>
                <a:cxn ang="0">
                  <a:pos x="41" y="0"/>
                </a:cxn>
                <a:cxn ang="0">
                  <a:pos x="28" y="1"/>
                </a:cxn>
                <a:cxn ang="0">
                  <a:pos x="14" y="6"/>
                </a:cxn>
                <a:cxn ang="0">
                  <a:pos x="0" y="14"/>
                </a:cxn>
                <a:cxn ang="0">
                  <a:pos x="0" y="216"/>
                </a:cxn>
                <a:cxn ang="0">
                  <a:pos x="2" y="216"/>
                </a:cxn>
                <a:cxn ang="0">
                  <a:pos x="7" y="215"/>
                </a:cxn>
                <a:cxn ang="0">
                  <a:pos x="15" y="214"/>
                </a:cxn>
                <a:cxn ang="0">
                  <a:pos x="25" y="211"/>
                </a:cxn>
                <a:cxn ang="0">
                  <a:pos x="37" y="208"/>
                </a:cxn>
                <a:cxn ang="0">
                  <a:pos x="50" y="203"/>
                </a:cxn>
                <a:cxn ang="0">
                  <a:pos x="63" y="195"/>
                </a:cxn>
                <a:cxn ang="0">
                  <a:pos x="75" y="187"/>
                </a:cxn>
                <a:cxn ang="0">
                  <a:pos x="75" y="6"/>
                </a:cxn>
              </a:cxnLst>
              <a:rect l="0" t="0" r="r" b="b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53" name="Freeform 129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/>
              <a:ahLst/>
              <a:cxnLst>
                <a:cxn ang="0">
                  <a:pos x="55" y="111"/>
                </a:cxn>
                <a:cxn ang="0">
                  <a:pos x="66" y="110"/>
                </a:cxn>
                <a:cxn ang="0">
                  <a:pos x="76" y="106"/>
                </a:cxn>
                <a:cxn ang="0">
                  <a:pos x="85" y="101"/>
                </a:cxn>
                <a:cxn ang="0">
                  <a:pos x="94" y="94"/>
                </a:cxn>
                <a:cxn ang="0">
                  <a:pos x="100" y="86"/>
                </a:cxn>
                <a:cxn ang="0">
                  <a:pos x="106" y="77"/>
                </a:cxn>
                <a:cxn ang="0">
                  <a:pos x="109" y="66"/>
                </a:cxn>
                <a:cxn ang="0">
                  <a:pos x="110" y="56"/>
                </a:cxn>
                <a:cxn ang="0">
                  <a:pos x="109" y="44"/>
                </a:cxn>
                <a:cxn ang="0">
                  <a:pos x="106" y="34"/>
                </a:cxn>
                <a:cxn ang="0">
                  <a:pos x="100" y="24"/>
                </a:cxn>
                <a:cxn ang="0">
                  <a:pos x="94" y="17"/>
                </a:cxn>
                <a:cxn ang="0">
                  <a:pos x="85" y="9"/>
                </a:cxn>
                <a:cxn ang="0">
                  <a:pos x="76" y="5"/>
                </a:cxn>
                <a:cxn ang="0">
                  <a:pos x="66" y="2"/>
                </a:cxn>
                <a:cxn ang="0">
                  <a:pos x="55" y="0"/>
                </a:cxn>
                <a:cxn ang="0">
                  <a:pos x="44" y="2"/>
                </a:cxn>
                <a:cxn ang="0">
                  <a:pos x="33" y="5"/>
                </a:cxn>
                <a:cxn ang="0">
                  <a:pos x="25" y="9"/>
                </a:cxn>
                <a:cxn ang="0">
                  <a:pos x="16" y="17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1" y="44"/>
                </a:cxn>
                <a:cxn ang="0">
                  <a:pos x="0" y="56"/>
                </a:cxn>
                <a:cxn ang="0">
                  <a:pos x="1" y="66"/>
                </a:cxn>
                <a:cxn ang="0">
                  <a:pos x="4" y="77"/>
                </a:cxn>
                <a:cxn ang="0">
                  <a:pos x="10" y="86"/>
                </a:cxn>
                <a:cxn ang="0">
                  <a:pos x="16" y="94"/>
                </a:cxn>
                <a:cxn ang="0">
                  <a:pos x="25" y="101"/>
                </a:cxn>
                <a:cxn ang="0">
                  <a:pos x="33" y="106"/>
                </a:cxn>
                <a:cxn ang="0">
                  <a:pos x="44" y="110"/>
                </a:cxn>
                <a:cxn ang="0">
                  <a:pos x="55" y="111"/>
                </a:cxn>
              </a:cxnLst>
              <a:rect l="0" t="0" r="r" b="b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54" name="Freeform 130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38" y="53"/>
                </a:cxn>
                <a:cxn ang="0">
                  <a:pos x="48" y="46"/>
                </a:cxn>
                <a:cxn ang="0">
                  <a:pos x="53" y="37"/>
                </a:cxn>
                <a:cxn ang="0">
                  <a:pos x="55" y="27"/>
                </a:cxn>
                <a:cxn ang="0">
                  <a:pos x="53" y="16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6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8" y="46"/>
                </a:cxn>
                <a:cxn ang="0">
                  <a:pos x="16" y="53"/>
                </a:cxn>
                <a:cxn ang="0">
                  <a:pos x="27" y="55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55" name="Freeform 131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/>
              <a:ahLst/>
              <a:cxnLst>
                <a:cxn ang="0">
                  <a:pos x="28" y="55"/>
                </a:cxn>
                <a:cxn ang="0">
                  <a:pos x="39" y="53"/>
                </a:cxn>
                <a:cxn ang="0">
                  <a:pos x="47" y="47"/>
                </a:cxn>
                <a:cxn ang="0">
                  <a:pos x="53" y="39"/>
                </a:cxn>
                <a:cxn ang="0">
                  <a:pos x="55" y="28"/>
                </a:cxn>
                <a:cxn ang="0">
                  <a:pos x="53" y="17"/>
                </a:cxn>
                <a:cxn ang="0">
                  <a:pos x="47" y="8"/>
                </a:cxn>
                <a:cxn ang="0">
                  <a:pos x="39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9" y="47"/>
                </a:cxn>
                <a:cxn ang="0">
                  <a:pos x="17" y="53"/>
                </a:cxn>
                <a:cxn ang="0">
                  <a:pos x="28" y="55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56" name="Freeform 132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4" y="30"/>
                </a:cxn>
                <a:cxn ang="0">
                  <a:pos x="33" y="73"/>
                </a:cxn>
                <a:cxn ang="0">
                  <a:pos x="19" y="140"/>
                </a:cxn>
                <a:cxn ang="0">
                  <a:pos x="7" y="229"/>
                </a:cxn>
                <a:cxn ang="0">
                  <a:pos x="0" y="337"/>
                </a:cxn>
                <a:cxn ang="0">
                  <a:pos x="1" y="462"/>
                </a:cxn>
                <a:cxn ang="0">
                  <a:pos x="14" y="602"/>
                </a:cxn>
                <a:cxn ang="0">
                  <a:pos x="43" y="752"/>
                </a:cxn>
                <a:cxn ang="0">
                  <a:pos x="150" y="746"/>
                </a:cxn>
                <a:cxn ang="0">
                  <a:pos x="146" y="724"/>
                </a:cxn>
                <a:cxn ang="0">
                  <a:pos x="135" y="663"/>
                </a:cxn>
                <a:cxn ang="0">
                  <a:pos x="123" y="574"/>
                </a:cxn>
                <a:cxn ang="0">
                  <a:pos x="111" y="463"/>
                </a:cxn>
                <a:cxn ang="0">
                  <a:pos x="104" y="342"/>
                </a:cxn>
                <a:cxn ang="0">
                  <a:pos x="107" y="220"/>
                </a:cxn>
                <a:cxn ang="0">
                  <a:pos x="124" y="106"/>
                </a:cxn>
                <a:cxn ang="0">
                  <a:pos x="156" y="9"/>
                </a:cxn>
                <a:cxn ang="0">
                  <a:pos x="156" y="8"/>
                </a:cxn>
                <a:cxn ang="0">
                  <a:pos x="156" y="6"/>
                </a:cxn>
                <a:cxn ang="0">
                  <a:pos x="154" y="4"/>
                </a:cxn>
                <a:cxn ang="0">
                  <a:pos x="147" y="0"/>
                </a:cxn>
                <a:cxn ang="0">
                  <a:pos x="134" y="0"/>
                </a:cxn>
                <a:cxn ang="0">
                  <a:pos x="115" y="1"/>
                </a:cxn>
                <a:cxn ang="0">
                  <a:pos x="87" y="7"/>
                </a:cxn>
                <a:cxn ang="0">
                  <a:pos x="48" y="15"/>
                </a:cxn>
              </a:cxnLst>
              <a:rect l="0" t="0" r="r" b="b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57" name="Freeform 133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/>
              <a:ahLst/>
              <a:cxnLst>
                <a:cxn ang="0">
                  <a:pos x="212" y="6"/>
                </a:cxn>
                <a:cxn ang="0">
                  <a:pos x="206" y="11"/>
                </a:cxn>
                <a:cxn ang="0">
                  <a:pos x="192" y="33"/>
                </a:cxn>
                <a:cxn ang="0">
                  <a:pos x="174" y="77"/>
                </a:cxn>
                <a:cxn ang="0">
                  <a:pos x="156" y="148"/>
                </a:cxn>
                <a:cxn ang="0">
                  <a:pos x="141" y="254"/>
                </a:cxn>
                <a:cxn ang="0">
                  <a:pos x="133" y="401"/>
                </a:cxn>
                <a:cxn ang="0">
                  <a:pos x="137" y="593"/>
                </a:cxn>
                <a:cxn ang="0">
                  <a:pos x="158" y="839"/>
                </a:cxn>
                <a:cxn ang="0">
                  <a:pos x="38" y="839"/>
                </a:cxn>
                <a:cxn ang="0">
                  <a:pos x="34" y="814"/>
                </a:cxn>
                <a:cxn ang="0">
                  <a:pos x="24" y="746"/>
                </a:cxn>
                <a:cxn ang="0">
                  <a:pos x="12" y="645"/>
                </a:cxn>
                <a:cxn ang="0">
                  <a:pos x="3" y="521"/>
                </a:cxn>
                <a:cxn ang="0">
                  <a:pos x="0" y="384"/>
                </a:cxn>
                <a:cxn ang="0">
                  <a:pos x="6" y="244"/>
                </a:cxn>
                <a:cxn ang="0">
                  <a:pos x="29" y="114"/>
                </a:cxn>
                <a:cxn ang="0">
                  <a:pos x="68" y="0"/>
                </a:cxn>
                <a:cxn ang="0">
                  <a:pos x="212" y="6"/>
                </a:cxn>
              </a:cxnLst>
              <a:rect l="0" t="0" r="r" b="b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58" name="Freeform 134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/>
              <a:ahLst/>
              <a:cxnLst>
                <a:cxn ang="0">
                  <a:pos x="43" y="12"/>
                </a:cxn>
                <a:cxn ang="0">
                  <a:pos x="39" y="25"/>
                </a:cxn>
                <a:cxn ang="0">
                  <a:pos x="30" y="62"/>
                </a:cxn>
                <a:cxn ang="0">
                  <a:pos x="19" y="122"/>
                </a:cxn>
                <a:cxn ang="0">
                  <a:pos x="7" y="199"/>
                </a:cxn>
                <a:cxn ang="0">
                  <a:pos x="0" y="294"/>
                </a:cxn>
                <a:cxn ang="0">
                  <a:pos x="1" y="403"/>
                </a:cxn>
                <a:cxn ang="0">
                  <a:pos x="12" y="524"/>
                </a:cxn>
                <a:cxn ang="0">
                  <a:pos x="38" y="656"/>
                </a:cxn>
                <a:cxn ang="0">
                  <a:pos x="132" y="650"/>
                </a:cxn>
                <a:cxn ang="0">
                  <a:pos x="127" y="631"/>
                </a:cxn>
                <a:cxn ang="0">
                  <a:pos x="119" y="578"/>
                </a:cxn>
                <a:cxn ang="0">
                  <a:pos x="107" y="499"/>
                </a:cxn>
                <a:cxn ang="0">
                  <a:pos x="97" y="403"/>
                </a:cxn>
                <a:cxn ang="0">
                  <a:pos x="92" y="297"/>
                </a:cxn>
                <a:cxn ang="0">
                  <a:pos x="94" y="192"/>
                </a:cxn>
                <a:cxn ang="0">
                  <a:pos x="108" y="91"/>
                </a:cxn>
                <a:cxn ang="0">
                  <a:pos x="137" y="7"/>
                </a:cxn>
                <a:cxn ang="0">
                  <a:pos x="137" y="6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29" y="0"/>
                </a:cxn>
                <a:cxn ang="0">
                  <a:pos x="119" y="0"/>
                </a:cxn>
                <a:cxn ang="0">
                  <a:pos x="101" y="1"/>
                </a:cxn>
                <a:cxn ang="0">
                  <a:pos x="77" y="5"/>
                </a:cxn>
                <a:cxn ang="0">
                  <a:pos x="43" y="12"/>
                </a:cxn>
              </a:cxnLst>
              <a:rect l="0" t="0" r="r" b="b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59" name="Freeform 135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33" y="21"/>
                </a:cxn>
                <a:cxn ang="0">
                  <a:pos x="24" y="53"/>
                </a:cxn>
                <a:cxn ang="0">
                  <a:pos x="15" y="103"/>
                </a:cxn>
                <a:cxn ang="0">
                  <a:pos x="5" y="169"/>
                </a:cxn>
                <a:cxn ang="0">
                  <a:pos x="0" y="250"/>
                </a:cxn>
                <a:cxn ang="0">
                  <a:pos x="1" y="344"/>
                </a:cxn>
                <a:cxn ang="0">
                  <a:pos x="10" y="448"/>
                </a:cxn>
                <a:cxn ang="0">
                  <a:pos x="32" y="560"/>
                </a:cxn>
                <a:cxn ang="0">
                  <a:pos x="112" y="555"/>
                </a:cxn>
                <a:cxn ang="0">
                  <a:pos x="108" y="538"/>
                </a:cxn>
                <a:cxn ang="0">
                  <a:pos x="101" y="493"/>
                </a:cxn>
                <a:cxn ang="0">
                  <a:pos x="91" y="426"/>
                </a:cxn>
                <a:cxn ang="0">
                  <a:pos x="82" y="344"/>
                </a:cxn>
                <a:cxn ang="0">
                  <a:pos x="77" y="255"/>
                </a:cxn>
                <a:cxn ang="0">
                  <a:pos x="79" y="164"/>
                </a:cxn>
                <a:cxn ang="0">
                  <a:pos x="91" y="79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6" y="4"/>
                </a:cxn>
                <a:cxn ang="0">
                  <a:pos x="114" y="2"/>
                </a:cxn>
                <a:cxn ang="0">
                  <a:pos x="109" y="0"/>
                </a:cxn>
                <a:cxn ang="0">
                  <a:pos x="100" y="0"/>
                </a:cxn>
                <a:cxn ang="0">
                  <a:pos x="86" y="1"/>
                </a:cxn>
                <a:cxn ang="0">
                  <a:pos x="65" y="4"/>
                </a:cxn>
                <a:cxn ang="0">
                  <a:pos x="36" y="11"/>
                </a:cxn>
              </a:cxnLst>
              <a:rect l="0" t="0" r="r" b="b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60" name="Freeform 136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/>
              <a:ahLst/>
              <a:cxnLst>
                <a:cxn ang="0">
                  <a:pos x="30" y="9"/>
                </a:cxn>
                <a:cxn ang="0">
                  <a:pos x="27" y="17"/>
                </a:cxn>
                <a:cxn ang="0">
                  <a:pos x="20" y="44"/>
                </a:cxn>
                <a:cxn ang="0">
                  <a:pos x="12" y="85"/>
                </a:cxn>
                <a:cxn ang="0">
                  <a:pos x="4" y="140"/>
                </a:cxn>
                <a:cxn ang="0">
                  <a:pos x="0" y="207"/>
                </a:cxn>
                <a:cxn ang="0">
                  <a:pos x="0" y="285"/>
                </a:cxn>
                <a:cxn ang="0">
                  <a:pos x="9" y="370"/>
                </a:cxn>
                <a:cxn ang="0">
                  <a:pos x="26" y="463"/>
                </a:cxn>
                <a:cxn ang="0">
                  <a:pos x="93" y="460"/>
                </a:cxn>
                <a:cxn ang="0">
                  <a:pos x="89" y="446"/>
                </a:cxn>
                <a:cxn ang="0">
                  <a:pos x="83" y="408"/>
                </a:cxn>
                <a:cxn ang="0">
                  <a:pos x="75" y="353"/>
                </a:cxn>
                <a:cxn ang="0">
                  <a:pos x="68" y="285"/>
                </a:cxn>
                <a:cxn ang="0">
                  <a:pos x="65" y="211"/>
                </a:cxn>
                <a:cxn ang="0">
                  <a:pos x="67" y="136"/>
                </a:cxn>
                <a:cxn ang="0">
                  <a:pos x="76" y="65"/>
                </a:cxn>
                <a:cxn ang="0">
                  <a:pos x="97" y="5"/>
                </a:cxn>
                <a:cxn ang="0">
                  <a:pos x="97" y="4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1" y="0"/>
                </a:cxn>
                <a:cxn ang="0">
                  <a:pos x="54" y="3"/>
                </a:cxn>
                <a:cxn ang="0">
                  <a:pos x="30" y="9"/>
                </a:cxn>
              </a:cxnLst>
              <a:rect l="0" t="0" r="r" b="b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61" name="Freeform 137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2" y="15"/>
                </a:cxn>
                <a:cxn ang="0">
                  <a:pos x="17" y="36"/>
                </a:cxn>
                <a:cxn ang="0">
                  <a:pos x="10" y="68"/>
                </a:cxn>
                <a:cxn ang="0">
                  <a:pos x="4" y="112"/>
                </a:cxn>
                <a:cxn ang="0">
                  <a:pos x="0" y="164"/>
                </a:cxn>
                <a:cxn ang="0">
                  <a:pos x="0" y="226"/>
                </a:cxn>
                <a:cxn ang="0">
                  <a:pos x="7" y="294"/>
                </a:cxn>
                <a:cxn ang="0">
                  <a:pos x="21" y="367"/>
                </a:cxn>
                <a:cxn ang="0">
                  <a:pos x="74" y="364"/>
                </a:cxn>
                <a:cxn ang="0">
                  <a:pos x="71" y="353"/>
                </a:cxn>
                <a:cxn ang="0">
                  <a:pos x="66" y="323"/>
                </a:cxn>
                <a:cxn ang="0">
                  <a:pos x="60" y="280"/>
                </a:cxn>
                <a:cxn ang="0">
                  <a:pos x="54" y="226"/>
                </a:cxn>
                <a:cxn ang="0">
                  <a:pos x="51" y="168"/>
                </a:cxn>
                <a:cxn ang="0">
                  <a:pos x="53" y="107"/>
                </a:cxn>
                <a:cxn ang="0">
                  <a:pos x="61" y="52"/>
                </a:cxn>
                <a:cxn ang="0">
                  <a:pos x="77" y="5"/>
                </a:cxn>
                <a:cxn ang="0">
                  <a:pos x="77" y="5"/>
                </a:cxn>
                <a:cxn ang="0">
                  <a:pos x="77" y="2"/>
                </a:cxn>
                <a:cxn ang="0">
                  <a:pos x="76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6" y="1"/>
                </a:cxn>
                <a:cxn ang="0">
                  <a:pos x="43" y="4"/>
                </a:cxn>
                <a:cxn ang="0">
                  <a:pos x="24" y="8"/>
                </a:cxn>
              </a:cxnLst>
              <a:rect l="0" t="0" r="r" b="b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62" name="Freeform 138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6" y="10"/>
                </a:cxn>
                <a:cxn ang="0">
                  <a:pos x="12" y="25"/>
                </a:cxn>
                <a:cxn ang="0">
                  <a:pos x="6" y="49"/>
                </a:cxn>
                <a:cxn ang="0">
                  <a:pos x="2" y="82"/>
                </a:cxn>
                <a:cxn ang="0">
                  <a:pos x="0" y="122"/>
                </a:cxn>
                <a:cxn ang="0">
                  <a:pos x="0" y="166"/>
                </a:cxn>
                <a:cxn ang="0">
                  <a:pos x="4" y="217"/>
                </a:cxn>
                <a:cxn ang="0">
                  <a:pos x="15" y="271"/>
                </a:cxn>
                <a:cxn ang="0">
                  <a:pos x="54" y="268"/>
                </a:cxn>
                <a:cxn ang="0">
                  <a:pos x="52" y="261"/>
                </a:cxn>
                <a:cxn ang="0">
                  <a:pos x="48" y="238"/>
                </a:cxn>
                <a:cxn ang="0">
                  <a:pos x="44" y="206"/>
                </a:cxn>
                <a:cxn ang="0">
                  <a:pos x="40" y="166"/>
                </a:cxn>
                <a:cxn ang="0">
                  <a:pos x="37" y="123"/>
                </a:cxn>
                <a:cxn ang="0">
                  <a:pos x="39" y="78"/>
                </a:cxn>
                <a:cxn ang="0">
                  <a:pos x="44" y="37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1" y="2"/>
                </a:cxn>
                <a:cxn ang="0">
                  <a:pos x="17" y="5"/>
                </a:cxn>
              </a:cxnLst>
              <a:rect l="0" t="0" r="r" b="b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63" name="Freeform 139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/>
              <a:ahLst/>
              <a:cxnLst>
                <a:cxn ang="0">
                  <a:pos x="186" y="6"/>
                </a:cxn>
                <a:cxn ang="0">
                  <a:pos x="182" y="11"/>
                </a:cxn>
                <a:cxn ang="0">
                  <a:pos x="169" y="29"/>
                </a:cxn>
                <a:cxn ang="0">
                  <a:pos x="153" y="67"/>
                </a:cxn>
                <a:cxn ang="0">
                  <a:pos x="137" y="130"/>
                </a:cxn>
                <a:cxn ang="0">
                  <a:pos x="124" y="221"/>
                </a:cxn>
                <a:cxn ang="0">
                  <a:pos x="117" y="350"/>
                </a:cxn>
                <a:cxn ang="0">
                  <a:pos x="122" y="517"/>
                </a:cxn>
                <a:cxn ang="0">
                  <a:pos x="139" y="732"/>
                </a:cxn>
                <a:cxn ang="0">
                  <a:pos x="34" y="732"/>
                </a:cxn>
                <a:cxn ang="0">
                  <a:pos x="31" y="711"/>
                </a:cxn>
                <a:cxn ang="0">
                  <a:pos x="22" y="651"/>
                </a:cxn>
                <a:cxn ang="0">
                  <a:pos x="12" y="563"/>
                </a:cxn>
                <a:cxn ang="0">
                  <a:pos x="3" y="454"/>
                </a:cxn>
                <a:cxn ang="0">
                  <a:pos x="0" y="335"/>
                </a:cxn>
                <a:cxn ang="0">
                  <a:pos x="6" y="213"/>
                </a:cxn>
                <a:cxn ang="0">
                  <a:pos x="25" y="98"/>
                </a:cxn>
                <a:cxn ang="0">
                  <a:pos x="60" y="0"/>
                </a:cxn>
                <a:cxn ang="0">
                  <a:pos x="186" y="6"/>
                </a:cxn>
              </a:cxnLst>
              <a:rect l="0" t="0" r="r" b="b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64" name="Freeform 140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/>
              <a:ahLst/>
              <a:cxnLst>
                <a:cxn ang="0">
                  <a:pos x="158" y="4"/>
                </a:cxn>
                <a:cxn ang="0">
                  <a:pos x="153" y="9"/>
                </a:cxn>
                <a:cxn ang="0">
                  <a:pos x="144" y="25"/>
                </a:cxn>
                <a:cxn ang="0">
                  <a:pos x="130" y="57"/>
                </a:cxn>
                <a:cxn ang="0">
                  <a:pos x="116" y="110"/>
                </a:cxn>
                <a:cxn ang="0">
                  <a:pos x="105" y="189"/>
                </a:cxn>
                <a:cxn ang="0">
                  <a:pos x="100" y="298"/>
                </a:cxn>
                <a:cxn ang="0">
                  <a:pos x="103" y="441"/>
                </a:cxn>
                <a:cxn ang="0">
                  <a:pos x="118" y="625"/>
                </a:cxn>
                <a:cxn ang="0">
                  <a:pos x="29" y="625"/>
                </a:cxn>
                <a:cxn ang="0">
                  <a:pos x="25" y="607"/>
                </a:cxn>
                <a:cxn ang="0">
                  <a:pos x="18" y="556"/>
                </a:cxn>
                <a:cxn ang="0">
                  <a:pos x="9" y="480"/>
                </a:cxn>
                <a:cxn ang="0">
                  <a:pos x="2" y="387"/>
                </a:cxn>
                <a:cxn ang="0">
                  <a:pos x="0" y="286"/>
                </a:cxn>
                <a:cxn ang="0">
                  <a:pos x="5" y="182"/>
                </a:cxn>
                <a:cxn ang="0">
                  <a:pos x="21" y="84"/>
                </a:cxn>
                <a:cxn ang="0">
                  <a:pos x="51" y="0"/>
                </a:cxn>
                <a:cxn ang="0">
                  <a:pos x="158" y="4"/>
                </a:cxn>
              </a:cxnLst>
              <a:rect l="0" t="0" r="r" b="b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65" name="Freeform 141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/>
              <a:ahLst/>
              <a:cxnLst>
                <a:cxn ang="0">
                  <a:pos x="131" y="4"/>
                </a:cxn>
                <a:cxn ang="0">
                  <a:pos x="128" y="7"/>
                </a:cxn>
                <a:cxn ang="0">
                  <a:pos x="119" y="21"/>
                </a:cxn>
                <a:cxn ang="0">
                  <a:pos x="109" y="47"/>
                </a:cxn>
                <a:cxn ang="0">
                  <a:pos x="97" y="91"/>
                </a:cxn>
                <a:cxn ang="0">
                  <a:pos x="88" y="156"/>
                </a:cxn>
                <a:cxn ang="0">
                  <a:pos x="84" y="247"/>
                </a:cxn>
                <a:cxn ang="0">
                  <a:pos x="86" y="366"/>
                </a:cxn>
                <a:cxn ang="0">
                  <a:pos x="99" y="517"/>
                </a:cxn>
                <a:cxn ang="0">
                  <a:pos x="25" y="517"/>
                </a:cxn>
                <a:cxn ang="0">
                  <a:pos x="23" y="502"/>
                </a:cxn>
                <a:cxn ang="0">
                  <a:pos x="16" y="460"/>
                </a:cxn>
                <a:cxn ang="0">
                  <a:pos x="9" y="397"/>
                </a:cxn>
                <a:cxn ang="0">
                  <a:pos x="2" y="320"/>
                </a:cxn>
                <a:cxn ang="0">
                  <a:pos x="0" y="236"/>
                </a:cxn>
                <a:cxn ang="0">
                  <a:pos x="4" y="151"/>
                </a:cxn>
                <a:cxn ang="0">
                  <a:pos x="18" y="70"/>
                </a:cxn>
                <a:cxn ang="0">
                  <a:pos x="43" y="0"/>
                </a:cxn>
                <a:cxn ang="0">
                  <a:pos x="131" y="4"/>
                </a:cxn>
              </a:cxnLst>
              <a:rect l="0" t="0" r="r" b="b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66" name="Freeform 142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101" y="7"/>
                </a:cxn>
                <a:cxn ang="0">
                  <a:pos x="94" y="17"/>
                </a:cxn>
                <a:cxn ang="0">
                  <a:pos x="86" y="38"/>
                </a:cxn>
                <a:cxn ang="0">
                  <a:pos x="76" y="73"/>
                </a:cxn>
                <a:cxn ang="0">
                  <a:pos x="69" y="125"/>
                </a:cxn>
                <a:cxn ang="0">
                  <a:pos x="65" y="196"/>
                </a:cxn>
                <a:cxn ang="0">
                  <a:pos x="67" y="291"/>
                </a:cxn>
                <a:cxn ang="0">
                  <a:pos x="77" y="411"/>
                </a:cxn>
                <a:cxn ang="0">
                  <a:pos x="19" y="411"/>
                </a:cxn>
                <a:cxn ang="0">
                  <a:pos x="17" y="399"/>
                </a:cxn>
                <a:cxn ang="0">
                  <a:pos x="11" y="365"/>
                </a:cxn>
                <a:cxn ang="0">
                  <a:pos x="6" y="316"/>
                </a:cxn>
                <a:cxn ang="0">
                  <a:pos x="2" y="255"/>
                </a:cxn>
                <a:cxn ang="0">
                  <a:pos x="0" y="188"/>
                </a:cxn>
                <a:cxn ang="0">
                  <a:pos x="4" y="120"/>
                </a:cxn>
                <a:cxn ang="0">
                  <a:pos x="15" y="55"/>
                </a:cxn>
                <a:cxn ang="0">
                  <a:pos x="34" y="0"/>
                </a:cxn>
                <a:cxn ang="0">
                  <a:pos x="104" y="4"/>
                </a:cxn>
              </a:cxnLst>
              <a:rect l="0" t="0" r="r" b="b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67" name="Freeform 143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4" y="4"/>
                </a:cxn>
                <a:cxn ang="0">
                  <a:pos x="70" y="12"/>
                </a:cxn>
                <a:cxn ang="0">
                  <a:pos x="62" y="28"/>
                </a:cxn>
                <a:cxn ang="0">
                  <a:pos x="56" y="53"/>
                </a:cxn>
                <a:cxn ang="0">
                  <a:pos x="51" y="92"/>
                </a:cxn>
                <a:cxn ang="0">
                  <a:pos x="49" y="145"/>
                </a:cxn>
                <a:cxn ang="0">
                  <a:pos x="50" y="214"/>
                </a:cxn>
                <a:cxn ang="0">
                  <a:pos x="57" y="302"/>
                </a:cxn>
                <a:cxn ang="0">
                  <a:pos x="14" y="302"/>
                </a:cxn>
                <a:cxn ang="0">
                  <a:pos x="13" y="294"/>
                </a:cxn>
                <a:cxn ang="0">
                  <a:pos x="9" y="269"/>
                </a:cxn>
                <a:cxn ang="0">
                  <a:pos x="4" y="232"/>
                </a:cxn>
                <a:cxn ang="0">
                  <a:pos x="1" y="188"/>
                </a:cxn>
                <a:cxn ang="0">
                  <a:pos x="0" y="138"/>
                </a:cxn>
                <a:cxn ang="0">
                  <a:pos x="2" y="89"/>
                </a:cxn>
                <a:cxn ang="0">
                  <a:pos x="10" y="41"/>
                </a:cxn>
                <a:cxn ang="0">
                  <a:pos x="25" y="0"/>
                </a:cxn>
                <a:cxn ang="0">
                  <a:pos x="76" y="2"/>
                </a:cxn>
              </a:cxnLst>
              <a:rect l="0" t="0" r="r" b="b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68" name="Rectangle 144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69" name="Freeform 145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32" y="49"/>
                </a:cxn>
                <a:cxn ang="0">
                  <a:pos x="25" y="74"/>
                </a:cxn>
                <a:cxn ang="0">
                  <a:pos x="17" y="112"/>
                </a:cxn>
                <a:cxn ang="0">
                  <a:pos x="8" y="163"/>
                </a:cxn>
                <a:cxn ang="0">
                  <a:pos x="2" y="223"/>
                </a:cxn>
                <a:cxn ang="0">
                  <a:pos x="0" y="290"/>
                </a:cxn>
                <a:cxn ang="0">
                  <a:pos x="7" y="363"/>
                </a:cxn>
                <a:cxn ang="0">
                  <a:pos x="23" y="440"/>
                </a:cxn>
                <a:cxn ang="0">
                  <a:pos x="23" y="437"/>
                </a:cxn>
                <a:cxn ang="0">
                  <a:pos x="23" y="427"/>
                </a:cxn>
                <a:cxn ang="0">
                  <a:pos x="23" y="411"/>
                </a:cxn>
                <a:cxn ang="0">
                  <a:pos x="23" y="391"/>
                </a:cxn>
                <a:cxn ang="0">
                  <a:pos x="25" y="367"/>
                </a:cxn>
                <a:cxn ang="0">
                  <a:pos x="28" y="341"/>
                </a:cxn>
                <a:cxn ang="0">
                  <a:pos x="33" y="312"/>
                </a:cxn>
                <a:cxn ang="0">
                  <a:pos x="39" y="281"/>
                </a:cxn>
                <a:cxn ang="0">
                  <a:pos x="49" y="251"/>
                </a:cxn>
                <a:cxn ang="0">
                  <a:pos x="61" y="222"/>
                </a:cxn>
                <a:cxn ang="0">
                  <a:pos x="75" y="194"/>
                </a:cxn>
                <a:cxn ang="0">
                  <a:pos x="93" y="168"/>
                </a:cxn>
                <a:cxn ang="0">
                  <a:pos x="116" y="145"/>
                </a:cxn>
                <a:cxn ang="0">
                  <a:pos x="141" y="127"/>
                </a:cxn>
                <a:cxn ang="0">
                  <a:pos x="173" y="114"/>
                </a:cxn>
                <a:cxn ang="0">
                  <a:pos x="208" y="106"/>
                </a:cxn>
                <a:cxn ang="0">
                  <a:pos x="210" y="104"/>
                </a:cxn>
                <a:cxn ang="0">
                  <a:pos x="217" y="100"/>
                </a:cxn>
                <a:cxn ang="0">
                  <a:pos x="227" y="92"/>
                </a:cxn>
                <a:cxn ang="0">
                  <a:pos x="245" y="82"/>
                </a:cxn>
                <a:cxn ang="0">
                  <a:pos x="267" y="69"/>
                </a:cxn>
                <a:cxn ang="0">
                  <a:pos x="296" y="54"/>
                </a:cxn>
                <a:cxn ang="0">
                  <a:pos x="332" y="36"/>
                </a:cxn>
                <a:cxn ang="0">
                  <a:pos x="375" y="17"/>
                </a:cxn>
                <a:cxn ang="0">
                  <a:pos x="373" y="16"/>
                </a:cxn>
                <a:cxn ang="0">
                  <a:pos x="366" y="15"/>
                </a:cxn>
                <a:cxn ang="0">
                  <a:pos x="357" y="13"/>
                </a:cxn>
                <a:cxn ang="0">
                  <a:pos x="343" y="10"/>
                </a:cxn>
                <a:cxn ang="0">
                  <a:pos x="326" y="7"/>
                </a:cxn>
                <a:cxn ang="0">
                  <a:pos x="307" y="5"/>
                </a:cxn>
                <a:cxn ang="0">
                  <a:pos x="285" y="3"/>
                </a:cxn>
                <a:cxn ang="0">
                  <a:pos x="261" y="1"/>
                </a:cxn>
                <a:cxn ang="0">
                  <a:pos x="235" y="0"/>
                </a:cxn>
                <a:cxn ang="0">
                  <a:pos x="208" y="1"/>
                </a:cxn>
                <a:cxn ang="0">
                  <a:pos x="180" y="2"/>
                </a:cxn>
                <a:cxn ang="0">
                  <a:pos x="151" y="5"/>
                </a:cxn>
                <a:cxn ang="0">
                  <a:pos x="122" y="10"/>
                </a:cxn>
                <a:cxn ang="0">
                  <a:pos x="92" y="18"/>
                </a:cxn>
                <a:cxn ang="0">
                  <a:pos x="63" y="28"/>
                </a:cxn>
                <a:cxn ang="0">
                  <a:pos x="35" y="41"/>
                </a:cxn>
              </a:cxnLst>
              <a:rect l="0" t="0" r="r" b="b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70" name="Freeform 146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8"/>
                </a:cxn>
                <a:cxn ang="0">
                  <a:pos x="5" y="44"/>
                </a:cxn>
                <a:cxn ang="0">
                  <a:pos x="11" y="37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8"/>
                </a:cxn>
                <a:cxn ang="0">
                  <a:pos x="54" y="12"/>
                </a:cxn>
                <a:cxn ang="0">
                  <a:pos x="72" y="6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7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6"/>
                </a:cxn>
                <a:cxn ang="0">
                  <a:pos x="289" y="44"/>
                </a:cxn>
                <a:cxn ang="0">
                  <a:pos x="277" y="41"/>
                </a:cxn>
                <a:cxn ang="0">
                  <a:pos x="262" y="36"/>
                </a:cxn>
                <a:cxn ang="0">
                  <a:pos x="244" y="32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1"/>
                </a:cxn>
                <a:cxn ang="0">
                  <a:pos x="101" y="23"/>
                </a:cxn>
                <a:cxn ang="0">
                  <a:pos x="77" y="29"/>
                </a:cxn>
                <a:cxn ang="0">
                  <a:pos x="55" y="37"/>
                </a:cxn>
                <a:cxn ang="0">
                  <a:pos x="33" y="48"/>
                </a:cxn>
                <a:cxn ang="0">
                  <a:pos x="15" y="63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71" name="Freeform 147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9"/>
                </a:cxn>
                <a:cxn ang="0">
                  <a:pos x="5" y="44"/>
                </a:cxn>
                <a:cxn ang="0">
                  <a:pos x="11" y="38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7"/>
                </a:cxn>
                <a:cxn ang="0">
                  <a:pos x="54" y="12"/>
                </a:cxn>
                <a:cxn ang="0">
                  <a:pos x="72" y="7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8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5"/>
                </a:cxn>
                <a:cxn ang="0">
                  <a:pos x="289" y="43"/>
                </a:cxn>
                <a:cxn ang="0">
                  <a:pos x="277" y="40"/>
                </a:cxn>
                <a:cxn ang="0">
                  <a:pos x="262" y="36"/>
                </a:cxn>
                <a:cxn ang="0">
                  <a:pos x="244" y="33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2"/>
                </a:cxn>
                <a:cxn ang="0">
                  <a:pos x="101" y="24"/>
                </a:cxn>
                <a:cxn ang="0">
                  <a:pos x="77" y="29"/>
                </a:cxn>
                <a:cxn ang="0">
                  <a:pos x="55" y="38"/>
                </a:cxn>
                <a:cxn ang="0">
                  <a:pos x="33" y="49"/>
                </a:cxn>
                <a:cxn ang="0">
                  <a:pos x="15" y="64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72" name="Freeform 148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6"/>
                </a:cxn>
                <a:cxn ang="0">
                  <a:pos x="150" y="917"/>
                </a:cxn>
                <a:cxn ang="0">
                  <a:pos x="143" y="797"/>
                </a:cxn>
                <a:cxn ang="0">
                  <a:pos x="496" y="851"/>
                </a:cxn>
                <a:cxn ang="0">
                  <a:pos x="490" y="803"/>
                </a:cxn>
                <a:cxn ang="0">
                  <a:pos x="245" y="773"/>
                </a:cxn>
                <a:cxn ang="0">
                  <a:pos x="239" y="670"/>
                </a:cxn>
                <a:cxn ang="0">
                  <a:pos x="72" y="670"/>
                </a:cxn>
                <a:cxn ang="0">
                  <a:pos x="68" y="657"/>
                </a:cxn>
                <a:cxn ang="0">
                  <a:pos x="56" y="620"/>
                </a:cxn>
                <a:cxn ang="0">
                  <a:pos x="41" y="559"/>
                </a:cxn>
                <a:cxn ang="0">
                  <a:pos x="26" y="480"/>
                </a:cxn>
                <a:cxn ang="0">
                  <a:pos x="15" y="385"/>
                </a:cxn>
                <a:cxn ang="0">
                  <a:pos x="11" y="276"/>
                </a:cxn>
                <a:cxn ang="0">
                  <a:pos x="20" y="158"/>
                </a:cxn>
                <a:cxn ang="0">
                  <a:pos x="42" y="30"/>
                </a:cxn>
                <a:cxn ang="0">
                  <a:pos x="0" y="0"/>
                </a:cxn>
              </a:cxnLst>
              <a:rect l="0" t="0" r="r" b="b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73" name="Freeform 149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" y="124"/>
                </a:cxn>
                <a:cxn ang="0">
                  <a:pos x="14" y="119"/>
                </a:cxn>
                <a:cxn ang="0">
                  <a:pos x="31" y="114"/>
                </a:cxn>
                <a:cxn ang="0">
                  <a:pos x="53" y="106"/>
                </a:cxn>
                <a:cxn ang="0">
                  <a:pos x="81" y="98"/>
                </a:cxn>
                <a:cxn ang="0">
                  <a:pos x="113" y="89"/>
                </a:cxn>
                <a:cxn ang="0">
                  <a:pos x="151" y="81"/>
                </a:cxn>
                <a:cxn ang="0">
                  <a:pos x="192" y="73"/>
                </a:cxn>
                <a:cxn ang="0">
                  <a:pos x="237" y="65"/>
                </a:cxn>
                <a:cxn ang="0">
                  <a:pos x="286" y="60"/>
                </a:cxn>
                <a:cxn ang="0">
                  <a:pos x="337" y="56"/>
                </a:cxn>
                <a:cxn ang="0">
                  <a:pos x="390" y="55"/>
                </a:cxn>
                <a:cxn ang="0">
                  <a:pos x="446" y="56"/>
                </a:cxn>
                <a:cxn ang="0">
                  <a:pos x="503" y="61"/>
                </a:cxn>
                <a:cxn ang="0">
                  <a:pos x="561" y="70"/>
                </a:cxn>
                <a:cxn ang="0">
                  <a:pos x="620" y="83"/>
                </a:cxn>
                <a:cxn ang="0">
                  <a:pos x="638" y="0"/>
                </a:cxn>
                <a:cxn ang="0">
                  <a:pos x="634" y="0"/>
                </a:cxn>
                <a:cxn ang="0">
                  <a:pos x="620" y="0"/>
                </a:cxn>
                <a:cxn ang="0">
                  <a:pos x="599" y="0"/>
                </a:cxn>
                <a:cxn ang="0">
                  <a:pos x="571" y="1"/>
                </a:cxn>
                <a:cxn ang="0">
                  <a:pos x="536" y="2"/>
                </a:cxn>
                <a:cxn ang="0">
                  <a:pos x="496" y="3"/>
                </a:cxn>
                <a:cxn ang="0">
                  <a:pos x="452" y="6"/>
                </a:cxn>
                <a:cxn ang="0">
                  <a:pos x="405" y="8"/>
                </a:cxn>
                <a:cxn ang="0">
                  <a:pos x="354" y="13"/>
                </a:cxn>
                <a:cxn ang="0">
                  <a:pos x="302" y="17"/>
                </a:cxn>
                <a:cxn ang="0">
                  <a:pos x="249" y="22"/>
                </a:cxn>
                <a:cxn ang="0">
                  <a:pos x="196" y="30"/>
                </a:cxn>
                <a:cxn ang="0">
                  <a:pos x="144" y="37"/>
                </a:cxn>
                <a:cxn ang="0">
                  <a:pos x="93" y="47"/>
                </a:cxn>
                <a:cxn ang="0">
                  <a:pos x="45" y="58"/>
                </a:cxn>
                <a:cxn ang="0">
                  <a:pos x="0" y="71"/>
                </a:cxn>
                <a:cxn ang="0">
                  <a:pos x="0" y="125"/>
                </a:cxn>
              </a:cxnLst>
              <a:rect l="0" t="0" r="r" b="b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74" name="Freeform 150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/>
              <a:ahLst/>
              <a:cxnLst>
                <a:cxn ang="0">
                  <a:pos x="454" y="344"/>
                </a:cxn>
                <a:cxn ang="0">
                  <a:pos x="456" y="343"/>
                </a:cxn>
                <a:cxn ang="0">
                  <a:pos x="463" y="341"/>
                </a:cxn>
                <a:cxn ang="0">
                  <a:pos x="472" y="337"/>
                </a:cxn>
                <a:cxn ang="0">
                  <a:pos x="485" y="332"/>
                </a:cxn>
                <a:cxn ang="0">
                  <a:pos x="501" y="325"/>
                </a:cxn>
                <a:cxn ang="0">
                  <a:pos x="518" y="317"/>
                </a:cxn>
                <a:cxn ang="0">
                  <a:pos x="538" y="308"/>
                </a:cxn>
                <a:cxn ang="0">
                  <a:pos x="558" y="298"/>
                </a:cxn>
                <a:cxn ang="0">
                  <a:pos x="580" y="287"/>
                </a:cxn>
                <a:cxn ang="0">
                  <a:pos x="600" y="274"/>
                </a:cxn>
                <a:cxn ang="0">
                  <a:pos x="621" y="262"/>
                </a:cxn>
                <a:cxn ang="0">
                  <a:pos x="640" y="248"/>
                </a:cxn>
                <a:cxn ang="0">
                  <a:pos x="658" y="234"/>
                </a:cxn>
                <a:cxn ang="0">
                  <a:pos x="674" y="219"/>
                </a:cxn>
                <a:cxn ang="0">
                  <a:pos x="688" y="204"/>
                </a:cxn>
                <a:cxn ang="0">
                  <a:pos x="699" y="189"/>
                </a:cxn>
                <a:cxn ang="0">
                  <a:pos x="0" y="18"/>
                </a:cxn>
                <a:cxn ang="0">
                  <a:pos x="54" y="0"/>
                </a:cxn>
                <a:cxn ang="0">
                  <a:pos x="1075" y="251"/>
                </a:cxn>
                <a:cxn ang="0">
                  <a:pos x="1033" y="274"/>
                </a:cxn>
                <a:cxn ang="0">
                  <a:pos x="738" y="199"/>
                </a:cxn>
                <a:cxn ang="0">
                  <a:pos x="737" y="200"/>
                </a:cxn>
                <a:cxn ang="0">
                  <a:pos x="735" y="203"/>
                </a:cxn>
                <a:cxn ang="0">
                  <a:pos x="730" y="207"/>
                </a:cxn>
                <a:cxn ang="0">
                  <a:pos x="724" y="214"/>
                </a:cxn>
                <a:cxn ang="0">
                  <a:pos x="716" y="222"/>
                </a:cxn>
                <a:cxn ang="0">
                  <a:pos x="706" y="231"/>
                </a:cxn>
                <a:cxn ang="0">
                  <a:pos x="694" y="242"/>
                </a:cxn>
                <a:cxn ang="0">
                  <a:pos x="679" y="253"/>
                </a:cxn>
                <a:cxn ang="0">
                  <a:pos x="662" y="265"/>
                </a:cxn>
                <a:cxn ang="0">
                  <a:pos x="643" y="278"/>
                </a:cxn>
                <a:cxn ang="0">
                  <a:pos x="621" y="291"/>
                </a:cxn>
                <a:cxn ang="0">
                  <a:pos x="597" y="303"/>
                </a:cxn>
                <a:cxn ang="0">
                  <a:pos x="570" y="317"/>
                </a:cxn>
                <a:cxn ang="0">
                  <a:pos x="540" y="330"/>
                </a:cxn>
                <a:cxn ang="0">
                  <a:pos x="508" y="343"/>
                </a:cxn>
                <a:cxn ang="0">
                  <a:pos x="472" y="356"/>
                </a:cxn>
                <a:cxn ang="0">
                  <a:pos x="454" y="344"/>
                </a:cxn>
              </a:cxnLst>
              <a:rect l="0" t="0" r="r" b="b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75" name="Freeform 151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1" y="319"/>
                </a:cxn>
                <a:cxn ang="0">
                  <a:pos x="1095" y="319"/>
                </a:cxn>
                <a:cxn ang="0">
                  <a:pos x="33" y="0"/>
                </a:cxn>
                <a:cxn ang="0">
                  <a:pos x="0" y="0"/>
                </a:cxn>
              </a:cxnLst>
              <a:rect l="0" t="0" r="r" b="b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76" name="Freeform 152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58" y="285"/>
                </a:cxn>
                <a:cxn ang="0">
                  <a:pos x="1082" y="284"/>
                </a:cxn>
                <a:cxn ang="0">
                  <a:pos x="33" y="0"/>
                </a:cxn>
                <a:cxn ang="0">
                  <a:pos x="0" y="1"/>
                </a:cxn>
              </a:cxnLst>
              <a:rect l="0" t="0" r="r" b="b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77" name="Freeform 153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15"/>
                </a:cxn>
                <a:cxn ang="0">
                  <a:pos x="1087" y="308"/>
                </a:cxn>
                <a:cxn ang="0">
                  <a:pos x="31" y="0"/>
                </a:cxn>
                <a:cxn ang="0">
                  <a:pos x="0" y="0"/>
                </a:cxn>
              </a:cxnLst>
              <a:rect l="0" t="0" r="r" b="b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54"/>
          <p:cNvGrpSpPr>
            <a:grpSpLocks/>
          </p:cNvGrpSpPr>
          <p:nvPr/>
        </p:nvGrpSpPr>
        <p:grpSpPr bwMode="auto">
          <a:xfrm>
            <a:off x="7662863" y="1679575"/>
            <a:ext cx="284162" cy="471488"/>
            <a:chOff x="12762" y="10336"/>
            <a:chExt cx="1027" cy="1700"/>
          </a:xfrm>
        </p:grpSpPr>
        <p:sp>
          <p:nvSpPr>
            <p:cNvPr id="205979" name="Rectangle 155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80" name="Rectangle 156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81" name="Line 157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82" name="Line 158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83" name="Line 159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84" name="Line 160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61"/>
          <p:cNvGrpSpPr>
            <a:grpSpLocks/>
          </p:cNvGrpSpPr>
          <p:nvPr/>
        </p:nvGrpSpPr>
        <p:grpSpPr bwMode="auto">
          <a:xfrm>
            <a:off x="7250113" y="2862263"/>
            <a:ext cx="428625" cy="469900"/>
            <a:chOff x="5850" y="13487"/>
            <a:chExt cx="2023" cy="1840"/>
          </a:xfrm>
        </p:grpSpPr>
        <p:sp>
          <p:nvSpPr>
            <p:cNvPr id="205986" name="Freeform 162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/>
              <a:ahLst/>
              <a:cxnLst>
                <a:cxn ang="0">
                  <a:pos x="570" y="121"/>
                </a:cxn>
                <a:cxn ang="0">
                  <a:pos x="575" y="120"/>
                </a:cxn>
                <a:cxn ang="0">
                  <a:pos x="586" y="116"/>
                </a:cxn>
                <a:cxn ang="0">
                  <a:pos x="607" y="108"/>
                </a:cxn>
                <a:cxn ang="0">
                  <a:pos x="636" y="101"/>
                </a:cxn>
                <a:cxn ang="0">
                  <a:pos x="672" y="90"/>
                </a:cxn>
                <a:cxn ang="0">
                  <a:pos x="718" y="79"/>
                </a:cxn>
                <a:cxn ang="0">
                  <a:pos x="771" y="67"/>
                </a:cxn>
                <a:cxn ang="0">
                  <a:pos x="834" y="55"/>
                </a:cxn>
                <a:cxn ang="0">
                  <a:pos x="904" y="43"/>
                </a:cxn>
                <a:cxn ang="0">
                  <a:pos x="982" y="33"/>
                </a:cxn>
                <a:cxn ang="0">
                  <a:pos x="1071" y="22"/>
                </a:cxn>
                <a:cxn ang="0">
                  <a:pos x="1166" y="13"/>
                </a:cxn>
                <a:cxn ang="0">
                  <a:pos x="1271" y="7"/>
                </a:cxn>
                <a:cxn ang="0">
                  <a:pos x="1384" y="1"/>
                </a:cxn>
                <a:cxn ang="0">
                  <a:pos x="1506" y="0"/>
                </a:cxn>
                <a:cxn ang="0">
                  <a:pos x="1636" y="1"/>
                </a:cxn>
                <a:cxn ang="0">
                  <a:pos x="1692" y="233"/>
                </a:cxn>
                <a:cxn ang="0">
                  <a:pos x="1713" y="243"/>
                </a:cxn>
                <a:cxn ang="0">
                  <a:pos x="1758" y="274"/>
                </a:cxn>
                <a:cxn ang="0">
                  <a:pos x="1806" y="329"/>
                </a:cxn>
                <a:cxn ang="0">
                  <a:pos x="1836" y="409"/>
                </a:cxn>
                <a:cxn ang="0">
                  <a:pos x="1955" y="948"/>
                </a:cxn>
                <a:cxn ang="0">
                  <a:pos x="2003" y="1171"/>
                </a:cxn>
                <a:cxn ang="0">
                  <a:pos x="2011" y="1188"/>
                </a:cxn>
                <a:cxn ang="0">
                  <a:pos x="2022" y="1231"/>
                </a:cxn>
                <a:cxn ang="0">
                  <a:pos x="2021" y="1297"/>
                </a:cxn>
                <a:cxn ang="0">
                  <a:pos x="1992" y="1380"/>
                </a:cxn>
                <a:cxn ang="0">
                  <a:pos x="0" y="1328"/>
                </a:cxn>
                <a:cxn ang="0">
                  <a:pos x="199" y="1223"/>
                </a:cxn>
                <a:cxn ang="0">
                  <a:pos x="200" y="232"/>
                </a:cxn>
                <a:cxn ang="0">
                  <a:pos x="210" y="226"/>
                </a:cxn>
                <a:cxn ang="0">
                  <a:pos x="230" y="214"/>
                </a:cxn>
                <a:cxn ang="0">
                  <a:pos x="259" y="201"/>
                </a:cxn>
                <a:cxn ang="0">
                  <a:pos x="297" y="189"/>
                </a:cxn>
                <a:cxn ang="0">
                  <a:pos x="344" y="183"/>
                </a:cxn>
                <a:cxn ang="0">
                  <a:pos x="399" y="181"/>
                </a:cxn>
                <a:cxn ang="0">
                  <a:pos x="464" y="191"/>
                </a:cxn>
                <a:cxn ang="0">
                  <a:pos x="548" y="225"/>
                </a:cxn>
              </a:cxnLst>
              <a:rect l="0" t="0" r="r" b="b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87" name="Freeform 163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/>
              <a:ahLst/>
              <a:cxnLst>
                <a:cxn ang="0">
                  <a:pos x="645" y="27"/>
                </a:cxn>
                <a:cxn ang="0">
                  <a:pos x="642" y="26"/>
                </a:cxn>
                <a:cxn ang="0">
                  <a:pos x="631" y="23"/>
                </a:cxn>
                <a:cxn ang="0">
                  <a:pos x="615" y="19"/>
                </a:cxn>
                <a:cxn ang="0">
                  <a:pos x="592" y="15"/>
                </a:cxn>
                <a:cxn ang="0">
                  <a:pos x="565" y="10"/>
                </a:cxn>
                <a:cxn ang="0">
                  <a:pos x="533" y="6"/>
                </a:cxn>
                <a:cxn ang="0">
                  <a:pos x="496" y="3"/>
                </a:cxn>
                <a:cxn ang="0">
                  <a:pos x="456" y="1"/>
                </a:cxn>
                <a:cxn ang="0">
                  <a:pos x="411" y="0"/>
                </a:cxn>
                <a:cxn ang="0">
                  <a:pos x="364" y="2"/>
                </a:cxn>
                <a:cxn ang="0">
                  <a:pos x="315" y="6"/>
                </a:cxn>
                <a:cxn ang="0">
                  <a:pos x="262" y="15"/>
                </a:cxn>
                <a:cxn ang="0">
                  <a:pos x="209" y="26"/>
                </a:cxn>
                <a:cxn ang="0">
                  <a:pos x="154" y="42"/>
                </a:cxn>
                <a:cxn ang="0">
                  <a:pos x="98" y="61"/>
                </a:cxn>
                <a:cxn ang="0">
                  <a:pos x="42" y="87"/>
                </a:cxn>
                <a:cxn ang="0">
                  <a:pos x="38" y="101"/>
                </a:cxn>
                <a:cxn ang="0">
                  <a:pos x="28" y="141"/>
                </a:cxn>
                <a:cxn ang="0">
                  <a:pos x="17" y="203"/>
                </a:cxn>
                <a:cxn ang="0">
                  <a:pos x="6" y="283"/>
                </a:cxn>
                <a:cxn ang="0">
                  <a:pos x="0" y="378"/>
                </a:cxn>
                <a:cxn ang="0">
                  <a:pos x="5" y="484"/>
                </a:cxn>
                <a:cxn ang="0">
                  <a:pos x="21" y="599"/>
                </a:cxn>
                <a:cxn ang="0">
                  <a:pos x="54" y="716"/>
                </a:cxn>
                <a:cxn ang="0">
                  <a:pos x="58" y="716"/>
                </a:cxn>
                <a:cxn ang="0">
                  <a:pos x="66" y="715"/>
                </a:cxn>
                <a:cxn ang="0">
                  <a:pos x="80" y="713"/>
                </a:cxn>
                <a:cxn ang="0">
                  <a:pos x="99" y="712"/>
                </a:cxn>
                <a:cxn ang="0">
                  <a:pos x="124" y="710"/>
                </a:cxn>
                <a:cxn ang="0">
                  <a:pos x="153" y="708"/>
                </a:cxn>
                <a:cxn ang="0">
                  <a:pos x="188" y="707"/>
                </a:cxn>
                <a:cxn ang="0">
                  <a:pos x="225" y="706"/>
                </a:cxn>
                <a:cxn ang="0">
                  <a:pos x="267" y="705"/>
                </a:cxn>
                <a:cxn ang="0">
                  <a:pos x="313" y="706"/>
                </a:cxn>
                <a:cxn ang="0">
                  <a:pos x="362" y="707"/>
                </a:cxn>
                <a:cxn ang="0">
                  <a:pos x="415" y="709"/>
                </a:cxn>
                <a:cxn ang="0">
                  <a:pos x="470" y="713"/>
                </a:cxn>
                <a:cxn ang="0">
                  <a:pos x="528" y="719"/>
                </a:cxn>
                <a:cxn ang="0">
                  <a:pos x="588" y="726"/>
                </a:cxn>
                <a:cxn ang="0">
                  <a:pos x="650" y="735"/>
                </a:cxn>
                <a:cxn ang="0">
                  <a:pos x="647" y="713"/>
                </a:cxn>
                <a:cxn ang="0">
                  <a:pos x="641" y="655"/>
                </a:cxn>
                <a:cxn ang="0">
                  <a:pos x="631" y="568"/>
                </a:cxn>
                <a:cxn ang="0">
                  <a:pos x="623" y="462"/>
                </a:cxn>
                <a:cxn ang="0">
                  <a:pos x="618" y="345"/>
                </a:cxn>
                <a:cxn ang="0">
                  <a:pos x="618" y="229"/>
                </a:cxn>
                <a:cxn ang="0">
                  <a:pos x="627" y="119"/>
                </a:cxn>
                <a:cxn ang="0">
                  <a:pos x="645" y="27"/>
                </a:cxn>
              </a:cxnLst>
              <a:rect l="0" t="0" r="r" b="b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88" name="Freeform 164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/>
              <a:ahLst/>
              <a:cxnLst>
                <a:cxn ang="0">
                  <a:pos x="6" y="552"/>
                </a:cxn>
                <a:cxn ang="0">
                  <a:pos x="0" y="642"/>
                </a:cxn>
                <a:cxn ang="0">
                  <a:pos x="698" y="731"/>
                </a:cxn>
                <a:cxn ang="0">
                  <a:pos x="703" y="729"/>
                </a:cxn>
                <a:cxn ang="0">
                  <a:pos x="717" y="722"/>
                </a:cxn>
                <a:cxn ang="0">
                  <a:pos x="740" y="710"/>
                </a:cxn>
                <a:cxn ang="0">
                  <a:pos x="768" y="694"/>
                </a:cxn>
                <a:cxn ang="0">
                  <a:pos x="801" y="672"/>
                </a:cxn>
                <a:cxn ang="0">
                  <a:pos x="838" y="645"/>
                </a:cxn>
                <a:cxn ang="0">
                  <a:pos x="876" y="614"/>
                </a:cxn>
                <a:cxn ang="0">
                  <a:pos x="915" y="577"/>
                </a:cxn>
                <a:cxn ang="0">
                  <a:pos x="953" y="536"/>
                </a:cxn>
                <a:cxn ang="0">
                  <a:pos x="988" y="491"/>
                </a:cxn>
                <a:cxn ang="0">
                  <a:pos x="1018" y="439"/>
                </a:cxn>
                <a:cxn ang="0">
                  <a:pos x="1043" y="383"/>
                </a:cxn>
                <a:cxn ang="0">
                  <a:pos x="1061" y="322"/>
                </a:cxn>
                <a:cxn ang="0">
                  <a:pos x="1071" y="255"/>
                </a:cxn>
                <a:cxn ang="0">
                  <a:pos x="1070" y="185"/>
                </a:cxn>
                <a:cxn ang="0">
                  <a:pos x="1057" y="108"/>
                </a:cxn>
                <a:cxn ang="0">
                  <a:pos x="1055" y="104"/>
                </a:cxn>
                <a:cxn ang="0">
                  <a:pos x="1049" y="92"/>
                </a:cxn>
                <a:cxn ang="0">
                  <a:pos x="1037" y="76"/>
                </a:cxn>
                <a:cxn ang="0">
                  <a:pos x="1022" y="57"/>
                </a:cxn>
                <a:cxn ang="0">
                  <a:pos x="1002" y="37"/>
                </a:cxn>
                <a:cxn ang="0">
                  <a:pos x="979" y="20"/>
                </a:cxn>
                <a:cxn ang="0">
                  <a:pos x="951" y="7"/>
                </a:cxn>
                <a:cxn ang="0">
                  <a:pos x="919" y="0"/>
                </a:cxn>
                <a:cxn ang="0">
                  <a:pos x="924" y="12"/>
                </a:cxn>
                <a:cxn ang="0">
                  <a:pos x="934" y="44"/>
                </a:cxn>
                <a:cxn ang="0">
                  <a:pos x="947" y="94"/>
                </a:cxn>
                <a:cxn ang="0">
                  <a:pos x="958" y="159"/>
                </a:cxn>
                <a:cxn ang="0">
                  <a:pos x="961" y="238"/>
                </a:cxn>
                <a:cxn ang="0">
                  <a:pos x="953" y="324"/>
                </a:cxn>
                <a:cxn ang="0">
                  <a:pos x="928" y="418"/>
                </a:cxn>
                <a:cxn ang="0">
                  <a:pos x="884" y="516"/>
                </a:cxn>
                <a:cxn ang="0">
                  <a:pos x="883" y="518"/>
                </a:cxn>
                <a:cxn ang="0">
                  <a:pos x="879" y="521"/>
                </a:cxn>
                <a:cxn ang="0">
                  <a:pos x="872" y="526"/>
                </a:cxn>
                <a:cxn ang="0">
                  <a:pos x="862" y="534"/>
                </a:cxn>
                <a:cxn ang="0">
                  <a:pos x="851" y="541"/>
                </a:cxn>
                <a:cxn ang="0">
                  <a:pos x="837" y="550"/>
                </a:cxn>
                <a:cxn ang="0">
                  <a:pos x="819" y="559"/>
                </a:cxn>
                <a:cxn ang="0">
                  <a:pos x="800" y="567"/>
                </a:cxn>
                <a:cxn ang="0">
                  <a:pos x="778" y="575"/>
                </a:cxn>
                <a:cxn ang="0">
                  <a:pos x="754" y="582"/>
                </a:cxn>
                <a:cxn ang="0">
                  <a:pos x="727" y="588"/>
                </a:cxn>
                <a:cxn ang="0">
                  <a:pos x="697" y="592"/>
                </a:cxn>
                <a:cxn ang="0">
                  <a:pos x="666" y="593"/>
                </a:cxn>
                <a:cxn ang="0">
                  <a:pos x="631" y="592"/>
                </a:cxn>
                <a:cxn ang="0">
                  <a:pos x="593" y="589"/>
                </a:cxn>
                <a:cxn ang="0">
                  <a:pos x="555" y="581"/>
                </a:cxn>
                <a:cxn ang="0">
                  <a:pos x="555" y="677"/>
                </a:cxn>
                <a:cxn ang="0">
                  <a:pos x="24" y="623"/>
                </a:cxn>
                <a:cxn ang="0">
                  <a:pos x="6" y="552"/>
                </a:cxn>
              </a:cxnLst>
              <a:rect l="0" t="0" r="r" b="b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89" name="Freeform 165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/>
              <a:ahLst/>
              <a:cxnLst>
                <a:cxn ang="0">
                  <a:pos x="787" y="91"/>
                </a:cxn>
                <a:cxn ang="0">
                  <a:pos x="12" y="0"/>
                </a:cxn>
                <a:cxn ang="0">
                  <a:pos x="0" y="91"/>
                </a:cxn>
                <a:cxn ang="0">
                  <a:pos x="764" y="253"/>
                </a:cxn>
                <a:cxn ang="0">
                  <a:pos x="787" y="91"/>
                </a:cxn>
              </a:cxnLst>
              <a:rect l="0" t="0" r="r" b="b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90" name="Freeform 166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/>
              <a:ahLst/>
              <a:cxnLst>
                <a:cxn ang="0">
                  <a:pos x="336" y="50"/>
                </a:cxn>
                <a:cxn ang="0">
                  <a:pos x="4" y="0"/>
                </a:cxn>
                <a:cxn ang="0">
                  <a:pos x="0" y="48"/>
                </a:cxn>
                <a:cxn ang="0">
                  <a:pos x="327" y="115"/>
                </a:cxn>
                <a:cxn ang="0">
                  <a:pos x="336" y="50"/>
                </a:cxn>
              </a:cxnLst>
              <a:rect l="0" t="0" r="r" b="b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91" name="Freeform 167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/>
              <a:ahLst/>
              <a:cxnLst>
                <a:cxn ang="0">
                  <a:pos x="225" y="39"/>
                </a:cxn>
                <a:cxn ang="0">
                  <a:pos x="0" y="0"/>
                </a:cxn>
                <a:cxn ang="0">
                  <a:pos x="3" y="41"/>
                </a:cxn>
                <a:cxn ang="0">
                  <a:pos x="218" y="85"/>
                </a:cxn>
                <a:cxn ang="0">
                  <a:pos x="225" y="39"/>
                </a:cxn>
              </a:cxnLst>
              <a:rect l="0" t="0" r="r" b="b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92" name="Freeform 168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32"/>
                </a:cxn>
                <a:cxn ang="0">
                  <a:pos x="10" y="130"/>
                </a:cxn>
                <a:cxn ang="0">
                  <a:pos x="24" y="128"/>
                </a:cxn>
                <a:cxn ang="0">
                  <a:pos x="42" y="125"/>
                </a:cxn>
                <a:cxn ang="0">
                  <a:pos x="62" y="121"/>
                </a:cxn>
                <a:cxn ang="0">
                  <a:pos x="86" y="116"/>
                </a:cxn>
                <a:cxn ang="0">
                  <a:pos x="113" y="109"/>
                </a:cxn>
                <a:cxn ang="0">
                  <a:pos x="141" y="102"/>
                </a:cxn>
                <a:cxn ang="0">
                  <a:pos x="170" y="94"/>
                </a:cxn>
                <a:cxn ang="0">
                  <a:pos x="199" y="85"/>
                </a:cxn>
                <a:cxn ang="0">
                  <a:pos x="228" y="74"/>
                </a:cxn>
                <a:cxn ang="0">
                  <a:pos x="257" y="62"/>
                </a:cxn>
                <a:cxn ang="0">
                  <a:pos x="285" y="48"/>
                </a:cxn>
                <a:cxn ang="0">
                  <a:pos x="309" y="34"/>
                </a:cxn>
                <a:cxn ang="0">
                  <a:pos x="333" y="18"/>
                </a:cxn>
                <a:cxn ang="0">
                  <a:pos x="352" y="0"/>
                </a:cxn>
                <a:cxn ang="0">
                  <a:pos x="1325" y="223"/>
                </a:cxn>
                <a:cxn ang="0">
                  <a:pos x="1323" y="225"/>
                </a:cxn>
                <a:cxn ang="0">
                  <a:pos x="1318" y="230"/>
                </a:cxn>
                <a:cxn ang="0">
                  <a:pos x="1309" y="239"/>
                </a:cxn>
                <a:cxn ang="0">
                  <a:pos x="1297" y="250"/>
                </a:cxn>
                <a:cxn ang="0">
                  <a:pos x="1282" y="263"/>
                </a:cxn>
                <a:cxn ang="0">
                  <a:pos x="1265" y="278"/>
                </a:cxn>
                <a:cxn ang="0">
                  <a:pos x="1247" y="295"/>
                </a:cxn>
                <a:cxn ang="0">
                  <a:pos x="1225" y="312"/>
                </a:cxn>
                <a:cxn ang="0">
                  <a:pos x="1202" y="331"/>
                </a:cxn>
                <a:cxn ang="0">
                  <a:pos x="1179" y="349"/>
                </a:cxn>
                <a:cxn ang="0">
                  <a:pos x="1154" y="367"/>
                </a:cxn>
                <a:cxn ang="0">
                  <a:pos x="1128" y="385"/>
                </a:cxn>
                <a:cxn ang="0">
                  <a:pos x="1102" y="401"/>
                </a:cxn>
                <a:cxn ang="0">
                  <a:pos x="1077" y="415"/>
                </a:cxn>
                <a:cxn ang="0">
                  <a:pos x="1051" y="428"/>
                </a:cxn>
                <a:cxn ang="0">
                  <a:pos x="1026" y="439"/>
                </a:cxn>
                <a:cxn ang="0">
                  <a:pos x="0" y="132"/>
                </a:cxn>
              </a:cxnLst>
              <a:rect l="0" t="0" r="r" b="b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93" name="Freeform 169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/>
              <a:ahLst/>
              <a:cxnLst>
                <a:cxn ang="0">
                  <a:pos x="47" y="209"/>
                </a:cxn>
                <a:cxn ang="0">
                  <a:pos x="472" y="84"/>
                </a:cxn>
                <a:cxn ang="0">
                  <a:pos x="215" y="0"/>
                </a:cxn>
                <a:cxn ang="0">
                  <a:pos x="5" y="24"/>
                </a:cxn>
                <a:cxn ang="0">
                  <a:pos x="0" y="197"/>
                </a:cxn>
                <a:cxn ang="0">
                  <a:pos x="47" y="209"/>
                </a:cxn>
              </a:cxnLst>
              <a:rect l="0" t="0" r="r" b="b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94" name="Freeform 170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/>
              <a:ahLst/>
              <a:cxnLst>
                <a:cxn ang="0">
                  <a:pos x="251" y="23"/>
                </a:cxn>
                <a:cxn ang="0">
                  <a:pos x="250" y="22"/>
                </a:cxn>
                <a:cxn ang="0">
                  <a:pos x="246" y="20"/>
                </a:cxn>
                <a:cxn ang="0">
                  <a:pos x="239" y="18"/>
                </a:cxn>
                <a:cxn ang="0">
                  <a:pos x="230" y="15"/>
                </a:cxn>
                <a:cxn ang="0">
                  <a:pos x="218" y="11"/>
                </a:cxn>
                <a:cxn ang="0">
                  <a:pos x="205" y="7"/>
                </a:cxn>
                <a:cxn ang="0">
                  <a:pos x="190" y="4"/>
                </a:cxn>
                <a:cxn ang="0">
                  <a:pos x="173" y="1"/>
                </a:cxn>
                <a:cxn ang="0">
                  <a:pos x="155" y="0"/>
                </a:cxn>
                <a:cxn ang="0">
                  <a:pos x="134" y="0"/>
                </a:cxn>
                <a:cxn ang="0">
                  <a:pos x="114" y="2"/>
                </a:cxn>
                <a:cxn ang="0">
                  <a:pos x="92" y="5"/>
                </a:cxn>
                <a:cxn ang="0">
                  <a:pos x="70" y="12"/>
                </a:cxn>
                <a:cxn ang="0">
                  <a:pos x="47" y="20"/>
                </a:cxn>
                <a:cxn ang="0">
                  <a:pos x="23" y="32"/>
                </a:cxn>
                <a:cxn ang="0">
                  <a:pos x="0" y="47"/>
                </a:cxn>
                <a:cxn ang="0">
                  <a:pos x="0" y="999"/>
                </a:cxn>
                <a:cxn ang="0">
                  <a:pos x="1" y="999"/>
                </a:cxn>
                <a:cxn ang="0">
                  <a:pos x="6" y="999"/>
                </a:cxn>
                <a:cxn ang="0">
                  <a:pos x="14" y="998"/>
                </a:cxn>
                <a:cxn ang="0">
                  <a:pos x="23" y="997"/>
                </a:cxn>
                <a:cxn ang="0">
                  <a:pos x="35" y="995"/>
                </a:cxn>
                <a:cxn ang="0">
                  <a:pos x="49" y="993"/>
                </a:cxn>
                <a:cxn ang="0">
                  <a:pos x="65" y="990"/>
                </a:cxn>
                <a:cxn ang="0">
                  <a:pos x="83" y="985"/>
                </a:cxn>
                <a:cxn ang="0">
                  <a:pos x="102" y="980"/>
                </a:cxn>
                <a:cxn ang="0">
                  <a:pos x="121" y="973"/>
                </a:cxn>
                <a:cxn ang="0">
                  <a:pos x="143" y="966"/>
                </a:cxn>
                <a:cxn ang="0">
                  <a:pos x="164" y="956"/>
                </a:cxn>
                <a:cxn ang="0">
                  <a:pos x="186" y="945"/>
                </a:cxn>
                <a:cxn ang="0">
                  <a:pos x="208" y="934"/>
                </a:cxn>
                <a:cxn ang="0">
                  <a:pos x="230" y="919"/>
                </a:cxn>
                <a:cxn ang="0">
                  <a:pos x="251" y="903"/>
                </a:cxn>
                <a:cxn ang="0">
                  <a:pos x="251" y="23"/>
                </a:cxn>
              </a:cxnLst>
              <a:rect l="0" t="0" r="r" b="b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95" name="Freeform 171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/>
              <a:ahLst/>
              <a:cxnLst>
                <a:cxn ang="0">
                  <a:pos x="215" y="20"/>
                </a:cxn>
                <a:cxn ang="0">
                  <a:pos x="214" y="19"/>
                </a:cxn>
                <a:cxn ang="0">
                  <a:pos x="211" y="18"/>
                </a:cxn>
                <a:cxn ang="0">
                  <a:pos x="205" y="15"/>
                </a:cxn>
                <a:cxn ang="0">
                  <a:pos x="197" y="12"/>
                </a:cxn>
                <a:cxn ang="0">
                  <a:pos x="187" y="9"/>
                </a:cxn>
                <a:cxn ang="0">
                  <a:pos x="176" y="6"/>
                </a:cxn>
                <a:cxn ang="0">
                  <a:pos x="163" y="4"/>
                </a:cxn>
                <a:cxn ang="0">
                  <a:pos x="149" y="1"/>
                </a:cxn>
                <a:cxn ang="0">
                  <a:pos x="133" y="0"/>
                </a:cxn>
                <a:cxn ang="0">
                  <a:pos x="115" y="0"/>
                </a:cxn>
                <a:cxn ang="0">
                  <a:pos x="98" y="1"/>
                </a:cxn>
                <a:cxn ang="0">
                  <a:pos x="79" y="5"/>
                </a:cxn>
                <a:cxn ang="0">
                  <a:pos x="60" y="10"/>
                </a:cxn>
                <a:cxn ang="0">
                  <a:pos x="40" y="18"/>
                </a:cxn>
                <a:cxn ang="0">
                  <a:pos x="21" y="27"/>
                </a:cxn>
                <a:cxn ang="0">
                  <a:pos x="0" y="40"/>
                </a:cxn>
                <a:cxn ang="0">
                  <a:pos x="0" y="843"/>
                </a:cxn>
                <a:cxn ang="0">
                  <a:pos x="1" y="843"/>
                </a:cxn>
                <a:cxn ang="0">
                  <a:pos x="6" y="843"/>
                </a:cxn>
                <a:cxn ang="0">
                  <a:pos x="12" y="842"/>
                </a:cxn>
                <a:cxn ang="0">
                  <a:pos x="21" y="841"/>
                </a:cxn>
                <a:cxn ang="0">
                  <a:pos x="30" y="840"/>
                </a:cxn>
                <a:cxn ang="0">
                  <a:pos x="43" y="838"/>
                </a:cxn>
                <a:cxn ang="0">
                  <a:pos x="56" y="835"/>
                </a:cxn>
                <a:cxn ang="0">
                  <a:pos x="71" y="831"/>
                </a:cxn>
                <a:cxn ang="0">
                  <a:pos x="87" y="826"/>
                </a:cxn>
                <a:cxn ang="0">
                  <a:pos x="105" y="821"/>
                </a:cxn>
                <a:cxn ang="0">
                  <a:pos x="123" y="814"/>
                </a:cxn>
                <a:cxn ang="0">
                  <a:pos x="141" y="806"/>
                </a:cxn>
                <a:cxn ang="0">
                  <a:pos x="159" y="797"/>
                </a:cxn>
                <a:cxn ang="0">
                  <a:pos x="179" y="786"/>
                </a:cxn>
                <a:cxn ang="0">
                  <a:pos x="197" y="774"/>
                </a:cxn>
                <a:cxn ang="0">
                  <a:pos x="215" y="760"/>
                </a:cxn>
                <a:cxn ang="0">
                  <a:pos x="215" y="20"/>
                </a:cxn>
              </a:cxnLst>
              <a:rect l="0" t="0" r="r" b="b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96" name="Freeform 172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/>
              <a:ahLst/>
              <a:cxnLst>
                <a:cxn ang="0">
                  <a:pos x="180" y="16"/>
                </a:cxn>
                <a:cxn ang="0">
                  <a:pos x="179" y="16"/>
                </a:cxn>
                <a:cxn ang="0">
                  <a:pos x="176" y="14"/>
                </a:cxn>
                <a:cxn ang="0">
                  <a:pos x="172" y="12"/>
                </a:cxn>
                <a:cxn ang="0">
                  <a:pos x="165" y="10"/>
                </a:cxn>
                <a:cxn ang="0">
                  <a:pos x="157" y="8"/>
                </a:cxn>
                <a:cxn ang="0">
                  <a:pos x="147" y="4"/>
                </a:cxn>
                <a:cxn ang="0">
                  <a:pos x="136" y="2"/>
                </a:cxn>
                <a:cxn ang="0">
                  <a:pos x="125" y="0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1" y="1"/>
                </a:cxn>
                <a:cxn ang="0">
                  <a:pos x="66" y="3"/>
                </a:cxn>
                <a:cxn ang="0">
                  <a:pos x="50" y="8"/>
                </a:cxn>
                <a:cxn ang="0">
                  <a:pos x="33" y="14"/>
                </a:cxn>
                <a:cxn ang="0">
                  <a:pos x="17" y="23"/>
                </a:cxn>
                <a:cxn ang="0">
                  <a:pos x="0" y="33"/>
                </a:cxn>
                <a:cxn ang="0">
                  <a:pos x="0" y="685"/>
                </a:cxn>
                <a:cxn ang="0">
                  <a:pos x="1" y="685"/>
                </a:cxn>
                <a:cxn ang="0">
                  <a:pos x="4" y="685"/>
                </a:cxn>
                <a:cxn ang="0">
                  <a:pos x="9" y="684"/>
                </a:cxn>
                <a:cxn ang="0">
                  <a:pos x="17" y="683"/>
                </a:cxn>
                <a:cxn ang="0">
                  <a:pos x="26" y="682"/>
                </a:cxn>
                <a:cxn ang="0">
                  <a:pos x="35" y="681"/>
                </a:cxn>
                <a:cxn ang="0">
                  <a:pos x="47" y="678"/>
                </a:cxn>
                <a:cxn ang="0">
                  <a:pos x="60" y="676"/>
                </a:cxn>
                <a:cxn ang="0">
                  <a:pos x="73" y="671"/>
                </a:cxn>
                <a:cxn ang="0">
                  <a:pos x="87" y="667"/>
                </a:cxn>
                <a:cxn ang="0">
                  <a:pos x="102" y="662"/>
                </a:cxn>
                <a:cxn ang="0">
                  <a:pos x="118" y="655"/>
                </a:cxn>
                <a:cxn ang="0">
                  <a:pos x="133" y="648"/>
                </a:cxn>
                <a:cxn ang="0">
                  <a:pos x="149" y="639"/>
                </a:cxn>
                <a:cxn ang="0">
                  <a:pos x="165" y="628"/>
                </a:cxn>
                <a:cxn ang="0">
                  <a:pos x="180" y="617"/>
                </a:cxn>
                <a:cxn ang="0">
                  <a:pos x="180" y="16"/>
                </a:cxn>
              </a:cxnLst>
              <a:rect l="0" t="0" r="r" b="b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97" name="Freeform 173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/>
              <a:ahLst/>
              <a:cxnLst>
                <a:cxn ang="0">
                  <a:pos x="146" y="14"/>
                </a:cxn>
                <a:cxn ang="0">
                  <a:pos x="143" y="12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1" y="1"/>
                </a:cxn>
                <a:cxn ang="0">
                  <a:pos x="79" y="0"/>
                </a:cxn>
                <a:cxn ang="0">
                  <a:pos x="54" y="3"/>
                </a:cxn>
                <a:cxn ang="0">
                  <a:pos x="27" y="11"/>
                </a:cxn>
                <a:cxn ang="0">
                  <a:pos x="0" y="27"/>
                </a:cxn>
                <a:cxn ang="0">
                  <a:pos x="0" y="530"/>
                </a:cxn>
                <a:cxn ang="0">
                  <a:pos x="3" y="530"/>
                </a:cxn>
                <a:cxn ang="0">
                  <a:pos x="14" y="529"/>
                </a:cxn>
                <a:cxn ang="0">
                  <a:pos x="29" y="526"/>
                </a:cxn>
                <a:cxn ang="0">
                  <a:pos x="49" y="521"/>
                </a:cxn>
                <a:cxn ang="0">
                  <a:pos x="71" y="514"/>
                </a:cxn>
                <a:cxn ang="0">
                  <a:pos x="96" y="505"/>
                </a:cxn>
                <a:cxn ang="0">
                  <a:pos x="121" y="492"/>
                </a:cxn>
                <a:cxn ang="0">
                  <a:pos x="146" y="475"/>
                </a:cxn>
                <a:cxn ang="0">
                  <a:pos x="146" y="14"/>
                </a:cxn>
              </a:cxnLst>
              <a:rect l="0" t="0" r="r" b="b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98" name="Freeform 174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/>
              <a:ahLst/>
              <a:cxnLst>
                <a:cxn ang="0">
                  <a:pos x="109" y="10"/>
                </a:cxn>
                <a:cxn ang="0">
                  <a:pos x="107" y="9"/>
                </a:cxn>
                <a:cxn ang="0">
                  <a:pos x="100" y="6"/>
                </a:cxn>
                <a:cxn ang="0">
                  <a:pos x="89" y="2"/>
                </a:cxn>
                <a:cxn ang="0">
                  <a:pos x="75" y="0"/>
                </a:cxn>
                <a:cxn ang="0">
                  <a:pos x="59" y="0"/>
                </a:cxn>
                <a:cxn ang="0">
                  <a:pos x="39" y="2"/>
                </a:cxn>
                <a:cxn ang="0">
                  <a:pos x="20" y="9"/>
                </a:cxn>
                <a:cxn ang="0">
                  <a:pos x="0" y="21"/>
                </a:cxn>
                <a:cxn ang="0">
                  <a:pos x="0" y="373"/>
                </a:cxn>
                <a:cxn ang="0">
                  <a:pos x="2" y="373"/>
                </a:cxn>
                <a:cxn ang="0">
                  <a:pos x="9" y="372"/>
                </a:cxn>
                <a:cxn ang="0">
                  <a:pos x="21" y="369"/>
                </a:cxn>
                <a:cxn ang="0">
                  <a:pos x="36" y="366"/>
                </a:cxn>
                <a:cxn ang="0">
                  <a:pos x="53" y="362"/>
                </a:cxn>
                <a:cxn ang="0">
                  <a:pos x="72" y="354"/>
                </a:cxn>
                <a:cxn ang="0">
                  <a:pos x="90" y="343"/>
                </a:cxn>
                <a:cxn ang="0">
                  <a:pos x="109" y="331"/>
                </a:cxn>
                <a:cxn ang="0">
                  <a:pos x="109" y="10"/>
                </a:cxn>
              </a:cxnLst>
              <a:rect l="0" t="0" r="r" b="b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99" name="Freeform 175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/>
              <a:ahLst/>
              <a:cxnLst>
                <a:cxn ang="0">
                  <a:pos x="75" y="6"/>
                </a:cxn>
                <a:cxn ang="0">
                  <a:pos x="73" y="5"/>
                </a:cxn>
                <a:cxn ang="0">
                  <a:pos x="69" y="4"/>
                </a:cxn>
                <a:cxn ang="0">
                  <a:pos x="61" y="2"/>
                </a:cxn>
                <a:cxn ang="0">
                  <a:pos x="52" y="0"/>
                </a:cxn>
                <a:cxn ang="0">
                  <a:pos x="41" y="0"/>
                </a:cxn>
                <a:cxn ang="0">
                  <a:pos x="28" y="1"/>
                </a:cxn>
                <a:cxn ang="0">
                  <a:pos x="14" y="6"/>
                </a:cxn>
                <a:cxn ang="0">
                  <a:pos x="0" y="14"/>
                </a:cxn>
                <a:cxn ang="0">
                  <a:pos x="0" y="216"/>
                </a:cxn>
                <a:cxn ang="0">
                  <a:pos x="2" y="216"/>
                </a:cxn>
                <a:cxn ang="0">
                  <a:pos x="7" y="215"/>
                </a:cxn>
                <a:cxn ang="0">
                  <a:pos x="15" y="214"/>
                </a:cxn>
                <a:cxn ang="0">
                  <a:pos x="25" y="211"/>
                </a:cxn>
                <a:cxn ang="0">
                  <a:pos x="37" y="208"/>
                </a:cxn>
                <a:cxn ang="0">
                  <a:pos x="50" y="203"/>
                </a:cxn>
                <a:cxn ang="0">
                  <a:pos x="63" y="195"/>
                </a:cxn>
                <a:cxn ang="0">
                  <a:pos x="75" y="187"/>
                </a:cxn>
                <a:cxn ang="0">
                  <a:pos x="75" y="6"/>
                </a:cxn>
              </a:cxnLst>
              <a:rect l="0" t="0" r="r" b="b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00" name="Freeform 176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/>
              <a:ahLst/>
              <a:cxnLst>
                <a:cxn ang="0">
                  <a:pos x="55" y="111"/>
                </a:cxn>
                <a:cxn ang="0">
                  <a:pos x="66" y="110"/>
                </a:cxn>
                <a:cxn ang="0">
                  <a:pos x="76" y="106"/>
                </a:cxn>
                <a:cxn ang="0">
                  <a:pos x="85" y="101"/>
                </a:cxn>
                <a:cxn ang="0">
                  <a:pos x="94" y="94"/>
                </a:cxn>
                <a:cxn ang="0">
                  <a:pos x="100" y="86"/>
                </a:cxn>
                <a:cxn ang="0">
                  <a:pos x="106" y="77"/>
                </a:cxn>
                <a:cxn ang="0">
                  <a:pos x="109" y="66"/>
                </a:cxn>
                <a:cxn ang="0">
                  <a:pos x="110" y="56"/>
                </a:cxn>
                <a:cxn ang="0">
                  <a:pos x="109" y="44"/>
                </a:cxn>
                <a:cxn ang="0">
                  <a:pos x="106" y="34"/>
                </a:cxn>
                <a:cxn ang="0">
                  <a:pos x="100" y="24"/>
                </a:cxn>
                <a:cxn ang="0">
                  <a:pos x="94" y="17"/>
                </a:cxn>
                <a:cxn ang="0">
                  <a:pos x="85" y="9"/>
                </a:cxn>
                <a:cxn ang="0">
                  <a:pos x="76" y="5"/>
                </a:cxn>
                <a:cxn ang="0">
                  <a:pos x="66" y="2"/>
                </a:cxn>
                <a:cxn ang="0">
                  <a:pos x="55" y="0"/>
                </a:cxn>
                <a:cxn ang="0">
                  <a:pos x="44" y="2"/>
                </a:cxn>
                <a:cxn ang="0">
                  <a:pos x="33" y="5"/>
                </a:cxn>
                <a:cxn ang="0">
                  <a:pos x="25" y="9"/>
                </a:cxn>
                <a:cxn ang="0">
                  <a:pos x="16" y="17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1" y="44"/>
                </a:cxn>
                <a:cxn ang="0">
                  <a:pos x="0" y="56"/>
                </a:cxn>
                <a:cxn ang="0">
                  <a:pos x="1" y="66"/>
                </a:cxn>
                <a:cxn ang="0">
                  <a:pos x="4" y="77"/>
                </a:cxn>
                <a:cxn ang="0">
                  <a:pos x="10" y="86"/>
                </a:cxn>
                <a:cxn ang="0">
                  <a:pos x="16" y="94"/>
                </a:cxn>
                <a:cxn ang="0">
                  <a:pos x="25" y="101"/>
                </a:cxn>
                <a:cxn ang="0">
                  <a:pos x="33" y="106"/>
                </a:cxn>
                <a:cxn ang="0">
                  <a:pos x="44" y="110"/>
                </a:cxn>
                <a:cxn ang="0">
                  <a:pos x="55" y="111"/>
                </a:cxn>
              </a:cxnLst>
              <a:rect l="0" t="0" r="r" b="b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01" name="Freeform 177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38" y="53"/>
                </a:cxn>
                <a:cxn ang="0">
                  <a:pos x="48" y="46"/>
                </a:cxn>
                <a:cxn ang="0">
                  <a:pos x="53" y="37"/>
                </a:cxn>
                <a:cxn ang="0">
                  <a:pos x="55" y="27"/>
                </a:cxn>
                <a:cxn ang="0">
                  <a:pos x="53" y="16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6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8" y="46"/>
                </a:cxn>
                <a:cxn ang="0">
                  <a:pos x="16" y="53"/>
                </a:cxn>
                <a:cxn ang="0">
                  <a:pos x="27" y="55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02" name="Freeform 178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/>
              <a:ahLst/>
              <a:cxnLst>
                <a:cxn ang="0">
                  <a:pos x="28" y="55"/>
                </a:cxn>
                <a:cxn ang="0">
                  <a:pos x="39" y="53"/>
                </a:cxn>
                <a:cxn ang="0">
                  <a:pos x="47" y="47"/>
                </a:cxn>
                <a:cxn ang="0">
                  <a:pos x="53" y="39"/>
                </a:cxn>
                <a:cxn ang="0">
                  <a:pos x="55" y="28"/>
                </a:cxn>
                <a:cxn ang="0">
                  <a:pos x="53" y="17"/>
                </a:cxn>
                <a:cxn ang="0">
                  <a:pos x="47" y="8"/>
                </a:cxn>
                <a:cxn ang="0">
                  <a:pos x="39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9" y="47"/>
                </a:cxn>
                <a:cxn ang="0">
                  <a:pos x="17" y="53"/>
                </a:cxn>
                <a:cxn ang="0">
                  <a:pos x="28" y="55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03" name="Freeform 179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4" y="30"/>
                </a:cxn>
                <a:cxn ang="0">
                  <a:pos x="33" y="73"/>
                </a:cxn>
                <a:cxn ang="0">
                  <a:pos x="19" y="140"/>
                </a:cxn>
                <a:cxn ang="0">
                  <a:pos x="7" y="229"/>
                </a:cxn>
                <a:cxn ang="0">
                  <a:pos x="0" y="337"/>
                </a:cxn>
                <a:cxn ang="0">
                  <a:pos x="1" y="462"/>
                </a:cxn>
                <a:cxn ang="0">
                  <a:pos x="14" y="602"/>
                </a:cxn>
                <a:cxn ang="0">
                  <a:pos x="43" y="752"/>
                </a:cxn>
                <a:cxn ang="0">
                  <a:pos x="150" y="746"/>
                </a:cxn>
                <a:cxn ang="0">
                  <a:pos x="146" y="724"/>
                </a:cxn>
                <a:cxn ang="0">
                  <a:pos x="135" y="663"/>
                </a:cxn>
                <a:cxn ang="0">
                  <a:pos x="123" y="574"/>
                </a:cxn>
                <a:cxn ang="0">
                  <a:pos x="111" y="463"/>
                </a:cxn>
                <a:cxn ang="0">
                  <a:pos x="104" y="342"/>
                </a:cxn>
                <a:cxn ang="0">
                  <a:pos x="107" y="220"/>
                </a:cxn>
                <a:cxn ang="0">
                  <a:pos x="124" y="106"/>
                </a:cxn>
                <a:cxn ang="0">
                  <a:pos x="156" y="9"/>
                </a:cxn>
                <a:cxn ang="0">
                  <a:pos x="156" y="8"/>
                </a:cxn>
                <a:cxn ang="0">
                  <a:pos x="156" y="6"/>
                </a:cxn>
                <a:cxn ang="0">
                  <a:pos x="154" y="4"/>
                </a:cxn>
                <a:cxn ang="0">
                  <a:pos x="147" y="0"/>
                </a:cxn>
                <a:cxn ang="0">
                  <a:pos x="134" y="0"/>
                </a:cxn>
                <a:cxn ang="0">
                  <a:pos x="115" y="1"/>
                </a:cxn>
                <a:cxn ang="0">
                  <a:pos x="87" y="7"/>
                </a:cxn>
                <a:cxn ang="0">
                  <a:pos x="48" y="15"/>
                </a:cxn>
              </a:cxnLst>
              <a:rect l="0" t="0" r="r" b="b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04" name="Freeform 180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/>
              <a:ahLst/>
              <a:cxnLst>
                <a:cxn ang="0">
                  <a:pos x="212" y="6"/>
                </a:cxn>
                <a:cxn ang="0">
                  <a:pos x="206" y="11"/>
                </a:cxn>
                <a:cxn ang="0">
                  <a:pos x="192" y="33"/>
                </a:cxn>
                <a:cxn ang="0">
                  <a:pos x="174" y="77"/>
                </a:cxn>
                <a:cxn ang="0">
                  <a:pos x="156" y="148"/>
                </a:cxn>
                <a:cxn ang="0">
                  <a:pos x="141" y="254"/>
                </a:cxn>
                <a:cxn ang="0">
                  <a:pos x="133" y="401"/>
                </a:cxn>
                <a:cxn ang="0">
                  <a:pos x="137" y="593"/>
                </a:cxn>
                <a:cxn ang="0">
                  <a:pos x="158" y="839"/>
                </a:cxn>
                <a:cxn ang="0">
                  <a:pos x="38" y="839"/>
                </a:cxn>
                <a:cxn ang="0">
                  <a:pos x="34" y="814"/>
                </a:cxn>
                <a:cxn ang="0">
                  <a:pos x="24" y="746"/>
                </a:cxn>
                <a:cxn ang="0">
                  <a:pos x="12" y="645"/>
                </a:cxn>
                <a:cxn ang="0">
                  <a:pos x="3" y="521"/>
                </a:cxn>
                <a:cxn ang="0">
                  <a:pos x="0" y="384"/>
                </a:cxn>
                <a:cxn ang="0">
                  <a:pos x="6" y="244"/>
                </a:cxn>
                <a:cxn ang="0">
                  <a:pos x="29" y="114"/>
                </a:cxn>
                <a:cxn ang="0">
                  <a:pos x="68" y="0"/>
                </a:cxn>
                <a:cxn ang="0">
                  <a:pos x="212" y="6"/>
                </a:cxn>
              </a:cxnLst>
              <a:rect l="0" t="0" r="r" b="b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05" name="Freeform 181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/>
              <a:ahLst/>
              <a:cxnLst>
                <a:cxn ang="0">
                  <a:pos x="43" y="12"/>
                </a:cxn>
                <a:cxn ang="0">
                  <a:pos x="39" y="25"/>
                </a:cxn>
                <a:cxn ang="0">
                  <a:pos x="30" y="62"/>
                </a:cxn>
                <a:cxn ang="0">
                  <a:pos x="19" y="122"/>
                </a:cxn>
                <a:cxn ang="0">
                  <a:pos x="7" y="199"/>
                </a:cxn>
                <a:cxn ang="0">
                  <a:pos x="0" y="294"/>
                </a:cxn>
                <a:cxn ang="0">
                  <a:pos x="1" y="403"/>
                </a:cxn>
                <a:cxn ang="0">
                  <a:pos x="12" y="524"/>
                </a:cxn>
                <a:cxn ang="0">
                  <a:pos x="38" y="656"/>
                </a:cxn>
                <a:cxn ang="0">
                  <a:pos x="132" y="650"/>
                </a:cxn>
                <a:cxn ang="0">
                  <a:pos x="127" y="631"/>
                </a:cxn>
                <a:cxn ang="0">
                  <a:pos x="119" y="578"/>
                </a:cxn>
                <a:cxn ang="0">
                  <a:pos x="107" y="499"/>
                </a:cxn>
                <a:cxn ang="0">
                  <a:pos x="97" y="403"/>
                </a:cxn>
                <a:cxn ang="0">
                  <a:pos x="92" y="297"/>
                </a:cxn>
                <a:cxn ang="0">
                  <a:pos x="94" y="192"/>
                </a:cxn>
                <a:cxn ang="0">
                  <a:pos x="108" y="91"/>
                </a:cxn>
                <a:cxn ang="0">
                  <a:pos x="137" y="7"/>
                </a:cxn>
                <a:cxn ang="0">
                  <a:pos x="137" y="6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29" y="0"/>
                </a:cxn>
                <a:cxn ang="0">
                  <a:pos x="119" y="0"/>
                </a:cxn>
                <a:cxn ang="0">
                  <a:pos x="101" y="1"/>
                </a:cxn>
                <a:cxn ang="0">
                  <a:pos x="77" y="5"/>
                </a:cxn>
                <a:cxn ang="0">
                  <a:pos x="43" y="12"/>
                </a:cxn>
              </a:cxnLst>
              <a:rect l="0" t="0" r="r" b="b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06" name="Freeform 182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33" y="21"/>
                </a:cxn>
                <a:cxn ang="0">
                  <a:pos x="24" y="53"/>
                </a:cxn>
                <a:cxn ang="0">
                  <a:pos x="15" y="103"/>
                </a:cxn>
                <a:cxn ang="0">
                  <a:pos x="5" y="169"/>
                </a:cxn>
                <a:cxn ang="0">
                  <a:pos x="0" y="250"/>
                </a:cxn>
                <a:cxn ang="0">
                  <a:pos x="1" y="344"/>
                </a:cxn>
                <a:cxn ang="0">
                  <a:pos x="10" y="448"/>
                </a:cxn>
                <a:cxn ang="0">
                  <a:pos x="32" y="560"/>
                </a:cxn>
                <a:cxn ang="0">
                  <a:pos x="112" y="555"/>
                </a:cxn>
                <a:cxn ang="0">
                  <a:pos x="108" y="538"/>
                </a:cxn>
                <a:cxn ang="0">
                  <a:pos x="101" y="493"/>
                </a:cxn>
                <a:cxn ang="0">
                  <a:pos x="91" y="426"/>
                </a:cxn>
                <a:cxn ang="0">
                  <a:pos x="82" y="344"/>
                </a:cxn>
                <a:cxn ang="0">
                  <a:pos x="77" y="255"/>
                </a:cxn>
                <a:cxn ang="0">
                  <a:pos x="79" y="164"/>
                </a:cxn>
                <a:cxn ang="0">
                  <a:pos x="91" y="79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6" y="4"/>
                </a:cxn>
                <a:cxn ang="0">
                  <a:pos x="114" y="2"/>
                </a:cxn>
                <a:cxn ang="0">
                  <a:pos x="109" y="0"/>
                </a:cxn>
                <a:cxn ang="0">
                  <a:pos x="100" y="0"/>
                </a:cxn>
                <a:cxn ang="0">
                  <a:pos x="86" y="1"/>
                </a:cxn>
                <a:cxn ang="0">
                  <a:pos x="65" y="4"/>
                </a:cxn>
                <a:cxn ang="0">
                  <a:pos x="36" y="11"/>
                </a:cxn>
              </a:cxnLst>
              <a:rect l="0" t="0" r="r" b="b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07" name="Freeform 183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/>
              <a:ahLst/>
              <a:cxnLst>
                <a:cxn ang="0">
                  <a:pos x="30" y="9"/>
                </a:cxn>
                <a:cxn ang="0">
                  <a:pos x="27" y="17"/>
                </a:cxn>
                <a:cxn ang="0">
                  <a:pos x="20" y="44"/>
                </a:cxn>
                <a:cxn ang="0">
                  <a:pos x="12" y="85"/>
                </a:cxn>
                <a:cxn ang="0">
                  <a:pos x="4" y="140"/>
                </a:cxn>
                <a:cxn ang="0">
                  <a:pos x="0" y="207"/>
                </a:cxn>
                <a:cxn ang="0">
                  <a:pos x="0" y="285"/>
                </a:cxn>
                <a:cxn ang="0">
                  <a:pos x="9" y="370"/>
                </a:cxn>
                <a:cxn ang="0">
                  <a:pos x="26" y="463"/>
                </a:cxn>
                <a:cxn ang="0">
                  <a:pos x="93" y="460"/>
                </a:cxn>
                <a:cxn ang="0">
                  <a:pos x="89" y="446"/>
                </a:cxn>
                <a:cxn ang="0">
                  <a:pos x="83" y="408"/>
                </a:cxn>
                <a:cxn ang="0">
                  <a:pos x="75" y="353"/>
                </a:cxn>
                <a:cxn ang="0">
                  <a:pos x="68" y="285"/>
                </a:cxn>
                <a:cxn ang="0">
                  <a:pos x="65" y="211"/>
                </a:cxn>
                <a:cxn ang="0">
                  <a:pos x="67" y="136"/>
                </a:cxn>
                <a:cxn ang="0">
                  <a:pos x="76" y="65"/>
                </a:cxn>
                <a:cxn ang="0">
                  <a:pos x="97" y="5"/>
                </a:cxn>
                <a:cxn ang="0">
                  <a:pos x="97" y="4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1" y="0"/>
                </a:cxn>
                <a:cxn ang="0">
                  <a:pos x="54" y="3"/>
                </a:cxn>
                <a:cxn ang="0">
                  <a:pos x="30" y="9"/>
                </a:cxn>
              </a:cxnLst>
              <a:rect l="0" t="0" r="r" b="b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08" name="Freeform 184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2" y="15"/>
                </a:cxn>
                <a:cxn ang="0">
                  <a:pos x="17" y="36"/>
                </a:cxn>
                <a:cxn ang="0">
                  <a:pos x="10" y="68"/>
                </a:cxn>
                <a:cxn ang="0">
                  <a:pos x="4" y="112"/>
                </a:cxn>
                <a:cxn ang="0">
                  <a:pos x="0" y="164"/>
                </a:cxn>
                <a:cxn ang="0">
                  <a:pos x="0" y="226"/>
                </a:cxn>
                <a:cxn ang="0">
                  <a:pos x="7" y="294"/>
                </a:cxn>
                <a:cxn ang="0">
                  <a:pos x="21" y="367"/>
                </a:cxn>
                <a:cxn ang="0">
                  <a:pos x="74" y="364"/>
                </a:cxn>
                <a:cxn ang="0">
                  <a:pos x="71" y="353"/>
                </a:cxn>
                <a:cxn ang="0">
                  <a:pos x="66" y="323"/>
                </a:cxn>
                <a:cxn ang="0">
                  <a:pos x="60" y="280"/>
                </a:cxn>
                <a:cxn ang="0">
                  <a:pos x="54" y="226"/>
                </a:cxn>
                <a:cxn ang="0">
                  <a:pos x="51" y="168"/>
                </a:cxn>
                <a:cxn ang="0">
                  <a:pos x="53" y="107"/>
                </a:cxn>
                <a:cxn ang="0">
                  <a:pos x="61" y="52"/>
                </a:cxn>
                <a:cxn ang="0">
                  <a:pos x="77" y="5"/>
                </a:cxn>
                <a:cxn ang="0">
                  <a:pos x="77" y="5"/>
                </a:cxn>
                <a:cxn ang="0">
                  <a:pos x="77" y="2"/>
                </a:cxn>
                <a:cxn ang="0">
                  <a:pos x="76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6" y="1"/>
                </a:cxn>
                <a:cxn ang="0">
                  <a:pos x="43" y="4"/>
                </a:cxn>
                <a:cxn ang="0">
                  <a:pos x="24" y="8"/>
                </a:cxn>
              </a:cxnLst>
              <a:rect l="0" t="0" r="r" b="b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09" name="Freeform 185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6" y="10"/>
                </a:cxn>
                <a:cxn ang="0">
                  <a:pos x="12" y="25"/>
                </a:cxn>
                <a:cxn ang="0">
                  <a:pos x="6" y="49"/>
                </a:cxn>
                <a:cxn ang="0">
                  <a:pos x="2" y="82"/>
                </a:cxn>
                <a:cxn ang="0">
                  <a:pos x="0" y="122"/>
                </a:cxn>
                <a:cxn ang="0">
                  <a:pos x="0" y="166"/>
                </a:cxn>
                <a:cxn ang="0">
                  <a:pos x="4" y="217"/>
                </a:cxn>
                <a:cxn ang="0">
                  <a:pos x="15" y="271"/>
                </a:cxn>
                <a:cxn ang="0">
                  <a:pos x="54" y="268"/>
                </a:cxn>
                <a:cxn ang="0">
                  <a:pos x="52" y="261"/>
                </a:cxn>
                <a:cxn ang="0">
                  <a:pos x="48" y="238"/>
                </a:cxn>
                <a:cxn ang="0">
                  <a:pos x="44" y="206"/>
                </a:cxn>
                <a:cxn ang="0">
                  <a:pos x="40" y="166"/>
                </a:cxn>
                <a:cxn ang="0">
                  <a:pos x="37" y="123"/>
                </a:cxn>
                <a:cxn ang="0">
                  <a:pos x="39" y="78"/>
                </a:cxn>
                <a:cxn ang="0">
                  <a:pos x="44" y="37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1" y="2"/>
                </a:cxn>
                <a:cxn ang="0">
                  <a:pos x="17" y="5"/>
                </a:cxn>
              </a:cxnLst>
              <a:rect l="0" t="0" r="r" b="b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10" name="Freeform 186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/>
              <a:ahLst/>
              <a:cxnLst>
                <a:cxn ang="0">
                  <a:pos x="186" y="6"/>
                </a:cxn>
                <a:cxn ang="0">
                  <a:pos x="182" y="11"/>
                </a:cxn>
                <a:cxn ang="0">
                  <a:pos x="169" y="29"/>
                </a:cxn>
                <a:cxn ang="0">
                  <a:pos x="153" y="67"/>
                </a:cxn>
                <a:cxn ang="0">
                  <a:pos x="137" y="130"/>
                </a:cxn>
                <a:cxn ang="0">
                  <a:pos x="124" y="221"/>
                </a:cxn>
                <a:cxn ang="0">
                  <a:pos x="117" y="350"/>
                </a:cxn>
                <a:cxn ang="0">
                  <a:pos x="122" y="517"/>
                </a:cxn>
                <a:cxn ang="0">
                  <a:pos x="139" y="732"/>
                </a:cxn>
                <a:cxn ang="0">
                  <a:pos x="34" y="732"/>
                </a:cxn>
                <a:cxn ang="0">
                  <a:pos x="31" y="711"/>
                </a:cxn>
                <a:cxn ang="0">
                  <a:pos x="22" y="651"/>
                </a:cxn>
                <a:cxn ang="0">
                  <a:pos x="12" y="563"/>
                </a:cxn>
                <a:cxn ang="0">
                  <a:pos x="3" y="454"/>
                </a:cxn>
                <a:cxn ang="0">
                  <a:pos x="0" y="335"/>
                </a:cxn>
                <a:cxn ang="0">
                  <a:pos x="6" y="213"/>
                </a:cxn>
                <a:cxn ang="0">
                  <a:pos x="25" y="98"/>
                </a:cxn>
                <a:cxn ang="0">
                  <a:pos x="60" y="0"/>
                </a:cxn>
                <a:cxn ang="0">
                  <a:pos x="186" y="6"/>
                </a:cxn>
              </a:cxnLst>
              <a:rect l="0" t="0" r="r" b="b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11" name="Freeform 187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/>
              <a:ahLst/>
              <a:cxnLst>
                <a:cxn ang="0">
                  <a:pos x="158" y="4"/>
                </a:cxn>
                <a:cxn ang="0">
                  <a:pos x="153" y="9"/>
                </a:cxn>
                <a:cxn ang="0">
                  <a:pos x="144" y="25"/>
                </a:cxn>
                <a:cxn ang="0">
                  <a:pos x="130" y="57"/>
                </a:cxn>
                <a:cxn ang="0">
                  <a:pos x="116" y="110"/>
                </a:cxn>
                <a:cxn ang="0">
                  <a:pos x="105" y="189"/>
                </a:cxn>
                <a:cxn ang="0">
                  <a:pos x="100" y="298"/>
                </a:cxn>
                <a:cxn ang="0">
                  <a:pos x="103" y="441"/>
                </a:cxn>
                <a:cxn ang="0">
                  <a:pos x="118" y="625"/>
                </a:cxn>
                <a:cxn ang="0">
                  <a:pos x="29" y="625"/>
                </a:cxn>
                <a:cxn ang="0">
                  <a:pos x="25" y="607"/>
                </a:cxn>
                <a:cxn ang="0">
                  <a:pos x="18" y="556"/>
                </a:cxn>
                <a:cxn ang="0">
                  <a:pos x="9" y="480"/>
                </a:cxn>
                <a:cxn ang="0">
                  <a:pos x="2" y="387"/>
                </a:cxn>
                <a:cxn ang="0">
                  <a:pos x="0" y="286"/>
                </a:cxn>
                <a:cxn ang="0">
                  <a:pos x="5" y="182"/>
                </a:cxn>
                <a:cxn ang="0">
                  <a:pos x="21" y="84"/>
                </a:cxn>
                <a:cxn ang="0">
                  <a:pos x="51" y="0"/>
                </a:cxn>
                <a:cxn ang="0">
                  <a:pos x="158" y="4"/>
                </a:cxn>
              </a:cxnLst>
              <a:rect l="0" t="0" r="r" b="b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12" name="Freeform 188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/>
              <a:ahLst/>
              <a:cxnLst>
                <a:cxn ang="0">
                  <a:pos x="131" y="4"/>
                </a:cxn>
                <a:cxn ang="0">
                  <a:pos x="128" y="7"/>
                </a:cxn>
                <a:cxn ang="0">
                  <a:pos x="119" y="21"/>
                </a:cxn>
                <a:cxn ang="0">
                  <a:pos x="109" y="47"/>
                </a:cxn>
                <a:cxn ang="0">
                  <a:pos x="97" y="91"/>
                </a:cxn>
                <a:cxn ang="0">
                  <a:pos x="88" y="156"/>
                </a:cxn>
                <a:cxn ang="0">
                  <a:pos x="84" y="247"/>
                </a:cxn>
                <a:cxn ang="0">
                  <a:pos x="86" y="366"/>
                </a:cxn>
                <a:cxn ang="0">
                  <a:pos x="99" y="517"/>
                </a:cxn>
                <a:cxn ang="0">
                  <a:pos x="25" y="517"/>
                </a:cxn>
                <a:cxn ang="0">
                  <a:pos x="23" y="502"/>
                </a:cxn>
                <a:cxn ang="0">
                  <a:pos x="16" y="460"/>
                </a:cxn>
                <a:cxn ang="0">
                  <a:pos x="9" y="397"/>
                </a:cxn>
                <a:cxn ang="0">
                  <a:pos x="2" y="320"/>
                </a:cxn>
                <a:cxn ang="0">
                  <a:pos x="0" y="236"/>
                </a:cxn>
                <a:cxn ang="0">
                  <a:pos x="4" y="151"/>
                </a:cxn>
                <a:cxn ang="0">
                  <a:pos x="18" y="70"/>
                </a:cxn>
                <a:cxn ang="0">
                  <a:pos x="43" y="0"/>
                </a:cxn>
                <a:cxn ang="0">
                  <a:pos x="131" y="4"/>
                </a:cxn>
              </a:cxnLst>
              <a:rect l="0" t="0" r="r" b="b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13" name="Freeform 189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101" y="7"/>
                </a:cxn>
                <a:cxn ang="0">
                  <a:pos x="94" y="17"/>
                </a:cxn>
                <a:cxn ang="0">
                  <a:pos x="86" y="38"/>
                </a:cxn>
                <a:cxn ang="0">
                  <a:pos x="76" y="73"/>
                </a:cxn>
                <a:cxn ang="0">
                  <a:pos x="69" y="125"/>
                </a:cxn>
                <a:cxn ang="0">
                  <a:pos x="65" y="196"/>
                </a:cxn>
                <a:cxn ang="0">
                  <a:pos x="67" y="291"/>
                </a:cxn>
                <a:cxn ang="0">
                  <a:pos x="77" y="411"/>
                </a:cxn>
                <a:cxn ang="0">
                  <a:pos x="19" y="411"/>
                </a:cxn>
                <a:cxn ang="0">
                  <a:pos x="17" y="399"/>
                </a:cxn>
                <a:cxn ang="0">
                  <a:pos x="11" y="365"/>
                </a:cxn>
                <a:cxn ang="0">
                  <a:pos x="6" y="316"/>
                </a:cxn>
                <a:cxn ang="0">
                  <a:pos x="2" y="255"/>
                </a:cxn>
                <a:cxn ang="0">
                  <a:pos x="0" y="188"/>
                </a:cxn>
                <a:cxn ang="0">
                  <a:pos x="4" y="120"/>
                </a:cxn>
                <a:cxn ang="0">
                  <a:pos x="15" y="55"/>
                </a:cxn>
                <a:cxn ang="0">
                  <a:pos x="34" y="0"/>
                </a:cxn>
                <a:cxn ang="0">
                  <a:pos x="104" y="4"/>
                </a:cxn>
              </a:cxnLst>
              <a:rect l="0" t="0" r="r" b="b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14" name="Freeform 190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4" y="4"/>
                </a:cxn>
                <a:cxn ang="0">
                  <a:pos x="70" y="12"/>
                </a:cxn>
                <a:cxn ang="0">
                  <a:pos x="62" y="28"/>
                </a:cxn>
                <a:cxn ang="0">
                  <a:pos x="56" y="53"/>
                </a:cxn>
                <a:cxn ang="0">
                  <a:pos x="51" y="92"/>
                </a:cxn>
                <a:cxn ang="0">
                  <a:pos x="49" y="145"/>
                </a:cxn>
                <a:cxn ang="0">
                  <a:pos x="50" y="214"/>
                </a:cxn>
                <a:cxn ang="0">
                  <a:pos x="57" y="302"/>
                </a:cxn>
                <a:cxn ang="0">
                  <a:pos x="14" y="302"/>
                </a:cxn>
                <a:cxn ang="0">
                  <a:pos x="13" y="294"/>
                </a:cxn>
                <a:cxn ang="0">
                  <a:pos x="9" y="269"/>
                </a:cxn>
                <a:cxn ang="0">
                  <a:pos x="4" y="232"/>
                </a:cxn>
                <a:cxn ang="0">
                  <a:pos x="1" y="188"/>
                </a:cxn>
                <a:cxn ang="0">
                  <a:pos x="0" y="138"/>
                </a:cxn>
                <a:cxn ang="0">
                  <a:pos x="2" y="89"/>
                </a:cxn>
                <a:cxn ang="0">
                  <a:pos x="10" y="41"/>
                </a:cxn>
                <a:cxn ang="0">
                  <a:pos x="25" y="0"/>
                </a:cxn>
                <a:cxn ang="0">
                  <a:pos x="76" y="2"/>
                </a:cxn>
              </a:cxnLst>
              <a:rect l="0" t="0" r="r" b="b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15" name="Rectangle 191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16" name="Freeform 192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32" y="49"/>
                </a:cxn>
                <a:cxn ang="0">
                  <a:pos x="25" y="74"/>
                </a:cxn>
                <a:cxn ang="0">
                  <a:pos x="17" y="112"/>
                </a:cxn>
                <a:cxn ang="0">
                  <a:pos x="8" y="163"/>
                </a:cxn>
                <a:cxn ang="0">
                  <a:pos x="2" y="223"/>
                </a:cxn>
                <a:cxn ang="0">
                  <a:pos x="0" y="290"/>
                </a:cxn>
                <a:cxn ang="0">
                  <a:pos x="7" y="363"/>
                </a:cxn>
                <a:cxn ang="0">
                  <a:pos x="23" y="440"/>
                </a:cxn>
                <a:cxn ang="0">
                  <a:pos x="23" y="437"/>
                </a:cxn>
                <a:cxn ang="0">
                  <a:pos x="23" y="427"/>
                </a:cxn>
                <a:cxn ang="0">
                  <a:pos x="23" y="411"/>
                </a:cxn>
                <a:cxn ang="0">
                  <a:pos x="23" y="391"/>
                </a:cxn>
                <a:cxn ang="0">
                  <a:pos x="25" y="367"/>
                </a:cxn>
                <a:cxn ang="0">
                  <a:pos x="28" y="341"/>
                </a:cxn>
                <a:cxn ang="0">
                  <a:pos x="33" y="312"/>
                </a:cxn>
                <a:cxn ang="0">
                  <a:pos x="39" y="281"/>
                </a:cxn>
                <a:cxn ang="0">
                  <a:pos x="49" y="251"/>
                </a:cxn>
                <a:cxn ang="0">
                  <a:pos x="61" y="222"/>
                </a:cxn>
                <a:cxn ang="0">
                  <a:pos x="75" y="194"/>
                </a:cxn>
                <a:cxn ang="0">
                  <a:pos x="93" y="168"/>
                </a:cxn>
                <a:cxn ang="0">
                  <a:pos x="116" y="145"/>
                </a:cxn>
                <a:cxn ang="0">
                  <a:pos x="141" y="127"/>
                </a:cxn>
                <a:cxn ang="0">
                  <a:pos x="173" y="114"/>
                </a:cxn>
                <a:cxn ang="0">
                  <a:pos x="208" y="106"/>
                </a:cxn>
                <a:cxn ang="0">
                  <a:pos x="210" y="104"/>
                </a:cxn>
                <a:cxn ang="0">
                  <a:pos x="217" y="100"/>
                </a:cxn>
                <a:cxn ang="0">
                  <a:pos x="227" y="92"/>
                </a:cxn>
                <a:cxn ang="0">
                  <a:pos x="245" y="82"/>
                </a:cxn>
                <a:cxn ang="0">
                  <a:pos x="267" y="69"/>
                </a:cxn>
                <a:cxn ang="0">
                  <a:pos x="296" y="54"/>
                </a:cxn>
                <a:cxn ang="0">
                  <a:pos x="332" y="36"/>
                </a:cxn>
                <a:cxn ang="0">
                  <a:pos x="375" y="17"/>
                </a:cxn>
                <a:cxn ang="0">
                  <a:pos x="373" y="16"/>
                </a:cxn>
                <a:cxn ang="0">
                  <a:pos x="366" y="15"/>
                </a:cxn>
                <a:cxn ang="0">
                  <a:pos x="357" y="13"/>
                </a:cxn>
                <a:cxn ang="0">
                  <a:pos x="343" y="10"/>
                </a:cxn>
                <a:cxn ang="0">
                  <a:pos x="326" y="7"/>
                </a:cxn>
                <a:cxn ang="0">
                  <a:pos x="307" y="5"/>
                </a:cxn>
                <a:cxn ang="0">
                  <a:pos x="285" y="3"/>
                </a:cxn>
                <a:cxn ang="0">
                  <a:pos x="261" y="1"/>
                </a:cxn>
                <a:cxn ang="0">
                  <a:pos x="235" y="0"/>
                </a:cxn>
                <a:cxn ang="0">
                  <a:pos x="208" y="1"/>
                </a:cxn>
                <a:cxn ang="0">
                  <a:pos x="180" y="2"/>
                </a:cxn>
                <a:cxn ang="0">
                  <a:pos x="151" y="5"/>
                </a:cxn>
                <a:cxn ang="0">
                  <a:pos x="122" y="10"/>
                </a:cxn>
                <a:cxn ang="0">
                  <a:pos x="92" y="18"/>
                </a:cxn>
                <a:cxn ang="0">
                  <a:pos x="63" y="28"/>
                </a:cxn>
                <a:cxn ang="0">
                  <a:pos x="35" y="41"/>
                </a:cxn>
              </a:cxnLst>
              <a:rect l="0" t="0" r="r" b="b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17" name="Freeform 193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8"/>
                </a:cxn>
                <a:cxn ang="0">
                  <a:pos x="5" y="44"/>
                </a:cxn>
                <a:cxn ang="0">
                  <a:pos x="11" y="37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8"/>
                </a:cxn>
                <a:cxn ang="0">
                  <a:pos x="54" y="12"/>
                </a:cxn>
                <a:cxn ang="0">
                  <a:pos x="72" y="6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7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6"/>
                </a:cxn>
                <a:cxn ang="0">
                  <a:pos x="289" y="44"/>
                </a:cxn>
                <a:cxn ang="0">
                  <a:pos x="277" y="41"/>
                </a:cxn>
                <a:cxn ang="0">
                  <a:pos x="262" y="36"/>
                </a:cxn>
                <a:cxn ang="0">
                  <a:pos x="244" y="32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1"/>
                </a:cxn>
                <a:cxn ang="0">
                  <a:pos x="101" y="23"/>
                </a:cxn>
                <a:cxn ang="0">
                  <a:pos x="77" y="29"/>
                </a:cxn>
                <a:cxn ang="0">
                  <a:pos x="55" y="37"/>
                </a:cxn>
                <a:cxn ang="0">
                  <a:pos x="33" y="48"/>
                </a:cxn>
                <a:cxn ang="0">
                  <a:pos x="15" y="63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18" name="Freeform 194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9"/>
                </a:cxn>
                <a:cxn ang="0">
                  <a:pos x="5" y="44"/>
                </a:cxn>
                <a:cxn ang="0">
                  <a:pos x="11" y="38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7"/>
                </a:cxn>
                <a:cxn ang="0">
                  <a:pos x="54" y="12"/>
                </a:cxn>
                <a:cxn ang="0">
                  <a:pos x="72" y="7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8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5"/>
                </a:cxn>
                <a:cxn ang="0">
                  <a:pos x="289" y="43"/>
                </a:cxn>
                <a:cxn ang="0">
                  <a:pos x="277" y="40"/>
                </a:cxn>
                <a:cxn ang="0">
                  <a:pos x="262" y="36"/>
                </a:cxn>
                <a:cxn ang="0">
                  <a:pos x="244" y="33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2"/>
                </a:cxn>
                <a:cxn ang="0">
                  <a:pos x="101" y="24"/>
                </a:cxn>
                <a:cxn ang="0">
                  <a:pos x="77" y="29"/>
                </a:cxn>
                <a:cxn ang="0">
                  <a:pos x="55" y="38"/>
                </a:cxn>
                <a:cxn ang="0">
                  <a:pos x="33" y="49"/>
                </a:cxn>
                <a:cxn ang="0">
                  <a:pos x="15" y="64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19" name="Freeform 195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6"/>
                </a:cxn>
                <a:cxn ang="0">
                  <a:pos x="150" y="917"/>
                </a:cxn>
                <a:cxn ang="0">
                  <a:pos x="143" y="797"/>
                </a:cxn>
                <a:cxn ang="0">
                  <a:pos x="496" y="851"/>
                </a:cxn>
                <a:cxn ang="0">
                  <a:pos x="490" y="803"/>
                </a:cxn>
                <a:cxn ang="0">
                  <a:pos x="245" y="773"/>
                </a:cxn>
                <a:cxn ang="0">
                  <a:pos x="239" y="670"/>
                </a:cxn>
                <a:cxn ang="0">
                  <a:pos x="72" y="670"/>
                </a:cxn>
                <a:cxn ang="0">
                  <a:pos x="68" y="657"/>
                </a:cxn>
                <a:cxn ang="0">
                  <a:pos x="56" y="620"/>
                </a:cxn>
                <a:cxn ang="0">
                  <a:pos x="41" y="559"/>
                </a:cxn>
                <a:cxn ang="0">
                  <a:pos x="26" y="480"/>
                </a:cxn>
                <a:cxn ang="0">
                  <a:pos x="15" y="385"/>
                </a:cxn>
                <a:cxn ang="0">
                  <a:pos x="11" y="276"/>
                </a:cxn>
                <a:cxn ang="0">
                  <a:pos x="20" y="158"/>
                </a:cxn>
                <a:cxn ang="0">
                  <a:pos x="42" y="30"/>
                </a:cxn>
                <a:cxn ang="0">
                  <a:pos x="0" y="0"/>
                </a:cxn>
              </a:cxnLst>
              <a:rect l="0" t="0" r="r" b="b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20" name="Freeform 196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" y="124"/>
                </a:cxn>
                <a:cxn ang="0">
                  <a:pos x="14" y="119"/>
                </a:cxn>
                <a:cxn ang="0">
                  <a:pos x="31" y="114"/>
                </a:cxn>
                <a:cxn ang="0">
                  <a:pos x="53" y="106"/>
                </a:cxn>
                <a:cxn ang="0">
                  <a:pos x="81" y="98"/>
                </a:cxn>
                <a:cxn ang="0">
                  <a:pos x="113" y="89"/>
                </a:cxn>
                <a:cxn ang="0">
                  <a:pos x="151" y="81"/>
                </a:cxn>
                <a:cxn ang="0">
                  <a:pos x="192" y="73"/>
                </a:cxn>
                <a:cxn ang="0">
                  <a:pos x="237" y="65"/>
                </a:cxn>
                <a:cxn ang="0">
                  <a:pos x="286" y="60"/>
                </a:cxn>
                <a:cxn ang="0">
                  <a:pos x="337" y="56"/>
                </a:cxn>
                <a:cxn ang="0">
                  <a:pos x="390" y="55"/>
                </a:cxn>
                <a:cxn ang="0">
                  <a:pos x="446" y="56"/>
                </a:cxn>
                <a:cxn ang="0">
                  <a:pos x="503" y="61"/>
                </a:cxn>
                <a:cxn ang="0">
                  <a:pos x="561" y="70"/>
                </a:cxn>
                <a:cxn ang="0">
                  <a:pos x="620" y="83"/>
                </a:cxn>
                <a:cxn ang="0">
                  <a:pos x="638" y="0"/>
                </a:cxn>
                <a:cxn ang="0">
                  <a:pos x="634" y="0"/>
                </a:cxn>
                <a:cxn ang="0">
                  <a:pos x="620" y="0"/>
                </a:cxn>
                <a:cxn ang="0">
                  <a:pos x="599" y="0"/>
                </a:cxn>
                <a:cxn ang="0">
                  <a:pos x="571" y="1"/>
                </a:cxn>
                <a:cxn ang="0">
                  <a:pos x="536" y="2"/>
                </a:cxn>
                <a:cxn ang="0">
                  <a:pos x="496" y="3"/>
                </a:cxn>
                <a:cxn ang="0">
                  <a:pos x="452" y="6"/>
                </a:cxn>
                <a:cxn ang="0">
                  <a:pos x="405" y="8"/>
                </a:cxn>
                <a:cxn ang="0">
                  <a:pos x="354" y="13"/>
                </a:cxn>
                <a:cxn ang="0">
                  <a:pos x="302" y="17"/>
                </a:cxn>
                <a:cxn ang="0">
                  <a:pos x="249" y="22"/>
                </a:cxn>
                <a:cxn ang="0">
                  <a:pos x="196" y="30"/>
                </a:cxn>
                <a:cxn ang="0">
                  <a:pos x="144" y="37"/>
                </a:cxn>
                <a:cxn ang="0">
                  <a:pos x="93" y="47"/>
                </a:cxn>
                <a:cxn ang="0">
                  <a:pos x="45" y="58"/>
                </a:cxn>
                <a:cxn ang="0">
                  <a:pos x="0" y="71"/>
                </a:cxn>
                <a:cxn ang="0">
                  <a:pos x="0" y="125"/>
                </a:cxn>
              </a:cxnLst>
              <a:rect l="0" t="0" r="r" b="b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21" name="Freeform 197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/>
              <a:ahLst/>
              <a:cxnLst>
                <a:cxn ang="0">
                  <a:pos x="454" y="344"/>
                </a:cxn>
                <a:cxn ang="0">
                  <a:pos x="456" y="343"/>
                </a:cxn>
                <a:cxn ang="0">
                  <a:pos x="463" y="341"/>
                </a:cxn>
                <a:cxn ang="0">
                  <a:pos x="472" y="337"/>
                </a:cxn>
                <a:cxn ang="0">
                  <a:pos x="485" y="332"/>
                </a:cxn>
                <a:cxn ang="0">
                  <a:pos x="501" y="325"/>
                </a:cxn>
                <a:cxn ang="0">
                  <a:pos x="518" y="317"/>
                </a:cxn>
                <a:cxn ang="0">
                  <a:pos x="538" y="308"/>
                </a:cxn>
                <a:cxn ang="0">
                  <a:pos x="558" y="298"/>
                </a:cxn>
                <a:cxn ang="0">
                  <a:pos x="580" y="287"/>
                </a:cxn>
                <a:cxn ang="0">
                  <a:pos x="600" y="274"/>
                </a:cxn>
                <a:cxn ang="0">
                  <a:pos x="621" y="262"/>
                </a:cxn>
                <a:cxn ang="0">
                  <a:pos x="640" y="248"/>
                </a:cxn>
                <a:cxn ang="0">
                  <a:pos x="658" y="234"/>
                </a:cxn>
                <a:cxn ang="0">
                  <a:pos x="674" y="219"/>
                </a:cxn>
                <a:cxn ang="0">
                  <a:pos x="688" y="204"/>
                </a:cxn>
                <a:cxn ang="0">
                  <a:pos x="699" y="189"/>
                </a:cxn>
                <a:cxn ang="0">
                  <a:pos x="0" y="18"/>
                </a:cxn>
                <a:cxn ang="0">
                  <a:pos x="54" y="0"/>
                </a:cxn>
                <a:cxn ang="0">
                  <a:pos x="1075" y="251"/>
                </a:cxn>
                <a:cxn ang="0">
                  <a:pos x="1033" y="274"/>
                </a:cxn>
                <a:cxn ang="0">
                  <a:pos x="738" y="199"/>
                </a:cxn>
                <a:cxn ang="0">
                  <a:pos x="737" y="200"/>
                </a:cxn>
                <a:cxn ang="0">
                  <a:pos x="735" y="203"/>
                </a:cxn>
                <a:cxn ang="0">
                  <a:pos x="730" y="207"/>
                </a:cxn>
                <a:cxn ang="0">
                  <a:pos x="724" y="214"/>
                </a:cxn>
                <a:cxn ang="0">
                  <a:pos x="716" y="222"/>
                </a:cxn>
                <a:cxn ang="0">
                  <a:pos x="706" y="231"/>
                </a:cxn>
                <a:cxn ang="0">
                  <a:pos x="694" y="242"/>
                </a:cxn>
                <a:cxn ang="0">
                  <a:pos x="679" y="253"/>
                </a:cxn>
                <a:cxn ang="0">
                  <a:pos x="662" y="265"/>
                </a:cxn>
                <a:cxn ang="0">
                  <a:pos x="643" y="278"/>
                </a:cxn>
                <a:cxn ang="0">
                  <a:pos x="621" y="291"/>
                </a:cxn>
                <a:cxn ang="0">
                  <a:pos x="597" y="303"/>
                </a:cxn>
                <a:cxn ang="0">
                  <a:pos x="570" y="317"/>
                </a:cxn>
                <a:cxn ang="0">
                  <a:pos x="540" y="330"/>
                </a:cxn>
                <a:cxn ang="0">
                  <a:pos x="508" y="343"/>
                </a:cxn>
                <a:cxn ang="0">
                  <a:pos x="472" y="356"/>
                </a:cxn>
                <a:cxn ang="0">
                  <a:pos x="454" y="344"/>
                </a:cxn>
              </a:cxnLst>
              <a:rect l="0" t="0" r="r" b="b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22" name="Freeform 198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1" y="319"/>
                </a:cxn>
                <a:cxn ang="0">
                  <a:pos x="1095" y="319"/>
                </a:cxn>
                <a:cxn ang="0">
                  <a:pos x="33" y="0"/>
                </a:cxn>
                <a:cxn ang="0">
                  <a:pos x="0" y="0"/>
                </a:cxn>
              </a:cxnLst>
              <a:rect l="0" t="0" r="r" b="b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23" name="Freeform 199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58" y="285"/>
                </a:cxn>
                <a:cxn ang="0">
                  <a:pos x="1082" y="284"/>
                </a:cxn>
                <a:cxn ang="0">
                  <a:pos x="33" y="0"/>
                </a:cxn>
                <a:cxn ang="0">
                  <a:pos x="0" y="1"/>
                </a:cxn>
              </a:cxnLst>
              <a:rect l="0" t="0" r="r" b="b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24" name="Freeform 200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15"/>
                </a:cxn>
                <a:cxn ang="0">
                  <a:pos x="1087" y="308"/>
                </a:cxn>
                <a:cxn ang="0">
                  <a:pos x="31" y="0"/>
                </a:cxn>
                <a:cxn ang="0">
                  <a:pos x="0" y="0"/>
                </a:cxn>
              </a:cxnLst>
              <a:rect l="0" t="0" r="r" b="b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201"/>
          <p:cNvGrpSpPr>
            <a:grpSpLocks/>
          </p:cNvGrpSpPr>
          <p:nvPr/>
        </p:nvGrpSpPr>
        <p:grpSpPr bwMode="auto">
          <a:xfrm>
            <a:off x="7450138" y="2762250"/>
            <a:ext cx="282575" cy="471488"/>
            <a:chOff x="12762" y="10336"/>
            <a:chExt cx="1027" cy="1700"/>
          </a:xfrm>
        </p:grpSpPr>
        <p:sp>
          <p:nvSpPr>
            <p:cNvPr id="206026" name="Rectangle 20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27" name="Rectangle 20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28" name="Line 20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29" name="Line 20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30" name="Line 20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31" name="Line 20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033" name="Text Box 209"/>
          <p:cNvSpPr txBox="1">
            <a:spLocks noChangeArrowheads="1"/>
          </p:cNvSpPr>
          <p:nvPr/>
        </p:nvSpPr>
        <p:spPr bwMode="auto">
          <a:xfrm>
            <a:off x="7507288" y="1433513"/>
            <a:ext cx="2095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4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400" baseline="-25000">
                <a:solidFill>
                  <a:srgbClr val="FF0000"/>
                </a:solidFill>
                <a:latin typeface="Arial" charset="0"/>
              </a:rPr>
              <a:t>out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206034" name="Line 210"/>
          <p:cNvSpPr>
            <a:spLocks noChangeShapeType="1"/>
          </p:cNvSpPr>
          <p:nvPr/>
        </p:nvSpPr>
        <p:spPr bwMode="auto">
          <a:xfrm>
            <a:off x="7667625" y="1614488"/>
            <a:ext cx="87313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2" name="Group 212"/>
          <p:cNvGrpSpPr>
            <a:grpSpLocks/>
          </p:cNvGrpSpPr>
          <p:nvPr/>
        </p:nvGrpSpPr>
        <p:grpSpPr bwMode="auto">
          <a:xfrm>
            <a:off x="6527800" y="2244725"/>
            <a:ext cx="469900" cy="219075"/>
            <a:chOff x="9542" y="11900"/>
            <a:chExt cx="1624" cy="640"/>
          </a:xfrm>
        </p:grpSpPr>
        <p:sp>
          <p:nvSpPr>
            <p:cNvPr id="206037" name="Oval 213"/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38" name="Line 214"/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39" name="Line 215"/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0" name="Rectangle 216"/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206041" name="Rectangle 217"/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206042" name="Oval 218"/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219"/>
            <p:cNvGrpSpPr>
              <a:grpSpLocks/>
            </p:cNvGrpSpPr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206044" name="Line 2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45" name="Line 2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46" name="Line 2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223"/>
            <p:cNvGrpSpPr>
              <a:grpSpLocks/>
            </p:cNvGrpSpPr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206048" name="Line 2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49" name="Line 2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50" name="Line 2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227"/>
            <p:cNvGrpSpPr>
              <a:grpSpLocks/>
            </p:cNvGrpSpPr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206052" name="Rectangle 228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53" name="Line 229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54" name="Line 230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55" name="Line 231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56" name="Line 232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57" name="Line 233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58" name="Line 234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6059" name="Line 235"/>
          <p:cNvSpPr>
            <a:spLocks noChangeShapeType="1"/>
          </p:cNvSpPr>
          <p:nvPr/>
        </p:nvSpPr>
        <p:spPr bwMode="auto">
          <a:xfrm>
            <a:off x="7023100" y="1808163"/>
            <a:ext cx="120650" cy="1587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6" name="Group 236"/>
          <p:cNvGrpSpPr>
            <a:grpSpLocks/>
          </p:cNvGrpSpPr>
          <p:nvPr/>
        </p:nvGrpSpPr>
        <p:grpSpPr bwMode="auto">
          <a:xfrm>
            <a:off x="6127750" y="1639888"/>
            <a:ext cx="39688" cy="141287"/>
            <a:chOff x="10104" y="10005"/>
            <a:chExt cx="137" cy="411"/>
          </a:xfrm>
        </p:grpSpPr>
        <p:sp>
          <p:nvSpPr>
            <p:cNvPr id="206061" name="Oval 237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62" name="Oval 238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065" name="Oval 241"/>
          <p:cNvSpPr>
            <a:spLocks noChangeArrowheads="1"/>
          </p:cNvSpPr>
          <p:nvPr/>
        </p:nvSpPr>
        <p:spPr bwMode="auto">
          <a:xfrm>
            <a:off x="6831013" y="2719388"/>
            <a:ext cx="465137" cy="12223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66" name="Line 242"/>
          <p:cNvSpPr>
            <a:spLocks noChangeShapeType="1"/>
          </p:cNvSpPr>
          <p:nvPr/>
        </p:nvSpPr>
        <p:spPr bwMode="auto">
          <a:xfrm>
            <a:off x="6831013" y="2709863"/>
            <a:ext cx="1587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67" name="Line 243"/>
          <p:cNvSpPr>
            <a:spLocks noChangeShapeType="1"/>
          </p:cNvSpPr>
          <p:nvPr/>
        </p:nvSpPr>
        <p:spPr bwMode="auto">
          <a:xfrm>
            <a:off x="7296150" y="2709863"/>
            <a:ext cx="0" cy="762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68" name="Rectangle 244"/>
          <p:cNvSpPr>
            <a:spLocks noChangeArrowheads="1"/>
          </p:cNvSpPr>
          <p:nvPr/>
        </p:nvSpPr>
        <p:spPr bwMode="auto">
          <a:xfrm>
            <a:off x="6831013" y="2709863"/>
            <a:ext cx="111125" cy="74612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06069" name="Rectangle 245"/>
          <p:cNvSpPr>
            <a:spLocks noChangeArrowheads="1"/>
          </p:cNvSpPr>
          <p:nvPr/>
        </p:nvSpPr>
        <p:spPr bwMode="auto">
          <a:xfrm>
            <a:off x="7156450" y="2705100"/>
            <a:ext cx="139700" cy="74613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06070" name="Oval 246"/>
          <p:cNvSpPr>
            <a:spLocks noChangeArrowheads="1"/>
          </p:cNvSpPr>
          <p:nvPr/>
        </p:nvSpPr>
        <p:spPr bwMode="auto">
          <a:xfrm>
            <a:off x="6823075" y="2620963"/>
            <a:ext cx="465138" cy="14287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247"/>
          <p:cNvGrpSpPr>
            <a:grpSpLocks/>
          </p:cNvGrpSpPr>
          <p:nvPr/>
        </p:nvGrpSpPr>
        <p:grpSpPr bwMode="auto">
          <a:xfrm>
            <a:off x="6938963" y="2652713"/>
            <a:ext cx="230187" cy="82550"/>
            <a:chOff x="2848" y="848"/>
            <a:chExt cx="140" cy="98"/>
          </a:xfrm>
        </p:grpSpPr>
        <p:sp>
          <p:nvSpPr>
            <p:cNvPr id="206072" name="Line 24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73" name="Line 24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74" name="Line 25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251"/>
          <p:cNvGrpSpPr>
            <a:grpSpLocks/>
          </p:cNvGrpSpPr>
          <p:nvPr/>
        </p:nvGrpSpPr>
        <p:grpSpPr bwMode="auto">
          <a:xfrm flipV="1">
            <a:off x="6938963" y="2651125"/>
            <a:ext cx="230187" cy="84138"/>
            <a:chOff x="2848" y="848"/>
            <a:chExt cx="140" cy="98"/>
          </a:xfrm>
        </p:grpSpPr>
        <p:sp>
          <p:nvSpPr>
            <p:cNvPr id="206076" name="Line 25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77" name="Line 25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78" name="Line 25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255"/>
          <p:cNvGrpSpPr>
            <a:grpSpLocks/>
          </p:cNvGrpSpPr>
          <p:nvPr/>
        </p:nvGrpSpPr>
        <p:grpSpPr bwMode="auto">
          <a:xfrm rot="7844936">
            <a:off x="6926263" y="2730500"/>
            <a:ext cx="168275" cy="104775"/>
            <a:chOff x="11283" y="10423"/>
            <a:chExt cx="475" cy="374"/>
          </a:xfrm>
        </p:grpSpPr>
        <p:sp>
          <p:nvSpPr>
            <p:cNvPr id="206080" name="Rectangle 256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81" name="Line 257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82" name="Line 258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83" name="Line 259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84" name="Line 260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85" name="Line 261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86" name="Line 262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087" name="Line 263"/>
          <p:cNvSpPr>
            <a:spLocks noChangeShapeType="1"/>
          </p:cNvSpPr>
          <p:nvPr/>
        </p:nvSpPr>
        <p:spPr bwMode="auto">
          <a:xfrm flipH="1" flipV="1">
            <a:off x="6423025" y="3170238"/>
            <a:ext cx="86518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88" name="Line 264"/>
          <p:cNvSpPr>
            <a:spLocks noChangeShapeType="1"/>
          </p:cNvSpPr>
          <p:nvPr/>
        </p:nvSpPr>
        <p:spPr bwMode="auto">
          <a:xfrm flipH="1">
            <a:off x="6692900" y="2832100"/>
            <a:ext cx="271463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89" name="Freeform 265"/>
          <p:cNvSpPr>
            <a:spLocks/>
          </p:cNvSpPr>
          <p:nvPr/>
        </p:nvSpPr>
        <p:spPr bwMode="auto">
          <a:xfrm>
            <a:off x="6148388" y="1658938"/>
            <a:ext cx="1443037" cy="1490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20"/>
              </a:cxn>
              <a:cxn ang="0">
                <a:pos x="1230" y="1350"/>
              </a:cxn>
              <a:cxn ang="0">
                <a:pos x="495" y="2040"/>
              </a:cxn>
              <a:cxn ang="0">
                <a:pos x="4515" y="2115"/>
              </a:cxn>
              <a:cxn ang="0">
                <a:pos x="2220" y="4500"/>
              </a:cxn>
              <a:cxn ang="0">
                <a:pos x="5205" y="4500"/>
              </a:cxn>
              <a:cxn ang="0">
                <a:pos x="5205" y="340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090" name="Oval 266"/>
          <p:cNvSpPr>
            <a:spLocks noChangeArrowheads="1"/>
          </p:cNvSpPr>
          <p:nvPr/>
        </p:nvSpPr>
        <p:spPr bwMode="auto">
          <a:xfrm>
            <a:off x="6062663" y="3136900"/>
            <a:ext cx="463550" cy="12223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91" name="Line 267"/>
          <p:cNvSpPr>
            <a:spLocks noChangeShapeType="1"/>
          </p:cNvSpPr>
          <p:nvPr/>
        </p:nvSpPr>
        <p:spPr bwMode="auto">
          <a:xfrm>
            <a:off x="6062663" y="3127375"/>
            <a:ext cx="0" cy="74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92" name="Line 268"/>
          <p:cNvSpPr>
            <a:spLocks noChangeShapeType="1"/>
          </p:cNvSpPr>
          <p:nvPr/>
        </p:nvSpPr>
        <p:spPr bwMode="auto">
          <a:xfrm>
            <a:off x="6526213" y="3127375"/>
            <a:ext cx="0" cy="7461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93" name="Rectangle 269"/>
          <p:cNvSpPr>
            <a:spLocks noChangeArrowheads="1"/>
          </p:cNvSpPr>
          <p:nvPr/>
        </p:nvSpPr>
        <p:spPr bwMode="auto">
          <a:xfrm>
            <a:off x="6062663" y="3127375"/>
            <a:ext cx="109537" cy="74613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06094" name="Rectangle 270"/>
          <p:cNvSpPr>
            <a:spLocks noChangeArrowheads="1"/>
          </p:cNvSpPr>
          <p:nvPr/>
        </p:nvSpPr>
        <p:spPr bwMode="auto">
          <a:xfrm>
            <a:off x="6384925" y="3122613"/>
            <a:ext cx="141288" cy="7302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06095" name="Oval 271"/>
          <p:cNvSpPr>
            <a:spLocks noChangeArrowheads="1"/>
          </p:cNvSpPr>
          <p:nvPr/>
        </p:nvSpPr>
        <p:spPr bwMode="auto">
          <a:xfrm>
            <a:off x="6057900" y="3038475"/>
            <a:ext cx="463550" cy="14287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272"/>
          <p:cNvGrpSpPr>
            <a:grpSpLocks/>
          </p:cNvGrpSpPr>
          <p:nvPr/>
        </p:nvGrpSpPr>
        <p:grpSpPr bwMode="auto">
          <a:xfrm>
            <a:off x="6169025" y="3070225"/>
            <a:ext cx="230188" cy="82550"/>
            <a:chOff x="2848" y="848"/>
            <a:chExt cx="140" cy="98"/>
          </a:xfrm>
        </p:grpSpPr>
        <p:sp>
          <p:nvSpPr>
            <p:cNvPr id="206097" name="Line 27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98" name="Line 27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99" name="Line 27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76"/>
          <p:cNvGrpSpPr>
            <a:grpSpLocks/>
          </p:cNvGrpSpPr>
          <p:nvPr/>
        </p:nvGrpSpPr>
        <p:grpSpPr bwMode="auto">
          <a:xfrm flipV="1">
            <a:off x="6169025" y="3068638"/>
            <a:ext cx="230188" cy="82550"/>
            <a:chOff x="2848" y="848"/>
            <a:chExt cx="140" cy="98"/>
          </a:xfrm>
        </p:grpSpPr>
        <p:sp>
          <p:nvSpPr>
            <p:cNvPr id="206101" name="Line 27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02" name="Line 27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03" name="Line 27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80"/>
          <p:cNvGrpSpPr>
            <a:grpSpLocks/>
          </p:cNvGrpSpPr>
          <p:nvPr/>
        </p:nvGrpSpPr>
        <p:grpSpPr bwMode="auto">
          <a:xfrm>
            <a:off x="6089650" y="3105150"/>
            <a:ext cx="138113" cy="128588"/>
            <a:chOff x="11283" y="10423"/>
            <a:chExt cx="475" cy="374"/>
          </a:xfrm>
        </p:grpSpPr>
        <p:sp>
          <p:nvSpPr>
            <p:cNvPr id="206105" name="Rectangle 281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06" name="Line 282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07" name="Line 283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08" name="Line 284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09" name="Line 285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10" name="Line 286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11" name="Line 287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112" name="Oval 288"/>
          <p:cNvSpPr>
            <a:spLocks noChangeArrowheads="1"/>
          </p:cNvSpPr>
          <p:nvPr/>
        </p:nvSpPr>
        <p:spPr bwMode="auto">
          <a:xfrm>
            <a:off x="5783263" y="2649538"/>
            <a:ext cx="463550" cy="12223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13" name="Line 289"/>
          <p:cNvSpPr>
            <a:spLocks noChangeShapeType="1"/>
          </p:cNvSpPr>
          <p:nvPr/>
        </p:nvSpPr>
        <p:spPr bwMode="auto">
          <a:xfrm>
            <a:off x="5783263" y="2640013"/>
            <a:ext cx="0" cy="74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14" name="Line 290"/>
          <p:cNvSpPr>
            <a:spLocks noChangeShapeType="1"/>
          </p:cNvSpPr>
          <p:nvPr/>
        </p:nvSpPr>
        <p:spPr bwMode="auto">
          <a:xfrm>
            <a:off x="6246813" y="2640013"/>
            <a:ext cx="0" cy="74612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15" name="Rectangle 291"/>
          <p:cNvSpPr>
            <a:spLocks noChangeArrowheads="1"/>
          </p:cNvSpPr>
          <p:nvPr/>
        </p:nvSpPr>
        <p:spPr bwMode="auto">
          <a:xfrm>
            <a:off x="5783263" y="2640013"/>
            <a:ext cx="109537" cy="7302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06116" name="Rectangle 292"/>
          <p:cNvSpPr>
            <a:spLocks noChangeArrowheads="1"/>
          </p:cNvSpPr>
          <p:nvPr/>
        </p:nvSpPr>
        <p:spPr bwMode="auto">
          <a:xfrm>
            <a:off x="6107113" y="2635250"/>
            <a:ext cx="139700" cy="7302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06117" name="Oval 293"/>
          <p:cNvSpPr>
            <a:spLocks noChangeArrowheads="1"/>
          </p:cNvSpPr>
          <p:nvPr/>
        </p:nvSpPr>
        <p:spPr bwMode="auto">
          <a:xfrm>
            <a:off x="5778500" y="2552700"/>
            <a:ext cx="465138" cy="14128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294"/>
          <p:cNvGrpSpPr>
            <a:grpSpLocks/>
          </p:cNvGrpSpPr>
          <p:nvPr/>
        </p:nvGrpSpPr>
        <p:grpSpPr bwMode="auto">
          <a:xfrm>
            <a:off x="5891213" y="2582863"/>
            <a:ext cx="228600" cy="84137"/>
            <a:chOff x="2848" y="848"/>
            <a:chExt cx="140" cy="98"/>
          </a:xfrm>
        </p:grpSpPr>
        <p:sp>
          <p:nvSpPr>
            <p:cNvPr id="206119" name="Line 29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20" name="Line 29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21" name="Line 29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98"/>
          <p:cNvGrpSpPr>
            <a:grpSpLocks/>
          </p:cNvGrpSpPr>
          <p:nvPr/>
        </p:nvGrpSpPr>
        <p:grpSpPr bwMode="auto">
          <a:xfrm flipV="1">
            <a:off x="5891213" y="2581275"/>
            <a:ext cx="228600" cy="84138"/>
            <a:chOff x="2848" y="848"/>
            <a:chExt cx="140" cy="98"/>
          </a:xfrm>
        </p:grpSpPr>
        <p:sp>
          <p:nvSpPr>
            <p:cNvPr id="206123" name="Line 29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24" name="Line 30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25" name="Line 30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126" name="Line 302"/>
          <p:cNvSpPr>
            <a:spLocks noChangeShapeType="1"/>
          </p:cNvSpPr>
          <p:nvPr/>
        </p:nvSpPr>
        <p:spPr bwMode="auto">
          <a:xfrm flipH="1">
            <a:off x="5502275" y="2752725"/>
            <a:ext cx="379413" cy="422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5" name="Group 303"/>
          <p:cNvGrpSpPr>
            <a:grpSpLocks/>
          </p:cNvGrpSpPr>
          <p:nvPr/>
        </p:nvGrpSpPr>
        <p:grpSpPr bwMode="auto">
          <a:xfrm rot="8027572">
            <a:off x="5918200" y="2555875"/>
            <a:ext cx="168275" cy="104775"/>
            <a:chOff x="11283" y="10423"/>
            <a:chExt cx="475" cy="374"/>
          </a:xfrm>
        </p:grpSpPr>
        <p:sp>
          <p:nvSpPr>
            <p:cNvPr id="206128" name="Rectangle 304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29" name="Line 305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30" name="Line 306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31" name="Line 307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32" name="Line 308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33" name="Line 309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34" name="Line 310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135" name="Freeform 311"/>
          <p:cNvSpPr>
            <a:spLocks/>
          </p:cNvSpPr>
          <p:nvPr/>
        </p:nvSpPr>
        <p:spPr bwMode="auto">
          <a:xfrm>
            <a:off x="5432425" y="1679575"/>
            <a:ext cx="2212975" cy="1530350"/>
          </a:xfrm>
          <a:custGeom>
            <a:avLst/>
            <a:gdLst/>
            <a:ahLst/>
            <a:cxnLst>
              <a:cxn ang="0">
                <a:pos x="7965" y="3420"/>
              </a:cxn>
              <a:cxn ang="0">
                <a:pos x="7980" y="4620"/>
              </a:cxn>
              <a:cxn ang="0">
                <a:pos x="0" y="4605"/>
              </a:cxn>
              <a:cxn ang="0">
                <a:pos x="3315" y="1485"/>
              </a:cxn>
              <a:cxn ang="0">
                <a:pos x="2355" y="1455"/>
              </a:cxn>
              <a:cxn ang="0">
                <a:pos x="2355" y="0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136" name="Freeform 312"/>
          <p:cNvSpPr>
            <a:spLocks/>
          </p:cNvSpPr>
          <p:nvPr/>
        </p:nvSpPr>
        <p:spPr bwMode="auto">
          <a:xfrm>
            <a:off x="5257800" y="1728788"/>
            <a:ext cx="2508250" cy="1504950"/>
          </a:xfrm>
          <a:custGeom>
            <a:avLst/>
            <a:gdLst/>
            <a:ahLst/>
            <a:cxnLst>
              <a:cxn ang="0">
                <a:pos x="0" y="2880"/>
              </a:cxn>
              <a:cxn ang="0">
                <a:pos x="0" y="4530"/>
              </a:cxn>
              <a:cxn ang="0">
                <a:pos x="885" y="4545"/>
              </a:cxn>
              <a:cxn ang="0">
                <a:pos x="3510" y="2010"/>
              </a:cxn>
              <a:cxn ang="0">
                <a:pos x="7140" y="2055"/>
              </a:cxn>
              <a:cxn ang="0">
                <a:pos x="8145" y="1020"/>
              </a:cxn>
              <a:cxn ang="0">
                <a:pos x="9045" y="1020"/>
              </a:cxn>
              <a:cxn ang="0">
                <a:pos x="9015" y="0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137" name="Freeform 313"/>
          <p:cNvSpPr>
            <a:spLocks/>
          </p:cNvSpPr>
          <p:nvPr/>
        </p:nvSpPr>
        <p:spPr bwMode="auto">
          <a:xfrm>
            <a:off x="5311775" y="1754188"/>
            <a:ext cx="2530475" cy="1390650"/>
          </a:xfrm>
          <a:custGeom>
            <a:avLst/>
            <a:gdLst/>
            <a:ahLst/>
            <a:cxnLst>
              <a:cxn ang="0">
                <a:pos x="0" y="2821"/>
              </a:cxn>
              <a:cxn ang="0">
                <a:pos x="0" y="4201"/>
              </a:cxn>
              <a:cxn ang="0">
                <a:pos x="4890" y="4201"/>
              </a:cxn>
              <a:cxn ang="0">
                <a:pos x="8055" y="1051"/>
              </a:cxn>
              <a:cxn ang="0">
                <a:pos x="9120" y="1080"/>
              </a:cxn>
              <a:cxn ang="0">
                <a:pos x="9105" y="0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6" name="Group 314"/>
          <p:cNvGrpSpPr>
            <a:grpSpLocks/>
          </p:cNvGrpSpPr>
          <p:nvPr/>
        </p:nvGrpSpPr>
        <p:grpSpPr bwMode="auto">
          <a:xfrm>
            <a:off x="5237163" y="2668588"/>
            <a:ext cx="39687" cy="141287"/>
            <a:chOff x="10104" y="10005"/>
            <a:chExt cx="137" cy="411"/>
          </a:xfrm>
        </p:grpSpPr>
        <p:sp>
          <p:nvSpPr>
            <p:cNvPr id="206139" name="Oval 315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40" name="Oval 316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317"/>
          <p:cNvGrpSpPr>
            <a:grpSpLocks/>
          </p:cNvGrpSpPr>
          <p:nvPr/>
        </p:nvGrpSpPr>
        <p:grpSpPr bwMode="auto">
          <a:xfrm>
            <a:off x="7621588" y="2790825"/>
            <a:ext cx="39687" cy="142875"/>
            <a:chOff x="10104" y="10005"/>
            <a:chExt cx="137" cy="411"/>
          </a:xfrm>
        </p:grpSpPr>
        <p:sp>
          <p:nvSpPr>
            <p:cNvPr id="206142" name="Oval 318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43" name="Oval 319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320"/>
          <p:cNvGrpSpPr>
            <a:grpSpLocks/>
          </p:cNvGrpSpPr>
          <p:nvPr/>
        </p:nvGrpSpPr>
        <p:grpSpPr bwMode="auto">
          <a:xfrm>
            <a:off x="7816850" y="1717675"/>
            <a:ext cx="39688" cy="142875"/>
            <a:chOff x="10104" y="10005"/>
            <a:chExt cx="137" cy="411"/>
          </a:xfrm>
        </p:grpSpPr>
        <p:sp>
          <p:nvSpPr>
            <p:cNvPr id="206145" name="Oval 321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46" name="Oval 322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z="3200" dirty="0"/>
              <a:t>Approaches towards congestion control</a:t>
            </a:r>
            <a:endParaRPr lang="en-US" dirty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3900" y="2152650"/>
            <a:ext cx="3781425" cy="38100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End-end congestion control:</a:t>
            </a:r>
            <a:endParaRPr lang="en-US" sz="2400" dirty="0"/>
          </a:p>
          <a:p>
            <a:r>
              <a:rPr lang="en-US" sz="2000" dirty="0"/>
              <a:t>No explicit feedback from network</a:t>
            </a:r>
          </a:p>
          <a:p>
            <a:r>
              <a:rPr lang="en-US" sz="2000" dirty="0"/>
              <a:t>Congestion inferred from end-system observed loss, delay</a:t>
            </a:r>
          </a:p>
          <a:p>
            <a:r>
              <a:rPr lang="en-US" sz="2000" dirty="0"/>
              <a:t>Approach taken by TCP</a:t>
            </a:r>
            <a:endParaRPr lang="en-US" sz="2400" dirty="0"/>
          </a:p>
        </p:txBody>
      </p:sp>
      <p:sp>
        <p:nvSpPr>
          <p:cNvPr id="2068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4850" y="2133600"/>
            <a:ext cx="3810000" cy="39052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Network-assisted congestion control:</a:t>
            </a:r>
            <a:endParaRPr lang="en-US" sz="2400" dirty="0"/>
          </a:p>
          <a:p>
            <a:r>
              <a:rPr lang="en-US" sz="2000" dirty="0"/>
              <a:t>Routers provide feedback to end systems</a:t>
            </a:r>
          </a:p>
          <a:p>
            <a:pPr lvl="1"/>
            <a:r>
              <a:rPr lang="en-US" sz="2000" dirty="0"/>
              <a:t>Single bit indicating congestion (SNA, </a:t>
            </a:r>
            <a:r>
              <a:rPr lang="en-US" sz="2000" dirty="0" err="1"/>
              <a:t>DECbit</a:t>
            </a:r>
            <a:r>
              <a:rPr lang="en-US" sz="2000" dirty="0"/>
              <a:t>, TCP/IP ECN, ATM)</a:t>
            </a:r>
          </a:p>
          <a:p>
            <a:pPr lvl="1"/>
            <a:r>
              <a:rPr lang="en-US" sz="2000" dirty="0"/>
              <a:t>Explicit rate sender should send at</a:t>
            </a:r>
            <a:endParaRPr lang="en-US" sz="1800" dirty="0"/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914400" y="1381125"/>
            <a:ext cx="71056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 dirty="0">
                <a:solidFill>
                  <a:schemeClr val="accent2"/>
                </a:solidFill>
                <a:latin typeface="+mn-lt"/>
              </a:rPr>
              <a:t>Broadly: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43900" cy="1143000"/>
          </a:xfrm>
        </p:spPr>
        <p:txBody>
          <a:bodyPr/>
          <a:lstStyle/>
          <a:p>
            <a:r>
              <a:rPr lang="en-US" sz="3600"/>
              <a:t>UDP: User Datagram Protocol </a:t>
            </a:r>
            <a:r>
              <a:rPr lang="en-US" sz="2800"/>
              <a:t>[RFC 768]</a:t>
            </a: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447800"/>
            <a:ext cx="3810000" cy="4648200"/>
          </a:xfrm>
        </p:spPr>
        <p:txBody>
          <a:bodyPr/>
          <a:lstStyle/>
          <a:p>
            <a:r>
              <a:rPr lang="en-US" sz="2000" dirty="0"/>
              <a:t>“no frills,” “bare bones” Internet transport protocol</a:t>
            </a:r>
          </a:p>
          <a:p>
            <a:r>
              <a:rPr lang="en-US" sz="2000" dirty="0"/>
              <a:t>“best effort” service, UDP segments may be:</a:t>
            </a:r>
          </a:p>
          <a:p>
            <a:pPr lvl="1"/>
            <a:r>
              <a:rPr lang="en-US" sz="2000" dirty="0"/>
              <a:t>lost</a:t>
            </a:r>
          </a:p>
          <a:p>
            <a:pPr lvl="1"/>
            <a:r>
              <a:rPr lang="en-US" sz="2000" dirty="0"/>
              <a:t>delivered out of order to app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connectionless:</a:t>
            </a:r>
            <a:endParaRPr lang="en-US" sz="2400" dirty="0"/>
          </a:p>
          <a:p>
            <a:pPr lvl="1"/>
            <a:r>
              <a:rPr lang="en-US" sz="2000" dirty="0"/>
              <a:t>no handshaking between UDP sender, receiver</a:t>
            </a:r>
          </a:p>
          <a:p>
            <a:pPr lvl="1"/>
            <a:r>
              <a:rPr lang="en-US" sz="2000" dirty="0"/>
              <a:t>each UDP segment handled independently of others</a:t>
            </a:r>
          </a:p>
          <a:p>
            <a:endParaRPr lang="en-US" sz="2400" dirty="0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2975" y="1781175"/>
            <a:ext cx="3810000" cy="38195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</a:rPr>
              <a:t>Why is there a UDP?</a:t>
            </a:r>
            <a:endParaRPr lang="en-US" sz="2400"/>
          </a:p>
          <a:p>
            <a:r>
              <a:rPr lang="en-US" sz="2000"/>
              <a:t>no connection establishment (which can add delay)</a:t>
            </a:r>
          </a:p>
          <a:p>
            <a:r>
              <a:rPr lang="en-US" sz="2000"/>
              <a:t>simple: no connection state at sender, receiver</a:t>
            </a:r>
          </a:p>
          <a:p>
            <a:r>
              <a:rPr lang="en-US" sz="2000"/>
              <a:t>small segment header</a:t>
            </a:r>
          </a:p>
          <a:p>
            <a:r>
              <a:rPr lang="en-US" sz="2000"/>
              <a:t>no congestion control: UDP can blast away as fast as desired</a:t>
            </a:r>
            <a:endParaRPr lang="en-US" sz="2400"/>
          </a:p>
          <a:p>
            <a:endParaRPr lang="en-US" sz="2400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4591050" y="1638300"/>
            <a:ext cx="4048125" cy="38385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 outline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3.1 Transport-layer services</a:t>
            </a:r>
          </a:p>
          <a:p>
            <a:r>
              <a:rPr lang="en-US" sz="2400"/>
              <a:t>3.2 Multiplexing and demultiplexing</a:t>
            </a:r>
          </a:p>
          <a:p>
            <a:r>
              <a:rPr lang="en-US" sz="2400"/>
              <a:t>3.3 Connectionless transport: UDP</a:t>
            </a:r>
          </a:p>
          <a:p>
            <a:r>
              <a:rPr lang="en-US" sz="2400"/>
              <a:t>3.4 Principles of reliable data transfer</a:t>
            </a:r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/>
              <a:t>3.5 Connection-oriented transport: TCP</a:t>
            </a:r>
            <a:endParaRPr lang="en-US" sz="2400">
              <a:solidFill>
                <a:srgbClr val="FF0000"/>
              </a:solidFill>
            </a:endParaRPr>
          </a:p>
          <a:p>
            <a:pPr lvl="1"/>
            <a:r>
              <a:rPr lang="en-US" sz="2000"/>
              <a:t>segment structure</a:t>
            </a:r>
          </a:p>
          <a:p>
            <a:pPr lvl="1"/>
            <a:r>
              <a:rPr lang="en-US" sz="2000"/>
              <a:t>reliable data transfer</a:t>
            </a:r>
          </a:p>
          <a:p>
            <a:pPr lvl="1"/>
            <a:r>
              <a:rPr lang="en-US" sz="2000"/>
              <a:t>flow control</a:t>
            </a:r>
          </a:p>
          <a:p>
            <a:pPr lvl="1"/>
            <a:r>
              <a:rPr lang="en-US" sz="2000"/>
              <a:t>connection management</a:t>
            </a:r>
          </a:p>
          <a:p>
            <a:r>
              <a:rPr lang="en-US" sz="2400"/>
              <a:t>3.6 Principles of congestion control</a:t>
            </a:r>
          </a:p>
          <a:p>
            <a:r>
              <a:rPr lang="en-US" sz="2400">
                <a:solidFill>
                  <a:srgbClr val="FF0000"/>
                </a:solidFill>
              </a:rPr>
              <a:t>3.7 TCP congestion control</a:t>
            </a:r>
            <a:endParaRPr lang="en-US" sz="24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1143000"/>
          </a:xfrm>
        </p:spPr>
        <p:txBody>
          <a:bodyPr/>
          <a:lstStyle/>
          <a:p>
            <a:r>
              <a:rPr lang="en-US" dirty="0"/>
              <a:t>TCP Congestion Control:</a:t>
            </a:r>
            <a:endParaRPr lang="en-US" sz="3200" dirty="0"/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457200" y="13716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i="1" dirty="0">
                <a:solidFill>
                  <a:srgbClr val="FF0000"/>
                </a:solidFill>
                <a:latin typeface="+mn-lt"/>
              </a:rPr>
              <a:t>G</a:t>
            </a:r>
            <a:r>
              <a:rPr lang="en-US" sz="2400" i="1" dirty="0">
                <a:solidFill>
                  <a:srgbClr val="FF0000"/>
                </a:solidFill>
                <a:latin typeface="+mn-lt"/>
              </a:rPr>
              <a:t>oal:  </a:t>
            </a:r>
            <a:r>
              <a:rPr lang="en-US" sz="2400" dirty="0">
                <a:latin typeface="+mn-lt"/>
              </a:rPr>
              <a:t>TCP sender should transmit as fast as possible, but without congesting network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Comic Sans MS" pitchFamily="66" charset="0"/>
              <a:buChar char="-"/>
            </a:pPr>
            <a:r>
              <a:rPr lang="en-US" sz="2000" u="sng" dirty="0">
                <a:solidFill>
                  <a:srgbClr val="FF0000"/>
                </a:solidFill>
                <a:latin typeface="+mn-lt"/>
              </a:rPr>
              <a:t>Q:</a:t>
            </a:r>
            <a:r>
              <a:rPr lang="en-US" sz="2000" dirty="0">
                <a:latin typeface="+mn-lt"/>
              </a:rPr>
              <a:t> how to find rate </a:t>
            </a:r>
            <a:r>
              <a:rPr lang="en-US" sz="2000" i="1" dirty="0">
                <a:latin typeface="+mn-lt"/>
              </a:rPr>
              <a:t>just</a:t>
            </a:r>
            <a:r>
              <a:rPr lang="en-US" sz="2000" dirty="0">
                <a:latin typeface="+mn-lt"/>
              </a:rPr>
              <a:t> below congestion level?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D</a:t>
            </a:r>
            <a:r>
              <a:rPr lang="en-US" sz="2400" dirty="0">
                <a:latin typeface="+mn-lt"/>
              </a:rPr>
              <a:t>ecentralized: each TCP sender sets its own rate, based on </a:t>
            </a:r>
            <a:r>
              <a:rPr lang="en-US" sz="2400" i="1" dirty="0">
                <a:solidFill>
                  <a:srgbClr val="FF0000"/>
                </a:solidFill>
                <a:latin typeface="+mn-lt"/>
              </a:rPr>
              <a:t>implicit</a:t>
            </a:r>
            <a:r>
              <a:rPr lang="en-US" sz="2400" dirty="0">
                <a:latin typeface="+mn-lt"/>
              </a:rPr>
              <a:t> feedback: 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Comic Sans MS" pitchFamily="66" charset="0"/>
              <a:buChar char="-"/>
            </a:pPr>
            <a:r>
              <a:rPr lang="en-US" sz="2400" i="1" dirty="0">
                <a:solidFill>
                  <a:srgbClr val="FF0000"/>
                </a:solidFill>
                <a:latin typeface="+mn-lt"/>
              </a:rPr>
              <a:t>ACK:</a:t>
            </a:r>
            <a:r>
              <a:rPr lang="en-US" sz="2400" dirty="0">
                <a:latin typeface="+mn-lt"/>
              </a:rPr>
              <a:t> segment received (a good thing!), network not congested, so increase sending rate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Comic Sans MS" pitchFamily="66" charset="0"/>
              <a:buChar char="-"/>
            </a:pPr>
            <a:r>
              <a:rPr lang="en-US" sz="2400" i="1" dirty="0">
                <a:solidFill>
                  <a:srgbClr val="FF0000"/>
                </a:solidFill>
                <a:latin typeface="+mn-lt"/>
              </a:rPr>
              <a:t>lost segment:</a:t>
            </a:r>
            <a:r>
              <a:rPr lang="en-US" sz="2400" dirty="0">
                <a:latin typeface="+mn-lt"/>
              </a:rPr>
              <a:t> assume loss due to congested network, so decrease sending rate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None/>
            </a:pPr>
            <a:endParaRPr lang="en-US" sz="2400" i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58200" cy="1143000"/>
          </a:xfrm>
        </p:spPr>
        <p:txBody>
          <a:bodyPr/>
          <a:lstStyle/>
          <a:p>
            <a:r>
              <a:rPr lang="en-US" sz="3200" dirty="0"/>
              <a:t>TCP Congestion Control: Bandwidth Probing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457200" y="13716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“Probing for bandwidth”: </a:t>
            </a:r>
            <a:r>
              <a:rPr lang="en-US" sz="2400" dirty="0">
                <a:latin typeface="+mn-lt"/>
              </a:rPr>
              <a:t>increase transmission rate on receipt of ACK, until eventually loss occurs, then decrease transmission rate 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Comic Sans MS" pitchFamily="66" charset="0"/>
              <a:buChar char="-"/>
            </a:pPr>
            <a:r>
              <a:rPr lang="en-US" sz="2000" dirty="0">
                <a:latin typeface="+mn-lt"/>
              </a:rPr>
              <a:t>continue to increase on ACK, decrease on loss (since available bandwidth is changing, depending on other connections in network) </a:t>
            </a:r>
            <a:endParaRPr lang="en-US" sz="2400" dirty="0"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None/>
            </a:pPr>
            <a:endParaRPr lang="en-US" sz="2400" dirty="0">
              <a:latin typeface="+mn-lt"/>
            </a:endParaRPr>
          </a:p>
        </p:txBody>
      </p:sp>
      <p:sp>
        <p:nvSpPr>
          <p:cNvPr id="347140" name="Line 4"/>
          <p:cNvSpPr>
            <a:spLocks noChangeShapeType="1"/>
          </p:cNvSpPr>
          <p:nvPr/>
        </p:nvSpPr>
        <p:spPr bwMode="auto">
          <a:xfrm flipH="1">
            <a:off x="2659063" y="3571875"/>
            <a:ext cx="9525" cy="2200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7142" name="Line 6"/>
          <p:cNvSpPr>
            <a:spLocks noChangeShapeType="1"/>
          </p:cNvSpPr>
          <p:nvPr/>
        </p:nvSpPr>
        <p:spPr bwMode="auto">
          <a:xfrm>
            <a:off x="2649538" y="5761038"/>
            <a:ext cx="4105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7143" name="Line 7"/>
          <p:cNvSpPr>
            <a:spLocks noChangeShapeType="1"/>
          </p:cNvSpPr>
          <p:nvPr/>
        </p:nvSpPr>
        <p:spPr bwMode="auto">
          <a:xfrm flipV="1">
            <a:off x="2668588" y="4327525"/>
            <a:ext cx="671512" cy="571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2678113" y="3427413"/>
            <a:ext cx="1968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/>
              <a:t>ACKs being received, </a:t>
            </a:r>
          </a:p>
          <a:p>
            <a:pPr algn="l"/>
            <a:r>
              <a:rPr lang="en-US" sz="1400"/>
              <a:t>so increase rate</a:t>
            </a:r>
          </a:p>
        </p:txBody>
      </p:sp>
      <p:sp>
        <p:nvSpPr>
          <p:cNvPr id="347145" name="Line 9"/>
          <p:cNvSpPr>
            <a:spLocks noChangeShapeType="1"/>
          </p:cNvSpPr>
          <p:nvPr/>
        </p:nvSpPr>
        <p:spPr bwMode="auto">
          <a:xfrm>
            <a:off x="3335338" y="4332288"/>
            <a:ext cx="0" cy="700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7147" name="Line 11"/>
          <p:cNvSpPr>
            <a:spLocks noChangeShapeType="1"/>
          </p:cNvSpPr>
          <p:nvPr/>
        </p:nvSpPr>
        <p:spPr bwMode="auto">
          <a:xfrm flipV="1">
            <a:off x="3344863" y="4718050"/>
            <a:ext cx="352425" cy="295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7148" name="Line 12"/>
          <p:cNvSpPr>
            <a:spLocks noChangeShapeType="1"/>
          </p:cNvSpPr>
          <p:nvPr/>
        </p:nvSpPr>
        <p:spPr bwMode="auto">
          <a:xfrm flipH="1">
            <a:off x="3687763" y="4727575"/>
            <a:ext cx="4762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7149" name="Line 13"/>
          <p:cNvSpPr>
            <a:spLocks noChangeShapeType="1"/>
          </p:cNvSpPr>
          <p:nvPr/>
        </p:nvSpPr>
        <p:spPr bwMode="auto">
          <a:xfrm>
            <a:off x="5106988" y="4017963"/>
            <a:ext cx="0" cy="8715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7150" name="Line 14"/>
          <p:cNvSpPr>
            <a:spLocks noChangeShapeType="1"/>
          </p:cNvSpPr>
          <p:nvPr/>
        </p:nvSpPr>
        <p:spPr bwMode="auto">
          <a:xfrm flipV="1">
            <a:off x="3687763" y="4017963"/>
            <a:ext cx="142875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7151" name="Line 15"/>
          <p:cNvSpPr>
            <a:spLocks noChangeShapeType="1"/>
          </p:cNvSpPr>
          <p:nvPr/>
        </p:nvSpPr>
        <p:spPr bwMode="auto">
          <a:xfrm flipH="1">
            <a:off x="5859463" y="4222750"/>
            <a:ext cx="14287" cy="876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7152" name="Line 16"/>
          <p:cNvSpPr>
            <a:spLocks noChangeShapeType="1"/>
          </p:cNvSpPr>
          <p:nvPr/>
        </p:nvSpPr>
        <p:spPr bwMode="auto">
          <a:xfrm flipV="1">
            <a:off x="5097463" y="4227513"/>
            <a:ext cx="785812" cy="666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7153" name="Line 17"/>
          <p:cNvSpPr>
            <a:spLocks noChangeShapeType="1"/>
          </p:cNvSpPr>
          <p:nvPr/>
        </p:nvSpPr>
        <p:spPr bwMode="auto">
          <a:xfrm flipH="1">
            <a:off x="3049588" y="3913188"/>
            <a:ext cx="4762" cy="542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7154" name="Line 18"/>
          <p:cNvSpPr>
            <a:spLocks noChangeShapeType="1"/>
          </p:cNvSpPr>
          <p:nvPr/>
        </p:nvSpPr>
        <p:spPr bwMode="auto">
          <a:xfrm>
            <a:off x="3521075" y="3927475"/>
            <a:ext cx="4763" cy="8239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7155" name="Line 19"/>
          <p:cNvSpPr>
            <a:spLocks noChangeShapeType="1"/>
          </p:cNvSpPr>
          <p:nvPr/>
        </p:nvSpPr>
        <p:spPr bwMode="auto">
          <a:xfrm>
            <a:off x="4044950" y="3913188"/>
            <a:ext cx="4763" cy="900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7156" name="Text Box 20"/>
          <p:cNvSpPr txBox="1">
            <a:spLocks noChangeArrowheads="1"/>
          </p:cNvSpPr>
          <p:nvPr/>
        </p:nvSpPr>
        <p:spPr bwMode="auto">
          <a:xfrm>
            <a:off x="3160713" y="4189413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7157" name="Text Box 21"/>
          <p:cNvSpPr txBox="1">
            <a:spLocks noChangeArrowheads="1"/>
          </p:cNvSpPr>
          <p:nvPr/>
        </p:nvSpPr>
        <p:spPr bwMode="auto">
          <a:xfrm>
            <a:off x="3522663" y="4570413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7158" name="Text Box 22"/>
          <p:cNvSpPr txBox="1">
            <a:spLocks noChangeArrowheads="1"/>
          </p:cNvSpPr>
          <p:nvPr/>
        </p:nvSpPr>
        <p:spPr bwMode="auto">
          <a:xfrm>
            <a:off x="4951413" y="3870325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7159" name="Text Box 23"/>
          <p:cNvSpPr txBox="1">
            <a:spLocks noChangeArrowheads="1"/>
          </p:cNvSpPr>
          <p:nvPr/>
        </p:nvSpPr>
        <p:spPr bwMode="auto">
          <a:xfrm>
            <a:off x="5718175" y="407035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945188" y="3536950"/>
            <a:ext cx="2201862" cy="309563"/>
            <a:chOff x="3745" y="2228"/>
            <a:chExt cx="1387" cy="195"/>
          </a:xfrm>
        </p:grpSpPr>
        <p:sp>
          <p:nvSpPr>
            <p:cNvPr id="347160" name="Text Box 24"/>
            <p:cNvSpPr txBox="1">
              <a:spLocks noChangeArrowheads="1"/>
            </p:cNvSpPr>
            <p:nvPr/>
          </p:nvSpPr>
          <p:spPr bwMode="auto">
            <a:xfrm>
              <a:off x="3745" y="2231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7161" name="Text Box 25"/>
            <p:cNvSpPr txBox="1">
              <a:spLocks noChangeArrowheads="1"/>
            </p:cNvSpPr>
            <p:nvPr/>
          </p:nvSpPr>
          <p:spPr bwMode="auto">
            <a:xfrm>
              <a:off x="3874" y="2228"/>
              <a:ext cx="12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loss, so decrease rate</a:t>
              </a:r>
            </a:p>
          </p:txBody>
        </p:sp>
      </p:grpSp>
      <p:sp>
        <p:nvSpPr>
          <p:cNvPr id="347163" name="Text Box 27"/>
          <p:cNvSpPr txBox="1">
            <a:spLocks noChangeArrowheads="1"/>
          </p:cNvSpPr>
          <p:nvPr/>
        </p:nvSpPr>
        <p:spPr bwMode="auto">
          <a:xfrm rot="16200000">
            <a:off x="1852613" y="4598988"/>
            <a:ext cx="1212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/>
              <a:t>sending rate</a:t>
            </a:r>
          </a:p>
        </p:txBody>
      </p:sp>
      <p:sp>
        <p:nvSpPr>
          <p:cNvPr id="347164" name="Text Box 28"/>
          <p:cNvSpPr txBox="1">
            <a:spLocks noChangeArrowheads="1"/>
          </p:cNvSpPr>
          <p:nvPr/>
        </p:nvSpPr>
        <p:spPr bwMode="auto">
          <a:xfrm>
            <a:off x="6076950" y="5473700"/>
            <a:ext cx="552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/>
              <a:t>time</a:t>
            </a:r>
          </a:p>
        </p:txBody>
      </p:sp>
      <p:sp>
        <p:nvSpPr>
          <p:cNvPr id="347165" name="Line 29"/>
          <p:cNvSpPr>
            <a:spLocks noChangeShapeType="1"/>
          </p:cNvSpPr>
          <p:nvPr/>
        </p:nvSpPr>
        <p:spPr bwMode="auto">
          <a:xfrm flipV="1">
            <a:off x="5865813" y="4624388"/>
            <a:ext cx="541337" cy="465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7166" name="Line 30"/>
          <p:cNvSpPr>
            <a:spLocks noChangeShapeType="1"/>
          </p:cNvSpPr>
          <p:nvPr/>
        </p:nvSpPr>
        <p:spPr bwMode="auto">
          <a:xfrm flipV="1">
            <a:off x="6411913" y="4289425"/>
            <a:ext cx="392112" cy="3270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7167" name="Rectangle 31"/>
          <p:cNvSpPr>
            <a:spLocks noChangeArrowheads="1"/>
          </p:cNvSpPr>
          <p:nvPr/>
        </p:nvSpPr>
        <p:spPr bwMode="auto">
          <a:xfrm>
            <a:off x="663575" y="5830888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Q: </a:t>
            </a:r>
            <a:r>
              <a:rPr lang="en-US" sz="2400" dirty="0">
                <a:latin typeface="+mn-lt"/>
              </a:rPr>
              <a:t>how fast to increase/decrease?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Comic Sans MS" pitchFamily="66" charset="0"/>
              <a:buChar char="-"/>
            </a:pPr>
            <a:r>
              <a:rPr lang="en-US" sz="2000" dirty="0">
                <a:latin typeface="+mn-lt"/>
              </a:rPr>
              <a:t>details to follow</a:t>
            </a:r>
            <a:endParaRPr lang="en-US" sz="2400" dirty="0">
              <a:latin typeface="+mn-lt"/>
            </a:endParaRPr>
          </a:p>
        </p:txBody>
      </p:sp>
      <p:sp>
        <p:nvSpPr>
          <p:cNvPr id="347168" name="Text Box 32"/>
          <p:cNvSpPr txBox="1">
            <a:spLocks noChangeArrowheads="1"/>
          </p:cNvSpPr>
          <p:nvPr/>
        </p:nvSpPr>
        <p:spPr bwMode="auto">
          <a:xfrm>
            <a:off x="7215188" y="4364038"/>
            <a:ext cx="173477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n-lt"/>
              </a:rPr>
              <a:t>TCP’s</a:t>
            </a:r>
          </a:p>
          <a:p>
            <a:pPr algn="ctr"/>
            <a:r>
              <a:rPr lang="en-US" dirty="0">
                <a:latin typeface="+mn-lt"/>
              </a:rPr>
              <a:t>“</a:t>
            </a:r>
            <a:r>
              <a:rPr lang="en-US" dirty="0" err="1">
                <a:latin typeface="+mn-lt"/>
              </a:rPr>
              <a:t>sawtooth</a:t>
            </a:r>
            <a:r>
              <a:rPr lang="en-US" dirty="0">
                <a:latin typeface="+mn-lt"/>
              </a:rPr>
              <a:t>”</a:t>
            </a:r>
          </a:p>
          <a:p>
            <a:pPr algn="ctr"/>
            <a:r>
              <a:rPr lang="en-US" dirty="0">
                <a:latin typeface="+mn-lt"/>
              </a:rPr>
              <a:t>behavior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3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4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4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34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4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3" grpId="0" animBg="1"/>
      <p:bldP spid="347144" grpId="0"/>
      <p:bldP spid="347145" grpId="0" animBg="1"/>
      <p:bldP spid="347147" grpId="0" animBg="1"/>
      <p:bldP spid="347148" grpId="0" animBg="1"/>
      <p:bldP spid="347149" grpId="0" animBg="1"/>
      <p:bldP spid="347150" grpId="0" animBg="1"/>
      <p:bldP spid="347151" grpId="0" animBg="1"/>
      <p:bldP spid="347152" grpId="0" animBg="1"/>
      <p:bldP spid="347153" grpId="0" animBg="1"/>
      <p:bldP spid="347153" grpId="1" animBg="1"/>
      <p:bldP spid="347154" grpId="0" animBg="1"/>
      <p:bldP spid="347154" grpId="1" animBg="1"/>
      <p:bldP spid="347155" grpId="0" animBg="1"/>
      <p:bldP spid="347155" grpId="1" animBg="1"/>
      <p:bldP spid="347156" grpId="0"/>
      <p:bldP spid="347156" grpId="1"/>
      <p:bldP spid="347157" grpId="0"/>
      <p:bldP spid="347157" grpId="1"/>
      <p:bldP spid="347158" grpId="0"/>
      <p:bldP spid="347158" grpId="1"/>
      <p:bldP spid="347159" grpId="0"/>
      <p:bldP spid="347159" grpId="1"/>
      <p:bldP spid="347165" grpId="0" animBg="1"/>
      <p:bldP spid="347166" grpId="0" animBg="1"/>
      <p:bldP spid="347167" grpId="0"/>
      <p:bldP spid="347168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228600"/>
            <a:ext cx="7772400" cy="1143000"/>
          </a:xfrm>
        </p:spPr>
        <p:txBody>
          <a:bodyPr/>
          <a:lstStyle/>
          <a:p>
            <a:r>
              <a:rPr lang="en-US" sz="3600"/>
              <a:t>TCP Congestion Control: details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9288" y="1214437"/>
            <a:ext cx="5953125" cy="3581400"/>
          </a:xfrm>
        </p:spPr>
        <p:txBody>
          <a:bodyPr/>
          <a:lstStyle/>
          <a:p>
            <a:r>
              <a:rPr lang="en-US" sz="2400"/>
              <a:t>sender limits rate by limiting number of unACKed bytes “in pipeline”:</a:t>
            </a:r>
          </a:p>
          <a:p>
            <a:pPr>
              <a:buFont typeface="ZapfDingbats" pitchFamily="82" charset="2"/>
              <a:buNone/>
            </a:pPr>
            <a:endParaRPr lang="en-US" sz="2000" b="1">
              <a:solidFill>
                <a:srgbClr val="FF0000"/>
              </a:solidFill>
              <a:latin typeface="Courier New" pitchFamily="49" charset="0"/>
              <a:sym typeface="Symbol" pitchFamily="18" charset="2"/>
            </a:endParaRPr>
          </a:p>
          <a:p>
            <a:pPr lvl="1"/>
            <a:r>
              <a:rPr lang="en-US" sz="2000" b="1">
                <a:latin typeface="Courier New" pitchFamily="49" charset="0"/>
                <a:sym typeface="Symbol" pitchFamily="18" charset="2"/>
              </a:rPr>
              <a:t>cwnd: </a:t>
            </a:r>
            <a:r>
              <a:rPr lang="en-US" sz="2000">
                <a:sym typeface="Symbol" pitchFamily="18" charset="2"/>
              </a:rPr>
              <a:t>differs from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rwnd</a:t>
            </a:r>
            <a:r>
              <a:rPr lang="en-US" sz="2000">
                <a:latin typeface="Courier" pitchFamily="49" charset="0"/>
                <a:sym typeface="Symbol" pitchFamily="18" charset="2"/>
              </a:rPr>
              <a:t> </a:t>
            </a:r>
            <a:r>
              <a:rPr lang="en-US" sz="2000">
                <a:sym typeface="Symbol" pitchFamily="18" charset="2"/>
              </a:rPr>
              <a:t>(how, why?)</a:t>
            </a:r>
          </a:p>
          <a:p>
            <a:pPr lvl="1"/>
            <a:r>
              <a:rPr lang="en-US" sz="2000">
                <a:sym typeface="Symbol" pitchFamily="18" charset="2"/>
              </a:rPr>
              <a:t>sender limited by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min(cwnd,rwnd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)</a:t>
            </a:r>
          </a:p>
          <a:p>
            <a:r>
              <a:rPr lang="en-US" sz="2400"/>
              <a:t>roughly,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 b="1">
                <a:latin typeface="Courier New" pitchFamily="49" charset="0"/>
              </a:rPr>
              <a:t>cwnd</a:t>
            </a:r>
            <a:r>
              <a:rPr lang="en-US" sz="2400">
                <a:latin typeface="Courier New" pitchFamily="49" charset="0"/>
              </a:rPr>
              <a:t> </a:t>
            </a:r>
            <a:r>
              <a:rPr lang="en-US" sz="2400"/>
              <a:t>is dynamic, function of perceived network congestion</a:t>
            </a:r>
          </a:p>
          <a:p>
            <a:endParaRPr lang="en-US" sz="240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23950" y="3571875"/>
            <a:ext cx="4410075" cy="762000"/>
            <a:chOff x="1104" y="3564"/>
            <a:chExt cx="2778" cy="510"/>
          </a:xfrm>
        </p:grpSpPr>
        <p:sp>
          <p:nvSpPr>
            <p:cNvPr id="267270" name="Text Box 6"/>
            <p:cNvSpPr txBox="1">
              <a:spLocks noChangeArrowheads="1"/>
            </p:cNvSpPr>
            <p:nvPr/>
          </p:nvSpPr>
          <p:spPr bwMode="auto">
            <a:xfrm>
              <a:off x="1362" y="3671"/>
              <a:ext cx="588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rate =</a:t>
              </a:r>
              <a:r>
                <a:rPr lang="en-US" sz="10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67271" name="Text Box 7"/>
            <p:cNvSpPr txBox="1">
              <a:spLocks noChangeArrowheads="1"/>
            </p:cNvSpPr>
            <p:nvPr/>
          </p:nvSpPr>
          <p:spPr bwMode="auto">
            <a:xfrm>
              <a:off x="2354" y="3575"/>
              <a:ext cx="505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cwnd</a:t>
              </a:r>
              <a:r>
                <a:rPr lang="en-US" sz="10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67272" name="Text Box 8"/>
            <p:cNvSpPr txBox="1">
              <a:spLocks noChangeArrowheads="1"/>
            </p:cNvSpPr>
            <p:nvPr/>
          </p:nvSpPr>
          <p:spPr bwMode="auto">
            <a:xfrm>
              <a:off x="2333" y="3797"/>
              <a:ext cx="455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RTT</a:t>
              </a:r>
              <a:r>
                <a:rPr lang="en-US" sz="10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67273" name="Text Box 9"/>
            <p:cNvSpPr txBox="1">
              <a:spLocks noChangeArrowheads="1"/>
            </p:cNvSpPr>
            <p:nvPr/>
          </p:nvSpPr>
          <p:spPr bwMode="auto">
            <a:xfrm>
              <a:off x="2956" y="3695"/>
              <a:ext cx="865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bytes/sec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267274" name="Line 10"/>
            <p:cNvSpPr>
              <a:spLocks noChangeShapeType="1"/>
            </p:cNvSpPr>
            <p:nvPr/>
          </p:nvSpPr>
          <p:spPr bwMode="auto">
            <a:xfrm flipV="1">
              <a:off x="2262" y="3804"/>
              <a:ext cx="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75" name="Rectangle 11"/>
            <p:cNvSpPr>
              <a:spLocks noChangeArrowheads="1"/>
            </p:cNvSpPr>
            <p:nvPr/>
          </p:nvSpPr>
          <p:spPr bwMode="auto">
            <a:xfrm>
              <a:off x="1104" y="3564"/>
              <a:ext cx="2778" cy="51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7277" name="Text Box 13"/>
          <p:cNvSpPr txBox="1">
            <a:spLocks noChangeArrowheads="1"/>
          </p:cNvSpPr>
          <p:nvPr/>
        </p:nvSpPr>
        <p:spPr bwMode="auto">
          <a:xfrm>
            <a:off x="971550" y="2030412"/>
            <a:ext cx="5681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LastByteSent-LastByteAcked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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cwnd</a:t>
            </a:r>
            <a:endParaRPr lang="en-US" sz="2000" b="1" baseline="30000" dirty="0">
              <a:solidFill>
                <a:srgbClr val="FF0000"/>
              </a:solidFill>
              <a:latin typeface="Courier New" pitchFamily="49" charset="0"/>
              <a:sym typeface="Symbol" pitchFamily="18" charset="2"/>
            </a:endParaRPr>
          </a:p>
          <a:p>
            <a:pPr algn="l"/>
            <a:endParaRPr lang="en-US" dirty="0"/>
          </a:p>
        </p:txBody>
      </p:sp>
      <p:sp>
        <p:nvSpPr>
          <p:cNvPr id="267278" name="Line 14"/>
          <p:cNvSpPr>
            <a:spLocks noChangeShapeType="1"/>
          </p:cNvSpPr>
          <p:nvPr/>
        </p:nvSpPr>
        <p:spPr bwMode="auto">
          <a:xfrm>
            <a:off x="7162800" y="3065462"/>
            <a:ext cx="9525" cy="281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67280" name="Line 16"/>
          <p:cNvSpPr>
            <a:spLocks noChangeShapeType="1"/>
          </p:cNvSpPr>
          <p:nvPr/>
        </p:nvSpPr>
        <p:spPr bwMode="auto">
          <a:xfrm>
            <a:off x="8643938" y="3094037"/>
            <a:ext cx="9525" cy="265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67284" name="Text Box 20"/>
          <p:cNvSpPr txBox="1">
            <a:spLocks noChangeArrowheads="1"/>
          </p:cNvSpPr>
          <p:nvPr/>
        </p:nvSpPr>
        <p:spPr bwMode="auto">
          <a:xfrm>
            <a:off x="6383338" y="3003550"/>
            <a:ext cx="71596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>
                <a:latin typeface="Courier" pitchFamily="49" charset="0"/>
              </a:rPr>
              <a:t>cwnd</a:t>
            </a:r>
          </a:p>
          <a:p>
            <a:pPr>
              <a:lnSpc>
                <a:spcPct val="70000"/>
              </a:lnSpc>
            </a:pPr>
            <a:r>
              <a:rPr lang="en-US"/>
              <a:t>bytes</a:t>
            </a:r>
          </a:p>
        </p:txBody>
      </p:sp>
      <p:sp>
        <p:nvSpPr>
          <p:cNvPr id="267285" name="AutoShape 21"/>
          <p:cNvSpPr>
            <a:spLocks/>
          </p:cNvSpPr>
          <p:nvPr/>
        </p:nvSpPr>
        <p:spPr bwMode="auto">
          <a:xfrm>
            <a:off x="7011988" y="3359150"/>
            <a:ext cx="88900" cy="2338387"/>
          </a:xfrm>
          <a:prstGeom prst="leftBrace">
            <a:avLst>
              <a:gd name="adj1" fmla="val 2191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86" name="Text Box 22"/>
          <p:cNvSpPr txBox="1">
            <a:spLocks noChangeArrowheads="1"/>
          </p:cNvSpPr>
          <p:nvPr/>
        </p:nvSpPr>
        <p:spPr bwMode="auto">
          <a:xfrm>
            <a:off x="6397625" y="4402137"/>
            <a:ext cx="587375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/>
              <a:t>RTT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7162800" y="3124200"/>
            <a:ext cx="1489075" cy="2573337"/>
            <a:chOff x="4354" y="2211"/>
            <a:chExt cx="938" cy="1621"/>
          </a:xfrm>
        </p:grpSpPr>
        <p:sp>
          <p:nvSpPr>
            <p:cNvPr id="267282" name="Freeform 18"/>
            <p:cNvSpPr>
              <a:spLocks/>
            </p:cNvSpPr>
            <p:nvPr/>
          </p:nvSpPr>
          <p:spPr bwMode="auto">
            <a:xfrm>
              <a:off x="4358" y="2211"/>
              <a:ext cx="927" cy="8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27" y="742"/>
                </a:cxn>
                <a:cxn ang="0">
                  <a:pos x="918" y="859"/>
                </a:cxn>
                <a:cxn ang="0">
                  <a:pos x="3" y="118"/>
                </a:cxn>
                <a:cxn ang="0">
                  <a:pos x="0" y="0"/>
                </a:cxn>
              </a:cxnLst>
              <a:rect l="0" t="0" r="r" b="b"/>
              <a:pathLst>
                <a:path w="927" h="859">
                  <a:moveTo>
                    <a:pt x="0" y="0"/>
                  </a:moveTo>
                  <a:lnTo>
                    <a:pt x="927" y="742"/>
                  </a:lnTo>
                  <a:lnTo>
                    <a:pt x="918" y="859"/>
                  </a:lnTo>
                  <a:lnTo>
                    <a:pt x="3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339966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83" name="Line 19"/>
            <p:cNvSpPr>
              <a:spLocks noChangeShapeType="1"/>
            </p:cNvSpPr>
            <p:nvPr/>
          </p:nvSpPr>
          <p:spPr bwMode="auto">
            <a:xfrm flipV="1">
              <a:off x="4354" y="3068"/>
              <a:ext cx="938" cy="764"/>
            </a:xfrm>
            <a:prstGeom prst="line">
              <a:avLst/>
            </a:prstGeom>
            <a:noFill/>
            <a:ln w="19050">
              <a:solidFill>
                <a:srgbClr val="339966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87" name="Text Box 23"/>
            <p:cNvSpPr txBox="1">
              <a:spLocks noChangeArrowheads="1"/>
            </p:cNvSpPr>
            <p:nvPr/>
          </p:nvSpPr>
          <p:spPr bwMode="auto">
            <a:xfrm>
              <a:off x="4544" y="3347"/>
              <a:ext cx="5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ACK(s)</a:t>
              </a:r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228600"/>
            <a:ext cx="7772400" cy="1143000"/>
          </a:xfrm>
        </p:spPr>
        <p:txBody>
          <a:bodyPr/>
          <a:lstStyle/>
          <a:p>
            <a:r>
              <a:rPr lang="en-US" sz="3200"/>
              <a:t>TCP Congestion Control:  more details</a:t>
            </a:r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3238" y="1568450"/>
            <a:ext cx="410845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segment loss event: reducing </a:t>
            </a:r>
            <a:r>
              <a:rPr lang="en-US" sz="2400" b="1" u="sng" dirty="0" err="1">
                <a:solidFill>
                  <a:srgbClr val="FF0000"/>
                </a:solidFill>
                <a:latin typeface="Courier" pitchFamily="49" charset="0"/>
              </a:rPr>
              <a:t>cwnd</a:t>
            </a:r>
            <a:endParaRPr lang="en-US" sz="2400" b="1" dirty="0">
              <a:latin typeface="Courier" pitchFamily="49" charset="0"/>
            </a:endParaRPr>
          </a:p>
          <a:p>
            <a:r>
              <a:rPr lang="en-US" sz="2400" dirty="0"/>
              <a:t>timeout: no response from receiver</a:t>
            </a:r>
          </a:p>
          <a:p>
            <a:pPr lvl="1"/>
            <a:r>
              <a:rPr lang="en-US" sz="2000" dirty="0"/>
              <a:t>cut </a:t>
            </a:r>
            <a:r>
              <a:rPr lang="en-US" sz="2000" b="1" dirty="0" err="1">
                <a:latin typeface="Courier New" pitchFamily="49" charset="0"/>
              </a:rPr>
              <a:t>cwnd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/>
              <a:t>to 1</a:t>
            </a:r>
          </a:p>
          <a:p>
            <a:r>
              <a:rPr lang="en-US" sz="2400" dirty="0"/>
              <a:t>3 duplicate ACKs: at least some segments getting through (recall fast retransmit)</a:t>
            </a:r>
          </a:p>
          <a:p>
            <a:pPr lvl="1"/>
            <a:r>
              <a:rPr lang="en-US" sz="2000" dirty="0"/>
              <a:t>cut </a:t>
            </a:r>
            <a:r>
              <a:rPr lang="en-US" sz="2000" b="1" dirty="0" err="1">
                <a:latin typeface="Courier" pitchFamily="49" charset="0"/>
              </a:rPr>
              <a:t>cwnd</a:t>
            </a:r>
            <a:r>
              <a:rPr lang="en-US" sz="2000" dirty="0"/>
              <a:t> in half, less aggressively than on timeout</a:t>
            </a:r>
          </a:p>
        </p:txBody>
      </p:sp>
      <p:sp>
        <p:nvSpPr>
          <p:cNvPr id="348173" name="Rectangle 13"/>
          <p:cNvSpPr>
            <a:spLocks noChangeArrowheads="1"/>
          </p:cNvSpPr>
          <p:nvPr/>
        </p:nvSpPr>
        <p:spPr bwMode="auto">
          <a:xfrm>
            <a:off x="4706938" y="1625600"/>
            <a:ext cx="4108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  <a:latin typeface="+mn-lt"/>
              </a:rPr>
              <a:t>ACK received: increase </a:t>
            </a:r>
            <a:r>
              <a:rPr lang="en-US" sz="2400" b="1" u="sng" dirty="0" err="1">
                <a:solidFill>
                  <a:srgbClr val="FF0000"/>
                </a:solidFill>
                <a:latin typeface="+mn-lt"/>
              </a:rPr>
              <a:t>cwnd</a:t>
            </a:r>
            <a:endParaRPr lang="en-US" sz="2400" b="1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400" dirty="0" err="1">
                <a:latin typeface="+mn-lt"/>
              </a:rPr>
              <a:t>slowstart</a:t>
            </a:r>
            <a:r>
              <a:rPr lang="en-US" sz="2400" dirty="0">
                <a:latin typeface="+mn-lt"/>
              </a:rPr>
              <a:t> phase: 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Comic Sans MS" pitchFamily="66" charset="0"/>
              <a:buChar char="-"/>
            </a:pPr>
            <a:r>
              <a:rPr lang="en-US" sz="2000" dirty="0">
                <a:latin typeface="+mn-lt"/>
              </a:rPr>
              <a:t>increase exponentially fast (despite name) at connection start, or following timeout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congestion avoidance: 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Comic Sans MS" pitchFamily="66" charset="0"/>
              <a:buChar char="-"/>
            </a:pPr>
            <a:r>
              <a:rPr lang="en-US" sz="2000" dirty="0">
                <a:latin typeface="+mn-lt"/>
              </a:rPr>
              <a:t>increase linearly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TCP Slow Start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71600"/>
            <a:ext cx="4262437" cy="4648200"/>
          </a:xfrm>
        </p:spPr>
        <p:txBody>
          <a:bodyPr/>
          <a:lstStyle/>
          <a:p>
            <a:r>
              <a:rPr lang="en-US" sz="2000" dirty="0"/>
              <a:t>when connection begins, </a:t>
            </a:r>
            <a:r>
              <a:rPr lang="en-US" sz="2000" b="1" dirty="0" err="1">
                <a:latin typeface="Courier New" pitchFamily="49" charset="0"/>
              </a:rPr>
              <a:t>cwnd</a:t>
            </a:r>
            <a:r>
              <a:rPr lang="en-US" sz="2000" dirty="0"/>
              <a:t> = 1 MSS</a:t>
            </a:r>
          </a:p>
          <a:p>
            <a:pPr lvl="1"/>
            <a:r>
              <a:rPr lang="en-US" sz="2000" dirty="0"/>
              <a:t>example: MSS = 500 bytes &amp; RTT = 200 </a:t>
            </a:r>
            <a:r>
              <a:rPr lang="en-US" sz="2000" dirty="0" err="1"/>
              <a:t>msec</a:t>
            </a:r>
            <a:endParaRPr lang="en-US" sz="2000" dirty="0"/>
          </a:p>
          <a:p>
            <a:pPr lvl="1"/>
            <a:r>
              <a:rPr lang="en-US" sz="2000" dirty="0"/>
              <a:t>initial rate = 20 kbps</a:t>
            </a:r>
          </a:p>
          <a:p>
            <a:r>
              <a:rPr lang="en-US" sz="2000" dirty="0"/>
              <a:t>available bandwidth may be &gt;&gt; MSS/RTT</a:t>
            </a:r>
          </a:p>
          <a:p>
            <a:pPr lvl="1"/>
            <a:r>
              <a:rPr lang="en-US" sz="2000" dirty="0"/>
              <a:t>desirable to quickly ramp up to respectable rate</a:t>
            </a:r>
          </a:p>
          <a:p>
            <a:r>
              <a:rPr lang="en-US" sz="2000" dirty="0"/>
              <a:t>increase rate exponentially until first loss event or when threshold reached</a:t>
            </a:r>
          </a:p>
          <a:p>
            <a:pPr lvl="1"/>
            <a:r>
              <a:rPr lang="en-US" sz="2000" dirty="0"/>
              <a:t>double </a:t>
            </a:r>
            <a:r>
              <a:rPr lang="en-US" sz="2000" b="1" dirty="0" err="1">
                <a:latin typeface="Courier New" pitchFamily="49" charset="0"/>
              </a:rPr>
              <a:t>cwnd</a:t>
            </a:r>
            <a:r>
              <a:rPr lang="en-US" sz="2000" dirty="0"/>
              <a:t> every RTT</a:t>
            </a:r>
          </a:p>
          <a:p>
            <a:pPr lvl="1"/>
            <a:r>
              <a:rPr lang="en-US" sz="2000" dirty="0"/>
              <a:t>done by incrementing </a:t>
            </a:r>
            <a:r>
              <a:rPr lang="en-US" sz="2000" b="1" dirty="0" err="1">
                <a:latin typeface="Courier New" pitchFamily="49" charset="0"/>
              </a:rPr>
              <a:t>cwnd</a:t>
            </a:r>
            <a:r>
              <a:rPr lang="en-US" sz="2000" dirty="0"/>
              <a:t> by 1 for every ACK received</a:t>
            </a:r>
          </a:p>
          <a:p>
            <a:pPr lvl="1"/>
            <a:endParaRPr lang="en-US" sz="2000" dirty="0"/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5105400" y="1524000"/>
            <a:ext cx="403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sz="2400"/>
          </a:p>
        </p:txBody>
      </p:sp>
      <p:sp>
        <p:nvSpPr>
          <p:cNvPr id="349189" name="Line 5"/>
          <p:cNvSpPr>
            <a:spLocks noChangeShapeType="1"/>
          </p:cNvSpPr>
          <p:nvPr/>
        </p:nvSpPr>
        <p:spPr bwMode="auto">
          <a:xfrm>
            <a:off x="5589588" y="2311400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9190" name="Object 6"/>
          <p:cNvGraphicFramePr>
            <a:graphicFrameLocks noChangeAspect="1"/>
          </p:cNvGraphicFramePr>
          <p:nvPr/>
        </p:nvGraphicFramePr>
        <p:xfrm>
          <a:off x="5181600" y="1676400"/>
          <a:ext cx="4857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70" name="Clip" r:id="rId2" imgW="1305000" imgH="1085760" progId="">
                  <p:embed/>
                </p:oleObj>
              </mc:Choice>
              <mc:Fallback>
                <p:oleObj name="Clip" r:id="rId2" imgW="1305000" imgH="10857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676400"/>
                        <a:ext cx="48577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91" name="Text Box 7"/>
          <p:cNvSpPr txBox="1">
            <a:spLocks noChangeArrowheads="1"/>
          </p:cNvSpPr>
          <p:nvPr/>
        </p:nvSpPr>
        <p:spPr bwMode="auto">
          <a:xfrm>
            <a:off x="5591175" y="1676400"/>
            <a:ext cx="849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Host A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349192" name="Text Box 8"/>
          <p:cNvSpPr txBox="1">
            <a:spLocks noChangeArrowheads="1"/>
          </p:cNvSpPr>
          <p:nvPr/>
        </p:nvSpPr>
        <p:spPr bwMode="auto">
          <a:xfrm rot="408567">
            <a:off x="6596063" y="2278063"/>
            <a:ext cx="1208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one segment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349193" name="Text Box 9"/>
          <p:cNvSpPr txBox="1">
            <a:spLocks noChangeArrowheads="1"/>
          </p:cNvSpPr>
          <p:nvPr/>
        </p:nvSpPr>
        <p:spPr bwMode="auto">
          <a:xfrm rot="-5400000">
            <a:off x="5146675" y="2516188"/>
            <a:ext cx="536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RTT</a:t>
            </a:r>
            <a:endParaRPr lang="en-US" sz="1000">
              <a:latin typeface="Times New Roman" pitchFamily="18" charset="0"/>
            </a:endParaRPr>
          </a:p>
        </p:txBody>
      </p:sp>
      <p:graphicFrame>
        <p:nvGraphicFramePr>
          <p:cNvPr id="349194" name="Object 10"/>
          <p:cNvGraphicFramePr>
            <a:graphicFrameLocks noChangeAspect="1"/>
          </p:cNvGraphicFramePr>
          <p:nvPr/>
        </p:nvGraphicFramePr>
        <p:xfrm>
          <a:off x="7839075" y="1685925"/>
          <a:ext cx="4857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71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9075" y="1685925"/>
                        <a:ext cx="48577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95" name="Text Box 11"/>
          <p:cNvSpPr txBox="1">
            <a:spLocks noChangeArrowheads="1"/>
          </p:cNvSpPr>
          <p:nvPr/>
        </p:nvSpPr>
        <p:spPr bwMode="auto">
          <a:xfrm>
            <a:off x="7115175" y="1695450"/>
            <a:ext cx="828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Host B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349196" name="Line 12"/>
          <p:cNvSpPr>
            <a:spLocks noChangeShapeType="1"/>
          </p:cNvSpPr>
          <p:nvPr/>
        </p:nvSpPr>
        <p:spPr bwMode="auto">
          <a:xfrm>
            <a:off x="5584825" y="2125663"/>
            <a:ext cx="0" cy="3848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197" name="Line 13"/>
          <p:cNvSpPr>
            <a:spLocks noChangeShapeType="1"/>
          </p:cNvSpPr>
          <p:nvPr/>
        </p:nvSpPr>
        <p:spPr bwMode="auto">
          <a:xfrm>
            <a:off x="8099425" y="2163763"/>
            <a:ext cx="0" cy="3848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198" name="Line 14"/>
          <p:cNvSpPr>
            <a:spLocks noChangeShapeType="1"/>
          </p:cNvSpPr>
          <p:nvPr/>
        </p:nvSpPr>
        <p:spPr bwMode="auto">
          <a:xfrm flipH="1" flipV="1">
            <a:off x="5403850" y="2297113"/>
            <a:ext cx="4763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199" name="Line 15"/>
          <p:cNvSpPr>
            <a:spLocks noChangeShapeType="1"/>
          </p:cNvSpPr>
          <p:nvPr/>
        </p:nvSpPr>
        <p:spPr bwMode="auto">
          <a:xfrm>
            <a:off x="5413375" y="2859088"/>
            <a:ext cx="4763" cy="223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200" name="Line 16"/>
          <p:cNvSpPr>
            <a:spLocks noChangeShapeType="1"/>
          </p:cNvSpPr>
          <p:nvPr/>
        </p:nvSpPr>
        <p:spPr bwMode="auto">
          <a:xfrm flipV="1">
            <a:off x="5565775" y="27162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793038" y="5462588"/>
            <a:ext cx="658812" cy="366712"/>
            <a:chOff x="3304" y="3530"/>
            <a:chExt cx="415" cy="231"/>
          </a:xfrm>
        </p:grpSpPr>
        <p:sp>
          <p:nvSpPr>
            <p:cNvPr id="349202" name="Rectangle 18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3" name="Text Box 19"/>
            <p:cNvSpPr txBox="1">
              <a:spLocks noChangeArrowheads="1"/>
            </p:cNvSpPr>
            <p:nvPr/>
          </p:nvSpPr>
          <p:spPr bwMode="auto">
            <a:xfrm>
              <a:off x="3304" y="3530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time</a:t>
              </a:r>
              <a:endParaRPr lang="en-US" sz="1000">
                <a:latin typeface="Times New Roman" pitchFamily="18" charset="0"/>
              </a:endParaRPr>
            </a:p>
          </p:txBody>
        </p:sp>
      </p:grpSp>
      <p:sp>
        <p:nvSpPr>
          <p:cNvPr id="349204" name="Line 20"/>
          <p:cNvSpPr>
            <a:spLocks noChangeShapeType="1"/>
          </p:cNvSpPr>
          <p:nvPr/>
        </p:nvSpPr>
        <p:spPr bwMode="auto">
          <a:xfrm>
            <a:off x="5594350" y="3092450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205" name="Line 21"/>
          <p:cNvSpPr>
            <a:spLocks noChangeShapeType="1"/>
          </p:cNvSpPr>
          <p:nvPr/>
        </p:nvSpPr>
        <p:spPr bwMode="auto">
          <a:xfrm>
            <a:off x="5589588" y="3178175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206" name="Line 22"/>
          <p:cNvSpPr>
            <a:spLocks noChangeShapeType="1"/>
          </p:cNvSpPr>
          <p:nvPr/>
        </p:nvSpPr>
        <p:spPr bwMode="auto">
          <a:xfrm flipV="1">
            <a:off x="5589588" y="3702050"/>
            <a:ext cx="2528887" cy="3619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207" name="Line 23"/>
          <p:cNvSpPr>
            <a:spLocks noChangeShapeType="1"/>
          </p:cNvSpPr>
          <p:nvPr/>
        </p:nvSpPr>
        <p:spPr bwMode="auto">
          <a:xfrm flipV="1">
            <a:off x="5562600" y="3962400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208" name="Text Box 24"/>
          <p:cNvSpPr txBox="1">
            <a:spLocks noChangeArrowheads="1"/>
          </p:cNvSpPr>
          <p:nvPr/>
        </p:nvSpPr>
        <p:spPr bwMode="auto">
          <a:xfrm rot="408567">
            <a:off x="6594475" y="3063875"/>
            <a:ext cx="1277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two segments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349209" name="Text Box 25"/>
          <p:cNvSpPr txBox="1">
            <a:spLocks noChangeArrowheads="1"/>
          </p:cNvSpPr>
          <p:nvPr/>
        </p:nvSpPr>
        <p:spPr bwMode="auto">
          <a:xfrm rot="408567">
            <a:off x="6686550" y="4078288"/>
            <a:ext cx="1306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four segments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584825" y="4097338"/>
            <a:ext cx="2519363" cy="652462"/>
            <a:chOff x="3954" y="2214"/>
            <a:chExt cx="1587" cy="411"/>
          </a:xfrm>
        </p:grpSpPr>
        <p:sp>
          <p:nvSpPr>
            <p:cNvPr id="349211" name="Line 27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12" name="Line 28"/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13" name="Line 29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14" name="Line 30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 flipV="1">
            <a:off x="5870575" y="4478338"/>
            <a:ext cx="2228850" cy="604837"/>
            <a:chOff x="3954" y="2214"/>
            <a:chExt cx="1587" cy="411"/>
          </a:xfrm>
        </p:grpSpPr>
        <p:sp>
          <p:nvSpPr>
            <p:cNvPr id="349216" name="Line 32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17" name="Line 33"/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18" name="Line 34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19" name="Line 35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Transitioning into/out of slowstart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3388" y="1387475"/>
            <a:ext cx="8710612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 b="1">
                <a:latin typeface="Courier New" pitchFamily="49" charset="0"/>
              </a:rPr>
              <a:t>ssthresh:</a:t>
            </a:r>
            <a:r>
              <a:rPr lang="en-US" sz="2000"/>
              <a:t> </a:t>
            </a:r>
            <a:r>
              <a:rPr lang="en-US" sz="2000" b="1">
                <a:latin typeface="Courier New" pitchFamily="49" charset="0"/>
              </a:rPr>
              <a:t>cwnd</a:t>
            </a:r>
            <a:r>
              <a:rPr lang="en-US" sz="2000"/>
              <a:t> threshold maintained by TCP</a:t>
            </a:r>
          </a:p>
          <a:p>
            <a:r>
              <a:rPr lang="en-US" sz="2000"/>
              <a:t>on loss event: set </a:t>
            </a:r>
            <a:r>
              <a:rPr lang="en-US" sz="2000" b="1">
                <a:latin typeface="Courier New" pitchFamily="49" charset="0"/>
              </a:rPr>
              <a:t>ssthresh</a:t>
            </a:r>
            <a:r>
              <a:rPr lang="en-US" sz="2000" b="1"/>
              <a:t> </a:t>
            </a:r>
            <a:r>
              <a:rPr lang="en-US" sz="2000"/>
              <a:t>to </a:t>
            </a:r>
            <a:r>
              <a:rPr lang="en-US" sz="2000" b="1">
                <a:latin typeface="Courier New" pitchFamily="49" charset="0"/>
              </a:rPr>
              <a:t>cwnd/2</a:t>
            </a:r>
          </a:p>
          <a:p>
            <a:pPr lvl="1"/>
            <a:r>
              <a:rPr lang="en-US" sz="2000"/>
              <a:t>remember (half of) TCP rate when congestion last occurred</a:t>
            </a:r>
            <a:r>
              <a:rPr lang="en-US" sz="1800" b="1">
                <a:latin typeface="Courier New" pitchFamily="49" charset="0"/>
              </a:rPr>
              <a:t> </a:t>
            </a:r>
          </a:p>
          <a:p>
            <a:r>
              <a:rPr lang="en-US" sz="2000"/>
              <a:t>when </a:t>
            </a:r>
            <a:r>
              <a:rPr lang="en-US" sz="2000" b="1">
                <a:latin typeface="Courier New" pitchFamily="49" charset="0"/>
              </a:rPr>
              <a:t>cwnd</a:t>
            </a:r>
            <a:r>
              <a:rPr lang="en-US" sz="2000"/>
              <a:t> &gt;= </a:t>
            </a:r>
            <a:r>
              <a:rPr lang="en-US" sz="2000" b="1">
                <a:latin typeface="Courier New" pitchFamily="49" charset="0"/>
              </a:rPr>
              <a:t>ssthresh</a:t>
            </a:r>
            <a:r>
              <a:rPr lang="en-US" sz="2000"/>
              <a:t>: transition from slowstart to congestion avoidance phase</a:t>
            </a:r>
          </a:p>
          <a:p>
            <a:pPr lvl="1"/>
            <a:endParaRPr lang="en-US" sz="2000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790825" y="4295775"/>
            <a:ext cx="1270000" cy="1196975"/>
            <a:chOff x="996" y="1773"/>
            <a:chExt cx="800" cy="754"/>
          </a:xfrm>
        </p:grpSpPr>
        <p:sp>
          <p:nvSpPr>
            <p:cNvPr id="270375" name="Oval 39"/>
            <p:cNvSpPr>
              <a:spLocks noChangeArrowheads="1"/>
            </p:cNvSpPr>
            <p:nvPr/>
          </p:nvSpPr>
          <p:spPr bwMode="auto">
            <a:xfrm>
              <a:off x="996" y="1773"/>
              <a:ext cx="800" cy="754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76" name="Text Box 40"/>
            <p:cNvSpPr txBox="1">
              <a:spLocks noChangeArrowheads="1"/>
            </p:cNvSpPr>
            <p:nvPr/>
          </p:nvSpPr>
          <p:spPr bwMode="auto">
            <a:xfrm>
              <a:off x="1179" y="1946"/>
              <a:ext cx="44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latin typeface="Arial" charset="0"/>
                </a:rPr>
                <a:t>slow </a:t>
              </a:r>
            </a:p>
            <a:p>
              <a:pPr eaLnBrk="1" hangingPunct="1"/>
              <a:r>
                <a:rPr lang="en-US" sz="1800">
                  <a:latin typeface="Arial" charset="0"/>
                </a:rPr>
                <a:t>start</a:t>
              </a: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300538" y="4941888"/>
            <a:ext cx="1774825" cy="814387"/>
            <a:chOff x="2280" y="1727"/>
            <a:chExt cx="1118" cy="513"/>
          </a:xfrm>
        </p:grpSpPr>
        <p:sp>
          <p:nvSpPr>
            <p:cNvPr id="270378" name="Text Box 42"/>
            <p:cNvSpPr txBox="1">
              <a:spLocks noChangeArrowheads="1"/>
            </p:cNvSpPr>
            <p:nvPr/>
          </p:nvSpPr>
          <p:spPr bwMode="auto">
            <a:xfrm>
              <a:off x="2640" y="1727"/>
              <a:ext cx="3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000">
                  <a:latin typeface="Arial" charset="0"/>
                </a:rPr>
                <a:t>timeout</a:t>
              </a:r>
            </a:p>
          </p:txBody>
        </p:sp>
        <p:sp>
          <p:nvSpPr>
            <p:cNvPr id="270379" name="Text Box 43"/>
            <p:cNvSpPr txBox="1">
              <a:spLocks noChangeArrowheads="1"/>
            </p:cNvSpPr>
            <p:nvPr/>
          </p:nvSpPr>
          <p:spPr bwMode="auto">
            <a:xfrm>
              <a:off x="2280" y="1838"/>
              <a:ext cx="1118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5000"/>
                </a:lnSpc>
              </a:pPr>
              <a:r>
                <a:rPr lang="en-US" sz="1000">
                  <a:latin typeface="Arial" charset="0"/>
                </a:rPr>
                <a:t>ssthresh = cwnd/2</a:t>
              </a:r>
            </a:p>
            <a:p>
              <a:pPr eaLnBrk="1" hangingPunct="1">
                <a:lnSpc>
                  <a:spcPct val="85000"/>
                </a:lnSpc>
              </a:pPr>
              <a:r>
                <a:rPr lang="en-US" sz="1000">
                  <a:latin typeface="Arial" charset="0"/>
                </a:rPr>
                <a:t>cwnd = 1 MSS</a:t>
              </a:r>
            </a:p>
            <a:p>
              <a:pPr eaLnBrk="1" hangingPunct="1">
                <a:lnSpc>
                  <a:spcPct val="85000"/>
                </a:lnSpc>
              </a:pPr>
              <a:r>
                <a:rPr lang="en-US" sz="1000">
                  <a:latin typeface="Arial" charset="0"/>
                </a:rPr>
                <a:t>dupACKcount = 0</a:t>
              </a:r>
            </a:p>
            <a:p>
              <a:pPr eaLnBrk="1" hangingPunct="1">
                <a:lnSpc>
                  <a:spcPct val="85000"/>
                </a:lnSpc>
              </a:pPr>
              <a:r>
                <a:rPr lang="en-US" sz="1000" i="1">
                  <a:solidFill>
                    <a:schemeClr val="bg2"/>
                  </a:solidFill>
                  <a:latin typeface="Arial" charset="0"/>
                </a:rPr>
                <a:t>retransmit missing segment</a:t>
              </a:r>
              <a:r>
                <a:rPr lang="en-US" sz="1200">
                  <a:latin typeface="Arial" charset="0"/>
                </a:rPr>
                <a:t> </a:t>
              </a:r>
            </a:p>
          </p:txBody>
        </p:sp>
        <p:sp>
          <p:nvSpPr>
            <p:cNvPr id="270380" name="Line 44"/>
            <p:cNvSpPr>
              <a:spLocks noChangeShapeType="1"/>
            </p:cNvSpPr>
            <p:nvPr/>
          </p:nvSpPr>
          <p:spPr bwMode="auto">
            <a:xfrm>
              <a:off x="2491" y="1857"/>
              <a:ext cx="6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0381" name="Line 45"/>
          <p:cNvSpPr>
            <a:spLocks noChangeShapeType="1"/>
          </p:cNvSpPr>
          <p:nvPr/>
        </p:nvSpPr>
        <p:spPr bwMode="auto">
          <a:xfrm flipH="1">
            <a:off x="4122738" y="4953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0382" name="Line 46"/>
          <p:cNvSpPr>
            <a:spLocks noChangeShapeType="1"/>
          </p:cNvSpPr>
          <p:nvPr/>
        </p:nvSpPr>
        <p:spPr bwMode="auto">
          <a:xfrm flipH="1">
            <a:off x="4152900" y="4856163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1522413" y="5416550"/>
            <a:ext cx="1774825" cy="806450"/>
            <a:chOff x="418" y="2713"/>
            <a:chExt cx="1118" cy="508"/>
          </a:xfrm>
        </p:grpSpPr>
        <p:sp>
          <p:nvSpPr>
            <p:cNvPr id="270384" name="Text Box 48"/>
            <p:cNvSpPr txBox="1">
              <a:spLocks noChangeArrowheads="1"/>
            </p:cNvSpPr>
            <p:nvPr/>
          </p:nvSpPr>
          <p:spPr bwMode="auto">
            <a:xfrm>
              <a:off x="777" y="2713"/>
              <a:ext cx="3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000">
                  <a:latin typeface="Arial" charset="0"/>
                </a:rPr>
                <a:t>timeout</a:t>
              </a:r>
            </a:p>
          </p:txBody>
        </p:sp>
        <p:sp>
          <p:nvSpPr>
            <p:cNvPr id="270385" name="Text Box 49"/>
            <p:cNvSpPr txBox="1">
              <a:spLocks noChangeArrowheads="1"/>
            </p:cNvSpPr>
            <p:nvPr/>
          </p:nvSpPr>
          <p:spPr bwMode="auto">
            <a:xfrm>
              <a:off x="418" y="2840"/>
              <a:ext cx="1118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1000">
                  <a:latin typeface="Arial" charset="0"/>
                </a:rPr>
                <a:t>ssthresh = cwnd/2 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sz="1000">
                  <a:latin typeface="Arial" charset="0"/>
                </a:rPr>
                <a:t>cwnd = 1 MSS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sz="1000">
                  <a:latin typeface="Arial" charset="0"/>
                </a:rPr>
                <a:t>dupACKcount = 0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sz="1000" i="1">
                  <a:solidFill>
                    <a:schemeClr val="bg2"/>
                  </a:solidFill>
                  <a:latin typeface="Arial" charset="0"/>
                </a:rPr>
                <a:t>retransmit missing segment</a:t>
              </a:r>
              <a:r>
                <a:rPr lang="en-US" sz="1200">
                  <a:latin typeface="Arial" charset="0"/>
                </a:rPr>
                <a:t> </a:t>
              </a:r>
            </a:p>
          </p:txBody>
        </p:sp>
        <p:sp>
          <p:nvSpPr>
            <p:cNvPr id="270386" name="Line 50"/>
            <p:cNvSpPr>
              <a:spLocks noChangeShapeType="1"/>
            </p:cNvSpPr>
            <p:nvPr/>
          </p:nvSpPr>
          <p:spPr bwMode="auto">
            <a:xfrm>
              <a:off x="709" y="2855"/>
              <a:ext cx="5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0387" name="Text Box 51"/>
          <p:cNvSpPr txBox="1">
            <a:spLocks noChangeArrowheads="1"/>
          </p:cNvSpPr>
          <p:nvPr/>
        </p:nvSpPr>
        <p:spPr bwMode="auto">
          <a:xfrm>
            <a:off x="5030788" y="4649788"/>
            <a:ext cx="2714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000">
                <a:latin typeface="Symbol" pitchFamily="18" charset="2"/>
              </a:rPr>
              <a:t>L</a:t>
            </a:r>
            <a:endParaRPr lang="en-US" sz="1200">
              <a:latin typeface="Symbol" pitchFamily="18" charset="2"/>
            </a:endParaRPr>
          </a:p>
        </p:txBody>
      </p:sp>
      <p:sp>
        <p:nvSpPr>
          <p:cNvPr id="270388" name="Line 52"/>
          <p:cNvSpPr>
            <a:spLocks noChangeShapeType="1"/>
          </p:cNvSpPr>
          <p:nvPr/>
        </p:nvSpPr>
        <p:spPr bwMode="auto">
          <a:xfrm>
            <a:off x="4764088" y="4667250"/>
            <a:ext cx="849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4627563" y="4465638"/>
            <a:ext cx="1101725" cy="244475"/>
            <a:chOff x="2458" y="1450"/>
            <a:chExt cx="694" cy="154"/>
          </a:xfrm>
        </p:grpSpPr>
        <p:sp>
          <p:nvSpPr>
            <p:cNvPr id="270390" name="Text Box 54"/>
            <p:cNvSpPr txBox="1">
              <a:spLocks noChangeArrowheads="1"/>
            </p:cNvSpPr>
            <p:nvPr/>
          </p:nvSpPr>
          <p:spPr bwMode="auto">
            <a:xfrm>
              <a:off x="2458" y="1450"/>
              <a:ext cx="6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000">
                  <a:latin typeface="Arial" charset="0"/>
                </a:rPr>
                <a:t>cwnd &gt; ssthresh</a:t>
              </a:r>
            </a:p>
          </p:txBody>
        </p:sp>
        <p:sp>
          <p:nvSpPr>
            <p:cNvPr id="270391" name="Line 55"/>
            <p:cNvSpPr>
              <a:spLocks noChangeShapeType="1"/>
            </p:cNvSpPr>
            <p:nvPr/>
          </p:nvSpPr>
          <p:spPr bwMode="auto">
            <a:xfrm>
              <a:off x="2724" y="1557"/>
              <a:ext cx="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4097338" y="3735388"/>
            <a:ext cx="2201862" cy="836612"/>
            <a:chOff x="2683" y="798"/>
            <a:chExt cx="1387" cy="527"/>
          </a:xfrm>
        </p:grpSpPr>
        <p:sp>
          <p:nvSpPr>
            <p:cNvPr id="270393" name="Text Box 57"/>
            <p:cNvSpPr txBox="1">
              <a:spLocks noChangeArrowheads="1"/>
            </p:cNvSpPr>
            <p:nvPr/>
          </p:nvSpPr>
          <p:spPr bwMode="auto">
            <a:xfrm>
              <a:off x="2683" y="917"/>
              <a:ext cx="1387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90000"/>
                </a:lnSpc>
              </a:pPr>
              <a:r>
                <a:rPr lang="en-US" sz="1000">
                  <a:latin typeface="Arial" charset="0"/>
                </a:rPr>
                <a:t>cwnd = cwnd+MSS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sz="1000">
                  <a:latin typeface="Arial" charset="0"/>
                </a:rPr>
                <a:t>dupACKcount = 0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sz="1000" i="1">
                  <a:solidFill>
                    <a:schemeClr val="bg2"/>
                  </a:solidFill>
                  <a:latin typeface="Arial" charset="0"/>
                </a:rPr>
                <a:t>transmit new segment(s),as allowed</a:t>
              </a:r>
            </a:p>
            <a:p>
              <a:pPr algn="l" eaLnBrk="1" hangingPunct="1">
                <a:lnSpc>
                  <a:spcPct val="80000"/>
                </a:lnSpc>
              </a:pPr>
              <a:endParaRPr lang="en-US" sz="1200">
                <a:latin typeface="Arial" charset="0"/>
              </a:endParaRPr>
            </a:p>
          </p:txBody>
        </p:sp>
        <p:sp>
          <p:nvSpPr>
            <p:cNvPr id="270394" name="Line 58"/>
            <p:cNvSpPr>
              <a:spLocks noChangeShapeType="1"/>
            </p:cNvSpPr>
            <p:nvPr/>
          </p:nvSpPr>
          <p:spPr bwMode="auto">
            <a:xfrm>
              <a:off x="2744" y="934"/>
              <a:ext cx="5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0395" name="Text Box 59"/>
            <p:cNvSpPr txBox="1">
              <a:spLocks noChangeArrowheads="1"/>
            </p:cNvSpPr>
            <p:nvPr/>
          </p:nvSpPr>
          <p:spPr bwMode="auto">
            <a:xfrm>
              <a:off x="2697" y="798"/>
              <a:ext cx="44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000">
                  <a:latin typeface="Arial" charset="0"/>
                </a:rPr>
                <a:t>new ACK</a:t>
              </a:r>
            </a:p>
          </p:txBody>
        </p:sp>
      </p:grpSp>
      <p:sp>
        <p:nvSpPr>
          <p:cNvPr id="270396" name="Freeform 60"/>
          <p:cNvSpPr>
            <a:spLocks/>
          </p:cNvSpPr>
          <p:nvPr/>
        </p:nvSpPr>
        <p:spPr bwMode="auto">
          <a:xfrm>
            <a:off x="3222625" y="3992563"/>
            <a:ext cx="496888" cy="319087"/>
          </a:xfrm>
          <a:custGeom>
            <a:avLst/>
            <a:gdLst/>
            <a:ahLst/>
            <a:cxnLst>
              <a:cxn ang="0">
                <a:pos x="25" y="169"/>
              </a:cxn>
              <a:cxn ang="0">
                <a:pos x="153" y="7"/>
              </a:cxn>
              <a:cxn ang="0">
                <a:pos x="258" y="201"/>
              </a:cxn>
            </a:cxnLst>
            <a:rect l="0" t="0" r="r" b="b"/>
            <a:pathLst>
              <a:path w="313" h="201">
                <a:moveTo>
                  <a:pt x="25" y="169"/>
                </a:moveTo>
                <a:cubicBezTo>
                  <a:pt x="0" y="108"/>
                  <a:pt x="5" y="0"/>
                  <a:pt x="153" y="7"/>
                </a:cubicBezTo>
                <a:cubicBezTo>
                  <a:pt x="302" y="12"/>
                  <a:pt x="313" y="87"/>
                  <a:pt x="258" y="20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0397" name="Freeform 61"/>
          <p:cNvSpPr>
            <a:spLocks/>
          </p:cNvSpPr>
          <p:nvPr/>
        </p:nvSpPr>
        <p:spPr bwMode="auto">
          <a:xfrm rot="2575893">
            <a:off x="3776663" y="4289425"/>
            <a:ext cx="496887" cy="319088"/>
          </a:xfrm>
          <a:custGeom>
            <a:avLst/>
            <a:gdLst/>
            <a:ahLst/>
            <a:cxnLst>
              <a:cxn ang="0">
                <a:pos x="25" y="169"/>
              </a:cxn>
              <a:cxn ang="0">
                <a:pos x="153" y="7"/>
              </a:cxn>
              <a:cxn ang="0">
                <a:pos x="258" y="201"/>
              </a:cxn>
            </a:cxnLst>
            <a:rect l="0" t="0" r="r" b="b"/>
            <a:pathLst>
              <a:path w="313" h="201">
                <a:moveTo>
                  <a:pt x="25" y="169"/>
                </a:moveTo>
                <a:cubicBezTo>
                  <a:pt x="0" y="108"/>
                  <a:pt x="5" y="0"/>
                  <a:pt x="153" y="7"/>
                </a:cubicBezTo>
                <a:cubicBezTo>
                  <a:pt x="302" y="12"/>
                  <a:pt x="313" y="87"/>
                  <a:pt x="258" y="20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3006725" y="3563938"/>
            <a:ext cx="1111250" cy="582612"/>
            <a:chOff x="4274" y="2922"/>
            <a:chExt cx="700" cy="367"/>
          </a:xfrm>
        </p:grpSpPr>
        <p:sp>
          <p:nvSpPr>
            <p:cNvPr id="270399" name="Text Box 63"/>
            <p:cNvSpPr txBox="1">
              <a:spLocks noChangeArrowheads="1"/>
            </p:cNvSpPr>
            <p:nvPr/>
          </p:nvSpPr>
          <p:spPr bwMode="auto">
            <a:xfrm>
              <a:off x="4274" y="3062"/>
              <a:ext cx="700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1000">
                  <a:latin typeface="Arial" charset="0"/>
                </a:rPr>
                <a:t>dupACKcount++</a:t>
              </a:r>
            </a:p>
            <a:p>
              <a:pPr eaLnBrk="1" hangingPunct="1">
                <a:lnSpc>
                  <a:spcPct val="80000"/>
                </a:lnSpc>
              </a:pPr>
              <a:endParaRPr lang="en-US" sz="1200">
                <a:latin typeface="Arial" charset="0"/>
              </a:endParaRPr>
            </a:p>
          </p:txBody>
        </p:sp>
        <p:sp>
          <p:nvSpPr>
            <p:cNvPr id="270400" name="Line 64"/>
            <p:cNvSpPr>
              <a:spLocks noChangeShapeType="1"/>
            </p:cNvSpPr>
            <p:nvPr/>
          </p:nvSpPr>
          <p:spPr bwMode="auto">
            <a:xfrm>
              <a:off x="4353" y="3071"/>
              <a:ext cx="5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0401" name="Text Box 65"/>
            <p:cNvSpPr txBox="1">
              <a:spLocks noChangeArrowheads="1"/>
            </p:cNvSpPr>
            <p:nvPr/>
          </p:nvSpPr>
          <p:spPr bwMode="auto">
            <a:xfrm>
              <a:off x="4295" y="2922"/>
              <a:ext cx="62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000">
                  <a:latin typeface="Arial" charset="0"/>
                </a:rPr>
                <a:t>duplicate ACK</a:t>
              </a:r>
            </a:p>
          </p:txBody>
        </p:sp>
      </p:grpSp>
      <p:sp>
        <p:nvSpPr>
          <p:cNvPr id="270402" name="Freeform 66"/>
          <p:cNvSpPr>
            <a:spLocks/>
          </p:cNvSpPr>
          <p:nvPr/>
        </p:nvSpPr>
        <p:spPr bwMode="auto">
          <a:xfrm rot="13377971">
            <a:off x="2592388" y="5221288"/>
            <a:ext cx="496887" cy="319087"/>
          </a:xfrm>
          <a:custGeom>
            <a:avLst/>
            <a:gdLst/>
            <a:ahLst/>
            <a:cxnLst>
              <a:cxn ang="0">
                <a:pos x="25" y="169"/>
              </a:cxn>
              <a:cxn ang="0">
                <a:pos x="153" y="7"/>
              </a:cxn>
              <a:cxn ang="0">
                <a:pos x="258" y="201"/>
              </a:cxn>
            </a:cxnLst>
            <a:rect l="0" t="0" r="r" b="b"/>
            <a:pathLst>
              <a:path w="313" h="201">
                <a:moveTo>
                  <a:pt x="25" y="169"/>
                </a:moveTo>
                <a:cubicBezTo>
                  <a:pt x="0" y="108"/>
                  <a:pt x="5" y="0"/>
                  <a:pt x="153" y="7"/>
                </a:cubicBezTo>
                <a:cubicBezTo>
                  <a:pt x="302" y="12"/>
                  <a:pt x="313" y="87"/>
                  <a:pt x="258" y="20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0409" name="Line 73"/>
          <p:cNvSpPr>
            <a:spLocks noChangeShapeType="1"/>
          </p:cNvSpPr>
          <p:nvPr/>
        </p:nvSpPr>
        <p:spPr bwMode="auto">
          <a:xfrm>
            <a:off x="1531938" y="4818063"/>
            <a:ext cx="1193800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1501775" y="4192588"/>
            <a:ext cx="1176338" cy="660400"/>
            <a:chOff x="539" y="936"/>
            <a:chExt cx="741" cy="416"/>
          </a:xfrm>
        </p:grpSpPr>
        <p:sp>
          <p:nvSpPr>
            <p:cNvPr id="270411" name="Text Box 75"/>
            <p:cNvSpPr txBox="1">
              <a:spLocks noChangeArrowheads="1"/>
            </p:cNvSpPr>
            <p:nvPr/>
          </p:nvSpPr>
          <p:spPr bwMode="auto">
            <a:xfrm>
              <a:off x="816" y="936"/>
              <a:ext cx="1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000">
                  <a:latin typeface="Symbol" pitchFamily="18" charset="2"/>
                </a:rPr>
                <a:t>L</a:t>
              </a:r>
            </a:p>
          </p:txBody>
        </p:sp>
        <p:sp>
          <p:nvSpPr>
            <p:cNvPr id="270412" name="Text Box 76"/>
            <p:cNvSpPr txBox="1">
              <a:spLocks noChangeArrowheads="1"/>
            </p:cNvSpPr>
            <p:nvPr/>
          </p:nvSpPr>
          <p:spPr bwMode="auto">
            <a:xfrm>
              <a:off x="539" y="1063"/>
              <a:ext cx="741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1000">
                  <a:latin typeface="Arial" charset="0"/>
                </a:rPr>
                <a:t>cwnd = 1 MSS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sz="1000">
                  <a:latin typeface="Arial" charset="0"/>
                </a:rPr>
                <a:t>ssthresh = 64 KB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sz="1000">
                  <a:latin typeface="Arial" charset="0"/>
                </a:rPr>
                <a:t>dupACKcount = 0</a:t>
              </a:r>
              <a:endParaRPr lang="en-US" sz="1200">
                <a:latin typeface="Arial" charset="0"/>
              </a:endParaRPr>
            </a:p>
          </p:txBody>
        </p:sp>
        <p:sp>
          <p:nvSpPr>
            <p:cNvPr id="270413" name="Line 77"/>
            <p:cNvSpPr>
              <a:spLocks noChangeShapeType="1"/>
            </p:cNvSpPr>
            <p:nvPr/>
          </p:nvSpPr>
          <p:spPr bwMode="auto">
            <a:xfrm>
              <a:off x="641" y="1078"/>
              <a:ext cx="5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78"/>
          <p:cNvGrpSpPr>
            <a:grpSpLocks/>
          </p:cNvGrpSpPr>
          <p:nvPr/>
        </p:nvGrpSpPr>
        <p:grpSpPr bwMode="auto">
          <a:xfrm>
            <a:off x="6273800" y="4281488"/>
            <a:ext cx="1296988" cy="1196975"/>
            <a:chOff x="2293" y="2021"/>
            <a:chExt cx="817" cy="754"/>
          </a:xfrm>
        </p:grpSpPr>
        <p:sp>
          <p:nvSpPr>
            <p:cNvPr id="270415" name="Oval 79"/>
            <p:cNvSpPr>
              <a:spLocks noChangeArrowheads="1"/>
            </p:cNvSpPr>
            <p:nvPr/>
          </p:nvSpPr>
          <p:spPr bwMode="auto">
            <a:xfrm>
              <a:off x="2293" y="2021"/>
              <a:ext cx="800" cy="75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416" name="Text Box 80"/>
            <p:cNvSpPr txBox="1">
              <a:spLocks noChangeArrowheads="1"/>
            </p:cNvSpPr>
            <p:nvPr/>
          </p:nvSpPr>
          <p:spPr bwMode="auto">
            <a:xfrm>
              <a:off x="2298" y="2191"/>
              <a:ext cx="812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latin typeface="Arial" charset="0"/>
                </a:rPr>
                <a:t>congestion</a:t>
              </a:r>
            </a:p>
            <a:p>
              <a:pPr eaLnBrk="1" hangingPunct="1"/>
              <a:r>
                <a:rPr lang="en-US" sz="1800">
                  <a:latin typeface="Arial" charset="0"/>
                </a:rPr>
                <a:t>avoidance </a:t>
              </a:r>
            </a:p>
            <a:p>
              <a:pPr eaLnBrk="1" hangingPunct="1"/>
              <a:endParaRPr lang="en-US" sz="1800">
                <a:latin typeface="Arial" charset="0"/>
              </a:endParaRPr>
            </a:p>
          </p:txBody>
        </p:sp>
      </p:grpSp>
      <p:sp>
        <p:nvSpPr>
          <p:cNvPr id="270424" name="Line 88"/>
          <p:cNvSpPr>
            <a:spLocks noChangeShapeType="1"/>
          </p:cNvSpPr>
          <p:nvPr/>
        </p:nvSpPr>
        <p:spPr bwMode="auto">
          <a:xfrm>
            <a:off x="3475038" y="5476875"/>
            <a:ext cx="1587" cy="8302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0425" name="Line 89"/>
          <p:cNvSpPr>
            <a:spLocks noChangeShapeType="1"/>
          </p:cNvSpPr>
          <p:nvPr/>
        </p:nvSpPr>
        <p:spPr bwMode="auto">
          <a:xfrm>
            <a:off x="3362325" y="5468938"/>
            <a:ext cx="1588" cy="8302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Congestion Avoidance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4267200" cy="4200525"/>
          </a:xfrm>
        </p:spPr>
        <p:txBody>
          <a:bodyPr/>
          <a:lstStyle/>
          <a:p>
            <a:r>
              <a:rPr lang="en-US" sz="2400" dirty="0"/>
              <a:t>When </a:t>
            </a:r>
            <a:r>
              <a:rPr lang="en-US" sz="2400" b="1" dirty="0" err="1">
                <a:latin typeface="Courier New" pitchFamily="49" charset="0"/>
              </a:rPr>
              <a:t>cwnd</a:t>
            </a:r>
            <a:r>
              <a:rPr lang="en-US" sz="2400" b="1" dirty="0">
                <a:latin typeface="Courier New" pitchFamily="49" charset="0"/>
              </a:rPr>
              <a:t> &gt; </a:t>
            </a:r>
            <a:r>
              <a:rPr lang="en-US" sz="2400" b="1" dirty="0" err="1">
                <a:latin typeface="Courier New" pitchFamily="49" charset="0"/>
              </a:rPr>
              <a:t>ssthresh</a:t>
            </a:r>
            <a:r>
              <a:rPr lang="en-US" sz="2400" dirty="0"/>
              <a:t> grow </a:t>
            </a:r>
            <a:r>
              <a:rPr lang="en-US" sz="2400" b="1" dirty="0" err="1">
                <a:latin typeface="Courier New" pitchFamily="49" charset="0"/>
              </a:rPr>
              <a:t>cwnd</a:t>
            </a:r>
            <a:r>
              <a:rPr lang="en-US" sz="2400" dirty="0"/>
              <a:t> linearly</a:t>
            </a:r>
          </a:p>
          <a:p>
            <a:pPr lvl="1"/>
            <a:r>
              <a:rPr lang="en-US" dirty="0"/>
              <a:t>increase </a:t>
            </a:r>
            <a:r>
              <a:rPr lang="en-US" b="1" dirty="0" err="1">
                <a:latin typeface="Courier New" pitchFamily="49" charset="0"/>
              </a:rPr>
              <a:t>cwnd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by 1 MSS per RTT </a:t>
            </a:r>
          </a:p>
          <a:p>
            <a:pPr lvl="1"/>
            <a:r>
              <a:rPr lang="en-US" dirty="0"/>
              <a:t>approach possible congestion slower than in </a:t>
            </a:r>
            <a:r>
              <a:rPr lang="en-US" dirty="0" err="1"/>
              <a:t>slowstart</a:t>
            </a:r>
            <a:endParaRPr lang="en-US" dirty="0"/>
          </a:p>
          <a:p>
            <a:pPr lvl="1"/>
            <a:r>
              <a:rPr lang="en-US" dirty="0"/>
              <a:t>implementation: </a:t>
            </a:r>
            <a:r>
              <a:rPr lang="en-US" b="1" dirty="0" err="1">
                <a:latin typeface="Courier New" pitchFamily="49" charset="0"/>
              </a:rPr>
              <a:t>cwnd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</a:rPr>
              <a:t>cwnd</a:t>
            </a:r>
            <a:r>
              <a:rPr lang="en-US" b="1" dirty="0">
                <a:latin typeface="Courier New" pitchFamily="49" charset="0"/>
              </a:rPr>
              <a:t> + MSS/</a:t>
            </a:r>
            <a:r>
              <a:rPr lang="en-US" b="1" dirty="0" err="1">
                <a:latin typeface="Courier New" pitchFamily="49" charset="0"/>
              </a:rPr>
              <a:t>cwnd</a:t>
            </a:r>
            <a:r>
              <a:rPr lang="en-US" dirty="0"/>
              <a:t> for each ACK received</a:t>
            </a:r>
          </a:p>
          <a:p>
            <a:pPr lvl="1">
              <a:buFont typeface="ZapfDingbats" pitchFamily="82" charset="2"/>
              <a:buNone/>
            </a:pPr>
            <a:endParaRPr lang="en-US" dirty="0"/>
          </a:p>
          <a:p>
            <a:pPr lvl="1">
              <a:buFont typeface="ZapfDingbats" pitchFamily="82" charset="2"/>
              <a:buNone/>
            </a:pPr>
            <a:endParaRPr lang="en-US" dirty="0"/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5108575" y="2155825"/>
            <a:ext cx="3838575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ACKs:</a:t>
            </a:r>
            <a:r>
              <a:rPr lang="en-US" sz="2400" dirty="0">
                <a:latin typeface="+mn-lt"/>
              </a:rPr>
              <a:t> increase </a:t>
            </a:r>
            <a:r>
              <a:rPr lang="en-US" sz="2400" b="1" dirty="0" err="1">
                <a:latin typeface="+mn-lt"/>
              </a:rPr>
              <a:t>cwnd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by 1 MSS per RTT: additive increase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loss:</a:t>
            </a:r>
            <a:r>
              <a:rPr lang="en-US" sz="2400" dirty="0">
                <a:latin typeface="+mn-lt"/>
              </a:rPr>
              <a:t> cut </a:t>
            </a:r>
            <a:r>
              <a:rPr lang="en-US" sz="2400" b="1" dirty="0" err="1">
                <a:latin typeface="+mn-lt"/>
              </a:rPr>
              <a:t>cwnd</a:t>
            </a:r>
            <a:r>
              <a:rPr lang="en-US" sz="2400" dirty="0">
                <a:latin typeface="+mn-lt"/>
              </a:rPr>
              <a:t> in half (non-timeout-detected loss ): multiplicative decrease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sz="2400" dirty="0">
              <a:latin typeface="+mn-lt"/>
            </a:endParaRPr>
          </a:p>
        </p:txBody>
      </p:sp>
      <p:sp>
        <p:nvSpPr>
          <p:cNvPr id="350213" name="Rectangle 5"/>
          <p:cNvSpPr>
            <a:spLocks noChangeArrowheads="1"/>
          </p:cNvSpPr>
          <p:nvPr/>
        </p:nvSpPr>
        <p:spPr bwMode="auto">
          <a:xfrm>
            <a:off x="5037138" y="1860550"/>
            <a:ext cx="3849687" cy="400843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350214" name="Text Box 6"/>
          <p:cNvSpPr txBox="1">
            <a:spLocks noChangeArrowheads="1"/>
          </p:cNvSpPr>
          <p:nvPr/>
        </p:nvSpPr>
        <p:spPr bwMode="auto">
          <a:xfrm>
            <a:off x="5222875" y="1528763"/>
            <a:ext cx="1209675" cy="519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+mn-lt"/>
              </a:rPr>
              <a:t>AIMD</a:t>
            </a:r>
          </a:p>
        </p:txBody>
      </p:sp>
      <p:sp>
        <p:nvSpPr>
          <p:cNvPr id="350215" name="Text Box 7"/>
          <p:cNvSpPr txBox="1">
            <a:spLocks noChangeArrowheads="1"/>
          </p:cNvSpPr>
          <p:nvPr/>
        </p:nvSpPr>
        <p:spPr bwMode="auto">
          <a:xfrm>
            <a:off x="5053013" y="4992688"/>
            <a:ext cx="38475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+mn-lt"/>
              </a:rPr>
              <a:t>AIMD: </a:t>
            </a:r>
            <a:r>
              <a:rPr lang="en-US" sz="2400" u="sng">
                <a:latin typeface="+mn-lt"/>
              </a:rPr>
              <a:t>A</a:t>
            </a:r>
            <a:r>
              <a:rPr lang="en-US" sz="2400">
                <a:latin typeface="+mn-lt"/>
              </a:rPr>
              <a:t>dditive </a:t>
            </a:r>
            <a:r>
              <a:rPr lang="en-US" sz="2400" u="sng">
                <a:latin typeface="+mn-lt"/>
              </a:rPr>
              <a:t>I</a:t>
            </a:r>
            <a:r>
              <a:rPr lang="en-US" sz="2400">
                <a:latin typeface="+mn-lt"/>
              </a:rPr>
              <a:t>ncrease</a:t>
            </a:r>
          </a:p>
          <a:p>
            <a:r>
              <a:rPr lang="en-US" sz="2400" u="sng">
                <a:latin typeface="+mn-lt"/>
              </a:rPr>
              <a:t>M</a:t>
            </a:r>
            <a:r>
              <a:rPr lang="en-US" sz="2400">
                <a:latin typeface="+mn-lt"/>
              </a:rPr>
              <a:t>ultiplicative </a:t>
            </a:r>
            <a:r>
              <a:rPr lang="en-US" sz="2400" u="sng">
                <a:latin typeface="+mn-lt"/>
              </a:rPr>
              <a:t>D</a:t>
            </a:r>
            <a:r>
              <a:rPr lang="en-US" sz="2400">
                <a:latin typeface="+mn-lt"/>
              </a:rPr>
              <a:t>ecrease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76238" y="193675"/>
            <a:ext cx="8229600" cy="712788"/>
          </a:xfrm>
        </p:spPr>
        <p:txBody>
          <a:bodyPr/>
          <a:lstStyle/>
          <a:p>
            <a:r>
              <a:rPr lang="en-US" sz="3200" dirty="0"/>
              <a:t>TCP Congestion Control FSM: overview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47913" y="1587500"/>
            <a:ext cx="1270000" cy="1196975"/>
            <a:chOff x="996" y="1773"/>
            <a:chExt cx="800" cy="754"/>
          </a:xfrm>
        </p:grpSpPr>
        <p:sp>
          <p:nvSpPr>
            <p:cNvPr id="351236" name="Oval 4"/>
            <p:cNvSpPr>
              <a:spLocks noChangeArrowheads="1"/>
            </p:cNvSpPr>
            <p:nvPr/>
          </p:nvSpPr>
          <p:spPr bwMode="auto">
            <a:xfrm>
              <a:off x="996" y="1773"/>
              <a:ext cx="800" cy="7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37" name="Text Box 5"/>
            <p:cNvSpPr txBox="1">
              <a:spLocks noChangeArrowheads="1"/>
            </p:cNvSpPr>
            <p:nvPr/>
          </p:nvSpPr>
          <p:spPr bwMode="auto">
            <a:xfrm>
              <a:off x="1179" y="1946"/>
              <a:ext cx="44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latin typeface="Arial" charset="0"/>
                </a:rPr>
                <a:t>slow </a:t>
              </a:r>
            </a:p>
            <a:p>
              <a:pPr eaLnBrk="1" hangingPunct="1"/>
              <a:r>
                <a:rPr lang="en-US" sz="1800">
                  <a:latin typeface="Arial" charset="0"/>
                </a:rPr>
                <a:t>start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956300" y="1603375"/>
            <a:ext cx="1296988" cy="1196975"/>
            <a:chOff x="2293" y="2021"/>
            <a:chExt cx="817" cy="754"/>
          </a:xfrm>
        </p:grpSpPr>
        <p:sp>
          <p:nvSpPr>
            <p:cNvPr id="351239" name="Oval 7"/>
            <p:cNvSpPr>
              <a:spLocks noChangeArrowheads="1"/>
            </p:cNvSpPr>
            <p:nvPr/>
          </p:nvSpPr>
          <p:spPr bwMode="auto">
            <a:xfrm>
              <a:off x="2293" y="2021"/>
              <a:ext cx="800" cy="7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40" name="Text Box 8"/>
            <p:cNvSpPr txBox="1">
              <a:spLocks noChangeArrowheads="1"/>
            </p:cNvSpPr>
            <p:nvPr/>
          </p:nvSpPr>
          <p:spPr bwMode="auto">
            <a:xfrm>
              <a:off x="2298" y="2191"/>
              <a:ext cx="812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latin typeface="Arial" charset="0"/>
                </a:rPr>
                <a:t>congestion</a:t>
              </a:r>
            </a:p>
            <a:p>
              <a:pPr eaLnBrk="1" hangingPunct="1"/>
              <a:r>
                <a:rPr lang="en-US" sz="1800">
                  <a:latin typeface="Arial" charset="0"/>
                </a:rPr>
                <a:t>avoidance </a:t>
              </a:r>
            </a:p>
            <a:p>
              <a:pPr eaLnBrk="1" hangingPunct="1"/>
              <a:endParaRPr lang="en-US" sz="1800">
                <a:latin typeface="Arial" charset="0"/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267200" y="4191000"/>
            <a:ext cx="1270000" cy="1196975"/>
            <a:chOff x="2454" y="3045"/>
            <a:chExt cx="800" cy="754"/>
          </a:xfrm>
        </p:grpSpPr>
        <p:sp>
          <p:nvSpPr>
            <p:cNvPr id="351242" name="Oval 10"/>
            <p:cNvSpPr>
              <a:spLocks noChangeArrowheads="1"/>
            </p:cNvSpPr>
            <p:nvPr/>
          </p:nvSpPr>
          <p:spPr bwMode="auto">
            <a:xfrm>
              <a:off x="2454" y="3045"/>
              <a:ext cx="800" cy="7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43" name="Text Box 11"/>
            <p:cNvSpPr txBox="1">
              <a:spLocks noChangeArrowheads="1"/>
            </p:cNvSpPr>
            <p:nvPr/>
          </p:nvSpPr>
          <p:spPr bwMode="auto">
            <a:xfrm>
              <a:off x="2796" y="3212"/>
              <a:ext cx="1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latin typeface="Arial" charset="0"/>
                </a:rPr>
                <a:t> </a:t>
              </a:r>
            </a:p>
            <a:p>
              <a:pPr eaLnBrk="1" hangingPunct="1"/>
              <a:endParaRPr lang="en-US" sz="1800">
                <a:latin typeface="Arial" charset="0"/>
              </a:endParaRPr>
            </a:p>
          </p:txBody>
        </p:sp>
        <p:sp>
          <p:nvSpPr>
            <p:cNvPr id="351244" name="Text Box 12"/>
            <p:cNvSpPr txBox="1">
              <a:spLocks noChangeArrowheads="1"/>
            </p:cNvSpPr>
            <p:nvPr/>
          </p:nvSpPr>
          <p:spPr bwMode="auto">
            <a:xfrm>
              <a:off x="2510" y="3204"/>
              <a:ext cx="708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latin typeface="Arial" charset="0"/>
                </a:rPr>
                <a:t>fast</a:t>
              </a:r>
            </a:p>
            <a:p>
              <a:pPr eaLnBrk="1" hangingPunct="1"/>
              <a:r>
                <a:rPr lang="en-US" sz="1800">
                  <a:latin typeface="Arial" charset="0"/>
                </a:rPr>
                <a:t>recovery </a:t>
              </a:r>
            </a:p>
            <a:p>
              <a:pPr eaLnBrk="1" hangingPunct="1"/>
              <a:endParaRPr lang="en-US" sz="1800">
                <a:latin typeface="Arial" charset="0"/>
              </a:endParaRPr>
            </a:p>
          </p:txBody>
        </p:sp>
      </p:grpSp>
      <p:sp>
        <p:nvSpPr>
          <p:cNvPr id="351249" name="Line 17"/>
          <p:cNvSpPr>
            <a:spLocks noChangeShapeType="1"/>
          </p:cNvSpPr>
          <p:nvPr/>
        </p:nvSpPr>
        <p:spPr bwMode="auto">
          <a:xfrm flipH="1">
            <a:off x="3679825" y="2244725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50" name="Line 18"/>
          <p:cNvSpPr>
            <a:spLocks noChangeShapeType="1"/>
          </p:cNvSpPr>
          <p:nvPr/>
        </p:nvSpPr>
        <p:spPr bwMode="auto">
          <a:xfrm flipH="1">
            <a:off x="3709988" y="2147888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983038" y="1789113"/>
            <a:ext cx="1658937" cy="336550"/>
            <a:chOff x="2458" y="1403"/>
            <a:chExt cx="1045" cy="212"/>
          </a:xfrm>
        </p:grpSpPr>
        <p:sp>
          <p:nvSpPr>
            <p:cNvPr id="351258" name="Text Box 26"/>
            <p:cNvSpPr txBox="1">
              <a:spLocks noChangeArrowheads="1"/>
            </p:cNvSpPr>
            <p:nvPr/>
          </p:nvSpPr>
          <p:spPr bwMode="auto">
            <a:xfrm>
              <a:off x="2458" y="1403"/>
              <a:ext cx="10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Arial" charset="0"/>
                </a:rPr>
                <a:t>cwnd &gt; ssthresh</a:t>
              </a:r>
            </a:p>
          </p:txBody>
        </p:sp>
        <p:sp>
          <p:nvSpPr>
            <p:cNvPr id="351259" name="Line 27"/>
            <p:cNvSpPr>
              <a:spLocks noChangeShapeType="1"/>
            </p:cNvSpPr>
            <p:nvPr/>
          </p:nvSpPr>
          <p:spPr bwMode="auto">
            <a:xfrm>
              <a:off x="2724" y="1557"/>
              <a:ext cx="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1300" name="Freeform 68"/>
          <p:cNvSpPr>
            <a:spLocks/>
          </p:cNvSpPr>
          <p:nvPr/>
        </p:nvSpPr>
        <p:spPr bwMode="auto">
          <a:xfrm>
            <a:off x="3081338" y="2898775"/>
            <a:ext cx="1111250" cy="1668463"/>
          </a:xfrm>
          <a:custGeom>
            <a:avLst/>
            <a:gdLst/>
            <a:ahLst/>
            <a:cxnLst>
              <a:cxn ang="0">
                <a:pos x="700" y="1051"/>
              </a:cxn>
              <a:cxn ang="0">
                <a:pos x="0" y="1051"/>
              </a:cxn>
              <a:cxn ang="0">
                <a:pos x="0" y="0"/>
              </a:cxn>
            </a:cxnLst>
            <a:rect l="0" t="0" r="r" b="b"/>
            <a:pathLst>
              <a:path w="700" h="1051">
                <a:moveTo>
                  <a:pt x="700" y="1051"/>
                </a:moveTo>
                <a:lnTo>
                  <a:pt x="0" y="1051"/>
                </a:lnTo>
                <a:lnTo>
                  <a:pt x="0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301" name="Freeform 69"/>
          <p:cNvSpPr>
            <a:spLocks/>
          </p:cNvSpPr>
          <p:nvPr/>
        </p:nvSpPr>
        <p:spPr bwMode="auto">
          <a:xfrm flipH="1">
            <a:off x="5589588" y="2863850"/>
            <a:ext cx="1174750" cy="1819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46"/>
              </a:cxn>
              <a:cxn ang="0">
                <a:pos x="740" y="1146"/>
              </a:cxn>
            </a:cxnLst>
            <a:rect l="0" t="0" r="r" b="b"/>
            <a:pathLst>
              <a:path w="740" h="1146">
                <a:moveTo>
                  <a:pt x="0" y="0"/>
                </a:moveTo>
                <a:lnTo>
                  <a:pt x="0" y="1146"/>
                </a:lnTo>
                <a:lnTo>
                  <a:pt x="740" y="114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302" name="Freeform 70"/>
          <p:cNvSpPr>
            <a:spLocks/>
          </p:cNvSpPr>
          <p:nvPr/>
        </p:nvSpPr>
        <p:spPr bwMode="auto">
          <a:xfrm flipH="1">
            <a:off x="5519738" y="2889250"/>
            <a:ext cx="1111250" cy="1668463"/>
          </a:xfrm>
          <a:custGeom>
            <a:avLst/>
            <a:gdLst/>
            <a:ahLst/>
            <a:cxnLst>
              <a:cxn ang="0">
                <a:pos x="700" y="1051"/>
              </a:cxn>
              <a:cxn ang="0">
                <a:pos x="0" y="1051"/>
              </a:cxn>
              <a:cxn ang="0">
                <a:pos x="0" y="0"/>
              </a:cxn>
            </a:cxnLst>
            <a:rect l="0" t="0" r="r" b="b"/>
            <a:pathLst>
              <a:path w="700" h="1051">
                <a:moveTo>
                  <a:pt x="700" y="1051"/>
                </a:moveTo>
                <a:lnTo>
                  <a:pt x="0" y="1051"/>
                </a:lnTo>
                <a:lnTo>
                  <a:pt x="0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308" name="Line 76"/>
          <p:cNvSpPr>
            <a:spLocks noChangeShapeType="1"/>
          </p:cNvSpPr>
          <p:nvPr/>
        </p:nvSpPr>
        <p:spPr bwMode="auto">
          <a:xfrm>
            <a:off x="1089025" y="2109788"/>
            <a:ext cx="1193800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86"/>
          <p:cNvGrpSpPr>
            <a:grpSpLocks/>
          </p:cNvGrpSpPr>
          <p:nvPr/>
        </p:nvGrpSpPr>
        <p:grpSpPr bwMode="auto">
          <a:xfrm>
            <a:off x="4044950" y="2278063"/>
            <a:ext cx="1290638" cy="538162"/>
            <a:chOff x="4642" y="489"/>
            <a:chExt cx="813" cy="339"/>
          </a:xfrm>
        </p:grpSpPr>
        <p:pic>
          <p:nvPicPr>
            <p:cNvPr id="351314" name="Picture 82" descr="j023413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642" y="489"/>
              <a:ext cx="319" cy="339"/>
            </a:xfrm>
            <a:prstGeom prst="rect">
              <a:avLst/>
            </a:prstGeom>
            <a:noFill/>
          </p:spPr>
        </p:pic>
        <p:sp>
          <p:nvSpPr>
            <p:cNvPr id="351316" name="Text Box 84"/>
            <p:cNvSpPr txBox="1">
              <a:spLocks noChangeArrowheads="1"/>
            </p:cNvSpPr>
            <p:nvPr/>
          </p:nvSpPr>
          <p:spPr bwMode="auto">
            <a:xfrm>
              <a:off x="4919" y="528"/>
              <a:ext cx="536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75000"/>
                </a:lnSpc>
              </a:pPr>
              <a:r>
                <a:rPr lang="en-US">
                  <a:latin typeface="Arial" charset="0"/>
                </a:rPr>
                <a:t>loss:</a:t>
              </a:r>
            </a:p>
            <a:p>
              <a:pPr algn="l" eaLnBrk="1" hangingPunct="1">
                <a:lnSpc>
                  <a:spcPct val="75000"/>
                </a:lnSpc>
              </a:pPr>
              <a:r>
                <a:rPr lang="en-US">
                  <a:latin typeface="Arial" charset="0"/>
                </a:rPr>
                <a:t>timeout</a:t>
              </a:r>
            </a:p>
          </p:txBody>
        </p:sp>
      </p:grpSp>
      <p:sp>
        <p:nvSpPr>
          <p:cNvPr id="351317" name="Line 85"/>
          <p:cNvSpPr>
            <a:spLocks noChangeShapeType="1"/>
          </p:cNvSpPr>
          <p:nvPr/>
        </p:nvSpPr>
        <p:spPr bwMode="auto">
          <a:xfrm>
            <a:off x="4227513" y="1430338"/>
            <a:ext cx="74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3082925" y="3949700"/>
            <a:ext cx="1290638" cy="538163"/>
            <a:chOff x="4642" y="489"/>
            <a:chExt cx="813" cy="339"/>
          </a:xfrm>
        </p:grpSpPr>
        <p:pic>
          <p:nvPicPr>
            <p:cNvPr id="351320" name="Picture 88" descr="j023413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642" y="489"/>
              <a:ext cx="319" cy="339"/>
            </a:xfrm>
            <a:prstGeom prst="rect">
              <a:avLst/>
            </a:prstGeom>
            <a:noFill/>
          </p:spPr>
        </p:pic>
        <p:sp>
          <p:nvSpPr>
            <p:cNvPr id="351321" name="Text Box 89"/>
            <p:cNvSpPr txBox="1">
              <a:spLocks noChangeArrowheads="1"/>
            </p:cNvSpPr>
            <p:nvPr/>
          </p:nvSpPr>
          <p:spPr bwMode="auto">
            <a:xfrm>
              <a:off x="4919" y="528"/>
              <a:ext cx="536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75000"/>
                </a:lnSpc>
              </a:pPr>
              <a:r>
                <a:rPr lang="en-US">
                  <a:latin typeface="Arial" charset="0"/>
                </a:rPr>
                <a:t>loss:</a:t>
              </a:r>
            </a:p>
            <a:p>
              <a:pPr algn="l" eaLnBrk="1" hangingPunct="1">
                <a:lnSpc>
                  <a:spcPct val="75000"/>
                </a:lnSpc>
              </a:pPr>
              <a:r>
                <a:rPr lang="en-US">
                  <a:latin typeface="Arial" charset="0"/>
                </a:rPr>
                <a:t>timeout</a:t>
              </a:r>
            </a:p>
          </p:txBody>
        </p:sp>
      </p:grpSp>
      <p:sp>
        <p:nvSpPr>
          <p:cNvPr id="351323" name="Text Box 91"/>
          <p:cNvSpPr txBox="1">
            <a:spLocks noChangeArrowheads="1"/>
          </p:cNvSpPr>
          <p:nvPr/>
        </p:nvSpPr>
        <p:spPr bwMode="auto">
          <a:xfrm>
            <a:off x="5402263" y="3994150"/>
            <a:ext cx="1028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latin typeface="Arial" charset="0"/>
              </a:rPr>
              <a:t>new ACK</a:t>
            </a:r>
          </a:p>
        </p:txBody>
      </p:sp>
      <p:sp>
        <p:nvSpPr>
          <p:cNvPr id="351324" name="Line 92"/>
          <p:cNvSpPr>
            <a:spLocks noChangeShapeType="1"/>
          </p:cNvSpPr>
          <p:nvPr/>
        </p:nvSpPr>
        <p:spPr bwMode="auto">
          <a:xfrm>
            <a:off x="4697413" y="1081088"/>
            <a:ext cx="74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327" name="Text Box 95"/>
          <p:cNvSpPr txBox="1">
            <a:spLocks noChangeArrowheads="1"/>
          </p:cNvSpPr>
          <p:nvPr/>
        </p:nvSpPr>
        <p:spPr bwMode="auto">
          <a:xfrm>
            <a:off x="6807200" y="4002088"/>
            <a:ext cx="1050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75000"/>
              </a:lnSpc>
            </a:pPr>
            <a:r>
              <a:rPr lang="en-US">
                <a:latin typeface="Arial" charset="0"/>
              </a:rPr>
              <a:t>loss:</a:t>
            </a:r>
          </a:p>
          <a:p>
            <a:pPr algn="l" eaLnBrk="1" hangingPunct="1">
              <a:lnSpc>
                <a:spcPct val="75000"/>
              </a:lnSpc>
            </a:pPr>
            <a:r>
              <a:rPr lang="en-US">
                <a:latin typeface="Arial" charset="0"/>
              </a:rPr>
              <a:t>3dupACK</a:t>
            </a:r>
          </a:p>
        </p:txBody>
      </p:sp>
      <p:sp>
        <p:nvSpPr>
          <p:cNvPr id="351328" name="Freeform 96"/>
          <p:cNvSpPr>
            <a:spLocks/>
          </p:cNvSpPr>
          <p:nvPr/>
        </p:nvSpPr>
        <p:spPr bwMode="auto">
          <a:xfrm>
            <a:off x="2971800" y="2871788"/>
            <a:ext cx="1174750" cy="1819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46"/>
              </a:cxn>
              <a:cxn ang="0">
                <a:pos x="740" y="1146"/>
              </a:cxn>
            </a:cxnLst>
            <a:rect l="0" t="0" r="r" b="b"/>
            <a:pathLst>
              <a:path w="740" h="1146">
                <a:moveTo>
                  <a:pt x="0" y="0"/>
                </a:moveTo>
                <a:lnTo>
                  <a:pt x="0" y="1146"/>
                </a:lnTo>
                <a:lnTo>
                  <a:pt x="740" y="114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329" name="Text Box 97"/>
          <p:cNvSpPr txBox="1">
            <a:spLocks noChangeArrowheads="1"/>
          </p:cNvSpPr>
          <p:nvPr/>
        </p:nvSpPr>
        <p:spPr bwMode="auto">
          <a:xfrm>
            <a:off x="2898775" y="4772025"/>
            <a:ext cx="1050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75000"/>
              </a:lnSpc>
            </a:pPr>
            <a:r>
              <a:rPr lang="en-US">
                <a:latin typeface="Arial" charset="0"/>
              </a:rPr>
              <a:t>loss:</a:t>
            </a:r>
          </a:p>
          <a:p>
            <a:pPr algn="l" eaLnBrk="1" hangingPunct="1">
              <a:lnSpc>
                <a:spcPct val="75000"/>
              </a:lnSpc>
            </a:pPr>
            <a:r>
              <a:rPr lang="en-US">
                <a:latin typeface="Arial" charset="0"/>
              </a:rPr>
              <a:t>3dupACK</a:t>
            </a:r>
          </a:p>
        </p:txBody>
      </p:sp>
      <p:sp>
        <p:nvSpPr>
          <p:cNvPr id="351330" name="Freeform 98"/>
          <p:cNvSpPr>
            <a:spLocks/>
          </p:cNvSpPr>
          <p:nvPr/>
        </p:nvSpPr>
        <p:spPr bwMode="auto">
          <a:xfrm rot="13377971">
            <a:off x="2149475" y="2513013"/>
            <a:ext cx="496888" cy="319087"/>
          </a:xfrm>
          <a:custGeom>
            <a:avLst/>
            <a:gdLst/>
            <a:ahLst/>
            <a:cxnLst>
              <a:cxn ang="0">
                <a:pos x="25" y="169"/>
              </a:cxn>
              <a:cxn ang="0">
                <a:pos x="153" y="7"/>
              </a:cxn>
              <a:cxn ang="0">
                <a:pos x="258" y="201"/>
              </a:cxn>
            </a:cxnLst>
            <a:rect l="0" t="0" r="r" b="b"/>
            <a:pathLst>
              <a:path w="313" h="201">
                <a:moveTo>
                  <a:pt x="25" y="169"/>
                </a:moveTo>
                <a:cubicBezTo>
                  <a:pt x="0" y="108"/>
                  <a:pt x="5" y="0"/>
                  <a:pt x="153" y="7"/>
                </a:cubicBezTo>
                <a:cubicBezTo>
                  <a:pt x="302" y="12"/>
                  <a:pt x="313" y="87"/>
                  <a:pt x="258" y="201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99"/>
          <p:cNvGrpSpPr>
            <a:grpSpLocks/>
          </p:cNvGrpSpPr>
          <p:nvPr/>
        </p:nvGrpSpPr>
        <p:grpSpPr bwMode="auto">
          <a:xfrm>
            <a:off x="1252538" y="2665413"/>
            <a:ext cx="1290637" cy="538162"/>
            <a:chOff x="4642" y="489"/>
            <a:chExt cx="813" cy="339"/>
          </a:xfrm>
        </p:grpSpPr>
        <p:pic>
          <p:nvPicPr>
            <p:cNvPr id="351332" name="Picture 100" descr="j023413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642" y="489"/>
              <a:ext cx="319" cy="339"/>
            </a:xfrm>
            <a:prstGeom prst="rect">
              <a:avLst/>
            </a:prstGeom>
            <a:noFill/>
          </p:spPr>
        </p:pic>
        <p:sp>
          <p:nvSpPr>
            <p:cNvPr id="351333" name="Text Box 101"/>
            <p:cNvSpPr txBox="1">
              <a:spLocks noChangeArrowheads="1"/>
            </p:cNvSpPr>
            <p:nvPr/>
          </p:nvSpPr>
          <p:spPr bwMode="auto">
            <a:xfrm>
              <a:off x="4919" y="528"/>
              <a:ext cx="536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75000"/>
                </a:lnSpc>
              </a:pPr>
              <a:r>
                <a:rPr lang="en-US">
                  <a:latin typeface="Arial" charset="0"/>
                </a:rPr>
                <a:t>loss:</a:t>
              </a:r>
            </a:p>
            <a:p>
              <a:pPr algn="l" eaLnBrk="1" hangingPunct="1">
                <a:lnSpc>
                  <a:spcPct val="75000"/>
                </a:lnSpc>
              </a:pPr>
              <a:r>
                <a:rPr lang="en-US">
                  <a:latin typeface="Arial" charset="0"/>
                </a:rPr>
                <a:t>timeout</a:t>
              </a:r>
            </a:p>
          </p:txBody>
        </p:sp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41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49238" y="1360488"/>
            <a:ext cx="9594851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/>
              <a:t>Popular “flavors” of TCP</a:t>
            </a:r>
          </a:p>
        </p:txBody>
      </p:sp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1747838" y="2890838"/>
            <a:ext cx="11620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ssthresh</a:t>
            </a:r>
          </a:p>
        </p:txBody>
      </p:sp>
      <p:sp>
        <p:nvSpPr>
          <p:cNvPr id="273418" name="Text Box 10"/>
          <p:cNvSpPr txBox="1">
            <a:spLocks noChangeArrowheads="1"/>
          </p:cNvSpPr>
          <p:nvPr/>
        </p:nvSpPr>
        <p:spPr bwMode="auto">
          <a:xfrm>
            <a:off x="6078538" y="3732213"/>
            <a:ext cx="11620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ssthresh</a:t>
            </a:r>
          </a:p>
        </p:txBody>
      </p:sp>
      <p:sp>
        <p:nvSpPr>
          <p:cNvPr id="273419" name="Text Box 11"/>
          <p:cNvSpPr txBox="1">
            <a:spLocks noChangeArrowheads="1"/>
          </p:cNvSpPr>
          <p:nvPr/>
        </p:nvSpPr>
        <p:spPr bwMode="auto">
          <a:xfrm>
            <a:off x="2755900" y="4219575"/>
            <a:ext cx="1933575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29292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TCP Tahoe</a:t>
            </a:r>
          </a:p>
        </p:txBody>
      </p:sp>
      <p:sp>
        <p:nvSpPr>
          <p:cNvPr id="273420" name="Text Box 12"/>
          <p:cNvSpPr txBox="1">
            <a:spLocks noChangeArrowheads="1"/>
          </p:cNvSpPr>
          <p:nvPr/>
        </p:nvSpPr>
        <p:spPr bwMode="auto">
          <a:xfrm>
            <a:off x="5226050" y="1979613"/>
            <a:ext cx="1933575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29292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TCP Reno</a:t>
            </a:r>
          </a:p>
        </p:txBody>
      </p:sp>
      <p:sp>
        <p:nvSpPr>
          <p:cNvPr id="273421" name="Text Box 13"/>
          <p:cNvSpPr txBox="1">
            <a:spLocks noChangeArrowheads="1"/>
          </p:cNvSpPr>
          <p:nvPr/>
        </p:nvSpPr>
        <p:spPr bwMode="auto">
          <a:xfrm>
            <a:off x="3343275" y="5446713"/>
            <a:ext cx="2390775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29292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Transmission round</a:t>
            </a:r>
          </a:p>
        </p:txBody>
      </p:sp>
      <p:sp>
        <p:nvSpPr>
          <p:cNvPr id="273422" name="Text Box 14"/>
          <p:cNvSpPr txBox="1">
            <a:spLocks noChangeArrowheads="1"/>
          </p:cNvSpPr>
          <p:nvPr/>
        </p:nvSpPr>
        <p:spPr bwMode="auto">
          <a:xfrm rot="16200000">
            <a:off x="-822325" y="3103563"/>
            <a:ext cx="3432175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rgbClr val="292929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cwnd </a:t>
            </a:r>
            <a:r>
              <a:rPr lang="en-US">
                <a:solidFill>
                  <a:srgbClr val="29292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window size (in segments)</a:t>
            </a:r>
          </a:p>
        </p:txBody>
      </p:sp>
      <p:sp>
        <p:nvSpPr>
          <p:cNvPr id="273423" name="Line 15"/>
          <p:cNvSpPr>
            <a:spLocks noChangeShapeType="1"/>
          </p:cNvSpPr>
          <p:nvPr/>
        </p:nvSpPr>
        <p:spPr bwMode="auto">
          <a:xfrm>
            <a:off x="4572000" y="2403475"/>
            <a:ext cx="361950" cy="1265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ds Tie">
  <a:themeElements>
    <a:clrScheme name="Dad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s Ti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d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C:\Office97\Templates\Presentation Designs\Dads Tie.pot</Template>
  <TotalTime>8627</TotalTime>
  <Words>7267</Words>
  <Application>Microsoft Macintosh PowerPoint</Application>
  <PresentationFormat>On-screen Show (4:3)</PresentationFormat>
  <Paragraphs>1448</Paragraphs>
  <Slides>106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106</vt:i4>
      </vt:variant>
    </vt:vector>
  </HeadingPairs>
  <TitlesOfParts>
    <vt:vector size="121" baseType="lpstr">
      <vt:lpstr>Arial Unicode MS</vt:lpstr>
      <vt:lpstr>MS Mincho</vt:lpstr>
      <vt:lpstr>Arial</vt:lpstr>
      <vt:lpstr>Comic Sans MS</vt:lpstr>
      <vt:lpstr>Courier</vt:lpstr>
      <vt:lpstr>Courier New</vt:lpstr>
      <vt:lpstr>Symbol</vt:lpstr>
      <vt:lpstr>Times New Roman</vt:lpstr>
      <vt:lpstr>ZapfDingbats</vt:lpstr>
      <vt:lpstr>Dads Tie</vt:lpstr>
      <vt:lpstr>Bitmap Image</vt:lpstr>
      <vt:lpstr>Clip</vt:lpstr>
      <vt:lpstr>Picture</vt:lpstr>
      <vt:lpstr>Equation</vt:lpstr>
      <vt:lpstr>VISIO</vt:lpstr>
      <vt:lpstr>Transport Layer  CS 3516 – Computer Networks </vt:lpstr>
      <vt:lpstr>Chapter 3: Transport Layer</vt:lpstr>
      <vt:lpstr>Chapter 3 outline</vt:lpstr>
      <vt:lpstr>Transport Services and Protocols</vt:lpstr>
      <vt:lpstr>Transport vs. Network layer</vt:lpstr>
      <vt:lpstr>Internet Transport-layer Protocols</vt:lpstr>
      <vt:lpstr>Chapter 3 outline</vt:lpstr>
      <vt:lpstr>Chapter 3 outline</vt:lpstr>
      <vt:lpstr>UDP: User Datagram Protocol [RFC 768]</vt:lpstr>
      <vt:lpstr>UDP: more</vt:lpstr>
      <vt:lpstr>UDP: checksum</vt:lpstr>
      <vt:lpstr>Internet Checksum Example</vt:lpstr>
      <vt:lpstr>Chapter 3 outline</vt:lpstr>
      <vt:lpstr>Principles of Reliable data transfer</vt:lpstr>
      <vt:lpstr>Principles of Reliable data transfer</vt:lpstr>
      <vt:lpstr>Principles of Reliable Data Transfer</vt:lpstr>
      <vt:lpstr>Reliable Data Transfer: Getting Started</vt:lpstr>
      <vt:lpstr>Reliable Data Transfer: Getting Started</vt:lpstr>
      <vt:lpstr>Rdt1.0: Reliable Transfer over a Reliable Channel</vt:lpstr>
      <vt:lpstr>What if Taking a Message over Phone?</vt:lpstr>
      <vt:lpstr>What if Taking a Message over Phone?</vt:lpstr>
      <vt:lpstr>Rdt2.0: Channel with Bit Errors (no Loss)</vt:lpstr>
      <vt:lpstr>Rdt2.0: FSM Specification</vt:lpstr>
      <vt:lpstr>Rdt2.0: Operation with No Errors</vt:lpstr>
      <vt:lpstr>Rdt2.0: Error Scenario</vt:lpstr>
      <vt:lpstr>Rdt2.0 Has a Fatal Flaw!</vt:lpstr>
      <vt:lpstr>Rdt2.0 Has a Fatal Flaw!</vt:lpstr>
      <vt:lpstr>Rdt2.0 Has a Fatal Flaw!</vt:lpstr>
      <vt:lpstr>Rdt2.1: Sender, Handles Garbled ACK/NAKs</vt:lpstr>
      <vt:lpstr>Rdt2.1: Receiver, Handles Garbled ACK/NAKs</vt:lpstr>
      <vt:lpstr>Rdt2.1: Discussion</vt:lpstr>
      <vt:lpstr>Rdt2.2: a NAK-free Protocol</vt:lpstr>
      <vt:lpstr>Rdt2.2: Sender &amp; Receiver Fragments</vt:lpstr>
      <vt:lpstr>Rdt3.0: Channels with Errors and Loss</vt:lpstr>
      <vt:lpstr>Rdt3.0: Channels with Errors and Loss</vt:lpstr>
      <vt:lpstr>Rdt3.0 Sender</vt:lpstr>
      <vt:lpstr>Rdt3.0 in Action</vt:lpstr>
      <vt:lpstr>Rdt3.0 in Action</vt:lpstr>
      <vt:lpstr>Performance of Rdt3.0</vt:lpstr>
      <vt:lpstr>Rdt3.0: Stop-and-Wait Operation</vt:lpstr>
      <vt:lpstr>Pipelined Protocols</vt:lpstr>
      <vt:lpstr>Pipelining: Increased Utilization</vt:lpstr>
      <vt:lpstr>Pipelining Protocols</vt:lpstr>
      <vt:lpstr>Go-Back-N</vt:lpstr>
      <vt:lpstr>GBN: Sender Extended FSM</vt:lpstr>
      <vt:lpstr>GBN: Receiver Extended FSM</vt:lpstr>
      <vt:lpstr>GBN in action</vt:lpstr>
      <vt:lpstr>GBN Applet!</vt:lpstr>
      <vt:lpstr>Selective Repeat</vt:lpstr>
      <vt:lpstr>Selective Repeat: sender, receiver windows</vt:lpstr>
      <vt:lpstr>Selective Repeat</vt:lpstr>
      <vt:lpstr>Selective Repeat in Action</vt:lpstr>
      <vt:lpstr>Selective Repeat:  Dilemma</vt:lpstr>
      <vt:lpstr>SR Applet!</vt:lpstr>
      <vt:lpstr>Chapter 3 outline</vt:lpstr>
      <vt:lpstr>TCP: Overview   RFCs: 793, 1122, 1323, 2018, 2581</vt:lpstr>
      <vt:lpstr>TCP Segment Structure</vt:lpstr>
      <vt:lpstr>TCP Seq. #’s and ACKs</vt:lpstr>
      <vt:lpstr>TCP Round Trip Time and Timeout</vt:lpstr>
      <vt:lpstr>TCP Round Trip Time and Timeout</vt:lpstr>
      <vt:lpstr>TCP Round Trip Time and Timeout</vt:lpstr>
      <vt:lpstr>TCP Round Trip Time and Timeout</vt:lpstr>
      <vt:lpstr>Example Round Trip Time Estimation</vt:lpstr>
      <vt:lpstr>TCP Round Trip Time and Timeout</vt:lpstr>
      <vt:lpstr>Chapter 3 outline</vt:lpstr>
      <vt:lpstr>TCP reliable data transfer</vt:lpstr>
      <vt:lpstr>TCP Sender Events:</vt:lpstr>
      <vt:lpstr>TCP  Sender (simplified)</vt:lpstr>
      <vt:lpstr>TCP: Retransmission Scenarios</vt:lpstr>
      <vt:lpstr>TCP Retransmission Scenarios (more)</vt:lpstr>
      <vt:lpstr>TCP ACK generation [RFC 1122, RFC 2581]</vt:lpstr>
      <vt:lpstr>Fast  Retransmit</vt:lpstr>
      <vt:lpstr>Fast  Retransmit</vt:lpstr>
      <vt:lpstr>Chapter 3 outline</vt:lpstr>
      <vt:lpstr>TCP Flow Control</vt:lpstr>
      <vt:lpstr>TCP Flow Control: How it Works</vt:lpstr>
      <vt:lpstr>Chapter 3 outline</vt:lpstr>
      <vt:lpstr>TCP Connection Management</vt:lpstr>
      <vt:lpstr>TCP Connection Management (cont.)</vt:lpstr>
      <vt:lpstr>TCP Connection Management (cont.)</vt:lpstr>
      <vt:lpstr>TCP Connection Management (cont.)</vt:lpstr>
      <vt:lpstr>Chapter 3 outline</vt:lpstr>
      <vt:lpstr>Principles of Congestion Control</vt:lpstr>
      <vt:lpstr>Causes/costs of Congestion: Scenario 1 </vt:lpstr>
      <vt:lpstr>Causes/costs of Congestion: Scenario 2 </vt:lpstr>
      <vt:lpstr>Causes/costs of congestion: Scenario 2 </vt:lpstr>
      <vt:lpstr>Causes/costs of Congestion: Scenario 3 </vt:lpstr>
      <vt:lpstr>Causes/costs of Congestion: Scenario 3 </vt:lpstr>
      <vt:lpstr>Approaches towards congestion control</vt:lpstr>
      <vt:lpstr>Chapter 3 outline</vt:lpstr>
      <vt:lpstr>TCP Congestion Control:</vt:lpstr>
      <vt:lpstr>TCP Congestion Control: Bandwidth Probing</vt:lpstr>
      <vt:lpstr>TCP Congestion Control: details</vt:lpstr>
      <vt:lpstr>TCP Congestion Control:  more details</vt:lpstr>
      <vt:lpstr>TCP Slow Start</vt:lpstr>
      <vt:lpstr>Transitioning into/out of slowstart</vt:lpstr>
      <vt:lpstr>TCP: Congestion Avoidance</vt:lpstr>
      <vt:lpstr>TCP Congestion Control FSM: overview</vt:lpstr>
      <vt:lpstr>Popular “flavors” of TCP</vt:lpstr>
      <vt:lpstr>Summary: TCP Congestion Control</vt:lpstr>
      <vt:lpstr>TCP throughput</vt:lpstr>
      <vt:lpstr>TCP Futures: TCP over “long, fat pipes”</vt:lpstr>
      <vt:lpstr>TCP Fairness</vt:lpstr>
      <vt:lpstr>Why is TCP fair?</vt:lpstr>
      <vt:lpstr>Fairness (more)</vt:lpstr>
      <vt:lpstr>Chapter 3: Summary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Layer</dc:title>
  <dc:creator>Claypool</dc:creator>
  <dc:description>Computer Networking - A Top-Down Approach (5th edition), by James F. Kurose and Keith W. Ross, copyright Pearson, 2010. ISBN: 0-13-607967-9 [http://www.aw-bc.com/kurose_ross/] </dc:description>
  <cp:lastModifiedBy>Krishna KC</cp:lastModifiedBy>
  <cp:revision>383</cp:revision>
  <cp:lastPrinted>2000-04-28T00:56:10Z</cp:lastPrinted>
  <dcterms:created xsi:type="dcterms:W3CDTF">2000-04-27T03:15:31Z</dcterms:created>
  <dcterms:modified xsi:type="dcterms:W3CDTF">2024-02-15T05:27:30Z</dcterms:modified>
</cp:coreProperties>
</file>