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 id="263" r:id="rId3"/>
    <p:sldId id="264" r:id="rId4"/>
    <p:sldId id="265" r:id="rId5"/>
    <p:sldId id="266" r:id="rId6"/>
    <p:sldId id="260" r:id="rId7"/>
    <p:sldId id="259" r:id="rId8"/>
    <p:sldId id="267" r:id="rId9"/>
    <p:sldId id="268" r:id="rId10"/>
    <p:sldId id="269" r:id="rId11"/>
    <p:sldId id="27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showGuides="1">
      <p:cViewPr varScale="1">
        <p:scale>
          <a:sx n="69" d="100"/>
          <a:sy n="69" d="100"/>
        </p:scale>
        <p:origin x="5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C4BA7A-1C59-4BC3-9560-921947C6248A}"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3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4729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5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358767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BA7A-1C59-4BC3-9560-921947C6248A}"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4BA7A-1C59-4BC3-9560-921947C6248A}" type="datetimeFigureOut">
              <a:rPr lang="en-GB" smtClean="0"/>
              <a:t>02/12/2023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4185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4BA7A-1C59-4BC3-9560-921947C6248A}" type="datetimeFigureOut">
              <a:rPr lang="en-GB" smtClean="0"/>
              <a:t>02/12/2023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164178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4BA7A-1C59-4BC3-9560-921947C6248A}" type="datetimeFigureOut">
              <a:rPr lang="en-GB" smtClean="0"/>
              <a:t>02/12/2023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51292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BA7A-1C59-4BC3-9560-921947C6248A}" type="datetimeFigureOut">
              <a:rPr lang="en-GB" smtClean="0"/>
              <a:t>02/12/2023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99465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02/12/2023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9385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02/12/2023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C4BA7A-1C59-4BC3-9560-921947C6248A}" type="datetimeFigureOut">
              <a:rPr lang="en-GB" smtClean="0"/>
              <a:t>02/12/2023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D4307E-EF79-43E6-A789-C81C3144AF1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904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802" y="461665"/>
            <a:ext cx="11887200" cy="561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334978" y="0"/>
            <a:ext cx="10628768" cy="461665"/>
          </a:xfrm>
          <a:prstGeom prst="rect">
            <a:avLst/>
          </a:prstGeom>
          <a:no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Decision Making</a:t>
            </a:r>
            <a:endParaRPr lang="en-GB"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88887" y="371191"/>
            <a:ext cx="11606543" cy="6647974"/>
          </a:xfrm>
          <a:prstGeom prst="rect">
            <a:avLst/>
          </a:prstGeom>
          <a:noFill/>
        </p:spPr>
        <p:txBody>
          <a:bodyPr wrap="square" rtlCol="0">
            <a:spAutoFit/>
          </a:bodyPr>
          <a:lstStyle/>
          <a:p>
            <a:pPr algn="just">
              <a:lnSpc>
                <a:spcPct val="150000"/>
              </a:lnSpc>
            </a:pPr>
            <a:r>
              <a:rPr lang="en-GB" sz="2400" b="1" dirty="0" smtClean="0">
                <a:solidFill>
                  <a:schemeClr val="bg1"/>
                </a:solidFill>
                <a:latin typeface="Times New Roman" panose="02020603050405020304" pitchFamily="18" charset="0"/>
                <a:cs typeface="Times New Roman" panose="02020603050405020304" pitchFamily="18" charset="0"/>
              </a:rPr>
              <a:t>Simply a </a:t>
            </a:r>
            <a:r>
              <a:rPr lang="en-GB" sz="2400" b="1" dirty="0">
                <a:solidFill>
                  <a:schemeClr val="bg1"/>
                </a:solidFill>
                <a:latin typeface="Times New Roman" panose="02020603050405020304" pitchFamily="18" charset="0"/>
                <a:cs typeface="Times New Roman" panose="02020603050405020304" pitchFamily="18" charset="0"/>
              </a:rPr>
              <a:t>decision is an act of selection or choice of one action from several alternatives</a:t>
            </a:r>
            <a:r>
              <a:rPr lang="en-GB" sz="2400" b="1"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endParaRPr lang="en-GB" sz="2000" b="1" dirty="0" smtClean="0">
              <a:latin typeface="Times New Roman" panose="02020603050405020304" pitchFamily="18" charset="0"/>
              <a:cs typeface="Times New Roman" panose="02020603050405020304" pitchFamily="18" charset="0"/>
            </a:endParaRPr>
          </a:p>
          <a:p>
            <a:pPr algn="just">
              <a:lnSpc>
                <a:spcPct val="150000"/>
              </a:lnSpc>
            </a:pPr>
            <a:r>
              <a:rPr lang="en-GB" sz="2000" b="1" dirty="0" smtClean="0">
                <a:latin typeface="Times New Roman" panose="02020603050405020304" pitchFamily="18" charset="0"/>
                <a:cs typeface="Times New Roman" panose="02020603050405020304" pitchFamily="18" charset="0"/>
              </a:rPr>
              <a:t>Decision-making </a:t>
            </a:r>
            <a:r>
              <a:rPr lang="en-GB" sz="2000" b="1" dirty="0">
                <a:latin typeface="Times New Roman" panose="02020603050405020304" pitchFamily="18" charset="0"/>
                <a:cs typeface="Times New Roman" panose="02020603050405020304" pitchFamily="18" charset="0"/>
              </a:rPr>
              <a:t>can be defined as the process of selecting a right and effective course of action from two or more alternatives for the purpose of achieving a desired result. Decision-making is the essence of </a:t>
            </a:r>
            <a:r>
              <a:rPr lang="en-GB" sz="2000" b="1" dirty="0" smtClean="0">
                <a:latin typeface="Times New Roman" panose="02020603050405020304" pitchFamily="18" charset="0"/>
                <a:cs typeface="Times New Roman" panose="02020603050405020304" pitchFamily="18" charset="0"/>
              </a:rPr>
              <a:t>management.</a:t>
            </a:r>
            <a:endParaRPr lang="en-GB" sz="2000" b="1" dirty="0">
              <a:latin typeface="Times New Roman" panose="02020603050405020304" pitchFamily="18" charset="0"/>
              <a:cs typeface="Times New Roman" panose="02020603050405020304" pitchFamily="18" charset="0"/>
            </a:endParaRPr>
          </a:p>
          <a:p>
            <a:pPr algn="just" fontAlgn="base">
              <a:lnSpc>
                <a:spcPct val="150000"/>
              </a:lnSpc>
            </a:pPr>
            <a:r>
              <a:rPr lang="en-GB" sz="2000" b="1" dirty="0">
                <a:solidFill>
                  <a:srgbClr val="FF0000"/>
                </a:solidFill>
                <a:latin typeface="Times New Roman" panose="02020603050405020304" pitchFamily="18" charset="0"/>
                <a:cs typeface="Times New Roman" panose="02020603050405020304" pitchFamily="18" charset="0"/>
              </a:rPr>
              <a:t>According to P. F. Drucker – “What­ever a manager does he does through making decisions.”</a:t>
            </a:r>
            <a:r>
              <a:rPr lang="en-GB" sz="2000" b="1" dirty="0">
                <a:latin typeface="Times New Roman" panose="02020603050405020304" pitchFamily="18" charset="0"/>
                <a:cs typeface="Times New Roman" panose="02020603050405020304" pitchFamily="18" charset="0"/>
              </a:rPr>
              <a:t> All matters relating to planning, organising, direction, co-ordination and control are settled by the managers through decisions which are executed into practice by the operators of the enterprise. Objectives, goals, strate­gies, policies and organisational designs are all to be decided upon in order to regulate the performance of the business</a:t>
            </a:r>
            <a:r>
              <a:rPr lang="en-GB" sz="2000" b="1" dirty="0" smtClean="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algn="just" fontAlgn="base">
              <a:lnSpc>
                <a:spcPct val="150000"/>
              </a:lnSpc>
            </a:pPr>
            <a:r>
              <a:rPr lang="en-GB" sz="2000" b="1" dirty="0">
                <a:latin typeface="Times New Roman" panose="02020603050405020304" pitchFamily="18" charset="0"/>
                <a:cs typeface="Times New Roman" panose="02020603050405020304" pitchFamily="18" charset="0"/>
              </a:rPr>
              <a:t>The entire managerial process is based on decisions. Decisions are needed both for tackling the problems as well as for taking maximum advantages of the opportunities available. Correct decisions reduce complexities, uncertainties and diversities of the organisational environments.</a:t>
            </a:r>
          </a:p>
          <a:p>
            <a:pPr algn="just">
              <a:lnSpc>
                <a:spcPct val="150000"/>
              </a:lnSpc>
            </a:pP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432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3091" y="591127"/>
            <a:ext cx="10363200" cy="7423635"/>
          </a:xfrm>
          <a:prstGeom prst="rect">
            <a:avLst/>
          </a:prstGeom>
          <a:noFill/>
        </p:spPr>
        <p:txBody>
          <a:bodyPr wrap="square" rtlCol="0">
            <a:spAutoFit/>
          </a:bodyPr>
          <a:lstStyle/>
          <a:p>
            <a:pPr algn="just" fontAlgn="auto">
              <a:lnSpc>
                <a:spcPct val="150000"/>
              </a:lnSpc>
            </a:pPr>
            <a:r>
              <a:rPr lang="en-GB" sz="2000" b="1" dirty="0">
                <a:latin typeface="Times New Roman" panose="02020603050405020304" pitchFamily="18" charset="0"/>
                <a:cs typeface="Times New Roman" panose="02020603050405020304" pitchFamily="18" charset="0"/>
              </a:rPr>
              <a:t>Autocratic Decision Making</a:t>
            </a:r>
          </a:p>
          <a:p>
            <a:pPr algn="just" fontAlgn="auto">
              <a:lnSpc>
                <a:spcPct val="150000"/>
              </a:lnSpc>
            </a:pPr>
            <a:r>
              <a:rPr lang="en-GB" sz="2000" dirty="0">
                <a:latin typeface="Times New Roman" panose="02020603050405020304" pitchFamily="18" charset="0"/>
                <a:cs typeface="Times New Roman" panose="02020603050405020304" pitchFamily="18" charset="0"/>
              </a:rPr>
              <a:t>In situations where a leader or authority figure holds the decision-making power, this approach comes into play. It's efficient for quick decisions but might not always consider various perspectives.</a:t>
            </a:r>
          </a:p>
          <a:p>
            <a:pPr algn="just" fontAlgn="auto">
              <a:lnSpc>
                <a:spcPct val="150000"/>
              </a:lnSpc>
            </a:pPr>
            <a:r>
              <a:rPr lang="en-GB" sz="2000" b="1" i="1" dirty="0">
                <a:latin typeface="Times New Roman" panose="02020603050405020304" pitchFamily="18" charset="0"/>
                <a:cs typeface="Times New Roman" panose="02020603050405020304" pitchFamily="18" charset="0"/>
              </a:rPr>
              <a:t>Pros:</a:t>
            </a:r>
            <a:r>
              <a:rPr lang="en-GB" sz="2000" i="1" dirty="0">
                <a:latin typeface="Times New Roman" panose="02020603050405020304" pitchFamily="18" charset="0"/>
                <a:cs typeface="Times New Roman" panose="02020603050405020304" pitchFamily="18" charset="0"/>
              </a:rPr>
              <a:t> Efficient for quick decisions, works well in emergencies or when a clear hierarchy is necessary.</a:t>
            </a:r>
            <a:endParaRPr lang="en-GB" sz="2000" dirty="0">
              <a:latin typeface="Times New Roman" panose="02020603050405020304" pitchFamily="18" charset="0"/>
              <a:cs typeface="Times New Roman" panose="02020603050405020304" pitchFamily="18" charset="0"/>
            </a:endParaRPr>
          </a:p>
          <a:p>
            <a:pPr algn="just" fontAlgn="auto">
              <a:lnSpc>
                <a:spcPct val="150000"/>
              </a:lnSpc>
            </a:pPr>
            <a:r>
              <a:rPr lang="en-GB" sz="2000" b="1" i="1" dirty="0">
                <a:latin typeface="Times New Roman" panose="02020603050405020304" pitchFamily="18" charset="0"/>
                <a:cs typeface="Times New Roman" panose="02020603050405020304" pitchFamily="18" charset="0"/>
              </a:rPr>
              <a:t>Cons:</a:t>
            </a:r>
            <a:r>
              <a:rPr lang="en-GB" sz="2000" i="1" dirty="0">
                <a:latin typeface="Times New Roman" panose="02020603050405020304" pitchFamily="18" charset="0"/>
                <a:cs typeface="Times New Roman" panose="02020603050405020304" pitchFamily="18" charset="0"/>
              </a:rPr>
              <a:t> Doesn't consider input from others, can lead to resentment among team members</a:t>
            </a:r>
            <a:r>
              <a:rPr lang="en-GB" sz="2000" i="1" dirty="0" smtClean="0">
                <a:latin typeface="Times New Roman" panose="02020603050405020304" pitchFamily="18" charset="0"/>
                <a:cs typeface="Times New Roman" panose="02020603050405020304" pitchFamily="18" charset="0"/>
              </a:rPr>
              <a:t>.</a:t>
            </a:r>
          </a:p>
          <a:p>
            <a:pPr algn="just" fontAlgn="auto">
              <a:lnSpc>
                <a:spcPct val="150000"/>
              </a:lnSpc>
            </a:pPr>
            <a:endParaRPr lang="en-GB" sz="2000" i="1" dirty="0">
              <a:latin typeface="Times New Roman" panose="02020603050405020304" pitchFamily="18" charset="0"/>
              <a:cs typeface="Times New Roman" panose="02020603050405020304" pitchFamily="18" charset="0"/>
            </a:endParaRPr>
          </a:p>
          <a:p>
            <a:pPr algn="just" fontAlgn="auto">
              <a:lnSpc>
                <a:spcPct val="150000"/>
              </a:lnSpc>
            </a:pPr>
            <a:r>
              <a:rPr lang="en-GB" sz="2000" b="1" dirty="0">
                <a:latin typeface="Times New Roman" panose="02020603050405020304" pitchFamily="18" charset="0"/>
                <a:cs typeface="Times New Roman" panose="02020603050405020304" pitchFamily="18" charset="0"/>
              </a:rPr>
              <a:t>Bounded Rationality</a:t>
            </a:r>
          </a:p>
          <a:p>
            <a:pPr algn="just" fontAlgn="auto">
              <a:lnSpc>
                <a:spcPct val="150000"/>
              </a:lnSpc>
            </a:pPr>
            <a:r>
              <a:rPr lang="en-GB" sz="2000" dirty="0">
                <a:latin typeface="Times New Roman" panose="02020603050405020304" pitchFamily="18" charset="0"/>
                <a:cs typeface="Times New Roman" panose="02020603050405020304" pitchFamily="18" charset="0"/>
              </a:rPr>
              <a:t>Recognizing that decisions are often made within constraints like time and information, this approach seeks satisfactory solutions rather than exhaustive ones.</a:t>
            </a:r>
          </a:p>
          <a:p>
            <a:pPr algn="just" fontAlgn="auto">
              <a:lnSpc>
                <a:spcPct val="150000"/>
              </a:lnSpc>
            </a:pPr>
            <a:r>
              <a:rPr lang="en-GB" sz="2000" b="1" i="1" dirty="0">
                <a:latin typeface="Times New Roman" panose="02020603050405020304" pitchFamily="18" charset="0"/>
                <a:cs typeface="Times New Roman" panose="02020603050405020304" pitchFamily="18" charset="0"/>
              </a:rPr>
              <a:t>Pros:</a:t>
            </a:r>
            <a:r>
              <a:rPr lang="en-GB" sz="2000" i="1" dirty="0">
                <a:latin typeface="Times New Roman" panose="02020603050405020304" pitchFamily="18" charset="0"/>
                <a:cs typeface="Times New Roman" panose="02020603050405020304" pitchFamily="18" charset="0"/>
              </a:rPr>
              <a:t> Takes into account constraints, seeks satisfactory solutions, and is</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pragmatic.</a:t>
            </a:r>
            <a:endParaRPr lang="en-GB" sz="2000" dirty="0">
              <a:latin typeface="Times New Roman" panose="02020603050405020304" pitchFamily="18" charset="0"/>
              <a:cs typeface="Times New Roman" panose="02020603050405020304" pitchFamily="18" charset="0"/>
            </a:endParaRPr>
          </a:p>
          <a:p>
            <a:pPr algn="just" fontAlgn="auto">
              <a:lnSpc>
                <a:spcPct val="150000"/>
              </a:lnSpc>
            </a:pPr>
            <a:r>
              <a:rPr lang="en-GB" sz="2000" b="1" i="1" dirty="0">
                <a:latin typeface="Times New Roman" panose="02020603050405020304" pitchFamily="18" charset="0"/>
                <a:cs typeface="Times New Roman" panose="02020603050405020304" pitchFamily="18" charset="0"/>
              </a:rPr>
              <a:t>Cons:</a:t>
            </a:r>
            <a:r>
              <a:rPr lang="en-GB" sz="2000" i="1" dirty="0">
                <a:latin typeface="Times New Roman" panose="02020603050405020304" pitchFamily="18" charset="0"/>
                <a:cs typeface="Times New Roman" panose="02020603050405020304" pitchFamily="18" charset="0"/>
              </a:rPr>
              <a:t> Might not lead to optimal outcomes, can sometimes ignore critical factors.</a:t>
            </a:r>
            <a:endParaRPr lang="en-GB" sz="2000" dirty="0">
              <a:latin typeface="Times New Roman" panose="02020603050405020304" pitchFamily="18" charset="0"/>
              <a:cs typeface="Times New Roman" panose="02020603050405020304" pitchFamily="18" charset="0"/>
            </a:endParaRPr>
          </a:p>
          <a:p>
            <a:pPr algn="just" fontAlgn="auto">
              <a:lnSpc>
                <a:spcPct val="150000"/>
              </a:lnSpc>
            </a:pPr>
            <a:endParaRPr lang="en-GB" sz="2000" dirty="0">
              <a:latin typeface="Times New Roman" panose="02020603050405020304" pitchFamily="18" charset="0"/>
              <a:cs typeface="Times New Roman" panose="02020603050405020304" pitchFamily="18" charset="0"/>
            </a:endParaRPr>
          </a:p>
          <a:p>
            <a:pPr algn="just">
              <a:lnSpc>
                <a:spcPct val="150000"/>
              </a:lnSpc>
            </a:pPr>
            <a:endParaRPr lang="en-GB" sz="2000" dirty="0">
              <a:latin typeface="Times New Roman" panose="02020603050405020304" pitchFamily="18" charset="0"/>
              <a:cs typeface="Times New Roman" panose="02020603050405020304" pitchFamily="18" charset="0"/>
            </a:endParaRPr>
          </a:p>
          <a:p>
            <a:pPr algn="just" fontAlgn="auto">
              <a:lnSpc>
                <a:spcPct val="150000"/>
              </a:lnSpc>
            </a:pPr>
            <a:r>
              <a:rPr lang="en-GB" sz="2000" i="1"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open.lib.umn.edu/app/uploads/sites/5/2015/03/5522724a27bff3e9d2b2d76050f2e5b2.jpg"/>
          <p:cNvPicPr>
            <a:picLocks noChangeAspect="1" noChangeArrowheads="1"/>
          </p:cNvPicPr>
          <p:nvPr/>
        </p:nvPicPr>
        <p:blipFill rotWithShape="1">
          <a:blip r:embed="rId2">
            <a:extLst>
              <a:ext uri="{28A0092B-C50C-407E-A947-70E740481C1C}">
                <a14:useLocalDpi xmlns:a14="http://schemas.microsoft.com/office/drawing/2010/main" val="0"/>
              </a:ext>
            </a:extLst>
          </a:blip>
          <a:srcRect l="2001" t="24305" r="2258" b="3200"/>
          <a:stretch/>
        </p:blipFill>
        <p:spPr bwMode="auto">
          <a:xfrm>
            <a:off x="554182" y="480291"/>
            <a:ext cx="11222181" cy="5920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29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8599" y="295581"/>
            <a:ext cx="5911913" cy="461665"/>
          </a:xfrm>
          <a:prstGeom prst="rect">
            <a:avLst/>
          </a:prstGeom>
          <a:no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Condition of Decision making</a:t>
            </a:r>
            <a:endParaRPr lang="en-GB" sz="2400" b="1"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3959051" y="341644"/>
            <a:ext cx="4963885" cy="442127"/>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flipH="1">
            <a:off x="6219929" y="761443"/>
            <a:ext cx="4627" cy="530595"/>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758462" y="1267229"/>
            <a:ext cx="8892791" cy="2272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78563" y="1276242"/>
            <a:ext cx="0" cy="58258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19929" y="1302724"/>
            <a:ext cx="0" cy="52962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631157" y="1266200"/>
            <a:ext cx="0" cy="58258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1691" y="1924258"/>
            <a:ext cx="3725803" cy="4493538"/>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Certainty</a:t>
            </a:r>
          </a:p>
          <a:p>
            <a:pPr algn="just"/>
            <a:r>
              <a:rPr lang="en-GB" sz="2200" dirty="0">
                <a:latin typeface="Times New Roman" panose="02020603050405020304" pitchFamily="18" charset="0"/>
                <a:cs typeface="Times New Roman" panose="02020603050405020304" pitchFamily="18" charset="0"/>
              </a:rPr>
              <a:t>Certainty condition of decision making is a situation where a decision-maker is conformed to what will happen when a decision is being made. It is a condition where the future is 100 percent sure</a:t>
            </a:r>
            <a:r>
              <a:rPr lang="en-GB" sz="2200" dirty="0" smtClean="0">
                <a:latin typeface="Times New Roman" panose="02020603050405020304" pitchFamily="18" charset="0"/>
                <a:cs typeface="Times New Roman" panose="02020603050405020304" pitchFamily="18" charset="0"/>
              </a:rPr>
              <a:t>.</a:t>
            </a:r>
          </a:p>
          <a:p>
            <a:pPr algn="just"/>
            <a:r>
              <a:rPr lang="en-GB" sz="2200" dirty="0">
                <a:latin typeface="Times New Roman" panose="02020603050405020304" pitchFamily="18" charset="0"/>
                <a:cs typeface="Times New Roman" panose="02020603050405020304" pitchFamily="18" charset="0"/>
              </a:rPr>
              <a:t>This condition exists in routine decisions such as </a:t>
            </a:r>
            <a:r>
              <a:rPr lang="en-GB" sz="2200" dirty="0" smtClean="0">
                <a:latin typeface="Times New Roman" panose="02020603050405020304" pitchFamily="18" charset="0"/>
                <a:cs typeface="Times New Roman" panose="02020603050405020304" pitchFamily="18" charset="0"/>
              </a:rPr>
              <a:t>day-to-day </a:t>
            </a:r>
            <a:r>
              <a:rPr lang="en-GB" sz="2200" dirty="0">
                <a:latin typeface="Times New Roman" panose="02020603050405020304" pitchFamily="18" charset="0"/>
                <a:cs typeface="Times New Roman" panose="02020603050405020304" pitchFamily="18" charset="0"/>
              </a:rPr>
              <a:t>activities, payment of wages, </a:t>
            </a:r>
            <a:r>
              <a:rPr lang="en-GB" sz="2200" dirty="0" smtClean="0">
                <a:latin typeface="Times New Roman" panose="02020603050405020304" pitchFamily="18" charset="0"/>
                <a:cs typeface="Times New Roman" panose="02020603050405020304" pitchFamily="18" charset="0"/>
              </a:rPr>
              <a:t>salaries.</a:t>
            </a:r>
            <a:endParaRPr lang="en-GB" sz="22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0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4491614" y="1921802"/>
            <a:ext cx="3503524" cy="4524315"/>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Risk</a:t>
            </a:r>
          </a:p>
          <a:p>
            <a:pPr algn="just"/>
            <a:r>
              <a:rPr lang="en-GB" sz="2400" dirty="0">
                <a:latin typeface="Times New Roman" panose="02020603050405020304" pitchFamily="18" charset="0"/>
                <a:cs typeface="Times New Roman" panose="02020603050405020304" pitchFamily="18" charset="0"/>
              </a:rPr>
              <a:t>In the condition of risk, the decision-maker is aware of alternatives but not of their outcomes or consequences. Here the future condition can not be estimated correctly. It is a condition where the future is sure but less than 100 percent</a:t>
            </a:r>
            <a:r>
              <a:rPr lang="en-GB" sz="2400" dirty="0" smtClean="0">
                <a:latin typeface="Times New Roman" panose="02020603050405020304" pitchFamily="18" charset="0"/>
                <a:cs typeface="Times New Roman" panose="02020603050405020304" pitchFamily="18" charset="0"/>
              </a:rPr>
              <a:t>.</a:t>
            </a:r>
          </a:p>
          <a:p>
            <a:pPr algn="just"/>
            <a:r>
              <a:rPr lang="en-GB" sz="2400" b="1" dirty="0" smtClean="0">
                <a:latin typeface="Times New Roman" panose="02020603050405020304" pitchFamily="18" charset="0"/>
                <a:cs typeface="Times New Roman" panose="02020603050405020304" pitchFamily="18" charset="0"/>
              </a:rPr>
              <a:t>Changing the job, </a:t>
            </a:r>
          </a:p>
        </p:txBody>
      </p:sp>
      <p:sp>
        <p:nvSpPr>
          <p:cNvPr id="15" name="TextBox 14"/>
          <p:cNvSpPr txBox="1"/>
          <p:nvPr/>
        </p:nvSpPr>
        <p:spPr>
          <a:xfrm>
            <a:off x="8159263" y="1748314"/>
            <a:ext cx="3836579" cy="4862870"/>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Uncertainty</a:t>
            </a:r>
          </a:p>
          <a:p>
            <a:pPr algn="just"/>
            <a:r>
              <a:rPr lang="en-GB" sz="2200" b="1" dirty="0">
                <a:latin typeface="Times New Roman" panose="02020603050405020304" pitchFamily="18" charset="0"/>
                <a:cs typeface="Times New Roman" panose="02020603050405020304" pitchFamily="18" charset="0"/>
              </a:rPr>
              <a:t>Uncertainty is a situation where the decision-maker has very little information available about the alternatives. Which is not enough to take an action plan</a:t>
            </a:r>
            <a:r>
              <a:rPr lang="en-GB" sz="2200" b="1" dirty="0" smtClean="0">
                <a:latin typeface="Times New Roman" panose="02020603050405020304" pitchFamily="18" charset="0"/>
                <a:cs typeface="Times New Roman" panose="02020603050405020304" pitchFamily="18" charset="0"/>
              </a:rPr>
              <a:t>.</a:t>
            </a:r>
          </a:p>
          <a:p>
            <a:pPr algn="just"/>
            <a:r>
              <a:rPr lang="en-GB" sz="2200" b="1" dirty="0">
                <a:latin typeface="Times New Roman" panose="02020603050405020304" pitchFamily="18" charset="0"/>
                <a:cs typeface="Times New Roman" panose="02020603050405020304" pitchFamily="18" charset="0"/>
              </a:rPr>
              <a:t>T</a:t>
            </a:r>
            <a:r>
              <a:rPr lang="en-GB" sz="2200" b="1" smtClean="0">
                <a:latin typeface="Times New Roman" panose="02020603050405020304" pitchFamily="18" charset="0"/>
                <a:cs typeface="Times New Roman" panose="02020603050405020304" pitchFamily="18" charset="0"/>
              </a:rPr>
              <a:t>he </a:t>
            </a:r>
            <a:r>
              <a:rPr lang="en-GB" sz="2200" b="1" dirty="0">
                <a:latin typeface="Times New Roman" panose="02020603050405020304" pitchFamily="18" charset="0"/>
                <a:cs typeface="Times New Roman" panose="02020603050405020304" pitchFamily="18" charset="0"/>
              </a:rPr>
              <a:t>introduction of a new product or service, adoption of new technology, etc. </a:t>
            </a:r>
            <a:endParaRPr lang="en-GB" sz="2200" b="1" dirty="0" smtClean="0">
              <a:latin typeface="Times New Roman" panose="02020603050405020304" pitchFamily="18" charset="0"/>
              <a:cs typeface="Times New Roman" panose="02020603050405020304" pitchFamily="18" charset="0"/>
            </a:endParaRPr>
          </a:p>
          <a:p>
            <a:pPr algn="just"/>
            <a:r>
              <a:rPr lang="en-GB" sz="2200" b="1" dirty="0" smtClean="0">
                <a:latin typeface="Times New Roman" panose="02020603050405020304" pitchFamily="18" charset="0"/>
                <a:cs typeface="Times New Roman" panose="02020603050405020304" pitchFamily="18" charset="0"/>
              </a:rPr>
              <a:t>It </a:t>
            </a:r>
            <a:r>
              <a:rPr lang="en-GB" sz="2200" b="1" dirty="0">
                <a:latin typeface="Times New Roman" panose="02020603050405020304" pitchFamily="18" charset="0"/>
                <a:cs typeface="Times New Roman" panose="02020603050405020304" pitchFamily="18" charset="0"/>
              </a:rPr>
              <a:t>creates difficult to understand the environment, predict the future and make a decision.</a:t>
            </a:r>
          </a:p>
        </p:txBody>
      </p:sp>
      <p:sp>
        <p:nvSpPr>
          <p:cNvPr id="16" name="Rectangle 15"/>
          <p:cNvSpPr/>
          <p:nvPr/>
        </p:nvSpPr>
        <p:spPr>
          <a:xfrm>
            <a:off x="394629" y="1798655"/>
            <a:ext cx="3727940" cy="4737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315767" y="1798654"/>
            <a:ext cx="3753060" cy="4737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8244674" y="1798652"/>
            <a:ext cx="3814542" cy="4737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201431" y="164413"/>
            <a:ext cx="11927393" cy="6372189"/>
          </a:xfrm>
          <a:prstGeom prst="rect">
            <a:avLst/>
          </a:pr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25073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90394" y="222678"/>
            <a:ext cx="3060071" cy="13670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Times New Roman" panose="02020603050405020304" pitchFamily="18" charset="0"/>
                <a:cs typeface="Times New Roman" panose="02020603050405020304" pitchFamily="18" charset="0"/>
              </a:rPr>
              <a:t>Goal Oriented</a:t>
            </a:r>
            <a:endParaRPr lang="en-GB" sz="2800" b="1" dirty="0">
              <a:latin typeface="Times New Roman" panose="02020603050405020304" pitchFamily="18" charset="0"/>
              <a:cs typeface="Times New Roman" panose="02020603050405020304" pitchFamily="18" charset="0"/>
            </a:endParaRPr>
          </a:p>
        </p:txBody>
      </p:sp>
      <p:sp>
        <p:nvSpPr>
          <p:cNvPr id="2" name="Oval 1"/>
          <p:cNvSpPr/>
          <p:nvPr/>
        </p:nvSpPr>
        <p:spPr>
          <a:xfrm>
            <a:off x="4719782" y="2881745"/>
            <a:ext cx="3278909"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Times New Roman" panose="02020603050405020304" pitchFamily="18" charset="0"/>
                <a:cs typeface="Times New Roman" panose="02020603050405020304" pitchFamily="18" charset="0"/>
              </a:rPr>
              <a:t>Characteristic of Decision making</a:t>
            </a:r>
            <a:endParaRPr lang="en-GB" sz="2800" dirty="0">
              <a:latin typeface="Times New Roman" panose="02020603050405020304" pitchFamily="18" charset="0"/>
              <a:cs typeface="Times New Roman" panose="02020603050405020304" pitchFamily="18" charset="0"/>
            </a:endParaRPr>
          </a:p>
        </p:txBody>
      </p:sp>
      <p:sp>
        <p:nvSpPr>
          <p:cNvPr id="5" name="Oval 4"/>
          <p:cNvSpPr/>
          <p:nvPr/>
        </p:nvSpPr>
        <p:spPr>
          <a:xfrm>
            <a:off x="5179085" y="171878"/>
            <a:ext cx="3060071" cy="13670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Times New Roman" panose="02020603050405020304" pitchFamily="18" charset="0"/>
                <a:cs typeface="Times New Roman" panose="02020603050405020304" pitchFamily="18" charset="0"/>
              </a:rPr>
              <a:t>Selective</a:t>
            </a:r>
            <a:endParaRPr lang="en-GB" sz="2800" b="1" dirty="0">
              <a:latin typeface="Times New Roman" panose="02020603050405020304" pitchFamily="18" charset="0"/>
              <a:cs typeface="Times New Roman" panose="02020603050405020304" pitchFamily="18" charset="0"/>
            </a:endParaRPr>
          </a:p>
        </p:txBody>
      </p:sp>
      <p:sp>
        <p:nvSpPr>
          <p:cNvPr id="6" name="Oval 5"/>
          <p:cNvSpPr/>
          <p:nvPr/>
        </p:nvSpPr>
        <p:spPr>
          <a:xfrm>
            <a:off x="8864395" y="975442"/>
            <a:ext cx="3060071" cy="13670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Times New Roman" panose="02020603050405020304" pitchFamily="18" charset="0"/>
                <a:cs typeface="Times New Roman" panose="02020603050405020304" pitchFamily="18" charset="0"/>
              </a:rPr>
              <a:t>Cognitive</a:t>
            </a:r>
            <a:endParaRPr lang="en-GB" sz="2800" b="1" dirty="0">
              <a:latin typeface="Times New Roman" panose="02020603050405020304" pitchFamily="18" charset="0"/>
              <a:cs typeface="Times New Roman" panose="02020603050405020304" pitchFamily="18" charset="0"/>
            </a:endParaRPr>
          </a:p>
        </p:txBody>
      </p:sp>
      <p:sp>
        <p:nvSpPr>
          <p:cNvPr id="7" name="Oval 6"/>
          <p:cNvSpPr/>
          <p:nvPr/>
        </p:nvSpPr>
        <p:spPr>
          <a:xfrm>
            <a:off x="9012175" y="4152752"/>
            <a:ext cx="3060071" cy="13670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Times New Roman" panose="02020603050405020304" pitchFamily="18" charset="0"/>
                <a:cs typeface="Times New Roman" panose="02020603050405020304" pitchFamily="18" charset="0"/>
              </a:rPr>
              <a:t>Dynamic</a:t>
            </a:r>
            <a:endParaRPr lang="en-GB" sz="2800" b="1" dirty="0">
              <a:latin typeface="Times New Roman" panose="02020603050405020304" pitchFamily="18" charset="0"/>
              <a:cs typeface="Times New Roman" panose="02020603050405020304" pitchFamily="18" charset="0"/>
            </a:endParaRPr>
          </a:p>
        </p:txBody>
      </p:sp>
      <p:sp>
        <p:nvSpPr>
          <p:cNvPr id="8" name="Oval 7"/>
          <p:cNvSpPr/>
          <p:nvPr/>
        </p:nvSpPr>
        <p:spPr>
          <a:xfrm>
            <a:off x="6019594" y="5564818"/>
            <a:ext cx="3060071" cy="13670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Times New Roman" panose="02020603050405020304" pitchFamily="18" charset="0"/>
                <a:cs typeface="Times New Roman" panose="02020603050405020304" pitchFamily="18" charset="0"/>
              </a:rPr>
              <a:t>Positive or Negative</a:t>
            </a:r>
            <a:endParaRPr lang="en-GB" sz="2800" b="1" dirty="0">
              <a:latin typeface="Times New Roman" panose="02020603050405020304" pitchFamily="18" charset="0"/>
              <a:cs typeface="Times New Roman" panose="02020603050405020304" pitchFamily="18" charset="0"/>
            </a:endParaRPr>
          </a:p>
        </p:txBody>
      </p:sp>
      <p:sp>
        <p:nvSpPr>
          <p:cNvPr id="9" name="Oval 8"/>
          <p:cNvSpPr/>
          <p:nvPr/>
        </p:nvSpPr>
        <p:spPr>
          <a:xfrm>
            <a:off x="2195740" y="5270351"/>
            <a:ext cx="3060071" cy="13670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Times New Roman" panose="02020603050405020304" pitchFamily="18" charset="0"/>
                <a:cs typeface="Times New Roman" panose="02020603050405020304" pitchFamily="18" charset="0"/>
              </a:rPr>
              <a:t>Ongoing</a:t>
            </a:r>
            <a:endParaRPr lang="en-GB" sz="2800" b="1" dirty="0">
              <a:latin typeface="Times New Roman" panose="02020603050405020304" pitchFamily="18" charset="0"/>
              <a:cs typeface="Times New Roman" panose="02020603050405020304" pitchFamily="18" charset="0"/>
            </a:endParaRPr>
          </a:p>
        </p:txBody>
      </p:sp>
      <p:sp>
        <p:nvSpPr>
          <p:cNvPr id="10" name="Oval 9"/>
          <p:cNvSpPr/>
          <p:nvPr/>
        </p:nvSpPr>
        <p:spPr>
          <a:xfrm>
            <a:off x="431594" y="3007443"/>
            <a:ext cx="3060071" cy="136707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Times New Roman" panose="02020603050405020304" pitchFamily="18" charset="0"/>
                <a:cs typeface="Times New Roman" panose="02020603050405020304" pitchFamily="18" charset="0"/>
              </a:rPr>
              <a:t>Evaluative</a:t>
            </a:r>
            <a:endParaRPr lang="en-GB" sz="2800" b="1" dirty="0">
              <a:latin typeface="Times New Roman" panose="02020603050405020304" pitchFamily="18" charset="0"/>
              <a:cs typeface="Times New Roman" panose="02020603050405020304" pitchFamily="18" charset="0"/>
            </a:endParaRPr>
          </a:p>
        </p:txBody>
      </p:sp>
      <p:cxnSp>
        <p:nvCxnSpPr>
          <p:cNvPr id="16" name="Straight Connector 15"/>
          <p:cNvCxnSpPr>
            <a:stCxn id="4" idx="6"/>
          </p:cNvCxnSpPr>
          <p:nvPr/>
        </p:nvCxnSpPr>
        <p:spPr>
          <a:xfrm>
            <a:off x="4050465" y="906215"/>
            <a:ext cx="1158844" cy="8185"/>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199455" y="1055077"/>
            <a:ext cx="763675" cy="271305"/>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917723" y="2230734"/>
            <a:ext cx="1205802" cy="195942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9048618" y="5466305"/>
            <a:ext cx="1235792" cy="562708"/>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p:cNvCxnSpPr>
          <p:nvPr/>
        </p:nvCxnSpPr>
        <p:spPr>
          <a:xfrm flipH="1" flipV="1">
            <a:off x="5215095" y="6129495"/>
            <a:ext cx="804499" cy="11886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376624" y="4330840"/>
            <a:ext cx="1426866" cy="1024931"/>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04352" y="1547446"/>
            <a:ext cx="1557494" cy="170822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9160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6619" y="240146"/>
            <a:ext cx="10464800" cy="6500306"/>
          </a:xfrm>
          <a:prstGeom prst="rect">
            <a:avLst/>
          </a:prstGeom>
          <a:noFill/>
        </p:spPr>
        <p:txBody>
          <a:bodyPr wrap="square" rtlCol="0">
            <a:spAutoFit/>
          </a:bodyPr>
          <a:lstStyle/>
          <a:p>
            <a:pPr algn="just">
              <a:lnSpc>
                <a:spcPct val="150000"/>
              </a:lnSpc>
            </a:pPr>
            <a:r>
              <a:rPr lang="en-GB" sz="2000" b="1" dirty="0">
                <a:latin typeface="Times New Roman" panose="02020603050405020304" pitchFamily="18" charset="0"/>
                <a:cs typeface="Times New Roman" panose="02020603050405020304" pitchFamily="18" charset="0"/>
              </a:rPr>
              <a:t>Goal Oriented</a:t>
            </a:r>
          </a:p>
          <a:p>
            <a:pPr algn="just">
              <a:lnSpc>
                <a:spcPct val="150000"/>
              </a:lnSpc>
            </a:pPr>
            <a:r>
              <a:rPr lang="en-GB" sz="2000" dirty="0">
                <a:latin typeface="Times New Roman" panose="02020603050405020304" pitchFamily="18" charset="0"/>
                <a:cs typeface="Times New Roman" panose="02020603050405020304" pitchFamily="18" charset="0"/>
              </a:rPr>
              <a:t>Decision-making is a goal-oriented component of management. During the course of the organization, managers have to make decisions considering the achievement of organizational goals and objectives.</a:t>
            </a:r>
          </a:p>
          <a:p>
            <a:pPr algn="just">
              <a:lnSpc>
                <a:spcPct val="150000"/>
              </a:lnSpc>
            </a:pPr>
            <a:r>
              <a:rPr lang="en-GB" sz="2000" dirty="0">
                <a:latin typeface="Times New Roman" panose="02020603050405020304" pitchFamily="18" charset="0"/>
                <a:cs typeface="Times New Roman" panose="02020603050405020304" pitchFamily="18" charset="0"/>
              </a:rPr>
              <a:t>All the decisions made in the organization by the top or lower managers are directed toward the overall goals of the organization. For this, managers are responsible for making the right as well as an effective decision that ensures better goal achievement</a:t>
            </a:r>
            <a:r>
              <a:rPr lang="en-GB" sz="2000" dirty="0" smtClean="0">
                <a:latin typeface="Times New Roman" panose="02020603050405020304" pitchFamily="18" charset="0"/>
                <a:cs typeface="Times New Roman" panose="02020603050405020304" pitchFamily="18" charset="0"/>
              </a:rPr>
              <a:t>.</a:t>
            </a:r>
          </a:p>
          <a:p>
            <a:pPr algn="just">
              <a:lnSpc>
                <a:spcPct val="150000"/>
              </a:lnSpc>
            </a:pP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000" b="1" dirty="0">
                <a:latin typeface="Times New Roman" panose="02020603050405020304" pitchFamily="18" charset="0"/>
                <a:cs typeface="Times New Roman" panose="02020603050405020304" pitchFamily="18" charset="0"/>
              </a:rPr>
              <a:t>Continuous Process</a:t>
            </a:r>
          </a:p>
          <a:p>
            <a:pPr algn="just">
              <a:lnSpc>
                <a:spcPct val="150000"/>
              </a:lnSpc>
            </a:pPr>
            <a:r>
              <a:rPr lang="en-GB" sz="2000" dirty="0">
                <a:latin typeface="Times New Roman" panose="02020603050405020304" pitchFamily="18" charset="0"/>
                <a:cs typeface="Times New Roman" panose="02020603050405020304" pitchFamily="18" charset="0"/>
              </a:rPr>
              <a:t>Decision-making is a continuous process that remains in the organization till it is left. Managers as well as other employees need to make several decisions every day.</a:t>
            </a:r>
          </a:p>
          <a:p>
            <a:pPr algn="just">
              <a:lnSpc>
                <a:spcPct val="150000"/>
              </a:lnSpc>
            </a:pPr>
            <a:r>
              <a:rPr lang="en-GB" sz="2000" dirty="0">
                <a:latin typeface="Times New Roman" panose="02020603050405020304" pitchFamily="18" charset="0"/>
                <a:cs typeface="Times New Roman" panose="02020603050405020304" pitchFamily="18" charset="0"/>
              </a:rPr>
              <a:t>From entering the organization (office) to managing different activities and employees, to leaving the office managers have to make many decisions based on time, requirements, and </a:t>
            </a:r>
            <a:r>
              <a:rPr lang="en-GB" sz="2000" dirty="0" smtClean="0">
                <a:latin typeface="Times New Roman" panose="02020603050405020304" pitchFamily="18" charset="0"/>
                <a:cs typeface="Times New Roman" panose="02020603050405020304" pitchFamily="18" charset="0"/>
              </a:rPr>
              <a:t>situations.</a:t>
            </a: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46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582" y="711200"/>
            <a:ext cx="10464800" cy="6500306"/>
          </a:xfrm>
          <a:prstGeom prst="rect">
            <a:avLst/>
          </a:prstGeom>
          <a:noFill/>
        </p:spPr>
        <p:txBody>
          <a:bodyPr wrap="square" rtlCol="0">
            <a:spAutoFit/>
          </a:bodyPr>
          <a:lstStyle/>
          <a:p>
            <a:pPr algn="just">
              <a:lnSpc>
                <a:spcPct val="150000"/>
              </a:lnSpc>
            </a:pPr>
            <a:r>
              <a:rPr lang="en-GB" dirty="0" smtClean="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Selective Process</a:t>
            </a:r>
          </a:p>
          <a:p>
            <a:pPr algn="just">
              <a:lnSpc>
                <a:spcPct val="150000"/>
              </a:lnSpc>
            </a:pPr>
            <a:r>
              <a:rPr lang="en-GB" sz="2000" dirty="0">
                <a:latin typeface="Times New Roman" panose="02020603050405020304" pitchFamily="18" charset="0"/>
                <a:cs typeface="Times New Roman" panose="02020603050405020304" pitchFamily="18" charset="0"/>
              </a:rPr>
              <a:t>Decision-making is also selective in nature. It is a process of selecting the best option from the pool of available options. Managers have to select the best alternative that has greater potential to ensure goal achievement after careful evaluation of all alternatives</a:t>
            </a:r>
            <a:r>
              <a:rPr lang="en-GB" sz="2000" dirty="0" smtClean="0">
                <a:latin typeface="Times New Roman" panose="02020603050405020304" pitchFamily="18" charset="0"/>
                <a:cs typeface="Times New Roman" panose="02020603050405020304" pitchFamily="18" charset="0"/>
              </a:rPr>
              <a:t>.</a:t>
            </a:r>
          </a:p>
          <a:p>
            <a:pPr algn="just">
              <a:lnSpc>
                <a:spcPct val="150000"/>
              </a:lnSpc>
            </a:pP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000" b="1" dirty="0">
                <a:latin typeface="Times New Roman" panose="02020603050405020304" pitchFamily="18" charset="0"/>
                <a:cs typeface="Times New Roman" panose="02020603050405020304" pitchFamily="18" charset="0"/>
              </a:rPr>
              <a:t>Dynamic Process</a:t>
            </a:r>
          </a:p>
          <a:p>
            <a:pPr algn="just">
              <a:lnSpc>
                <a:spcPct val="150000"/>
              </a:lnSpc>
            </a:pPr>
            <a:r>
              <a:rPr lang="en-GB" sz="2000" dirty="0">
                <a:latin typeface="Times New Roman" panose="02020603050405020304" pitchFamily="18" charset="0"/>
                <a:cs typeface="Times New Roman" panose="02020603050405020304" pitchFamily="18" charset="0"/>
              </a:rPr>
              <a:t>It is obvious that today’s business environment is dynamic in nature. It is necessary that managers should consider the dynamic and changeable environmental factors while making any decisions.</a:t>
            </a:r>
          </a:p>
          <a:p>
            <a:pPr algn="just">
              <a:lnSpc>
                <a:spcPct val="150000"/>
              </a:lnSpc>
            </a:pPr>
            <a:r>
              <a:rPr lang="en-GB" sz="2000" dirty="0">
                <a:latin typeface="Times New Roman" panose="02020603050405020304" pitchFamily="18" charset="0"/>
                <a:cs typeface="Times New Roman" panose="02020603050405020304" pitchFamily="18" charset="0"/>
              </a:rPr>
              <a:t>For the effectiveness of decisions, managers have to make decisions on time. In addition, they should consider the future impact of the decision and how the decision will be affected in the future by possible conditions</a:t>
            </a:r>
          </a:p>
          <a:p>
            <a:pPr algn="just">
              <a:lnSpc>
                <a:spcPct val="150000"/>
              </a:lnSpc>
            </a:pPr>
            <a:endParaRPr lang="en-GB" sz="2000" dirty="0">
              <a:latin typeface="Times New Roman" panose="02020603050405020304" pitchFamily="18" charset="0"/>
              <a:cs typeface="Times New Roman" panose="02020603050405020304" pitchFamily="18" charset="0"/>
            </a:endParaRPr>
          </a:p>
          <a:p>
            <a:pPr algn="just">
              <a:lnSpc>
                <a:spcPct val="150000"/>
              </a:lnSpc>
            </a:pPr>
            <a:endParaRPr lang="en-GB" sz="2000" dirty="0">
              <a:latin typeface="Times New Roman" panose="02020603050405020304" pitchFamily="18" charset="0"/>
              <a:cs typeface="Times New Roman" panose="02020603050405020304" pitchFamily="18" charset="0"/>
            </a:endParaRP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54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091" y="434109"/>
            <a:ext cx="11831782" cy="6555641"/>
          </a:xfrm>
          <a:prstGeom prst="rect">
            <a:avLst/>
          </a:prstGeom>
          <a:noFill/>
        </p:spPr>
        <p:txBody>
          <a:bodyPr wrap="square" rtlCol="0">
            <a:spAutoFit/>
          </a:bodyPr>
          <a:lstStyle/>
          <a:p>
            <a:pPr algn="just">
              <a:lnSpc>
                <a:spcPct val="150000"/>
              </a:lnSpc>
            </a:pPr>
            <a:r>
              <a:rPr lang="en-GB" dirty="0" smtClean="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Evaluation</a:t>
            </a:r>
          </a:p>
          <a:p>
            <a:pPr algn="just">
              <a:lnSpc>
                <a:spcPct val="150000"/>
              </a:lnSpc>
            </a:pPr>
            <a:r>
              <a:rPr lang="en-GB" sz="2000" dirty="0">
                <a:latin typeface="Times New Roman" panose="02020603050405020304" pitchFamily="18" charset="0"/>
                <a:cs typeface="Times New Roman" panose="02020603050405020304" pitchFamily="18" charset="0"/>
              </a:rPr>
              <a:t>Evaluation is a key characteristic of good decision making. This involves considering all of the options and weighing their pros and cons before making a choice. It is important to be as objective as possible when evaluating the different options, and to look at the situation from all angles</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000" b="1" dirty="0">
                <a:latin typeface="Times New Roman" panose="02020603050405020304" pitchFamily="18" charset="0"/>
                <a:cs typeface="Times New Roman" panose="02020603050405020304" pitchFamily="18" charset="0"/>
              </a:rPr>
              <a:t>Cognitive</a:t>
            </a:r>
            <a:r>
              <a:rPr lang="en-GB" sz="2000" dirty="0">
                <a:latin typeface="Times New Roman" panose="02020603050405020304" pitchFamily="18" charset="0"/>
                <a:cs typeface="Times New Roman" panose="02020603050405020304" pitchFamily="18" charset="0"/>
              </a:rPr>
              <a:t>: As the decision making encompasses the application of intellectual abilities, such as analysis, knowledge, experience, awareness and forecasting, it is a cognitive </a:t>
            </a:r>
            <a:r>
              <a:rPr lang="en-GB" sz="2000" dirty="0" smtClean="0">
                <a:latin typeface="Times New Roman" panose="02020603050405020304" pitchFamily="18" charset="0"/>
                <a:cs typeface="Times New Roman" panose="02020603050405020304" pitchFamily="18" charset="0"/>
              </a:rPr>
              <a:t>process.</a:t>
            </a:r>
          </a:p>
          <a:p>
            <a:pPr algn="just">
              <a:lnSpc>
                <a:spcPct val="150000"/>
              </a:lnSpc>
            </a:pP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000" b="1" dirty="0">
                <a:latin typeface="Times New Roman" panose="02020603050405020304" pitchFamily="18" charset="0"/>
                <a:cs typeface="Times New Roman" panose="02020603050405020304" pitchFamily="18" charset="0"/>
              </a:rPr>
              <a:t>Positive or Negative</a:t>
            </a:r>
            <a:r>
              <a:rPr lang="en-GB" sz="2000" dirty="0">
                <a:latin typeface="Times New Roman" panose="02020603050405020304" pitchFamily="18" charset="0"/>
                <a:cs typeface="Times New Roman" panose="02020603050405020304" pitchFamily="18" charset="0"/>
              </a:rPr>
              <a:t>: A decision is not always positive, sometimes even after analysing all the points a decision may turn out as a negative one</a:t>
            </a:r>
            <a:r>
              <a:rPr lang="en-GB" sz="2000" dirty="0" smtClean="0">
                <a:latin typeface="Times New Roman" panose="02020603050405020304" pitchFamily="18" charset="0"/>
                <a:cs typeface="Times New Roman" panose="02020603050405020304" pitchFamily="18" charset="0"/>
              </a:rPr>
              <a:t>.</a:t>
            </a:r>
          </a:p>
          <a:p>
            <a:pPr algn="just">
              <a:lnSpc>
                <a:spcPct val="150000"/>
              </a:lnSpc>
            </a:pP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000" b="1" dirty="0">
                <a:latin typeface="Times New Roman" panose="02020603050405020304" pitchFamily="18" charset="0"/>
                <a:cs typeface="Times New Roman" panose="02020603050405020304" pitchFamily="18" charset="0"/>
              </a:rPr>
              <a:t>Ongoing process</a:t>
            </a:r>
            <a:r>
              <a:rPr lang="en-GB" sz="2000" dirty="0">
                <a:latin typeface="Times New Roman" panose="02020603050405020304" pitchFamily="18" charset="0"/>
                <a:cs typeface="Times New Roman" panose="02020603050405020304" pitchFamily="18" charset="0"/>
              </a:rPr>
              <a:t>: We all know that a company has perpetual succession and various decisions are taken daily by different levels of management to keep the firm going. These decisions are taken, keeping in mind the objectives of the organization.</a:t>
            </a: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32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60485" y="137311"/>
            <a:ext cx="5911913" cy="523220"/>
          </a:xfrm>
          <a:prstGeom prst="rect">
            <a:avLst/>
          </a:prstGeom>
          <a:noFill/>
        </p:spPr>
        <p:txBody>
          <a:bodyPr wrap="square" rtlCol="0">
            <a:spAutoFit/>
          </a:bodyPr>
          <a:lstStyle/>
          <a:p>
            <a:pPr algn="ctr"/>
            <a:r>
              <a:rPr lang="en-GB" sz="2800" b="1" dirty="0" smtClean="0">
                <a:latin typeface="Times New Roman" panose="02020603050405020304" pitchFamily="18" charset="0"/>
                <a:cs typeface="Times New Roman" panose="02020603050405020304" pitchFamily="18" charset="0"/>
              </a:rPr>
              <a:t>Types  Of Decision Making</a:t>
            </a:r>
            <a:endParaRPr lang="en-GB"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784348" y="3041965"/>
            <a:ext cx="3974471" cy="579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Times New Roman" panose="02020603050405020304" pitchFamily="18" charset="0"/>
                <a:cs typeface="Times New Roman" panose="02020603050405020304" pitchFamily="18" charset="0"/>
              </a:rPr>
              <a:t>Types  Of </a:t>
            </a:r>
            <a:r>
              <a:rPr lang="en-GB" sz="2400" b="1" dirty="0" smtClean="0">
                <a:latin typeface="Times New Roman" panose="02020603050405020304" pitchFamily="18" charset="0"/>
                <a:cs typeface="Times New Roman" panose="02020603050405020304" pitchFamily="18" charset="0"/>
              </a:rPr>
              <a:t>Decisions </a:t>
            </a:r>
            <a:r>
              <a:rPr lang="en-GB" sz="2400" b="1" dirty="0">
                <a:latin typeface="Times New Roman" panose="02020603050405020304" pitchFamily="18" charset="0"/>
                <a:cs typeface="Times New Roman" panose="02020603050405020304" pitchFamily="18" charset="0"/>
              </a:rPr>
              <a:t>Making</a:t>
            </a:r>
          </a:p>
        </p:txBody>
      </p:sp>
      <p:sp>
        <p:nvSpPr>
          <p:cNvPr id="4" name="TextBox 3"/>
          <p:cNvSpPr txBox="1"/>
          <p:nvPr/>
        </p:nvSpPr>
        <p:spPr>
          <a:xfrm>
            <a:off x="950615" y="1539089"/>
            <a:ext cx="3376942" cy="954107"/>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Decision by Structure</a:t>
            </a:r>
          </a:p>
          <a:p>
            <a:pPr marL="285750" indent="-285750">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Programmed Decision</a:t>
            </a:r>
          </a:p>
          <a:p>
            <a:pPr marL="285750" indent="-285750">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Non-Programmed Decision</a:t>
            </a:r>
            <a:endParaRPr lang="en-GB"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559644" y="1430448"/>
            <a:ext cx="3195873" cy="954107"/>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Decision by Importance</a:t>
            </a:r>
          </a:p>
          <a:p>
            <a:pPr marL="285750" indent="-285750">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Major Decision</a:t>
            </a:r>
          </a:p>
          <a:p>
            <a:pPr marL="285750" indent="-285750">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Minor Decision</a:t>
            </a:r>
            <a:endParaRPr lang="en-GB"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463482" y="4914524"/>
            <a:ext cx="3195873" cy="954107"/>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Decision by People</a:t>
            </a:r>
          </a:p>
          <a:p>
            <a:pPr marL="285750" indent="-285750">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Individual Decision</a:t>
            </a:r>
          </a:p>
          <a:p>
            <a:pPr marL="285750" indent="-285750">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Group Decision</a:t>
            </a:r>
            <a:endParaRPr lang="en-GB"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651972" y="4914524"/>
            <a:ext cx="3195873" cy="954107"/>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Decision by Complexity</a:t>
            </a:r>
          </a:p>
          <a:p>
            <a:pPr marL="285750" indent="-285750">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Simple Decision</a:t>
            </a:r>
          </a:p>
          <a:p>
            <a:pPr marL="285750" indent="-285750">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Complex Decisi</a:t>
            </a:r>
            <a:r>
              <a:rPr lang="en-GB" dirty="0" smtClean="0"/>
              <a:t>on</a:t>
            </a:r>
            <a:endParaRPr lang="en-GB" dirty="0"/>
          </a:p>
        </p:txBody>
      </p:sp>
      <p:sp>
        <p:nvSpPr>
          <p:cNvPr id="9" name="TextBox 8"/>
          <p:cNvSpPr txBox="1"/>
          <p:nvPr/>
        </p:nvSpPr>
        <p:spPr>
          <a:xfrm>
            <a:off x="768037" y="4923575"/>
            <a:ext cx="3195873" cy="954107"/>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Decision by Nature</a:t>
            </a:r>
          </a:p>
          <a:p>
            <a:pPr marL="285750" indent="-285750">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Routine Decision</a:t>
            </a:r>
          </a:p>
          <a:p>
            <a:pPr marL="285750" indent="-285750">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Basic Strategic Decision</a:t>
            </a:r>
            <a:endParaRPr lang="en-GB" b="1" dirty="0">
              <a:latin typeface="Times New Roman" panose="02020603050405020304" pitchFamily="18" charset="0"/>
              <a:cs typeface="Times New Roman" panose="02020603050405020304" pitchFamily="18" charset="0"/>
            </a:endParaRPr>
          </a:p>
        </p:txBody>
      </p:sp>
      <p:sp>
        <p:nvSpPr>
          <p:cNvPr id="6" name="Rectangle 5"/>
          <p:cNvSpPr/>
          <p:nvPr/>
        </p:nvSpPr>
        <p:spPr>
          <a:xfrm>
            <a:off x="552261" y="1312752"/>
            <a:ext cx="3775296" cy="1376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879124" y="1219437"/>
            <a:ext cx="3775296" cy="1376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50755" y="4703513"/>
            <a:ext cx="3395048" cy="1376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4181192" y="4712566"/>
            <a:ext cx="3296970" cy="1376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638107" y="4712566"/>
            <a:ext cx="3016313" cy="1376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Elbow Connector 14"/>
          <p:cNvCxnSpPr/>
          <p:nvPr/>
        </p:nvCxnSpPr>
        <p:spPr>
          <a:xfrm rot="16200000" flipH="1">
            <a:off x="6913334" y="2461533"/>
            <a:ext cx="1091179" cy="337468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3" idx="1"/>
            <a:endCxn id="6" idx="2"/>
          </p:cNvCxnSpPr>
          <p:nvPr/>
        </p:nvCxnSpPr>
        <p:spPr>
          <a:xfrm rot="10800000">
            <a:off x="2439910" y="2688880"/>
            <a:ext cx="1344439" cy="642797"/>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3" idx="1"/>
            <a:endCxn id="13" idx="0"/>
          </p:cNvCxnSpPr>
          <p:nvPr/>
        </p:nvCxnSpPr>
        <p:spPr>
          <a:xfrm rot="10800000" flipH="1" flipV="1">
            <a:off x="3784347" y="3331676"/>
            <a:ext cx="2045329" cy="1380890"/>
          </a:xfrm>
          <a:prstGeom prst="curvedConnector4">
            <a:avLst>
              <a:gd name="adj1" fmla="val -11177"/>
              <a:gd name="adj2" fmla="val 60490"/>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 idx="1"/>
            <a:endCxn id="12" idx="0"/>
          </p:cNvCxnSpPr>
          <p:nvPr/>
        </p:nvCxnSpPr>
        <p:spPr>
          <a:xfrm rot="10800000" flipV="1">
            <a:off x="2248280" y="3331675"/>
            <a:ext cx="1536069" cy="1371837"/>
          </a:xfrm>
          <a:prstGeom prst="curvedConnector2">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11015" y="734951"/>
            <a:ext cx="11706330" cy="57728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Curved Connector 29"/>
          <p:cNvCxnSpPr>
            <a:stCxn id="3" idx="0"/>
            <a:endCxn id="11" idx="1"/>
          </p:cNvCxnSpPr>
          <p:nvPr/>
        </p:nvCxnSpPr>
        <p:spPr>
          <a:xfrm rot="5400000" flipH="1" flipV="1">
            <a:off x="5758122" y="1920963"/>
            <a:ext cx="1134464" cy="1107540"/>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048" name="Curved Connector 2047"/>
          <p:cNvCxnSpPr>
            <a:stCxn id="3" idx="0"/>
            <a:endCxn id="4" idx="3"/>
          </p:cNvCxnSpPr>
          <p:nvPr/>
        </p:nvCxnSpPr>
        <p:spPr>
          <a:xfrm rot="16200000" flipV="1">
            <a:off x="4536660" y="1807040"/>
            <a:ext cx="1025822" cy="1444027"/>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740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cess-of-decision-ma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45" y="1023043"/>
            <a:ext cx="9379389" cy="54230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25505" y="144856"/>
            <a:ext cx="5911913" cy="461665"/>
          </a:xfrm>
          <a:prstGeom prst="rect">
            <a:avLst/>
          </a:prstGeom>
          <a:no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Process Of Decision Making</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420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709" y="498764"/>
            <a:ext cx="8857673" cy="800219"/>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Approaches to Decision Making</a:t>
            </a:r>
          </a:p>
          <a:p>
            <a:endParaRPr lang="en-GB" dirty="0"/>
          </a:p>
        </p:txBody>
      </p:sp>
      <p:sp>
        <p:nvSpPr>
          <p:cNvPr id="6" name="TextBox 5"/>
          <p:cNvSpPr txBox="1"/>
          <p:nvPr/>
        </p:nvSpPr>
        <p:spPr>
          <a:xfrm>
            <a:off x="1653309" y="1533236"/>
            <a:ext cx="8857673" cy="4457952"/>
          </a:xfrm>
          <a:prstGeom prst="rect">
            <a:avLst/>
          </a:prstGeom>
          <a:noFill/>
        </p:spPr>
        <p:txBody>
          <a:bodyPr wrap="square" rtlCol="0">
            <a:spAutoFit/>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Decision </a:t>
            </a:r>
            <a:r>
              <a:rPr lang="en-GB" sz="2400" dirty="0">
                <a:latin typeface="Times New Roman" panose="02020603050405020304" pitchFamily="18" charset="0"/>
                <a:cs typeface="Times New Roman" panose="02020603050405020304" pitchFamily="18" charset="0"/>
              </a:rPr>
              <a:t>making is a crucial aspect of both personal and professional life. Various approaches can be employed to make decisions, depending on the context, complexity, and the individuals involved. </a:t>
            </a:r>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choice of approach often depends on the nature of the decision, the available </a:t>
            </a:r>
            <a:r>
              <a:rPr lang="en-GB" sz="2400" dirty="0" smtClean="0">
                <a:latin typeface="Times New Roman" panose="02020603050405020304" pitchFamily="18" charset="0"/>
                <a:cs typeface="Times New Roman" panose="02020603050405020304" pitchFamily="18" charset="0"/>
              </a:rPr>
              <a:t>information</a:t>
            </a:r>
            <a:r>
              <a:rPr lang="en-GB" sz="2400" dirty="0">
                <a:latin typeface="Times New Roman" panose="02020603050405020304" pitchFamily="18" charset="0"/>
                <a:cs typeface="Times New Roman" panose="02020603050405020304" pitchFamily="18" charset="0"/>
              </a:rPr>
              <a:t>, time constraints, and the preferences of the decision-makers involved. Effective decision making often combines elements from multiple approaches to achieve well-rounded and informed </a:t>
            </a:r>
            <a:r>
              <a:rPr lang="en-GB" sz="2400" dirty="0" smtClean="0">
                <a:latin typeface="Times New Roman" panose="02020603050405020304" pitchFamily="18" charset="0"/>
                <a:cs typeface="Times New Roman" panose="02020603050405020304" pitchFamily="18" charset="0"/>
              </a:rPr>
              <a:t>choices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100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4110" y="240145"/>
            <a:ext cx="11212946" cy="6275051"/>
          </a:xfrm>
          <a:prstGeom prst="rect">
            <a:avLst/>
          </a:prstGeom>
          <a:noFill/>
        </p:spPr>
        <p:txBody>
          <a:bodyPr wrap="square" rtlCol="0">
            <a:spAutoFit/>
          </a:bodyPr>
          <a:lstStyle/>
          <a:p>
            <a:pPr algn="just" fontAlgn="auto">
              <a:lnSpc>
                <a:spcPct val="150000"/>
              </a:lnSpc>
            </a:pPr>
            <a:r>
              <a:rPr lang="en-GB" b="1" dirty="0">
                <a:latin typeface="Times New Roman" panose="02020603050405020304" pitchFamily="18" charset="0"/>
                <a:cs typeface="Times New Roman" panose="02020603050405020304" pitchFamily="18" charset="0"/>
              </a:rPr>
              <a:t>Rational Decision Making</a:t>
            </a:r>
          </a:p>
          <a:p>
            <a:pPr algn="just" fontAlgn="auto">
              <a:lnSpc>
                <a:spcPct val="150000"/>
              </a:lnSpc>
            </a:pPr>
            <a:r>
              <a:rPr lang="en-GB" dirty="0">
                <a:latin typeface="Times New Roman" panose="02020603050405020304" pitchFamily="18" charset="0"/>
                <a:cs typeface="Times New Roman" panose="02020603050405020304" pitchFamily="18" charset="0"/>
              </a:rPr>
              <a:t>This method involves a systematic analysis of all available data, options, and potential outcomes. It's a logical approach that aims to make the most informed choice based on facts and figures.</a:t>
            </a:r>
          </a:p>
          <a:p>
            <a:pPr algn="just" fontAlgn="auto">
              <a:lnSpc>
                <a:spcPct val="150000"/>
              </a:lnSpc>
            </a:pPr>
            <a:r>
              <a:rPr lang="en-GB" b="1" i="1" dirty="0">
                <a:latin typeface="Times New Roman" panose="02020603050405020304" pitchFamily="18" charset="0"/>
                <a:cs typeface="Times New Roman" panose="02020603050405020304" pitchFamily="18" charset="0"/>
              </a:rPr>
              <a:t>Pros:</a:t>
            </a:r>
            <a:r>
              <a:rPr lang="en-GB" i="1" dirty="0">
                <a:latin typeface="Times New Roman" panose="02020603050405020304" pitchFamily="18" charset="0"/>
                <a:cs typeface="Times New Roman" panose="02020603050405020304" pitchFamily="18" charset="0"/>
              </a:rPr>
              <a:t> Systematic, logical, and data-driven. Tends to yield well-informed decisions.</a:t>
            </a:r>
            <a:endParaRPr lang="en-GB" dirty="0">
              <a:latin typeface="Times New Roman" panose="02020603050405020304" pitchFamily="18" charset="0"/>
              <a:cs typeface="Times New Roman" panose="02020603050405020304" pitchFamily="18" charset="0"/>
            </a:endParaRPr>
          </a:p>
          <a:p>
            <a:pPr algn="just" fontAlgn="auto">
              <a:lnSpc>
                <a:spcPct val="150000"/>
              </a:lnSpc>
            </a:pPr>
            <a:r>
              <a:rPr lang="en-GB" b="1" i="1" dirty="0">
                <a:latin typeface="Times New Roman" panose="02020603050405020304" pitchFamily="18" charset="0"/>
                <a:cs typeface="Times New Roman" panose="02020603050405020304" pitchFamily="18" charset="0"/>
              </a:rPr>
              <a:t>Cons:</a:t>
            </a:r>
            <a:r>
              <a:rPr lang="en-GB" i="1" dirty="0">
                <a:latin typeface="Times New Roman" panose="02020603050405020304" pitchFamily="18" charset="0"/>
                <a:cs typeface="Times New Roman" panose="02020603050405020304" pitchFamily="18" charset="0"/>
              </a:rPr>
              <a:t> Can be time-consuming, might not account for emotional factors.</a:t>
            </a:r>
            <a:endParaRPr lang="en-GB" dirty="0">
              <a:latin typeface="Times New Roman" panose="02020603050405020304" pitchFamily="18" charset="0"/>
              <a:cs typeface="Times New Roman" panose="02020603050405020304" pitchFamily="18" charset="0"/>
            </a:endParaRPr>
          </a:p>
          <a:p>
            <a:pPr algn="just" fontAlgn="auto">
              <a:lnSpc>
                <a:spcPct val="150000"/>
              </a:lnSpc>
            </a:pPr>
            <a:r>
              <a:rPr lang="en-GB" b="1" dirty="0">
                <a:latin typeface="Times New Roman" panose="02020603050405020304" pitchFamily="18" charset="0"/>
                <a:cs typeface="Times New Roman" panose="02020603050405020304" pitchFamily="18" charset="0"/>
              </a:rPr>
              <a:t>Intuitive Decision Making</a:t>
            </a:r>
            <a:endParaRPr lang="en-GB" dirty="0">
              <a:latin typeface="Times New Roman" panose="02020603050405020304" pitchFamily="18" charset="0"/>
              <a:cs typeface="Times New Roman" panose="02020603050405020304" pitchFamily="18" charset="0"/>
            </a:endParaRPr>
          </a:p>
          <a:p>
            <a:pPr algn="just" fontAlgn="auto">
              <a:lnSpc>
                <a:spcPct val="150000"/>
              </a:lnSpc>
            </a:pPr>
            <a:r>
              <a:rPr lang="en-GB" dirty="0">
                <a:latin typeface="Times New Roman" panose="02020603050405020304" pitchFamily="18" charset="0"/>
                <a:cs typeface="Times New Roman" panose="02020603050405020304" pitchFamily="18" charset="0"/>
              </a:rPr>
              <a:t>Our instincts and gut feelings can guide us. Intuitive decision making relies on our inner sense and past experiences to quickly assess situations and make swift choices.</a:t>
            </a:r>
          </a:p>
          <a:p>
            <a:pPr algn="just" fontAlgn="auto">
              <a:lnSpc>
                <a:spcPct val="150000"/>
              </a:lnSpc>
            </a:pPr>
            <a:r>
              <a:rPr lang="en-GB" b="1" i="1" dirty="0">
                <a:latin typeface="Times New Roman" panose="02020603050405020304" pitchFamily="18" charset="0"/>
                <a:cs typeface="Times New Roman" panose="02020603050405020304" pitchFamily="18" charset="0"/>
              </a:rPr>
              <a:t>Pros:</a:t>
            </a:r>
            <a:r>
              <a:rPr lang="en-GB" i="1" dirty="0">
                <a:latin typeface="Times New Roman" panose="02020603050405020304" pitchFamily="18" charset="0"/>
                <a:cs typeface="Times New Roman" panose="02020603050405020304" pitchFamily="18" charset="0"/>
              </a:rPr>
              <a:t> Quick and relies on past experiences and instincts. Suitable for fast-paced environments.</a:t>
            </a:r>
            <a:endParaRPr lang="en-GB" dirty="0">
              <a:latin typeface="Times New Roman" panose="02020603050405020304" pitchFamily="18" charset="0"/>
              <a:cs typeface="Times New Roman" panose="02020603050405020304" pitchFamily="18" charset="0"/>
            </a:endParaRPr>
          </a:p>
          <a:p>
            <a:pPr algn="just" fontAlgn="auto">
              <a:lnSpc>
                <a:spcPct val="150000"/>
              </a:lnSpc>
            </a:pPr>
            <a:r>
              <a:rPr lang="en-GB" b="1" i="1" dirty="0">
                <a:latin typeface="Times New Roman" panose="02020603050405020304" pitchFamily="18" charset="0"/>
                <a:cs typeface="Times New Roman" panose="02020603050405020304" pitchFamily="18" charset="0"/>
              </a:rPr>
              <a:t>Cons:</a:t>
            </a:r>
            <a:r>
              <a:rPr lang="en-GB" i="1" dirty="0">
                <a:latin typeface="Times New Roman" panose="02020603050405020304" pitchFamily="18" charset="0"/>
                <a:cs typeface="Times New Roman" panose="02020603050405020304" pitchFamily="18" charset="0"/>
              </a:rPr>
              <a:t> Can be influenced by biases and might not consider all relevant information.</a:t>
            </a:r>
            <a:endParaRPr lang="en-GB" dirty="0">
              <a:latin typeface="Times New Roman" panose="02020603050405020304" pitchFamily="18" charset="0"/>
              <a:cs typeface="Times New Roman" panose="02020603050405020304" pitchFamily="18" charset="0"/>
            </a:endParaRPr>
          </a:p>
          <a:p>
            <a:pPr algn="just" fontAlgn="auto">
              <a:lnSpc>
                <a:spcPct val="150000"/>
              </a:lnSpc>
            </a:pPr>
            <a:r>
              <a:rPr lang="en-GB" b="1" dirty="0">
                <a:latin typeface="Times New Roman" panose="02020603050405020304" pitchFamily="18" charset="0"/>
                <a:cs typeface="Times New Roman" panose="02020603050405020304" pitchFamily="18" charset="0"/>
              </a:rPr>
              <a:t>Group Decision Making</a:t>
            </a:r>
          </a:p>
          <a:p>
            <a:pPr algn="just" fontAlgn="auto">
              <a:lnSpc>
                <a:spcPct val="150000"/>
              </a:lnSpc>
            </a:pPr>
            <a:r>
              <a:rPr lang="en-GB" dirty="0">
                <a:latin typeface="Times New Roman" panose="02020603050405020304" pitchFamily="18" charset="0"/>
                <a:cs typeface="Times New Roman" panose="02020603050405020304" pitchFamily="18" charset="0"/>
              </a:rPr>
              <a:t>Collaborative environments benefit from the collective wisdom of team members. Group decision making involves discussions, brainstorming, and considering diverse viewpoints to reach a consensus.</a:t>
            </a:r>
          </a:p>
          <a:p>
            <a:pPr algn="just" fontAlgn="auto">
              <a:lnSpc>
                <a:spcPct val="150000"/>
              </a:lnSpc>
            </a:pPr>
            <a:r>
              <a:rPr lang="en-GB" b="1" i="1" dirty="0">
                <a:latin typeface="Times New Roman" panose="02020603050405020304" pitchFamily="18" charset="0"/>
                <a:cs typeface="Times New Roman" panose="02020603050405020304" pitchFamily="18" charset="0"/>
              </a:rPr>
              <a:t>Pros:</a:t>
            </a:r>
            <a:r>
              <a:rPr lang="en-GB" i="1" dirty="0">
                <a:latin typeface="Times New Roman" panose="02020603050405020304" pitchFamily="18" charset="0"/>
                <a:cs typeface="Times New Roman" panose="02020603050405020304" pitchFamily="18" charset="0"/>
              </a:rPr>
              <a:t> Incorporates diverse viewpoints, encourages collaboration, and often leads to better decisions.</a:t>
            </a:r>
            <a:endParaRPr lang="en-GB" dirty="0">
              <a:latin typeface="Times New Roman" panose="02020603050405020304" pitchFamily="18" charset="0"/>
              <a:cs typeface="Times New Roman" panose="02020603050405020304" pitchFamily="18" charset="0"/>
            </a:endParaRPr>
          </a:p>
          <a:p>
            <a:pPr algn="just" fontAlgn="auto">
              <a:lnSpc>
                <a:spcPct val="150000"/>
              </a:lnSpc>
            </a:pPr>
            <a:r>
              <a:rPr lang="en-GB" b="1" i="1" dirty="0">
                <a:latin typeface="Times New Roman" panose="02020603050405020304" pitchFamily="18" charset="0"/>
                <a:cs typeface="Times New Roman" panose="02020603050405020304" pitchFamily="18" charset="0"/>
              </a:rPr>
              <a:t>Cons:</a:t>
            </a:r>
            <a:r>
              <a:rPr lang="en-GB" i="1" dirty="0">
                <a:latin typeface="Times New Roman" panose="02020603050405020304" pitchFamily="18" charset="0"/>
                <a:cs typeface="Times New Roman" panose="02020603050405020304" pitchFamily="18" charset="0"/>
              </a:rPr>
              <a:t> Can be time-consuming, might lead to conflicts or difficulties in reaching consensus</a:t>
            </a:r>
            <a:r>
              <a:rPr lang="en-GB" i="1"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518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2669</TotalTime>
  <Words>896</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123</cp:lastModifiedBy>
  <cp:revision>146</cp:revision>
  <dcterms:created xsi:type="dcterms:W3CDTF">2022-06-01T14:28:06Z</dcterms:created>
  <dcterms:modified xsi:type="dcterms:W3CDTF">2023-12-02T11:38:14Z</dcterms:modified>
</cp:coreProperties>
</file>