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73" r:id="rId4"/>
    <p:sldId id="258" r:id="rId5"/>
    <p:sldId id="274" r:id="rId6"/>
    <p:sldId id="275" r:id="rId7"/>
    <p:sldId id="276"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gyan" initials="p" lastIdx="2" clrIdx="0">
    <p:extLst>
      <p:ext uri="{19B8F6BF-5375-455C-9EA6-DF929625EA0E}">
        <p15:presenceInfo xmlns:p15="http://schemas.microsoft.com/office/powerpoint/2012/main" userId="0c6c9882f630b8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69" d="100"/>
          <a:sy n="69" d="100"/>
        </p:scale>
        <p:origin x="5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5T17:51:07.767" idx="1">
    <p:pos x="10" y="10"/>
    <p:text/>
    <p:extLst>
      <p:ext uri="{C676402C-5697-4E1C-873F-D02D1690AC5C}">
        <p15:threadingInfo xmlns:p15="http://schemas.microsoft.com/office/powerpoint/2012/main" timeZoneBias="-345"/>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15T18:47:56.882" idx="2">
    <p:pos x="5311" y="0"/>
    <p:text/>
    <p:extLst>
      <p:ext uri="{C676402C-5697-4E1C-873F-D02D1690AC5C}">
        <p15:threadingInfo xmlns:p15="http://schemas.microsoft.com/office/powerpoint/2012/main" timeZoneBias="-345"/>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6BFAC-774F-49B0-96B4-C4E7FD716F6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286931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6BFAC-774F-49B0-96B4-C4E7FD716F6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224437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6BFAC-774F-49B0-96B4-C4E7FD716F6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70977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6BFAC-774F-49B0-96B4-C4E7FD716F6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D9F5B-8CE7-4619-940C-42BCF784961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3471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6BFAC-774F-49B0-96B4-C4E7FD716F6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3137056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16BFAC-774F-49B0-96B4-C4E7FD716F65}"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919344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16BFAC-774F-49B0-96B4-C4E7FD716F65}"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2702356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6BFAC-774F-49B0-96B4-C4E7FD716F6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156046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6BFAC-774F-49B0-96B4-C4E7FD716F6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165253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6BFAC-774F-49B0-96B4-C4E7FD716F6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366249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6BFAC-774F-49B0-96B4-C4E7FD716F6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243766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6BFAC-774F-49B0-96B4-C4E7FD716F6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1727840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6BFAC-774F-49B0-96B4-C4E7FD716F65}"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32670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6BFAC-774F-49B0-96B4-C4E7FD716F65}"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49071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6BFAC-774F-49B0-96B4-C4E7FD716F65}"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212795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16BFAC-774F-49B0-96B4-C4E7FD716F6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6635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16BFAC-774F-49B0-96B4-C4E7FD716F6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D9F5B-8CE7-4619-940C-42BCF7849619}" type="slidenum">
              <a:rPr lang="en-US" smtClean="0"/>
              <a:t>‹#›</a:t>
            </a:fld>
            <a:endParaRPr lang="en-US"/>
          </a:p>
        </p:txBody>
      </p:sp>
    </p:spTree>
    <p:extLst>
      <p:ext uri="{BB962C8B-B14F-4D97-AF65-F5344CB8AC3E}">
        <p14:creationId xmlns:p14="http://schemas.microsoft.com/office/powerpoint/2010/main" val="421931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16BFAC-774F-49B0-96B4-C4E7FD716F65}" type="datetimeFigureOut">
              <a:rPr lang="en-US" smtClean="0"/>
              <a:t>1/20/2024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D9F5B-8CE7-4619-940C-42BCF7849619}" type="slidenum">
              <a:rPr lang="en-US" smtClean="0"/>
              <a:t>‹#›</a:t>
            </a:fld>
            <a:endParaRPr lang="en-US"/>
          </a:p>
        </p:txBody>
      </p:sp>
    </p:spTree>
    <p:extLst>
      <p:ext uri="{BB962C8B-B14F-4D97-AF65-F5344CB8AC3E}">
        <p14:creationId xmlns:p14="http://schemas.microsoft.com/office/powerpoint/2010/main" val="16479375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98CFB62-B29B-DB9F-0D25-1804621CE7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1230170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527AB86-B4BD-0560-7117-201033283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50624" cy="5062028"/>
          </a:xfrm>
          <a:prstGeom prst="rect">
            <a:avLst/>
          </a:prstGeom>
        </p:spPr>
      </p:pic>
      <p:sp>
        <p:nvSpPr>
          <p:cNvPr id="6" name="TextBox 5">
            <a:extLst>
              <a:ext uri="{FF2B5EF4-FFF2-40B4-BE49-F238E27FC236}">
                <a16:creationId xmlns:a16="http://schemas.microsoft.com/office/drawing/2014/main" xmlns="" id="{02793EE1-8A84-4CE5-F4CC-1A0622A228AD}"/>
              </a:ext>
            </a:extLst>
          </p:cNvPr>
          <p:cNvSpPr txBox="1"/>
          <p:nvPr/>
        </p:nvSpPr>
        <p:spPr>
          <a:xfrm>
            <a:off x="8581465" y="2647472"/>
            <a:ext cx="4997824" cy="523220"/>
          </a:xfrm>
          <a:prstGeom prst="rect">
            <a:avLst/>
          </a:prstGeom>
          <a:noFill/>
        </p:spPr>
        <p:txBody>
          <a:bodyPr wrap="square" rtlCol="0">
            <a:spAutoFit/>
          </a:bodyPr>
          <a:lstStyle/>
          <a:p>
            <a:r>
              <a:rPr lang="en-US" sz="2800" dirty="0"/>
              <a:t>Genghis khan </a:t>
            </a:r>
          </a:p>
        </p:txBody>
      </p:sp>
      <p:sp>
        <p:nvSpPr>
          <p:cNvPr id="19" name="TextBox 18">
            <a:extLst>
              <a:ext uri="{FF2B5EF4-FFF2-40B4-BE49-F238E27FC236}">
                <a16:creationId xmlns:a16="http://schemas.microsoft.com/office/drawing/2014/main" xmlns="" id="{31971C89-C744-E1CC-425E-129FB756E518}"/>
              </a:ext>
            </a:extLst>
          </p:cNvPr>
          <p:cNvSpPr txBox="1"/>
          <p:nvPr/>
        </p:nvSpPr>
        <p:spPr>
          <a:xfrm>
            <a:off x="618565" y="5534561"/>
            <a:ext cx="10461812" cy="1323439"/>
          </a:xfrm>
          <a:prstGeom prst="rect">
            <a:avLst/>
          </a:prstGeom>
          <a:noFill/>
        </p:spPr>
        <p:txBody>
          <a:bodyPr wrap="square" rtlCol="0">
            <a:spAutoFit/>
          </a:bodyPr>
          <a:lstStyle/>
          <a:p>
            <a:r>
              <a:rPr lang="en-US" sz="2000" b="0" i="0" dirty="0">
                <a:solidFill>
                  <a:srgbClr val="BDC1C6"/>
                </a:solidFill>
                <a:effectLst/>
                <a:latin typeface="arial" panose="020B0604020202020204" pitchFamily="34" charset="0"/>
              </a:rPr>
              <a:t>Genghis Khan was the founder and first Great Khan of the Mongol Empire, which became the largest contiguous empire in history after his death. He came to power by uniting many of the nomadic tribes of the Mongol steppe and being proclaimed the universal ruler of the Mongols, or Genghis Khan</a:t>
            </a:r>
            <a:endParaRPr lang="en-US" sz="2000" dirty="0"/>
          </a:p>
        </p:txBody>
      </p:sp>
    </p:spTree>
    <p:extLst>
      <p:ext uri="{BB962C8B-B14F-4D97-AF65-F5344CB8AC3E}">
        <p14:creationId xmlns:p14="http://schemas.microsoft.com/office/powerpoint/2010/main" val="5730448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679DFBE-0C6A-47B5-BBCE-E93B548ED43B}"/>
              </a:ext>
            </a:extLst>
          </p:cNvPr>
          <p:cNvSpPr>
            <a:spLocks noGrp="1"/>
          </p:cNvSpPr>
          <p:nvPr>
            <p:ph idx="1"/>
          </p:nvPr>
        </p:nvSpPr>
        <p:spPr>
          <a:xfrm>
            <a:off x="1734065" y="2189649"/>
            <a:ext cx="10353762" cy="4058751"/>
          </a:xfrm>
        </p:spPr>
        <p:txBody>
          <a:bodyPr/>
          <a:lstStyle/>
          <a:p>
            <a:r>
              <a:rPr lang="en-US" b="1" dirty="0"/>
              <a:t>Also known as Participative leadership.</a:t>
            </a:r>
          </a:p>
          <a:p>
            <a:r>
              <a:rPr lang="en-US" b="1" dirty="0"/>
              <a:t>Consult Sub-ordinates while talking decisions.</a:t>
            </a:r>
          </a:p>
          <a:p>
            <a:r>
              <a:rPr lang="en-US" b="1" dirty="0"/>
              <a:t>Delegates and decentralize authority.</a:t>
            </a:r>
          </a:p>
          <a:p>
            <a:r>
              <a:rPr lang="en-US" b="1" dirty="0"/>
              <a:t>Listen to suggestions, ideas and opinions of sub-ordinates.</a:t>
            </a:r>
          </a:p>
          <a:p>
            <a:r>
              <a:rPr lang="en-US" b="1" dirty="0"/>
              <a:t>Delegates responsibility according  to capability of sub-ordinates</a:t>
            </a:r>
            <a:r>
              <a:rPr lang="en-US" b="1" dirty="0" smtClean="0"/>
              <a:t>.</a:t>
            </a:r>
          </a:p>
          <a:p>
            <a:pPr marL="36900" indent="0" algn="just">
              <a:buNone/>
            </a:pPr>
            <a:r>
              <a:rPr lang="en-GB" dirty="0">
                <a:latin typeface="Times New Roman" panose="02020603050405020304" pitchFamily="18" charset="0"/>
                <a:cs typeface="Times New Roman" panose="02020603050405020304" pitchFamily="18" charset="0"/>
              </a:rPr>
              <a:t>This is as clear as its name. In democratic leadership, the leaders make or break decisions democratically, based on their team’s opinion and feedback. Although it is the leader who makes the final call, every opinion counts. This is easily one of the most effective leadership styles since it allows employees to have a voice.</a:t>
            </a:r>
          </a:p>
          <a:p>
            <a:pPr marL="36900" indent="0">
              <a:buNone/>
            </a:pPr>
            <a:endParaRPr lang="en-US" dirty="0"/>
          </a:p>
        </p:txBody>
      </p:sp>
      <p:sp>
        <p:nvSpPr>
          <p:cNvPr id="4" name="Rectangle 3">
            <a:extLst>
              <a:ext uri="{FF2B5EF4-FFF2-40B4-BE49-F238E27FC236}">
                <a16:creationId xmlns:a16="http://schemas.microsoft.com/office/drawing/2014/main" xmlns="" id="{44EF44BD-59FB-45BA-4C37-07110EB6886C}"/>
              </a:ext>
            </a:extLst>
          </p:cNvPr>
          <p:cNvSpPr/>
          <p:nvPr/>
        </p:nvSpPr>
        <p:spPr>
          <a:xfrm>
            <a:off x="2083017" y="470664"/>
            <a:ext cx="7504735" cy="923330"/>
          </a:xfrm>
          <a:prstGeom prst="rect">
            <a:avLst/>
          </a:prstGeom>
          <a:noFill/>
        </p:spPr>
        <p:txBody>
          <a:bodyPr wrap="squar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Democratic Leadership</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8068792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9581F90-3670-D6C5-E968-D409B1F63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0" y="1"/>
            <a:ext cx="6935294" cy="4625787"/>
          </a:xfrm>
          <a:prstGeom prst="rect">
            <a:avLst/>
          </a:prstGeom>
        </p:spPr>
      </p:pic>
      <p:sp>
        <p:nvSpPr>
          <p:cNvPr id="6" name="TextBox 5">
            <a:extLst>
              <a:ext uri="{FF2B5EF4-FFF2-40B4-BE49-F238E27FC236}">
                <a16:creationId xmlns:a16="http://schemas.microsoft.com/office/drawing/2014/main" xmlns="" id="{D6B07A62-6F83-5B0A-5CA1-B51CBD64DCCA}"/>
              </a:ext>
            </a:extLst>
          </p:cNvPr>
          <p:cNvSpPr txBox="1"/>
          <p:nvPr/>
        </p:nvSpPr>
        <p:spPr>
          <a:xfrm>
            <a:off x="7247964" y="4041013"/>
            <a:ext cx="3913094" cy="523220"/>
          </a:xfrm>
          <a:prstGeom prst="rect">
            <a:avLst/>
          </a:prstGeom>
          <a:noFill/>
        </p:spPr>
        <p:txBody>
          <a:bodyPr wrap="square" rtlCol="0">
            <a:spAutoFit/>
          </a:bodyPr>
          <a:lstStyle/>
          <a:p>
            <a:r>
              <a:rPr lang="en-US" sz="2800" dirty="0"/>
              <a:t>Barack Obama</a:t>
            </a:r>
          </a:p>
        </p:txBody>
      </p:sp>
      <p:sp>
        <p:nvSpPr>
          <p:cNvPr id="7" name="TextBox 6">
            <a:extLst>
              <a:ext uri="{FF2B5EF4-FFF2-40B4-BE49-F238E27FC236}">
                <a16:creationId xmlns:a16="http://schemas.microsoft.com/office/drawing/2014/main" xmlns="" id="{DD614230-AC21-48BB-2185-A53B88638AFD}"/>
              </a:ext>
            </a:extLst>
          </p:cNvPr>
          <p:cNvSpPr txBox="1"/>
          <p:nvPr/>
        </p:nvSpPr>
        <p:spPr>
          <a:xfrm>
            <a:off x="578224" y="5271247"/>
            <a:ext cx="9870141" cy="1015663"/>
          </a:xfrm>
          <a:prstGeom prst="rect">
            <a:avLst/>
          </a:prstGeom>
          <a:noFill/>
        </p:spPr>
        <p:txBody>
          <a:bodyPr wrap="square" rtlCol="0">
            <a:spAutoFit/>
          </a:bodyPr>
          <a:lstStyle/>
          <a:p>
            <a:r>
              <a:rPr lang="en-US" sz="2000" b="0" i="0" dirty="0">
                <a:solidFill>
                  <a:srgbClr val="BDC1C6"/>
                </a:solidFill>
                <a:effectLst/>
                <a:latin typeface="arial" panose="020B0604020202020204" pitchFamily="34" charset="0"/>
              </a:rPr>
              <a:t>Barack Hussein Obama II is an American politician who served as the 44th president of the United States from 2009 to 2017. A member of the Democratic Party, Obama was the first African-American president of the United States.</a:t>
            </a:r>
            <a:endParaRPr lang="en-US" sz="2000" dirty="0"/>
          </a:p>
        </p:txBody>
      </p:sp>
    </p:spTree>
    <p:extLst>
      <p:ext uri="{BB962C8B-B14F-4D97-AF65-F5344CB8AC3E}">
        <p14:creationId xmlns:p14="http://schemas.microsoft.com/office/powerpoint/2010/main" val="245313545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322574-406B-35ED-B0EA-F2F43852DC2F}"/>
              </a:ext>
            </a:extLst>
          </p:cNvPr>
          <p:cNvSpPr>
            <a:spLocks noGrp="1"/>
          </p:cNvSpPr>
          <p:nvPr>
            <p:ph idx="1"/>
          </p:nvPr>
        </p:nvSpPr>
        <p:spPr/>
        <p:txBody>
          <a:bodyPr/>
          <a:lstStyle/>
          <a:p>
            <a:r>
              <a:rPr lang="en-US" b="1" dirty="0"/>
              <a:t>Follow </a:t>
            </a:r>
            <a:r>
              <a:rPr lang="en-US" b="1" dirty="0">
                <a:solidFill>
                  <a:schemeClr val="bg1"/>
                </a:solidFill>
                <a:highlight>
                  <a:srgbClr val="C0C0C0"/>
                </a:highlight>
              </a:rPr>
              <a:t>“</a:t>
            </a:r>
            <a:r>
              <a:rPr lang="en-US" b="1" u="sng" dirty="0">
                <a:solidFill>
                  <a:schemeClr val="bg1"/>
                </a:solidFill>
                <a:highlight>
                  <a:srgbClr val="C0C0C0"/>
                </a:highlight>
              </a:rPr>
              <a:t>LET THEM DO”</a:t>
            </a:r>
            <a:r>
              <a:rPr lang="en-US" b="1" dirty="0">
                <a:solidFill>
                  <a:schemeClr val="bg1"/>
                </a:solidFill>
                <a:highlight>
                  <a:srgbClr val="C0C0C0"/>
                </a:highlight>
              </a:rPr>
              <a:t> </a:t>
            </a:r>
            <a:r>
              <a:rPr lang="en-US" b="1" dirty="0"/>
              <a:t>policy.</a:t>
            </a:r>
          </a:p>
          <a:p>
            <a:r>
              <a:rPr lang="en-US" b="1" dirty="0"/>
              <a:t>Leader just provide information's and resources needed to sub-ordinates.</a:t>
            </a:r>
          </a:p>
          <a:p>
            <a:r>
              <a:rPr lang="en-US" b="1" dirty="0"/>
              <a:t> Leader avoids power.</a:t>
            </a:r>
          </a:p>
          <a:p>
            <a:r>
              <a:rPr lang="en-US" b="1" dirty="0"/>
              <a:t>Does not interfere in making plans and policies.</a:t>
            </a:r>
          </a:p>
          <a:p>
            <a:r>
              <a:rPr lang="en-US" b="1" dirty="0"/>
              <a:t>Sub-ordinates have full freedom in taking decisions.</a:t>
            </a:r>
          </a:p>
          <a:p>
            <a:r>
              <a:rPr lang="en-US" b="1" dirty="0"/>
              <a:t>Extreme version of Democratic leadership.</a:t>
            </a:r>
          </a:p>
          <a:p>
            <a:endParaRPr lang="en-US" dirty="0"/>
          </a:p>
        </p:txBody>
      </p:sp>
      <p:sp>
        <p:nvSpPr>
          <p:cNvPr id="4" name="Rectangle 3">
            <a:extLst>
              <a:ext uri="{FF2B5EF4-FFF2-40B4-BE49-F238E27FC236}">
                <a16:creationId xmlns:a16="http://schemas.microsoft.com/office/drawing/2014/main" xmlns="" id="{A88BD0E1-DD62-082A-D429-7B87FC4F895E}"/>
              </a:ext>
            </a:extLst>
          </p:cNvPr>
          <p:cNvSpPr/>
          <p:nvPr/>
        </p:nvSpPr>
        <p:spPr>
          <a:xfrm>
            <a:off x="2530707" y="331711"/>
            <a:ext cx="7695376"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Laissez- Faire leadership</a:t>
            </a:r>
          </a:p>
        </p:txBody>
      </p:sp>
    </p:spTree>
    <p:extLst>
      <p:ext uri="{BB962C8B-B14F-4D97-AF65-F5344CB8AC3E}">
        <p14:creationId xmlns:p14="http://schemas.microsoft.com/office/powerpoint/2010/main" val="42528558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2C4312E-9D3D-DDF5-89A3-1E877A0EE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19028" cy="5163672"/>
          </a:xfrm>
          <a:prstGeom prst="rect">
            <a:avLst/>
          </a:prstGeom>
        </p:spPr>
      </p:pic>
      <p:sp>
        <p:nvSpPr>
          <p:cNvPr id="6" name="TextBox 5">
            <a:extLst>
              <a:ext uri="{FF2B5EF4-FFF2-40B4-BE49-F238E27FC236}">
                <a16:creationId xmlns:a16="http://schemas.microsoft.com/office/drawing/2014/main" xmlns="" id="{BD21B13F-8BFF-472D-2DCC-E1408224DD9D}"/>
              </a:ext>
            </a:extLst>
          </p:cNvPr>
          <p:cNvSpPr txBox="1"/>
          <p:nvPr/>
        </p:nvSpPr>
        <p:spPr>
          <a:xfrm>
            <a:off x="9090212" y="4427066"/>
            <a:ext cx="3281082" cy="523220"/>
          </a:xfrm>
          <a:prstGeom prst="rect">
            <a:avLst/>
          </a:prstGeom>
          <a:noFill/>
        </p:spPr>
        <p:txBody>
          <a:bodyPr wrap="square" rtlCol="0">
            <a:spAutoFit/>
          </a:bodyPr>
          <a:lstStyle/>
          <a:p>
            <a:r>
              <a:rPr lang="en-US" sz="2800" dirty="0"/>
              <a:t>Steve Jobs</a:t>
            </a:r>
          </a:p>
        </p:txBody>
      </p:sp>
      <p:sp>
        <p:nvSpPr>
          <p:cNvPr id="7" name="TextBox 6">
            <a:extLst>
              <a:ext uri="{FF2B5EF4-FFF2-40B4-BE49-F238E27FC236}">
                <a16:creationId xmlns:a16="http://schemas.microsoft.com/office/drawing/2014/main" xmlns="" id="{2B736C0E-0900-5C99-123D-406F6E80EBA8}"/>
              </a:ext>
            </a:extLst>
          </p:cNvPr>
          <p:cNvSpPr txBox="1"/>
          <p:nvPr/>
        </p:nvSpPr>
        <p:spPr>
          <a:xfrm>
            <a:off x="416859" y="5405719"/>
            <a:ext cx="10529047" cy="707886"/>
          </a:xfrm>
          <a:prstGeom prst="rect">
            <a:avLst/>
          </a:prstGeom>
          <a:noFill/>
        </p:spPr>
        <p:txBody>
          <a:bodyPr wrap="square" rtlCol="0">
            <a:spAutoFit/>
          </a:bodyPr>
          <a:lstStyle/>
          <a:p>
            <a:r>
              <a:rPr lang="en-US" sz="2000" b="0" i="0" dirty="0">
                <a:solidFill>
                  <a:srgbClr val="BDC1C6"/>
                </a:solidFill>
                <a:effectLst/>
                <a:latin typeface="arial" panose="020B0604020202020204" pitchFamily="34" charset="0"/>
              </a:rPr>
              <a:t>Steven Paul Jobs was an American entrepreneur, industrial designer, media proprietor, and investor. He was the co-founder, chairman, and CEO of Apple for (1955-2011)</a:t>
            </a:r>
            <a:endParaRPr lang="en-US" sz="2000" dirty="0"/>
          </a:p>
        </p:txBody>
      </p:sp>
    </p:spTree>
    <p:extLst>
      <p:ext uri="{BB962C8B-B14F-4D97-AF65-F5344CB8AC3E}">
        <p14:creationId xmlns:p14="http://schemas.microsoft.com/office/powerpoint/2010/main" val="275782656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2D8486-5C40-266B-89FE-26E4BBA00B1A}"/>
              </a:ext>
            </a:extLst>
          </p:cNvPr>
          <p:cNvSpPr>
            <a:spLocks noGrp="1"/>
          </p:cNvSpPr>
          <p:nvPr>
            <p:ph idx="1"/>
          </p:nvPr>
        </p:nvSpPr>
        <p:spPr>
          <a:xfrm>
            <a:off x="1276866" y="2377908"/>
            <a:ext cx="10353762" cy="4058751"/>
          </a:xfrm>
        </p:spPr>
        <p:txBody>
          <a:bodyPr/>
          <a:lstStyle/>
          <a:p>
            <a:r>
              <a:rPr lang="en-US" b="1" dirty="0"/>
              <a:t>Provide mission and vision to the Sub-ordinates.</a:t>
            </a:r>
          </a:p>
          <a:p>
            <a:r>
              <a:rPr lang="en-US" b="1" dirty="0"/>
              <a:t>Leadership that relies on the encouragement on a team  to realize a overall success.</a:t>
            </a:r>
          </a:p>
          <a:p>
            <a:r>
              <a:rPr lang="en-US" b="1" dirty="0"/>
              <a:t>Focused on motivation for employees to create change, innovate and shape the future of the organization.</a:t>
            </a:r>
          </a:p>
          <a:p>
            <a:r>
              <a:rPr lang="en-US" b="1" dirty="0"/>
              <a:t>Promotes intelligence and rationality.</a:t>
            </a:r>
          </a:p>
          <a:p>
            <a:r>
              <a:rPr lang="en-US" b="1" dirty="0"/>
              <a:t>Coaches and Advice.</a:t>
            </a:r>
          </a:p>
        </p:txBody>
      </p:sp>
      <p:sp>
        <p:nvSpPr>
          <p:cNvPr id="8" name="Rectangle 7">
            <a:extLst>
              <a:ext uri="{FF2B5EF4-FFF2-40B4-BE49-F238E27FC236}">
                <a16:creationId xmlns:a16="http://schemas.microsoft.com/office/drawing/2014/main" xmlns="" id="{CE93BEF9-8190-03DE-E182-3C8D8547286C}"/>
              </a:ext>
            </a:extLst>
          </p:cNvPr>
          <p:cNvSpPr/>
          <p:nvPr/>
        </p:nvSpPr>
        <p:spPr>
          <a:xfrm>
            <a:off x="1405646" y="605135"/>
            <a:ext cx="9057993" cy="923330"/>
          </a:xfrm>
          <a:prstGeom prst="rect">
            <a:avLst/>
          </a:prstGeom>
          <a:noFill/>
        </p:spPr>
        <p:txBody>
          <a:bodyPr wrap="none" lIns="91440" tIns="45720" rIns="91440" bIns="45720">
            <a:spAutoFit/>
          </a:bodyPr>
          <a:lstStyle/>
          <a:p>
            <a:pPr algn="ctr"/>
            <a:r>
              <a:rPr lang="en-US" sz="5400" b="1" cap="none" spc="0" dirty="0" err="1">
                <a:ln w="6600">
                  <a:solidFill>
                    <a:schemeClr val="accent2"/>
                  </a:solidFill>
                  <a:prstDash val="solid"/>
                </a:ln>
                <a:solidFill>
                  <a:srgbClr val="FFFFFF"/>
                </a:solidFill>
                <a:effectLst>
                  <a:outerShdw dist="38100" dir="2700000" algn="tl" rotWithShape="0">
                    <a:schemeClr val="accent2"/>
                  </a:outerShdw>
                </a:effectLst>
              </a:rPr>
              <a:t>Trasnformational</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Leadership</a:t>
            </a:r>
          </a:p>
        </p:txBody>
      </p:sp>
    </p:spTree>
    <p:extLst>
      <p:ext uri="{BB962C8B-B14F-4D97-AF65-F5344CB8AC3E}">
        <p14:creationId xmlns:p14="http://schemas.microsoft.com/office/powerpoint/2010/main" val="356319311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9358213-F954-F70D-11AD-A3CFF72DF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30553" cy="5135936"/>
          </a:xfrm>
          <a:prstGeom prst="rect">
            <a:avLst/>
          </a:prstGeom>
        </p:spPr>
      </p:pic>
      <p:sp>
        <p:nvSpPr>
          <p:cNvPr id="6" name="TextBox 5">
            <a:extLst>
              <a:ext uri="{FF2B5EF4-FFF2-40B4-BE49-F238E27FC236}">
                <a16:creationId xmlns:a16="http://schemas.microsoft.com/office/drawing/2014/main" xmlns="" id="{068A9A96-A0D4-5AE4-B8B5-322BCBDF8787}"/>
              </a:ext>
            </a:extLst>
          </p:cNvPr>
          <p:cNvSpPr txBox="1"/>
          <p:nvPr/>
        </p:nvSpPr>
        <p:spPr>
          <a:xfrm>
            <a:off x="9291917" y="4383741"/>
            <a:ext cx="2765612" cy="523220"/>
          </a:xfrm>
          <a:prstGeom prst="rect">
            <a:avLst/>
          </a:prstGeom>
          <a:noFill/>
        </p:spPr>
        <p:txBody>
          <a:bodyPr wrap="square" rtlCol="0">
            <a:spAutoFit/>
          </a:bodyPr>
          <a:lstStyle/>
          <a:p>
            <a:r>
              <a:rPr lang="en-US" sz="2800" dirty="0"/>
              <a:t>Elon Musk</a:t>
            </a:r>
          </a:p>
        </p:txBody>
      </p:sp>
      <p:sp>
        <p:nvSpPr>
          <p:cNvPr id="7" name="TextBox 6">
            <a:extLst>
              <a:ext uri="{FF2B5EF4-FFF2-40B4-BE49-F238E27FC236}">
                <a16:creationId xmlns:a16="http://schemas.microsoft.com/office/drawing/2014/main" xmlns="" id="{498D8C5A-A73A-287A-7452-3AC478BED749}"/>
              </a:ext>
            </a:extLst>
          </p:cNvPr>
          <p:cNvSpPr txBox="1"/>
          <p:nvPr/>
        </p:nvSpPr>
        <p:spPr>
          <a:xfrm>
            <a:off x="336176" y="5593977"/>
            <a:ext cx="11721353" cy="707886"/>
          </a:xfrm>
          <a:prstGeom prst="rect">
            <a:avLst/>
          </a:prstGeom>
          <a:noFill/>
        </p:spPr>
        <p:txBody>
          <a:bodyPr wrap="square" rtlCol="0">
            <a:spAutoFit/>
          </a:bodyPr>
          <a:lstStyle/>
          <a:p>
            <a:r>
              <a:rPr lang="en-US" sz="2000" b="0" i="0" dirty="0">
                <a:solidFill>
                  <a:srgbClr val="BDC1C6"/>
                </a:solidFill>
                <a:effectLst/>
                <a:latin typeface="arial" panose="020B0604020202020204" pitchFamily="34" charset="0"/>
              </a:rPr>
              <a:t>Elon Reeve Musk FRS is a business magnate and investor. He is the founder, CEO and chief engineer of SpaceX, angel investor, CEO and product architect of Tesla, Inc., owner and CEO of Twitter, Inc.</a:t>
            </a:r>
            <a:endParaRPr lang="en-US" sz="2000" dirty="0"/>
          </a:p>
        </p:txBody>
      </p:sp>
    </p:spTree>
    <p:extLst>
      <p:ext uri="{BB962C8B-B14F-4D97-AF65-F5344CB8AC3E}">
        <p14:creationId xmlns:p14="http://schemas.microsoft.com/office/powerpoint/2010/main" val="146141329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085A6A-9027-EDAF-5029-B93BEF410DD3}"/>
              </a:ext>
            </a:extLst>
          </p:cNvPr>
          <p:cNvSpPr>
            <a:spLocks noGrp="1"/>
          </p:cNvSpPr>
          <p:nvPr>
            <p:ph idx="1"/>
          </p:nvPr>
        </p:nvSpPr>
        <p:spPr>
          <a:xfrm>
            <a:off x="1276865" y="2418249"/>
            <a:ext cx="10353762" cy="4058751"/>
          </a:xfrm>
        </p:spPr>
        <p:txBody>
          <a:bodyPr/>
          <a:lstStyle/>
          <a:p>
            <a:r>
              <a:rPr lang="en-US" dirty="0"/>
              <a:t>Establishing clearly defined criteria for good performance and and anticipated reward.</a:t>
            </a:r>
          </a:p>
          <a:p>
            <a:r>
              <a:rPr lang="en-US" dirty="0"/>
              <a:t>Uses reward and punishment to motivate Sub-ordinates.</a:t>
            </a:r>
          </a:p>
          <a:p>
            <a:r>
              <a:rPr lang="en-US" dirty="0"/>
              <a:t>Full freedom to Sub-ordinates and only intervene when standards are not fulfilled.</a:t>
            </a:r>
          </a:p>
          <a:p>
            <a:r>
              <a:rPr lang="en-US" dirty="0"/>
              <a:t>Establish role and responsibilities for each employee and ensure standard output.</a:t>
            </a:r>
          </a:p>
          <a:p>
            <a:r>
              <a:rPr lang="en-US" dirty="0"/>
              <a:t>Monitoring to evaluate compliances and success  or non-compliances.</a:t>
            </a:r>
          </a:p>
          <a:p>
            <a:endParaRPr lang="en-US" dirty="0"/>
          </a:p>
          <a:p>
            <a:endParaRPr lang="en-US" dirty="0"/>
          </a:p>
          <a:p>
            <a:endParaRPr lang="en-US" dirty="0"/>
          </a:p>
        </p:txBody>
      </p:sp>
      <p:sp>
        <p:nvSpPr>
          <p:cNvPr id="4" name="Rectangle 3">
            <a:extLst>
              <a:ext uri="{FF2B5EF4-FFF2-40B4-BE49-F238E27FC236}">
                <a16:creationId xmlns:a16="http://schemas.microsoft.com/office/drawing/2014/main" xmlns="" id="{F0FF64BE-FAD5-9134-CB16-4D7AF5ACBFBF}"/>
              </a:ext>
            </a:extLst>
          </p:cNvPr>
          <p:cNvSpPr/>
          <p:nvPr/>
        </p:nvSpPr>
        <p:spPr>
          <a:xfrm>
            <a:off x="1972797" y="614100"/>
            <a:ext cx="788613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Transactional Leadership</a:t>
            </a:r>
          </a:p>
        </p:txBody>
      </p:sp>
    </p:spTree>
    <p:extLst>
      <p:ext uri="{BB962C8B-B14F-4D97-AF65-F5344CB8AC3E}">
        <p14:creationId xmlns:p14="http://schemas.microsoft.com/office/powerpoint/2010/main" val="292407330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4ECE843-9F5E-52DF-77DB-5F7ED06BED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232"/>
            <a:ext cx="9325454" cy="5245568"/>
          </a:xfrm>
          <a:prstGeom prst="rect">
            <a:avLst/>
          </a:prstGeom>
        </p:spPr>
      </p:pic>
      <p:sp>
        <p:nvSpPr>
          <p:cNvPr id="6" name="TextBox 5">
            <a:extLst>
              <a:ext uri="{FF2B5EF4-FFF2-40B4-BE49-F238E27FC236}">
                <a16:creationId xmlns:a16="http://schemas.microsoft.com/office/drawing/2014/main" xmlns="" id="{F9EF2659-72C7-03C1-6FE7-5637B3AD78EE}"/>
              </a:ext>
            </a:extLst>
          </p:cNvPr>
          <p:cNvSpPr txBox="1"/>
          <p:nvPr/>
        </p:nvSpPr>
        <p:spPr>
          <a:xfrm>
            <a:off x="9421908" y="4424082"/>
            <a:ext cx="3115235" cy="523220"/>
          </a:xfrm>
          <a:prstGeom prst="rect">
            <a:avLst/>
          </a:prstGeom>
          <a:noFill/>
        </p:spPr>
        <p:txBody>
          <a:bodyPr wrap="square" rtlCol="0">
            <a:spAutoFit/>
          </a:bodyPr>
          <a:lstStyle/>
          <a:p>
            <a:r>
              <a:rPr lang="en-US" sz="2800" dirty="0"/>
              <a:t>Bill Gates</a:t>
            </a:r>
          </a:p>
        </p:txBody>
      </p:sp>
      <p:sp>
        <p:nvSpPr>
          <p:cNvPr id="7" name="TextBox 6">
            <a:extLst>
              <a:ext uri="{FF2B5EF4-FFF2-40B4-BE49-F238E27FC236}">
                <a16:creationId xmlns:a16="http://schemas.microsoft.com/office/drawing/2014/main" xmlns="" id="{F1082219-2525-CB85-0671-F502686D08C8}"/>
              </a:ext>
            </a:extLst>
          </p:cNvPr>
          <p:cNvSpPr txBox="1"/>
          <p:nvPr/>
        </p:nvSpPr>
        <p:spPr>
          <a:xfrm>
            <a:off x="457200" y="5567082"/>
            <a:ext cx="10246659" cy="707886"/>
          </a:xfrm>
          <a:prstGeom prst="rect">
            <a:avLst/>
          </a:prstGeom>
          <a:noFill/>
        </p:spPr>
        <p:txBody>
          <a:bodyPr wrap="square" rtlCol="0">
            <a:spAutoFit/>
          </a:bodyPr>
          <a:lstStyle/>
          <a:p>
            <a:r>
              <a:rPr lang="en-US" sz="2000" b="0" i="0" dirty="0">
                <a:solidFill>
                  <a:schemeClr val="tx1">
                    <a:lumMod val="95000"/>
                  </a:schemeClr>
                </a:solidFill>
                <a:effectLst/>
                <a:latin typeface="Arial" panose="020B0604020202020204" pitchFamily="34" charset="0"/>
                <a:cs typeface="Arial" panose="020B0604020202020204" pitchFamily="34" charset="0"/>
              </a:rPr>
              <a:t>William Henry Gates III is an American business magnate and philanthropist. He is a co-founder of Microsoft, American computer programmer, businessman, and philanthropist.</a:t>
            </a:r>
            <a:endParaRPr lang="en-US"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1964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35E94E6-E333-4B50-7D42-394467B6A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3321424" cy="3321424"/>
          </a:xfrm>
          <a:prstGeom prst="rect">
            <a:avLst/>
          </a:prstGeom>
        </p:spPr>
      </p:pic>
      <p:pic>
        <p:nvPicPr>
          <p:cNvPr id="7" name="Picture 6">
            <a:extLst>
              <a:ext uri="{FF2B5EF4-FFF2-40B4-BE49-F238E27FC236}">
                <a16:creationId xmlns:a16="http://schemas.microsoft.com/office/drawing/2014/main" xmlns="" id="{CEAD683F-B25A-1043-9B01-36DB7DB01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424" y="0"/>
            <a:ext cx="4571994" cy="3428996"/>
          </a:xfrm>
          <a:prstGeom prst="rect">
            <a:avLst/>
          </a:prstGeom>
        </p:spPr>
      </p:pic>
      <p:pic>
        <p:nvPicPr>
          <p:cNvPr id="9" name="Picture 8">
            <a:extLst>
              <a:ext uri="{FF2B5EF4-FFF2-40B4-BE49-F238E27FC236}">
                <a16:creationId xmlns:a16="http://schemas.microsoft.com/office/drawing/2014/main" xmlns="" id="{1B823B60-95D5-EB80-EA0E-E987E366F5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9989" y="-2"/>
            <a:ext cx="4989262" cy="3321423"/>
          </a:xfrm>
          <a:prstGeom prst="rect">
            <a:avLst/>
          </a:prstGeom>
        </p:spPr>
      </p:pic>
      <p:pic>
        <p:nvPicPr>
          <p:cNvPr id="11" name="Picture 10">
            <a:extLst>
              <a:ext uri="{FF2B5EF4-FFF2-40B4-BE49-F238E27FC236}">
                <a16:creationId xmlns:a16="http://schemas.microsoft.com/office/drawing/2014/main" xmlns="" id="{A3B8A4B0-6C4D-3479-5657-695B70130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095" y="3366763"/>
            <a:ext cx="5437194" cy="3598815"/>
          </a:xfrm>
          <a:prstGeom prst="rect">
            <a:avLst/>
          </a:prstGeom>
        </p:spPr>
      </p:pic>
      <p:pic>
        <p:nvPicPr>
          <p:cNvPr id="13" name="Picture 12">
            <a:extLst>
              <a:ext uri="{FF2B5EF4-FFF2-40B4-BE49-F238E27FC236}">
                <a16:creationId xmlns:a16="http://schemas.microsoft.com/office/drawing/2014/main" xmlns="" id="{69F2165F-7CA1-ACE4-3FD6-389CF583D4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21421"/>
            <a:ext cx="2770094" cy="3818802"/>
          </a:xfrm>
          <a:prstGeom prst="rect">
            <a:avLst/>
          </a:prstGeom>
        </p:spPr>
      </p:pic>
      <p:pic>
        <p:nvPicPr>
          <p:cNvPr id="15" name="Picture 14">
            <a:extLst>
              <a:ext uri="{FF2B5EF4-FFF2-40B4-BE49-F238E27FC236}">
                <a16:creationId xmlns:a16="http://schemas.microsoft.com/office/drawing/2014/main" xmlns="" id="{139FEA48-3B09-C4D0-59A8-2693CC9E9B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7289" y="3321421"/>
            <a:ext cx="3971263" cy="4040646"/>
          </a:xfrm>
          <a:prstGeom prst="rect">
            <a:avLst/>
          </a:prstGeom>
        </p:spPr>
      </p:pic>
    </p:spTree>
    <p:extLst>
      <p:ext uri="{BB962C8B-B14F-4D97-AF65-F5344CB8AC3E}">
        <p14:creationId xmlns:p14="http://schemas.microsoft.com/office/powerpoint/2010/main" val="99324135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D7892-36E7-5872-CED4-1F213B6B182E}"/>
              </a:ext>
            </a:extLst>
          </p:cNvPr>
          <p:cNvSpPr>
            <a:spLocks noGrp="1"/>
          </p:cNvSpPr>
          <p:nvPr>
            <p:ph type="ctrTitle"/>
          </p:nvPr>
        </p:nvSpPr>
        <p:spPr>
          <a:xfrm>
            <a:off x="1370693" y="193959"/>
            <a:ext cx="9440034" cy="1828801"/>
          </a:xfrm>
        </p:spPr>
        <p:txBody>
          <a:bodyPr/>
          <a:lstStyle/>
          <a:p>
            <a:r>
              <a:rPr lang="en-US" dirty="0"/>
              <a:t>LEADERSHIP</a:t>
            </a:r>
          </a:p>
        </p:txBody>
      </p:sp>
      <p:sp>
        <p:nvSpPr>
          <p:cNvPr id="3" name="Subtitle 2">
            <a:extLst>
              <a:ext uri="{FF2B5EF4-FFF2-40B4-BE49-F238E27FC236}">
                <a16:creationId xmlns:a16="http://schemas.microsoft.com/office/drawing/2014/main" xmlns="" id="{A1116FED-1551-E374-9BDA-787FC578569B}"/>
              </a:ext>
            </a:extLst>
          </p:cNvPr>
          <p:cNvSpPr>
            <a:spLocks noGrp="1"/>
          </p:cNvSpPr>
          <p:nvPr>
            <p:ph type="subTitle" idx="1"/>
          </p:nvPr>
        </p:nvSpPr>
        <p:spPr>
          <a:xfrm>
            <a:off x="1370693" y="2022760"/>
            <a:ext cx="9440034" cy="1049867"/>
          </a:xfrm>
        </p:spPr>
        <p:txBody>
          <a:bodyPr>
            <a:noAutofit/>
          </a:bodyPr>
          <a:lstStyle/>
          <a:p>
            <a:r>
              <a:rPr lang="en-US" sz="5400" dirty="0"/>
              <a:t>&amp;</a:t>
            </a:r>
          </a:p>
          <a:p>
            <a:r>
              <a:rPr lang="en-US" sz="5400" dirty="0"/>
              <a:t>ITS TYPES </a:t>
            </a:r>
          </a:p>
        </p:txBody>
      </p:sp>
      <p:sp>
        <p:nvSpPr>
          <p:cNvPr id="4" name="Rectangle 3">
            <a:extLst>
              <a:ext uri="{FF2B5EF4-FFF2-40B4-BE49-F238E27FC236}">
                <a16:creationId xmlns:a16="http://schemas.microsoft.com/office/drawing/2014/main" xmlns="" id="{E5083045-CC64-B8D4-2CD0-21470FD405E6}"/>
              </a:ext>
            </a:extLst>
          </p:cNvPr>
          <p:cNvSpPr/>
          <p:nvPr/>
        </p:nvSpPr>
        <p:spPr>
          <a:xfrm>
            <a:off x="9350326" y="6518935"/>
            <a:ext cx="2841674" cy="29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PRAGYAN PANDIT </a:t>
            </a:r>
          </a:p>
        </p:txBody>
      </p:sp>
    </p:spTree>
    <p:extLst>
      <p:ext uri="{BB962C8B-B14F-4D97-AF65-F5344CB8AC3E}">
        <p14:creationId xmlns:p14="http://schemas.microsoft.com/office/powerpoint/2010/main" val="33141093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3474605" y="188768"/>
            <a:ext cx="4762500" cy="3884468"/>
          </a:xfrm>
          <a:prstGeom prst="rect">
            <a:avLst/>
          </a:prstGeom>
        </p:spPr>
      </p:pic>
      <p:sp>
        <p:nvSpPr>
          <p:cNvPr id="3" name="Content Placeholder 2">
            <a:extLst>
              <a:ext uri="{FF2B5EF4-FFF2-40B4-BE49-F238E27FC236}">
                <a16:creationId xmlns:a16="http://schemas.microsoft.com/office/drawing/2014/main" xmlns="" id="{A092EB4D-6E26-35B0-222D-97698841FEA0}"/>
              </a:ext>
            </a:extLst>
          </p:cNvPr>
          <p:cNvSpPr>
            <a:spLocks noGrp="1"/>
          </p:cNvSpPr>
          <p:nvPr>
            <p:ph idx="1"/>
          </p:nvPr>
        </p:nvSpPr>
        <p:spPr>
          <a:xfrm>
            <a:off x="971386" y="2799249"/>
            <a:ext cx="10353762" cy="4058751"/>
          </a:xfrm>
        </p:spPr>
        <p:txBody>
          <a:bodyPr>
            <a:normAutofit/>
          </a:bodyPr>
          <a:lstStyle/>
          <a:p>
            <a:pPr marL="36900" indent="0">
              <a:buNone/>
            </a:pPr>
            <a:r>
              <a:rPr lang="en-US" sz="9600" b="0" i="0" dirty="0">
                <a:solidFill>
                  <a:srgbClr val="FFFFFF"/>
                </a:solidFill>
                <a:effectLst/>
                <a:latin typeface="Segoe UI Historic" panose="020B0502040204020203" pitchFamily="34" charset="0"/>
              </a:rPr>
              <a:t>        </a:t>
            </a:r>
            <a:r>
              <a:rPr lang="hi-IN" sz="9600" b="0" i="0" dirty="0">
                <a:solidFill>
                  <a:srgbClr val="FFFFFF"/>
                </a:solidFill>
                <a:effectLst/>
                <a:latin typeface="Segoe UI Historic" panose="020B0502040204020203" pitchFamily="34" charset="0"/>
              </a:rPr>
              <a:t>धन्यवाद</a:t>
            </a:r>
            <a:endParaRPr lang="en-US" sz="9600" dirty="0"/>
          </a:p>
        </p:txBody>
      </p:sp>
      <p:pic>
        <p:nvPicPr>
          <p:cNvPr id="8" name="Picture 7"/>
          <p:cNvPicPr>
            <a:picLocks noChangeAspect="1"/>
          </p:cNvPicPr>
          <p:nvPr/>
        </p:nvPicPr>
        <p:blipFill>
          <a:blip r:embed="rId3"/>
          <a:stretch>
            <a:fillRect/>
          </a:stretch>
        </p:blipFill>
        <p:spPr>
          <a:xfrm>
            <a:off x="255011" y="230909"/>
            <a:ext cx="3088553" cy="3491345"/>
          </a:xfrm>
          <a:prstGeom prst="rect">
            <a:avLst/>
          </a:prstGeom>
        </p:spPr>
      </p:pic>
      <p:pic>
        <p:nvPicPr>
          <p:cNvPr id="10" name="Picture 9"/>
          <p:cNvPicPr>
            <a:picLocks noChangeAspect="1"/>
          </p:cNvPicPr>
          <p:nvPr/>
        </p:nvPicPr>
        <p:blipFill>
          <a:blip r:embed="rId4"/>
          <a:stretch>
            <a:fillRect/>
          </a:stretch>
        </p:blipFill>
        <p:spPr>
          <a:xfrm>
            <a:off x="400050" y="3833092"/>
            <a:ext cx="2857500" cy="2641600"/>
          </a:xfrm>
          <a:prstGeom prst="rect">
            <a:avLst/>
          </a:prstGeom>
        </p:spPr>
      </p:pic>
      <p:pic>
        <p:nvPicPr>
          <p:cNvPr id="1036" name="Picture 12" descr="Kim Jong Un has a message for the US | C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247" y="4244109"/>
            <a:ext cx="4259407" cy="219363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Legendary Actor Rajesh Hamal – Boss Nep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6921" y="4410362"/>
            <a:ext cx="3243406" cy="22952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7"/>
          <a:stretch>
            <a:fillRect/>
          </a:stretch>
        </p:blipFill>
        <p:spPr>
          <a:xfrm>
            <a:off x="8222816" y="249382"/>
            <a:ext cx="3969184" cy="3676073"/>
          </a:xfrm>
          <a:prstGeom prst="rect">
            <a:avLst/>
          </a:prstGeom>
        </p:spPr>
      </p:pic>
    </p:spTree>
    <p:extLst>
      <p:ext uri="{BB962C8B-B14F-4D97-AF65-F5344CB8AC3E}">
        <p14:creationId xmlns:p14="http://schemas.microsoft.com/office/powerpoint/2010/main" val="98879604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993" y="297645"/>
            <a:ext cx="10628768" cy="523220"/>
          </a:xfrm>
          <a:prstGeom prst="rect">
            <a:avLst/>
          </a:prstGeom>
          <a:noFill/>
        </p:spPr>
        <p:txBody>
          <a:bodyPr wrap="square" rtlCol="0">
            <a:spAutoFit/>
          </a:bodyPr>
          <a:lstStyle/>
          <a:p>
            <a:pPr algn="ctr"/>
            <a:r>
              <a:rPr lang="en-GB" sz="2800" b="1" dirty="0" smtClean="0">
                <a:latin typeface="Times New Roman" panose="02020603050405020304" pitchFamily="18" charset="0"/>
                <a:cs typeface="Times New Roman" panose="02020603050405020304" pitchFamily="18" charset="0"/>
              </a:rPr>
              <a:t>Leading</a:t>
            </a:r>
            <a:endParaRPr lang="en-GB"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13917" y="407468"/>
            <a:ext cx="10489787" cy="461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5531667" y="869133"/>
            <a:ext cx="0" cy="353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14589" y="1222218"/>
            <a:ext cx="9410685"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913488" y="1186248"/>
            <a:ext cx="0" cy="45431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48038" y="1206079"/>
            <a:ext cx="0" cy="4759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56883" y="1715652"/>
            <a:ext cx="2197721" cy="2308324"/>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Leading involves influencing others through direction, inspiration, and motivation toward the attainment of organizational objectives</a:t>
            </a:r>
          </a:p>
        </p:txBody>
      </p:sp>
      <p:sp>
        <p:nvSpPr>
          <p:cNvPr id="15" name="TextBox 14"/>
          <p:cNvSpPr txBox="1"/>
          <p:nvPr/>
        </p:nvSpPr>
        <p:spPr>
          <a:xfrm>
            <a:off x="9631211" y="1682032"/>
            <a:ext cx="2107263" cy="2308324"/>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Leading is distinct from the organizing function of management, which generally includes arranging or assembling resources</a:t>
            </a:r>
          </a:p>
        </p:txBody>
      </p:sp>
      <p:sp>
        <p:nvSpPr>
          <p:cNvPr id="4" name="Rectangle 3"/>
          <p:cNvSpPr/>
          <p:nvPr/>
        </p:nvSpPr>
        <p:spPr>
          <a:xfrm>
            <a:off x="2646692" y="1674822"/>
            <a:ext cx="2308634" cy="24263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9664146" y="1628104"/>
            <a:ext cx="2227152" cy="2362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5314372" y="1798574"/>
            <a:ext cx="2193212" cy="1477328"/>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Leaders generally use some form of power or influence over individuals to affect their </a:t>
            </a:r>
            <a:r>
              <a:rPr lang="en-GB" dirty="0" smtClean="0">
                <a:latin typeface="Times New Roman" panose="02020603050405020304" pitchFamily="18" charset="0"/>
                <a:cs typeface="Times New Roman" panose="02020603050405020304" pitchFamily="18" charset="0"/>
              </a:rPr>
              <a:t>behaviour</a:t>
            </a:r>
            <a:endParaRPr lang="en-GB" dirty="0">
              <a:latin typeface="Times New Roman" panose="02020603050405020304" pitchFamily="18" charset="0"/>
              <a:cs typeface="Times New Roman" panose="02020603050405020304" pitchFamily="18" charset="0"/>
            </a:endParaRPr>
          </a:p>
        </p:txBody>
      </p:sp>
      <p:sp>
        <p:nvSpPr>
          <p:cNvPr id="22" name="Rectangle 21"/>
          <p:cNvSpPr/>
          <p:nvPr/>
        </p:nvSpPr>
        <p:spPr>
          <a:xfrm>
            <a:off x="5111060" y="1774588"/>
            <a:ext cx="2308634" cy="2269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p:nvPr/>
        </p:nvCxnSpPr>
        <p:spPr>
          <a:xfrm>
            <a:off x="6435008" y="1234597"/>
            <a:ext cx="0" cy="575903"/>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64040" y="1698171"/>
            <a:ext cx="2121171" cy="2031325"/>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A leader can be the source of motivation or cause the motivation (whatever its source) to inspire </a:t>
            </a:r>
            <a:r>
              <a:rPr lang="en-GB" dirty="0" smtClean="0">
                <a:latin typeface="Times New Roman" panose="02020603050405020304" pitchFamily="18" charset="0"/>
                <a:cs typeface="Times New Roman" panose="02020603050405020304" pitchFamily="18" charset="0"/>
              </a:rPr>
              <a:t>and direction</a:t>
            </a:r>
            <a:endParaRPr lang="en-GB" b="1" dirty="0">
              <a:latin typeface="Times New Roman" panose="02020603050405020304" pitchFamily="18" charset="0"/>
              <a:cs typeface="Times New Roman" panose="02020603050405020304" pitchFamily="18" charset="0"/>
            </a:endParaRPr>
          </a:p>
        </p:txBody>
      </p:sp>
      <p:sp>
        <p:nvSpPr>
          <p:cNvPr id="16" name="Rectangle 15"/>
          <p:cNvSpPr/>
          <p:nvPr/>
        </p:nvSpPr>
        <p:spPr>
          <a:xfrm>
            <a:off x="7635964" y="1726926"/>
            <a:ext cx="1989193" cy="2317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p:cNvCxnSpPr/>
          <p:nvPr/>
        </p:nvCxnSpPr>
        <p:spPr>
          <a:xfrm>
            <a:off x="8558636" y="1205802"/>
            <a:ext cx="0" cy="63349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937" y="4763819"/>
            <a:ext cx="11555604" cy="498663"/>
          </a:xfrm>
          <a:prstGeom prst="rect">
            <a:avLst/>
          </a:prstGeom>
          <a:noFill/>
        </p:spPr>
        <p:txBody>
          <a:bodyPr wrap="square" rtlCol="0">
            <a:spAutoFit/>
          </a:bodyPr>
          <a:lstStyle/>
          <a:p>
            <a:pPr algn="just">
              <a:lnSpc>
                <a:spcPct val="150000"/>
              </a:lnSpc>
            </a:pPr>
            <a:endParaRPr lang="en-GB" sz="2000" dirty="0">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a:off x="1549126" y="1207752"/>
            <a:ext cx="0" cy="4759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691" y="1706241"/>
            <a:ext cx="2193184" cy="2031325"/>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Leading or leadership is the glue that allows for the coordination of people toward a common goal or collective response to a situation. </a:t>
            </a:r>
            <a:endParaRPr lang="en-GB" b="1" dirty="0">
              <a:latin typeface="Times New Roman" panose="02020603050405020304" pitchFamily="18" charset="0"/>
              <a:cs typeface="Times New Roman" panose="02020603050405020304" pitchFamily="18" charset="0"/>
            </a:endParaRPr>
          </a:p>
        </p:txBody>
      </p:sp>
      <p:sp>
        <p:nvSpPr>
          <p:cNvPr id="20" name="Rectangle 19"/>
          <p:cNvSpPr/>
          <p:nvPr/>
        </p:nvSpPr>
        <p:spPr>
          <a:xfrm>
            <a:off x="168179" y="1628103"/>
            <a:ext cx="2303611" cy="2374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31993" y="4313921"/>
            <a:ext cx="10628768" cy="2169825"/>
          </a:xfrm>
          <a:prstGeom prst="rect">
            <a:avLst/>
          </a:prstGeom>
          <a:noFill/>
        </p:spPr>
        <p:txBody>
          <a:bodyPr wrap="square" rtlCol="0">
            <a:spAutoFit/>
          </a:bodyPr>
          <a:lstStyle/>
          <a:p>
            <a:pPr algn="just">
              <a:lnSpc>
                <a:spcPct val="150000"/>
              </a:lnSpc>
            </a:pPr>
            <a:r>
              <a:rPr lang="en-GB" dirty="0">
                <a:latin typeface="Times New Roman" panose="02020603050405020304" pitchFamily="18" charset="0"/>
                <a:cs typeface="Times New Roman" panose="02020603050405020304" pitchFamily="18" charset="0"/>
              </a:rPr>
              <a:t>Leading </a:t>
            </a:r>
            <a:r>
              <a:rPr lang="en-GB" dirty="0" smtClean="0">
                <a:latin typeface="Times New Roman" panose="02020603050405020304" pitchFamily="18" charset="0"/>
                <a:cs typeface="Times New Roman" panose="02020603050405020304" pitchFamily="18" charset="0"/>
              </a:rPr>
              <a:t>is one </a:t>
            </a:r>
            <a:r>
              <a:rPr lang="en-GB" dirty="0">
                <a:latin typeface="Times New Roman" panose="02020603050405020304" pitchFamily="18" charset="0"/>
                <a:cs typeface="Times New Roman" panose="02020603050405020304" pitchFamily="18" charset="0"/>
              </a:rPr>
              <a:t>of the management core functions. Here, a manager spends time connecting with his/her employees. Leadership skills include inspiring, communicating, motivating, and influencing employees for efficient output. All managers are not leaders, but all leaders are managers. An employee follows all the directions a manager gives because they have to, because managers have all the legitimate powers. But an employee voluntarily follows the direction of a leader because they have believed in him\her.</a:t>
            </a:r>
          </a:p>
        </p:txBody>
      </p:sp>
    </p:spTree>
    <p:extLst>
      <p:ext uri="{BB962C8B-B14F-4D97-AF65-F5344CB8AC3E}">
        <p14:creationId xmlns:p14="http://schemas.microsoft.com/office/powerpoint/2010/main" val="95798122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26F02-9BF1-7F50-623B-47B0AE6B005B}"/>
              </a:ext>
            </a:extLst>
          </p:cNvPr>
          <p:cNvSpPr>
            <a:spLocks noGrp="1"/>
          </p:cNvSpPr>
          <p:nvPr>
            <p:ph type="title"/>
          </p:nvPr>
        </p:nvSpPr>
        <p:spPr/>
        <p:txBody>
          <a:bodyPr/>
          <a:lstStyle/>
          <a:p>
            <a:r>
              <a:rPr lang="en-US" dirty="0"/>
              <a:t>SO What </a:t>
            </a:r>
            <a:r>
              <a:rPr lang="en-US"/>
              <a:t>is Leadership ? </a:t>
            </a:r>
          </a:p>
        </p:txBody>
      </p:sp>
      <p:sp>
        <p:nvSpPr>
          <p:cNvPr id="3" name="Content Placeholder 2">
            <a:extLst>
              <a:ext uri="{FF2B5EF4-FFF2-40B4-BE49-F238E27FC236}">
                <a16:creationId xmlns:a16="http://schemas.microsoft.com/office/drawing/2014/main" xmlns="" id="{52B1B39E-207C-85DB-B338-C7999A12A781}"/>
              </a:ext>
            </a:extLst>
          </p:cNvPr>
          <p:cNvSpPr>
            <a:spLocks noGrp="1"/>
          </p:cNvSpPr>
          <p:nvPr>
            <p:ph idx="1"/>
          </p:nvPr>
        </p:nvSpPr>
        <p:spPr>
          <a:xfrm>
            <a:off x="523830" y="1580050"/>
            <a:ext cx="10353762" cy="4058751"/>
          </a:xfrm>
        </p:spPr>
        <p:txBody>
          <a:bodyPr/>
          <a:lstStyle/>
          <a:p>
            <a:pPr algn="l" fontAlgn="base"/>
            <a:r>
              <a:rPr lang="en-US" sz="2800" b="0" i="1" dirty="0">
                <a:solidFill>
                  <a:srgbClr val="000000"/>
                </a:solidFill>
                <a:effectLst/>
                <a:highlight>
                  <a:srgbClr val="C0C0C0"/>
                </a:highlight>
                <a:latin typeface="Franklin Gothic Heavy" panose="020B0903020102020204" pitchFamily="34" charset="0"/>
              </a:rPr>
              <a:t>Leadership is essentially a continuous process of influencing behavior. It may be considered in context of mutual relations between a leader and his followers.</a:t>
            </a:r>
            <a:endParaRPr lang="en-US" sz="2800" b="0" dirty="0">
              <a:solidFill>
                <a:srgbClr val="424142"/>
              </a:solidFill>
              <a:effectLst/>
              <a:highlight>
                <a:srgbClr val="C0C0C0"/>
              </a:highlight>
              <a:latin typeface="Franklin Gothic Heavy" panose="020B0903020102020204" pitchFamily="34" charset="0"/>
            </a:endParaRPr>
          </a:p>
          <a:p>
            <a:pPr algn="l" fontAlgn="base"/>
            <a:r>
              <a:rPr lang="en-US" sz="2800" b="0" i="1" dirty="0">
                <a:solidFill>
                  <a:srgbClr val="000000"/>
                </a:solidFill>
                <a:effectLst/>
                <a:highlight>
                  <a:srgbClr val="C0C0C0"/>
                </a:highlight>
                <a:latin typeface="Franklin Gothic Heavy" panose="020B0903020102020204" pitchFamily="34" charset="0"/>
              </a:rPr>
              <a:t>The leader tries to influence the behavior of individuals or group of individuals around him to achieve desired goals.</a:t>
            </a:r>
            <a:endParaRPr lang="en-US" sz="2800" b="0" dirty="0">
              <a:solidFill>
                <a:srgbClr val="424142"/>
              </a:solidFill>
              <a:effectLst/>
              <a:highlight>
                <a:srgbClr val="C0C0C0"/>
              </a:highlight>
              <a:latin typeface="Franklin Gothic Heavy" panose="020B0903020102020204" pitchFamily="34" charset="0"/>
            </a:endParaRPr>
          </a:p>
          <a:p>
            <a:pPr algn="l" fontAlgn="base"/>
            <a:r>
              <a:rPr lang="en-US" sz="2800" b="0" i="1" dirty="0">
                <a:solidFill>
                  <a:srgbClr val="000000"/>
                </a:solidFill>
                <a:effectLst/>
                <a:highlight>
                  <a:srgbClr val="C0C0C0"/>
                </a:highlight>
                <a:latin typeface="Franklin Gothic Heavy" panose="020B0903020102020204" pitchFamily="34" charset="0"/>
              </a:rPr>
              <a:t>Leadership is a dynamic process, which deserves study. I</a:t>
            </a:r>
            <a:r>
              <a:rPr lang="en-US" sz="2800" b="0" i="1" dirty="0">
                <a:solidFill>
                  <a:srgbClr val="424142"/>
                </a:solidFill>
                <a:effectLst/>
                <a:highlight>
                  <a:srgbClr val="C0C0C0"/>
                </a:highlight>
                <a:latin typeface="Franklin Gothic Heavy" panose="020B0903020102020204" pitchFamily="34" charset="0"/>
              </a:rPr>
              <a:t>t is a relational process involving interactions among leaders</a:t>
            </a:r>
            <a:r>
              <a:rPr lang="en-US" sz="2800" b="0" i="1" dirty="0">
                <a:solidFill>
                  <a:srgbClr val="000000"/>
                </a:solidFill>
                <a:effectLst/>
                <a:highlight>
                  <a:srgbClr val="C0C0C0"/>
                </a:highlight>
                <a:latin typeface="Franklin Gothic Heavy" panose="020B0903020102020204" pitchFamily="34" charset="0"/>
              </a:rPr>
              <a:t>, members and sometimes outside constituencies. </a:t>
            </a:r>
            <a:endParaRPr lang="en-US" sz="2800" b="0" dirty="0">
              <a:solidFill>
                <a:srgbClr val="424142"/>
              </a:solidFill>
              <a:effectLst/>
              <a:highlight>
                <a:srgbClr val="C0C0C0"/>
              </a:highlight>
              <a:latin typeface="Franklin Gothic Heavy" panose="020B0903020102020204" pitchFamily="34" charset="0"/>
            </a:endParaRPr>
          </a:p>
          <a:p>
            <a:endParaRPr lang="en-US" dirty="0"/>
          </a:p>
        </p:txBody>
      </p:sp>
    </p:spTree>
    <p:extLst>
      <p:ext uri="{BB962C8B-B14F-4D97-AF65-F5344CB8AC3E}">
        <p14:creationId xmlns:p14="http://schemas.microsoft.com/office/powerpoint/2010/main" val="3051142531"/>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1561" y="280657"/>
            <a:ext cx="9261695" cy="49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latin typeface="Times New Roman" panose="02020603050405020304" pitchFamily="18" charset="0"/>
                <a:cs typeface="Times New Roman" panose="02020603050405020304" pitchFamily="18" charset="0"/>
              </a:rPr>
              <a:t>Characteristics of  leadership</a:t>
            </a:r>
            <a:endParaRPr lang="en-GB"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75398" y="2182360"/>
            <a:ext cx="2553077" cy="646331"/>
          </a:xfrm>
          <a:prstGeom prst="rect">
            <a:avLst/>
          </a:prstGeom>
          <a:noFill/>
        </p:spPr>
        <p:txBody>
          <a:bodyPr wrap="square" rtlCol="0">
            <a:spAutoFit/>
          </a:bodyPr>
          <a:lstStyle/>
          <a:p>
            <a:r>
              <a:rPr lang="en-GB" b="1" i="1" dirty="0">
                <a:latin typeface="Times New Roman" panose="02020603050405020304" pitchFamily="18" charset="0"/>
                <a:cs typeface="Times New Roman" panose="02020603050405020304" pitchFamily="18" charset="0"/>
              </a:rPr>
              <a:t>Influence the behaviour of others</a:t>
            </a:r>
          </a:p>
        </p:txBody>
      </p:sp>
      <p:sp>
        <p:nvSpPr>
          <p:cNvPr id="7" name="TextBox 6"/>
          <p:cNvSpPr txBox="1"/>
          <p:nvPr/>
        </p:nvSpPr>
        <p:spPr>
          <a:xfrm>
            <a:off x="3562032" y="2182360"/>
            <a:ext cx="2553077" cy="646331"/>
          </a:xfrm>
          <a:prstGeom prst="rect">
            <a:avLst/>
          </a:prstGeom>
          <a:noFill/>
        </p:spPr>
        <p:txBody>
          <a:bodyPr wrap="square" rtlCol="0">
            <a:spAutoFit/>
          </a:bodyPr>
          <a:lstStyle/>
          <a:p>
            <a:r>
              <a:rPr lang="en-GB" b="1" i="1" dirty="0">
                <a:latin typeface="Times New Roman" panose="02020603050405020304" pitchFamily="18" charset="0"/>
                <a:cs typeface="Times New Roman" panose="02020603050405020304" pitchFamily="18" charset="0"/>
              </a:rPr>
              <a:t>Attainment of common organizational goals</a:t>
            </a:r>
          </a:p>
        </p:txBody>
      </p:sp>
      <p:sp>
        <p:nvSpPr>
          <p:cNvPr id="8" name="TextBox 7"/>
          <p:cNvSpPr txBox="1"/>
          <p:nvPr/>
        </p:nvSpPr>
        <p:spPr>
          <a:xfrm>
            <a:off x="6573256" y="2275446"/>
            <a:ext cx="2553077" cy="369332"/>
          </a:xfrm>
          <a:prstGeom prst="rect">
            <a:avLst/>
          </a:prstGeom>
          <a:noFill/>
        </p:spPr>
        <p:txBody>
          <a:bodyPr wrap="square" rtlCol="0">
            <a:spAutoFit/>
          </a:bodyPr>
          <a:lstStyle/>
          <a:p>
            <a:r>
              <a:rPr lang="en-GB" b="1" i="1" dirty="0">
                <a:latin typeface="Times New Roman" panose="02020603050405020304" pitchFamily="18" charset="0"/>
                <a:cs typeface="Times New Roman" panose="02020603050405020304" pitchFamily="18" charset="0"/>
              </a:rPr>
              <a:t>Group process</a:t>
            </a:r>
          </a:p>
        </p:txBody>
      </p:sp>
      <p:sp>
        <p:nvSpPr>
          <p:cNvPr id="9" name="TextBox 8"/>
          <p:cNvSpPr txBox="1"/>
          <p:nvPr/>
        </p:nvSpPr>
        <p:spPr>
          <a:xfrm>
            <a:off x="9420959" y="1979621"/>
            <a:ext cx="2553077" cy="646331"/>
          </a:xfrm>
          <a:prstGeom prst="rect">
            <a:avLst/>
          </a:prstGeom>
          <a:noFill/>
        </p:spPr>
        <p:txBody>
          <a:bodyPr wrap="square" rtlCol="0">
            <a:spAutoFit/>
          </a:bodyPr>
          <a:lstStyle/>
          <a:p>
            <a:pPr fontAlgn="base"/>
            <a:r>
              <a:rPr lang="en-GB" b="1" i="1" dirty="0">
                <a:latin typeface="Times New Roman" panose="02020603050405020304" pitchFamily="18" charset="0"/>
                <a:cs typeface="Times New Roman" panose="02020603050405020304" pitchFamily="18" charset="0"/>
              </a:rPr>
              <a:t>Dependent on the situation</a:t>
            </a:r>
            <a:endParaRPr lang="en-GB"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827645" y="4963688"/>
            <a:ext cx="3366381" cy="369332"/>
          </a:xfrm>
          <a:prstGeom prst="rect">
            <a:avLst/>
          </a:prstGeom>
          <a:noFill/>
        </p:spPr>
        <p:txBody>
          <a:bodyPr wrap="square" rtlCol="0">
            <a:spAutoFit/>
          </a:bodyPr>
          <a:lstStyle/>
          <a:p>
            <a:r>
              <a:rPr lang="en-GB" b="1" i="1" dirty="0">
                <a:latin typeface="Times New Roman" panose="02020603050405020304" pitchFamily="18" charset="0"/>
                <a:cs typeface="Times New Roman" panose="02020603050405020304" pitchFamily="18" charset="0"/>
              </a:rPr>
              <a:t>Inter-personal process</a:t>
            </a:r>
          </a:p>
        </p:txBody>
      </p:sp>
      <p:sp>
        <p:nvSpPr>
          <p:cNvPr id="11" name="TextBox 10"/>
          <p:cNvSpPr txBox="1"/>
          <p:nvPr/>
        </p:nvSpPr>
        <p:spPr>
          <a:xfrm>
            <a:off x="5447682" y="4847435"/>
            <a:ext cx="2553077" cy="369332"/>
          </a:xfrm>
          <a:prstGeom prst="rect">
            <a:avLst/>
          </a:prstGeom>
          <a:noFill/>
        </p:spPr>
        <p:txBody>
          <a:bodyPr wrap="square" rtlCol="0">
            <a:spAutoFit/>
          </a:bodyPr>
          <a:lstStyle/>
          <a:p>
            <a:pPr fontAlgn="base"/>
            <a:r>
              <a:rPr lang="en-GB" b="1" i="1" dirty="0">
                <a:latin typeface="Times New Roman" panose="02020603050405020304" pitchFamily="18" charset="0"/>
                <a:cs typeface="Times New Roman" panose="02020603050405020304" pitchFamily="18" charset="0"/>
              </a:rPr>
              <a:t>Continuous</a:t>
            </a:r>
            <a:r>
              <a:rPr lang="en-GB" i="1" dirty="0"/>
              <a:t> process</a:t>
            </a:r>
          </a:p>
        </p:txBody>
      </p:sp>
      <p:cxnSp>
        <p:nvCxnSpPr>
          <p:cNvPr id="13" name="Straight Arrow Connector 12"/>
          <p:cNvCxnSpPr>
            <a:stCxn id="4" idx="2"/>
          </p:cNvCxnSpPr>
          <p:nvPr/>
        </p:nvCxnSpPr>
        <p:spPr>
          <a:xfrm flipH="1">
            <a:off x="5572408" y="778598"/>
            <a:ext cx="1" cy="50699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67543" y="1285592"/>
            <a:ext cx="8985779" cy="0"/>
          </a:xfrm>
          <a:prstGeom prst="line">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75388" y="2156459"/>
            <a:ext cx="2421653" cy="1243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89648" y="2159332"/>
            <a:ext cx="2421653" cy="949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513786" y="2001157"/>
            <a:ext cx="2421653" cy="949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9342495" y="1885601"/>
            <a:ext cx="2421653" cy="1064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57608" y="4779981"/>
            <a:ext cx="3366381" cy="949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084548" y="4779981"/>
            <a:ext cx="2806733" cy="1207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p:cNvCxnSpPr/>
          <p:nvPr/>
        </p:nvCxnSpPr>
        <p:spPr>
          <a:xfrm>
            <a:off x="1567543" y="1285592"/>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14351" y="1309693"/>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658518" y="1285592"/>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401719" y="1285592"/>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28475" y="1285592"/>
            <a:ext cx="0" cy="349438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94413" y="1285592"/>
            <a:ext cx="0" cy="349438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32563" y="100484"/>
            <a:ext cx="11394830" cy="622427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179624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4352" y="90535"/>
            <a:ext cx="10972800" cy="7171194"/>
          </a:xfrm>
          <a:prstGeom prst="rect">
            <a:avLst/>
          </a:prstGeom>
          <a:noFill/>
        </p:spPr>
        <p:txBody>
          <a:bodyPr wrap="square" rtlCol="0">
            <a:spAutoFit/>
          </a:bodyPr>
          <a:lstStyle/>
          <a:p>
            <a:pPr algn="just"/>
            <a:r>
              <a:rPr lang="en-GB" sz="2000" b="1" i="1" dirty="0">
                <a:latin typeface="Times New Roman" panose="02020603050405020304" pitchFamily="18" charset="0"/>
                <a:cs typeface="Times New Roman" panose="02020603050405020304" pitchFamily="18" charset="0"/>
              </a:rPr>
              <a:t>Influence the behaviour of others</a:t>
            </a:r>
            <a:r>
              <a:rPr lang="en-GB" sz="2000" dirty="0">
                <a:latin typeface="Times New Roman" panose="02020603050405020304" pitchFamily="18" charset="0"/>
                <a:cs typeface="Times New Roman" panose="02020603050405020304" pitchFamily="18" charset="0"/>
              </a:rPr>
              <a:t>: Leadership is an ability of an individual to influence the behaviour of other employees in the organization to achieve a common purpose or goal so that they are willingly co-operating with each other for the </a:t>
            </a:r>
            <a:r>
              <a:rPr lang="en-GB" sz="2000" dirty="0" smtClean="0">
                <a:latin typeface="Times New Roman" panose="02020603050405020304" pitchFamily="18" charset="0"/>
                <a:cs typeface="Times New Roman" panose="02020603050405020304" pitchFamily="18" charset="0"/>
              </a:rPr>
              <a:t>fulfilment </a:t>
            </a:r>
            <a:r>
              <a:rPr lang="en-GB" sz="2000" dirty="0">
                <a:latin typeface="Times New Roman" panose="02020603050405020304" pitchFamily="18" charset="0"/>
                <a:cs typeface="Times New Roman" panose="02020603050405020304" pitchFamily="18" charset="0"/>
              </a:rPr>
              <a:t>of the </a:t>
            </a:r>
            <a:r>
              <a:rPr lang="en-GB" sz="2000" dirty="0" smtClean="0">
                <a:latin typeface="Times New Roman" panose="02020603050405020304" pitchFamily="18" charset="0"/>
                <a:cs typeface="Times New Roman" panose="02020603050405020304" pitchFamily="18" charset="0"/>
              </a:rPr>
              <a:t>same</a:t>
            </a:r>
          </a:p>
          <a:p>
            <a:pPr algn="just"/>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algn="just"/>
            <a:r>
              <a:rPr lang="en-GB" sz="2000" b="1" i="1" dirty="0">
                <a:latin typeface="Times New Roman" panose="02020603050405020304" pitchFamily="18" charset="0"/>
                <a:cs typeface="Times New Roman" panose="02020603050405020304" pitchFamily="18" charset="0"/>
              </a:rPr>
              <a:t>Inter-personal process</a:t>
            </a:r>
            <a:r>
              <a:rPr lang="en-GB" sz="2000" dirty="0">
                <a:latin typeface="Times New Roman" panose="02020603050405020304" pitchFamily="18" charset="0"/>
                <a:cs typeface="Times New Roman" panose="02020603050405020304" pitchFamily="18" charset="0"/>
              </a:rPr>
              <a:t>: It is an interpersonal process between the leader and the followers. The relationship between the leader and the followers decides how efficiently and effectively the targets of the organization would be met</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b="1" i="1" dirty="0">
                <a:latin typeface="Times New Roman" panose="02020603050405020304" pitchFamily="18" charset="0"/>
                <a:cs typeface="Times New Roman" panose="02020603050405020304" pitchFamily="18" charset="0"/>
              </a:rPr>
              <a:t>Attainment of common organizational goals</a:t>
            </a:r>
            <a:r>
              <a:rPr lang="en-GB" sz="2000" dirty="0">
                <a:latin typeface="Times New Roman" panose="02020603050405020304" pitchFamily="18" charset="0"/>
                <a:cs typeface="Times New Roman" panose="02020603050405020304" pitchFamily="18" charset="0"/>
              </a:rPr>
              <a:t>: The purpose of leadership is to guide the people in an organization to work towards the attainment of common organizational goals. The leader brings the people and their efforts together to achieve common goals</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b="1" i="1" dirty="0">
                <a:latin typeface="Times New Roman" panose="02020603050405020304" pitchFamily="18" charset="0"/>
                <a:cs typeface="Times New Roman" panose="02020603050405020304" pitchFamily="18" charset="0"/>
              </a:rPr>
              <a:t>Continuous process</a:t>
            </a:r>
            <a:r>
              <a:rPr lang="en-GB" sz="2000" i="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Leadership is a continuous process. A leader has to guide his employees every time and also monitor them in order to make sure that their efforts are going in the same direction and that they are not deviating from their goals</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b="1" i="1" dirty="0">
                <a:latin typeface="Times New Roman" panose="02020603050405020304" pitchFamily="18" charset="0"/>
                <a:cs typeface="Times New Roman" panose="02020603050405020304" pitchFamily="18" charset="0"/>
              </a:rPr>
              <a:t>Group process</a:t>
            </a:r>
            <a:r>
              <a:rPr lang="en-GB" sz="2000" i="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It is a group process that involves two or more people together interacting with each other. A leader cannot lead without the followers</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b="1" i="1" dirty="0">
                <a:latin typeface="Times New Roman" panose="02020603050405020304" pitchFamily="18" charset="0"/>
                <a:cs typeface="Times New Roman" panose="02020603050405020304" pitchFamily="18" charset="0"/>
              </a:rPr>
              <a:t>Dependent on the situation</a:t>
            </a:r>
            <a:r>
              <a:rPr lang="en-GB" sz="2000" dirty="0">
                <a:latin typeface="Times New Roman" panose="02020603050405020304" pitchFamily="18" charset="0"/>
                <a:cs typeface="Times New Roman" panose="02020603050405020304" pitchFamily="18" charset="0"/>
              </a:rPr>
              <a:t>: It is situation bound as it all depends upon tackling the situations present. Thus, there is no single best style of leadership.</a:t>
            </a:r>
          </a:p>
          <a:p>
            <a:pPr algn="just"/>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901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130966" y="2367481"/>
            <a:ext cx="3702868" cy="2462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smtClean="0">
                <a:latin typeface="Times New Roman" panose="02020603050405020304" pitchFamily="18" charset="0"/>
                <a:cs typeface="Times New Roman" panose="02020603050405020304" pitchFamily="18" charset="0"/>
              </a:rPr>
              <a:t>Importance Leadership</a:t>
            </a:r>
            <a:endParaRPr lang="en-GB" sz="2400" b="1" i="1" dirty="0">
              <a:latin typeface="Times New Roman" panose="02020603050405020304" pitchFamily="18" charset="0"/>
              <a:cs typeface="Times New Roman" panose="02020603050405020304" pitchFamily="18" charset="0"/>
            </a:endParaRPr>
          </a:p>
        </p:txBody>
      </p:sp>
      <p:sp>
        <p:nvSpPr>
          <p:cNvPr id="10" name="Hexagon 9"/>
          <p:cNvSpPr/>
          <p:nvPr/>
        </p:nvSpPr>
        <p:spPr>
          <a:xfrm>
            <a:off x="3441609" y="587895"/>
            <a:ext cx="2584765"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i="1" dirty="0">
                <a:latin typeface="Times New Roman" panose="02020603050405020304" pitchFamily="18" charset="0"/>
                <a:cs typeface="Times New Roman" panose="02020603050405020304" pitchFamily="18" charset="0"/>
              </a:rPr>
              <a:t>Building Morale and satisfaction</a:t>
            </a:r>
          </a:p>
        </p:txBody>
      </p:sp>
      <p:sp>
        <p:nvSpPr>
          <p:cNvPr id="17" name="Hexagon 16"/>
          <p:cNvSpPr/>
          <p:nvPr/>
        </p:nvSpPr>
        <p:spPr>
          <a:xfrm>
            <a:off x="6283105" y="537750"/>
            <a:ext cx="2317687"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i="1" dirty="0">
                <a:latin typeface="Times New Roman" panose="02020603050405020304" pitchFamily="18" charset="0"/>
                <a:cs typeface="Times New Roman" panose="02020603050405020304" pitchFamily="18" charset="0"/>
              </a:rPr>
              <a:t> Providing Motivation</a:t>
            </a:r>
          </a:p>
        </p:txBody>
      </p:sp>
      <p:sp>
        <p:nvSpPr>
          <p:cNvPr id="20" name="Hexagon 19"/>
          <p:cNvSpPr/>
          <p:nvPr/>
        </p:nvSpPr>
        <p:spPr>
          <a:xfrm>
            <a:off x="8528364" y="3214848"/>
            <a:ext cx="3150606"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i="1" dirty="0">
                <a:latin typeface="Times New Roman" panose="02020603050405020304" pitchFamily="18" charset="0"/>
                <a:cs typeface="Times New Roman" panose="02020603050405020304" pitchFamily="18" charset="0"/>
              </a:rPr>
              <a:t>Providing guidance</a:t>
            </a:r>
          </a:p>
        </p:txBody>
      </p:sp>
      <p:sp>
        <p:nvSpPr>
          <p:cNvPr id="11" name="Regular Pentagon 10"/>
          <p:cNvSpPr/>
          <p:nvPr/>
        </p:nvSpPr>
        <p:spPr>
          <a:xfrm>
            <a:off x="3516923" y="5081257"/>
            <a:ext cx="5083869" cy="12946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i="1" dirty="0">
                <a:latin typeface="Times New Roman" panose="02020603050405020304" pitchFamily="18" charset="0"/>
                <a:cs typeface="Times New Roman" panose="02020603050405020304" pitchFamily="18" charset="0"/>
              </a:rPr>
              <a:t>Creating confidence</a:t>
            </a:r>
          </a:p>
        </p:txBody>
      </p:sp>
      <p:sp>
        <p:nvSpPr>
          <p:cNvPr id="12" name="Flowchart: Alternate Process 11"/>
          <p:cNvSpPr/>
          <p:nvPr/>
        </p:nvSpPr>
        <p:spPr>
          <a:xfrm>
            <a:off x="647320" y="3959960"/>
            <a:ext cx="2104931" cy="14323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i="1" dirty="0">
                <a:latin typeface="Times New Roman" panose="02020603050405020304" pitchFamily="18" charset="0"/>
                <a:cs typeface="Times New Roman" panose="02020603050405020304" pitchFamily="18" charset="0"/>
              </a:rPr>
              <a:t>Ensuring Proper Work Environment</a:t>
            </a:r>
          </a:p>
        </p:txBody>
      </p:sp>
      <p:sp>
        <p:nvSpPr>
          <p:cNvPr id="21" name="Flowchart: Alternate Process 20"/>
          <p:cNvSpPr/>
          <p:nvPr/>
        </p:nvSpPr>
        <p:spPr>
          <a:xfrm>
            <a:off x="289711" y="398352"/>
            <a:ext cx="11697077" cy="6228785"/>
          </a:xfrm>
          <a:prstGeom prst="flowChartAlternateProcess">
            <a:avLst/>
          </a:prstGeom>
          <a:no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i="1">
              <a:latin typeface="Times New Roman" panose="02020603050405020304" pitchFamily="18" charset="0"/>
              <a:cs typeface="Times New Roman" panose="02020603050405020304" pitchFamily="18" charset="0"/>
            </a:endParaRPr>
          </a:p>
        </p:txBody>
      </p:sp>
      <p:sp>
        <p:nvSpPr>
          <p:cNvPr id="22" name="Right Arrow 21"/>
          <p:cNvSpPr/>
          <p:nvPr/>
        </p:nvSpPr>
        <p:spPr>
          <a:xfrm>
            <a:off x="7777424" y="3566206"/>
            <a:ext cx="823368" cy="409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i="1">
              <a:latin typeface="Times New Roman" panose="02020603050405020304" pitchFamily="18" charset="0"/>
              <a:cs typeface="Times New Roman" panose="02020603050405020304" pitchFamily="18" charset="0"/>
            </a:endParaRPr>
          </a:p>
        </p:txBody>
      </p:sp>
      <p:cxnSp>
        <p:nvCxnSpPr>
          <p:cNvPr id="24" name="Straight Arrow Connector 23"/>
          <p:cNvCxnSpPr>
            <a:stCxn id="4" idx="7"/>
            <a:endCxn id="17" idx="1"/>
          </p:cNvCxnSpPr>
          <p:nvPr/>
        </p:nvCxnSpPr>
        <p:spPr>
          <a:xfrm flipV="1">
            <a:off x="7291562" y="2027975"/>
            <a:ext cx="936674" cy="700137"/>
          </a:xfrm>
          <a:prstGeom prst="straightConnector1">
            <a:avLst/>
          </a:prstGeom>
          <a:ln w="133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1"/>
            <a:endCxn id="10" idx="0"/>
          </p:cNvCxnSpPr>
          <p:nvPr/>
        </p:nvCxnSpPr>
        <p:spPr>
          <a:xfrm flipV="1">
            <a:off x="4673238" y="1333008"/>
            <a:ext cx="1353136" cy="139510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 idx="2"/>
            <a:endCxn id="12" idx="3"/>
          </p:cNvCxnSpPr>
          <p:nvPr/>
        </p:nvCxnSpPr>
        <p:spPr>
          <a:xfrm rot="10800000" flipV="1">
            <a:off x="2752252" y="3598752"/>
            <a:ext cx="1378715" cy="1077362"/>
          </a:xfrm>
          <a:prstGeom prst="bentConnector3">
            <a:avLst/>
          </a:prstGeom>
          <a:ln w="104775">
            <a:tailEnd type="triangle"/>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a:off x="5747657" y="4830023"/>
            <a:ext cx="234743" cy="339506"/>
          </a:xfrm>
          <a:prstGeom prst="downArrow">
            <a:avLst/>
          </a:prstGeom>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i="1">
              <a:latin typeface="Times New Roman" panose="02020603050405020304" pitchFamily="18" charset="0"/>
              <a:cs typeface="Times New Roman" panose="02020603050405020304" pitchFamily="18" charset="0"/>
            </a:endParaRPr>
          </a:p>
        </p:txBody>
      </p:sp>
      <p:sp>
        <p:nvSpPr>
          <p:cNvPr id="15" name="Hexagon 14"/>
          <p:cNvSpPr/>
          <p:nvPr/>
        </p:nvSpPr>
        <p:spPr>
          <a:xfrm>
            <a:off x="8601729" y="1632930"/>
            <a:ext cx="3150606"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i="1" dirty="0">
                <a:latin typeface="Times New Roman" panose="02020603050405020304" pitchFamily="18" charset="0"/>
                <a:cs typeface="Times New Roman" panose="02020603050405020304" pitchFamily="18" charset="0"/>
              </a:rPr>
              <a:t>Co-ordination</a:t>
            </a:r>
          </a:p>
        </p:txBody>
      </p:sp>
      <p:sp>
        <p:nvSpPr>
          <p:cNvPr id="16" name="Hexagon 15"/>
          <p:cNvSpPr/>
          <p:nvPr/>
        </p:nvSpPr>
        <p:spPr>
          <a:xfrm>
            <a:off x="962685" y="1435262"/>
            <a:ext cx="2584765"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i="1" dirty="0">
                <a:latin typeface="Times New Roman" panose="02020603050405020304" pitchFamily="18" charset="0"/>
                <a:cs typeface="Times New Roman" panose="02020603050405020304" pitchFamily="18" charset="0"/>
              </a:rPr>
              <a:t>Initiating Action</a:t>
            </a:r>
          </a:p>
        </p:txBody>
      </p:sp>
    </p:spTree>
    <p:extLst>
      <p:ext uri="{BB962C8B-B14F-4D97-AF65-F5344CB8AC3E}">
        <p14:creationId xmlns:p14="http://schemas.microsoft.com/office/powerpoint/2010/main" val="3951479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07D944-9037-E19E-83C1-3C048C46C9A1}"/>
              </a:ext>
            </a:extLst>
          </p:cNvPr>
          <p:cNvSpPr>
            <a:spLocks noGrp="1"/>
          </p:cNvSpPr>
          <p:nvPr>
            <p:ph idx="1"/>
          </p:nvPr>
        </p:nvSpPr>
        <p:spPr/>
        <p:txBody>
          <a:bodyPr>
            <a:normAutofit/>
          </a:bodyPr>
          <a:lstStyle/>
          <a:p>
            <a:pPr algn="l">
              <a:buFont typeface="Arial" panose="020B0604020202020204" pitchFamily="34" charset="0"/>
              <a:buChar char="•"/>
            </a:pPr>
            <a:r>
              <a:rPr lang="en-US" sz="2400" b="1" i="1" dirty="0">
                <a:solidFill>
                  <a:srgbClr val="BDC1C6"/>
                </a:solidFill>
                <a:effectLst/>
                <a:latin typeface="arial" panose="020B0604020202020204" pitchFamily="34" charset="0"/>
              </a:rPr>
              <a:t>Autocratic Leadership.</a:t>
            </a:r>
          </a:p>
          <a:p>
            <a:pPr algn="l">
              <a:buFont typeface="Arial" panose="020B0604020202020204" pitchFamily="34" charset="0"/>
              <a:buChar char="•"/>
            </a:pPr>
            <a:r>
              <a:rPr lang="en-US" sz="2400" b="1" i="1" dirty="0">
                <a:solidFill>
                  <a:srgbClr val="BDC1C6"/>
                </a:solidFill>
                <a:effectLst/>
                <a:latin typeface="arial" panose="020B0604020202020204" pitchFamily="34" charset="0"/>
              </a:rPr>
              <a:t>Democratic leadership </a:t>
            </a:r>
          </a:p>
          <a:p>
            <a:pPr algn="l">
              <a:buFont typeface="Arial" panose="020B0604020202020204" pitchFamily="34" charset="0"/>
              <a:buChar char="•"/>
            </a:pPr>
            <a:r>
              <a:rPr lang="en-US" sz="2400" b="1" i="1" dirty="0">
                <a:solidFill>
                  <a:srgbClr val="BDC1C6"/>
                </a:solidFill>
                <a:effectLst/>
                <a:latin typeface="arial" panose="020B0604020202020204" pitchFamily="34" charset="0"/>
              </a:rPr>
              <a:t>Laissez-faire Leadership.</a:t>
            </a:r>
          </a:p>
          <a:p>
            <a:pPr algn="l">
              <a:buFont typeface="Arial" panose="020B0604020202020204" pitchFamily="34" charset="0"/>
              <a:buChar char="•"/>
            </a:pPr>
            <a:r>
              <a:rPr lang="en-US" sz="2400" b="1" i="1" dirty="0">
                <a:solidFill>
                  <a:srgbClr val="BDC1C6"/>
                </a:solidFill>
                <a:effectLst/>
                <a:latin typeface="arial" panose="020B0604020202020204" pitchFamily="34" charset="0"/>
              </a:rPr>
              <a:t>Transformational Leadership.</a:t>
            </a:r>
          </a:p>
          <a:p>
            <a:pPr algn="l">
              <a:buFont typeface="Arial" panose="020B0604020202020204" pitchFamily="34" charset="0"/>
              <a:buChar char="•"/>
            </a:pPr>
            <a:r>
              <a:rPr lang="en-US" sz="2400" b="1" i="1" dirty="0">
                <a:solidFill>
                  <a:srgbClr val="BDC1C6"/>
                </a:solidFill>
                <a:effectLst/>
                <a:latin typeface="arial" panose="020B0604020202020204" pitchFamily="34" charset="0"/>
              </a:rPr>
              <a:t>Transactional Leadership.</a:t>
            </a:r>
          </a:p>
          <a:p>
            <a:pPr marL="36900" indent="0" algn="l">
              <a:buNone/>
            </a:pPr>
            <a:endParaRPr lang="en-US" sz="4500" b="1" dirty="0">
              <a:solidFill>
                <a:srgbClr val="BDC1C6"/>
              </a:solidFill>
              <a:effectLst/>
              <a:latin typeface="arial" panose="020B0604020202020204" pitchFamily="34" charset="0"/>
            </a:endParaRPr>
          </a:p>
          <a:p>
            <a:endParaRPr lang="en-US" dirty="0"/>
          </a:p>
        </p:txBody>
      </p:sp>
      <p:sp>
        <p:nvSpPr>
          <p:cNvPr id="4" name="Rectangle 3">
            <a:extLst>
              <a:ext uri="{FF2B5EF4-FFF2-40B4-BE49-F238E27FC236}">
                <a16:creationId xmlns:a16="http://schemas.microsoft.com/office/drawing/2014/main" xmlns="" id="{5B584D68-D3D3-D2A2-B81A-90394ED20F10}"/>
              </a:ext>
            </a:extLst>
          </p:cNvPr>
          <p:cNvSpPr/>
          <p:nvPr/>
        </p:nvSpPr>
        <p:spPr>
          <a:xfrm>
            <a:off x="1542316" y="605135"/>
            <a:ext cx="843211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TYPES OF LEADERSHIP</a:t>
            </a:r>
          </a:p>
        </p:txBody>
      </p:sp>
      <p:pic>
        <p:nvPicPr>
          <p:cNvPr id="10" name="Picture 9">
            <a:extLst>
              <a:ext uri="{FF2B5EF4-FFF2-40B4-BE49-F238E27FC236}">
                <a16:creationId xmlns:a16="http://schemas.microsoft.com/office/drawing/2014/main" xmlns="" id="{1EC566B3-266E-3E20-63C0-3B17A3480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682" y="3702782"/>
            <a:ext cx="5634318" cy="3155218"/>
          </a:xfrm>
          <a:prstGeom prst="rect">
            <a:avLst/>
          </a:prstGeom>
        </p:spPr>
      </p:pic>
    </p:spTree>
    <p:extLst>
      <p:ext uri="{BB962C8B-B14F-4D97-AF65-F5344CB8AC3E}">
        <p14:creationId xmlns:p14="http://schemas.microsoft.com/office/powerpoint/2010/main" val="27286380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84CE09-D399-FCD9-248B-0430E609098C}"/>
              </a:ext>
            </a:extLst>
          </p:cNvPr>
          <p:cNvSpPr>
            <a:spLocks noGrp="1"/>
          </p:cNvSpPr>
          <p:nvPr>
            <p:ph idx="1"/>
          </p:nvPr>
        </p:nvSpPr>
        <p:spPr>
          <a:xfrm>
            <a:off x="1344100" y="2321824"/>
            <a:ext cx="10731358" cy="6629399"/>
          </a:xfrm>
        </p:spPr>
        <p:txBody>
          <a:bodyPr/>
          <a:lstStyle/>
          <a:p>
            <a:r>
              <a:rPr lang="en-US" b="1" dirty="0"/>
              <a:t>Takes all decision himself.</a:t>
            </a:r>
          </a:p>
          <a:p>
            <a:r>
              <a:rPr lang="en-US" b="1" dirty="0"/>
              <a:t>Does not delegate authority.</a:t>
            </a:r>
          </a:p>
          <a:p>
            <a:r>
              <a:rPr lang="en-US" b="1" dirty="0"/>
              <a:t>Exercise complete control over subordinates.</a:t>
            </a:r>
          </a:p>
          <a:p>
            <a:r>
              <a:rPr lang="en-US" b="1" dirty="0"/>
              <a:t>Just give orders to sub-ordinates and they need to follow  him unquestioning.</a:t>
            </a:r>
          </a:p>
          <a:p>
            <a:r>
              <a:rPr lang="en-US" b="1" dirty="0"/>
              <a:t>Centralize power in himself.</a:t>
            </a:r>
          </a:p>
          <a:p>
            <a:r>
              <a:rPr lang="en-US" b="1" dirty="0"/>
              <a:t>Give reward  and put penalty.</a:t>
            </a:r>
          </a:p>
          <a:p>
            <a:r>
              <a:rPr lang="en-US" b="1" dirty="0"/>
              <a:t>One way Communication ( doesn’t share information with sub-ordinates.)</a:t>
            </a:r>
          </a:p>
          <a:p>
            <a:pPr marL="3690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xmlns="" id="{C66367FD-9095-6ADF-D3CD-EADB0D3BFC7C}"/>
              </a:ext>
            </a:extLst>
          </p:cNvPr>
          <p:cNvSpPr/>
          <p:nvPr/>
        </p:nvSpPr>
        <p:spPr>
          <a:xfrm>
            <a:off x="2745144" y="376647"/>
            <a:ext cx="6691062"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Autocratic</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leadership</a:t>
            </a:r>
          </a:p>
        </p:txBody>
      </p:sp>
    </p:spTree>
    <p:extLst>
      <p:ext uri="{BB962C8B-B14F-4D97-AF65-F5344CB8AC3E}">
        <p14:creationId xmlns:p14="http://schemas.microsoft.com/office/powerpoint/2010/main" val="259890737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301</TotalTime>
  <Words>790</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vt:lpstr>
      <vt:lpstr>Calisto MT</vt:lpstr>
      <vt:lpstr>Franklin Gothic Heavy</vt:lpstr>
      <vt:lpstr>Mangal</vt:lpstr>
      <vt:lpstr>Segoe UI Historic</vt:lpstr>
      <vt:lpstr>Times New Roman</vt:lpstr>
      <vt:lpstr>Trebuchet MS</vt:lpstr>
      <vt:lpstr>Wingdings 2</vt:lpstr>
      <vt:lpstr>Slate</vt:lpstr>
      <vt:lpstr>PowerPoint Presentation</vt:lpstr>
      <vt:lpstr>LEADERSHIP</vt:lpstr>
      <vt:lpstr>PowerPoint Presentation</vt:lpstr>
      <vt:lpstr>SO What is Leadership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pragyan</dc:creator>
  <cp:lastModifiedBy>123</cp:lastModifiedBy>
  <cp:revision>13</cp:revision>
  <dcterms:created xsi:type="dcterms:W3CDTF">2022-12-15T08:47:14Z</dcterms:created>
  <dcterms:modified xsi:type="dcterms:W3CDTF">2024-01-20T13:20:27Z</dcterms:modified>
</cp:coreProperties>
</file>