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 id="258" r:id="rId3"/>
    <p:sldId id="268" r:id="rId4"/>
    <p:sldId id="260" r:id="rId5"/>
    <p:sldId id="269" r:id="rId6"/>
    <p:sldId id="270" r:id="rId7"/>
    <p:sldId id="271" r:id="rId8"/>
    <p:sldId id="262" r:id="rId9"/>
    <p:sldId id="272" r:id="rId10"/>
    <p:sldId id="263" r:id="rId11"/>
    <p:sldId id="267" r:id="rId12"/>
    <p:sldId id="265" r:id="rId13"/>
    <p:sldId id="273" r:id="rId14"/>
    <p:sldId id="266" r:id="rId15"/>
    <p:sldId id="275" r:id="rId16"/>
    <p:sldId id="274"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showGuides="1">
      <p:cViewPr varScale="1">
        <p:scale>
          <a:sx n="69" d="100"/>
          <a:sy n="69" d="100"/>
        </p:scale>
        <p:origin x="55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C4BA7A-1C59-4BC3-9560-921947C6248A}"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3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4729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5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358767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BA7A-1C59-4BC3-9560-921947C6248A}"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4BA7A-1C59-4BC3-9560-921947C6248A}" type="datetimeFigureOut">
              <a:rPr lang="en-GB" smtClean="0"/>
              <a:t>12/12/2023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4185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4BA7A-1C59-4BC3-9560-921947C6248A}" type="datetimeFigureOut">
              <a:rPr lang="en-GB" smtClean="0"/>
              <a:t>12/12/2023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164178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4BA7A-1C59-4BC3-9560-921947C6248A}" type="datetimeFigureOut">
              <a:rPr lang="en-GB" smtClean="0"/>
              <a:t>12/12/2023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51292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BA7A-1C59-4BC3-9560-921947C6248A}" type="datetimeFigureOut">
              <a:rPr lang="en-GB" smtClean="0"/>
              <a:t>12/12/2023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99465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12/12/2023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9385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12/12/2023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C4BA7A-1C59-4BC3-9560-921947C6248A}" type="datetimeFigureOut">
              <a:rPr lang="en-GB" smtClean="0"/>
              <a:t>12/12/2023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D4307E-EF79-43E6-A789-C81C3144AF1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904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939" y="235083"/>
            <a:ext cx="10628768" cy="646331"/>
          </a:xfrm>
          <a:prstGeom prst="rect">
            <a:avLst/>
          </a:prstGeom>
          <a:noFill/>
        </p:spPr>
        <p:txBody>
          <a:bodyPr wrap="square" rtlCol="0">
            <a:spAutoFit/>
          </a:bodyPr>
          <a:lstStyle/>
          <a:p>
            <a:pPr algn="ctr"/>
            <a:r>
              <a:rPr lang="en-GB" sz="3600" b="1" dirty="0" smtClean="0">
                <a:latin typeface="Times New Roman" panose="02020603050405020304" pitchFamily="18" charset="0"/>
                <a:cs typeface="Times New Roman" panose="02020603050405020304" pitchFamily="18" charset="0"/>
              </a:rPr>
              <a:t>Organizing</a:t>
            </a:r>
            <a:endParaRPr lang="en-GB"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630439" y="350387"/>
            <a:ext cx="3802456" cy="461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a:off x="5531667" y="869133"/>
            <a:ext cx="0" cy="3530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48899" y="1205802"/>
            <a:ext cx="7777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76080" y="1222218"/>
            <a:ext cx="0" cy="37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033846" y="1182026"/>
            <a:ext cx="0" cy="47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03336" y="1222218"/>
            <a:ext cx="0" cy="47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48899" y="1222218"/>
            <a:ext cx="0" cy="47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3917" y="1874131"/>
            <a:ext cx="2954215" cy="954107"/>
          </a:xfrm>
          <a:prstGeom prst="rect">
            <a:avLst/>
          </a:prstGeom>
          <a:noFill/>
        </p:spPr>
        <p:txBody>
          <a:bodyPr wrap="square" rtlCol="0">
            <a:spAutoFit/>
          </a:bodyPr>
          <a:lstStyle/>
          <a:p>
            <a:r>
              <a:rPr lang="en-GB" sz="2800" dirty="0" smtClean="0">
                <a:latin typeface="Times New Roman" panose="02020603050405020304" pitchFamily="18" charset="0"/>
                <a:cs typeface="Times New Roman" panose="02020603050405020304" pitchFamily="18" charset="0"/>
              </a:rPr>
              <a:t>Assembly the people</a:t>
            </a:r>
            <a:endParaRPr lang="en-GB" sz="28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3237245" y="1959429"/>
            <a:ext cx="2954215" cy="954107"/>
          </a:xfrm>
          <a:prstGeom prst="rect">
            <a:avLst/>
          </a:prstGeom>
          <a:noFill/>
        </p:spPr>
        <p:txBody>
          <a:bodyPr wrap="square" rtlCol="0">
            <a:spAutoFit/>
          </a:bodyPr>
          <a:lstStyle/>
          <a:p>
            <a:r>
              <a:rPr lang="en-GB" sz="2800" dirty="0" smtClean="0">
                <a:latin typeface="Times New Roman" panose="02020603050405020304" pitchFamily="18" charset="0"/>
                <a:cs typeface="Times New Roman" panose="02020603050405020304" pitchFamily="18" charset="0"/>
              </a:rPr>
              <a:t>Allocating the resources</a:t>
            </a:r>
            <a:endParaRPr lang="en-GB" sz="28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809623" y="1887864"/>
            <a:ext cx="2954215" cy="1077218"/>
          </a:xfrm>
          <a:prstGeom prst="rect">
            <a:avLst/>
          </a:prstGeom>
          <a:noFill/>
        </p:spPr>
        <p:txBody>
          <a:bodyPr wrap="square" rtlCol="0">
            <a:spAutoFit/>
          </a:bodyPr>
          <a:lstStyle/>
          <a:p>
            <a:r>
              <a:rPr lang="en-GB" sz="3200" dirty="0" smtClean="0">
                <a:latin typeface="Times New Roman" panose="02020603050405020304" pitchFamily="18" charset="0"/>
                <a:cs typeface="Times New Roman" panose="02020603050405020304" pitchFamily="18" charset="0"/>
              </a:rPr>
              <a:t>Distributing the plan</a:t>
            </a:r>
            <a:endParaRPr lang="en-GB" sz="32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8763838" y="1827573"/>
            <a:ext cx="2954215" cy="584775"/>
          </a:xfrm>
          <a:prstGeom prst="rect">
            <a:avLst/>
          </a:prstGeom>
          <a:noFill/>
        </p:spPr>
        <p:txBody>
          <a:bodyPr wrap="square" rtlCol="0">
            <a:spAutoFit/>
          </a:bodyPr>
          <a:lstStyle/>
          <a:p>
            <a:r>
              <a:rPr lang="en-GB" sz="3200" dirty="0" smtClean="0">
                <a:latin typeface="Times New Roman" panose="02020603050405020304" pitchFamily="18" charset="0"/>
                <a:cs typeface="Times New Roman" panose="02020603050405020304" pitchFamily="18" charset="0"/>
              </a:rPr>
              <a:t>Implementation</a:t>
            </a:r>
            <a:endParaRPr lang="en-GB" sz="32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80387" y="3034118"/>
            <a:ext cx="11836958" cy="4154984"/>
          </a:xfrm>
          <a:prstGeom prst="rect">
            <a:avLst/>
          </a:prstGeom>
          <a:noFill/>
        </p:spPr>
        <p:txBody>
          <a:bodyPr wrap="square" rtlCol="0">
            <a:spAutoFit/>
          </a:bodyPr>
          <a:lstStyle/>
          <a:p>
            <a:pPr algn="just"/>
            <a:r>
              <a:rPr lang="en-GB" sz="2400" dirty="0" smtClean="0">
                <a:latin typeface="Times New Roman" panose="02020603050405020304" pitchFamily="18" charset="0"/>
                <a:cs typeface="Times New Roman" panose="02020603050405020304" pitchFamily="18" charset="0"/>
              </a:rPr>
              <a:t>Organizations </a:t>
            </a:r>
            <a:r>
              <a:rPr lang="en-GB" sz="2400" dirty="0">
                <a:latin typeface="Times New Roman" panose="02020603050405020304" pitchFamily="18" charset="0"/>
                <a:cs typeface="Times New Roman" panose="02020603050405020304" pitchFamily="18" charset="0"/>
              </a:rPr>
              <a:t>are systems created to achieve common goals through people-to-people and people-to-work relationships. They are essentially social entities that are goal-directed, deliberately structured for coordinated activity systems, and is linked to the external environment. Organizations are made up of people and their relationships with one another. Managers deliberately structure and coordinate organizational resources to achieve the organization’s purpose.</a:t>
            </a:r>
          </a:p>
          <a:p>
            <a:pPr algn="just"/>
            <a:r>
              <a:rPr lang="en-GB" sz="2400" dirty="0">
                <a:latin typeface="Times New Roman" panose="02020603050405020304" pitchFamily="18" charset="0"/>
                <a:cs typeface="Times New Roman" panose="02020603050405020304" pitchFamily="18" charset="0"/>
              </a:rPr>
              <a:t>Each organization has its own external and internal environments that define the nature of the relationships according to its specific needs. Organizing is the function that managers undertake to design, structure, and arrange the components of an organization’s internal environment to facilitate attainment of organizational goals.</a:t>
            </a:r>
          </a:p>
          <a:p>
            <a:pPr algn="just"/>
            <a:endParaRPr lang="en-GB" sz="2400" dirty="0">
              <a:latin typeface="Times New Roman" panose="02020603050405020304" pitchFamily="18" charset="0"/>
              <a:cs typeface="Times New Roman" panose="02020603050405020304" pitchFamily="18" charset="0"/>
            </a:endParaRPr>
          </a:p>
        </p:txBody>
      </p:sp>
      <p:sp>
        <p:nvSpPr>
          <p:cNvPr id="20" name="Rectangle 19"/>
          <p:cNvSpPr/>
          <p:nvPr/>
        </p:nvSpPr>
        <p:spPr>
          <a:xfrm>
            <a:off x="602902" y="235083"/>
            <a:ext cx="11115152" cy="2729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443294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219" y="1017254"/>
            <a:ext cx="11497901" cy="4616648"/>
          </a:xfrm>
          <a:prstGeom prst="rect">
            <a:avLst/>
          </a:prstGeom>
          <a:noFill/>
        </p:spPr>
        <p:txBody>
          <a:bodyPr wrap="square" rtlCol="0">
            <a:spAutoFit/>
          </a:bodyPr>
          <a:lstStyle/>
          <a:p>
            <a:pPr algn="ctr">
              <a:lnSpc>
                <a:spcPct val="150000"/>
              </a:lnSpc>
            </a:pPr>
            <a:r>
              <a:rPr lang="en-GB" sz="2800" b="1" dirty="0" smtClean="0">
                <a:latin typeface="Times New Roman" panose="02020603050405020304" pitchFamily="18" charset="0"/>
                <a:cs typeface="Times New Roman" panose="02020603050405020304" pitchFamily="18" charset="0"/>
              </a:rPr>
              <a:t>Needs of Organizational Structure</a:t>
            </a:r>
          </a:p>
          <a:p>
            <a:pPr algn="just">
              <a:lnSpc>
                <a:spcPct val="150000"/>
              </a:lnSpc>
            </a:pPr>
            <a:r>
              <a:rPr lang="en-GB" sz="2400" b="1" dirty="0">
                <a:latin typeface="Times New Roman" panose="02020603050405020304" pitchFamily="18" charset="0"/>
                <a:cs typeface="Times New Roman" panose="02020603050405020304" pitchFamily="18" charset="0"/>
              </a:rPr>
              <a:t>Businesses of all shapes and sizes use organizational structures heavily. They define a specific </a:t>
            </a:r>
            <a:r>
              <a:rPr lang="en-GB" sz="2400" b="1" dirty="0" smtClean="0">
                <a:latin typeface="Times New Roman" panose="02020603050405020304" pitchFamily="18" charset="0"/>
                <a:cs typeface="Times New Roman" panose="02020603050405020304" pitchFamily="18" charset="0"/>
              </a:rPr>
              <a:t>hierarchy</a:t>
            </a:r>
            <a:r>
              <a:rPr lang="en-GB" sz="2400" b="1" dirty="0">
                <a:latin typeface="Times New Roman" panose="02020603050405020304" pitchFamily="18" charset="0"/>
                <a:cs typeface="Times New Roman" panose="02020603050405020304" pitchFamily="18" charset="0"/>
              </a:rPr>
              <a:t> within an </a:t>
            </a:r>
            <a:r>
              <a:rPr lang="en-GB" sz="2400" b="1" dirty="0" smtClean="0">
                <a:latin typeface="Times New Roman" panose="02020603050405020304" pitchFamily="18" charset="0"/>
                <a:cs typeface="Times New Roman" panose="02020603050405020304" pitchFamily="18" charset="0"/>
              </a:rPr>
              <a:t>organization.</a:t>
            </a:r>
          </a:p>
          <a:p>
            <a:pPr marL="285750" indent="-285750">
              <a:lnSpc>
                <a:spcPct val="150000"/>
              </a:lnSpc>
              <a:buFont typeface="Arial" panose="020B0604020202020204" pitchFamily="34" charset="0"/>
              <a:buChar char="•"/>
            </a:pPr>
            <a:r>
              <a:rPr lang="en-GB" sz="2400" b="1" dirty="0" smtClean="0">
                <a:latin typeface="Times New Roman" panose="02020603050405020304" pitchFamily="18" charset="0"/>
                <a:cs typeface="Times New Roman" panose="02020603050405020304" pitchFamily="18" charset="0"/>
              </a:rPr>
              <a:t>To set roles and responsibility of each and every employee</a:t>
            </a:r>
          </a:p>
          <a:p>
            <a:pPr marL="285750" indent="-285750">
              <a:lnSpc>
                <a:spcPct val="150000"/>
              </a:lnSpc>
              <a:buFont typeface="Arial" panose="020B0604020202020204" pitchFamily="34" charset="0"/>
              <a:buChar char="•"/>
            </a:pPr>
            <a:r>
              <a:rPr lang="en-GB" sz="2400" b="1" dirty="0" smtClean="0">
                <a:latin typeface="Times New Roman" panose="02020603050405020304" pitchFamily="18" charset="0"/>
                <a:cs typeface="Times New Roman" panose="02020603050405020304" pitchFamily="18" charset="0"/>
              </a:rPr>
              <a:t>To define the relationship between boss and subordinate</a:t>
            </a:r>
          </a:p>
          <a:p>
            <a:pPr marL="285750" indent="-285750">
              <a:lnSpc>
                <a:spcPct val="150000"/>
              </a:lnSpc>
              <a:buFont typeface="Arial" panose="020B0604020202020204" pitchFamily="34" charset="0"/>
              <a:buChar char="•"/>
            </a:pPr>
            <a:r>
              <a:rPr lang="en-GB" sz="2400" b="1" dirty="0" smtClean="0">
                <a:latin typeface="Times New Roman" panose="02020603050405020304" pitchFamily="18" charset="0"/>
                <a:cs typeface="Times New Roman" panose="02020603050405020304" pitchFamily="18" charset="0"/>
              </a:rPr>
              <a:t>To set the communication and reporting channel </a:t>
            </a:r>
          </a:p>
          <a:p>
            <a:pPr marL="285750" indent="-285750">
              <a:lnSpc>
                <a:spcPct val="150000"/>
              </a:lnSpc>
              <a:buFont typeface="Arial" panose="020B0604020202020204" pitchFamily="34" charset="0"/>
              <a:buChar char="•"/>
            </a:pPr>
            <a:r>
              <a:rPr lang="en-GB" sz="2400" b="1" dirty="0" smtClean="0">
                <a:latin typeface="Times New Roman" panose="02020603050405020304" pitchFamily="18" charset="0"/>
                <a:cs typeface="Times New Roman" panose="02020603050405020304" pitchFamily="18" charset="0"/>
              </a:rPr>
              <a:t>To define the who will assign the task to whom</a:t>
            </a:r>
          </a:p>
          <a:p>
            <a:pPr marL="285750" indent="-285750">
              <a:lnSpc>
                <a:spcPct val="150000"/>
              </a:lnSpc>
              <a:buFont typeface="Arial" panose="020B0604020202020204" pitchFamily="34" charset="0"/>
              <a:buChar char="•"/>
            </a:pPr>
            <a:r>
              <a:rPr lang="en-GB" sz="2400" b="1" dirty="0" smtClean="0">
                <a:latin typeface="Times New Roman" panose="02020603050405020304" pitchFamily="18" charset="0"/>
                <a:cs typeface="Times New Roman" panose="02020603050405020304" pitchFamily="18" charset="0"/>
              </a:rPr>
              <a:t>To distribute the work out of all task.</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258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6942" y="356279"/>
            <a:ext cx="5701497" cy="369332"/>
          </a:xfrm>
          <a:prstGeom prst="rect">
            <a:avLst/>
          </a:prstGeom>
        </p:spPr>
        <p:txBody>
          <a:bodyPr wrap="none">
            <a:spAutoFit/>
          </a:bodyPr>
          <a:lstStyle/>
          <a:p>
            <a:pPr algn="ctr"/>
            <a:r>
              <a:rPr lang="en-GB" b="1" dirty="0">
                <a:solidFill>
                  <a:srgbClr val="C00000"/>
                </a:solidFill>
                <a:latin typeface="Times New Roman" panose="02020603050405020304" pitchFamily="18" charset="0"/>
                <a:cs typeface="Times New Roman" panose="02020603050405020304" pitchFamily="18" charset="0"/>
              </a:rPr>
              <a:t>Types of Organizational Structure/ Design/ Architecture</a:t>
            </a:r>
          </a:p>
        </p:txBody>
      </p:sp>
      <p:sp>
        <p:nvSpPr>
          <p:cNvPr id="6" name="TextBox 5"/>
          <p:cNvSpPr txBox="1"/>
          <p:nvPr/>
        </p:nvSpPr>
        <p:spPr>
          <a:xfrm>
            <a:off x="1167897" y="1312753"/>
            <a:ext cx="7179398" cy="4708981"/>
          </a:xfrm>
          <a:prstGeom prst="rect">
            <a:avLst/>
          </a:prstGeom>
          <a:noFill/>
        </p:spPr>
        <p:txBody>
          <a:bodyPr wrap="square" rtlCol="0">
            <a:spAutoFit/>
          </a:bodyPr>
          <a:lstStyle/>
          <a:p>
            <a:pPr marL="457200" indent="-457200" algn="just">
              <a:lnSpc>
                <a:spcPct val="150000"/>
              </a:lnSpc>
              <a:buFont typeface="+mj-lt"/>
              <a:buAutoNum type="arabicPeriod"/>
            </a:pPr>
            <a:r>
              <a:rPr lang="en-GB" sz="2000" dirty="0" smtClean="0">
                <a:latin typeface="Times New Roman" panose="02020603050405020304" pitchFamily="18" charset="0"/>
                <a:cs typeface="Times New Roman" panose="02020603050405020304" pitchFamily="18" charset="0"/>
              </a:rPr>
              <a:t>Tall </a:t>
            </a:r>
            <a:r>
              <a:rPr lang="en-GB" sz="2000" dirty="0">
                <a:latin typeface="Times New Roman" panose="02020603050405020304" pitchFamily="18" charset="0"/>
                <a:cs typeface="Times New Roman" panose="02020603050405020304" pitchFamily="18" charset="0"/>
              </a:rPr>
              <a:t>vs. Flat organization Structure</a:t>
            </a:r>
          </a:p>
          <a:p>
            <a:pPr marL="457200" indent="-457200" algn="just">
              <a:lnSpc>
                <a:spcPct val="150000"/>
              </a:lnSpc>
              <a:buFont typeface="+mj-lt"/>
              <a:buAutoNum type="arabicPeriod"/>
            </a:pPr>
            <a:r>
              <a:rPr lang="en-GB" sz="2000" dirty="0" smtClean="0">
                <a:latin typeface="Times New Roman" panose="02020603050405020304" pitchFamily="18" charset="0"/>
                <a:cs typeface="Times New Roman" panose="02020603050405020304" pitchFamily="18" charset="0"/>
              </a:rPr>
              <a:t>Divisional </a:t>
            </a:r>
            <a:r>
              <a:rPr lang="en-GB" sz="2000" dirty="0">
                <a:latin typeface="Times New Roman" panose="02020603050405020304" pitchFamily="18" charset="0"/>
                <a:cs typeface="Times New Roman" panose="02020603050405020304" pitchFamily="18" charset="0"/>
              </a:rPr>
              <a:t>Organizational Structure</a:t>
            </a:r>
            <a:endParaRPr lang="en-GB" sz="2000" dirty="0" smtClean="0">
              <a:latin typeface="Times New Roman" panose="02020603050405020304" pitchFamily="18" charset="0"/>
              <a:cs typeface="Times New Roman" panose="02020603050405020304" pitchFamily="18" charset="0"/>
            </a:endParaRPr>
          </a:p>
          <a:p>
            <a:pPr marL="457200" indent="-457200" fontAlgn="base">
              <a:lnSpc>
                <a:spcPct val="150000"/>
              </a:lnSpc>
              <a:buFont typeface="+mj-lt"/>
              <a:buAutoNum type="arabicPeriod"/>
            </a:pPr>
            <a:r>
              <a:rPr lang="en-GB" sz="2000" dirty="0" smtClean="0">
                <a:latin typeface="Times New Roman" panose="02020603050405020304" pitchFamily="18" charset="0"/>
                <a:cs typeface="Times New Roman" panose="02020603050405020304" pitchFamily="18" charset="0"/>
              </a:rPr>
              <a:t>Product-Based </a:t>
            </a:r>
            <a:r>
              <a:rPr lang="en-GB" sz="2000" dirty="0">
                <a:latin typeface="Times New Roman" panose="02020603050405020304" pitchFamily="18" charset="0"/>
                <a:cs typeface="Times New Roman" panose="02020603050405020304" pitchFamily="18" charset="0"/>
              </a:rPr>
              <a:t>Divisional Structure</a:t>
            </a:r>
          </a:p>
          <a:p>
            <a:pPr marL="457200" indent="-457200" fontAlgn="base">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Market-Based Divisional Structure</a:t>
            </a:r>
          </a:p>
          <a:p>
            <a:pPr marL="457200" indent="-457200" fontAlgn="base">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Geographical Divisional Structure</a:t>
            </a:r>
          </a:p>
          <a:p>
            <a:pPr marL="457200" indent="-457200" fontAlgn="base">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Process-Based </a:t>
            </a:r>
            <a:r>
              <a:rPr lang="en-GB" sz="2000" dirty="0" smtClean="0">
                <a:latin typeface="Times New Roman" panose="02020603050405020304" pitchFamily="18" charset="0"/>
                <a:cs typeface="Times New Roman" panose="02020603050405020304" pitchFamily="18" charset="0"/>
              </a:rPr>
              <a:t>Structure</a:t>
            </a:r>
          </a:p>
          <a:p>
            <a:pPr marL="457200" indent="-457200" fontAlgn="base">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Functional Organizational </a:t>
            </a:r>
            <a:r>
              <a:rPr lang="en-GB" sz="2000" dirty="0" smtClean="0">
                <a:latin typeface="Times New Roman" panose="02020603050405020304" pitchFamily="18" charset="0"/>
                <a:cs typeface="Times New Roman" panose="02020603050405020304" pitchFamily="18" charset="0"/>
              </a:rPr>
              <a:t>Structure</a:t>
            </a:r>
            <a:endParaRPr lang="en-GB" sz="2000" dirty="0">
              <a:latin typeface="Times New Roman" panose="02020603050405020304" pitchFamily="18" charset="0"/>
              <a:cs typeface="Times New Roman" panose="02020603050405020304" pitchFamily="18" charset="0"/>
            </a:endParaRPr>
          </a:p>
          <a:p>
            <a:pPr marL="457200" indent="-457200" fontAlgn="base">
              <a:lnSpc>
                <a:spcPct val="150000"/>
              </a:lnSpc>
              <a:buFont typeface="+mj-lt"/>
              <a:buAutoNum type="arabicPeriod"/>
            </a:pPr>
            <a:r>
              <a:rPr lang="en-GB" sz="2000" dirty="0" smtClean="0">
                <a:latin typeface="Times New Roman" panose="02020603050405020304" pitchFamily="18" charset="0"/>
                <a:cs typeface="Times New Roman" panose="02020603050405020304" pitchFamily="18" charset="0"/>
              </a:rPr>
              <a:t>Matrix </a:t>
            </a:r>
            <a:r>
              <a:rPr lang="en-GB" sz="2000" dirty="0">
                <a:latin typeface="Times New Roman" panose="02020603050405020304" pitchFamily="18" charset="0"/>
                <a:cs typeface="Times New Roman" panose="02020603050405020304" pitchFamily="18" charset="0"/>
              </a:rPr>
              <a:t>Structure</a:t>
            </a:r>
          </a:p>
          <a:p>
            <a:pPr marL="457200" indent="-457200" fontAlgn="base">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Circular Structure</a:t>
            </a:r>
          </a:p>
          <a:p>
            <a:pPr marL="457200" indent="-457200" fontAlgn="base">
              <a:lnSpc>
                <a:spcPct val="150000"/>
              </a:lnSpc>
              <a:buFont typeface="+mj-lt"/>
              <a:buAutoNum type="arabicPeriod"/>
            </a:pPr>
            <a:r>
              <a:rPr lang="en-GB" sz="2000" dirty="0" smtClean="0">
                <a:latin typeface="Times New Roman" panose="02020603050405020304" pitchFamily="18" charset="0"/>
                <a:cs typeface="Times New Roman" panose="02020603050405020304" pitchFamily="18" charset="0"/>
              </a:rPr>
              <a:t>Network </a:t>
            </a:r>
            <a:r>
              <a:rPr lang="en-GB" sz="2000" dirty="0">
                <a:latin typeface="Times New Roman" panose="02020603050405020304" pitchFamily="18" charset="0"/>
                <a:cs typeface="Times New Roman" panose="02020603050405020304" pitchFamily="18" charset="0"/>
              </a:rPr>
              <a:t>Structure</a:t>
            </a:r>
          </a:p>
        </p:txBody>
      </p:sp>
    </p:spTree>
    <p:extLst>
      <p:ext uri="{BB962C8B-B14F-4D97-AF65-F5344CB8AC3E}">
        <p14:creationId xmlns:p14="http://schemas.microsoft.com/office/powerpoint/2010/main" val="2902144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7652" y="0"/>
            <a:ext cx="11199136" cy="1883657"/>
          </a:xfrm>
          <a:prstGeom prst="rect">
            <a:avLst/>
          </a:prstGeom>
          <a:noFill/>
        </p:spPr>
        <p:txBody>
          <a:bodyPr wrap="square" rtlCol="0">
            <a:spAutoFit/>
          </a:bodyPr>
          <a:lstStyle/>
          <a:p>
            <a:pPr algn="just">
              <a:lnSpc>
                <a:spcPct val="150000"/>
              </a:lnSpc>
            </a:pPr>
            <a:r>
              <a:rPr lang="en-GB" sz="2000" b="1" dirty="0" smtClean="0">
                <a:latin typeface="Times New Roman" panose="02020603050405020304" pitchFamily="18" charset="0"/>
                <a:cs typeface="Times New Roman" panose="02020603050405020304" pitchFamily="18" charset="0"/>
              </a:rPr>
              <a:t>3.</a:t>
            </a:r>
            <a:r>
              <a:rPr lang="en-GB" sz="2000" b="1" dirty="0">
                <a:latin typeface="Times New Roman" panose="02020603050405020304" pitchFamily="18" charset="0"/>
                <a:cs typeface="Times New Roman" panose="02020603050405020304" pitchFamily="18" charset="0"/>
              </a:rPr>
              <a:t> The functional </a:t>
            </a:r>
            <a:r>
              <a:rPr lang="en-GB" sz="2000" b="1" dirty="0" smtClean="0">
                <a:latin typeface="Times New Roman" panose="02020603050405020304" pitchFamily="18" charset="0"/>
                <a:cs typeface="Times New Roman" panose="02020603050405020304" pitchFamily="18" charset="0"/>
              </a:rPr>
              <a:t>structure</a:t>
            </a:r>
          </a:p>
          <a:p>
            <a:pPr algn="just">
              <a:lnSpc>
                <a:spcPct val="150000"/>
              </a:lnSpc>
            </a:pPr>
            <a:r>
              <a:rPr lang="en-GB" sz="2000" b="1" dirty="0" smtClean="0">
                <a:latin typeface="Times New Roman" panose="02020603050405020304" pitchFamily="18" charset="0"/>
                <a:cs typeface="Times New Roman" panose="02020603050405020304" pitchFamily="18" charset="0"/>
              </a:rPr>
              <a:t>It </a:t>
            </a:r>
            <a:r>
              <a:rPr lang="en-GB" sz="2000" b="1" dirty="0">
                <a:latin typeface="Times New Roman" panose="02020603050405020304" pitchFamily="18" charset="0"/>
                <a:cs typeface="Times New Roman" panose="02020603050405020304" pitchFamily="18" charset="0"/>
              </a:rPr>
              <a:t>is a centralized structure that greatly overlaps with the hierarchical structure. However, the role of a staff director instead falls to each department head – in other words, each department has its own staff director, who reports to the CEO.</a:t>
            </a:r>
          </a:p>
        </p:txBody>
      </p:sp>
      <p:pic>
        <p:nvPicPr>
          <p:cNvPr id="1028" name="Picture 4" descr="https://player.slideplayer.com/76/12690615/slides/slide_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084" y="1985818"/>
            <a:ext cx="9753600" cy="447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214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layer.slideplayer.com/76/12690615/slides/slide_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30" y="3057237"/>
            <a:ext cx="9753600" cy="33481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92727" y="581891"/>
            <a:ext cx="10908146" cy="2400657"/>
          </a:xfrm>
          <a:prstGeom prst="rect">
            <a:avLst/>
          </a:prstGeom>
          <a:noFill/>
        </p:spPr>
        <p:txBody>
          <a:bodyPr wrap="square" rtlCol="0">
            <a:spAutoFit/>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Divisional Structure</a:t>
            </a:r>
          </a:p>
          <a:p>
            <a:pPr algn="just">
              <a:lnSpc>
                <a:spcPct val="150000"/>
              </a:lnSpc>
            </a:pPr>
            <a:r>
              <a:rPr lang="en-GB" sz="2000" dirty="0" smtClean="0">
                <a:latin typeface="Times New Roman" panose="02020603050405020304" pitchFamily="18" charset="0"/>
                <a:cs typeface="Times New Roman" panose="02020603050405020304" pitchFamily="18" charset="0"/>
              </a:rPr>
              <a:t>A </a:t>
            </a:r>
            <a:r>
              <a:rPr lang="en-GB" sz="2000" dirty="0">
                <a:latin typeface="Times New Roman" panose="02020603050405020304" pitchFamily="18" charset="0"/>
                <a:cs typeface="Times New Roman" panose="02020603050405020304" pitchFamily="18" charset="0"/>
              </a:rPr>
              <a:t>divisional organizational structure is comprised of multiple, smaller functional structures (i.e. each division within a divisional structure can have its own marketing team, its own sales team, and so on). In this case — a product-based divisional structure — each division within the organization is dedicated to a particular product </a:t>
            </a:r>
            <a:r>
              <a:rPr lang="en-GB" sz="2000" dirty="0" smtClean="0">
                <a:latin typeface="Times New Roman" panose="02020603050405020304" pitchFamily="18" charset="0"/>
                <a:cs typeface="Times New Roman" panose="02020603050405020304" pitchFamily="18" charset="0"/>
              </a:rPr>
              <a:t>line</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240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7652" y="0"/>
            <a:ext cx="11199136" cy="1477328"/>
          </a:xfrm>
          <a:prstGeom prst="rect">
            <a:avLst/>
          </a:prstGeom>
          <a:noFill/>
        </p:spPr>
        <p:txBody>
          <a:bodyPr wrap="square" rtlCol="0">
            <a:spAutoFit/>
          </a:bodyPr>
          <a:lstStyle/>
          <a:p>
            <a:pPr algn="just">
              <a:lnSpc>
                <a:spcPct val="150000"/>
              </a:lnSpc>
            </a:pPr>
            <a:r>
              <a:rPr lang="en-GB" sz="2000" b="1" dirty="0" smtClean="0">
                <a:latin typeface="Times New Roman" panose="02020603050405020304" pitchFamily="18" charset="0"/>
                <a:cs typeface="Times New Roman" panose="02020603050405020304" pitchFamily="18" charset="0"/>
              </a:rPr>
              <a:t>4. </a:t>
            </a:r>
            <a:r>
              <a:rPr lang="en-GB" sz="2000" b="1" dirty="0"/>
              <a:t>Matrix Structure</a:t>
            </a:r>
            <a:r>
              <a:rPr lang="en-GB" sz="2000" b="1" dirty="0" smtClean="0"/>
              <a:t>:</a:t>
            </a:r>
          </a:p>
          <a:p>
            <a:pPr algn="just">
              <a:lnSpc>
                <a:spcPct val="150000"/>
              </a:lnSpc>
            </a:pPr>
            <a:r>
              <a:rPr lang="en-GB" sz="2000" dirty="0"/>
              <a:t>The Matrix organizational structure is a hybrid of divisional and functional structure. It is typically used in large multinational </a:t>
            </a:r>
            <a:r>
              <a:rPr lang="en-GB" sz="2000" dirty="0" smtClean="0"/>
              <a:t>companies</a:t>
            </a:r>
            <a:r>
              <a:rPr lang="en-GB" sz="2000" b="1" dirty="0" smtClean="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p:txBody>
      </p:sp>
      <p:pic>
        <p:nvPicPr>
          <p:cNvPr id="3074" name="Picture 2" descr="https://player.slideplayer.com/76/12690615/slides/slide_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647" y="1616363"/>
            <a:ext cx="9753600" cy="494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49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491" y="-267854"/>
            <a:ext cx="11794837" cy="4524315"/>
          </a:xfrm>
          <a:prstGeom prst="rect">
            <a:avLst/>
          </a:prstGeom>
          <a:noFill/>
        </p:spPr>
        <p:txBody>
          <a:bodyPr wrap="square" rtlCol="0">
            <a:spAutoFit/>
          </a:bodyPr>
          <a:lstStyle/>
          <a:p>
            <a:pPr algn="just" fontAlgn="base">
              <a:lnSpc>
                <a:spcPct val="200000"/>
              </a:lnSpc>
            </a:pPr>
            <a:r>
              <a:rPr lang="en-GB" b="1" dirty="0"/>
              <a:t>5</a:t>
            </a:r>
            <a:r>
              <a:rPr lang="en-GB" b="1" dirty="0">
                <a:latin typeface="Times New Roman" panose="02020603050405020304" pitchFamily="18" charset="0"/>
                <a:cs typeface="Times New Roman" panose="02020603050405020304" pitchFamily="18" charset="0"/>
              </a:rPr>
              <a:t>. Process-Based Structure</a:t>
            </a:r>
          </a:p>
          <a:p>
            <a:pPr algn="just" fontAlgn="base">
              <a:lnSpc>
                <a:spcPct val="150000"/>
              </a:lnSpc>
            </a:pPr>
            <a:r>
              <a:rPr lang="en-GB" sz="2100" dirty="0">
                <a:latin typeface="Times New Roman" panose="02020603050405020304" pitchFamily="18" charset="0"/>
                <a:cs typeface="Times New Roman" panose="02020603050405020304" pitchFamily="18" charset="0"/>
              </a:rPr>
              <a:t>Process-based organizational structures are designed around the end-to-end flow of different processes, such as "Research &amp; Development," "Customer Acquisition," and "Order </a:t>
            </a:r>
            <a:r>
              <a:rPr lang="en-GB" sz="2100" dirty="0" smtClean="0">
                <a:latin typeface="Times New Roman" panose="02020603050405020304" pitchFamily="18" charset="0"/>
                <a:cs typeface="Times New Roman" panose="02020603050405020304" pitchFamily="18" charset="0"/>
              </a:rPr>
              <a:t>Fulfilment." </a:t>
            </a:r>
            <a:r>
              <a:rPr lang="en-GB" sz="2100" dirty="0">
                <a:latin typeface="Times New Roman" panose="02020603050405020304" pitchFamily="18" charset="0"/>
                <a:cs typeface="Times New Roman" panose="02020603050405020304" pitchFamily="18" charset="0"/>
              </a:rPr>
              <a:t>Unlike a strictly functional structure, a process-based structure considers not only the activities employees perform, but also how those different activities interact with one another.</a:t>
            </a:r>
          </a:p>
          <a:p>
            <a:pPr algn="just" fontAlgn="base">
              <a:lnSpc>
                <a:spcPct val="150000"/>
              </a:lnSpc>
            </a:pPr>
            <a:r>
              <a:rPr lang="en-GB" sz="2100" dirty="0">
                <a:latin typeface="Times New Roman" panose="02020603050405020304" pitchFamily="18" charset="0"/>
                <a:cs typeface="Times New Roman" panose="02020603050405020304" pitchFamily="18" charset="0"/>
              </a:rPr>
              <a:t>In order to fully understand the diagram below, you need to look at it from left to right: The customer acquisition process can't start until you have a fully developed product to sell. By the same token, the order </a:t>
            </a:r>
            <a:r>
              <a:rPr lang="en-GB" sz="2100" dirty="0" smtClean="0">
                <a:latin typeface="Times New Roman" panose="02020603050405020304" pitchFamily="18" charset="0"/>
                <a:cs typeface="Times New Roman" panose="02020603050405020304" pitchFamily="18" charset="0"/>
              </a:rPr>
              <a:t>fulfilment </a:t>
            </a:r>
            <a:r>
              <a:rPr lang="en-GB" sz="2100" dirty="0">
                <a:latin typeface="Times New Roman" panose="02020603050405020304" pitchFamily="18" charset="0"/>
                <a:cs typeface="Times New Roman" panose="02020603050405020304" pitchFamily="18" charset="0"/>
              </a:rPr>
              <a:t>process can't start until customers have been acquired and there are product </a:t>
            </a:r>
            <a:r>
              <a:rPr lang="en-GB" sz="2100" dirty="0" smtClean="0">
                <a:latin typeface="Times New Roman" panose="02020603050405020304" pitchFamily="18" charset="0"/>
                <a:cs typeface="Times New Roman" panose="02020603050405020304" pitchFamily="18" charset="0"/>
              </a:rPr>
              <a:t>order to fill.</a:t>
            </a:r>
            <a:endParaRPr lang="en-GB" sz="2100" dirty="0">
              <a:latin typeface="Times New Roman" panose="02020603050405020304" pitchFamily="18" charset="0"/>
              <a:cs typeface="Times New Roman" panose="02020603050405020304" pitchFamily="18" charset="0"/>
            </a:endParaRPr>
          </a:p>
          <a:p>
            <a:pPr algn="just">
              <a:lnSpc>
                <a:spcPct val="150000"/>
              </a:lnSpc>
            </a:pPr>
            <a:endParaRPr lang="en-GB" sz="21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t="17966"/>
          <a:stretch/>
        </p:blipFill>
        <p:spPr>
          <a:xfrm>
            <a:off x="988291" y="3786909"/>
            <a:ext cx="10113819" cy="2844222"/>
          </a:xfrm>
          <a:prstGeom prst="rect">
            <a:avLst/>
          </a:prstGeom>
        </p:spPr>
      </p:pic>
    </p:spTree>
    <p:extLst>
      <p:ext uri="{BB962C8B-B14F-4D97-AF65-F5344CB8AC3E}">
        <p14:creationId xmlns:p14="http://schemas.microsoft.com/office/powerpoint/2010/main" val="3153818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6618" y="849745"/>
            <a:ext cx="10982037" cy="4653646"/>
          </a:xfrm>
          <a:prstGeom prst="rect">
            <a:avLst/>
          </a:prstGeom>
          <a:noFill/>
        </p:spPr>
        <p:txBody>
          <a:bodyPr wrap="square" rtlCol="0">
            <a:spAutoFit/>
          </a:bodyPr>
          <a:lstStyle/>
          <a:p>
            <a:pPr algn="just" fontAlgn="base">
              <a:lnSpc>
                <a:spcPct val="150000"/>
              </a:lnSpc>
            </a:pPr>
            <a:r>
              <a:rPr lang="en-GB" sz="2000" dirty="0" smtClean="0">
                <a:latin typeface="Times New Roman" panose="02020603050405020304" pitchFamily="18" charset="0"/>
                <a:cs typeface="Times New Roman" panose="02020603050405020304" pitchFamily="18" charset="0"/>
              </a:rPr>
              <a:t>Disadvantages</a:t>
            </a:r>
            <a:endParaRPr lang="en-GB" sz="2000" dirty="0">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It can be difficult to scale under a product-based divisional structure.</a:t>
            </a:r>
          </a:p>
          <a:p>
            <a:pPr marL="342900" indent="-342900" algn="just" fontAlgn="base">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organization could end up with duplicate resources as different divisions strive to develop new offerings.</a:t>
            </a:r>
          </a:p>
          <a:p>
            <a:pPr algn="just" fontAlgn="base">
              <a:lnSpc>
                <a:spcPct val="150000"/>
              </a:lnSpc>
            </a:pPr>
            <a:r>
              <a:rPr lang="en-GB" sz="2000" dirty="0">
                <a:latin typeface="Times New Roman" panose="02020603050405020304" pitchFamily="18" charset="0"/>
                <a:cs typeface="Times New Roman" panose="02020603050405020304" pitchFamily="18" charset="0"/>
              </a:rPr>
              <a:t>Advantages</a:t>
            </a:r>
          </a:p>
          <a:p>
            <a:pPr marL="342900" indent="-342900" algn="just" fontAlgn="base">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Companies and their employees can experience the benefits of the product-based divisional structure.</a:t>
            </a:r>
          </a:p>
          <a:p>
            <a:pPr marL="342900" indent="-342900" algn="just" fontAlgn="base">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If one division performs poorly, this does not automatically translate across the organization.</a:t>
            </a:r>
          </a:p>
          <a:p>
            <a:pPr marL="342900" indent="-342900" algn="just" fontAlgn="base">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Because of their separation, divisions may flourish (or fail) concurrently. This system allows companies to mitigate </a:t>
            </a:r>
            <a:r>
              <a:rPr lang="en-GB" sz="2000" dirty="0" smtClean="0">
                <a:latin typeface="Times New Roman" panose="02020603050405020304" pitchFamily="18" charset="0"/>
                <a:cs typeface="Times New Roman" panose="02020603050405020304" pitchFamily="18" charset="0"/>
              </a:rPr>
              <a:t>risk</a:t>
            </a:r>
            <a:endParaRPr lang="en-GB" sz="2000" dirty="0">
              <a:latin typeface="Times New Roman" panose="02020603050405020304" pitchFamily="18" charset="0"/>
              <a:cs typeface="Times New Roman" panose="02020603050405020304" pitchFamily="18" charset="0"/>
            </a:endParaRP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519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055" y="711200"/>
            <a:ext cx="11369963" cy="6335965"/>
          </a:xfrm>
          <a:prstGeom prst="rect">
            <a:avLst/>
          </a:prstGeom>
          <a:noFill/>
        </p:spPr>
        <p:txBody>
          <a:bodyPr wrap="square" rtlCol="0">
            <a:spAutoFit/>
          </a:bodyPr>
          <a:lstStyle/>
          <a:p>
            <a:pPr algn="just" fontAlgn="base">
              <a:lnSpc>
                <a:spcPct val="150000"/>
              </a:lnSpc>
            </a:pPr>
            <a:r>
              <a:rPr lang="en-GB" sz="2100" dirty="0" smtClean="0">
                <a:latin typeface="Times New Roman" panose="02020603050405020304" pitchFamily="18" charset="0"/>
                <a:cs typeface="Times New Roman" panose="02020603050405020304" pitchFamily="18" charset="0"/>
              </a:rPr>
              <a:t>Network Structure </a:t>
            </a:r>
            <a:r>
              <a:rPr lang="en-GB" sz="2100" dirty="0">
                <a:latin typeface="Times New Roman" panose="02020603050405020304" pitchFamily="18" charset="0"/>
                <a:cs typeface="Times New Roman" panose="02020603050405020304" pitchFamily="18" charset="0"/>
              </a:rPr>
              <a:t> </a:t>
            </a:r>
            <a:endParaRPr lang="en-GB" sz="2100" dirty="0" smtClean="0">
              <a:latin typeface="Times New Roman" panose="02020603050405020304" pitchFamily="18" charset="0"/>
              <a:cs typeface="Times New Roman" panose="02020603050405020304" pitchFamily="18" charset="0"/>
            </a:endParaRPr>
          </a:p>
          <a:p>
            <a:pPr algn="just" fontAlgn="base">
              <a:lnSpc>
                <a:spcPct val="150000"/>
              </a:lnSpc>
            </a:pPr>
            <a:r>
              <a:rPr lang="en-GB" sz="2100" dirty="0">
                <a:latin typeface="Times New Roman" panose="02020603050405020304" pitchFamily="18" charset="0"/>
                <a:cs typeface="Times New Roman" panose="02020603050405020304" pitchFamily="18" charset="0"/>
              </a:rPr>
              <a:t>N</a:t>
            </a:r>
            <a:r>
              <a:rPr lang="en-GB" sz="2100" dirty="0" smtClean="0">
                <a:latin typeface="Times New Roman" panose="02020603050405020304" pitchFamily="18" charset="0"/>
                <a:cs typeface="Times New Roman" panose="02020603050405020304" pitchFamily="18" charset="0"/>
              </a:rPr>
              <a:t>etwork </a:t>
            </a:r>
            <a:r>
              <a:rPr lang="en-GB" sz="2100" dirty="0">
                <a:latin typeface="Times New Roman" panose="02020603050405020304" pitchFamily="18" charset="0"/>
                <a:cs typeface="Times New Roman" panose="02020603050405020304" pitchFamily="18" charset="0"/>
              </a:rPr>
              <a:t>structure is often created when one company works with another to share resources — or if your company has multiple locations with different functions and leadership. You might also use this structure to explain your company workflows if much of your staffing or services is outsourced to freelancers or multiple other businesses.</a:t>
            </a:r>
          </a:p>
          <a:p>
            <a:pPr algn="just" fontAlgn="base">
              <a:lnSpc>
                <a:spcPct val="150000"/>
              </a:lnSpc>
            </a:pPr>
            <a:r>
              <a:rPr lang="en-GB" sz="2100" dirty="0">
                <a:latin typeface="Times New Roman" panose="02020603050405020304" pitchFamily="18" charset="0"/>
                <a:cs typeface="Times New Roman" panose="02020603050405020304" pitchFamily="18" charset="0"/>
              </a:rPr>
              <a:t>The structure looks nearly the same as the Divisional Structure, shown above. However, instead of offices, it might list outsourced services or satellite locations outside of the office.</a:t>
            </a:r>
          </a:p>
          <a:p>
            <a:pPr algn="just" fontAlgn="base">
              <a:lnSpc>
                <a:spcPct val="150000"/>
              </a:lnSpc>
            </a:pPr>
            <a:r>
              <a:rPr lang="en-GB" sz="2100" dirty="0">
                <a:latin typeface="Times New Roman" panose="02020603050405020304" pitchFamily="18" charset="0"/>
                <a:cs typeface="Times New Roman" panose="02020603050405020304" pitchFamily="18" charset="0"/>
              </a:rPr>
              <a:t>If your company doesn't do everything under one roof, this is a great way to show employees or stakeholders how outsourcing of off-site processes work. For example, if an employee needs help from a web developer for a blogging project and the company's web developers are outsourced, the could look at this type of chart and know which office or which person to contact outside of their own work location.</a:t>
            </a:r>
          </a:p>
          <a:p>
            <a:pPr algn="just">
              <a:lnSpc>
                <a:spcPct val="150000"/>
              </a:lnSpc>
            </a:pP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11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182" y="147781"/>
            <a:ext cx="11480800" cy="2031325"/>
          </a:xfrm>
          <a:prstGeom prst="rect">
            <a:avLst/>
          </a:prstGeom>
          <a:noFill/>
        </p:spPr>
        <p:txBody>
          <a:bodyPr wrap="square" rtlCol="0">
            <a:spAutoFit/>
          </a:bodyPr>
          <a:lstStyle/>
          <a:p>
            <a:pPr algn="just" fontAlgn="base"/>
            <a:r>
              <a:rPr lang="en-GB" b="1" dirty="0">
                <a:latin typeface="Times New Roman" panose="02020603050405020304" pitchFamily="18" charset="0"/>
                <a:cs typeface="Times New Roman" panose="02020603050405020304" pitchFamily="18" charset="0"/>
              </a:rPr>
              <a:t>Circular </a:t>
            </a:r>
            <a:r>
              <a:rPr lang="en-GB" b="1" dirty="0" smtClean="0">
                <a:latin typeface="Times New Roman" panose="02020603050405020304" pitchFamily="18" charset="0"/>
                <a:cs typeface="Times New Roman" panose="02020603050405020304" pitchFamily="18" charset="0"/>
              </a:rPr>
              <a:t>Structure</a:t>
            </a:r>
          </a:p>
          <a:p>
            <a:pPr algn="just" fontAlgn="base"/>
            <a:r>
              <a:rPr lang="en-GB" dirty="0" smtClean="0">
                <a:latin typeface="Times New Roman" panose="02020603050405020304" pitchFamily="18" charset="0"/>
                <a:cs typeface="Times New Roman" panose="02020603050405020304" pitchFamily="18" charset="0"/>
              </a:rPr>
              <a:t>While </a:t>
            </a:r>
            <a:r>
              <a:rPr lang="en-GB" dirty="0">
                <a:latin typeface="Times New Roman" panose="02020603050405020304" pitchFamily="18" charset="0"/>
                <a:cs typeface="Times New Roman" panose="02020603050405020304" pitchFamily="18" charset="0"/>
              </a:rPr>
              <a:t>it might appear drastically different from the other organizational structures highlighted in this section, the circular structure still relies on hierarchy, with higher-level employees occupying the inner rings of the circle and lower-level employees occupying the outer rings.</a:t>
            </a:r>
          </a:p>
          <a:p>
            <a:pPr algn="just" fontAlgn="base"/>
            <a:r>
              <a:rPr lang="en-GB" dirty="0">
                <a:latin typeface="Times New Roman" panose="02020603050405020304" pitchFamily="18" charset="0"/>
                <a:cs typeface="Times New Roman" panose="02020603050405020304" pitchFamily="18" charset="0"/>
              </a:rPr>
              <a:t>That being said, the leaders or executives in a circular organization aren't seen as sitting atop the organization, sending directives down the chain of command. Instead, they're at the </a:t>
            </a:r>
            <a:r>
              <a:rPr lang="en-GB" dirty="0" smtClean="0">
                <a:latin typeface="Times New Roman" panose="02020603050405020304" pitchFamily="18" charset="0"/>
                <a:cs typeface="Times New Roman" panose="02020603050405020304" pitchFamily="18" charset="0"/>
              </a:rPr>
              <a:t>centre </a:t>
            </a:r>
            <a:r>
              <a:rPr lang="en-GB" dirty="0">
                <a:latin typeface="Times New Roman" panose="02020603050405020304" pitchFamily="18" charset="0"/>
                <a:cs typeface="Times New Roman" panose="02020603050405020304" pitchFamily="18" charset="0"/>
              </a:rPr>
              <a:t>of the organization, spreading their vision outward</a:t>
            </a:r>
          </a:p>
          <a:p>
            <a:endParaRPr lang="en-GB" dirty="0"/>
          </a:p>
        </p:txBody>
      </p:sp>
      <p:pic>
        <p:nvPicPr>
          <p:cNvPr id="5" name="Picture 4"/>
          <p:cNvPicPr>
            <a:picLocks noChangeAspect="1"/>
          </p:cNvPicPr>
          <p:nvPr/>
        </p:nvPicPr>
        <p:blipFill>
          <a:blip r:embed="rId2"/>
          <a:stretch>
            <a:fillRect/>
          </a:stretch>
        </p:blipFill>
        <p:spPr>
          <a:xfrm>
            <a:off x="1099128" y="2028246"/>
            <a:ext cx="9615054" cy="3107171"/>
          </a:xfrm>
          <a:prstGeom prst="rect">
            <a:avLst/>
          </a:prstGeom>
        </p:spPr>
      </p:pic>
      <p:sp>
        <p:nvSpPr>
          <p:cNvPr id="6" name="TextBox 5"/>
          <p:cNvSpPr txBox="1"/>
          <p:nvPr/>
        </p:nvSpPr>
        <p:spPr>
          <a:xfrm>
            <a:off x="544946" y="5015346"/>
            <a:ext cx="11499273" cy="1754326"/>
          </a:xfrm>
          <a:prstGeom prst="rect">
            <a:avLst/>
          </a:prstGeom>
          <a:noFill/>
        </p:spPr>
        <p:txBody>
          <a:bodyPr wrap="square" rtlCol="0">
            <a:spAutoFit/>
          </a:bodyPr>
          <a:lstStyle/>
          <a:p>
            <a:pPr algn="just">
              <a:lnSpc>
                <a:spcPct val="150000"/>
              </a:lnSpc>
            </a:pPr>
            <a:r>
              <a:rPr lang="en-GB" dirty="0">
                <a:latin typeface="Times New Roman" panose="02020603050405020304" pitchFamily="18" charset="0"/>
                <a:cs typeface="Times New Roman" panose="02020603050405020304" pitchFamily="18" charset="0"/>
              </a:rPr>
              <a:t>From an ideological perspective, a circular structure is meant to promote communication and the free flow of information between different parts of the organization. Whereas a traditional structure shows different departments or divisions as occupying individual, semi-autonomous branches, the circular structure depicts all divisions as being part of the same whole.</a:t>
            </a:r>
          </a:p>
        </p:txBody>
      </p:sp>
    </p:spTree>
    <p:extLst>
      <p:ext uri="{BB962C8B-B14F-4D97-AF65-F5344CB8AC3E}">
        <p14:creationId xmlns:p14="http://schemas.microsoft.com/office/powerpoint/2010/main" val="6849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RGANISING | commerce world"/>
          <p:cNvPicPr>
            <a:picLocks noChangeAspect="1" noChangeArrowheads="1"/>
          </p:cNvPicPr>
          <p:nvPr/>
        </p:nvPicPr>
        <p:blipFill rotWithShape="1">
          <a:blip r:embed="rId2">
            <a:extLst>
              <a:ext uri="{28A0092B-C50C-407E-A947-70E740481C1C}">
                <a14:useLocalDpi xmlns:a14="http://schemas.microsoft.com/office/drawing/2010/main" val="0"/>
              </a:ext>
            </a:extLst>
          </a:blip>
          <a:srcRect l="20835" t="28710"/>
          <a:stretch/>
        </p:blipFill>
        <p:spPr bwMode="auto">
          <a:xfrm>
            <a:off x="1624483" y="1347191"/>
            <a:ext cx="8943033" cy="55969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75657" y="359118"/>
            <a:ext cx="10842171" cy="1200329"/>
          </a:xfrm>
          <a:prstGeom prst="rect">
            <a:avLst/>
          </a:prstGeom>
        </p:spPr>
        <p:txBody>
          <a:bodyPr wrap="square">
            <a:spAutoFit/>
          </a:bodyPr>
          <a:lstStyle/>
          <a:p>
            <a:pPr algn="just"/>
            <a:r>
              <a:rPr lang="en-GB" sz="2400" b="1" dirty="0">
                <a:solidFill>
                  <a:srgbClr val="000000"/>
                </a:solidFill>
                <a:latin typeface="Times New Roman" panose="02020603050405020304" pitchFamily="18" charset="0"/>
                <a:cs typeface="Times New Roman" panose="02020603050405020304" pitchFamily="18" charset="0"/>
              </a:rPr>
              <a:t>Organizing is one of the important functions of management. It is the process of defining and grouping the activities and establishing the formal relationship among them. The following are the major importance of organizing:</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681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0" y="212436"/>
            <a:ext cx="2881746" cy="2770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latin typeface="Times New Roman" panose="02020603050405020304" pitchFamily="18" charset="0"/>
                <a:cs typeface="Times New Roman" panose="02020603050405020304" pitchFamily="18" charset="0"/>
              </a:rPr>
              <a:t>Identification and division of Work</a:t>
            </a:r>
            <a:endParaRPr lang="en-GB" sz="2400" dirty="0">
              <a:latin typeface="Times New Roman" panose="02020603050405020304" pitchFamily="18" charset="0"/>
              <a:cs typeface="Times New Roman" panose="02020603050405020304" pitchFamily="18" charset="0"/>
            </a:endParaRPr>
          </a:p>
        </p:txBody>
      </p:sp>
      <p:sp>
        <p:nvSpPr>
          <p:cNvPr id="4" name="Oval 3"/>
          <p:cNvSpPr/>
          <p:nvPr/>
        </p:nvSpPr>
        <p:spPr>
          <a:xfrm>
            <a:off x="3181925" y="447964"/>
            <a:ext cx="3209637" cy="2770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Times New Roman" panose="02020603050405020304" pitchFamily="18" charset="0"/>
                <a:cs typeface="Times New Roman" panose="02020603050405020304" pitchFamily="18" charset="0"/>
              </a:rPr>
              <a:t>Departmentalisation </a:t>
            </a:r>
            <a:endParaRPr lang="en-GB" sz="2000" dirty="0">
              <a:latin typeface="Times New Roman" panose="02020603050405020304" pitchFamily="18" charset="0"/>
              <a:cs typeface="Times New Roman" panose="02020603050405020304" pitchFamily="18" charset="0"/>
            </a:endParaRPr>
          </a:p>
        </p:txBody>
      </p:sp>
      <p:sp>
        <p:nvSpPr>
          <p:cNvPr id="5" name="Oval 4"/>
          <p:cNvSpPr/>
          <p:nvPr/>
        </p:nvSpPr>
        <p:spPr>
          <a:xfrm>
            <a:off x="6779490" y="443345"/>
            <a:ext cx="2410691" cy="2770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latin typeface="Times New Roman" panose="02020603050405020304" pitchFamily="18" charset="0"/>
                <a:cs typeface="Times New Roman" panose="02020603050405020304" pitchFamily="18" charset="0"/>
              </a:rPr>
              <a:t>Assignment of Duties</a:t>
            </a:r>
            <a:endParaRPr lang="en-GB" sz="2400" dirty="0">
              <a:latin typeface="Times New Roman" panose="02020603050405020304" pitchFamily="18" charset="0"/>
              <a:cs typeface="Times New Roman" panose="02020603050405020304" pitchFamily="18" charset="0"/>
            </a:endParaRPr>
          </a:p>
        </p:txBody>
      </p:sp>
      <p:sp>
        <p:nvSpPr>
          <p:cNvPr id="6" name="Oval 5"/>
          <p:cNvSpPr/>
          <p:nvPr/>
        </p:nvSpPr>
        <p:spPr>
          <a:xfrm>
            <a:off x="9559636" y="138545"/>
            <a:ext cx="2410691" cy="2770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smtClean="0">
                <a:latin typeface="Times New Roman" panose="02020603050405020304" pitchFamily="18" charset="0"/>
                <a:cs typeface="Times New Roman" panose="02020603050405020304" pitchFamily="18" charset="0"/>
              </a:rPr>
              <a:t>Establishing Reporting Relationships</a:t>
            </a:r>
            <a:endParaRPr lang="en-GB" sz="2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67855" y="3639127"/>
            <a:ext cx="2595418" cy="2308324"/>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Work is divided into manageable activities according to the capabilities of workers</a:t>
            </a: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No duplication of work</a:t>
            </a: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Less Burdon to every workers</a:t>
            </a:r>
            <a:endParaRPr lang="en-GB"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629891" y="3495963"/>
            <a:ext cx="2618510" cy="2308324"/>
          </a:xfrm>
          <a:prstGeom prst="rect">
            <a:avLst/>
          </a:prstGeom>
          <a:noFill/>
        </p:spPr>
        <p:txBody>
          <a:bodyPr wrap="square" rtlCol="0">
            <a:spAutoFit/>
          </a:bodyPr>
          <a:lstStyle/>
          <a:p>
            <a:pPr marL="285750" indent="-285750" algn="just">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Grouping of similar job in one department</a:t>
            </a:r>
          </a:p>
          <a:p>
            <a:pPr marL="285750" indent="-285750" algn="just">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And worker are doing same jobs in one department.</a:t>
            </a:r>
          </a:p>
          <a:p>
            <a:pPr marL="285750" indent="-285750" algn="just">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Grouping on the basis of nature of product and Function</a:t>
            </a:r>
            <a:endParaRPr lang="en-GB"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567054" y="3634510"/>
            <a:ext cx="2618509" cy="2031325"/>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Setting the in charge in every department.</a:t>
            </a: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Right person in right place or proper match in duties and qualification.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337963" y="3403599"/>
            <a:ext cx="2789381" cy="2862322"/>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Clearly define the Authority and responsibility</a:t>
            </a: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Every individual knows from whom take the order and submit the report.</a:t>
            </a: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Clearly established the superior and subordinate relationship</a:t>
            </a:r>
            <a:endParaRPr lang="en-GB" dirty="0">
              <a:latin typeface="Times New Roman" panose="02020603050405020304" pitchFamily="18" charset="0"/>
              <a:cs typeface="Times New Roman" panose="02020603050405020304" pitchFamily="18" charset="0"/>
            </a:endParaRPr>
          </a:p>
        </p:txBody>
      </p:sp>
      <p:sp>
        <p:nvSpPr>
          <p:cNvPr id="12" name="Rectangle 11"/>
          <p:cNvSpPr/>
          <p:nvPr/>
        </p:nvSpPr>
        <p:spPr>
          <a:xfrm>
            <a:off x="258618" y="3435927"/>
            <a:ext cx="2937164" cy="3001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3569853" y="3486727"/>
            <a:ext cx="2830946" cy="3001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6571673" y="3412837"/>
            <a:ext cx="2609272" cy="3001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9356436" y="3343564"/>
            <a:ext cx="2724727" cy="3020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p:cNvSpPr/>
          <p:nvPr/>
        </p:nvSpPr>
        <p:spPr>
          <a:xfrm>
            <a:off x="1302327" y="2965893"/>
            <a:ext cx="304800" cy="45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Down Arrow 16"/>
          <p:cNvSpPr/>
          <p:nvPr/>
        </p:nvSpPr>
        <p:spPr>
          <a:xfrm>
            <a:off x="4789048" y="3081349"/>
            <a:ext cx="304800" cy="45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own Arrow 17"/>
          <p:cNvSpPr/>
          <p:nvPr/>
        </p:nvSpPr>
        <p:spPr>
          <a:xfrm>
            <a:off x="7827829" y="3118293"/>
            <a:ext cx="304800" cy="45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own Arrow 18"/>
          <p:cNvSpPr/>
          <p:nvPr/>
        </p:nvSpPr>
        <p:spPr>
          <a:xfrm>
            <a:off x="10700353" y="2924334"/>
            <a:ext cx="304800" cy="45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ight Arrow 19"/>
          <p:cNvSpPr/>
          <p:nvPr/>
        </p:nvSpPr>
        <p:spPr>
          <a:xfrm>
            <a:off x="2879295" y="1459348"/>
            <a:ext cx="365119" cy="471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ight Arrow 20"/>
          <p:cNvSpPr/>
          <p:nvPr/>
        </p:nvSpPr>
        <p:spPr>
          <a:xfrm>
            <a:off x="6439917" y="1611748"/>
            <a:ext cx="365119" cy="471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9238543" y="1556332"/>
            <a:ext cx="365119" cy="471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ight Arrow 22"/>
          <p:cNvSpPr/>
          <p:nvPr/>
        </p:nvSpPr>
        <p:spPr>
          <a:xfrm>
            <a:off x="692727" y="0"/>
            <a:ext cx="9365673" cy="766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latin typeface="Times New Roman" panose="02020603050405020304" pitchFamily="18" charset="0"/>
                <a:cs typeface="Times New Roman" panose="02020603050405020304" pitchFamily="18" charset="0"/>
              </a:rPr>
              <a:t>Process of Organizing </a:t>
            </a:r>
            <a:endParaRPr lang="en-GB"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253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535055" y="2235199"/>
            <a:ext cx="2253674" cy="2890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dirty="0">
                <a:latin typeface="Times New Roman" panose="02020603050405020304" pitchFamily="18" charset="0"/>
                <a:cs typeface="Times New Roman" panose="02020603050405020304" pitchFamily="18" charset="0"/>
              </a:rPr>
              <a:t>Principles of Organizing</a:t>
            </a:r>
          </a:p>
        </p:txBody>
      </p:sp>
      <p:sp>
        <p:nvSpPr>
          <p:cNvPr id="3" name="Rectangle 2"/>
          <p:cNvSpPr/>
          <p:nvPr/>
        </p:nvSpPr>
        <p:spPr>
          <a:xfrm>
            <a:off x="193964" y="304800"/>
            <a:ext cx="2438400" cy="103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b="1">
                <a:latin typeface="Times New Roman" panose="02020603050405020304" pitchFamily="18" charset="0"/>
                <a:cs typeface="Times New Roman" panose="02020603050405020304" pitchFamily="18" charset="0"/>
              </a:rPr>
              <a:t>Principle of Specialization</a:t>
            </a:r>
            <a:endParaRPr lang="en-GB" b="1" dirty="0">
              <a:latin typeface="Times New Roman" panose="02020603050405020304" pitchFamily="18" charset="0"/>
              <a:cs typeface="Times New Roman" panose="02020603050405020304" pitchFamily="18" charset="0"/>
            </a:endParaRPr>
          </a:p>
        </p:txBody>
      </p:sp>
      <p:sp>
        <p:nvSpPr>
          <p:cNvPr id="5" name="Rectangle 4"/>
          <p:cNvSpPr/>
          <p:nvPr/>
        </p:nvSpPr>
        <p:spPr>
          <a:xfrm>
            <a:off x="4436145" y="512618"/>
            <a:ext cx="2438400" cy="103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b="1" dirty="0" smtClean="0">
                <a:latin typeface="Times New Roman" panose="02020603050405020304" pitchFamily="18" charset="0"/>
                <a:cs typeface="Times New Roman" panose="02020603050405020304" pitchFamily="18" charset="0"/>
              </a:rPr>
              <a:t>Principle of Functional Definition</a:t>
            </a:r>
            <a:endParaRPr lang="en-GB" b="1" dirty="0">
              <a:latin typeface="Times New Roman" panose="02020603050405020304" pitchFamily="18" charset="0"/>
              <a:cs typeface="Times New Roman" panose="02020603050405020304" pitchFamily="18" charset="0"/>
            </a:endParaRPr>
          </a:p>
        </p:txBody>
      </p:sp>
      <p:sp>
        <p:nvSpPr>
          <p:cNvPr id="6" name="Rectangle 5"/>
          <p:cNvSpPr/>
          <p:nvPr/>
        </p:nvSpPr>
        <p:spPr>
          <a:xfrm>
            <a:off x="8908473" y="632692"/>
            <a:ext cx="2438400" cy="103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b="1" dirty="0">
                <a:latin typeface="Times New Roman" panose="02020603050405020304" pitchFamily="18" charset="0"/>
                <a:cs typeface="Times New Roman" panose="02020603050405020304" pitchFamily="18" charset="0"/>
              </a:rPr>
              <a:t>Principles of Span of Control/Supervision</a:t>
            </a:r>
          </a:p>
        </p:txBody>
      </p:sp>
      <p:sp>
        <p:nvSpPr>
          <p:cNvPr id="7" name="Rectangle 6"/>
          <p:cNvSpPr/>
          <p:nvPr/>
        </p:nvSpPr>
        <p:spPr>
          <a:xfrm>
            <a:off x="8731611" y="3148078"/>
            <a:ext cx="2438400" cy="103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b="1" dirty="0">
                <a:latin typeface="Times New Roman" panose="02020603050405020304" pitchFamily="18" charset="0"/>
                <a:cs typeface="Times New Roman" panose="02020603050405020304" pitchFamily="18" charset="0"/>
              </a:rPr>
              <a:t>Unity of Direction</a:t>
            </a:r>
          </a:p>
        </p:txBody>
      </p:sp>
      <p:sp>
        <p:nvSpPr>
          <p:cNvPr id="8" name="Rectangle 7"/>
          <p:cNvSpPr/>
          <p:nvPr/>
        </p:nvSpPr>
        <p:spPr>
          <a:xfrm>
            <a:off x="7444508" y="5661890"/>
            <a:ext cx="2438400" cy="103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b="1" dirty="0" smtClean="0">
                <a:latin typeface="Times New Roman" panose="02020603050405020304" pitchFamily="18" charset="0"/>
                <a:cs typeface="Times New Roman" panose="02020603050405020304" pitchFamily="18" charset="0"/>
              </a:rPr>
              <a:t>Principle of Scalar Chain</a:t>
            </a:r>
            <a:endParaRPr lang="en-GB" b="1" dirty="0">
              <a:latin typeface="Times New Roman" panose="02020603050405020304" pitchFamily="18" charset="0"/>
              <a:cs typeface="Times New Roman" panose="02020603050405020304" pitchFamily="18" charset="0"/>
            </a:endParaRPr>
          </a:p>
        </p:txBody>
      </p:sp>
      <p:sp>
        <p:nvSpPr>
          <p:cNvPr id="9" name="Rectangle 8"/>
          <p:cNvSpPr/>
          <p:nvPr/>
        </p:nvSpPr>
        <p:spPr>
          <a:xfrm>
            <a:off x="4128501" y="5715126"/>
            <a:ext cx="2438400" cy="103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b="1" dirty="0">
                <a:latin typeface="Times New Roman" panose="02020603050405020304" pitchFamily="18" charset="0"/>
                <a:cs typeface="Times New Roman" panose="02020603050405020304" pitchFamily="18" charset="0"/>
              </a:rPr>
              <a:t>Principle of Unity of Command</a:t>
            </a:r>
          </a:p>
        </p:txBody>
      </p:sp>
      <p:sp>
        <p:nvSpPr>
          <p:cNvPr id="10" name="Rectangle 9"/>
          <p:cNvSpPr/>
          <p:nvPr/>
        </p:nvSpPr>
        <p:spPr>
          <a:xfrm>
            <a:off x="184727" y="4895273"/>
            <a:ext cx="2438400" cy="103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b="1" dirty="0">
                <a:latin typeface="Times New Roman" panose="02020603050405020304" pitchFamily="18" charset="0"/>
                <a:cs typeface="Times New Roman" panose="02020603050405020304" pitchFamily="18" charset="0"/>
              </a:rPr>
              <a:t>Authority and Responsibility</a:t>
            </a:r>
          </a:p>
        </p:txBody>
      </p:sp>
      <p:sp>
        <p:nvSpPr>
          <p:cNvPr id="11" name="Rectangle 10"/>
          <p:cNvSpPr/>
          <p:nvPr/>
        </p:nvSpPr>
        <p:spPr>
          <a:xfrm>
            <a:off x="309418" y="2581564"/>
            <a:ext cx="2438400" cy="103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b="1" dirty="0">
                <a:latin typeface="Times New Roman" panose="02020603050405020304" pitchFamily="18" charset="0"/>
                <a:cs typeface="Times New Roman" panose="02020603050405020304" pitchFamily="18" charset="0"/>
              </a:rPr>
              <a:t>Coordination</a:t>
            </a:r>
          </a:p>
        </p:txBody>
      </p:sp>
      <p:cxnSp>
        <p:nvCxnSpPr>
          <p:cNvPr id="12" name="Straight Arrow Connector 11"/>
          <p:cNvCxnSpPr>
            <a:stCxn id="2" idx="7"/>
            <a:endCxn id="6" idx="1"/>
          </p:cNvCxnSpPr>
          <p:nvPr/>
        </p:nvCxnSpPr>
        <p:spPr>
          <a:xfrm flipV="1">
            <a:off x="6458686" y="1149928"/>
            <a:ext cx="2449787" cy="150864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661892" y="1512479"/>
            <a:ext cx="35523" cy="7074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1"/>
          </p:cNvCxnSpPr>
          <p:nvPr/>
        </p:nvCxnSpPr>
        <p:spPr>
          <a:xfrm flipH="1" flipV="1">
            <a:off x="2542233" y="1326382"/>
            <a:ext cx="2322865" cy="13321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3"/>
          </p:cNvCxnSpPr>
          <p:nvPr/>
        </p:nvCxnSpPr>
        <p:spPr>
          <a:xfrm flipH="1" flipV="1">
            <a:off x="2747818" y="3098800"/>
            <a:ext cx="1864375" cy="764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0" idx="3"/>
          </p:cNvCxnSpPr>
          <p:nvPr/>
        </p:nvCxnSpPr>
        <p:spPr>
          <a:xfrm flipH="1">
            <a:off x="2623127" y="4250453"/>
            <a:ext cx="1989066" cy="11620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8" idx="0"/>
          </p:cNvCxnSpPr>
          <p:nvPr/>
        </p:nvCxnSpPr>
        <p:spPr>
          <a:xfrm>
            <a:off x="6652009" y="4250453"/>
            <a:ext cx="2011699" cy="1411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6"/>
            <a:endCxn id="7" idx="1"/>
          </p:cNvCxnSpPr>
          <p:nvPr/>
        </p:nvCxnSpPr>
        <p:spPr>
          <a:xfrm flipV="1">
            <a:off x="6788729" y="3665314"/>
            <a:ext cx="1942882" cy="153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1" name="Straight Arrow Connector 2050"/>
          <p:cNvCxnSpPr/>
          <p:nvPr/>
        </p:nvCxnSpPr>
        <p:spPr>
          <a:xfrm>
            <a:off x="5536642" y="5112097"/>
            <a:ext cx="10048" cy="607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833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69455"/>
            <a:ext cx="11582399" cy="6740307"/>
          </a:xfrm>
          <a:prstGeom prst="rect">
            <a:avLst/>
          </a:prstGeom>
          <a:noFill/>
        </p:spPr>
        <p:txBody>
          <a:bodyPr wrap="square" rtlCol="0">
            <a:spAutoFit/>
          </a:bodyPr>
          <a:lstStyle/>
          <a:p>
            <a:pPr algn="just">
              <a:lnSpc>
                <a:spcPct val="150000"/>
              </a:lnSpc>
            </a:pPr>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organizing process can be done efficiently if the managers have certain guidelines so that they can take decisions and can act. To organize in an effective manner, the following principles of organization can be used by a manager</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algn="just">
              <a:lnSpc>
                <a:spcPct val="150000"/>
              </a:lnSpc>
            </a:pPr>
            <a:r>
              <a:rPr lang="en-GB" b="1" dirty="0">
                <a:latin typeface="Times New Roman" panose="02020603050405020304" pitchFamily="18" charset="0"/>
                <a:cs typeface="Times New Roman" panose="02020603050405020304" pitchFamily="18" charset="0"/>
              </a:rPr>
              <a:t>Principle of Specialization</a:t>
            </a:r>
          </a:p>
          <a:p>
            <a:pPr algn="just">
              <a:lnSpc>
                <a:spcPct val="150000"/>
              </a:lnSpc>
            </a:pPr>
            <a:r>
              <a:rPr lang="en-GB" dirty="0">
                <a:latin typeface="Times New Roman" panose="02020603050405020304" pitchFamily="18" charset="0"/>
                <a:cs typeface="Times New Roman" panose="02020603050405020304" pitchFamily="18" charset="0"/>
              </a:rPr>
              <a:t>According to the principle, the whole work of a concern should be divided amongst the subordinates on the basis of qualifications, abilities and skills. It is through division of work specialization can be achieved which results in effective organization</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algn="just">
              <a:lnSpc>
                <a:spcPct val="150000"/>
              </a:lnSpc>
            </a:pPr>
            <a:r>
              <a:rPr lang="en-GB" b="1" dirty="0">
                <a:latin typeface="Times New Roman" panose="02020603050405020304" pitchFamily="18" charset="0"/>
                <a:cs typeface="Times New Roman" panose="02020603050405020304" pitchFamily="18" charset="0"/>
              </a:rPr>
              <a:t>Principle of Functional Definition</a:t>
            </a:r>
          </a:p>
          <a:p>
            <a:pPr algn="just">
              <a:lnSpc>
                <a:spcPct val="150000"/>
              </a:lnSpc>
            </a:pPr>
            <a:r>
              <a:rPr lang="en-GB" dirty="0">
                <a:latin typeface="Times New Roman" panose="02020603050405020304" pitchFamily="18" charset="0"/>
                <a:cs typeface="Times New Roman" panose="02020603050405020304" pitchFamily="18" charset="0"/>
              </a:rPr>
              <a:t>According to this principle, all the functions in a concern should be completely and clearly defined to the managers and subordinates. This can be done by clearly defining the duties, responsibilities, authority and relationships of people towards each other.</a:t>
            </a:r>
          </a:p>
          <a:p>
            <a:pPr algn="just">
              <a:lnSpc>
                <a:spcPct val="150000"/>
              </a:lnSpc>
            </a:pPr>
            <a:r>
              <a:rPr lang="en-GB" dirty="0">
                <a:latin typeface="Times New Roman" panose="02020603050405020304" pitchFamily="18" charset="0"/>
                <a:cs typeface="Times New Roman" panose="02020603050405020304" pitchFamily="18" charset="0"/>
              </a:rPr>
              <a:t>Clarifications in authority-responsibility relationships helps in achieving co-ordination and thereby organization can take place effectively.</a:t>
            </a:r>
          </a:p>
          <a:p>
            <a:pPr algn="just">
              <a:lnSpc>
                <a:spcPct val="150000"/>
              </a:lnSpc>
            </a:pPr>
            <a:r>
              <a:rPr lang="en-GB" dirty="0">
                <a:latin typeface="Times New Roman" panose="02020603050405020304" pitchFamily="18" charset="0"/>
                <a:cs typeface="Times New Roman" panose="02020603050405020304" pitchFamily="18" charset="0"/>
              </a:rPr>
              <a:t>For example, the primary functions of production, marketing and finance and the authority responsibility relationships in these departments </a:t>
            </a:r>
            <a:r>
              <a:rPr lang="en-GB" dirty="0" smtClean="0">
                <a:latin typeface="Times New Roman" panose="02020603050405020304" pitchFamily="18" charset="0"/>
                <a:cs typeface="Times New Roman" panose="02020603050405020304" pitchFamily="18" charset="0"/>
              </a:rPr>
              <a:t>should be </a:t>
            </a:r>
            <a:r>
              <a:rPr lang="en-GB" dirty="0">
                <a:latin typeface="Times New Roman" panose="02020603050405020304" pitchFamily="18" charset="0"/>
                <a:cs typeface="Times New Roman" panose="02020603050405020304" pitchFamily="18" charset="0"/>
              </a:rPr>
              <a:t>clearly defined to every person attached to that department. Clarification in the authority-responsibility relationship helps in efficient organization.</a:t>
            </a: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374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4182" y="369455"/>
            <a:ext cx="11453091" cy="5078313"/>
          </a:xfrm>
          <a:prstGeom prst="rect">
            <a:avLst/>
          </a:prstGeom>
          <a:noFill/>
        </p:spPr>
        <p:txBody>
          <a:bodyPr wrap="square" rtlCol="0">
            <a:spAutoFit/>
          </a:bodyPr>
          <a:lstStyle/>
          <a:p>
            <a:pPr algn="just">
              <a:lnSpc>
                <a:spcPct val="150000"/>
              </a:lnSpc>
            </a:pPr>
            <a:r>
              <a:rPr lang="en-GB" b="1" dirty="0">
                <a:latin typeface="Times New Roman" panose="02020603050405020304" pitchFamily="18" charset="0"/>
                <a:cs typeface="Times New Roman" panose="02020603050405020304" pitchFamily="18" charset="0"/>
              </a:rPr>
              <a:t>Principles of Span of Control/Supervision</a:t>
            </a:r>
          </a:p>
          <a:p>
            <a:pPr algn="just">
              <a:lnSpc>
                <a:spcPct val="150000"/>
              </a:lnSpc>
            </a:pPr>
            <a:r>
              <a:rPr lang="en-GB" dirty="0">
                <a:latin typeface="Times New Roman" panose="02020603050405020304" pitchFamily="18" charset="0"/>
                <a:cs typeface="Times New Roman" panose="02020603050405020304" pitchFamily="18" charset="0"/>
              </a:rPr>
              <a:t>According to this principle, span of control is a span of supervision which depicts the number of employees that can be handled and controlled effectively by a single manager.</a:t>
            </a:r>
          </a:p>
          <a:p>
            <a:pPr algn="just">
              <a:lnSpc>
                <a:spcPct val="150000"/>
              </a:lnSpc>
            </a:pPr>
            <a:r>
              <a:rPr lang="en-GB" dirty="0">
                <a:latin typeface="Times New Roman" panose="02020603050405020304" pitchFamily="18" charset="0"/>
                <a:cs typeface="Times New Roman" panose="02020603050405020304" pitchFamily="18" charset="0"/>
              </a:rPr>
              <a:t>According to this principle, a manager should be able to handle what number of employees under him should be decided. This decision can be taken by choosing either from a wide or narrow span. There are two types of span of control</a:t>
            </a:r>
            <a:endParaRPr lang="en-GB" b="1" dirty="0" smtClean="0">
              <a:latin typeface="Times New Roman" panose="02020603050405020304" pitchFamily="18" charset="0"/>
              <a:cs typeface="Times New Roman" panose="02020603050405020304" pitchFamily="18" charset="0"/>
            </a:endParaRPr>
          </a:p>
          <a:p>
            <a:pPr algn="just">
              <a:lnSpc>
                <a:spcPct val="150000"/>
              </a:lnSpc>
            </a:pPr>
            <a:r>
              <a:rPr lang="en-GB" b="1" dirty="0" smtClean="0">
                <a:latin typeface="Times New Roman" panose="02020603050405020304" pitchFamily="18" charset="0"/>
                <a:cs typeface="Times New Roman" panose="02020603050405020304" pitchFamily="18" charset="0"/>
              </a:rPr>
              <a:t>Principle </a:t>
            </a:r>
            <a:r>
              <a:rPr lang="en-GB" b="1" dirty="0">
                <a:latin typeface="Times New Roman" panose="02020603050405020304" pitchFamily="18" charset="0"/>
                <a:cs typeface="Times New Roman" panose="02020603050405020304" pitchFamily="18" charset="0"/>
              </a:rPr>
              <a:t>of Scalar Chain</a:t>
            </a:r>
          </a:p>
          <a:p>
            <a:pPr algn="just">
              <a:lnSpc>
                <a:spcPct val="150000"/>
              </a:lnSpc>
            </a:pPr>
            <a:r>
              <a:rPr lang="en-GB" dirty="0">
                <a:latin typeface="Times New Roman" panose="02020603050405020304" pitchFamily="18" charset="0"/>
                <a:cs typeface="Times New Roman" panose="02020603050405020304" pitchFamily="18" charset="0"/>
              </a:rPr>
              <a:t>Scalar chain is a chain of command or authority which flows from top to bottom. With a chain of authority available, wastages of resources are minimized, communication is affected, overlapping of work is avoided and easy organization takes place.</a:t>
            </a:r>
          </a:p>
          <a:p>
            <a:pPr algn="just">
              <a:lnSpc>
                <a:spcPct val="150000"/>
              </a:lnSpc>
            </a:pPr>
            <a:r>
              <a:rPr lang="en-GB" dirty="0">
                <a:latin typeface="Times New Roman" panose="02020603050405020304" pitchFamily="18" charset="0"/>
                <a:cs typeface="Times New Roman" panose="02020603050405020304" pitchFamily="18" charset="0"/>
              </a:rPr>
              <a:t>A scalar chain of command facilitates work flow in an organization which helps in achievement of effective results. As the authority flows from top to bottom, it clarifies the authority positions to managers at all level and that facilitates effective organization</a:t>
            </a:r>
            <a:r>
              <a:rPr lang="en-GB"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0532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4326" y="452582"/>
            <a:ext cx="11055927" cy="6275051"/>
          </a:xfrm>
          <a:prstGeom prst="rect">
            <a:avLst/>
          </a:prstGeom>
          <a:noFill/>
        </p:spPr>
        <p:txBody>
          <a:bodyPr wrap="square" rtlCol="0">
            <a:spAutoFit/>
          </a:bodyPr>
          <a:lstStyle/>
          <a:p>
            <a:pPr algn="just">
              <a:lnSpc>
                <a:spcPct val="150000"/>
              </a:lnSpc>
            </a:pPr>
            <a:r>
              <a:rPr lang="en-GB" b="1" dirty="0">
                <a:latin typeface="Times New Roman" panose="02020603050405020304" pitchFamily="18" charset="0"/>
                <a:cs typeface="Times New Roman" panose="02020603050405020304" pitchFamily="18" charset="0"/>
              </a:rPr>
              <a:t>Principle of Unity of Command</a:t>
            </a:r>
          </a:p>
          <a:p>
            <a:pPr algn="just">
              <a:lnSpc>
                <a:spcPct val="150000"/>
              </a:lnSpc>
            </a:pPr>
            <a:r>
              <a:rPr lang="en-GB" dirty="0">
                <a:latin typeface="Times New Roman" panose="02020603050405020304" pitchFamily="18" charset="0"/>
                <a:cs typeface="Times New Roman" panose="02020603050405020304" pitchFamily="18" charset="0"/>
              </a:rPr>
              <a:t>It implies one subordinate-one superior relationship. Every subordinate is answerable and accountable to one boss at one time. This helps in avoiding communication gaps and feedback and response is prompt.</a:t>
            </a:r>
          </a:p>
          <a:p>
            <a:pPr algn="just">
              <a:lnSpc>
                <a:spcPct val="150000"/>
              </a:lnSpc>
            </a:pPr>
            <a:r>
              <a:rPr lang="en-GB" dirty="0">
                <a:latin typeface="Times New Roman" panose="02020603050405020304" pitchFamily="18" charset="0"/>
                <a:cs typeface="Times New Roman" panose="02020603050405020304" pitchFamily="18" charset="0"/>
              </a:rPr>
              <a:t>Unity of command also helps in effective combination of resources, that is, physical, financial resources which helps in easy co-ordination and, therefore, effective organization</a:t>
            </a:r>
          </a:p>
          <a:p>
            <a:pPr algn="just">
              <a:lnSpc>
                <a:spcPct val="150000"/>
              </a:lnSpc>
            </a:pPr>
            <a:endParaRPr lang="en-GB" b="1" dirty="0" smtClean="0">
              <a:latin typeface="Times New Roman" panose="02020603050405020304" pitchFamily="18" charset="0"/>
              <a:cs typeface="Times New Roman" panose="02020603050405020304" pitchFamily="18" charset="0"/>
            </a:endParaRPr>
          </a:p>
          <a:p>
            <a:pPr algn="just">
              <a:lnSpc>
                <a:spcPct val="150000"/>
              </a:lnSpc>
            </a:pPr>
            <a:r>
              <a:rPr lang="en-GB" b="1" dirty="0" smtClean="0">
                <a:latin typeface="Times New Roman" panose="02020603050405020304" pitchFamily="18" charset="0"/>
                <a:cs typeface="Times New Roman" panose="02020603050405020304" pitchFamily="18" charset="0"/>
              </a:rPr>
              <a:t>Authority </a:t>
            </a:r>
            <a:r>
              <a:rPr lang="en-GB" b="1" dirty="0">
                <a:latin typeface="Times New Roman" panose="02020603050405020304" pitchFamily="18" charset="0"/>
                <a:cs typeface="Times New Roman" panose="02020603050405020304" pitchFamily="18" charset="0"/>
              </a:rPr>
              <a:t>and Responsibility:</a:t>
            </a:r>
            <a:endParaRPr lang="en-GB"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Authority is the right to give orders and make decisions, while responsibility is the obligation to carry out tasks. The principle of organizing ensures a proper balance between authority and responsibility to avoid issues like overloading or underutilization of employees</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r>
              <a:rPr lang="en-GB" b="1" dirty="0">
                <a:latin typeface="Times New Roman" panose="02020603050405020304" pitchFamily="18" charset="0"/>
                <a:cs typeface="Times New Roman" panose="02020603050405020304" pitchFamily="18" charset="0"/>
              </a:rPr>
              <a:t>Coordination:</a:t>
            </a:r>
            <a:endParaRPr lang="en-GB"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Coordination is essential to ensure that all activities in an organization work together towards common goals. This involves harmonizing the efforts of different individuals and departments to avoid conflicts and achieve synergy</a:t>
            </a: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41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9" y="416460"/>
            <a:ext cx="8664166" cy="523220"/>
          </a:xfrm>
          <a:prstGeom prst="rect">
            <a:avLst/>
          </a:prstGeom>
          <a:noFill/>
        </p:spPr>
        <p:txBody>
          <a:bodyPr wrap="square" rtlCol="0">
            <a:spAutoFit/>
          </a:bodyPr>
          <a:lstStyle/>
          <a:p>
            <a:pPr algn="ctr"/>
            <a:r>
              <a:rPr lang="en-GB" sz="2800" b="1" dirty="0">
                <a:solidFill>
                  <a:srgbClr val="C00000"/>
                </a:solidFill>
                <a:latin typeface="Times New Roman" panose="02020603050405020304" pitchFamily="18" charset="0"/>
                <a:cs typeface="Times New Roman" panose="02020603050405020304" pitchFamily="18" charset="0"/>
              </a:rPr>
              <a:t>Organizational </a:t>
            </a:r>
            <a:r>
              <a:rPr lang="en-GB" sz="2800" b="1" dirty="0" smtClean="0">
                <a:solidFill>
                  <a:srgbClr val="C00000"/>
                </a:solidFill>
                <a:latin typeface="Times New Roman" panose="02020603050405020304" pitchFamily="18" charset="0"/>
                <a:cs typeface="Times New Roman" panose="02020603050405020304" pitchFamily="18" charset="0"/>
              </a:rPr>
              <a:t>Structure/ Design/ Architecture= 5S</a:t>
            </a:r>
            <a:endParaRPr lang="en-GB" sz="2800" b="1"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05759" y="1086415"/>
            <a:ext cx="11199136" cy="4524315"/>
          </a:xfrm>
          <a:prstGeom prst="rect">
            <a:avLst/>
          </a:prstGeom>
          <a:noFill/>
        </p:spPr>
        <p:txBody>
          <a:bodyPr wrap="square" rtlCol="0">
            <a:spAutoFit/>
          </a:bodyPr>
          <a:lstStyle/>
          <a:p>
            <a:pPr>
              <a:lnSpc>
                <a:spcPct val="200000"/>
              </a:lnSpc>
            </a:pPr>
            <a:r>
              <a:rPr lang="en-GB" sz="2400" b="1" dirty="0">
                <a:latin typeface="Times New Roman" panose="02020603050405020304" pitchFamily="18" charset="0"/>
                <a:cs typeface="Times New Roman" panose="02020603050405020304" pitchFamily="18" charset="0"/>
              </a:rPr>
              <a:t>Strategy</a:t>
            </a:r>
            <a:r>
              <a:rPr lang="en-GB" sz="2400" dirty="0">
                <a:latin typeface="Times New Roman" panose="02020603050405020304" pitchFamily="18" charset="0"/>
                <a:cs typeface="Times New Roman" panose="02020603050405020304" pitchFamily="18" charset="0"/>
              </a:rPr>
              <a:t>:  the core approach the organization will use to accomplish its goals.</a:t>
            </a:r>
          </a:p>
          <a:p>
            <a:pPr>
              <a:lnSpc>
                <a:spcPct val="200000"/>
              </a:lnSpc>
            </a:pPr>
            <a:r>
              <a:rPr lang="en-GB" sz="2400" b="1" dirty="0">
                <a:latin typeface="Times New Roman" panose="02020603050405020304" pitchFamily="18" charset="0"/>
                <a:cs typeface="Times New Roman" panose="02020603050405020304" pitchFamily="18" charset="0"/>
              </a:rPr>
              <a:t>Structure</a:t>
            </a:r>
            <a:r>
              <a:rPr lang="en-GB" sz="2400" dirty="0">
                <a:latin typeface="Times New Roman" panose="02020603050405020304" pitchFamily="18" charset="0"/>
                <a:cs typeface="Times New Roman" panose="02020603050405020304" pitchFamily="18" charset="0"/>
              </a:rPr>
              <a:t>:  How people are situated in units and how their work is coordinated.</a:t>
            </a:r>
          </a:p>
          <a:p>
            <a:pPr>
              <a:lnSpc>
                <a:spcPct val="200000"/>
              </a:lnSpc>
            </a:pPr>
            <a:r>
              <a:rPr lang="en-GB" sz="2400" b="1" dirty="0">
                <a:latin typeface="Times New Roman" panose="02020603050405020304" pitchFamily="18" charset="0"/>
                <a:cs typeface="Times New Roman" panose="02020603050405020304" pitchFamily="18" charset="0"/>
              </a:rPr>
              <a:t>Systems</a:t>
            </a:r>
            <a:r>
              <a:rPr lang="en-GB" sz="2400" dirty="0">
                <a:latin typeface="Times New Roman" panose="02020603050405020304" pitchFamily="18" charset="0"/>
                <a:cs typeface="Times New Roman" panose="02020603050405020304" pitchFamily="18" charset="0"/>
              </a:rPr>
              <a:t>: The process used to add value.</a:t>
            </a:r>
          </a:p>
          <a:p>
            <a:pPr>
              <a:lnSpc>
                <a:spcPct val="200000"/>
              </a:lnSpc>
            </a:pPr>
            <a:r>
              <a:rPr lang="en-GB" sz="2400" b="1" dirty="0">
                <a:latin typeface="Times New Roman" panose="02020603050405020304" pitchFamily="18" charset="0"/>
                <a:cs typeface="Times New Roman" panose="02020603050405020304" pitchFamily="18" charset="0"/>
              </a:rPr>
              <a:t>Skills</a:t>
            </a:r>
            <a:r>
              <a:rPr lang="en-GB" sz="2400" dirty="0">
                <a:latin typeface="Times New Roman" panose="02020603050405020304" pitchFamily="18" charset="0"/>
                <a:cs typeface="Times New Roman" panose="02020603050405020304" pitchFamily="18" charset="0"/>
              </a:rPr>
              <a:t>: The capabilities of the various groups of people in the organization.</a:t>
            </a:r>
          </a:p>
          <a:p>
            <a:pPr>
              <a:lnSpc>
                <a:spcPct val="200000"/>
              </a:lnSpc>
            </a:pPr>
            <a:r>
              <a:rPr lang="en-GB" sz="2400" b="1" dirty="0">
                <a:latin typeface="Times New Roman" panose="02020603050405020304" pitchFamily="18" charset="0"/>
                <a:cs typeface="Times New Roman" panose="02020603050405020304" pitchFamily="18" charset="0"/>
              </a:rPr>
              <a:t>S</a:t>
            </a:r>
            <a:r>
              <a:rPr lang="en-GB" sz="2400" b="1" dirty="0" smtClean="0">
                <a:latin typeface="Times New Roman" panose="02020603050405020304" pitchFamily="18" charset="0"/>
                <a:cs typeface="Times New Roman" panose="02020603050405020304" pitchFamily="18" charset="0"/>
              </a:rPr>
              <a:t>ophistication</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values, </a:t>
            </a:r>
            <a:r>
              <a:rPr lang="en-GB" sz="2400" dirty="0" smtClean="0">
                <a:latin typeface="Times New Roman" panose="02020603050405020304" pitchFamily="18" charset="0"/>
                <a:cs typeface="Times New Roman" panose="02020603050405020304" pitchFamily="18" charset="0"/>
              </a:rPr>
              <a:t>norms, Culture </a:t>
            </a:r>
            <a:r>
              <a:rPr lang="en-GB" sz="2400" dirty="0">
                <a:latin typeface="Times New Roman" panose="02020603050405020304" pitchFamily="18" charset="0"/>
                <a:cs typeface="Times New Roman" panose="02020603050405020304" pitchFamily="18" charset="0"/>
              </a:rPr>
              <a:t>and assumptions that shape </a:t>
            </a:r>
            <a:r>
              <a:rPr lang="en-GB" sz="2400" dirty="0" smtClean="0">
                <a:latin typeface="Times New Roman" panose="02020603050405020304" pitchFamily="18" charset="0"/>
                <a:cs typeface="Times New Roman" panose="02020603050405020304" pitchFamily="18" charset="0"/>
              </a:rPr>
              <a:t>behaviour.</a:t>
            </a:r>
            <a:endParaRPr lang="en-GB" sz="2400" dirty="0">
              <a:latin typeface="Times New Roman" panose="02020603050405020304" pitchFamily="18" charset="0"/>
              <a:cs typeface="Times New Roman" panose="02020603050405020304" pitchFamily="18" charset="0"/>
            </a:endParaRPr>
          </a:p>
          <a:p>
            <a:pPr algn="just">
              <a:lnSpc>
                <a:spcPct val="200000"/>
              </a:lnSpc>
            </a:pP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424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9" y="416460"/>
            <a:ext cx="8664166" cy="523220"/>
          </a:xfrm>
          <a:prstGeom prst="rect">
            <a:avLst/>
          </a:prstGeom>
          <a:noFill/>
        </p:spPr>
        <p:txBody>
          <a:bodyPr wrap="square" rtlCol="0">
            <a:spAutoFit/>
          </a:bodyPr>
          <a:lstStyle/>
          <a:p>
            <a:pPr algn="ctr"/>
            <a:r>
              <a:rPr lang="en-GB" sz="2800" b="1" dirty="0">
                <a:solidFill>
                  <a:srgbClr val="C00000"/>
                </a:solidFill>
                <a:latin typeface="Times New Roman" panose="02020603050405020304" pitchFamily="18" charset="0"/>
                <a:cs typeface="Times New Roman" panose="02020603050405020304" pitchFamily="18" charset="0"/>
              </a:rPr>
              <a:t>Organizational </a:t>
            </a:r>
            <a:r>
              <a:rPr lang="en-GB" sz="2800" b="1" dirty="0" smtClean="0">
                <a:solidFill>
                  <a:srgbClr val="C00000"/>
                </a:solidFill>
                <a:latin typeface="Times New Roman" panose="02020603050405020304" pitchFamily="18" charset="0"/>
                <a:cs typeface="Times New Roman" panose="02020603050405020304" pitchFamily="18" charset="0"/>
              </a:rPr>
              <a:t>Structure/ Design/ Architecture</a:t>
            </a:r>
            <a:endParaRPr lang="en-GB" sz="2800" b="1"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05759" y="1086415"/>
            <a:ext cx="11199136" cy="6532558"/>
          </a:xfrm>
          <a:prstGeom prst="rect">
            <a:avLst/>
          </a:prstGeom>
          <a:noFill/>
        </p:spPr>
        <p:txBody>
          <a:bodyPr wrap="square" rtlCol="0">
            <a:spAutoFit/>
          </a:bodyPr>
          <a:lstStyle/>
          <a:p>
            <a:pPr algn="just">
              <a:lnSpc>
                <a:spcPct val="150000"/>
              </a:lnSpc>
            </a:pPr>
            <a:r>
              <a:rPr lang="en-GB" sz="2100" b="1" dirty="0">
                <a:latin typeface="Times New Roman" panose="02020603050405020304" pitchFamily="18" charset="0"/>
                <a:cs typeface="Times New Roman" panose="02020603050405020304" pitchFamily="18" charset="0"/>
              </a:rPr>
              <a:t>An organizational structure is a system that outlines how certain activities are directed in order to achieve the goals of an organization. These activities can include rules, roles, and responsibilities</a:t>
            </a:r>
            <a:r>
              <a:rPr lang="en-GB" sz="2100" b="1" dirty="0" smtClean="0">
                <a:latin typeface="Times New Roman" panose="02020603050405020304" pitchFamily="18" charset="0"/>
                <a:cs typeface="Times New Roman" panose="02020603050405020304" pitchFamily="18" charset="0"/>
              </a:rPr>
              <a:t>.</a:t>
            </a:r>
          </a:p>
          <a:p>
            <a:pPr algn="just">
              <a:lnSpc>
                <a:spcPct val="150000"/>
              </a:lnSpc>
            </a:pPr>
            <a:endParaRPr lang="en-GB" sz="2100" b="1" dirty="0">
              <a:latin typeface="Times New Roman" panose="02020603050405020304" pitchFamily="18" charset="0"/>
              <a:cs typeface="Times New Roman" panose="02020603050405020304" pitchFamily="18" charset="0"/>
            </a:endParaRPr>
          </a:p>
          <a:p>
            <a:pPr algn="just">
              <a:lnSpc>
                <a:spcPct val="150000"/>
              </a:lnSpc>
            </a:pPr>
            <a:r>
              <a:rPr lang="en-GB" sz="2100" b="1" dirty="0">
                <a:latin typeface="Times New Roman" panose="02020603050405020304" pitchFamily="18" charset="0"/>
                <a:cs typeface="Times New Roman" panose="02020603050405020304" pitchFamily="18" charset="0"/>
              </a:rPr>
              <a:t>The organizational structure also determines how information flows between levels within the company. For example, in a centralized structure, decisions flow from the top down, while in a decentralized structure, decision-making power is distributed among various levels of the organization. Having an organizational structure in place allows companies to remain efficient and </a:t>
            </a:r>
            <a:r>
              <a:rPr lang="en-GB" sz="2100" b="1" dirty="0" smtClean="0">
                <a:latin typeface="Times New Roman" panose="02020603050405020304" pitchFamily="18" charset="0"/>
                <a:cs typeface="Times New Roman" panose="02020603050405020304" pitchFamily="18" charset="0"/>
              </a:rPr>
              <a:t>focused.</a:t>
            </a:r>
          </a:p>
          <a:p>
            <a:pPr algn="just">
              <a:lnSpc>
                <a:spcPct val="150000"/>
              </a:lnSpc>
            </a:pPr>
            <a:r>
              <a:rPr lang="en-GB" sz="2100" b="1" dirty="0">
                <a:latin typeface="Times New Roman" panose="02020603050405020304" pitchFamily="18" charset="0"/>
                <a:cs typeface="Times New Roman" panose="02020603050405020304" pitchFamily="18" charset="0"/>
              </a:rPr>
              <a:t>Senior leaders should consider a variety of factors before deciding which type of organization is best for their business, including the business goals, industry, and culture of the company.</a:t>
            </a:r>
          </a:p>
          <a:p>
            <a:pPr algn="just">
              <a:lnSpc>
                <a:spcPct val="150000"/>
              </a:lnSpc>
            </a:pPr>
            <a:endParaRPr lang="en-GB" sz="2400" b="1" dirty="0">
              <a:latin typeface="Times New Roman" panose="02020603050405020304" pitchFamily="18" charset="0"/>
              <a:cs typeface="Times New Roman" panose="02020603050405020304" pitchFamily="18" charset="0"/>
            </a:endParaRPr>
          </a:p>
          <a:p>
            <a:pPr algn="just">
              <a:lnSpc>
                <a:spcPct val="150000"/>
              </a:lnSpc>
            </a:pP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49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3007</TotalTime>
  <Words>1411</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123</cp:lastModifiedBy>
  <cp:revision>175</cp:revision>
  <dcterms:created xsi:type="dcterms:W3CDTF">2022-06-01T14:28:06Z</dcterms:created>
  <dcterms:modified xsi:type="dcterms:W3CDTF">2023-12-12T11:51:41Z</dcterms:modified>
</cp:coreProperties>
</file>